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82" r:id="rId1"/>
    <p:sldMasterId id="2147484124" r:id="rId2"/>
  </p:sldMasterIdLst>
  <p:notesMasterIdLst>
    <p:notesMasterId r:id="rId46"/>
  </p:notesMasterIdLst>
  <p:handoutMasterIdLst>
    <p:handoutMasterId r:id="rId47"/>
  </p:handoutMasterIdLst>
  <p:sldIdLst>
    <p:sldId id="294" r:id="rId3"/>
    <p:sldId id="456" r:id="rId4"/>
    <p:sldId id="451" r:id="rId5"/>
    <p:sldId id="452" r:id="rId6"/>
    <p:sldId id="419" r:id="rId7"/>
    <p:sldId id="418" r:id="rId8"/>
    <p:sldId id="422" r:id="rId9"/>
    <p:sldId id="424" r:id="rId10"/>
    <p:sldId id="425" r:id="rId11"/>
    <p:sldId id="930" r:id="rId12"/>
    <p:sldId id="395" r:id="rId13"/>
    <p:sldId id="436" r:id="rId14"/>
    <p:sldId id="437" r:id="rId15"/>
    <p:sldId id="438" r:id="rId16"/>
    <p:sldId id="931" r:id="rId17"/>
    <p:sldId id="432" r:id="rId18"/>
    <p:sldId id="433" r:id="rId19"/>
    <p:sldId id="932" r:id="rId20"/>
    <p:sldId id="933" r:id="rId21"/>
    <p:sldId id="934" r:id="rId22"/>
    <p:sldId id="445" r:id="rId23"/>
    <p:sldId id="398" r:id="rId24"/>
    <p:sldId id="447" r:id="rId25"/>
    <p:sldId id="801" r:id="rId26"/>
    <p:sldId id="806" r:id="rId27"/>
    <p:sldId id="896" r:id="rId28"/>
    <p:sldId id="529" r:id="rId29"/>
    <p:sldId id="400" r:id="rId30"/>
    <p:sldId id="401" r:id="rId31"/>
    <p:sldId id="402" r:id="rId32"/>
    <p:sldId id="403" r:id="rId33"/>
    <p:sldId id="827" r:id="rId34"/>
    <p:sldId id="1069" r:id="rId35"/>
    <p:sldId id="404" r:id="rId36"/>
    <p:sldId id="405" r:id="rId37"/>
    <p:sldId id="1070" r:id="rId38"/>
    <p:sldId id="836" r:id="rId39"/>
    <p:sldId id="449" r:id="rId40"/>
    <p:sldId id="450" r:id="rId41"/>
    <p:sldId id="454" r:id="rId42"/>
    <p:sldId id="407" r:id="rId43"/>
    <p:sldId id="446" r:id="rId44"/>
    <p:sldId id="443" r:id="rId4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bert S. Tschirhart x4100,5708 08973N" initials="RSTx0" lastIdx="0" clrIdx="0">
    <p:extLst>
      <p:ext uri="{19B8F6BF-5375-455C-9EA6-DF929625EA0E}">
        <p15:presenceInfo xmlns:p15="http://schemas.microsoft.com/office/powerpoint/2012/main" userId="S-1-5-21-1644491937-1202660629-839522115-329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4E4E"/>
    <a:srgbClr val="004C97"/>
    <a:srgbClr val="50504E"/>
    <a:srgbClr val="404040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92" autoAdjust="0"/>
    <p:restoredTop sz="95394" autoAdjust="0"/>
  </p:normalViewPr>
  <p:slideViewPr>
    <p:cSldViewPr snapToGrid="0" snapToObjects="1" showGuides="1">
      <p:cViewPr varScale="1">
        <p:scale>
          <a:sx n="131" d="100"/>
          <a:sy n="131" d="100"/>
        </p:scale>
        <p:origin x="1524" y="120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Relationship Id="rId4" Type="http://schemas.openxmlformats.org/officeDocument/2006/relationships/image" Target="../media/image61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image" Target="../media/image61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image" Target="../media/image79.wmf"/><Relationship Id="rId1" Type="http://schemas.openxmlformats.org/officeDocument/2006/relationships/image" Target="../media/image78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97.wmf"/><Relationship Id="rId1" Type="http://schemas.openxmlformats.org/officeDocument/2006/relationships/image" Target="../media/image96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wmf"/><Relationship Id="rId2" Type="http://schemas.openxmlformats.org/officeDocument/2006/relationships/image" Target="../media/image115.wmf"/><Relationship Id="rId1" Type="http://schemas.openxmlformats.org/officeDocument/2006/relationships/image" Target="../media/image114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wmf"/><Relationship Id="rId2" Type="http://schemas.openxmlformats.org/officeDocument/2006/relationships/image" Target="../media/image119.wmf"/><Relationship Id="rId1" Type="http://schemas.openxmlformats.org/officeDocument/2006/relationships/image" Target="../media/image115.wmf"/><Relationship Id="rId6" Type="http://schemas.openxmlformats.org/officeDocument/2006/relationships/image" Target="../media/image123.wmf"/><Relationship Id="rId5" Type="http://schemas.openxmlformats.org/officeDocument/2006/relationships/image" Target="../media/image122.wmf"/><Relationship Id="rId4" Type="http://schemas.openxmlformats.org/officeDocument/2006/relationships/image" Target="../media/image12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wmf"/><Relationship Id="rId2" Type="http://schemas.openxmlformats.org/officeDocument/2006/relationships/image" Target="../media/image125.wmf"/><Relationship Id="rId1" Type="http://schemas.openxmlformats.org/officeDocument/2006/relationships/image" Target="../media/image124.wmf"/><Relationship Id="rId4" Type="http://schemas.openxmlformats.org/officeDocument/2006/relationships/image" Target="../media/image114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Relationship Id="rId6" Type="http://schemas.openxmlformats.org/officeDocument/2006/relationships/image" Target="../media/image39.emf"/><Relationship Id="rId5" Type="http://schemas.openxmlformats.org/officeDocument/2006/relationships/image" Target="../media/image38.wmf"/><Relationship Id="rId4" Type="http://schemas.openxmlformats.org/officeDocument/2006/relationships/image" Target="../media/image37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9/13/2023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9/13/2023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689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4173274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fi-FI"/>
              <a:t>S.  Nagaitsev, Sep 15,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4653642" y="966055"/>
            <a:ext cx="4119655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480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4859074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fi-FI"/>
              <a:t>S.  Nagaitsev, Sep 15,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5290457" y="4062939"/>
            <a:ext cx="3482840" cy="2284810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290457" y="966789"/>
            <a:ext cx="3483259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97287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4859074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fi-FI"/>
              <a:t>S.  Nagaitsev, Sep 15,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5290457" y="966055"/>
            <a:ext cx="3482840" cy="2284810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290457" y="3371187"/>
            <a:ext cx="3483259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42219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966055"/>
            <a:ext cx="5232590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fi-FI"/>
              <a:t>S.  Nagaitsev, Sep 15,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749699" y="966056"/>
            <a:ext cx="3024017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5749699" y="3763625"/>
            <a:ext cx="3024017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50369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2991" y="966055"/>
            <a:ext cx="5232590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fi-FI"/>
              <a:t>S.  Nagaitsev, Sep 15,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08919" y="966056"/>
            <a:ext cx="3024017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308919" y="3763625"/>
            <a:ext cx="3024017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711723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900" y="3445216"/>
            <a:ext cx="4179397" cy="2792298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fi-FI"/>
              <a:t>S.  Nagaitsev, Sep 15,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08920" y="966056"/>
            <a:ext cx="2729342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3176437" y="966056"/>
            <a:ext cx="2729342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308919" y="3445216"/>
            <a:ext cx="4179397" cy="2792298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6043955" y="966056"/>
            <a:ext cx="2729342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84171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900" y="966055"/>
            <a:ext cx="4179397" cy="2792298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308919" y="966055"/>
            <a:ext cx="4179397" cy="2792298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fi-FI"/>
              <a:t>S.  Nagaitsev, Sep 15,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08920" y="3914032"/>
            <a:ext cx="2729342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3176437" y="3914032"/>
            <a:ext cx="2729342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6043955" y="3914032"/>
            <a:ext cx="2729342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801596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204" y="2866618"/>
            <a:ext cx="323817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239739" cy="617838"/>
          </a:xfrm>
        </p:spPr>
        <p:txBody>
          <a:bodyPr anchor="b">
            <a:noAutofit/>
          </a:bodyPr>
          <a:lstStyle>
            <a:lvl1pPr algn="l">
              <a:defRPr sz="225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570557" y="6341668"/>
            <a:ext cx="2406093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5632904" y="145564"/>
            <a:ext cx="3270250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178122"/>
            <a:ext cx="1461154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545" y="6434372"/>
            <a:ext cx="1217201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514" y="6425551"/>
            <a:ext cx="379640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4929187" y="1720851"/>
            <a:ext cx="4214813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5632905" y="847493"/>
            <a:ext cx="3270250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9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7" y="1726357"/>
            <a:ext cx="4420731" cy="3834656"/>
          </a:xfrm>
        </p:spPr>
        <p:txBody>
          <a:bodyPr>
            <a:normAutofit/>
          </a:bodyPr>
          <a:lstStyle>
            <a:lvl1pPr marL="257175" indent="-257175">
              <a:buFont typeface="Arial" charset="0"/>
              <a:buChar char="•"/>
              <a:defRPr sz="1650" baseline="0">
                <a:solidFill>
                  <a:schemeClr val="accent1"/>
                </a:solidFill>
              </a:defRPr>
            </a:lvl1pPr>
            <a:lvl2pPr marL="514350" indent="-171450">
              <a:buFont typeface=".PingFangSC-Regular" charset="-122"/>
              <a:buChar char="－"/>
              <a:defRPr sz="1650" baseline="0">
                <a:solidFill>
                  <a:schemeClr val="accent1"/>
                </a:solidFill>
              </a:defRPr>
            </a:lvl2pPr>
            <a:lvl3pPr marL="857250" indent="-171450">
              <a:buFont typeface="Arial" charset="0"/>
              <a:buChar char="•"/>
              <a:defRPr sz="1650" baseline="0">
                <a:solidFill>
                  <a:schemeClr val="accent1"/>
                </a:solidFill>
              </a:defRPr>
            </a:lvl3pPr>
            <a:lvl4pPr marL="1200150" indent="-171450">
              <a:buFont typeface=".PingFangSC-Regular" charset="-122"/>
              <a:buChar char="－"/>
              <a:defRPr sz="1650" baseline="0">
                <a:solidFill>
                  <a:schemeClr val="accent1"/>
                </a:solidFill>
              </a:defRPr>
            </a:lvl4pPr>
            <a:lvl5pPr marL="1543050" indent="-171450">
              <a:buFont typeface="Arial" charset="0"/>
              <a:buChar char="•"/>
              <a:defRPr sz="16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35419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40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fi-FI"/>
              <a:t>S.  Nagaitsev, Sep 15, 2023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FB9D8C-2882-41F9-92E5-94261C5AF9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390398"/>
      </p:ext>
    </p:extLst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793776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0841" y="6504213"/>
            <a:ext cx="616187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fi-FI" b="1"/>
              <a:t>S.  Nagaitsev, Sep 15, 2023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609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fi-FI"/>
              <a:t>S.  Nagaitsev, Sep 15, 2023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fi-FI"/>
              <a:t>S.  Nagaitsev, Sep 15, 2023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fi-FI"/>
              <a:t>S.  Nagaitsev, Sep 15, 2023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fi-FI"/>
              <a:t>S.  Nagaitsev, Sep 15, 2023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fi-FI"/>
              <a:t>S.  Nagaitsev, Sep 15, 2023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fi-FI"/>
              <a:t>S.  Nagaitsev, Sep 15, 2023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204" y="2866618"/>
            <a:ext cx="323817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225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3"/>
            <a:ext cx="4406981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650" baseline="0">
                <a:solidFill>
                  <a:schemeClr val="accent1"/>
                </a:solidFill>
                <a:latin typeface="Arial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7" y="5560504"/>
            <a:ext cx="2406093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406981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5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178122"/>
            <a:ext cx="1461154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545" y="6434372"/>
            <a:ext cx="1217201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514" y="6425551"/>
            <a:ext cx="379640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4929187" y="1720851"/>
            <a:ext cx="4214813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85801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fi-FI"/>
              <a:t>S.  Nagaitsev, Sep 15,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844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fi-FI"/>
              <a:t>S.  Nagaitsev, Sep 15, 2023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/>
              <a:t>S.  Nagaitsev, Sep 15,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362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5" r:id="rId1"/>
    <p:sldLayoutId id="2147484126" r:id="rId2"/>
    <p:sldLayoutId id="2147484127" r:id="rId3"/>
    <p:sldLayoutId id="2147484128" r:id="rId4"/>
    <p:sldLayoutId id="2147484129" r:id="rId5"/>
    <p:sldLayoutId id="2147484130" r:id="rId6"/>
    <p:sldLayoutId id="2147484131" r:id="rId7"/>
    <p:sldLayoutId id="2147484132" r:id="rId8"/>
    <p:sldLayoutId id="2147484133" r:id="rId9"/>
    <p:sldLayoutId id="2147484134" r:id="rId10"/>
    <p:sldLayoutId id="2147484135" r:id="rId11"/>
    <p:sldLayoutId id="2147484137" r:id="rId12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13" Type="http://schemas.openxmlformats.org/officeDocument/2006/relationships/image" Target="../media/image37.wmf"/><Relationship Id="rId3" Type="http://schemas.openxmlformats.org/officeDocument/2006/relationships/image" Target="../media/image40.png"/><Relationship Id="rId7" Type="http://schemas.openxmlformats.org/officeDocument/2006/relationships/oleObject" Target="../embeddings/oleObject12.bin"/><Relationship Id="rId12" Type="http://schemas.openxmlformats.org/officeDocument/2006/relationships/oleObject" Target="../embeddings/oleObject14.bin"/><Relationship Id="rId17" Type="http://schemas.openxmlformats.org/officeDocument/2006/relationships/image" Target="../media/image39.emf"/><Relationship Id="rId2" Type="http://schemas.openxmlformats.org/officeDocument/2006/relationships/slideLayout" Target="../slideLayouts/slideLayout9.xml"/><Relationship Id="rId16" Type="http://schemas.openxmlformats.org/officeDocument/2006/relationships/oleObject" Target="../embeddings/oleObject16.bin"/><Relationship Id="rId1" Type="http://schemas.openxmlformats.org/officeDocument/2006/relationships/vmlDrawing" Target="../drawings/vmlDrawing6.vml"/><Relationship Id="rId6" Type="http://schemas.openxmlformats.org/officeDocument/2006/relationships/image" Target="../media/image34.wmf"/><Relationship Id="rId11" Type="http://schemas.openxmlformats.org/officeDocument/2006/relationships/image" Target="../media/image36.wmf"/><Relationship Id="rId5" Type="http://schemas.openxmlformats.org/officeDocument/2006/relationships/oleObject" Target="../embeddings/oleObject11.bin"/><Relationship Id="rId15" Type="http://schemas.openxmlformats.org/officeDocument/2006/relationships/image" Target="../media/image38.wmf"/><Relationship Id="rId10" Type="http://schemas.openxmlformats.org/officeDocument/2006/relationships/oleObject" Target="../embeddings/oleObject13.bin"/><Relationship Id="rId4" Type="http://schemas.openxmlformats.org/officeDocument/2006/relationships/image" Target="../media/image41.png"/><Relationship Id="rId9" Type="http://schemas.openxmlformats.org/officeDocument/2006/relationships/image" Target="../media/image42.png"/><Relationship Id="rId14" Type="http://schemas.openxmlformats.org/officeDocument/2006/relationships/oleObject" Target="../embeddings/oleObject15.bin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7" Type="http://schemas.openxmlformats.org/officeDocument/2006/relationships/image" Target="../media/image49.wmf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50.png"/><Relationship Id="rId4" Type="http://schemas.openxmlformats.org/officeDocument/2006/relationships/image" Target="../media/image48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3" Type="http://schemas.openxmlformats.org/officeDocument/2006/relationships/image" Target="../media/image53.png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1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55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13" Type="http://schemas.openxmlformats.org/officeDocument/2006/relationships/image" Target="../media/image61.wmf"/><Relationship Id="rId3" Type="http://schemas.openxmlformats.org/officeDocument/2006/relationships/oleObject" Target="../embeddings/oleObject22.bin"/><Relationship Id="rId7" Type="http://schemas.openxmlformats.org/officeDocument/2006/relationships/image" Target="../media/image62.png"/><Relationship Id="rId12" Type="http://schemas.openxmlformats.org/officeDocument/2006/relationships/oleObject" Target="../embeddings/oleObject25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9.wmf"/><Relationship Id="rId11" Type="http://schemas.openxmlformats.org/officeDocument/2006/relationships/image" Target="../media/image64.png"/><Relationship Id="rId5" Type="http://schemas.openxmlformats.org/officeDocument/2006/relationships/oleObject" Target="../embeddings/oleObject23.bin"/><Relationship Id="rId10" Type="http://schemas.openxmlformats.org/officeDocument/2006/relationships/image" Target="../media/image63.png"/><Relationship Id="rId4" Type="http://schemas.openxmlformats.org/officeDocument/2006/relationships/image" Target="../media/image58.wmf"/><Relationship Id="rId9" Type="http://schemas.openxmlformats.org/officeDocument/2006/relationships/image" Target="../media/image60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3" Type="http://schemas.openxmlformats.org/officeDocument/2006/relationships/image" Target="../media/image57.png"/><Relationship Id="rId7" Type="http://schemas.openxmlformats.org/officeDocument/2006/relationships/image" Target="../media/image61.wmf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64.png"/><Relationship Id="rId10" Type="http://schemas.openxmlformats.org/officeDocument/2006/relationships/image" Target="../media/image67.png"/><Relationship Id="rId4" Type="http://schemas.openxmlformats.org/officeDocument/2006/relationships/image" Target="../media/image66.wmf"/><Relationship Id="rId9" Type="http://schemas.openxmlformats.org/officeDocument/2006/relationships/image" Target="../media/image65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image" Target="../media/image14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5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69.png"/><Relationship Id="rId4" Type="http://schemas.openxmlformats.org/officeDocument/2006/relationships/image" Target="../media/image68.w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29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34.w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wmf"/><Relationship Id="rId3" Type="http://schemas.openxmlformats.org/officeDocument/2006/relationships/oleObject" Target="../embeddings/oleObject30.bin"/><Relationship Id="rId7" Type="http://schemas.openxmlformats.org/officeDocument/2006/relationships/oleObject" Target="../embeddings/oleObject32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79.wmf"/><Relationship Id="rId5" Type="http://schemas.openxmlformats.org/officeDocument/2006/relationships/oleObject" Target="../embeddings/oleObject31.bin"/><Relationship Id="rId4" Type="http://schemas.openxmlformats.org/officeDocument/2006/relationships/image" Target="../media/image78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82.wmf"/><Relationship Id="rId4" Type="http://schemas.openxmlformats.org/officeDocument/2006/relationships/image" Target="../media/image81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85.wmf"/><Relationship Id="rId5" Type="http://schemas.openxmlformats.org/officeDocument/2006/relationships/image" Target="../media/image83.wmf"/><Relationship Id="rId4" Type="http://schemas.openxmlformats.org/officeDocument/2006/relationships/oleObject" Target="../embeddings/oleObject34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72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3.jp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oleObject" Target="../embeddings/oleObject35.bin"/><Relationship Id="rId7" Type="http://schemas.openxmlformats.org/officeDocument/2006/relationships/image" Target="../media/image98.emf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97.wmf"/><Relationship Id="rId5" Type="http://schemas.openxmlformats.org/officeDocument/2006/relationships/oleObject" Target="../embeddings/oleObject36.bin"/><Relationship Id="rId4" Type="http://schemas.openxmlformats.org/officeDocument/2006/relationships/image" Target="../media/image96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6" Type="http://schemas.openxmlformats.org/officeDocument/2006/relationships/tags" Target="../tags/tag26.xml"/><Relationship Id="rId21" Type="http://schemas.openxmlformats.org/officeDocument/2006/relationships/tags" Target="../tags/tag21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63" Type="http://schemas.openxmlformats.org/officeDocument/2006/relationships/tags" Target="../tags/tag63.xml"/><Relationship Id="rId68" Type="http://schemas.openxmlformats.org/officeDocument/2006/relationships/tags" Target="../tags/tag68.xml"/><Relationship Id="rId16" Type="http://schemas.openxmlformats.org/officeDocument/2006/relationships/tags" Target="../tags/tag1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53" Type="http://schemas.openxmlformats.org/officeDocument/2006/relationships/tags" Target="../tags/tag53.xml"/><Relationship Id="rId58" Type="http://schemas.openxmlformats.org/officeDocument/2006/relationships/tags" Target="../tags/tag58.xml"/><Relationship Id="rId66" Type="http://schemas.openxmlformats.org/officeDocument/2006/relationships/tags" Target="../tags/tag66.xml"/><Relationship Id="rId74" Type="http://schemas.openxmlformats.org/officeDocument/2006/relationships/image" Target="../media/image106.png"/><Relationship Id="rId5" Type="http://schemas.openxmlformats.org/officeDocument/2006/relationships/tags" Target="../tags/tag5.xml"/><Relationship Id="rId61" Type="http://schemas.openxmlformats.org/officeDocument/2006/relationships/tags" Target="../tags/tag61.xml"/><Relationship Id="rId19" Type="http://schemas.openxmlformats.org/officeDocument/2006/relationships/tags" Target="../tags/tag1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56" Type="http://schemas.openxmlformats.org/officeDocument/2006/relationships/tags" Target="../tags/tag56.xml"/><Relationship Id="rId64" Type="http://schemas.openxmlformats.org/officeDocument/2006/relationships/tags" Target="../tags/tag64.xml"/><Relationship Id="rId69" Type="http://schemas.openxmlformats.org/officeDocument/2006/relationships/slideLayout" Target="../slideLayouts/slideLayout9.xml"/><Relationship Id="rId77" Type="http://schemas.openxmlformats.org/officeDocument/2006/relationships/image" Target="../media/image109.jpeg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72" Type="http://schemas.openxmlformats.org/officeDocument/2006/relationships/image" Target="../media/image104.png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tags" Target="../tags/tag46.xml"/><Relationship Id="rId59" Type="http://schemas.openxmlformats.org/officeDocument/2006/relationships/tags" Target="../tags/tag59.xml"/><Relationship Id="rId67" Type="http://schemas.openxmlformats.org/officeDocument/2006/relationships/tags" Target="../tags/tag67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54" Type="http://schemas.openxmlformats.org/officeDocument/2006/relationships/tags" Target="../tags/tag54.xml"/><Relationship Id="rId62" Type="http://schemas.openxmlformats.org/officeDocument/2006/relationships/tags" Target="../tags/tag62.xml"/><Relationship Id="rId70" Type="http://schemas.openxmlformats.org/officeDocument/2006/relationships/image" Target="../media/image102.png"/><Relationship Id="rId75" Type="http://schemas.openxmlformats.org/officeDocument/2006/relationships/image" Target="../media/image107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tags" Target="../tags/tag49.xml"/><Relationship Id="rId57" Type="http://schemas.openxmlformats.org/officeDocument/2006/relationships/tags" Target="../tags/tag57.xml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tags" Target="../tags/tag52.xml"/><Relationship Id="rId60" Type="http://schemas.openxmlformats.org/officeDocument/2006/relationships/tags" Target="../tags/tag60.xml"/><Relationship Id="rId65" Type="http://schemas.openxmlformats.org/officeDocument/2006/relationships/tags" Target="../tags/tag65.xml"/><Relationship Id="rId73" Type="http://schemas.openxmlformats.org/officeDocument/2006/relationships/image" Target="../media/image105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9" Type="http://schemas.openxmlformats.org/officeDocument/2006/relationships/tags" Target="../tags/tag39.xml"/><Relationship Id="rId34" Type="http://schemas.openxmlformats.org/officeDocument/2006/relationships/tags" Target="../tags/tag34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76" Type="http://schemas.openxmlformats.org/officeDocument/2006/relationships/image" Target="../media/image108.png"/><Relationship Id="rId7" Type="http://schemas.openxmlformats.org/officeDocument/2006/relationships/tags" Target="../tags/tag7.xml"/><Relationship Id="rId71" Type="http://schemas.openxmlformats.org/officeDocument/2006/relationships/image" Target="../media/image103.png"/><Relationship Id="rId2" Type="http://schemas.openxmlformats.org/officeDocument/2006/relationships/tags" Target="../tags/tag2.xml"/><Relationship Id="rId29" Type="http://schemas.openxmlformats.org/officeDocument/2006/relationships/tags" Target="../tags/tag2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9.bin"/><Relationship Id="rId3" Type="http://schemas.openxmlformats.org/officeDocument/2006/relationships/image" Target="../media/image117.png"/><Relationship Id="rId7" Type="http://schemas.openxmlformats.org/officeDocument/2006/relationships/image" Target="../media/image115.wmf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38.bin"/><Relationship Id="rId5" Type="http://schemas.openxmlformats.org/officeDocument/2006/relationships/image" Target="../media/image114.wmf"/><Relationship Id="rId10" Type="http://schemas.openxmlformats.org/officeDocument/2006/relationships/image" Target="../media/image118.png"/><Relationship Id="rId4" Type="http://schemas.openxmlformats.org/officeDocument/2006/relationships/oleObject" Target="../embeddings/oleObject37.bin"/><Relationship Id="rId9" Type="http://schemas.openxmlformats.org/officeDocument/2006/relationships/image" Target="../media/image116.w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wmf"/><Relationship Id="rId13" Type="http://schemas.openxmlformats.org/officeDocument/2006/relationships/oleObject" Target="../embeddings/oleObject45.bin"/><Relationship Id="rId3" Type="http://schemas.openxmlformats.org/officeDocument/2006/relationships/oleObject" Target="../embeddings/oleObject40.bin"/><Relationship Id="rId7" Type="http://schemas.openxmlformats.org/officeDocument/2006/relationships/oleObject" Target="../embeddings/oleObject42.bin"/><Relationship Id="rId12" Type="http://schemas.openxmlformats.org/officeDocument/2006/relationships/image" Target="../media/image122.wmf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19.wmf"/><Relationship Id="rId11" Type="http://schemas.openxmlformats.org/officeDocument/2006/relationships/oleObject" Target="../embeddings/oleObject44.bin"/><Relationship Id="rId5" Type="http://schemas.openxmlformats.org/officeDocument/2006/relationships/oleObject" Target="../embeddings/oleObject41.bin"/><Relationship Id="rId15" Type="http://schemas.openxmlformats.org/officeDocument/2006/relationships/image" Target="../media/image66.wmf"/><Relationship Id="rId10" Type="http://schemas.openxmlformats.org/officeDocument/2006/relationships/image" Target="../media/image121.wmf"/><Relationship Id="rId4" Type="http://schemas.openxmlformats.org/officeDocument/2006/relationships/image" Target="../media/image115.wmf"/><Relationship Id="rId9" Type="http://schemas.openxmlformats.org/officeDocument/2006/relationships/oleObject" Target="../embeddings/oleObject43.bin"/><Relationship Id="rId14" Type="http://schemas.openxmlformats.org/officeDocument/2006/relationships/image" Target="../media/image123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7.wmf"/><Relationship Id="rId4" Type="http://schemas.openxmlformats.org/officeDocument/2006/relationships/oleObject" Target="../embeddings/oleObject3.bin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wmf"/><Relationship Id="rId3" Type="http://schemas.openxmlformats.org/officeDocument/2006/relationships/oleObject" Target="../embeddings/oleObject46.bin"/><Relationship Id="rId7" Type="http://schemas.openxmlformats.org/officeDocument/2006/relationships/oleObject" Target="../embeddings/oleObject48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25.wmf"/><Relationship Id="rId5" Type="http://schemas.openxmlformats.org/officeDocument/2006/relationships/oleObject" Target="../embeddings/oleObject47.bin"/><Relationship Id="rId10" Type="http://schemas.openxmlformats.org/officeDocument/2006/relationships/image" Target="../media/image114.wmf"/><Relationship Id="rId4" Type="http://schemas.openxmlformats.org/officeDocument/2006/relationships/image" Target="../media/image124.wmf"/><Relationship Id="rId9" Type="http://schemas.openxmlformats.org/officeDocument/2006/relationships/oleObject" Target="../embeddings/oleObject37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29.png"/><Relationship Id="rId5" Type="http://schemas.openxmlformats.org/officeDocument/2006/relationships/image" Target="../media/image127.wmf"/><Relationship Id="rId4" Type="http://schemas.openxmlformats.org/officeDocument/2006/relationships/oleObject" Target="../embeddings/oleObject49.bin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oleObject" Target="../embeddings/oleObject6.bin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26.wmf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3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subTitle" idx="1"/>
          </p:nvPr>
        </p:nvSpPr>
        <p:spPr>
          <a:xfrm>
            <a:off x="0" y="167342"/>
            <a:ext cx="8873836" cy="814589"/>
          </a:xfrm>
        </p:spPr>
        <p:txBody>
          <a:bodyPr>
            <a:noAutofit/>
          </a:bodyPr>
          <a:lstStyle/>
          <a:p>
            <a:r>
              <a:rPr lang="en-US" sz="2800" dirty="0" err="1"/>
              <a:t>Integrable</a:t>
            </a:r>
            <a:r>
              <a:rPr lang="en-US" sz="2800" dirty="0"/>
              <a:t> Dynamical Systems in Particle Accelerators</a:t>
            </a:r>
            <a:endParaRPr lang="pt-BR" sz="2800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332387" y="4125191"/>
            <a:ext cx="4596800" cy="1776845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Sergei Nagaitsev</a:t>
            </a:r>
          </a:p>
          <a:p>
            <a:r>
              <a:rPr lang="pt-BR" sz="1800" dirty="0">
                <a:solidFill>
                  <a:schemeClr val="tx1"/>
                </a:solidFill>
              </a:rPr>
              <a:t>Jefferson Lab and Old Dominion University</a:t>
            </a:r>
          </a:p>
          <a:p>
            <a:r>
              <a:rPr lang="en-US" sz="1800" dirty="0">
                <a:solidFill>
                  <a:schemeClr val="tx1"/>
                </a:solidFill>
              </a:rPr>
              <a:t>2023 Workshop on Fixed Field Alternating Gradient Accelerators (FFA’23)</a:t>
            </a:r>
          </a:p>
          <a:p>
            <a:endParaRPr lang="en-US" sz="1800" dirty="0">
              <a:solidFill>
                <a:schemeClr val="tx1"/>
              </a:solidFill>
            </a:endParaRPr>
          </a:p>
          <a:p>
            <a:r>
              <a:rPr lang="en-US" sz="1800" dirty="0">
                <a:solidFill>
                  <a:schemeClr val="tx1"/>
                </a:solidFill>
              </a:rPr>
              <a:t>Sep 15, 2023</a:t>
            </a:r>
          </a:p>
          <a:p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CC3F10-BE49-4DBA-A90E-C1BC42EFF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256" y="1379546"/>
            <a:ext cx="4580628" cy="2247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31D99B-29AA-4DE2-B047-1C050F11D522}"/>
              </a:ext>
            </a:extLst>
          </p:cNvPr>
          <p:cNvSpPr txBox="1"/>
          <p:nvPr/>
        </p:nvSpPr>
        <p:spPr>
          <a:xfrm>
            <a:off x="1442702" y="1172141"/>
            <a:ext cx="1660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K. </a:t>
            </a:r>
            <a:r>
              <a:rPr lang="en-US" dirty="0" err="1"/>
              <a:t>Birkeland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9E4AFC-F328-4738-856C-4B72A8DB8B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0842" y="1379546"/>
            <a:ext cx="3403575" cy="24880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2DC496-4EF1-4321-8794-A03BE661E566}"/>
              </a:ext>
            </a:extLst>
          </p:cNvPr>
          <p:cNvSpPr txBox="1"/>
          <p:nvPr/>
        </p:nvSpPr>
        <p:spPr>
          <a:xfrm>
            <a:off x="5320417" y="1379546"/>
            <a:ext cx="3044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/>
              <a:t>Størmer</a:t>
            </a:r>
            <a:r>
              <a:rPr lang="en-US" sz="1800" dirty="0"/>
              <a:t> and </a:t>
            </a:r>
            <a:r>
              <a:rPr lang="en-US" sz="1800" dirty="0" err="1"/>
              <a:t>Birkeland</a:t>
            </a:r>
            <a:r>
              <a:rPr lang="en-US" sz="1800" dirty="0"/>
              <a:t> in 1910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1873CD-A8A0-46F0-8F8D-B5A8FB65D3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9186" y="4286886"/>
            <a:ext cx="4214813" cy="178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F415A-ABE8-8443-9059-7A889B8E0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Ideal linear equations of motion in an accelerator: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56D3B9FD-CDAC-4B86-9848-1F72008570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686" y="1575471"/>
            <a:ext cx="8464378" cy="53816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Courant and Snyder discovered in 1952 that these two uncoupled time-dependent equations can be transformed into two time-independent equations by introducing two </a:t>
            </a:r>
            <a:r>
              <a:rPr lang="en-US" sz="2000" dirty="0" err="1">
                <a:solidFill>
                  <a:schemeClr val="tx1"/>
                </a:solidFill>
              </a:rPr>
              <a:t>betatron</a:t>
            </a:r>
            <a:r>
              <a:rPr lang="en-US" sz="2000" dirty="0">
                <a:solidFill>
                  <a:schemeClr val="tx1"/>
                </a:solidFill>
              </a:rPr>
              <a:t> phase variables          and         instead of the time variable, </a:t>
            </a:r>
            <a:r>
              <a:rPr lang="en-US" sz="2000" i="1" dirty="0">
                <a:solidFill>
                  <a:schemeClr val="tx1"/>
                </a:solidFill>
              </a:rPr>
              <a:t>s</a:t>
            </a:r>
            <a:r>
              <a:rPr lang="en-US" sz="2000" dirty="0">
                <a:solidFill>
                  <a:schemeClr val="tx1"/>
                </a:solidFill>
              </a:rPr>
              <a:t>: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All particles have the same frequencies: </a:t>
            </a:r>
          </a:p>
          <a:p>
            <a:r>
              <a:rPr lang="en-US" sz="2000" dirty="0">
                <a:solidFill>
                  <a:schemeClr val="tx1"/>
                </a:solidFill>
              </a:rPr>
              <a:t>There are two conserved quantities, corresponding to each degree of freedom – the so-called Courant-Snyder invariants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83EA762-DEE0-431E-996E-2C5FB80B4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S.  Nagaitsev, Sep 15, 2023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C873D-F504-994B-A13B-75E118132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fld id="{52E9C158-AEF1-41A2-A6CE-6F0BAB305EFD}" type="slidenum">
              <a:rPr lang="en-US" altLang="en-US" smtClean="0"/>
              <a:pPr/>
              <a:t>10</a:t>
            </a:fld>
            <a:endParaRPr lang="en-US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0DD99EA-DFBB-4F00-8ECE-3DF8EE3D10E1}"/>
                  </a:ext>
                </a:extLst>
              </p:cNvPr>
              <p:cNvSpPr txBox="1"/>
              <p:nvPr/>
            </p:nvSpPr>
            <p:spPr>
              <a:xfrm>
                <a:off x="311171" y="723339"/>
                <a:ext cx="843447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indent="287338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”+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0DD99EA-DFBB-4F00-8ECE-3DF8EE3D10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171" y="723339"/>
                <a:ext cx="8434478" cy="369332"/>
              </a:xfrm>
              <a:prstGeom prst="rect">
                <a:avLst/>
              </a:prstGeom>
              <a:blipFill>
                <a:blip r:embed="rId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val 17"/>
          <p:cNvSpPr/>
          <p:nvPr/>
        </p:nvSpPr>
        <p:spPr>
          <a:xfrm>
            <a:off x="8915400" y="133166"/>
            <a:ext cx="36576" cy="3657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35C430C-1FC8-4662-8E14-89F7832AC386}"/>
                  </a:ext>
                </a:extLst>
              </p:cNvPr>
              <p:cNvSpPr txBox="1"/>
              <p:nvPr/>
            </p:nvSpPr>
            <p:spPr>
              <a:xfrm>
                <a:off x="282686" y="1226461"/>
                <a:ext cx="8499539" cy="4059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indent="287338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”+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35C430C-1FC8-4662-8E14-89F7832AC3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686" y="1226461"/>
                <a:ext cx="8499539" cy="405945"/>
              </a:xfrm>
              <a:prstGeom prst="rect">
                <a:avLst/>
              </a:prstGeom>
              <a:blipFill>
                <a:blip r:embed="rId4"/>
                <a:stretch>
                  <a:fillRect b="-164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CCA08C8-0BCF-4F71-B40B-0F89601300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2628933"/>
              </p:ext>
            </p:extLst>
          </p:nvPr>
        </p:nvGraphicFramePr>
        <p:xfrm>
          <a:off x="396936" y="2753337"/>
          <a:ext cx="2170113" cy="1001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82" name="Equation" r:id="rId5" imgW="990360" imgH="457200" progId="Equation.DSMT4">
                  <p:embed/>
                </p:oleObj>
              </mc:Choice>
              <mc:Fallback>
                <p:oleObj name="Equation" r:id="rId5" imgW="990360" imgH="45720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2CCA08C8-0BCF-4F71-B40B-0F89601300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6936" y="2753337"/>
                        <a:ext cx="2170113" cy="1001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CB772B1C-3920-44D9-814A-28D5BD97EB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1919593"/>
              </p:ext>
            </p:extLst>
          </p:nvPr>
        </p:nvGraphicFramePr>
        <p:xfrm>
          <a:off x="3021097" y="2698314"/>
          <a:ext cx="2281238" cy="106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83" name="Equation" r:id="rId7" imgW="1002960" imgH="469800" progId="Equation.DSMT4">
                  <p:embed/>
                </p:oleObj>
              </mc:Choice>
              <mc:Fallback>
                <p:oleObj name="Equation" r:id="rId7" imgW="1002960" imgH="46980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CB772B1C-3920-44D9-814A-28D5BD97EB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021097" y="2698314"/>
                        <a:ext cx="2281238" cy="1069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13E81FB2-6100-452E-B67B-61CD26E138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97158" y="4918169"/>
            <a:ext cx="5595457" cy="1302481"/>
          </a:xfrm>
          <a:prstGeom prst="rect">
            <a:avLst/>
          </a:prstGeom>
          <a:ln>
            <a:solidFill>
              <a:srgbClr val="C00000"/>
            </a:solidFill>
          </a:ln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F2C53FAC-42E3-4CF8-899C-E48527AF9C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7741377"/>
              </p:ext>
            </p:extLst>
          </p:nvPr>
        </p:nvGraphicFramePr>
        <p:xfrm>
          <a:off x="6581658" y="2028720"/>
          <a:ext cx="428859" cy="5146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84" name="Equation" r:id="rId10" imgW="190440" imgH="228600" progId="Equation.DSMT4">
                  <p:embed/>
                </p:oleObj>
              </mc:Choice>
              <mc:Fallback>
                <p:oleObj name="Equation" r:id="rId10" imgW="190440" imgH="2286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F2C53FAC-42E3-4CF8-899C-E48527AF9C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581658" y="2028720"/>
                        <a:ext cx="428859" cy="5146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68A7CD0D-99F9-455B-AC5C-A765FED9B6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7023945"/>
              </p:ext>
            </p:extLst>
          </p:nvPr>
        </p:nvGraphicFramePr>
        <p:xfrm>
          <a:off x="7701842" y="2033908"/>
          <a:ext cx="45720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85" name="Equation" r:id="rId12" imgW="203040" imgH="241200" progId="Equation.DSMT4">
                  <p:embed/>
                </p:oleObj>
              </mc:Choice>
              <mc:Fallback>
                <p:oleObj name="Equation" r:id="rId12" imgW="203040" imgH="24120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68A7CD0D-99F9-455B-AC5C-A765FED9B6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701842" y="2033908"/>
                        <a:ext cx="457200" cy="54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0E3EB449-8151-4711-9884-26D27250899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120290"/>
              </p:ext>
            </p:extLst>
          </p:nvPr>
        </p:nvGraphicFramePr>
        <p:xfrm>
          <a:off x="5302335" y="3756879"/>
          <a:ext cx="1007723" cy="563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86" name="Equation" r:id="rId14" imgW="431640" imgH="241200" progId="Equation.DSMT4">
                  <p:embed/>
                </p:oleObj>
              </mc:Choice>
              <mc:Fallback>
                <p:oleObj name="Equation" r:id="rId14" imgW="431640" imgH="24120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0E3EB449-8151-4711-9884-26D2725089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302335" y="3756879"/>
                        <a:ext cx="1007723" cy="5631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6614B7D1-91CE-41D5-8868-9347AFA97F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3971767"/>
              </p:ext>
            </p:extLst>
          </p:nvPr>
        </p:nvGraphicFramePr>
        <p:xfrm>
          <a:off x="6063284" y="2753337"/>
          <a:ext cx="1828800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87" name="Equation" r:id="rId16" imgW="1829033" imgH="1031797" progId="Equation.DSMT4">
                  <p:embed/>
                </p:oleObj>
              </mc:Choice>
              <mc:Fallback>
                <p:oleObj name="Equation" r:id="rId16" imgW="1829033" imgH="103179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063284" y="2753337"/>
                        <a:ext cx="1828800" cy="1031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8616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Non-linear focusing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It became obvious very early on (~1960), that the use of nonlinear focusing elements in accelerators is necessary and some nonlinearities are </a:t>
            </a:r>
            <a:r>
              <a:rPr lang="en-US" sz="2400" b="1" dirty="0"/>
              <a:t>unavoidable</a:t>
            </a:r>
            <a:r>
              <a:rPr lang="en-US" sz="2400" dirty="0"/>
              <a:t> (magnet aberrations, space-charge forces, beam-beam forces)</a:t>
            </a:r>
          </a:p>
          <a:p>
            <a:pPr lvl="1"/>
            <a:r>
              <a:rPr lang="en-US" sz="2000" dirty="0" err="1"/>
              <a:t>Sexupoles</a:t>
            </a:r>
            <a:r>
              <a:rPr lang="en-US" sz="2000" dirty="0"/>
              <a:t> appeared in 1960s for chromaticity corrections</a:t>
            </a:r>
          </a:p>
          <a:p>
            <a:pPr lvl="1"/>
            <a:r>
              <a:rPr lang="en-US" sz="2000" dirty="0" err="1"/>
              <a:t>Octupoles</a:t>
            </a:r>
            <a:r>
              <a:rPr lang="en-US" sz="2000" dirty="0"/>
              <a:t> were installed in CERN PS in 1959 but not used until 1968. For example, the LHC has ~350 </a:t>
            </a:r>
            <a:r>
              <a:rPr lang="en-US" sz="2000" dirty="0" err="1"/>
              <a:t>octupoles</a:t>
            </a:r>
            <a:r>
              <a:rPr lang="en-US" sz="2000" dirty="0"/>
              <a:t> for Landau damping.</a:t>
            </a:r>
          </a:p>
          <a:p>
            <a:r>
              <a:rPr lang="en-US" sz="2400" dirty="0"/>
              <a:t>It was also understood at the same time, that nonlinear focusing elements have both beneficial and detrimental effects, such as:</a:t>
            </a:r>
          </a:p>
          <a:p>
            <a:pPr lvl="1"/>
            <a:r>
              <a:rPr lang="en-US" sz="2000" dirty="0"/>
              <a:t>They drive nonlinear resonances (resulting in particle losses) and decrease the dynamic aperture (also particle losses).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S.  Nagaitsev, Sep 15, 2023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3894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Example: electron storage ring light 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Low beam </a:t>
            </a:r>
            <a:r>
              <a:rPr lang="en-US" sz="2000" dirty="0" err="1"/>
              <a:t>emittance</a:t>
            </a:r>
            <a:r>
              <a:rPr lang="en-US" sz="2000" dirty="0"/>
              <a:t> (size) is vital to light sources</a:t>
            </a:r>
          </a:p>
          <a:p>
            <a:pPr lvl="1"/>
            <a:r>
              <a:rPr lang="en-US" sz="1800" dirty="0"/>
              <a:t>Requires Strong Focusing</a:t>
            </a:r>
          </a:p>
          <a:p>
            <a:pPr lvl="1"/>
            <a:r>
              <a:rPr lang="en-US" sz="1800" dirty="0"/>
              <a:t>Strong Focusing leads to strong chromatic aberrations</a:t>
            </a:r>
          </a:p>
          <a:p>
            <a:pPr lvl="1"/>
            <a:r>
              <a:rPr lang="en-US" sz="1800" dirty="0"/>
              <a:t>To correct Chromatic Aberrations special nonlinear magnets (</a:t>
            </a:r>
            <a:r>
              <a:rPr lang="en-US" sz="1800" dirty="0" err="1"/>
              <a:t>sextupoles</a:t>
            </a:r>
            <a:r>
              <a:rPr lang="en-US" sz="1800" dirty="0"/>
              <a:t>) are added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S.  Nagaitsev, Sep 15,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F60280-DADC-4A97-B0E9-AF82EA8C5C8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2580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95600"/>
            <a:ext cx="2381250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8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2789562"/>
            <a:ext cx="3276600" cy="2999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Straight Arrow Connector 15"/>
          <p:cNvCxnSpPr/>
          <p:nvPr/>
        </p:nvCxnSpPr>
        <p:spPr bwMode="auto">
          <a:xfrm>
            <a:off x="2590800" y="4419600"/>
            <a:ext cx="2743200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2912541" y="2965734"/>
            <a:ext cx="20359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dynamic aperture</a:t>
            </a:r>
          </a:p>
          <a:p>
            <a:r>
              <a:rPr lang="en-US" sz="2000" dirty="0"/>
              <a:t>limitations lead </a:t>
            </a:r>
          </a:p>
          <a:p>
            <a:r>
              <a:rPr lang="en-US" sz="2000" dirty="0"/>
              <a:t>to reduced beam</a:t>
            </a:r>
          </a:p>
          <a:p>
            <a:r>
              <a:rPr lang="en-US" sz="2000" dirty="0"/>
              <a:t>lifetime</a:t>
            </a:r>
          </a:p>
        </p:txBody>
      </p:sp>
    </p:spTree>
    <p:extLst>
      <p:ext uri="{BB962C8B-B14F-4D97-AF65-F5344CB8AC3E}">
        <p14:creationId xmlns:p14="http://schemas.microsoft.com/office/powerpoint/2010/main" val="25803227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S.  Nagaitsev, Sep 15,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F60280-DADC-4A97-B0E9-AF82EA8C5C8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0"/>
            <a:ext cx="7942263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16507"/>
            <a:ext cx="711835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7696200" y="2514600"/>
            <a:ext cx="1447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b="1" dirty="0">
                <a:latin typeface="Constantia" pitchFamily="18" charset="0"/>
              </a:rPr>
              <a:t>Report at HEAC 1971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571625" y="3459569"/>
            <a:ext cx="1857375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000625" y="3459569"/>
            <a:ext cx="1857375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1438" y="3673882"/>
            <a:ext cx="785812" cy="158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00938" y="609600"/>
            <a:ext cx="1643062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057400" y="0"/>
            <a:ext cx="48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Example: Landau damping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C9FD4F2-B409-4AFA-B746-D1B028A5E9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810000"/>
            <a:ext cx="9144000" cy="2514600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Landau damping </a:t>
            </a:r>
            <a:r>
              <a:rPr lang="en-US" sz="2000" dirty="0"/>
              <a:t>– the beam’s “immune system”.  It is related to the spread of </a:t>
            </a:r>
            <a:r>
              <a:rPr lang="en-US" sz="2000" dirty="0" err="1"/>
              <a:t>betatron</a:t>
            </a:r>
            <a:r>
              <a:rPr lang="en-US" sz="2000" dirty="0"/>
              <a:t> oscillation frequencies.  The larger the spread, the more stable the beam is against collective instabilities.</a:t>
            </a:r>
          </a:p>
          <a:p>
            <a:pPr lvl="1"/>
            <a:r>
              <a:rPr lang="en-US" sz="1800" dirty="0"/>
              <a:t>The spread is achieved by adding special magnets -- </a:t>
            </a:r>
            <a:r>
              <a:rPr lang="en-US" sz="1800" dirty="0" err="1"/>
              <a:t>octupoles</a:t>
            </a:r>
            <a:endParaRPr lang="en-US" sz="1800" dirty="0"/>
          </a:p>
          <a:p>
            <a:r>
              <a:rPr lang="en-US" sz="2000" dirty="0">
                <a:solidFill>
                  <a:srgbClr val="FF0000"/>
                </a:solidFill>
              </a:rPr>
              <a:t>External damping (feed-back) system</a:t>
            </a:r>
            <a:r>
              <a:rPr lang="en-US" sz="2000" dirty="0"/>
              <a:t> – presently the most commonly used mechanism to keep the beam stable.</a:t>
            </a:r>
          </a:p>
        </p:txBody>
      </p:sp>
    </p:spTree>
    <p:extLst>
      <p:ext uri="{BB962C8B-B14F-4D97-AF65-F5344CB8AC3E}">
        <p14:creationId xmlns:p14="http://schemas.microsoft.com/office/powerpoint/2010/main" val="4097958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>
                <a:solidFill>
                  <a:schemeClr val="tx2"/>
                </a:solidFill>
              </a:rPr>
              <a:t>Most accelerators rely on both</a:t>
            </a:r>
            <a:endParaRPr lang="en-US" sz="320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r>
              <a:rPr lang="en-US" sz="2600" dirty="0"/>
              <a:t>LHC:</a:t>
            </a:r>
          </a:p>
          <a:p>
            <a:pPr marL="640080" lvl="1" indent="-246888" fontAlgn="auto"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defRPr/>
            </a:pPr>
            <a:r>
              <a:rPr lang="en-US" sz="2400" dirty="0"/>
              <a:t>Has a transverse feedback system</a:t>
            </a:r>
          </a:p>
          <a:p>
            <a:pPr marL="640080" lvl="1" indent="-246888" fontAlgn="auto"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defRPr/>
            </a:pPr>
            <a:r>
              <a:rPr lang="en-US" sz="2400" dirty="0"/>
              <a:t>Has 336 Landau Damping </a:t>
            </a:r>
            <a:r>
              <a:rPr lang="en-US" sz="2400" dirty="0" err="1"/>
              <a:t>Octupoles</a:t>
            </a:r>
            <a:endParaRPr lang="en-US" sz="2400" dirty="0"/>
          </a:p>
          <a:p>
            <a:r>
              <a:rPr lang="en-US" sz="2800" dirty="0" err="1"/>
              <a:t>Octupoles</a:t>
            </a:r>
            <a:r>
              <a:rPr lang="en-US" sz="2800" dirty="0"/>
              <a:t> (an 8-pole magnet):</a:t>
            </a:r>
          </a:p>
          <a:p>
            <a:pPr>
              <a:buNone/>
            </a:pPr>
            <a:r>
              <a:rPr lang="en-US" dirty="0"/>
              <a:t> </a:t>
            </a:r>
          </a:p>
          <a:p>
            <a:pPr lvl="1"/>
            <a:r>
              <a:rPr lang="en-US" sz="2400" dirty="0"/>
              <a:t>Octupole potential: </a:t>
            </a:r>
          </a:p>
          <a:p>
            <a:pPr lvl="1"/>
            <a:r>
              <a:rPr lang="en-US" sz="2400" dirty="0"/>
              <a:t>Results in a cubic nonlinearity (in force)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S.  Nagaitsev, Sep 15,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F60280-DADC-4A97-B0E9-AF82EA8C5C8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graphicFrame>
        <p:nvGraphicFramePr>
          <p:cNvPr id="28057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5377955"/>
              </p:ext>
            </p:extLst>
          </p:nvPr>
        </p:nvGraphicFramePr>
        <p:xfrm>
          <a:off x="3880329" y="2821936"/>
          <a:ext cx="3630667" cy="5459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3" name="Equation" r:id="rId3" imgW="1549080" imgH="228600" progId="Equation.DSMT4">
                  <p:embed/>
                </p:oleObj>
              </mc:Choice>
              <mc:Fallback>
                <p:oleObj name="Equation" r:id="rId3" imgW="1549080" imgH="228600" progId="Equation.DSMT4">
                  <p:embed/>
                  <p:pic>
                    <p:nvPicPr>
                      <p:cNvPr id="28057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0329" y="2821936"/>
                        <a:ext cx="3630667" cy="54598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8643" y="3429000"/>
            <a:ext cx="2359862" cy="2886293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957B4DE1-3D1A-463A-B118-111BFADCF3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0677596"/>
              </p:ext>
            </p:extLst>
          </p:nvPr>
        </p:nvGraphicFramePr>
        <p:xfrm>
          <a:off x="547788" y="5262050"/>
          <a:ext cx="4957883" cy="6298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4" name="Equation" r:id="rId6" imgW="3098520" imgH="393480" progId="Equation.DSMT4">
                  <p:embed/>
                </p:oleObj>
              </mc:Choice>
              <mc:Fallback>
                <p:oleObj name="Equation" r:id="rId6" imgW="30985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47788" y="5262050"/>
                        <a:ext cx="4957883" cy="6298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6246AF5-425C-4A30-8F73-409D3EF98D4D}"/>
              </a:ext>
            </a:extLst>
          </p:cNvPr>
          <p:cNvSpPr txBox="1"/>
          <p:nvPr/>
        </p:nvSpPr>
        <p:spPr>
          <a:xfrm>
            <a:off x="308920" y="4534494"/>
            <a:ext cx="58609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Note: this is a quartic Henon-</a:t>
            </a:r>
            <a:r>
              <a:rPr lang="en-US" dirty="0" err="1"/>
              <a:t>Heiles</a:t>
            </a:r>
            <a:r>
              <a:rPr lang="en-US" dirty="0"/>
              <a:t> potential,</a:t>
            </a:r>
          </a:p>
          <a:p>
            <a:r>
              <a:rPr lang="en-US" dirty="0"/>
              <a:t>which is non-integrable</a:t>
            </a:r>
          </a:p>
        </p:txBody>
      </p:sp>
    </p:spTree>
    <p:extLst>
      <p:ext uri="{BB962C8B-B14F-4D97-AF65-F5344CB8AC3E}">
        <p14:creationId xmlns:p14="http://schemas.microsoft.com/office/powerpoint/2010/main" val="14035769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F415A-ABE8-8443-9059-7A889B8E0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598" y="777041"/>
            <a:ext cx="8464378" cy="487490"/>
          </a:xfrm>
        </p:spPr>
        <p:txBody>
          <a:bodyPr>
            <a:normAutofit fontScale="90000"/>
          </a:bodyPr>
          <a:lstStyle/>
          <a:p>
            <a:r>
              <a:rPr lang="en-US" sz="2300" dirty="0"/>
              <a:t>If we try to introduce a frequency spread (add nonlinearities):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56D3B9FD-CDAC-4B86-9848-1F72008570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/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/>
          </a:p>
          <a:p>
            <a:r>
              <a:rPr lang="en-US" sz="2000" dirty="0">
                <a:solidFill>
                  <a:schemeClr val="tx1"/>
                </a:solidFill>
              </a:rPr>
              <a:t>Using the Courant-Snyder phase variables leads to: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Two coupled driven non-linear oscillators</a:t>
            </a:r>
          </a:p>
          <a:p>
            <a:pPr lvl="1"/>
            <a:endParaRPr lang="en-US" sz="1800" dirty="0">
              <a:solidFill>
                <a:schemeClr val="tx1"/>
              </a:solidFill>
            </a:endParaRPr>
          </a:p>
          <a:p>
            <a:pPr lvl="1"/>
            <a:endParaRPr lang="en-US" sz="1800" dirty="0">
              <a:solidFill>
                <a:schemeClr val="tx1"/>
              </a:solidFill>
            </a:endParaRPr>
          </a:p>
          <a:p>
            <a:pPr lvl="1"/>
            <a:endParaRPr lang="en-US" sz="1800" dirty="0">
              <a:solidFill>
                <a:schemeClr val="tx1"/>
              </a:solidFill>
            </a:endParaRPr>
          </a:p>
          <a:p>
            <a:pPr lvl="1"/>
            <a:endParaRPr lang="en-US" sz="1800" dirty="0">
              <a:solidFill>
                <a:schemeClr val="tx1"/>
              </a:solidFill>
            </a:endParaRPr>
          </a:p>
          <a:p>
            <a:pPr lvl="1"/>
            <a:endParaRPr lang="en-US" sz="1800" dirty="0">
              <a:solidFill>
                <a:schemeClr val="tx1"/>
              </a:solidFill>
            </a:endParaRPr>
          </a:p>
          <a:p>
            <a:pPr lvl="1"/>
            <a:endParaRPr lang="en-US" sz="1800" dirty="0">
              <a:solidFill>
                <a:schemeClr val="tx1"/>
              </a:solidFill>
            </a:endParaRPr>
          </a:p>
          <a:p>
            <a:pPr lvl="1"/>
            <a:endParaRPr lang="en-US" sz="1800" dirty="0">
              <a:solidFill>
                <a:schemeClr val="tx1"/>
              </a:solidFill>
            </a:endParaRP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These generally describe both regular, resonant and chaotic particle trajectories (depending on nonlinear terms and initial conditions)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B3226F-899A-4A62-9731-44DBA1737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S.  Nagaitsev, Sep 15, 2023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C873D-F504-994B-A13B-75E118132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fld id="{52E9C158-AEF1-41A2-A6CE-6F0BAB305EFD}" type="slidenum">
              <a:rPr lang="en-US" altLang="en-US" smtClean="0"/>
              <a:pPr/>
              <a:t>15</a:t>
            </a:fld>
            <a:endParaRPr lang="en-US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0DD99EA-DFBB-4F00-8ECE-3DF8EE3D10E1}"/>
                  </a:ext>
                </a:extLst>
              </p:cNvPr>
              <p:cNvSpPr txBox="1"/>
              <p:nvPr/>
            </p:nvSpPr>
            <p:spPr>
              <a:xfrm>
                <a:off x="350715" y="1431882"/>
                <a:ext cx="843447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indent="287338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”+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sSup>
                        <m:s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𝑥𝑦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sSup>
                        <m:s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sSup>
                        <m:s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0DD99EA-DFBB-4F00-8ECE-3DF8EE3D10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715" y="1431882"/>
                <a:ext cx="8434478" cy="369332"/>
              </a:xfrm>
              <a:prstGeom prst="rect">
                <a:avLst/>
              </a:prstGeom>
              <a:blipFill>
                <a:blip r:embed="rId3"/>
                <a:stretch>
                  <a:fillRect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val 17"/>
          <p:cNvSpPr/>
          <p:nvPr/>
        </p:nvSpPr>
        <p:spPr>
          <a:xfrm>
            <a:off x="8915400" y="133166"/>
            <a:ext cx="36576" cy="3657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35C430C-1FC8-4662-8E14-89F7832AC386}"/>
                  </a:ext>
                </a:extLst>
              </p:cNvPr>
              <p:cNvSpPr txBox="1"/>
              <p:nvPr/>
            </p:nvSpPr>
            <p:spPr>
              <a:xfrm>
                <a:off x="322230" y="1935004"/>
                <a:ext cx="8499539" cy="4059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indent="287338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”+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sSup>
                        <m:s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𝑥𝑦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sSup>
                        <m:s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sSup>
                        <m:s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35C430C-1FC8-4662-8E14-89F7832AC3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230" y="1935004"/>
                <a:ext cx="8499539" cy="405945"/>
              </a:xfrm>
              <a:prstGeom prst="rect">
                <a:avLst/>
              </a:prstGeom>
              <a:blipFill>
                <a:blip r:embed="rId4"/>
                <a:stretch>
                  <a:fillRect b="-179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9429B29D-516C-4008-A090-28C37F00BC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5655814"/>
              </p:ext>
            </p:extLst>
          </p:nvPr>
        </p:nvGraphicFramePr>
        <p:xfrm>
          <a:off x="2109788" y="3133726"/>
          <a:ext cx="5616575" cy="100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66" name="Equation" r:id="rId5" imgW="2565360" imgH="457200" progId="Equation.DSMT4">
                  <p:embed/>
                </p:oleObj>
              </mc:Choice>
              <mc:Fallback>
                <p:oleObj name="Equation" r:id="rId5" imgW="2565360" imgH="4572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9429B29D-516C-4008-A090-28C37F00BC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09788" y="3133726"/>
                        <a:ext cx="5616575" cy="1001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2C7964D6-6510-4C20-8076-53CBA3C443B5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109788" y="4135438"/>
          <a:ext cx="5407025" cy="100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67" name="Equation" r:id="rId7" imgW="2539800" imgH="469800" progId="Equation.DSMT4">
                  <p:embed/>
                </p:oleObj>
              </mc:Choice>
              <mc:Fallback>
                <p:oleObj name="Equation" r:id="rId7" imgW="2539800" imgH="46980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2C7964D6-6510-4C20-8076-53CBA3C443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09788" y="4135438"/>
                        <a:ext cx="5407025" cy="1001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4052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61111E-6 1.78117E-7 L -3.61111E-6 0.90215 " pathEditMode="relative" rAng="0" ptsTypes="AA">
                                      <p:cBhvr>
                                        <p:cTn id="21" dur="59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10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/>
      <p:bldP spid="11" grpId="0"/>
      <p:bldP spid="18" grpId="0" animBg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Let’s add a cubic nonlinearity…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S.  Nagaitsev, Sep 15,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F60280-DADC-4A97-B0E9-AF82EA8C5C8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427382" y="2203173"/>
            <a:ext cx="1298714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>
            <a:off x="1726096" y="1633330"/>
            <a:ext cx="13252" cy="1192696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838200" y="163332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0687" y="1202634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F</a:t>
            </a: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1706217" y="2209800"/>
            <a:ext cx="1298714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3004931" y="1639957"/>
            <a:ext cx="13252" cy="1192696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2117035" y="163995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26026" y="1196008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D</a:t>
            </a: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2991677" y="2209799"/>
            <a:ext cx="1298714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4290391" y="1639956"/>
            <a:ext cx="13252" cy="1192696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3402495" y="1639955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84982" y="1209260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F</a:t>
            </a: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4270512" y="2203174"/>
            <a:ext cx="1298714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5569226" y="1646583"/>
            <a:ext cx="13252" cy="1192696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4681330" y="164658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390321" y="1202634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D</a:t>
            </a: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5562600" y="2209800"/>
            <a:ext cx="1298714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6848062" y="1653209"/>
            <a:ext cx="13252" cy="1192696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5960166" y="165320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42653" y="1222513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F</a:t>
            </a:r>
          </a:p>
        </p:txBody>
      </p:sp>
      <p:cxnSp>
        <p:nvCxnSpPr>
          <p:cNvPr id="26" name="Straight Connector 25"/>
          <p:cNvCxnSpPr/>
          <p:nvPr/>
        </p:nvCxnSpPr>
        <p:spPr bwMode="auto">
          <a:xfrm>
            <a:off x="6828183" y="2203175"/>
            <a:ext cx="1298714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>
            <a:off x="8126897" y="1659836"/>
            <a:ext cx="13252" cy="1192696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7239001" y="1659835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L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947992" y="1215887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D</a:t>
            </a:r>
          </a:p>
        </p:txBody>
      </p:sp>
      <p:cxnSp>
        <p:nvCxnSpPr>
          <p:cNvPr id="30" name="Straight Arrow Connector 29"/>
          <p:cNvCxnSpPr/>
          <p:nvPr/>
        </p:nvCxnSpPr>
        <p:spPr bwMode="auto">
          <a:xfrm>
            <a:off x="453887" y="2362200"/>
            <a:ext cx="781878" cy="79513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669235" y="2570922"/>
            <a:ext cx="877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particle</a:t>
            </a:r>
          </a:p>
          <a:p>
            <a:r>
              <a:rPr lang="en-US" sz="1800" dirty="0"/>
              <a:t>(x, x')</a:t>
            </a:r>
          </a:p>
        </p:txBody>
      </p:sp>
      <p:cxnSp>
        <p:nvCxnSpPr>
          <p:cNvPr id="32" name="Straight Arrow Connector 31"/>
          <p:cNvCxnSpPr/>
          <p:nvPr/>
        </p:nvCxnSpPr>
        <p:spPr bwMode="auto">
          <a:xfrm>
            <a:off x="8126896" y="2203174"/>
            <a:ext cx="331304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8206409" y="2282687"/>
            <a:ext cx="2840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s</a:t>
            </a:r>
          </a:p>
        </p:txBody>
      </p:sp>
      <p:cxnSp>
        <p:nvCxnSpPr>
          <p:cNvPr id="34" name="Straight Arrow Connector 33"/>
          <p:cNvCxnSpPr/>
          <p:nvPr/>
        </p:nvCxnSpPr>
        <p:spPr bwMode="auto">
          <a:xfrm>
            <a:off x="440635" y="1656522"/>
            <a:ext cx="13252" cy="1192696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35" name="TextBox 34"/>
          <p:cNvSpPr txBox="1"/>
          <p:nvPr/>
        </p:nvSpPr>
        <p:spPr>
          <a:xfrm>
            <a:off x="261730" y="1212573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D</a:t>
            </a:r>
          </a:p>
        </p:txBody>
      </p:sp>
      <p:graphicFrame>
        <p:nvGraphicFramePr>
          <p:cNvPr id="36" name="Object 3"/>
          <p:cNvGraphicFramePr>
            <a:graphicFrameLocks noChangeAspect="1"/>
          </p:cNvGraphicFramePr>
          <p:nvPr/>
        </p:nvGraphicFramePr>
        <p:xfrm>
          <a:off x="85725" y="4724400"/>
          <a:ext cx="8845550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2" name="Equation" r:id="rId3" imgW="3504960" imgH="469800" progId="Equation.DSMT4">
                  <p:embed/>
                </p:oleObj>
              </mc:Choice>
              <mc:Fallback>
                <p:oleObj name="Equation" r:id="rId3" imgW="3504960" imgH="469800" progId="Equation.DSMT4">
                  <p:embed/>
                  <p:pic>
                    <p:nvPicPr>
                      <p:cNvPr id="3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725" y="4724400"/>
                        <a:ext cx="8845550" cy="1179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7" name="Straight Connector 36"/>
          <p:cNvCxnSpPr/>
          <p:nvPr/>
        </p:nvCxnSpPr>
        <p:spPr bwMode="auto">
          <a:xfrm>
            <a:off x="431936" y="1828800"/>
            <a:ext cx="14748" cy="752168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>
            <a:off x="3003436" y="1833715"/>
            <a:ext cx="14748" cy="752168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/>
          <p:nvPr/>
        </p:nvCxnSpPr>
        <p:spPr bwMode="auto">
          <a:xfrm>
            <a:off x="5562600" y="1828800"/>
            <a:ext cx="14748" cy="752168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>
            <a:off x="8127390" y="1847059"/>
            <a:ext cx="14748" cy="752168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1" name="Oval 40"/>
          <p:cNvSpPr/>
          <p:nvPr/>
        </p:nvSpPr>
        <p:spPr bwMode="auto">
          <a:xfrm>
            <a:off x="7239000" y="5257800"/>
            <a:ext cx="1578077" cy="562896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42" name="Straight Arrow Connector 41"/>
          <p:cNvCxnSpPr/>
          <p:nvPr/>
        </p:nvCxnSpPr>
        <p:spPr bwMode="auto">
          <a:xfrm flipH="1" flipV="1">
            <a:off x="5715001" y="2514601"/>
            <a:ext cx="2133599" cy="2666999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3" name="TextBox 42"/>
          <p:cNvSpPr txBox="1"/>
          <p:nvPr/>
        </p:nvSpPr>
        <p:spPr>
          <a:xfrm>
            <a:off x="7086600" y="3352800"/>
            <a:ext cx="17427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add a cubic</a:t>
            </a:r>
          </a:p>
          <a:p>
            <a:r>
              <a:rPr lang="en-US" sz="2000" dirty="0">
                <a:solidFill>
                  <a:srgbClr val="FF0000"/>
                </a:solidFill>
              </a:rPr>
              <a:t>nonlinearity</a:t>
            </a:r>
          </a:p>
          <a:p>
            <a:r>
              <a:rPr lang="en-US" sz="2000" dirty="0">
                <a:solidFill>
                  <a:srgbClr val="FF0000"/>
                </a:solidFill>
              </a:rPr>
              <a:t>in every D lens</a:t>
            </a:r>
          </a:p>
        </p:txBody>
      </p:sp>
    </p:spTree>
    <p:extLst>
      <p:ext uri="{BB962C8B-B14F-4D97-AF65-F5344CB8AC3E}">
        <p14:creationId xmlns:p14="http://schemas.microsoft.com/office/powerpoint/2010/main" val="103251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The result of this nonlinearity: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err="1"/>
              <a:t>Betatron</a:t>
            </a:r>
            <a:r>
              <a:rPr lang="en-US" sz="2000" dirty="0"/>
              <a:t> oscillations are no longer isochronous:</a:t>
            </a:r>
          </a:p>
          <a:p>
            <a:pPr lvl="1"/>
            <a:r>
              <a:rPr lang="en-US" sz="1800" dirty="0"/>
              <a:t>The frequency depends on particle amplitude (initial conditions)</a:t>
            </a:r>
          </a:p>
          <a:p>
            <a:r>
              <a:rPr lang="en-US" sz="2000" dirty="0"/>
              <a:t>Stability depends on initial conditions</a:t>
            </a:r>
          </a:p>
          <a:p>
            <a:pPr lvl="1"/>
            <a:r>
              <a:rPr lang="en-US" sz="1800" dirty="0"/>
              <a:t>Regular trajectories for small amplitudes</a:t>
            </a:r>
          </a:p>
          <a:p>
            <a:pPr lvl="1"/>
            <a:r>
              <a:rPr lang="en-US" sz="1800" dirty="0"/>
              <a:t>Resonant islands (for larger amplitudes)</a:t>
            </a:r>
          </a:p>
          <a:p>
            <a:pPr lvl="1"/>
            <a:r>
              <a:rPr lang="en-US" sz="1800" dirty="0"/>
              <a:t>Chaos and loss of stability (for even larger amplitudes)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S.  Nagaitsev, Sep 15,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F60280-DADC-4A97-B0E9-AF82EA8C5C8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3733800" y="4572000"/>
            <a:ext cx="1676400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7955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00400"/>
            <a:ext cx="36290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955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4975" y="3200400"/>
            <a:ext cx="36290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806930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3D5C7-652D-4C6C-BBEF-FBE0AFC2A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 ‘model’ accelerator mapping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3B7043-5E0F-4DDE-8242-97800B03D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S.  Nagaitsev, Sep 15, 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5D61C7-AAAA-44BD-B5F5-3BEE12325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5462D3C5-1287-4E8E-A1F2-DACA4EB823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0509467"/>
              </p:ext>
            </p:extLst>
          </p:nvPr>
        </p:nvGraphicFramePr>
        <p:xfrm>
          <a:off x="203356" y="1863946"/>
          <a:ext cx="1742350" cy="784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74" name="Equation" r:id="rId3" imgW="1015920" imgH="457200" progId="Equation.DSMT4">
                  <p:embed/>
                </p:oleObj>
              </mc:Choice>
              <mc:Fallback>
                <p:oleObj name="Equation" r:id="rId3" imgW="101592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3356" y="1863946"/>
                        <a:ext cx="1742350" cy="7840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7EFE1F53-DBBD-433C-9973-A7F8114D4E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6780550"/>
              </p:ext>
            </p:extLst>
          </p:nvPr>
        </p:nvGraphicFramePr>
        <p:xfrm>
          <a:off x="3506273" y="1270752"/>
          <a:ext cx="1441070" cy="62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75" name="Equation" r:id="rId5" imgW="990360" imgH="431640" progId="Equation.DSMT4">
                  <p:embed/>
                </p:oleObj>
              </mc:Choice>
              <mc:Fallback>
                <p:oleObj name="Equation" r:id="rId5" imgW="99036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06273" y="1270752"/>
                        <a:ext cx="1441070" cy="627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B8B1A36B-F917-49A1-93B7-EE7EB15097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623" y="2811600"/>
            <a:ext cx="2935647" cy="2517749"/>
          </a:xfrm>
          <a:prstGeom prst="rect">
            <a:avLst/>
          </a:prstGeom>
        </p:spPr>
      </p:pic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A77F190C-0345-4E48-912F-D131C981CB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0403965"/>
              </p:ext>
            </p:extLst>
          </p:nvPr>
        </p:nvGraphicFramePr>
        <p:xfrm>
          <a:off x="3183959" y="1920820"/>
          <a:ext cx="2264838" cy="784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76" name="Equation" r:id="rId8" imgW="1320480" imgH="457200" progId="Equation.DSMT4">
                  <p:embed/>
                </p:oleObj>
              </mc:Choice>
              <mc:Fallback>
                <p:oleObj name="Equation" r:id="rId8" imgW="1320480" imgH="4572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5462D3C5-1287-4E8E-A1F2-DACA4EB823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183959" y="1920820"/>
                        <a:ext cx="2264838" cy="7840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818" name="Picture 2" descr="Sextupole.png">
            <a:extLst>
              <a:ext uri="{FF2B5EF4-FFF2-40B4-BE49-F238E27FC236}">
                <a16:creationId xmlns:a16="http://schemas.microsoft.com/office/drawing/2014/main" id="{1EC948A0-83BF-4466-BB40-91D5B5623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442" y="2796176"/>
            <a:ext cx="2978334" cy="2533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21D2E42-5EED-462E-AAEA-E8C9259B47A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74212" y="2796176"/>
            <a:ext cx="2978334" cy="2554359"/>
          </a:xfrm>
          <a:prstGeom prst="rect">
            <a:avLst/>
          </a:prstGeom>
        </p:spPr>
      </p:pic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775AFC3F-2340-47F1-97D1-CF3AB85869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2985901"/>
              </p:ext>
            </p:extLst>
          </p:nvPr>
        </p:nvGraphicFramePr>
        <p:xfrm>
          <a:off x="6407661" y="1920821"/>
          <a:ext cx="2100749" cy="7271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77" name="Equation" r:id="rId12" imgW="1320480" imgH="457200" progId="Equation.DSMT4">
                  <p:embed/>
                </p:oleObj>
              </mc:Choice>
              <mc:Fallback>
                <p:oleObj name="Equation" r:id="rId12" imgW="132048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407661" y="1920821"/>
                        <a:ext cx="2100749" cy="7271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64B91178-2AF0-4090-89E1-37EC35863A33}"/>
              </a:ext>
            </a:extLst>
          </p:cNvPr>
          <p:cNvSpPr txBox="1"/>
          <p:nvPr/>
        </p:nvSpPr>
        <p:spPr>
          <a:xfrm>
            <a:off x="1165686" y="5681844"/>
            <a:ext cx="955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Linear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09F217-A807-4D57-8D90-9F02861358CE}"/>
              </a:ext>
            </a:extLst>
          </p:cNvPr>
          <p:cNvSpPr txBox="1"/>
          <p:nvPr/>
        </p:nvSpPr>
        <p:spPr>
          <a:xfrm>
            <a:off x="3587799" y="5645666"/>
            <a:ext cx="1421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Sextupole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A732734-486E-4F5E-9279-EBA82CCF5488}"/>
              </a:ext>
            </a:extLst>
          </p:cNvPr>
          <p:cNvSpPr txBox="1"/>
          <p:nvPr/>
        </p:nvSpPr>
        <p:spPr>
          <a:xfrm>
            <a:off x="6840550" y="5661571"/>
            <a:ext cx="1330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Octupole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6A61C7-76FD-4A99-98DA-6F3173C59183}"/>
              </a:ext>
            </a:extLst>
          </p:cNvPr>
          <p:cNvSpPr txBox="1"/>
          <p:nvPr/>
        </p:nvSpPr>
        <p:spPr>
          <a:xfrm>
            <a:off x="551104" y="835356"/>
            <a:ext cx="7852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Dynamic aperture as a function of linear tune (</a:t>
            </a:r>
            <a:r>
              <a:rPr lang="en-US" dirty="0" err="1"/>
              <a:t>betatron</a:t>
            </a:r>
            <a:r>
              <a:rPr lang="en-US" dirty="0"/>
              <a:t> freq.)</a:t>
            </a:r>
          </a:p>
        </p:txBody>
      </p:sp>
    </p:spTree>
    <p:extLst>
      <p:ext uri="{BB962C8B-B14F-4D97-AF65-F5344CB8AC3E}">
        <p14:creationId xmlns:p14="http://schemas.microsoft.com/office/powerpoint/2010/main" val="16098552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8912506-8EAF-42B9-B4ED-D5BCD4FF6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Are there “magic” nonlinearities with zero resonance strength?</a:t>
            </a:r>
            <a:endParaRPr lang="en-US" sz="20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A9676ED-4C59-47E3-B0A9-F83F59168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2115" y="817898"/>
            <a:ext cx="3341701" cy="378749"/>
          </a:xfrm>
        </p:spPr>
        <p:txBody>
          <a:bodyPr/>
          <a:lstStyle/>
          <a:p>
            <a:r>
              <a:rPr lang="en-US" dirty="0"/>
              <a:t>Yes, we call them “integrable”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C475D3D-EFD3-458A-BFC1-DA4DFC102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b="1"/>
              <a:t>S.  Nagaitsev, Sep 15, 2023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AEB8B-9012-473D-BF76-3E00613B7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31" name="Picture 5">
            <a:extLst>
              <a:ext uri="{FF2B5EF4-FFF2-40B4-BE49-F238E27FC236}">
                <a16:creationId xmlns:a16="http://schemas.microsoft.com/office/drawing/2014/main" id="{33637DC3-592A-41A4-9591-1A43D73F1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778" y="1342673"/>
            <a:ext cx="2401851" cy="1973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749F4F0-409E-4E53-9E2F-A141B5958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90184" y="1291699"/>
            <a:ext cx="2383113" cy="197317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6759204-FB02-487D-91CA-E61A5E0CC7E0}"/>
              </a:ext>
            </a:extLst>
          </p:cNvPr>
          <p:cNvSpPr txBox="1"/>
          <p:nvPr/>
        </p:nvSpPr>
        <p:spPr>
          <a:xfrm>
            <a:off x="1130284" y="953145"/>
            <a:ext cx="1487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Chaotic motion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9F1DB13-5209-4FCB-BF82-BA455B4E1370}"/>
              </a:ext>
            </a:extLst>
          </p:cNvPr>
          <p:cNvSpPr txBox="1"/>
          <p:nvPr/>
        </p:nvSpPr>
        <p:spPr>
          <a:xfrm>
            <a:off x="6597519" y="875813"/>
            <a:ext cx="17146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/>
              <a:t>Integrable</a:t>
            </a:r>
            <a:r>
              <a:rPr lang="en-US" sz="1600" b="1" dirty="0"/>
              <a:t> motion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DEB5D1E-A8F5-4669-8603-487AB38EEF20}"/>
              </a:ext>
            </a:extLst>
          </p:cNvPr>
          <p:cNvCxnSpPr>
            <a:cxnSpLocks/>
          </p:cNvCxnSpPr>
          <p:nvPr/>
        </p:nvCxnSpPr>
        <p:spPr>
          <a:xfrm>
            <a:off x="3740566" y="2288754"/>
            <a:ext cx="2401851" cy="1"/>
          </a:xfrm>
          <a:prstGeom prst="straightConnector1">
            <a:avLst/>
          </a:prstGeom>
          <a:ln w="698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1B55F7FB-F1F5-4B7A-8EF2-1E84BAD69F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019" y="3897893"/>
            <a:ext cx="2489099" cy="2134768"/>
          </a:xfrm>
          <a:prstGeom prst="rect">
            <a:avLst/>
          </a:prstGeom>
        </p:spPr>
      </p:pic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8165FB6C-B5F1-4E86-9CCA-3604524AAD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6941967"/>
              </p:ext>
            </p:extLst>
          </p:nvPr>
        </p:nvGraphicFramePr>
        <p:xfrm>
          <a:off x="1002285" y="3269979"/>
          <a:ext cx="1572565" cy="5443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90" name="Equation" r:id="rId6" imgW="1320480" imgH="457200" progId="Equation.DSMT4">
                  <p:embed/>
                </p:oleObj>
              </mc:Choice>
              <mc:Fallback>
                <p:oleObj name="Equation" r:id="rId6" imgW="1320480" imgH="45720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775AFC3F-2340-47F1-97D1-CF3AB85869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02285" y="3269979"/>
                        <a:ext cx="1572565" cy="5443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5C628824-B1E9-4062-9046-C7F867240DF0}"/>
              </a:ext>
            </a:extLst>
          </p:cNvPr>
          <p:cNvSpPr txBox="1"/>
          <p:nvPr/>
        </p:nvSpPr>
        <p:spPr>
          <a:xfrm>
            <a:off x="1352239" y="6084474"/>
            <a:ext cx="949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Octupole</a:t>
            </a: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61BC1673-5703-4C45-9219-F0B40B622A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9666076"/>
              </p:ext>
            </p:extLst>
          </p:nvPr>
        </p:nvGraphicFramePr>
        <p:xfrm>
          <a:off x="6362700" y="3200400"/>
          <a:ext cx="1406525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91" name="Equation" r:id="rId8" imgW="1180800" imgH="660240" progId="Equation.DSMT4">
                  <p:embed/>
                </p:oleObj>
              </mc:Choice>
              <mc:Fallback>
                <p:oleObj name="Equation" r:id="rId8" imgW="1180800" imgH="66024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8165FB6C-B5F1-4E86-9CCA-3604524AAD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362700" y="3200400"/>
                        <a:ext cx="1406525" cy="785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E38B2801-1F9B-42B0-8DC6-7276BBCB4D3A}"/>
              </a:ext>
            </a:extLst>
          </p:cNvPr>
          <p:cNvSpPr txBox="1"/>
          <p:nvPr/>
        </p:nvSpPr>
        <p:spPr>
          <a:xfrm>
            <a:off x="6630451" y="6136287"/>
            <a:ext cx="13805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McMillan map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619A09-FCD3-4269-8898-BC4F878EB5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08877" y="3941928"/>
            <a:ext cx="2489099" cy="2142546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5CE403F-9025-46AA-A987-23E9A4F4CF9E}"/>
              </a:ext>
            </a:extLst>
          </p:cNvPr>
          <p:cNvCxnSpPr>
            <a:cxnSpLocks/>
          </p:cNvCxnSpPr>
          <p:nvPr/>
        </p:nvCxnSpPr>
        <p:spPr>
          <a:xfrm>
            <a:off x="3562039" y="4882711"/>
            <a:ext cx="2401851" cy="1"/>
          </a:xfrm>
          <a:prstGeom prst="straightConnector1">
            <a:avLst/>
          </a:prstGeom>
          <a:ln w="698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9355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576F4-D242-4C07-A181-FB9D73056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Hamiltonian systems and integrability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DA9F0-CCC6-4841-AAB9-2EFE3701F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919" y="966055"/>
            <a:ext cx="8597756" cy="5381694"/>
          </a:xfrm>
        </p:spPr>
        <p:txBody>
          <a:bodyPr/>
          <a:lstStyle/>
          <a:p>
            <a:r>
              <a:rPr lang="en-US" dirty="0"/>
              <a:t>There are many definitions of integrability in dynamical system theories</a:t>
            </a:r>
          </a:p>
          <a:p>
            <a:r>
              <a:rPr lang="en-US" dirty="0"/>
              <a:t>Simplistic definition: Integrable means ‘Fully predictable, non-chaotic’ </a:t>
            </a:r>
          </a:p>
          <a:p>
            <a:r>
              <a:rPr lang="en-US" dirty="0"/>
              <a:t>For a 3D Hamiltonian system to be integrable, there must exist 3 nontrivial independent Poisson-communing invariants (including the Hamiltonian itself, if it is time-independent).</a:t>
            </a:r>
          </a:p>
          <a:p>
            <a:r>
              <a:rPr lang="en-US" dirty="0"/>
              <a:t>Examples: </a:t>
            </a:r>
          </a:p>
          <a:p>
            <a:pPr lvl="1"/>
            <a:r>
              <a:rPr lang="en-US" dirty="0"/>
              <a:t>(1) All 3D harmonic oscillators are integrable. </a:t>
            </a:r>
          </a:p>
          <a:p>
            <a:pPr lvl="2"/>
            <a:r>
              <a:rPr lang="en-US" dirty="0"/>
              <a:t>An ideal Penning trap is an integrable system 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r>
              <a:rPr lang="en-US" dirty="0"/>
              <a:t>(2) An uncoupled 2D nonlinear oscillator is integrable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(3) The </a:t>
            </a:r>
            <a:r>
              <a:rPr lang="en-US" dirty="0" err="1"/>
              <a:t>Hénon</a:t>
            </a:r>
            <a:r>
              <a:rPr lang="en-US" dirty="0"/>
              <a:t>–</a:t>
            </a:r>
            <a:r>
              <a:rPr lang="en-US" dirty="0" err="1"/>
              <a:t>Heiles</a:t>
            </a:r>
            <a:r>
              <a:rPr lang="en-US" dirty="0"/>
              <a:t> system  (a coupled nonlinear oscillator) is nonintegrable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2"/>
            <a:r>
              <a:rPr lang="en-US" dirty="0"/>
              <a:t>Chaos appears for </a:t>
            </a:r>
            <a:r>
              <a:rPr lang="en-US" i="1" dirty="0"/>
              <a:t>E &gt; </a:t>
            </a:r>
            <a:r>
              <a:rPr lang="en-US" dirty="0"/>
              <a:t>0.125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686496-2155-4065-9887-12B93ABF6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S.  Nagaitsev, Sep 15, 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FD9680-3B85-42BE-B980-A46A6DBE0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332FFD-1959-498B-9822-B92BC5CC8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8971" y="2186533"/>
            <a:ext cx="1597818" cy="1348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2AA0DD-5527-4318-B11E-403F4CF86D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6814" y="2186533"/>
            <a:ext cx="2190603" cy="1605328"/>
          </a:xfrm>
          <a:prstGeom prst="rect">
            <a:avLst/>
          </a:prstGeom>
        </p:spPr>
      </p:pic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E21304D7-CA21-4D98-812A-B298F80F14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0553487"/>
              </p:ext>
            </p:extLst>
          </p:nvPr>
        </p:nvGraphicFramePr>
        <p:xfrm>
          <a:off x="1386405" y="3951105"/>
          <a:ext cx="3772566" cy="5510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4" name="Equation" r:id="rId5" imgW="4890495" imgH="714903" progId="Equation.DSMT4">
                  <p:embed/>
                </p:oleObj>
              </mc:Choice>
              <mc:Fallback>
                <p:oleObj name="Equation" r:id="rId5" imgW="4890495" imgH="71490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86405" y="3951105"/>
                        <a:ext cx="3772566" cy="5510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2C371A07-C66F-4310-BB00-760CFD8E24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2673565"/>
              </p:ext>
            </p:extLst>
          </p:nvPr>
        </p:nvGraphicFramePr>
        <p:xfrm>
          <a:off x="1142098" y="4998212"/>
          <a:ext cx="3772566" cy="6636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5" name="Equation" r:id="rId7" imgW="2743200" imgH="482400" progId="Equation.DSMT4">
                  <p:embed/>
                </p:oleObj>
              </mc:Choice>
              <mc:Fallback>
                <p:oleObj name="Equation" r:id="rId7" imgW="274320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42098" y="4998212"/>
                        <a:ext cx="3772566" cy="6636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237DF0F3-7931-4CC8-9EF5-44BD80A9DBD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49609"/>
          <a:stretch/>
        </p:blipFill>
        <p:spPr>
          <a:xfrm>
            <a:off x="4990809" y="4945273"/>
            <a:ext cx="4153191" cy="152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2975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3C5E67-B3F8-4909-A3A9-6051A030A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Non-accelerator example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45D3D42-649B-4F89-8F7C-BB3C44600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unforced Duffing 1D oscillator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Can we make something equivalent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to this in accelerators in 2D and with </a:t>
            </a:r>
          </a:p>
          <a:p>
            <a:pPr marL="0" indent="0">
              <a:buNone/>
            </a:pPr>
            <a:r>
              <a:rPr lang="en-US" sz="2400" i="1" dirty="0">
                <a:solidFill>
                  <a:srgbClr val="C00000"/>
                </a:solidFill>
              </a:rPr>
              <a:t>s</a:t>
            </a:r>
            <a:r>
              <a:rPr lang="en-US" sz="2400" dirty="0">
                <a:solidFill>
                  <a:srgbClr val="C00000"/>
                </a:solidFill>
              </a:rPr>
              <a:t>-dependent magnets that must also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satisfy the Maxwell equations?</a:t>
            </a:r>
          </a:p>
          <a:p>
            <a:pPr lvl="1"/>
            <a:r>
              <a:rPr lang="en-US" sz="2000" dirty="0">
                <a:solidFill>
                  <a:srgbClr val="C00000"/>
                </a:solidFill>
              </a:rPr>
              <a:t>	Like the integrable Henon-</a:t>
            </a:r>
            <a:r>
              <a:rPr lang="en-US" sz="2000" dirty="0" err="1">
                <a:solidFill>
                  <a:srgbClr val="C00000"/>
                </a:solidFill>
              </a:rPr>
              <a:t>Heiles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rgbClr val="C00000"/>
                </a:solidFill>
              </a:rPr>
              <a:t>	potential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F7FD237-B80C-4965-BB47-20906F61F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b="1"/>
              <a:t>S.  Nagaitsev, Sep 15, 2023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5E6BC9-ABA7-4E7B-8C61-BF466FEBB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D43E9BBF-E58A-4E45-A9F2-DA0FB19627A8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903875" y="1564564"/>
          <a:ext cx="3807905" cy="8358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3" name="Equation" r:id="rId3" imgW="1041120" imgH="228600" progId="Equation.DSMT4">
                  <p:embed/>
                </p:oleObj>
              </mc:Choice>
              <mc:Fallback>
                <p:oleObj name="Equation" r:id="rId3" imgW="1041120" imgH="22860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D43E9BBF-E58A-4E45-A9F2-DA0FB19627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03875" y="1564564"/>
                        <a:ext cx="3807905" cy="8358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C19E4EC5-CA66-41DD-88C2-29CB8B0486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2408"/>
          <a:stretch/>
        </p:blipFill>
        <p:spPr>
          <a:xfrm>
            <a:off x="6023728" y="1203242"/>
            <a:ext cx="2764264" cy="406332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9640C02-7956-4E38-ACDB-4838BD641C6E}"/>
              </a:ext>
            </a:extLst>
          </p:cNvPr>
          <p:cNvSpPr/>
          <p:nvPr/>
        </p:nvSpPr>
        <p:spPr>
          <a:xfrm>
            <a:off x="7220933" y="1203242"/>
            <a:ext cx="1065228" cy="443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6010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Accelerator research areas, where </a:t>
            </a:r>
            <a:r>
              <a:rPr lang="en-US" sz="2000" dirty="0" err="1"/>
              <a:t>integrability</a:t>
            </a:r>
            <a:r>
              <a:rPr lang="en-US" sz="2000" dirty="0"/>
              <a:t> would help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Single particle dynamics: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2000" dirty="0"/>
              <a:t>How to make the dynamical aperture larger? (light sources, colliders)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2000" dirty="0"/>
              <a:t>How to make the tune spread larger? (Landau damping in high-intensity rings)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2000" dirty="0"/>
              <a:t>How to reduce beam halo?</a:t>
            </a:r>
          </a:p>
          <a:p>
            <a:r>
              <a:rPr lang="en-US" sz="2400" dirty="0"/>
              <a:t>Multi-particle dynamics: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How to reduce detrimental beam-beam effects?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How to compensate space-charge effects?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How to suppress instabilities?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How to reduce beam halo?</a:t>
            </a:r>
          </a:p>
          <a:p>
            <a:pPr marL="914400" lvl="1" indent="-457200">
              <a:buFont typeface="+mj-lt"/>
              <a:buAutoNum type="arabicPeriod"/>
            </a:pP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S.  Nagaitsev, Sep 15,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F60280-DADC-4A97-B0E9-AF82EA8C5C8D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4122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Specifics of accelerator focusing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transverse focusing system is effectively time-dependent</a:t>
            </a:r>
          </a:p>
          <a:p>
            <a:pPr lvl="1"/>
            <a:r>
              <a:rPr lang="en-US" sz="2000" dirty="0"/>
              <a:t>In a linear system (strong focusing), the time dependence can be transformed away by introducing 2 new “time” variables (the </a:t>
            </a:r>
            <a:r>
              <a:rPr lang="en-US" sz="2000" dirty="0" err="1"/>
              <a:t>betatron</a:t>
            </a:r>
            <a:r>
              <a:rPr lang="en-US" sz="2000" dirty="0"/>
              <a:t> phase advances). Thus, we have the Courant-Snyder invariant.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The focusing elements we use in accelerator must satisfy:</a:t>
            </a:r>
          </a:p>
          <a:p>
            <a:pPr lvl="1"/>
            <a:r>
              <a:rPr lang="en-US" sz="2000" dirty="0"/>
              <a:t>The Laplace equation (for static fields in vacuum)</a:t>
            </a:r>
          </a:p>
          <a:p>
            <a:pPr lvl="1"/>
            <a:r>
              <a:rPr lang="en-US" sz="2000" dirty="0"/>
              <a:t>The Poisson equation (for devices based on charge distributions, such as electron lenses or beam-beam interaction)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S.  Nagaitsev, Sep 15, 2023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22</a:t>
            </a:fld>
            <a:endParaRPr lang="en-US" altLang="en-US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434B8800-3EB2-4922-B55F-7364CC846D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732510"/>
              </p:ext>
            </p:extLst>
          </p:nvPr>
        </p:nvGraphicFramePr>
        <p:xfrm>
          <a:off x="773865" y="2698314"/>
          <a:ext cx="2170113" cy="1001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44" name="Equation" r:id="rId3" imgW="990360" imgH="457200" progId="Equation.DSMT4">
                  <p:embed/>
                </p:oleObj>
              </mc:Choice>
              <mc:Fallback>
                <p:oleObj name="Equation" r:id="rId3" imgW="990360" imgH="45720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2CCA08C8-0BCF-4F71-B40B-0F89601300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73865" y="2698314"/>
                        <a:ext cx="2170113" cy="1001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CE721AFF-C712-4BED-813C-E61B64089D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4101415"/>
              </p:ext>
            </p:extLst>
          </p:nvPr>
        </p:nvGraphicFramePr>
        <p:xfrm>
          <a:off x="3398026" y="2643291"/>
          <a:ext cx="2281238" cy="106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45" name="Equation" r:id="rId5" imgW="1002960" imgH="469800" progId="Equation.DSMT4">
                  <p:embed/>
                </p:oleObj>
              </mc:Choice>
              <mc:Fallback>
                <p:oleObj name="Equation" r:id="rId5" imgW="1002960" imgH="46980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CB772B1C-3920-44D9-814A-28D5BD97EB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98026" y="2643291"/>
                        <a:ext cx="2281238" cy="1069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680A73E5-761E-47DC-843A-BA0FC75D27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5070699"/>
              </p:ext>
            </p:extLst>
          </p:nvPr>
        </p:nvGraphicFramePr>
        <p:xfrm>
          <a:off x="6440213" y="2698314"/>
          <a:ext cx="1828800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46" name="Equation" r:id="rId7" imgW="1829033" imgH="1031797" progId="Equation.DSMT4">
                  <p:embed/>
                </p:oleObj>
              </mc:Choice>
              <mc:Fallback>
                <p:oleObj name="Equation" r:id="rId7" imgW="1829033" imgH="1031797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6614B7D1-91CE-41D5-8868-9347AFA97F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440213" y="2698314"/>
                        <a:ext cx="1828800" cy="1031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42575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Integrable nonlinearities in accelerators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So far, we were able to find 2 classes of nonlinear accelerator-suitable systems;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FF0000"/>
                </a:solidFill>
              </a:rPr>
              <a:t>Systems, where we are able to remove the time dependence, thus making it effectively autonomous.</a:t>
            </a:r>
            <a:r>
              <a:rPr lang="en-US" sz="2000" dirty="0"/>
              <a:t> </a:t>
            </a:r>
          </a:p>
          <a:p>
            <a:pPr lvl="1" indent="-342900"/>
            <a:r>
              <a:rPr lang="en-US" sz="1800" dirty="0"/>
              <a:t>This requires for the “time” variable to be the same in x and y. And then we can find some simple examples of autonomous “useful” </a:t>
            </a:r>
            <a:r>
              <a:rPr lang="en-US" sz="1800" dirty="0" err="1"/>
              <a:t>integrable</a:t>
            </a:r>
            <a:r>
              <a:rPr lang="en-US" sz="1800" dirty="0"/>
              <a:t> systems.</a:t>
            </a:r>
          </a:p>
          <a:p>
            <a:pPr lvl="1" indent="-342900"/>
            <a:r>
              <a:rPr lang="en-US" sz="1800" dirty="0"/>
              <a:t>We know only a handful of examples in 4D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FF0000"/>
                </a:solidFill>
              </a:rPr>
              <a:t>Systems, that are discrete </a:t>
            </a:r>
            <a:r>
              <a:rPr lang="en-US" sz="2000" dirty="0" err="1">
                <a:solidFill>
                  <a:srgbClr val="FF0000"/>
                </a:solidFill>
              </a:rPr>
              <a:t>integrable</a:t>
            </a:r>
            <a:r>
              <a:rPr lang="en-US" sz="2000" dirty="0">
                <a:solidFill>
                  <a:srgbClr val="FF0000"/>
                </a:solidFill>
              </a:rPr>
              <a:t> nonlinear mappings</a:t>
            </a:r>
          </a:p>
          <a:p>
            <a:pPr lvl="1" indent="-342900"/>
            <a:r>
              <a:rPr lang="en-US" sz="1800" dirty="0"/>
              <a:t>This class originates from Edwin McMillan (the McMillan mapping).</a:t>
            </a:r>
          </a:p>
          <a:p>
            <a:pPr lvl="1" indent="-342900"/>
            <a:r>
              <a:rPr lang="en-US" sz="1800" dirty="0"/>
              <a:t>We know only one example in 4D, suitable for accelerators.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S.  Nagaitsev, Sep 15, 2023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69228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10AA86-A2A9-F74B-8457-68B87CEF2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Integrable Optics Concept Emerges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A16CC87-DB69-4C7E-912C-2184B3935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b="1"/>
              <a:t>S.  Nagaitsev, Sep 15, 2023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845E2A-1FB1-5840-8E60-88FFB456F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2E11A1-4CA1-C14B-8CF7-A4A3B0235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501" y="3727450"/>
            <a:ext cx="4502150" cy="31305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87091A1-C4DE-E44F-8654-1DEBB99E6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4651" y="3689285"/>
            <a:ext cx="4189349" cy="31687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447AF95-660F-4348-9BAF-6DCEF26227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13" y="2541917"/>
            <a:ext cx="4472087" cy="9770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21FB751-D2F8-8F46-8122-E53A0110F0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2492066"/>
            <a:ext cx="4572000" cy="93693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0C54A84-9446-1D4E-90EC-218A58270E18}"/>
              </a:ext>
            </a:extLst>
          </p:cNvPr>
          <p:cNvSpPr txBox="1"/>
          <p:nvPr/>
        </p:nvSpPr>
        <p:spPr>
          <a:xfrm>
            <a:off x="2512979" y="2431003"/>
            <a:ext cx="1061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HB 2010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1431FE-8FFC-4C41-8A30-83F4DA116EFB}"/>
              </a:ext>
            </a:extLst>
          </p:cNvPr>
          <p:cNvSpPr txBox="1"/>
          <p:nvPr/>
        </p:nvSpPr>
        <p:spPr>
          <a:xfrm>
            <a:off x="6858000" y="2402284"/>
            <a:ext cx="9172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PAC’11</a:t>
            </a:r>
          </a:p>
        </p:txBody>
      </p:sp>
      <p:pic>
        <p:nvPicPr>
          <p:cNvPr id="15" name="Content Placeholder 7">
            <a:extLst>
              <a:ext uri="{FF2B5EF4-FFF2-40B4-BE49-F238E27FC236}">
                <a16:creationId xmlns:a16="http://schemas.microsoft.com/office/drawing/2014/main" id="{7AA643F0-4EE6-4198-8FED-AC74AABA75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564491" y="762138"/>
            <a:ext cx="7860792" cy="1621063"/>
          </a:xfrm>
        </p:spPr>
      </p:pic>
    </p:spTree>
    <p:extLst>
      <p:ext uri="{BB962C8B-B14F-4D97-AF65-F5344CB8AC3E}">
        <p14:creationId xmlns:p14="http://schemas.microsoft.com/office/powerpoint/2010/main" val="1907882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1A16B54-6E9B-5E4E-8DD3-69D0FBC27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IOTA Design – Layout 						2/23/2012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10F1A18B-54F1-6146-895A-11E52D999F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7256" y="1114425"/>
            <a:ext cx="7267575" cy="5086350"/>
          </a:xfr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71E246F-5357-4ADC-B11F-F1ED70017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b="1"/>
              <a:t>S.  Nagaitsev, Sep 15, 2023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272F1B-8187-C84F-80FA-64C115A05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BAD044-CEAC-A041-ACA8-6E7486E3B011}"/>
              </a:ext>
            </a:extLst>
          </p:cNvPr>
          <p:cNvSpPr txBox="1"/>
          <p:nvPr/>
        </p:nvSpPr>
        <p:spPr>
          <a:xfrm>
            <a:off x="482168" y="5796366"/>
            <a:ext cx="648126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Published as S. </a:t>
            </a:r>
            <a:r>
              <a:rPr lang="en-US" dirty="0" err="1"/>
              <a:t>Antipov</a:t>
            </a:r>
            <a:r>
              <a:rPr lang="en-US" dirty="0"/>
              <a:t> et al 2017 JINST 12 T03002</a:t>
            </a:r>
          </a:p>
        </p:txBody>
      </p:sp>
    </p:spTree>
    <p:extLst>
      <p:ext uri="{BB962C8B-B14F-4D97-AF65-F5344CB8AC3E}">
        <p14:creationId xmlns:p14="http://schemas.microsoft.com/office/powerpoint/2010/main" val="36817232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IOTA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AFB14-810E-4CA1-916E-69E757F2E4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00F9390-E92F-441C-BAFA-9B9E4FC82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S.  Nagaitsev, Sep 15,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154D81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A8BAA062-F72A-D54C-921F-996C411C5980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0"/>
            <a:ext cx="9143999" cy="668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0600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IOTA Assembly Completed 7/29/2018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C211512-DA61-4CDB-9135-F8E15FBA6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b="1"/>
              <a:t>S.  Nagaitsev, Sep 15, 2023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10" name="AutoShape 8" descr="https://www-bd.fnal.gov/Elog/api/get/file/binary?fileId=16873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3087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AutoShape 10" descr="https://www-bd.fnal.gov/Elog/api/get/file/binary?fileId=168735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3087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AutoShape 12" descr="https://www-bd.fnal.gov/Elog/api/get/file/binary?fileId=168735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3087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8915400" y="133166"/>
            <a:ext cx="36576" cy="3657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s_20210512_113427_DSC_4222-Pano_LR.jpg" descr="gs_20210512_113427_DSC_4222-Pano_LR.jpg">
            <a:extLst>
              <a:ext uri="{FF2B5EF4-FFF2-40B4-BE49-F238E27FC236}">
                <a16:creationId xmlns:a16="http://schemas.microsoft.com/office/drawing/2014/main" id="{20C8A298-B6EF-440C-B43A-7886BF4C6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0"/>
            <a:ext cx="9091169" cy="4545584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he IOTA Storage Ring in May 2021">
            <a:extLst>
              <a:ext uri="{FF2B5EF4-FFF2-40B4-BE49-F238E27FC236}">
                <a16:creationId xmlns:a16="http://schemas.microsoft.com/office/drawing/2014/main" id="{08276337-0741-43A5-BE9B-70F571669AA6}"/>
              </a:ext>
            </a:extLst>
          </p:cNvPr>
          <p:cNvSpPr txBox="1"/>
          <p:nvPr/>
        </p:nvSpPr>
        <p:spPr>
          <a:xfrm>
            <a:off x="6017937" y="5932981"/>
            <a:ext cx="2897463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0" indent="0">
              <a:buSzTx/>
              <a:buFontTx/>
              <a:buNone/>
              <a:defRPr sz="1400" i="1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dirty="0"/>
              <a:t>The IOTA Storage Ring in May 2021</a:t>
            </a:r>
          </a:p>
        </p:txBody>
      </p:sp>
      <p:sp>
        <p:nvSpPr>
          <p:cNvPr id="17" name="Photo: Giulio Stancari / Fermilab">
            <a:extLst>
              <a:ext uri="{FF2B5EF4-FFF2-40B4-BE49-F238E27FC236}">
                <a16:creationId xmlns:a16="http://schemas.microsoft.com/office/drawing/2014/main" id="{7FBF6FEA-FE2C-4BB2-8320-5DFC0844A5B0}"/>
              </a:ext>
            </a:extLst>
          </p:cNvPr>
          <p:cNvSpPr txBox="1"/>
          <p:nvPr/>
        </p:nvSpPr>
        <p:spPr>
          <a:xfrm rot="16200000">
            <a:off x="7631304" y="4469178"/>
            <a:ext cx="2386251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0" indent="0">
              <a:lnSpc>
                <a:spcPct val="100000"/>
              </a:lnSpc>
              <a:buSzTx/>
              <a:buFontTx/>
              <a:buNone/>
              <a:defRPr sz="1400" i="1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Photo: Giulio Stancari / Fermilab</a:t>
            </a:r>
          </a:p>
        </p:txBody>
      </p:sp>
      <p:sp>
        <p:nvSpPr>
          <p:cNvPr id="18" name="INJECTION LINE">
            <a:extLst>
              <a:ext uri="{FF2B5EF4-FFF2-40B4-BE49-F238E27FC236}">
                <a16:creationId xmlns:a16="http://schemas.microsoft.com/office/drawing/2014/main" id="{EAF65508-BE32-432F-BCFA-2DC584766811}"/>
              </a:ext>
            </a:extLst>
          </p:cNvPr>
          <p:cNvSpPr/>
          <p:nvPr/>
        </p:nvSpPr>
        <p:spPr>
          <a:xfrm>
            <a:off x="2827073" y="1485859"/>
            <a:ext cx="1017613" cy="543739"/>
          </a:xfrm>
          <a:prstGeom prst="rect">
            <a:avLst/>
          </a:prstGeom>
          <a:solidFill>
            <a:srgbClr val="FFFFFF">
              <a:alpha val="75214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marL="0" indent="0" algn="ctr" defTabSz="457200">
              <a:lnSpc>
                <a:spcPct val="100000"/>
              </a:lnSpc>
              <a:buSzTx/>
              <a:buFontTx/>
              <a:buNone/>
              <a:defRPr sz="1600">
                <a:solidFill>
                  <a:srgbClr val="000000"/>
                </a:solidFill>
                <a:uFillTx/>
              </a:defRPr>
            </a:lvl1pPr>
          </a:lstStyle>
          <a:p>
            <a:r>
              <a:t>INJECTION LINE</a:t>
            </a:r>
          </a:p>
        </p:txBody>
      </p:sp>
      <p:sp>
        <p:nvSpPr>
          <p:cNvPr id="19" name="STRAIGHT SECTIONS FOR EXPERIMENTS">
            <a:extLst>
              <a:ext uri="{FF2B5EF4-FFF2-40B4-BE49-F238E27FC236}">
                <a16:creationId xmlns:a16="http://schemas.microsoft.com/office/drawing/2014/main" id="{87C3C9BA-0AF1-4B33-8B4D-6907DC2BCD03}"/>
              </a:ext>
            </a:extLst>
          </p:cNvPr>
          <p:cNvSpPr/>
          <p:nvPr/>
        </p:nvSpPr>
        <p:spPr>
          <a:xfrm>
            <a:off x="4847067" y="1375859"/>
            <a:ext cx="1881381" cy="543739"/>
          </a:xfrm>
          <a:prstGeom prst="rect">
            <a:avLst/>
          </a:prstGeom>
          <a:solidFill>
            <a:srgbClr val="FFFFFF">
              <a:alpha val="75214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marL="0" indent="0" algn="ctr" defTabSz="457200">
              <a:lnSpc>
                <a:spcPct val="100000"/>
              </a:lnSpc>
              <a:buSzTx/>
              <a:buFontTx/>
              <a:buNone/>
              <a:defRPr sz="1600">
                <a:solidFill>
                  <a:srgbClr val="000000"/>
                </a:solidFill>
                <a:uFillTx/>
              </a:defRPr>
            </a:lvl1pPr>
          </a:lstStyle>
          <a:p>
            <a:r>
              <a:t>STRAIGHT SECTIONS FOR EXPERIMENTS</a:t>
            </a:r>
          </a:p>
        </p:txBody>
      </p:sp>
      <p:sp>
        <p:nvSpPr>
          <p:cNvPr id="20" name="RF CAVITY">
            <a:extLst>
              <a:ext uri="{FF2B5EF4-FFF2-40B4-BE49-F238E27FC236}">
                <a16:creationId xmlns:a16="http://schemas.microsoft.com/office/drawing/2014/main" id="{E153A03E-92C9-4C13-8A97-99F2D509353E}"/>
              </a:ext>
            </a:extLst>
          </p:cNvPr>
          <p:cNvSpPr/>
          <p:nvPr/>
        </p:nvSpPr>
        <p:spPr>
          <a:xfrm>
            <a:off x="5860653" y="4105195"/>
            <a:ext cx="962441" cy="297517"/>
          </a:xfrm>
          <a:prstGeom prst="rect">
            <a:avLst/>
          </a:prstGeom>
          <a:solidFill>
            <a:srgbClr val="FFFFFF">
              <a:alpha val="75214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marL="0" indent="0" algn="ctr" defTabSz="457200">
              <a:lnSpc>
                <a:spcPct val="100000"/>
              </a:lnSpc>
              <a:buSzTx/>
              <a:buFontTx/>
              <a:buNone/>
              <a:defRPr sz="1600">
                <a:solidFill>
                  <a:srgbClr val="000000"/>
                </a:solidFill>
                <a:uFillTx/>
              </a:defRPr>
            </a:lvl1pPr>
          </a:lstStyle>
          <a:p>
            <a:r>
              <a:t>RF CAVITY</a:t>
            </a:r>
          </a:p>
        </p:txBody>
      </p:sp>
      <p:sp>
        <p:nvSpPr>
          <p:cNvPr id="21" name="SYNCHROTRON-RADIATION STATIONS">
            <a:extLst>
              <a:ext uri="{FF2B5EF4-FFF2-40B4-BE49-F238E27FC236}">
                <a16:creationId xmlns:a16="http://schemas.microsoft.com/office/drawing/2014/main" id="{FCA82856-8880-4662-AC62-C2809500AAAF}"/>
              </a:ext>
            </a:extLst>
          </p:cNvPr>
          <p:cNvSpPr/>
          <p:nvPr/>
        </p:nvSpPr>
        <p:spPr>
          <a:xfrm>
            <a:off x="254000" y="4210690"/>
            <a:ext cx="2006193" cy="543739"/>
          </a:xfrm>
          <a:prstGeom prst="rect">
            <a:avLst/>
          </a:prstGeom>
          <a:solidFill>
            <a:srgbClr val="FFFFFF">
              <a:alpha val="75214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marL="0" indent="0" algn="ctr" defTabSz="457200">
              <a:lnSpc>
                <a:spcPct val="100000"/>
              </a:lnSpc>
              <a:buSzTx/>
              <a:buFontTx/>
              <a:buNone/>
              <a:defRPr sz="1600">
                <a:solidFill>
                  <a:srgbClr val="000000"/>
                </a:solidFill>
                <a:uFillTx/>
              </a:defRPr>
            </a:lvl1pPr>
          </a:lstStyle>
          <a:p>
            <a:r>
              <a:t>SYNCHROTRON-RADIATION STATIONS</a:t>
            </a:r>
          </a:p>
        </p:txBody>
      </p:sp>
      <p:sp>
        <p:nvSpPr>
          <p:cNvPr id="22" name="OCTUPOLE CHANNEL">
            <a:extLst>
              <a:ext uri="{FF2B5EF4-FFF2-40B4-BE49-F238E27FC236}">
                <a16:creationId xmlns:a16="http://schemas.microsoft.com/office/drawing/2014/main" id="{97FD1E5D-A4FB-4DEF-BDAE-06B2444F2787}"/>
              </a:ext>
            </a:extLst>
          </p:cNvPr>
          <p:cNvSpPr/>
          <p:nvPr/>
        </p:nvSpPr>
        <p:spPr>
          <a:xfrm>
            <a:off x="475887" y="2019259"/>
            <a:ext cx="1072378" cy="543739"/>
          </a:xfrm>
          <a:prstGeom prst="rect">
            <a:avLst/>
          </a:prstGeom>
          <a:solidFill>
            <a:srgbClr val="FFFFFF">
              <a:alpha val="75214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marL="0" indent="0" algn="ctr" defTabSz="457200">
              <a:lnSpc>
                <a:spcPct val="100000"/>
              </a:lnSpc>
              <a:buSzTx/>
              <a:buFontTx/>
              <a:buNone/>
              <a:defRPr sz="1600">
                <a:solidFill>
                  <a:srgbClr val="000000"/>
                </a:solidFill>
                <a:uFillTx/>
              </a:defRPr>
            </a:lvl1pPr>
          </a:lstStyle>
          <a:p>
            <a:r>
              <a:t>OCTUPOLE CHANNEL</a:t>
            </a:r>
          </a:p>
        </p:txBody>
      </p:sp>
      <p:sp>
        <p:nvSpPr>
          <p:cNvPr id="23" name="OPTICAL STOCHASTIC COOLING EXPERIMENT">
            <a:extLst>
              <a:ext uri="{FF2B5EF4-FFF2-40B4-BE49-F238E27FC236}">
                <a16:creationId xmlns:a16="http://schemas.microsoft.com/office/drawing/2014/main" id="{3F8622AC-C076-427C-97E6-4A8E09036F1C}"/>
              </a:ext>
            </a:extLst>
          </p:cNvPr>
          <p:cNvSpPr/>
          <p:nvPr/>
        </p:nvSpPr>
        <p:spPr>
          <a:xfrm>
            <a:off x="7014692" y="2592220"/>
            <a:ext cx="2076477" cy="543739"/>
          </a:xfrm>
          <a:prstGeom prst="rect">
            <a:avLst/>
          </a:prstGeom>
          <a:solidFill>
            <a:srgbClr val="FFFFFF">
              <a:alpha val="75214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marL="0" indent="0" algn="ctr" defTabSz="457200">
              <a:lnSpc>
                <a:spcPct val="100000"/>
              </a:lnSpc>
              <a:buSzTx/>
              <a:buFontTx/>
              <a:buNone/>
              <a:defRPr sz="1600">
                <a:solidFill>
                  <a:srgbClr val="000000"/>
                </a:solidFill>
                <a:uFillTx/>
              </a:defRPr>
            </a:lvl1pPr>
          </a:lstStyle>
          <a:p>
            <a:r>
              <a:t>OPTICAL STOCHASTIC COOLING EXPERIMENT</a:t>
            </a:r>
          </a:p>
        </p:txBody>
      </p:sp>
      <p:sp>
        <p:nvSpPr>
          <p:cNvPr id="24" name="UNDULATOR">
            <a:extLst>
              <a:ext uri="{FF2B5EF4-FFF2-40B4-BE49-F238E27FC236}">
                <a16:creationId xmlns:a16="http://schemas.microsoft.com/office/drawing/2014/main" id="{D664FAE2-F830-4AC4-92EE-C568EF1040A2}"/>
              </a:ext>
            </a:extLst>
          </p:cNvPr>
          <p:cNvSpPr/>
          <p:nvPr/>
        </p:nvSpPr>
        <p:spPr>
          <a:xfrm>
            <a:off x="7614158" y="1619567"/>
            <a:ext cx="1163438" cy="297517"/>
          </a:xfrm>
          <a:prstGeom prst="rect">
            <a:avLst/>
          </a:prstGeom>
          <a:solidFill>
            <a:srgbClr val="FFFFFF">
              <a:alpha val="75214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marL="0" indent="0" algn="ctr" defTabSz="457200">
              <a:lnSpc>
                <a:spcPct val="100000"/>
              </a:lnSpc>
              <a:buSzTx/>
              <a:buFontTx/>
              <a:buNone/>
              <a:defRPr sz="1600">
                <a:solidFill>
                  <a:srgbClr val="000000"/>
                </a:solidFill>
                <a:uFillTx/>
              </a:defRPr>
            </a:lvl1pPr>
          </a:lstStyle>
          <a:p>
            <a:r>
              <a:t>UNDULATOR</a:t>
            </a:r>
          </a:p>
        </p:txBody>
      </p:sp>
      <p:sp>
        <p:nvSpPr>
          <p:cNvPr id="25" name="Line">
            <a:extLst>
              <a:ext uri="{FF2B5EF4-FFF2-40B4-BE49-F238E27FC236}">
                <a16:creationId xmlns:a16="http://schemas.microsoft.com/office/drawing/2014/main" id="{6B3ACDCE-FBFA-4E9C-9EE7-7D851EDA05AF}"/>
              </a:ext>
            </a:extLst>
          </p:cNvPr>
          <p:cNvSpPr/>
          <p:nvPr/>
        </p:nvSpPr>
        <p:spPr>
          <a:xfrm flipV="1">
            <a:off x="1483823" y="3466722"/>
            <a:ext cx="620356" cy="677424"/>
          </a:xfrm>
          <a:prstGeom prst="line">
            <a:avLst/>
          </a:prstGeom>
          <a:ln w="25400">
            <a:solidFill>
              <a:srgbClr val="78BE20"/>
            </a:solidFill>
            <a:tailEnd type="triangle"/>
          </a:ln>
        </p:spPr>
        <p:txBody>
          <a:bodyPr lIns="0" tIns="0" rIns="0" bIns="0"/>
          <a:lstStyle/>
          <a:p>
            <a:pPr marL="0" indent="0" algn="ctr">
              <a:lnSpc>
                <a:spcPct val="100000"/>
              </a:lnSpc>
              <a:buSzTx/>
              <a:buFontTx/>
              <a:buNone/>
              <a:defRPr sz="18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  <a:endParaRPr/>
          </a:p>
        </p:txBody>
      </p:sp>
      <p:sp>
        <p:nvSpPr>
          <p:cNvPr id="26" name="Line">
            <a:extLst>
              <a:ext uri="{FF2B5EF4-FFF2-40B4-BE49-F238E27FC236}">
                <a16:creationId xmlns:a16="http://schemas.microsoft.com/office/drawing/2014/main" id="{C4E163D9-95DC-4B8E-BAD7-6354E82F1397}"/>
              </a:ext>
            </a:extLst>
          </p:cNvPr>
          <p:cNvSpPr/>
          <p:nvPr/>
        </p:nvSpPr>
        <p:spPr>
          <a:xfrm>
            <a:off x="1653817" y="2496522"/>
            <a:ext cx="340516" cy="233501"/>
          </a:xfrm>
          <a:prstGeom prst="line">
            <a:avLst/>
          </a:prstGeom>
          <a:ln w="25400">
            <a:solidFill>
              <a:srgbClr val="78BE20"/>
            </a:solidFill>
            <a:tailEnd type="triangle"/>
          </a:ln>
        </p:spPr>
        <p:txBody>
          <a:bodyPr lIns="0" tIns="0" rIns="0" bIns="0"/>
          <a:lstStyle/>
          <a:p>
            <a:pPr marL="0" indent="0" algn="ctr">
              <a:lnSpc>
                <a:spcPct val="100000"/>
              </a:lnSpc>
              <a:buSzTx/>
              <a:buFontTx/>
              <a:buNone/>
              <a:defRPr sz="18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  <a:endParaRPr/>
          </a:p>
        </p:txBody>
      </p:sp>
      <p:sp>
        <p:nvSpPr>
          <p:cNvPr id="27" name="Line">
            <a:extLst>
              <a:ext uri="{FF2B5EF4-FFF2-40B4-BE49-F238E27FC236}">
                <a16:creationId xmlns:a16="http://schemas.microsoft.com/office/drawing/2014/main" id="{B0B324F9-422B-451F-A4F3-7A710F0C4C4D}"/>
              </a:ext>
            </a:extLst>
          </p:cNvPr>
          <p:cNvSpPr/>
          <p:nvPr/>
        </p:nvSpPr>
        <p:spPr>
          <a:xfrm flipH="1">
            <a:off x="2678021" y="1885778"/>
            <a:ext cx="1863554" cy="746337"/>
          </a:xfrm>
          <a:prstGeom prst="line">
            <a:avLst/>
          </a:prstGeom>
          <a:ln w="25400">
            <a:solidFill>
              <a:srgbClr val="78BE20"/>
            </a:solidFill>
            <a:tailEnd type="triangle"/>
          </a:ln>
        </p:spPr>
        <p:txBody>
          <a:bodyPr lIns="0" tIns="0" rIns="0" bIns="0"/>
          <a:lstStyle/>
          <a:p>
            <a:pPr marL="0" indent="0" algn="ctr">
              <a:lnSpc>
                <a:spcPct val="100000"/>
              </a:lnSpc>
              <a:buSzTx/>
              <a:buFontTx/>
              <a:buNone/>
              <a:defRPr sz="18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  <a:endParaRPr/>
          </a:p>
        </p:txBody>
      </p:sp>
      <p:sp>
        <p:nvSpPr>
          <p:cNvPr id="28" name="Line">
            <a:extLst>
              <a:ext uri="{FF2B5EF4-FFF2-40B4-BE49-F238E27FC236}">
                <a16:creationId xmlns:a16="http://schemas.microsoft.com/office/drawing/2014/main" id="{FB91439B-2429-416E-97ED-8F93CD57303E}"/>
              </a:ext>
            </a:extLst>
          </p:cNvPr>
          <p:cNvSpPr/>
          <p:nvPr/>
        </p:nvSpPr>
        <p:spPr>
          <a:xfrm flipV="1">
            <a:off x="6077866" y="1917084"/>
            <a:ext cx="1" cy="337765"/>
          </a:xfrm>
          <a:prstGeom prst="line">
            <a:avLst/>
          </a:prstGeom>
          <a:ln w="25400">
            <a:solidFill>
              <a:srgbClr val="78BE20"/>
            </a:solidFill>
            <a:headEnd type="triangle"/>
          </a:ln>
        </p:spPr>
        <p:txBody>
          <a:bodyPr lIns="0" tIns="0" rIns="0" bIns="0"/>
          <a:lstStyle/>
          <a:p>
            <a:pPr marL="0" indent="0" algn="ctr">
              <a:lnSpc>
                <a:spcPct val="100000"/>
              </a:lnSpc>
              <a:buSzTx/>
              <a:buFontTx/>
              <a:buNone/>
              <a:defRPr sz="18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  <a:endParaRPr/>
          </a:p>
        </p:txBody>
      </p:sp>
      <p:sp>
        <p:nvSpPr>
          <p:cNvPr id="29" name="Line">
            <a:extLst>
              <a:ext uri="{FF2B5EF4-FFF2-40B4-BE49-F238E27FC236}">
                <a16:creationId xmlns:a16="http://schemas.microsoft.com/office/drawing/2014/main" id="{C663FF38-B56B-4EF3-9660-61D563E81AD0}"/>
              </a:ext>
            </a:extLst>
          </p:cNvPr>
          <p:cNvSpPr/>
          <p:nvPr/>
        </p:nvSpPr>
        <p:spPr>
          <a:xfrm flipH="1" flipV="1">
            <a:off x="6927072" y="1886477"/>
            <a:ext cx="1524703" cy="412384"/>
          </a:xfrm>
          <a:prstGeom prst="line">
            <a:avLst/>
          </a:prstGeom>
          <a:ln w="25400">
            <a:solidFill>
              <a:srgbClr val="78BE20"/>
            </a:solidFill>
            <a:headEnd type="triangle"/>
          </a:ln>
        </p:spPr>
        <p:txBody>
          <a:bodyPr lIns="0" tIns="0" rIns="0" bIns="0"/>
          <a:lstStyle/>
          <a:p>
            <a:pPr marL="0" indent="0" algn="ctr">
              <a:lnSpc>
                <a:spcPct val="100000"/>
              </a:lnSpc>
              <a:buSzTx/>
              <a:buFontTx/>
              <a:buNone/>
              <a:defRPr sz="18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994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61111E-6 1.78117E-7 L -3.61111E-6 0.90215 " pathEditMode="relative" rAng="0" ptsTypes="AA">
                                      <p:cBhvr>
                                        <p:cTn id="9" dur="59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1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Example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Conceptually, we now know how to make a focusing system (with quadrupoles and thin octupoles), which results in the following 2D integrable nonlinear Hamiltonian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This concept is highly impractical but very important as it may serve as a model for modeling studies.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S.  Nagaitsev, Sep 15, 2023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28</a:t>
            </a:fld>
            <a:endParaRPr lang="en-US" altLang="en-US"/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1586601"/>
              </p:ext>
            </p:extLst>
          </p:nvPr>
        </p:nvGraphicFramePr>
        <p:xfrm>
          <a:off x="1471613" y="2206625"/>
          <a:ext cx="5008562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6" name="Equation" r:id="rId3" imgW="2705040" imgH="393480" progId="Equation.DSMT4">
                  <p:embed/>
                </p:oleObj>
              </mc:Choice>
              <mc:Fallback>
                <p:oleObj name="Equation" r:id="rId3" imgW="270504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1613" y="2206625"/>
                        <a:ext cx="5008562" cy="714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2507772"/>
              </p:ext>
            </p:extLst>
          </p:nvPr>
        </p:nvGraphicFramePr>
        <p:xfrm>
          <a:off x="1423988" y="2927350"/>
          <a:ext cx="5103812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7" name="Equation" r:id="rId5" imgW="2755800" imgH="393480" progId="Equation.DSMT4">
                  <p:embed/>
                </p:oleObj>
              </mc:Choice>
              <mc:Fallback>
                <p:oleObj name="Equation" r:id="rId5" imgW="275580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3988" y="2927350"/>
                        <a:ext cx="5103812" cy="714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36588" y="2690167"/>
            <a:ext cx="5549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</a:t>
            </a:r>
          </a:p>
        </p:txBody>
      </p:sp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3360102"/>
              </p:ext>
            </p:extLst>
          </p:nvPr>
        </p:nvGraphicFramePr>
        <p:xfrm>
          <a:off x="2742735" y="3648075"/>
          <a:ext cx="2554093" cy="1520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8" name="Equation" r:id="rId7" imgW="1536480" imgH="914400" progId="Equation.DSMT4">
                  <p:embed/>
                </p:oleObj>
              </mc:Choice>
              <mc:Fallback>
                <p:oleObj name="Equation" r:id="rId7" imgW="1536480" imgH="914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2735" y="3648075"/>
                        <a:ext cx="2554093" cy="15200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52065" y="3967956"/>
            <a:ext cx="19570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normalized </a:t>
            </a:r>
          </a:p>
          <a:p>
            <a:r>
              <a:rPr lang="en-US" dirty="0"/>
              <a:t>variables</a:t>
            </a:r>
          </a:p>
        </p:txBody>
      </p:sp>
    </p:spTree>
    <p:extLst>
      <p:ext uri="{BB962C8B-B14F-4D97-AF65-F5344CB8AC3E}">
        <p14:creationId xmlns:p14="http://schemas.microsoft.com/office/powerpoint/2010/main" val="3731200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Example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A nonlinear partially-</a:t>
            </a:r>
            <a:r>
              <a:rPr lang="en-US" sz="2000" dirty="0" err="1"/>
              <a:t>integrable</a:t>
            </a:r>
            <a:r>
              <a:rPr lang="en-US" sz="2000" dirty="0"/>
              <a:t> focusing system with one integral of motion. Can be implemented in practice (with </a:t>
            </a:r>
            <a:r>
              <a:rPr lang="en-US" sz="2000" dirty="0" err="1"/>
              <a:t>octupoles</a:t>
            </a:r>
            <a:r>
              <a:rPr lang="en-US" sz="2000" dirty="0"/>
              <a:t>).  This system is being tested at Fermilab.</a:t>
            </a:r>
          </a:p>
          <a:p>
            <a:r>
              <a:rPr lang="en-US" sz="2000" dirty="0"/>
              <a:t>A quartic Henon-</a:t>
            </a:r>
            <a:r>
              <a:rPr lang="en-US" sz="2000" dirty="0" err="1"/>
              <a:t>Heiles</a:t>
            </a:r>
            <a:r>
              <a:rPr lang="en-US" sz="2000" dirty="0"/>
              <a:t> system</a:t>
            </a:r>
          </a:p>
          <a:p>
            <a:endParaRPr lang="en-US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S.  Nagaitsev, Sep 15, 2023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29</a:t>
            </a:fld>
            <a:endParaRPr lang="en-US" altLang="en-US"/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8855710"/>
              </p:ext>
            </p:extLst>
          </p:nvPr>
        </p:nvGraphicFramePr>
        <p:xfrm>
          <a:off x="1519912" y="2312999"/>
          <a:ext cx="594995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0" name="Equation" r:id="rId3" imgW="3213000" imgH="393480" progId="Equation.DSMT4">
                  <p:embed/>
                </p:oleObj>
              </mc:Choice>
              <mc:Fallback>
                <p:oleObj name="Equation" r:id="rId3" imgW="321300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9912" y="2312999"/>
                        <a:ext cx="5949950" cy="714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37985" y="3274098"/>
            <a:ext cx="2857488" cy="2826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46545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Modern accelerators (the LHC case)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LHC: 27 km, 13 </a:t>
            </a:r>
            <a:r>
              <a:rPr lang="en-US" sz="2000" dirty="0" err="1"/>
              <a:t>TeV</a:t>
            </a:r>
            <a:r>
              <a:rPr lang="en-US" sz="2000" dirty="0"/>
              <a:t> per beam</a:t>
            </a:r>
          </a:p>
          <a:p>
            <a:pPr lvl="1"/>
            <a:r>
              <a:rPr lang="en-US" sz="1800" dirty="0"/>
              <a:t>The total energy stored in the magnets is HUGE: 40 GJ (9,600 kilograms of TNT)</a:t>
            </a:r>
          </a:p>
          <a:p>
            <a:pPr lvl="1"/>
            <a:r>
              <a:rPr lang="en-US" sz="1800" dirty="0"/>
              <a:t>The total energy carried by the two beams reaches 1400 MJ (340 kilograms of TNT)</a:t>
            </a:r>
          </a:p>
          <a:p>
            <a:pPr lvl="1"/>
            <a:r>
              <a:rPr lang="en-US" sz="1800" dirty="0"/>
              <a:t>Loss of only one ten-millionth part (10</a:t>
            </a:r>
            <a:r>
              <a:rPr lang="en-US" sz="1800" baseline="30000" dirty="0"/>
              <a:t>−7</a:t>
            </a:r>
            <a:r>
              <a:rPr lang="en-US" sz="1800" dirty="0"/>
              <a:t>) of the beam is sufficient to quench a superconducting magnet</a:t>
            </a:r>
          </a:p>
          <a:p>
            <a:r>
              <a:rPr lang="en-US" sz="2000" dirty="0"/>
              <a:t>LHC vacuum chamber diameter : ~40 mm</a:t>
            </a:r>
          </a:p>
          <a:p>
            <a:r>
              <a:rPr lang="en-US" sz="2000" dirty="0"/>
              <a:t>LHC average rms beam size (at 13 </a:t>
            </a:r>
            <a:r>
              <a:rPr lang="en-US" sz="2000" dirty="0" err="1"/>
              <a:t>TeV</a:t>
            </a:r>
            <a:r>
              <a:rPr lang="en-US" sz="2000" dirty="0"/>
              <a:t>): ~0.1 mm</a:t>
            </a:r>
          </a:p>
          <a:p>
            <a:r>
              <a:rPr lang="en-US" sz="2000" dirty="0"/>
              <a:t>LHC average </a:t>
            </a:r>
            <a:r>
              <a:rPr lang="en-US" sz="2000" dirty="0" err="1"/>
              <a:t>rms</a:t>
            </a:r>
            <a:r>
              <a:rPr lang="en-US" sz="2000" dirty="0"/>
              <a:t> beam angle spread: 2 µ</a:t>
            </a:r>
            <a:r>
              <a:rPr lang="en-US" sz="2000" dirty="0" err="1"/>
              <a:t>rad</a:t>
            </a:r>
            <a:endParaRPr lang="en-US" sz="2000" dirty="0"/>
          </a:p>
          <a:p>
            <a:pPr lvl="1"/>
            <a:r>
              <a:rPr lang="en-US" sz="1800" dirty="0"/>
              <a:t>Very large ratio of forward to transverse momenta</a:t>
            </a:r>
          </a:p>
          <a:p>
            <a:r>
              <a:rPr lang="en-US" sz="2000" dirty="0"/>
              <a:t>LHC typical cycle duration: 10 hrs = 4x10</a:t>
            </a:r>
            <a:r>
              <a:rPr lang="en-US" sz="2000" baseline="30000" dirty="0"/>
              <a:t>8</a:t>
            </a:r>
            <a:r>
              <a:rPr lang="en-US" sz="2000" dirty="0"/>
              <a:t> revolutions</a:t>
            </a:r>
          </a:p>
          <a:p>
            <a:pPr lvl="1"/>
            <a:r>
              <a:rPr lang="en-US" sz="1850" dirty="0"/>
              <a:t>Particles must have stable non-chaotic trajectories</a:t>
            </a:r>
          </a:p>
          <a:p>
            <a:r>
              <a:rPr lang="en-US" sz="2000" dirty="0">
                <a:solidFill>
                  <a:srgbClr val="FF0000"/>
                </a:solidFill>
              </a:rPr>
              <a:t>Kinetic energy of a typical semi truck at 60 mph: ~7 MJ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S.  Nagaitsev, Sep 15,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F60280-DADC-4A97-B0E9-AF82EA8C5C8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842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Implementation concept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457200" indent="-457200" eaLnBrk="1" fontAlgn="auto" hangingPunct="1">
              <a:spcAft>
                <a:spcPts val="0"/>
              </a:spcAft>
              <a:buFont typeface="Wingdings" charset="2"/>
              <a:buAutoNum type="arabicPlain"/>
              <a:defRPr/>
            </a:pPr>
            <a:r>
              <a:rPr lang="en-US" dirty="0">
                <a:ea typeface="+mn-ea"/>
                <a:cs typeface="Helvetica"/>
              </a:rPr>
              <a:t>Start with a round axially-symmetric </a:t>
            </a:r>
            <a:r>
              <a:rPr lang="en-US" i="1" dirty="0">
                <a:ea typeface="+mn-ea"/>
                <a:cs typeface="Helvetica"/>
              </a:rPr>
              <a:t>linear</a:t>
            </a:r>
            <a:r>
              <a:rPr lang="en-US" dirty="0">
                <a:ea typeface="+mn-ea"/>
                <a:cs typeface="Helvetica"/>
              </a:rPr>
              <a:t> lattice (FOFO) with the element of periodicity consisting of</a:t>
            </a:r>
          </a:p>
          <a:p>
            <a:pPr marL="274320" lvl="1" indent="274320" eaLnBrk="1" fontAlgn="auto" hangingPunct="1"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+mj-lt"/>
              <a:buAutoNum type="alphaLcPeriod"/>
              <a:defRPr/>
            </a:pPr>
            <a:r>
              <a:rPr lang="en-US" dirty="0">
                <a:ea typeface="+mn-ea"/>
                <a:cs typeface="Helvetica"/>
              </a:rPr>
              <a:t>Drift L</a:t>
            </a:r>
          </a:p>
          <a:p>
            <a:pPr marL="274320" lvl="1" indent="274320" eaLnBrk="1" fontAlgn="auto" hangingPunct="1"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+mj-lt"/>
              <a:buAutoNum type="alphaLcPeriod"/>
              <a:defRPr/>
            </a:pPr>
            <a:r>
              <a:rPr lang="en-US" dirty="0">
                <a:ea typeface="+mn-ea"/>
                <a:cs typeface="Helvetica"/>
              </a:rPr>
              <a:t>Axially-symmetric</a:t>
            </a:r>
          </a:p>
          <a:p>
            <a:pPr marL="274320" lvl="1" indent="274320" eaLnBrk="1" fontAlgn="auto" hangingPunct="1"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charset="0"/>
              <a:buNone/>
              <a:defRPr/>
            </a:pPr>
            <a:r>
              <a:rPr lang="en-US" dirty="0">
                <a:ea typeface="+mn-ea"/>
                <a:cs typeface="Helvetica"/>
              </a:rPr>
              <a:t>focusing block “T-insert”</a:t>
            </a:r>
          </a:p>
          <a:p>
            <a:pPr marL="274320" lvl="1" indent="274320" eaLnBrk="1" fontAlgn="auto" hangingPunct="1"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charset="0"/>
              <a:buNone/>
              <a:defRPr/>
            </a:pPr>
            <a:r>
              <a:rPr lang="en-US" dirty="0">
                <a:ea typeface="+mn-ea"/>
                <a:cs typeface="Helvetica"/>
              </a:rPr>
              <a:t>with phase advance </a:t>
            </a:r>
            <a:r>
              <a:rPr lang="en-US" dirty="0" err="1">
                <a:ea typeface="+mn-ea"/>
                <a:cs typeface="Helvetica"/>
              </a:rPr>
              <a:t>n×</a:t>
            </a:r>
            <a:r>
              <a:rPr lang="en-US" i="1" dirty="0" err="1">
                <a:latin typeface="Symbol" charset="2"/>
                <a:ea typeface="+mn-ea"/>
                <a:cs typeface="Symbol" charset="2"/>
              </a:rPr>
              <a:t>p</a:t>
            </a:r>
            <a:endParaRPr lang="en-US" i="1" dirty="0">
              <a:latin typeface="Symbol" charset="2"/>
              <a:ea typeface="+mn-ea"/>
              <a:cs typeface="Symbol" charset="2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1050" dirty="0"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dirty="0"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dirty="0"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dirty="0">
                <a:ea typeface="+mn-ea"/>
                <a:cs typeface="+mn-cs"/>
              </a:rPr>
              <a:t>2	Add special nonlinear potential </a:t>
            </a:r>
            <a:r>
              <a:rPr lang="en-US" i="1" dirty="0">
                <a:ea typeface="+mn-ea"/>
                <a:cs typeface="+mn-cs"/>
              </a:rPr>
              <a:t>V(</a:t>
            </a:r>
            <a:r>
              <a:rPr lang="en-US" i="1" dirty="0" err="1">
                <a:ea typeface="+mn-ea"/>
                <a:cs typeface="+mn-cs"/>
              </a:rPr>
              <a:t>x,y,s</a:t>
            </a:r>
            <a:r>
              <a:rPr lang="en-US" i="1" dirty="0">
                <a:ea typeface="+mn-ea"/>
                <a:cs typeface="+mn-cs"/>
              </a:rPr>
              <a:t>) </a:t>
            </a:r>
            <a:r>
              <a:rPr lang="en-US" dirty="0">
                <a:ea typeface="+mn-ea"/>
                <a:cs typeface="+mn-cs"/>
              </a:rPr>
              <a:t>in the drift such that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S.  Nagaitsev, Sep 15, 2023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30</a:t>
            </a:fld>
            <a:endParaRPr lang="en-US" altLang="en-US"/>
          </a:p>
        </p:txBody>
      </p:sp>
      <p:pic>
        <p:nvPicPr>
          <p:cNvPr id="8" name="Picture 7" descr="Screen shot 2010-11-04 at 11.44.0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720" y="1407609"/>
            <a:ext cx="2943710" cy="1706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542028"/>
              </p:ext>
            </p:extLst>
          </p:nvPr>
        </p:nvGraphicFramePr>
        <p:xfrm>
          <a:off x="2811209" y="3860858"/>
          <a:ext cx="3071813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0" name="Equation" r:id="rId4" imgW="1625600" imgH="203200" progId="Equation.3">
                  <p:embed/>
                </p:oleObj>
              </mc:Choice>
              <mc:Fallback>
                <p:oleObj name="Equation" r:id="rId4" imgW="16256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1209" y="3860858"/>
                        <a:ext cx="3071813" cy="377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4290866"/>
            <a:ext cx="8413633" cy="197225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513112" y="4290866"/>
            <a:ext cx="1844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 only</a:t>
            </a:r>
          </a:p>
        </p:txBody>
      </p:sp>
    </p:spTree>
    <p:extLst>
      <p:ext uri="{BB962C8B-B14F-4D97-AF65-F5344CB8AC3E}">
        <p14:creationId xmlns:p14="http://schemas.microsoft.com/office/powerpoint/2010/main" val="39134443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Implementation in IOTA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8109" y="945114"/>
            <a:ext cx="5113233" cy="3784298"/>
          </a:xfrm>
        </p:spPr>
        <p:txBody>
          <a:bodyPr/>
          <a:lstStyle/>
          <a:p>
            <a:r>
              <a:rPr lang="en-US" dirty="0">
                <a:cs typeface="Helvetica"/>
              </a:rPr>
              <a:t>While the dynamic aperture is limited, the attainable tune spread is large ~0.03 – compare to 0.001 created by LHC </a:t>
            </a:r>
            <a:r>
              <a:rPr lang="en-US" dirty="0" err="1">
                <a:cs typeface="Helvetica"/>
              </a:rPr>
              <a:t>octupoles</a:t>
            </a:r>
            <a:endParaRPr lang="en-US" dirty="0">
              <a:cs typeface="Helvetica"/>
            </a:endParaRP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S.  Nagaitsev, Sep 15, 2023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31</a:t>
            </a:fld>
            <a:endParaRPr lang="en-US" altLang="en-US"/>
          </a:p>
        </p:txBody>
      </p:sp>
      <p:pic>
        <p:nvPicPr>
          <p:cNvPr id="7" name="Picture 5" descr="Screen Shot 2014-07-11 at 3.38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58" y="1137381"/>
            <a:ext cx="3899863" cy="2813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2658" y="3884130"/>
            <a:ext cx="3969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 </a:t>
            </a:r>
            <a:r>
              <a:rPr lang="en-US" dirty="0" err="1"/>
              <a:t>octupoles</a:t>
            </a:r>
            <a:r>
              <a:rPr lang="en-US" dirty="0"/>
              <a:t>, scaled as 1/</a:t>
            </a:r>
            <a:r>
              <a:rPr lang="el-GR" dirty="0"/>
              <a:t>β</a:t>
            </a:r>
            <a:r>
              <a:rPr lang="en-US" dirty="0"/>
              <a:t>(s)</a:t>
            </a:r>
            <a:r>
              <a:rPr lang="en-US" baseline="30000" dirty="0"/>
              <a:t>3</a:t>
            </a:r>
            <a:endParaRPr lang="en-US" dirty="0"/>
          </a:p>
        </p:txBody>
      </p:sp>
      <p:pic>
        <p:nvPicPr>
          <p:cNvPr id="9" name="Picture 1" descr="iota66_1IO_thickoc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156" y="1792272"/>
            <a:ext cx="2877338" cy="2407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3"/>
          <p:cNvSpPr txBox="1">
            <a:spLocks noChangeArrowheads="1"/>
          </p:cNvSpPr>
          <p:nvPr/>
        </p:nvSpPr>
        <p:spPr bwMode="auto">
          <a:xfrm>
            <a:off x="7074641" y="3831519"/>
            <a:ext cx="5842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1" dirty="0" err="1"/>
              <a:t>Q</a:t>
            </a:r>
            <a:r>
              <a:rPr lang="en-US" i="1" baseline="-25000" dirty="0" err="1"/>
              <a:t>x</a:t>
            </a:r>
            <a:endParaRPr lang="en-US" i="1" baseline="-25000" dirty="0"/>
          </a:p>
        </p:txBody>
      </p:sp>
      <p:sp>
        <p:nvSpPr>
          <p:cNvPr id="11" name="TextBox 14"/>
          <p:cNvSpPr txBox="1">
            <a:spLocks noChangeArrowheads="1"/>
          </p:cNvSpPr>
          <p:nvPr/>
        </p:nvSpPr>
        <p:spPr bwMode="auto">
          <a:xfrm>
            <a:off x="4196233" y="2265928"/>
            <a:ext cx="515938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1" dirty="0" err="1"/>
              <a:t>Q</a:t>
            </a:r>
            <a:r>
              <a:rPr lang="en-US" sz="2000" i="1" baseline="-25000" dirty="0" err="1"/>
              <a:t>y</a:t>
            </a:r>
            <a:endParaRPr lang="en-US" sz="2000" i="1" baseline="-25000" dirty="0"/>
          </a:p>
        </p:txBody>
      </p:sp>
      <p:pic>
        <p:nvPicPr>
          <p:cNvPr id="12" name="Picture 11" descr="IMG_20150904_12162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4" y="4293482"/>
            <a:ext cx="3376306" cy="25313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A3C157-3C79-4967-96FB-E29CEF7A03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9" t="8499" r="10333" b="8408"/>
          <a:stretch/>
        </p:blipFill>
        <p:spPr>
          <a:xfrm>
            <a:off x="3627962" y="4729412"/>
            <a:ext cx="2788637" cy="209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1144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6186581-12D7-D741-847F-9A5E27C1F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Henon-</a:t>
            </a:r>
            <a:r>
              <a:rPr lang="en-US" dirty="0" err="1"/>
              <a:t>Heiles</a:t>
            </a:r>
            <a:r>
              <a:rPr lang="en-US" dirty="0"/>
              <a:t> Type System with Octupoles (</a:t>
            </a:r>
            <a:r>
              <a:rPr lang="en-US" dirty="0" err="1"/>
              <a:t>N.Kuklev</a:t>
            </a:r>
            <a:r>
              <a:rPr lang="en-US" dirty="0"/>
              <a:t> (grad student 2021), </a:t>
            </a:r>
            <a:r>
              <a:rPr lang="en-US" dirty="0" err="1"/>
              <a:t>U.Chicago</a:t>
            </a:r>
            <a:r>
              <a:rPr lang="en-US" dirty="0"/>
              <a:t>)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B15A62D-E258-4FD4-98FF-FB827BF26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b="1"/>
              <a:t>S.  Nagaitsev, Sep 15, 2023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F78F6-F38D-5A4A-B38A-06864B002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F64C4B8A-4843-CF49-ADC2-DE705E801B6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8600" y="1043046"/>
                <a:ext cx="6238187" cy="4987867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342900" indent="-3429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rgbClr val="505050"/>
                    </a:solidFill>
                    <a:latin typeface="Helvetica"/>
                    <a:ea typeface="Geneva" charset="0"/>
                    <a:cs typeface="ＭＳ Ｐゴシック" charset="0"/>
                  </a:defRPr>
                </a:lvl1pPr>
                <a:lvl2pPr marL="742950" indent="-28575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2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2pPr>
                <a:lvl3pPr marL="114300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0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3pPr>
                <a:lvl4pPr marL="160020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8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4pPr>
                <a:lvl5pPr marL="205740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/>
                  <a:buChar char="•"/>
                  <a:defRPr sz="18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One invariant of motion, ‘non-integrable’</a:t>
                </a:r>
              </a:p>
              <a:p>
                <a:pPr marL="0" indent="0">
                  <a:buFont typeface="Arial" charset="0"/>
                  <a:buNone/>
                </a:pPr>
                <a:endParaRPr lang="en-US" dirty="0"/>
              </a:p>
              <a:p>
                <a:pPr marL="0" indent="0">
                  <a:buFont typeface="Arial" charset="0"/>
                  <a:buNone/>
                </a:pPr>
                <a:endParaRPr lang="en-US" sz="1400" dirty="0"/>
              </a:p>
              <a:p>
                <a:r>
                  <a:rPr lang="en-US" dirty="0"/>
                  <a:t>Theoretical stability limit –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1/</m:t>
                    </m:r>
                    <m:rad>
                      <m:radPr>
                        <m:degHide m:val="on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</m:rad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(lower due to chaotic layer,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~0.6/</m:t>
                    </m:r>
                    <m:rad>
                      <m:radPr>
                        <m:degHide m:val="on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</m:rad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)</a:t>
                </a:r>
              </a:p>
              <a:p>
                <a:pPr lvl="1"/>
                <a:r>
                  <a:rPr lang="en-US" dirty="0"/>
                  <a:t>Tune spread = </a:t>
                </a:r>
                <a:r>
                  <a:rPr lang="en-US" dirty="0">
                    <a:solidFill>
                      <a:srgbClr val="003087"/>
                    </a:solidFill>
                  </a:rPr>
                  <a:t>0.4</a:t>
                </a:r>
              </a:p>
              <a:p>
                <a:r>
                  <a:rPr lang="en-US" dirty="0"/>
                  <a:t>Implementation in IOTA with discrete elements</a:t>
                </a:r>
              </a:p>
              <a:p>
                <a:pPr lvl="1"/>
                <a:r>
                  <a:rPr lang="en-US" dirty="0"/>
                  <a:t>Imperfections complicate the dynamics</a:t>
                </a:r>
              </a:p>
              <a:p>
                <a:pPr lvl="1"/>
                <a:r>
                  <a:rPr lang="en-US" dirty="0"/>
                  <a:t>Performance predictions (at DA limit)</a:t>
                </a:r>
              </a:p>
              <a:p>
                <a:pPr lvl="2"/>
                <a:r>
                  <a:rPr lang="en-US" dirty="0"/>
                  <a:t>0.12 ideal case</a:t>
                </a:r>
              </a:p>
              <a:p>
                <a:pPr lvl="2"/>
                <a:r>
                  <a:rPr lang="en-US" dirty="0"/>
                  <a:t>0.08 for 18 octupoles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F64C4B8A-4843-CF49-ADC2-DE705E801B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043046"/>
                <a:ext cx="6238187" cy="4987867"/>
              </a:xfrm>
              <a:prstGeom prst="rect">
                <a:avLst/>
              </a:prstGeom>
              <a:blipFill>
                <a:blip r:embed="rId2"/>
                <a:stretch>
                  <a:fillRect l="-2835" t="-17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BCBC3CAC-87B4-2B40-9205-D035C7407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6099" y="2183432"/>
            <a:ext cx="2555013" cy="24911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F176DA-1DB0-1F49-899B-463A00AC0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447" y="1442211"/>
            <a:ext cx="4936907" cy="570249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1613E16-AD9F-C841-A5DD-2543B69C7A2B}"/>
              </a:ext>
            </a:extLst>
          </p:cNvPr>
          <p:cNvCxnSpPr>
            <a:cxnSpLocks/>
          </p:cNvCxnSpPr>
          <p:nvPr/>
        </p:nvCxnSpPr>
        <p:spPr>
          <a:xfrm>
            <a:off x="5142714" y="2393584"/>
            <a:ext cx="1933335" cy="74122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1" name="Picture 4">
            <a:extLst>
              <a:ext uri="{FF2B5EF4-FFF2-40B4-BE49-F238E27FC236}">
                <a16:creationId xmlns:a16="http://schemas.microsoft.com/office/drawing/2014/main" id="{F0B688F2-F73E-5548-889C-B75355FB4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290" y="4674569"/>
            <a:ext cx="2911242" cy="218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E8D7D1-D084-4BA4-B400-F8F6AA2F81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1419" y="690448"/>
            <a:ext cx="1775481" cy="133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2047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BAE69B4-5B65-DF42-8453-309E8090B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600" dirty="0"/>
              <a:t>Suppression of Coherent Instability via Landau Damping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A0429B2-AE45-9742-B2E9-012E504CEA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Experiment:</a:t>
            </a:r>
          </a:p>
          <a:p>
            <a:r>
              <a:rPr lang="en-US" dirty="0"/>
              <a:t>Artificially induce controlled instability with a feedback system</a:t>
            </a:r>
          </a:p>
          <a:p>
            <a:r>
              <a:rPr lang="en-US" dirty="0"/>
              <a:t>Study the effect of nonlinear optics on instability thresholds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260709-D1F6-4E3E-9EF8-0C04E7E57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b="1"/>
              <a:t>S.  Nagaitsev, Sep 15, 2023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3F4CD-6CCC-0D44-9E88-5280414AC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37EB3F82-1A38-EE46-9AE1-4678B32A3B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976" y="2285317"/>
            <a:ext cx="4767807" cy="2042578"/>
          </a:xfrm>
          <a:prstGeom prst="rect">
            <a:avLst/>
          </a:prstGeom>
        </p:spPr>
      </p:pic>
      <p:pic>
        <p:nvPicPr>
          <p:cNvPr id="9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DD98BBC9-E8E8-8149-9AB3-60C18825C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065" y="4302770"/>
            <a:ext cx="5125345" cy="19440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358CEF5-3F37-EF49-AA12-DD3A69D71D15}"/>
              </a:ext>
            </a:extLst>
          </p:cNvPr>
          <p:cNvSpPr txBox="1"/>
          <p:nvPr/>
        </p:nvSpPr>
        <p:spPr>
          <a:xfrm>
            <a:off x="3326206" y="2878213"/>
            <a:ext cx="1849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System schematic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99CA509-1AC9-2A48-9160-1C17DA4ECE94}"/>
              </a:ext>
            </a:extLst>
          </p:cNvPr>
          <p:cNvCxnSpPr>
            <a:cxnSpLocks/>
          </p:cNvCxnSpPr>
          <p:nvPr/>
        </p:nvCxnSpPr>
        <p:spPr>
          <a:xfrm>
            <a:off x="2822980" y="5517085"/>
            <a:ext cx="3424397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DA1D60-64B2-9247-A2F9-9A36B488E1FA}"/>
              </a:ext>
            </a:extLst>
          </p:cNvPr>
          <p:cNvCxnSpPr>
            <a:cxnSpLocks/>
          </p:cNvCxnSpPr>
          <p:nvPr/>
        </p:nvCxnSpPr>
        <p:spPr>
          <a:xfrm>
            <a:off x="2809683" y="4699853"/>
            <a:ext cx="3424397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27753F8-6652-6E47-BB36-F40304E5B7D2}"/>
              </a:ext>
            </a:extLst>
          </p:cNvPr>
          <p:cNvCxnSpPr>
            <a:cxnSpLocks/>
          </p:cNvCxnSpPr>
          <p:nvPr/>
        </p:nvCxnSpPr>
        <p:spPr>
          <a:xfrm>
            <a:off x="6155322" y="4756107"/>
            <a:ext cx="0" cy="70574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6B1016B-3267-AE4A-9384-5CCD2F234B6E}"/>
              </a:ext>
            </a:extLst>
          </p:cNvPr>
          <p:cNvSpPr txBox="1"/>
          <p:nvPr/>
        </p:nvSpPr>
        <p:spPr>
          <a:xfrm>
            <a:off x="6329019" y="4287910"/>
            <a:ext cx="27125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Helvetica" pitchFamily="2" charset="0"/>
              </a:rPr>
              <a:t>2x increase of stability threshold !!!</a:t>
            </a:r>
          </a:p>
        </p:txBody>
      </p:sp>
    </p:spTree>
    <p:extLst>
      <p:ext uri="{BB962C8B-B14F-4D97-AF65-F5344CB8AC3E}">
        <p14:creationId xmlns:p14="http://schemas.microsoft.com/office/powerpoint/2010/main" val="32555591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3: </a:t>
            </a:r>
            <a:r>
              <a:rPr lang="en-US" sz="1800" dirty="0"/>
              <a:t>(Danilov and Nagaitsev, Phys. Rev. </a:t>
            </a:r>
            <a:r>
              <a:rPr lang="en-US" sz="1800" dirty="0" err="1"/>
              <a:t>Accel</a:t>
            </a:r>
            <a:r>
              <a:rPr lang="en-US" sz="1800" dirty="0"/>
              <a:t>. Beams 13, 084002)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</a:t>
            </a:r>
            <a:r>
              <a:rPr lang="en-US" dirty="0" err="1"/>
              <a:t>integrable</a:t>
            </a:r>
            <a:r>
              <a:rPr lang="en-US" dirty="0"/>
              <a:t> nonlinear system with a special </a:t>
            </a:r>
            <a:r>
              <a:rPr lang="en-US" dirty="0" err="1"/>
              <a:t>Darboux</a:t>
            </a:r>
            <a:r>
              <a:rPr lang="en-US" dirty="0"/>
              <a:t> potential (separable in elliptic coordinates).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S.  Nagaitsev, Sep 15, 2023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34</a:t>
            </a:fld>
            <a:endParaRPr lang="en-US" altLang="en-US"/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4752690"/>
              </p:ext>
            </p:extLst>
          </p:nvPr>
        </p:nvGraphicFramePr>
        <p:xfrm>
          <a:off x="2001838" y="1571005"/>
          <a:ext cx="4773612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0" name="Equation" r:id="rId3" imgW="2577960" imgH="393480" progId="Equation.DSMT4">
                  <p:embed/>
                </p:oleObj>
              </mc:Choice>
              <mc:Fallback>
                <p:oleObj name="Equation" r:id="rId3" imgW="257796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1838" y="1571005"/>
                        <a:ext cx="4773612" cy="714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4029894" y="3291192"/>
            <a:ext cx="481093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This potential has two adjustable parameters:</a:t>
            </a:r>
            <a:br>
              <a:rPr lang="en-US" sz="2000" dirty="0"/>
            </a:br>
            <a:r>
              <a:rPr lang="en-US" sz="2000" i="1" dirty="0">
                <a:solidFill>
                  <a:srgbClr val="FF0000"/>
                </a:solidFill>
              </a:rPr>
              <a:t>t</a:t>
            </a:r>
            <a:r>
              <a:rPr lang="en-US" sz="2000" dirty="0"/>
              <a:t> – strength and </a:t>
            </a:r>
            <a:r>
              <a:rPr lang="en-US" sz="2000" i="1" dirty="0">
                <a:solidFill>
                  <a:srgbClr val="FF0000"/>
                </a:solidFill>
              </a:rPr>
              <a:t>c</a:t>
            </a:r>
            <a:r>
              <a:rPr lang="en-US" sz="2000" dirty="0"/>
              <a:t> – location of singularities</a:t>
            </a:r>
          </a:p>
        </p:txBody>
      </p:sp>
      <p:sp>
        <p:nvSpPr>
          <p:cNvPr id="13" name="TextBox 15"/>
          <p:cNvSpPr txBox="1">
            <a:spLocks noChangeArrowheads="1"/>
          </p:cNvSpPr>
          <p:nvPr/>
        </p:nvSpPr>
        <p:spPr bwMode="auto">
          <a:xfrm>
            <a:off x="4064323" y="2902239"/>
            <a:ext cx="119295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For |</a:t>
            </a:r>
            <a:r>
              <a:rPr lang="en-US" sz="2000" i="1" dirty="0"/>
              <a:t>z</a:t>
            </a:r>
            <a:r>
              <a:rPr lang="en-US" sz="2000" dirty="0"/>
              <a:t>| &lt; c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0514241"/>
              </p:ext>
            </p:extLst>
          </p:nvPr>
        </p:nvGraphicFramePr>
        <p:xfrm>
          <a:off x="214313" y="2241861"/>
          <a:ext cx="8368536" cy="7834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1" name="Equation" r:id="rId5" imgW="4686120" imgH="431640" progId="Equation.DSMT4">
                  <p:embed/>
                </p:oleObj>
              </mc:Choice>
              <mc:Fallback>
                <p:oleObj name="Equation" r:id="rId5" imgW="468612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3" y="2241861"/>
                        <a:ext cx="8368536" cy="78348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 cstate="print"/>
          <a:srcRect l="2566" b="10374"/>
          <a:stretch>
            <a:fillRect/>
          </a:stretch>
        </p:blipFill>
        <p:spPr bwMode="auto">
          <a:xfrm>
            <a:off x="0" y="3175000"/>
            <a:ext cx="3935540" cy="3581400"/>
          </a:xfrm>
          <a:prstGeom prst="rect">
            <a:avLst/>
          </a:prstGeom>
          <a:noFill/>
        </p:spPr>
      </p:pic>
      <p:pic>
        <p:nvPicPr>
          <p:cNvPr id="17" name="Picture 16" descr="Screen shot 2011-03-22 at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29554" y="3919208"/>
            <a:ext cx="3297581" cy="2931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Straight Connector 17"/>
          <p:cNvCxnSpPr/>
          <p:nvPr/>
        </p:nvCxnSpPr>
        <p:spPr>
          <a:xfrm>
            <a:off x="6132987" y="4150698"/>
            <a:ext cx="0" cy="2590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629115" y="4089400"/>
            <a:ext cx="0" cy="2590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132987" y="6146800"/>
            <a:ext cx="526290" cy="0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198903" y="5765800"/>
            <a:ext cx="415925" cy="27622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Century Gothic" pitchFamily="34" charset="0"/>
              </a:rPr>
              <a:t>2×c</a:t>
            </a:r>
          </a:p>
        </p:txBody>
      </p:sp>
    </p:spTree>
    <p:extLst>
      <p:ext uri="{BB962C8B-B14F-4D97-AF65-F5344CB8AC3E}">
        <p14:creationId xmlns:p14="http://schemas.microsoft.com/office/powerpoint/2010/main" val="1550659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17951" y="1541581"/>
            <a:ext cx="3924505" cy="3269157"/>
          </a:xfrm>
          <a:prstGeom prst="rect">
            <a:avLst/>
          </a:prstGeom>
          <a:noFill/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S.  Nagaitsev, Sep 15, 2023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35</a:t>
            </a:fld>
            <a:endParaRPr lang="en-US" alt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784" y="1165551"/>
            <a:ext cx="4848225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874411" y="859889"/>
            <a:ext cx="38218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FMA, fractional tunes</a:t>
            </a:r>
          </a:p>
        </p:txBody>
      </p:sp>
      <p:sp>
        <p:nvSpPr>
          <p:cNvPr id="10" name="Oval 9"/>
          <p:cNvSpPr/>
          <p:nvPr/>
        </p:nvSpPr>
        <p:spPr bwMode="auto">
          <a:xfrm>
            <a:off x="4139184" y="4594551"/>
            <a:ext cx="762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95984" y="4289751"/>
            <a:ext cx="19672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Small amplitudes</a:t>
            </a:r>
          </a:p>
          <a:p>
            <a:r>
              <a:rPr lang="en-US" sz="2000" dirty="0"/>
              <a:t>(0.91, 0.59)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 flipV="1">
            <a:off x="2767584" y="4670751"/>
            <a:ext cx="1295400" cy="15240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1091184" y="2003751"/>
            <a:ext cx="19641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Large amplitudes</a:t>
            </a:r>
          </a:p>
        </p:txBody>
      </p:sp>
      <p:cxnSp>
        <p:nvCxnSpPr>
          <p:cNvPr id="14" name="Straight Arrow Connector 13"/>
          <p:cNvCxnSpPr>
            <a:stCxn id="13" idx="2"/>
          </p:cNvCxnSpPr>
          <p:nvPr/>
        </p:nvCxnSpPr>
        <p:spPr bwMode="auto">
          <a:xfrm>
            <a:off x="2073280" y="2403861"/>
            <a:ext cx="1075304" cy="51429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862584" y="5051751"/>
            <a:ext cx="6976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43984" y="5051751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6784" y="4518351"/>
            <a:ext cx="6976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384" y="1165551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767584" y="5051751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ν</a:t>
            </a:r>
            <a:r>
              <a:rPr lang="en-US" baseline="-25000" dirty="0"/>
              <a:t>x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76784" y="2689551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ν</a:t>
            </a:r>
            <a:r>
              <a:rPr lang="en-US" baseline="-25000" dirty="0"/>
              <a:t>y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660801" y="5482589"/>
            <a:ext cx="4623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/>
              <a:t>1.8-m long magnet to be delivered in 2016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0FCCBC3B-9B82-4F6A-BDCB-B928BDDC7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563" y="241300"/>
            <a:ext cx="8462962" cy="487363"/>
          </a:xfrm>
        </p:spPr>
        <p:txBody>
          <a:bodyPr/>
          <a:lstStyle/>
          <a:p>
            <a:r>
              <a:rPr lang="en-US" dirty="0"/>
              <a:t>A single 2-m long nonlinear lens creates a tune spread of ~0.25.</a:t>
            </a:r>
          </a:p>
        </p:txBody>
      </p:sp>
    </p:spTree>
    <p:extLst>
      <p:ext uri="{BB962C8B-B14F-4D97-AF65-F5344CB8AC3E}">
        <p14:creationId xmlns:p14="http://schemas.microsoft.com/office/powerpoint/2010/main" val="34991676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8912506-8EAF-42B9-B4ED-D5BCD4FF6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Two integrals of motion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80335A7-B27E-4DE8-BE28-45B884AD5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b="1"/>
              <a:t>S.  Nagaitsev, Sep 15, 2023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AEB8B-9012-473D-BF76-3E00613B7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21" name="Content Placeholder 7">
            <a:extLst>
              <a:ext uri="{FF2B5EF4-FFF2-40B4-BE49-F238E27FC236}">
                <a16:creationId xmlns:a16="http://schemas.microsoft.com/office/drawing/2014/main" id="{B633600E-E567-439E-82E5-3BA65D9C453F}"/>
              </a:ext>
            </a:extLst>
          </p:cNvPr>
          <p:cNvSpPr txBox="1">
            <a:spLocks/>
          </p:cNvSpPr>
          <p:nvPr/>
        </p:nvSpPr>
        <p:spPr>
          <a:xfrm>
            <a:off x="214626" y="2197599"/>
            <a:ext cx="4613564" cy="730336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integrals of motion :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307C538-10E0-465E-BBC2-964F0882EFE8}"/>
              </a:ext>
            </a:extLst>
          </p:cNvPr>
          <p:cNvPicPr>
            <a:picLocks noChangeAspect="1"/>
          </p:cNvPicPr>
          <p:nvPr/>
        </p:nvPicPr>
        <p:blipFill>
          <a:blip r:embed="rId70"/>
          <a:stretch>
            <a:fillRect/>
          </a:stretch>
        </p:blipFill>
        <p:spPr>
          <a:xfrm>
            <a:off x="167143" y="2785616"/>
            <a:ext cx="4632914" cy="78817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9477143-7E66-4942-9F4B-D521FE433C49}"/>
              </a:ext>
            </a:extLst>
          </p:cNvPr>
          <p:cNvPicPr>
            <a:picLocks noChangeAspect="1"/>
          </p:cNvPicPr>
          <p:nvPr/>
        </p:nvPicPr>
        <p:blipFill>
          <a:blip r:embed="rId71"/>
          <a:stretch>
            <a:fillRect/>
          </a:stretch>
        </p:blipFill>
        <p:spPr>
          <a:xfrm rot="16200000">
            <a:off x="7171261" y="1973409"/>
            <a:ext cx="3290159" cy="25760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DDE9194-58FA-44AB-AE21-C922193FB834}"/>
              </a:ext>
            </a:extLst>
          </p:cNvPr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167143" y="3617688"/>
            <a:ext cx="3206461" cy="79111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E08C715-C9AE-4742-B236-61584F867469}"/>
              </a:ext>
            </a:extLst>
          </p:cNvPr>
          <p:cNvPicPr>
            <a:picLocks noChangeAspect="1"/>
          </p:cNvPicPr>
          <p:nvPr/>
        </p:nvPicPr>
        <p:blipFill>
          <a:blip r:embed="rId73"/>
          <a:stretch>
            <a:fillRect/>
          </a:stretch>
        </p:blipFill>
        <p:spPr>
          <a:xfrm>
            <a:off x="167456" y="4459837"/>
            <a:ext cx="4315810" cy="62857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2D4AB02-FA9E-4930-ACCF-D48EF21CE0E5}"/>
                  </a:ext>
                </a:extLst>
              </p:cNvPr>
              <p:cNvSpPr txBox="1"/>
              <p:nvPr/>
            </p:nvSpPr>
            <p:spPr>
              <a:xfrm>
                <a:off x="3455829" y="3832146"/>
                <a:ext cx="2885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2D4AB02-FA9E-4930-ACCF-D48EF21CE0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5829" y="3832146"/>
                <a:ext cx="288541" cy="369332"/>
              </a:xfrm>
              <a:prstGeom prst="rect">
                <a:avLst/>
              </a:prstGeom>
              <a:blipFill>
                <a:blip r:embed="rId74"/>
                <a:stretch>
                  <a:fillRect l="-19149" r="-19149"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6AD1A57F-4E32-431C-ACAD-186F2BA6059F}"/>
              </a:ext>
            </a:extLst>
          </p:cNvPr>
          <p:cNvPicPr>
            <a:picLocks noChangeAspect="1"/>
          </p:cNvPicPr>
          <p:nvPr/>
        </p:nvPicPr>
        <p:blipFill>
          <a:blip r:embed="rId75"/>
          <a:stretch>
            <a:fillRect/>
          </a:stretch>
        </p:blipFill>
        <p:spPr>
          <a:xfrm>
            <a:off x="5658988" y="725596"/>
            <a:ext cx="2907290" cy="30216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30D6A06-1CC4-4508-A776-10B3679C2590}"/>
              </a:ext>
            </a:extLst>
          </p:cNvPr>
          <p:cNvPicPr>
            <a:picLocks noChangeAspect="1"/>
          </p:cNvPicPr>
          <p:nvPr/>
        </p:nvPicPr>
        <p:blipFill rotWithShape="1">
          <a:blip r:embed="rId76"/>
          <a:srcRect l="11382" r="48676"/>
          <a:stretch/>
        </p:blipFill>
        <p:spPr>
          <a:xfrm>
            <a:off x="4652106" y="3747293"/>
            <a:ext cx="2001309" cy="3090819"/>
          </a:xfrm>
          <a:prstGeom prst="rect">
            <a:avLst/>
          </a:prstGeom>
        </p:spPr>
      </p:pic>
      <p:grpSp>
        <p:nvGrpSpPr>
          <p:cNvPr id="15" name="Group 14" descr="\documentclass{article}&#10;\usepackage{amsmath}&#10;\pagestyle{empty}&#10;\begin{document}&#10;&#10;\[&#10;B_y + iB_{x} =  -t\frac{B\rho}{\beta(s)} \sum_{n=1}^{\infty}\frac{ 2^{2n-1}n!(n-1)!c}{(2n-1)!\sqrt{\beta(s)}} \left(\frac{x+iy}{c\sqrt{\beta(s)}}\right)^{2n-1}&#10;\]&#10;&#10;&#10;\end{document}" title="IguanaTex Vector Display">
            <a:extLst>
              <a:ext uri="{FF2B5EF4-FFF2-40B4-BE49-F238E27FC236}">
                <a16:creationId xmlns:a16="http://schemas.microsoft.com/office/drawing/2014/main" id="{00F321BE-C0FF-4523-8726-45C0E2B6D1AD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28900" y="1126149"/>
            <a:ext cx="5621141" cy="730336"/>
            <a:chOff x="5301717" y="4168687"/>
            <a:chExt cx="6313701" cy="820317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09CE8BF-0785-4B90-A0D3-6E4FA1876111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5301717" y="4496294"/>
              <a:ext cx="180497" cy="174184"/>
            </a:xfrm>
            <a:custGeom>
              <a:avLst/>
              <a:gdLst>
                <a:gd name="connsiteX0" fmla="*/ 29939 w 180497"/>
                <a:gd name="connsiteY0" fmla="*/ 154375 h 174184"/>
                <a:gd name="connsiteX1" fmla="*/ 6934 w 180497"/>
                <a:gd name="connsiteY1" fmla="*/ 166361 h 174184"/>
                <a:gd name="connsiteX2" fmla="*/ 108 w 180497"/>
                <a:gd name="connsiteY2" fmla="*/ 171462 h 174184"/>
                <a:gd name="connsiteX3" fmla="*/ 6934 w 180497"/>
                <a:gd name="connsiteY3" fmla="*/ 174267 h 174184"/>
                <a:gd name="connsiteX4" fmla="*/ 97183 w 180497"/>
                <a:gd name="connsiteY4" fmla="*/ 174267 h 174184"/>
                <a:gd name="connsiteX5" fmla="*/ 166955 w 180497"/>
                <a:gd name="connsiteY5" fmla="*/ 119181 h 174184"/>
                <a:gd name="connsiteX6" fmla="*/ 127771 w 180497"/>
                <a:gd name="connsiteY6" fmla="*/ 83222 h 174184"/>
                <a:gd name="connsiteX7" fmla="*/ 180606 w 180497"/>
                <a:gd name="connsiteY7" fmla="*/ 35277 h 174184"/>
                <a:gd name="connsiteX8" fmla="*/ 133586 w 180497"/>
                <a:gd name="connsiteY8" fmla="*/ 83 h 174184"/>
                <a:gd name="connsiteX9" fmla="*/ 48646 w 180497"/>
                <a:gd name="connsiteY9" fmla="*/ 83 h 174184"/>
                <a:gd name="connsiteX10" fmla="*/ 41314 w 180497"/>
                <a:gd name="connsiteY10" fmla="*/ 5184 h 174184"/>
                <a:gd name="connsiteX11" fmla="*/ 48393 w 180497"/>
                <a:gd name="connsiteY11" fmla="*/ 7989 h 174184"/>
                <a:gd name="connsiteX12" fmla="*/ 57999 w 180497"/>
                <a:gd name="connsiteY12" fmla="*/ 8499 h 174184"/>
                <a:gd name="connsiteX13" fmla="*/ 64825 w 180497"/>
                <a:gd name="connsiteY13" fmla="*/ 12580 h 174184"/>
                <a:gd name="connsiteX14" fmla="*/ 63814 w 180497"/>
                <a:gd name="connsiteY14" fmla="*/ 17425 h 174184"/>
                <a:gd name="connsiteX15" fmla="*/ 29939 w 180497"/>
                <a:gd name="connsiteY15" fmla="*/ 154375 h 174184"/>
                <a:gd name="connsiteX16" fmla="*/ 68111 w 180497"/>
                <a:gd name="connsiteY16" fmla="*/ 80927 h 174184"/>
                <a:gd name="connsiteX17" fmla="*/ 83785 w 180497"/>
                <a:gd name="connsiteY17" fmla="*/ 17680 h 174184"/>
                <a:gd name="connsiteX18" fmla="*/ 97436 w 180497"/>
                <a:gd name="connsiteY18" fmla="*/ 7989 h 174184"/>
                <a:gd name="connsiteX19" fmla="*/ 130047 w 180497"/>
                <a:gd name="connsiteY19" fmla="*/ 7989 h 174184"/>
                <a:gd name="connsiteX20" fmla="*/ 157602 w 180497"/>
                <a:gd name="connsiteY20" fmla="*/ 34257 h 174184"/>
                <a:gd name="connsiteX21" fmla="*/ 105020 w 180497"/>
                <a:gd name="connsiteY21" fmla="*/ 80927 h 174184"/>
                <a:gd name="connsiteX22" fmla="*/ 68111 w 180497"/>
                <a:gd name="connsiteY22" fmla="*/ 80927 h 174184"/>
                <a:gd name="connsiteX23" fmla="*/ 56735 w 180497"/>
                <a:gd name="connsiteY23" fmla="*/ 166361 h 174184"/>
                <a:gd name="connsiteX24" fmla="*/ 51174 w 180497"/>
                <a:gd name="connsiteY24" fmla="*/ 166106 h 174184"/>
                <a:gd name="connsiteX25" fmla="*/ 47887 w 180497"/>
                <a:gd name="connsiteY25" fmla="*/ 163556 h 174184"/>
                <a:gd name="connsiteX26" fmla="*/ 49151 w 180497"/>
                <a:gd name="connsiteY26" fmla="*/ 157691 h 174184"/>
                <a:gd name="connsiteX27" fmla="*/ 66594 w 180497"/>
                <a:gd name="connsiteY27" fmla="*/ 86538 h 174184"/>
                <a:gd name="connsiteX28" fmla="*/ 114373 w 180497"/>
                <a:gd name="connsiteY28" fmla="*/ 86538 h 174184"/>
                <a:gd name="connsiteX29" fmla="*/ 143445 w 180497"/>
                <a:gd name="connsiteY29" fmla="*/ 116376 h 174184"/>
                <a:gd name="connsiteX30" fmla="*/ 91116 w 180497"/>
                <a:gd name="connsiteY30" fmla="*/ 166361 h 174184"/>
                <a:gd name="connsiteX31" fmla="*/ 56735 w 180497"/>
                <a:gd name="connsiteY31" fmla="*/ 166361 h 174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497" h="174184">
                  <a:moveTo>
                    <a:pt x="29939" y="154375"/>
                  </a:moveTo>
                  <a:cubicBezTo>
                    <a:pt x="27411" y="164321"/>
                    <a:pt x="26905" y="166361"/>
                    <a:pt x="6934" y="166361"/>
                  </a:cubicBezTo>
                  <a:cubicBezTo>
                    <a:pt x="2636" y="166361"/>
                    <a:pt x="108" y="166361"/>
                    <a:pt x="108" y="171462"/>
                  </a:cubicBezTo>
                  <a:cubicBezTo>
                    <a:pt x="108" y="174267"/>
                    <a:pt x="2384" y="174267"/>
                    <a:pt x="6934" y="174267"/>
                  </a:cubicBezTo>
                  <a:lnTo>
                    <a:pt x="97183" y="174267"/>
                  </a:lnTo>
                  <a:cubicBezTo>
                    <a:pt x="137125" y="174267"/>
                    <a:pt x="166955" y="144174"/>
                    <a:pt x="166955" y="119181"/>
                  </a:cubicBezTo>
                  <a:cubicBezTo>
                    <a:pt x="166955" y="100819"/>
                    <a:pt x="152293" y="86028"/>
                    <a:pt x="127771" y="83222"/>
                  </a:cubicBezTo>
                  <a:cubicBezTo>
                    <a:pt x="154062" y="78377"/>
                    <a:pt x="180606" y="59505"/>
                    <a:pt x="180606" y="35277"/>
                  </a:cubicBezTo>
                  <a:cubicBezTo>
                    <a:pt x="180606" y="16405"/>
                    <a:pt x="163922" y="83"/>
                    <a:pt x="133586" y="83"/>
                  </a:cubicBezTo>
                  <a:lnTo>
                    <a:pt x="48646" y="83"/>
                  </a:lnTo>
                  <a:cubicBezTo>
                    <a:pt x="43842" y="83"/>
                    <a:pt x="41314" y="83"/>
                    <a:pt x="41314" y="5184"/>
                  </a:cubicBezTo>
                  <a:cubicBezTo>
                    <a:pt x="41314" y="7989"/>
                    <a:pt x="43590" y="7989"/>
                    <a:pt x="48393" y="7989"/>
                  </a:cubicBezTo>
                  <a:cubicBezTo>
                    <a:pt x="48898" y="7989"/>
                    <a:pt x="53702" y="7989"/>
                    <a:pt x="57999" y="8499"/>
                  </a:cubicBezTo>
                  <a:cubicBezTo>
                    <a:pt x="62550" y="9009"/>
                    <a:pt x="64825" y="9264"/>
                    <a:pt x="64825" y="12580"/>
                  </a:cubicBezTo>
                  <a:cubicBezTo>
                    <a:pt x="64825" y="13600"/>
                    <a:pt x="64572" y="14365"/>
                    <a:pt x="63814" y="17425"/>
                  </a:cubicBezTo>
                  <a:lnTo>
                    <a:pt x="29939" y="154375"/>
                  </a:lnTo>
                  <a:close/>
                  <a:moveTo>
                    <a:pt x="68111" y="80927"/>
                  </a:moveTo>
                  <a:lnTo>
                    <a:pt x="83785" y="17680"/>
                  </a:lnTo>
                  <a:cubicBezTo>
                    <a:pt x="86060" y="8754"/>
                    <a:pt x="86565" y="7989"/>
                    <a:pt x="97436" y="7989"/>
                  </a:cubicBezTo>
                  <a:lnTo>
                    <a:pt x="130047" y="7989"/>
                  </a:lnTo>
                  <a:cubicBezTo>
                    <a:pt x="152293" y="7989"/>
                    <a:pt x="157602" y="23036"/>
                    <a:pt x="157602" y="34257"/>
                  </a:cubicBezTo>
                  <a:cubicBezTo>
                    <a:pt x="157602" y="56699"/>
                    <a:pt x="135861" y="80927"/>
                    <a:pt x="105020" y="80927"/>
                  </a:cubicBezTo>
                  <a:lnTo>
                    <a:pt x="68111" y="80927"/>
                  </a:lnTo>
                  <a:close/>
                  <a:moveTo>
                    <a:pt x="56735" y="166361"/>
                  </a:moveTo>
                  <a:cubicBezTo>
                    <a:pt x="53196" y="166361"/>
                    <a:pt x="52690" y="166361"/>
                    <a:pt x="51174" y="166106"/>
                  </a:cubicBezTo>
                  <a:cubicBezTo>
                    <a:pt x="48646" y="165851"/>
                    <a:pt x="47887" y="165596"/>
                    <a:pt x="47887" y="163556"/>
                  </a:cubicBezTo>
                  <a:cubicBezTo>
                    <a:pt x="47887" y="162791"/>
                    <a:pt x="47887" y="162281"/>
                    <a:pt x="49151" y="157691"/>
                  </a:cubicBezTo>
                  <a:lnTo>
                    <a:pt x="66594" y="86538"/>
                  </a:lnTo>
                  <a:lnTo>
                    <a:pt x="114373" y="86538"/>
                  </a:lnTo>
                  <a:cubicBezTo>
                    <a:pt x="138642" y="86538"/>
                    <a:pt x="143445" y="105410"/>
                    <a:pt x="143445" y="116376"/>
                  </a:cubicBezTo>
                  <a:cubicBezTo>
                    <a:pt x="143445" y="141624"/>
                    <a:pt x="120946" y="166361"/>
                    <a:pt x="91116" y="166361"/>
                  </a:cubicBezTo>
                  <a:lnTo>
                    <a:pt x="56735" y="166361"/>
                  </a:lnTo>
                  <a:close/>
                </a:path>
              </a:pathLst>
            </a:custGeom>
            <a:solidFill>
              <a:srgbClr val="000000"/>
            </a:solidFill>
            <a:ln w="253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24CBAD3-3A2E-4F25-BEF9-FB43E80D00D4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5491167" y="4630005"/>
              <a:ext cx="90779" cy="115145"/>
            </a:xfrm>
            <a:custGeom>
              <a:avLst/>
              <a:gdLst>
                <a:gd name="connsiteX0" fmla="*/ 90188 w 90779"/>
                <a:gd name="connsiteY0" fmla="*/ 11510 h 115145"/>
                <a:gd name="connsiteX1" fmla="*/ 90896 w 90779"/>
                <a:gd name="connsiteY1" fmla="*/ 7583 h 115145"/>
                <a:gd name="connsiteX2" fmla="*/ 85056 w 90779"/>
                <a:gd name="connsiteY2" fmla="*/ 1870 h 115145"/>
                <a:gd name="connsiteX3" fmla="*/ 77801 w 90779"/>
                <a:gd name="connsiteY3" fmla="*/ 6154 h 115145"/>
                <a:gd name="connsiteX4" fmla="*/ 74969 w 90779"/>
                <a:gd name="connsiteY4" fmla="*/ 16509 h 115145"/>
                <a:gd name="connsiteX5" fmla="*/ 71253 w 90779"/>
                <a:gd name="connsiteY5" fmla="*/ 31326 h 115145"/>
                <a:gd name="connsiteX6" fmla="*/ 64175 w 90779"/>
                <a:gd name="connsiteY6" fmla="*/ 60067 h 115145"/>
                <a:gd name="connsiteX7" fmla="*/ 42409 w 90779"/>
                <a:gd name="connsiteY7" fmla="*/ 75599 h 115145"/>
                <a:gd name="connsiteX8" fmla="*/ 30376 w 90779"/>
                <a:gd name="connsiteY8" fmla="*/ 60781 h 115145"/>
                <a:gd name="connsiteX9" fmla="*/ 39755 w 90779"/>
                <a:gd name="connsiteY9" fmla="*/ 26149 h 115145"/>
                <a:gd name="connsiteX10" fmla="*/ 42763 w 90779"/>
                <a:gd name="connsiteY10" fmla="*/ 15259 h 115145"/>
                <a:gd name="connsiteX11" fmla="*/ 25952 w 90779"/>
                <a:gd name="connsiteY11" fmla="*/ 85 h 115145"/>
                <a:gd name="connsiteX12" fmla="*/ 116 w 90779"/>
                <a:gd name="connsiteY12" fmla="*/ 27398 h 115145"/>
                <a:gd name="connsiteX13" fmla="*/ 3124 w 90779"/>
                <a:gd name="connsiteY13" fmla="*/ 29719 h 115145"/>
                <a:gd name="connsiteX14" fmla="*/ 6310 w 90779"/>
                <a:gd name="connsiteY14" fmla="*/ 26863 h 115145"/>
                <a:gd name="connsiteX15" fmla="*/ 25421 w 90779"/>
                <a:gd name="connsiteY15" fmla="*/ 5083 h 115145"/>
                <a:gd name="connsiteX16" fmla="*/ 29845 w 90779"/>
                <a:gd name="connsiteY16" fmla="*/ 11331 h 115145"/>
                <a:gd name="connsiteX17" fmla="*/ 27368 w 90779"/>
                <a:gd name="connsiteY17" fmla="*/ 21686 h 115145"/>
                <a:gd name="connsiteX18" fmla="*/ 17104 w 90779"/>
                <a:gd name="connsiteY18" fmla="*/ 57925 h 115145"/>
                <a:gd name="connsiteX19" fmla="*/ 24005 w 90779"/>
                <a:gd name="connsiteY19" fmla="*/ 75063 h 115145"/>
                <a:gd name="connsiteX20" fmla="*/ 41701 w 90779"/>
                <a:gd name="connsiteY20" fmla="*/ 80597 h 115145"/>
                <a:gd name="connsiteX21" fmla="*/ 60990 w 90779"/>
                <a:gd name="connsiteY21" fmla="*/ 72564 h 115145"/>
                <a:gd name="connsiteX22" fmla="*/ 49310 w 90779"/>
                <a:gd name="connsiteY22" fmla="*/ 98806 h 115145"/>
                <a:gd name="connsiteX23" fmla="*/ 28075 w 90779"/>
                <a:gd name="connsiteY23" fmla="*/ 110231 h 115145"/>
                <a:gd name="connsiteX24" fmla="*/ 14804 w 90779"/>
                <a:gd name="connsiteY24" fmla="*/ 104340 h 115145"/>
                <a:gd name="connsiteX25" fmla="*/ 24359 w 90779"/>
                <a:gd name="connsiteY25" fmla="*/ 94522 h 115145"/>
                <a:gd name="connsiteX26" fmla="*/ 17458 w 90779"/>
                <a:gd name="connsiteY26" fmla="*/ 87738 h 115145"/>
                <a:gd name="connsiteX27" fmla="*/ 7194 w 90779"/>
                <a:gd name="connsiteY27" fmla="*/ 99520 h 115145"/>
                <a:gd name="connsiteX28" fmla="*/ 28252 w 90779"/>
                <a:gd name="connsiteY28" fmla="*/ 115230 h 115145"/>
                <a:gd name="connsiteX29" fmla="*/ 73377 w 90779"/>
                <a:gd name="connsiteY29" fmla="*/ 78990 h 115145"/>
                <a:gd name="connsiteX30" fmla="*/ 90188 w 90779"/>
                <a:gd name="connsiteY30" fmla="*/ 11510 h 115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779" h="115145">
                  <a:moveTo>
                    <a:pt x="90188" y="11510"/>
                  </a:moveTo>
                  <a:cubicBezTo>
                    <a:pt x="90896" y="9011"/>
                    <a:pt x="90896" y="8654"/>
                    <a:pt x="90896" y="7583"/>
                  </a:cubicBezTo>
                  <a:cubicBezTo>
                    <a:pt x="90896" y="4012"/>
                    <a:pt x="88064" y="1870"/>
                    <a:pt x="85056" y="1870"/>
                  </a:cubicBezTo>
                  <a:cubicBezTo>
                    <a:pt x="83110" y="1870"/>
                    <a:pt x="79747" y="2763"/>
                    <a:pt x="77801" y="6154"/>
                  </a:cubicBezTo>
                  <a:cubicBezTo>
                    <a:pt x="77270" y="7226"/>
                    <a:pt x="75854" y="12938"/>
                    <a:pt x="74969" y="16509"/>
                  </a:cubicBezTo>
                  <a:lnTo>
                    <a:pt x="71253" y="31326"/>
                  </a:lnTo>
                  <a:cubicBezTo>
                    <a:pt x="70192" y="35610"/>
                    <a:pt x="64706" y="58104"/>
                    <a:pt x="64175" y="60067"/>
                  </a:cubicBezTo>
                  <a:cubicBezTo>
                    <a:pt x="63998" y="60067"/>
                    <a:pt x="56212" y="75599"/>
                    <a:pt x="42409" y="75599"/>
                  </a:cubicBezTo>
                  <a:cubicBezTo>
                    <a:pt x="30376" y="75599"/>
                    <a:pt x="30376" y="63995"/>
                    <a:pt x="30376" y="60781"/>
                  </a:cubicBezTo>
                  <a:cubicBezTo>
                    <a:pt x="30376" y="51141"/>
                    <a:pt x="34446" y="39895"/>
                    <a:pt x="39755" y="26149"/>
                  </a:cubicBezTo>
                  <a:cubicBezTo>
                    <a:pt x="41878" y="20436"/>
                    <a:pt x="42763" y="18294"/>
                    <a:pt x="42763" y="15259"/>
                  </a:cubicBezTo>
                  <a:cubicBezTo>
                    <a:pt x="42763" y="6690"/>
                    <a:pt x="35508" y="85"/>
                    <a:pt x="25952" y="85"/>
                  </a:cubicBezTo>
                  <a:cubicBezTo>
                    <a:pt x="8079" y="85"/>
                    <a:pt x="116" y="24363"/>
                    <a:pt x="116" y="27398"/>
                  </a:cubicBezTo>
                  <a:cubicBezTo>
                    <a:pt x="116" y="29719"/>
                    <a:pt x="2593" y="29719"/>
                    <a:pt x="3124" y="29719"/>
                  </a:cubicBezTo>
                  <a:cubicBezTo>
                    <a:pt x="5602" y="29719"/>
                    <a:pt x="5779" y="28826"/>
                    <a:pt x="6310" y="26863"/>
                  </a:cubicBezTo>
                  <a:cubicBezTo>
                    <a:pt x="10733" y="12046"/>
                    <a:pt x="18343" y="5083"/>
                    <a:pt x="25421" y="5083"/>
                  </a:cubicBezTo>
                  <a:cubicBezTo>
                    <a:pt x="28429" y="5083"/>
                    <a:pt x="29845" y="7047"/>
                    <a:pt x="29845" y="11331"/>
                  </a:cubicBezTo>
                  <a:cubicBezTo>
                    <a:pt x="29845" y="15437"/>
                    <a:pt x="28252" y="19365"/>
                    <a:pt x="27368" y="21686"/>
                  </a:cubicBezTo>
                  <a:cubicBezTo>
                    <a:pt x="18874" y="43465"/>
                    <a:pt x="17104" y="50070"/>
                    <a:pt x="17104" y="57925"/>
                  </a:cubicBezTo>
                  <a:cubicBezTo>
                    <a:pt x="17104" y="60960"/>
                    <a:pt x="17104" y="69350"/>
                    <a:pt x="24005" y="75063"/>
                  </a:cubicBezTo>
                  <a:cubicBezTo>
                    <a:pt x="29491" y="79704"/>
                    <a:pt x="36923" y="80597"/>
                    <a:pt x="41701" y="80597"/>
                  </a:cubicBezTo>
                  <a:cubicBezTo>
                    <a:pt x="48780" y="80597"/>
                    <a:pt x="55150" y="77919"/>
                    <a:pt x="60990" y="72564"/>
                  </a:cubicBezTo>
                  <a:cubicBezTo>
                    <a:pt x="58689" y="82382"/>
                    <a:pt x="56743" y="89880"/>
                    <a:pt x="49310" y="98806"/>
                  </a:cubicBezTo>
                  <a:cubicBezTo>
                    <a:pt x="44533" y="104340"/>
                    <a:pt x="37454" y="110231"/>
                    <a:pt x="28075" y="110231"/>
                  </a:cubicBezTo>
                  <a:cubicBezTo>
                    <a:pt x="26837" y="110231"/>
                    <a:pt x="18520" y="110231"/>
                    <a:pt x="14804" y="104340"/>
                  </a:cubicBezTo>
                  <a:cubicBezTo>
                    <a:pt x="24359" y="103269"/>
                    <a:pt x="24359" y="94700"/>
                    <a:pt x="24359" y="94522"/>
                  </a:cubicBezTo>
                  <a:cubicBezTo>
                    <a:pt x="24359" y="88809"/>
                    <a:pt x="19227" y="87738"/>
                    <a:pt x="17458" y="87738"/>
                  </a:cubicBezTo>
                  <a:cubicBezTo>
                    <a:pt x="13034" y="87738"/>
                    <a:pt x="7194" y="91308"/>
                    <a:pt x="7194" y="99520"/>
                  </a:cubicBezTo>
                  <a:cubicBezTo>
                    <a:pt x="7194" y="108625"/>
                    <a:pt x="15688" y="115230"/>
                    <a:pt x="28252" y="115230"/>
                  </a:cubicBezTo>
                  <a:cubicBezTo>
                    <a:pt x="46125" y="115230"/>
                    <a:pt x="67891" y="101305"/>
                    <a:pt x="73377" y="78990"/>
                  </a:cubicBezTo>
                  <a:lnTo>
                    <a:pt x="90188" y="11510"/>
                  </a:lnTo>
                  <a:close/>
                </a:path>
              </a:pathLst>
            </a:custGeom>
            <a:solidFill>
              <a:srgbClr val="000000"/>
            </a:solidFill>
            <a:ln w="253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2B30D9F-5092-4398-AEB4-FB0EA96E77BA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5674696" y="4521797"/>
              <a:ext cx="168110" cy="169848"/>
            </a:xfrm>
            <a:custGeom>
              <a:avLst/>
              <a:gdLst>
                <a:gd name="connsiteX0" fmla="*/ 89361 w 168110"/>
                <a:gd name="connsiteY0" fmla="*/ 90108 h 169848"/>
                <a:gd name="connsiteX1" fmla="*/ 159891 w 168110"/>
                <a:gd name="connsiteY1" fmla="*/ 90108 h 169848"/>
                <a:gd name="connsiteX2" fmla="*/ 168234 w 168110"/>
                <a:gd name="connsiteY2" fmla="*/ 85008 h 169848"/>
                <a:gd name="connsiteX3" fmla="*/ 159891 w 168110"/>
                <a:gd name="connsiteY3" fmla="*/ 79907 h 169848"/>
                <a:gd name="connsiteX4" fmla="*/ 89361 w 168110"/>
                <a:gd name="connsiteY4" fmla="*/ 79907 h 169848"/>
                <a:gd name="connsiteX5" fmla="*/ 89361 w 168110"/>
                <a:gd name="connsiteY5" fmla="*/ 8499 h 169848"/>
                <a:gd name="connsiteX6" fmla="*/ 84305 w 168110"/>
                <a:gd name="connsiteY6" fmla="*/ 83 h 169848"/>
                <a:gd name="connsiteX7" fmla="*/ 79249 w 168110"/>
                <a:gd name="connsiteY7" fmla="*/ 8499 h 169848"/>
                <a:gd name="connsiteX8" fmla="*/ 79249 w 168110"/>
                <a:gd name="connsiteY8" fmla="*/ 79907 h 169848"/>
                <a:gd name="connsiteX9" fmla="*/ 8465 w 168110"/>
                <a:gd name="connsiteY9" fmla="*/ 79907 h 169848"/>
                <a:gd name="connsiteX10" fmla="*/ 123 w 168110"/>
                <a:gd name="connsiteY10" fmla="*/ 85008 h 169848"/>
                <a:gd name="connsiteX11" fmla="*/ 8465 w 168110"/>
                <a:gd name="connsiteY11" fmla="*/ 90108 h 169848"/>
                <a:gd name="connsiteX12" fmla="*/ 79249 w 168110"/>
                <a:gd name="connsiteY12" fmla="*/ 90108 h 169848"/>
                <a:gd name="connsiteX13" fmla="*/ 79249 w 168110"/>
                <a:gd name="connsiteY13" fmla="*/ 161516 h 169848"/>
                <a:gd name="connsiteX14" fmla="*/ 84305 w 168110"/>
                <a:gd name="connsiteY14" fmla="*/ 169932 h 169848"/>
                <a:gd name="connsiteX15" fmla="*/ 89361 w 168110"/>
                <a:gd name="connsiteY15" fmla="*/ 161516 h 169848"/>
                <a:gd name="connsiteX16" fmla="*/ 89361 w 168110"/>
                <a:gd name="connsiteY16" fmla="*/ 90108 h 16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8110" h="169848">
                  <a:moveTo>
                    <a:pt x="89361" y="90108"/>
                  </a:moveTo>
                  <a:lnTo>
                    <a:pt x="159891" y="90108"/>
                  </a:lnTo>
                  <a:cubicBezTo>
                    <a:pt x="163430" y="90108"/>
                    <a:pt x="168234" y="90108"/>
                    <a:pt x="168234" y="85008"/>
                  </a:cubicBezTo>
                  <a:cubicBezTo>
                    <a:pt x="168234" y="79907"/>
                    <a:pt x="163430" y="79907"/>
                    <a:pt x="159891" y="79907"/>
                  </a:cubicBezTo>
                  <a:lnTo>
                    <a:pt x="89361" y="79907"/>
                  </a:lnTo>
                  <a:lnTo>
                    <a:pt x="89361" y="8499"/>
                  </a:lnTo>
                  <a:cubicBezTo>
                    <a:pt x="89361" y="4929"/>
                    <a:pt x="89361" y="83"/>
                    <a:pt x="84305" y="83"/>
                  </a:cubicBezTo>
                  <a:cubicBezTo>
                    <a:pt x="79249" y="83"/>
                    <a:pt x="79249" y="4929"/>
                    <a:pt x="79249" y="8499"/>
                  </a:cubicBezTo>
                  <a:lnTo>
                    <a:pt x="79249" y="79907"/>
                  </a:lnTo>
                  <a:lnTo>
                    <a:pt x="8465" y="79907"/>
                  </a:lnTo>
                  <a:cubicBezTo>
                    <a:pt x="4926" y="79907"/>
                    <a:pt x="123" y="79907"/>
                    <a:pt x="123" y="85008"/>
                  </a:cubicBezTo>
                  <a:cubicBezTo>
                    <a:pt x="123" y="90108"/>
                    <a:pt x="4926" y="90108"/>
                    <a:pt x="8465" y="90108"/>
                  </a:cubicBezTo>
                  <a:lnTo>
                    <a:pt x="79249" y="90108"/>
                  </a:lnTo>
                  <a:lnTo>
                    <a:pt x="79249" y="161516"/>
                  </a:lnTo>
                  <a:cubicBezTo>
                    <a:pt x="79249" y="165086"/>
                    <a:pt x="79249" y="169932"/>
                    <a:pt x="84305" y="169932"/>
                  </a:cubicBezTo>
                  <a:cubicBezTo>
                    <a:pt x="89361" y="169932"/>
                    <a:pt x="89361" y="165086"/>
                    <a:pt x="89361" y="161516"/>
                  </a:cubicBezTo>
                  <a:lnTo>
                    <a:pt x="89361" y="90108"/>
                  </a:lnTo>
                  <a:close/>
                </a:path>
              </a:pathLst>
            </a:custGeom>
            <a:solidFill>
              <a:srgbClr val="000000"/>
            </a:solidFill>
            <a:ln w="253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B0F9474-0B24-4352-8914-EF286EBCFCD4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5920668" y="4501905"/>
              <a:ext cx="66738" cy="171378"/>
            </a:xfrm>
            <a:custGeom>
              <a:avLst/>
              <a:gdLst>
                <a:gd name="connsiteX0" fmla="*/ 64596 w 66738"/>
                <a:gd name="connsiteY0" fmla="*/ 9264 h 171378"/>
                <a:gd name="connsiteX1" fmla="*/ 55243 w 66738"/>
                <a:gd name="connsiteY1" fmla="*/ 83 h 171378"/>
                <a:gd name="connsiteX2" fmla="*/ 41592 w 66738"/>
                <a:gd name="connsiteY2" fmla="*/ 13600 h 171378"/>
                <a:gd name="connsiteX3" fmla="*/ 51198 w 66738"/>
                <a:gd name="connsiteY3" fmla="*/ 22781 h 171378"/>
                <a:gd name="connsiteX4" fmla="*/ 64596 w 66738"/>
                <a:gd name="connsiteY4" fmla="*/ 9264 h 171378"/>
                <a:gd name="connsiteX5" fmla="*/ 45384 w 66738"/>
                <a:gd name="connsiteY5" fmla="*/ 105155 h 171378"/>
                <a:gd name="connsiteX6" fmla="*/ 50945 w 66738"/>
                <a:gd name="connsiteY6" fmla="*/ 90363 h 171378"/>
                <a:gd name="connsiteX7" fmla="*/ 54232 w 66738"/>
                <a:gd name="connsiteY7" fmla="*/ 76847 h 171378"/>
                <a:gd name="connsiteX8" fmla="*/ 33502 w 66738"/>
                <a:gd name="connsiteY8" fmla="*/ 55934 h 171378"/>
                <a:gd name="connsiteX9" fmla="*/ 133 w 66738"/>
                <a:gd name="connsiteY9" fmla="*/ 95209 h 171378"/>
                <a:gd name="connsiteX10" fmla="*/ 3167 w 66738"/>
                <a:gd name="connsiteY10" fmla="*/ 97759 h 171378"/>
                <a:gd name="connsiteX11" fmla="*/ 7211 w 66738"/>
                <a:gd name="connsiteY11" fmla="*/ 93168 h 171378"/>
                <a:gd name="connsiteX12" fmla="*/ 32744 w 66738"/>
                <a:gd name="connsiteY12" fmla="*/ 61545 h 171378"/>
                <a:gd name="connsiteX13" fmla="*/ 39064 w 66738"/>
                <a:gd name="connsiteY13" fmla="*/ 69706 h 171378"/>
                <a:gd name="connsiteX14" fmla="*/ 36283 w 66738"/>
                <a:gd name="connsiteY14" fmla="*/ 82967 h 171378"/>
                <a:gd name="connsiteX15" fmla="*/ 18840 w 66738"/>
                <a:gd name="connsiteY15" fmla="*/ 130148 h 171378"/>
                <a:gd name="connsiteX16" fmla="*/ 13026 w 66738"/>
                <a:gd name="connsiteY16" fmla="*/ 150550 h 171378"/>
                <a:gd name="connsiteX17" fmla="*/ 33755 w 66738"/>
                <a:gd name="connsiteY17" fmla="*/ 171462 h 171378"/>
                <a:gd name="connsiteX18" fmla="*/ 66872 w 66738"/>
                <a:gd name="connsiteY18" fmla="*/ 132188 h 171378"/>
                <a:gd name="connsiteX19" fmla="*/ 63838 w 66738"/>
                <a:gd name="connsiteY19" fmla="*/ 129637 h 171378"/>
                <a:gd name="connsiteX20" fmla="*/ 60046 w 66738"/>
                <a:gd name="connsiteY20" fmla="*/ 134228 h 171378"/>
                <a:gd name="connsiteX21" fmla="*/ 34261 w 66738"/>
                <a:gd name="connsiteY21" fmla="*/ 165851 h 171378"/>
                <a:gd name="connsiteX22" fmla="*/ 28194 w 66738"/>
                <a:gd name="connsiteY22" fmla="*/ 157436 h 171378"/>
                <a:gd name="connsiteX23" fmla="*/ 35525 w 66738"/>
                <a:gd name="connsiteY23" fmla="*/ 131933 h 171378"/>
                <a:gd name="connsiteX24" fmla="*/ 45384 w 66738"/>
                <a:gd name="connsiteY24" fmla="*/ 105155 h 171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6738" h="171378">
                  <a:moveTo>
                    <a:pt x="64596" y="9264"/>
                  </a:moveTo>
                  <a:cubicBezTo>
                    <a:pt x="64596" y="4164"/>
                    <a:pt x="61057" y="83"/>
                    <a:pt x="55243" y="83"/>
                  </a:cubicBezTo>
                  <a:cubicBezTo>
                    <a:pt x="48417" y="83"/>
                    <a:pt x="41592" y="6714"/>
                    <a:pt x="41592" y="13600"/>
                  </a:cubicBezTo>
                  <a:cubicBezTo>
                    <a:pt x="41592" y="18445"/>
                    <a:pt x="45131" y="22781"/>
                    <a:pt x="51198" y="22781"/>
                  </a:cubicBezTo>
                  <a:cubicBezTo>
                    <a:pt x="57012" y="22781"/>
                    <a:pt x="64596" y="16915"/>
                    <a:pt x="64596" y="9264"/>
                  </a:cubicBezTo>
                  <a:close/>
                  <a:moveTo>
                    <a:pt x="45384" y="105155"/>
                  </a:moveTo>
                  <a:cubicBezTo>
                    <a:pt x="48417" y="97759"/>
                    <a:pt x="48417" y="97249"/>
                    <a:pt x="50945" y="90363"/>
                  </a:cubicBezTo>
                  <a:cubicBezTo>
                    <a:pt x="52968" y="85263"/>
                    <a:pt x="54232" y="81692"/>
                    <a:pt x="54232" y="76847"/>
                  </a:cubicBezTo>
                  <a:cubicBezTo>
                    <a:pt x="54232" y="65370"/>
                    <a:pt x="46142" y="55934"/>
                    <a:pt x="33502" y="55934"/>
                  </a:cubicBezTo>
                  <a:cubicBezTo>
                    <a:pt x="9739" y="55934"/>
                    <a:pt x="133" y="92913"/>
                    <a:pt x="133" y="95209"/>
                  </a:cubicBezTo>
                  <a:cubicBezTo>
                    <a:pt x="133" y="97759"/>
                    <a:pt x="2661" y="97759"/>
                    <a:pt x="3167" y="97759"/>
                  </a:cubicBezTo>
                  <a:cubicBezTo>
                    <a:pt x="5694" y="97759"/>
                    <a:pt x="5947" y="97249"/>
                    <a:pt x="7211" y="93168"/>
                  </a:cubicBezTo>
                  <a:cubicBezTo>
                    <a:pt x="14037" y="69196"/>
                    <a:pt x="24149" y="61545"/>
                    <a:pt x="32744" y="61545"/>
                  </a:cubicBezTo>
                  <a:cubicBezTo>
                    <a:pt x="34766" y="61545"/>
                    <a:pt x="39064" y="61545"/>
                    <a:pt x="39064" y="69706"/>
                  </a:cubicBezTo>
                  <a:cubicBezTo>
                    <a:pt x="39064" y="75061"/>
                    <a:pt x="37294" y="80417"/>
                    <a:pt x="36283" y="82967"/>
                  </a:cubicBezTo>
                  <a:cubicBezTo>
                    <a:pt x="34261" y="89598"/>
                    <a:pt x="22885" y="119181"/>
                    <a:pt x="18840" y="130148"/>
                  </a:cubicBezTo>
                  <a:cubicBezTo>
                    <a:pt x="16312" y="136778"/>
                    <a:pt x="13026" y="145194"/>
                    <a:pt x="13026" y="150550"/>
                  </a:cubicBezTo>
                  <a:cubicBezTo>
                    <a:pt x="13026" y="162536"/>
                    <a:pt x="21621" y="171462"/>
                    <a:pt x="33755" y="171462"/>
                  </a:cubicBezTo>
                  <a:cubicBezTo>
                    <a:pt x="57518" y="171462"/>
                    <a:pt x="66872" y="134483"/>
                    <a:pt x="66872" y="132188"/>
                  </a:cubicBezTo>
                  <a:cubicBezTo>
                    <a:pt x="66872" y="129637"/>
                    <a:pt x="64596" y="129637"/>
                    <a:pt x="63838" y="129637"/>
                  </a:cubicBezTo>
                  <a:cubicBezTo>
                    <a:pt x="61310" y="129637"/>
                    <a:pt x="61310" y="130403"/>
                    <a:pt x="60046" y="134228"/>
                  </a:cubicBezTo>
                  <a:cubicBezTo>
                    <a:pt x="55496" y="150295"/>
                    <a:pt x="47153" y="165851"/>
                    <a:pt x="34261" y="165851"/>
                  </a:cubicBezTo>
                  <a:cubicBezTo>
                    <a:pt x="29963" y="165851"/>
                    <a:pt x="28194" y="163301"/>
                    <a:pt x="28194" y="157436"/>
                  </a:cubicBezTo>
                  <a:cubicBezTo>
                    <a:pt x="28194" y="151060"/>
                    <a:pt x="29710" y="147489"/>
                    <a:pt x="35525" y="131933"/>
                  </a:cubicBezTo>
                  <a:lnTo>
                    <a:pt x="45384" y="105155"/>
                  </a:lnTo>
                  <a:close/>
                </a:path>
              </a:pathLst>
            </a:custGeom>
            <a:solidFill>
              <a:srgbClr val="000000"/>
            </a:solidFill>
            <a:ln w="253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B7D3E0A-5A8C-4711-8A0F-FBAE3FCA8037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6011046" y="4496294"/>
              <a:ext cx="180497" cy="174184"/>
            </a:xfrm>
            <a:custGeom>
              <a:avLst/>
              <a:gdLst>
                <a:gd name="connsiteX0" fmla="*/ 29967 w 180497"/>
                <a:gd name="connsiteY0" fmla="*/ 154375 h 174184"/>
                <a:gd name="connsiteX1" fmla="*/ 6962 w 180497"/>
                <a:gd name="connsiteY1" fmla="*/ 166361 h 174184"/>
                <a:gd name="connsiteX2" fmla="*/ 136 w 180497"/>
                <a:gd name="connsiteY2" fmla="*/ 171462 h 174184"/>
                <a:gd name="connsiteX3" fmla="*/ 6962 w 180497"/>
                <a:gd name="connsiteY3" fmla="*/ 174267 h 174184"/>
                <a:gd name="connsiteX4" fmla="*/ 97211 w 180497"/>
                <a:gd name="connsiteY4" fmla="*/ 174267 h 174184"/>
                <a:gd name="connsiteX5" fmla="*/ 166983 w 180497"/>
                <a:gd name="connsiteY5" fmla="*/ 119181 h 174184"/>
                <a:gd name="connsiteX6" fmla="*/ 127799 w 180497"/>
                <a:gd name="connsiteY6" fmla="*/ 83222 h 174184"/>
                <a:gd name="connsiteX7" fmla="*/ 180634 w 180497"/>
                <a:gd name="connsiteY7" fmla="*/ 35277 h 174184"/>
                <a:gd name="connsiteX8" fmla="*/ 133614 w 180497"/>
                <a:gd name="connsiteY8" fmla="*/ 83 h 174184"/>
                <a:gd name="connsiteX9" fmla="*/ 48674 w 180497"/>
                <a:gd name="connsiteY9" fmla="*/ 83 h 174184"/>
                <a:gd name="connsiteX10" fmla="*/ 41342 w 180497"/>
                <a:gd name="connsiteY10" fmla="*/ 5184 h 174184"/>
                <a:gd name="connsiteX11" fmla="*/ 48421 w 180497"/>
                <a:gd name="connsiteY11" fmla="*/ 7989 h 174184"/>
                <a:gd name="connsiteX12" fmla="*/ 58027 w 180497"/>
                <a:gd name="connsiteY12" fmla="*/ 8499 h 174184"/>
                <a:gd name="connsiteX13" fmla="*/ 64853 w 180497"/>
                <a:gd name="connsiteY13" fmla="*/ 12580 h 174184"/>
                <a:gd name="connsiteX14" fmla="*/ 63841 w 180497"/>
                <a:gd name="connsiteY14" fmla="*/ 17425 h 174184"/>
                <a:gd name="connsiteX15" fmla="*/ 29967 w 180497"/>
                <a:gd name="connsiteY15" fmla="*/ 154375 h 174184"/>
                <a:gd name="connsiteX16" fmla="*/ 68139 w 180497"/>
                <a:gd name="connsiteY16" fmla="*/ 80927 h 174184"/>
                <a:gd name="connsiteX17" fmla="*/ 83813 w 180497"/>
                <a:gd name="connsiteY17" fmla="*/ 17680 h 174184"/>
                <a:gd name="connsiteX18" fmla="*/ 97464 w 180497"/>
                <a:gd name="connsiteY18" fmla="*/ 7989 h 174184"/>
                <a:gd name="connsiteX19" fmla="*/ 130075 w 180497"/>
                <a:gd name="connsiteY19" fmla="*/ 7989 h 174184"/>
                <a:gd name="connsiteX20" fmla="*/ 157630 w 180497"/>
                <a:gd name="connsiteY20" fmla="*/ 34257 h 174184"/>
                <a:gd name="connsiteX21" fmla="*/ 105048 w 180497"/>
                <a:gd name="connsiteY21" fmla="*/ 80927 h 174184"/>
                <a:gd name="connsiteX22" fmla="*/ 68139 w 180497"/>
                <a:gd name="connsiteY22" fmla="*/ 80927 h 174184"/>
                <a:gd name="connsiteX23" fmla="*/ 56763 w 180497"/>
                <a:gd name="connsiteY23" fmla="*/ 166361 h 174184"/>
                <a:gd name="connsiteX24" fmla="*/ 51202 w 180497"/>
                <a:gd name="connsiteY24" fmla="*/ 166106 h 174184"/>
                <a:gd name="connsiteX25" fmla="*/ 47915 w 180497"/>
                <a:gd name="connsiteY25" fmla="*/ 163556 h 174184"/>
                <a:gd name="connsiteX26" fmla="*/ 49179 w 180497"/>
                <a:gd name="connsiteY26" fmla="*/ 157691 h 174184"/>
                <a:gd name="connsiteX27" fmla="*/ 66622 w 180497"/>
                <a:gd name="connsiteY27" fmla="*/ 86538 h 174184"/>
                <a:gd name="connsiteX28" fmla="*/ 114401 w 180497"/>
                <a:gd name="connsiteY28" fmla="*/ 86538 h 174184"/>
                <a:gd name="connsiteX29" fmla="*/ 143473 w 180497"/>
                <a:gd name="connsiteY29" fmla="*/ 116376 h 174184"/>
                <a:gd name="connsiteX30" fmla="*/ 91144 w 180497"/>
                <a:gd name="connsiteY30" fmla="*/ 166361 h 174184"/>
                <a:gd name="connsiteX31" fmla="*/ 56763 w 180497"/>
                <a:gd name="connsiteY31" fmla="*/ 166361 h 174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497" h="174184">
                  <a:moveTo>
                    <a:pt x="29967" y="154375"/>
                  </a:moveTo>
                  <a:cubicBezTo>
                    <a:pt x="27439" y="164321"/>
                    <a:pt x="26933" y="166361"/>
                    <a:pt x="6962" y="166361"/>
                  </a:cubicBezTo>
                  <a:cubicBezTo>
                    <a:pt x="2664" y="166361"/>
                    <a:pt x="136" y="166361"/>
                    <a:pt x="136" y="171462"/>
                  </a:cubicBezTo>
                  <a:cubicBezTo>
                    <a:pt x="136" y="174267"/>
                    <a:pt x="2412" y="174267"/>
                    <a:pt x="6962" y="174267"/>
                  </a:cubicBezTo>
                  <a:lnTo>
                    <a:pt x="97211" y="174267"/>
                  </a:lnTo>
                  <a:cubicBezTo>
                    <a:pt x="137153" y="174267"/>
                    <a:pt x="166983" y="144174"/>
                    <a:pt x="166983" y="119181"/>
                  </a:cubicBezTo>
                  <a:cubicBezTo>
                    <a:pt x="166983" y="100819"/>
                    <a:pt x="152321" y="86028"/>
                    <a:pt x="127799" y="83222"/>
                  </a:cubicBezTo>
                  <a:cubicBezTo>
                    <a:pt x="154090" y="78377"/>
                    <a:pt x="180634" y="59505"/>
                    <a:pt x="180634" y="35277"/>
                  </a:cubicBezTo>
                  <a:cubicBezTo>
                    <a:pt x="180634" y="16405"/>
                    <a:pt x="163949" y="83"/>
                    <a:pt x="133614" y="83"/>
                  </a:cubicBezTo>
                  <a:lnTo>
                    <a:pt x="48674" y="83"/>
                  </a:lnTo>
                  <a:cubicBezTo>
                    <a:pt x="43870" y="83"/>
                    <a:pt x="41342" y="83"/>
                    <a:pt x="41342" y="5184"/>
                  </a:cubicBezTo>
                  <a:cubicBezTo>
                    <a:pt x="41342" y="7989"/>
                    <a:pt x="43618" y="7989"/>
                    <a:pt x="48421" y="7989"/>
                  </a:cubicBezTo>
                  <a:cubicBezTo>
                    <a:pt x="48926" y="7989"/>
                    <a:pt x="53730" y="7989"/>
                    <a:pt x="58027" y="8499"/>
                  </a:cubicBezTo>
                  <a:cubicBezTo>
                    <a:pt x="62577" y="9009"/>
                    <a:pt x="64853" y="9264"/>
                    <a:pt x="64853" y="12580"/>
                  </a:cubicBezTo>
                  <a:cubicBezTo>
                    <a:pt x="64853" y="13600"/>
                    <a:pt x="64600" y="14365"/>
                    <a:pt x="63841" y="17425"/>
                  </a:cubicBezTo>
                  <a:lnTo>
                    <a:pt x="29967" y="154375"/>
                  </a:lnTo>
                  <a:close/>
                  <a:moveTo>
                    <a:pt x="68139" y="80927"/>
                  </a:moveTo>
                  <a:lnTo>
                    <a:pt x="83813" y="17680"/>
                  </a:lnTo>
                  <a:cubicBezTo>
                    <a:pt x="86088" y="8754"/>
                    <a:pt x="86593" y="7989"/>
                    <a:pt x="97464" y="7989"/>
                  </a:cubicBezTo>
                  <a:lnTo>
                    <a:pt x="130075" y="7989"/>
                  </a:lnTo>
                  <a:cubicBezTo>
                    <a:pt x="152321" y="7989"/>
                    <a:pt x="157630" y="23036"/>
                    <a:pt x="157630" y="34257"/>
                  </a:cubicBezTo>
                  <a:cubicBezTo>
                    <a:pt x="157630" y="56699"/>
                    <a:pt x="135889" y="80927"/>
                    <a:pt x="105048" y="80927"/>
                  </a:cubicBezTo>
                  <a:lnTo>
                    <a:pt x="68139" y="80927"/>
                  </a:lnTo>
                  <a:close/>
                  <a:moveTo>
                    <a:pt x="56763" y="166361"/>
                  </a:moveTo>
                  <a:cubicBezTo>
                    <a:pt x="53224" y="166361"/>
                    <a:pt x="52718" y="166361"/>
                    <a:pt x="51202" y="166106"/>
                  </a:cubicBezTo>
                  <a:cubicBezTo>
                    <a:pt x="48674" y="165851"/>
                    <a:pt x="47915" y="165596"/>
                    <a:pt x="47915" y="163556"/>
                  </a:cubicBezTo>
                  <a:cubicBezTo>
                    <a:pt x="47915" y="162791"/>
                    <a:pt x="47915" y="162281"/>
                    <a:pt x="49179" y="157691"/>
                  </a:cubicBezTo>
                  <a:lnTo>
                    <a:pt x="66622" y="86538"/>
                  </a:lnTo>
                  <a:lnTo>
                    <a:pt x="114401" y="86538"/>
                  </a:lnTo>
                  <a:cubicBezTo>
                    <a:pt x="138670" y="86538"/>
                    <a:pt x="143473" y="105410"/>
                    <a:pt x="143473" y="116376"/>
                  </a:cubicBezTo>
                  <a:cubicBezTo>
                    <a:pt x="143473" y="141624"/>
                    <a:pt x="120974" y="166361"/>
                    <a:pt x="91144" y="166361"/>
                  </a:cubicBezTo>
                  <a:lnTo>
                    <a:pt x="56763" y="166361"/>
                  </a:lnTo>
                  <a:close/>
                </a:path>
              </a:pathLst>
            </a:custGeom>
            <a:solidFill>
              <a:srgbClr val="000000"/>
            </a:solidFill>
            <a:ln w="253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83BA19C-AABB-4CB8-8564-719EF05011BE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6200672" y="4630005"/>
              <a:ext cx="94672" cy="80512"/>
            </a:xfrm>
            <a:custGeom>
              <a:avLst/>
              <a:gdLst>
                <a:gd name="connsiteX0" fmla="*/ 35713 w 94672"/>
                <a:gd name="connsiteY0" fmla="*/ 59889 h 80512"/>
                <a:gd name="connsiteX1" fmla="*/ 19078 w 94672"/>
                <a:gd name="connsiteY1" fmla="*/ 75599 h 80512"/>
                <a:gd name="connsiteX2" fmla="*/ 9523 w 94672"/>
                <a:gd name="connsiteY2" fmla="*/ 73099 h 80512"/>
                <a:gd name="connsiteX3" fmla="*/ 17309 w 94672"/>
                <a:gd name="connsiteY3" fmla="*/ 63281 h 80512"/>
                <a:gd name="connsiteX4" fmla="*/ 10231 w 94672"/>
                <a:gd name="connsiteY4" fmla="*/ 56675 h 80512"/>
                <a:gd name="connsiteX5" fmla="*/ 144 w 94672"/>
                <a:gd name="connsiteY5" fmla="*/ 67565 h 80512"/>
                <a:gd name="connsiteX6" fmla="*/ 18725 w 94672"/>
                <a:gd name="connsiteY6" fmla="*/ 80597 h 80512"/>
                <a:gd name="connsiteX7" fmla="*/ 38544 w 94672"/>
                <a:gd name="connsiteY7" fmla="*/ 67922 h 80512"/>
                <a:gd name="connsiteX8" fmla="*/ 59602 w 94672"/>
                <a:gd name="connsiteY8" fmla="*/ 80597 h 80512"/>
                <a:gd name="connsiteX9" fmla="*/ 90747 w 94672"/>
                <a:gd name="connsiteY9" fmla="*/ 53284 h 80512"/>
                <a:gd name="connsiteX10" fmla="*/ 87915 w 94672"/>
                <a:gd name="connsiteY10" fmla="*/ 50963 h 80512"/>
                <a:gd name="connsiteX11" fmla="*/ 84553 w 94672"/>
                <a:gd name="connsiteY11" fmla="*/ 53998 h 80512"/>
                <a:gd name="connsiteX12" fmla="*/ 60310 w 94672"/>
                <a:gd name="connsiteY12" fmla="*/ 75599 h 80512"/>
                <a:gd name="connsiteX13" fmla="*/ 49515 w 94672"/>
                <a:gd name="connsiteY13" fmla="*/ 63995 h 80512"/>
                <a:gd name="connsiteX14" fmla="*/ 58717 w 94672"/>
                <a:gd name="connsiteY14" fmla="*/ 23292 h 80512"/>
                <a:gd name="connsiteX15" fmla="*/ 76059 w 94672"/>
                <a:gd name="connsiteY15" fmla="*/ 5083 h 80512"/>
                <a:gd name="connsiteX16" fmla="*/ 85615 w 94672"/>
                <a:gd name="connsiteY16" fmla="*/ 7583 h 80512"/>
                <a:gd name="connsiteX17" fmla="*/ 77829 w 94672"/>
                <a:gd name="connsiteY17" fmla="*/ 17401 h 80512"/>
                <a:gd name="connsiteX18" fmla="*/ 84907 w 94672"/>
                <a:gd name="connsiteY18" fmla="*/ 24006 h 80512"/>
                <a:gd name="connsiteX19" fmla="*/ 94817 w 94672"/>
                <a:gd name="connsiteY19" fmla="*/ 13117 h 80512"/>
                <a:gd name="connsiteX20" fmla="*/ 76413 w 94672"/>
                <a:gd name="connsiteY20" fmla="*/ 85 h 80512"/>
                <a:gd name="connsiteX21" fmla="*/ 56594 w 94672"/>
                <a:gd name="connsiteY21" fmla="*/ 12760 h 80512"/>
                <a:gd name="connsiteX22" fmla="*/ 35359 w 94672"/>
                <a:gd name="connsiteY22" fmla="*/ 85 h 80512"/>
                <a:gd name="connsiteX23" fmla="*/ 4214 w 94672"/>
                <a:gd name="connsiteY23" fmla="*/ 27398 h 80512"/>
                <a:gd name="connsiteX24" fmla="*/ 7222 w 94672"/>
                <a:gd name="connsiteY24" fmla="*/ 29719 h 80512"/>
                <a:gd name="connsiteX25" fmla="*/ 10584 w 94672"/>
                <a:gd name="connsiteY25" fmla="*/ 26684 h 80512"/>
                <a:gd name="connsiteX26" fmla="*/ 34828 w 94672"/>
                <a:gd name="connsiteY26" fmla="*/ 5083 h 80512"/>
                <a:gd name="connsiteX27" fmla="*/ 45445 w 94672"/>
                <a:gd name="connsiteY27" fmla="*/ 16866 h 80512"/>
                <a:gd name="connsiteX28" fmla="*/ 41729 w 94672"/>
                <a:gd name="connsiteY28" fmla="*/ 35432 h 80512"/>
                <a:gd name="connsiteX29" fmla="*/ 35713 w 94672"/>
                <a:gd name="connsiteY29" fmla="*/ 59889 h 80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4672" h="80512">
                  <a:moveTo>
                    <a:pt x="35713" y="59889"/>
                  </a:moveTo>
                  <a:cubicBezTo>
                    <a:pt x="33943" y="65958"/>
                    <a:pt x="28103" y="75599"/>
                    <a:pt x="19078" y="75599"/>
                  </a:cubicBezTo>
                  <a:cubicBezTo>
                    <a:pt x="18548" y="75599"/>
                    <a:pt x="13239" y="75599"/>
                    <a:pt x="9523" y="73099"/>
                  </a:cubicBezTo>
                  <a:cubicBezTo>
                    <a:pt x="16778" y="70778"/>
                    <a:pt x="17309" y="64352"/>
                    <a:pt x="17309" y="63281"/>
                  </a:cubicBezTo>
                  <a:cubicBezTo>
                    <a:pt x="17309" y="59353"/>
                    <a:pt x="14301" y="56675"/>
                    <a:pt x="10231" y="56675"/>
                  </a:cubicBezTo>
                  <a:cubicBezTo>
                    <a:pt x="5276" y="56675"/>
                    <a:pt x="144" y="60960"/>
                    <a:pt x="144" y="67565"/>
                  </a:cubicBezTo>
                  <a:cubicBezTo>
                    <a:pt x="144" y="76491"/>
                    <a:pt x="10054" y="80597"/>
                    <a:pt x="18725" y="80597"/>
                  </a:cubicBezTo>
                  <a:cubicBezTo>
                    <a:pt x="26865" y="80597"/>
                    <a:pt x="34120" y="75420"/>
                    <a:pt x="38544" y="67922"/>
                  </a:cubicBezTo>
                  <a:cubicBezTo>
                    <a:pt x="42791" y="77384"/>
                    <a:pt x="52524" y="80597"/>
                    <a:pt x="59602" y="80597"/>
                  </a:cubicBezTo>
                  <a:cubicBezTo>
                    <a:pt x="79952" y="80597"/>
                    <a:pt x="90747" y="58282"/>
                    <a:pt x="90747" y="53284"/>
                  </a:cubicBezTo>
                  <a:cubicBezTo>
                    <a:pt x="90747" y="50963"/>
                    <a:pt x="88446" y="50963"/>
                    <a:pt x="87915" y="50963"/>
                  </a:cubicBezTo>
                  <a:cubicBezTo>
                    <a:pt x="85438" y="50963"/>
                    <a:pt x="85261" y="51855"/>
                    <a:pt x="84553" y="53998"/>
                  </a:cubicBezTo>
                  <a:cubicBezTo>
                    <a:pt x="80837" y="66316"/>
                    <a:pt x="70220" y="75599"/>
                    <a:pt x="60310" y="75599"/>
                  </a:cubicBezTo>
                  <a:cubicBezTo>
                    <a:pt x="53232" y="75599"/>
                    <a:pt x="49515" y="70778"/>
                    <a:pt x="49515" y="63995"/>
                  </a:cubicBezTo>
                  <a:cubicBezTo>
                    <a:pt x="49515" y="59353"/>
                    <a:pt x="53762" y="43108"/>
                    <a:pt x="58717" y="23292"/>
                  </a:cubicBezTo>
                  <a:cubicBezTo>
                    <a:pt x="62256" y="9546"/>
                    <a:pt x="70220" y="5083"/>
                    <a:pt x="76059" y="5083"/>
                  </a:cubicBezTo>
                  <a:cubicBezTo>
                    <a:pt x="76413" y="5083"/>
                    <a:pt x="81899" y="5083"/>
                    <a:pt x="85615" y="7583"/>
                  </a:cubicBezTo>
                  <a:cubicBezTo>
                    <a:pt x="79952" y="9189"/>
                    <a:pt x="77829" y="14188"/>
                    <a:pt x="77829" y="17401"/>
                  </a:cubicBezTo>
                  <a:cubicBezTo>
                    <a:pt x="77829" y="21329"/>
                    <a:pt x="80837" y="24006"/>
                    <a:pt x="84907" y="24006"/>
                  </a:cubicBezTo>
                  <a:cubicBezTo>
                    <a:pt x="88977" y="24006"/>
                    <a:pt x="94817" y="20614"/>
                    <a:pt x="94817" y="13117"/>
                  </a:cubicBezTo>
                  <a:cubicBezTo>
                    <a:pt x="94817" y="3120"/>
                    <a:pt x="83491" y="85"/>
                    <a:pt x="76413" y="85"/>
                  </a:cubicBezTo>
                  <a:cubicBezTo>
                    <a:pt x="67565" y="85"/>
                    <a:pt x="60487" y="5976"/>
                    <a:pt x="56594" y="12760"/>
                  </a:cubicBezTo>
                  <a:cubicBezTo>
                    <a:pt x="53408" y="5440"/>
                    <a:pt x="45268" y="85"/>
                    <a:pt x="35359" y="85"/>
                  </a:cubicBezTo>
                  <a:cubicBezTo>
                    <a:pt x="15539" y="85"/>
                    <a:pt x="4214" y="22043"/>
                    <a:pt x="4214" y="27398"/>
                  </a:cubicBezTo>
                  <a:cubicBezTo>
                    <a:pt x="4214" y="29719"/>
                    <a:pt x="6691" y="29719"/>
                    <a:pt x="7222" y="29719"/>
                  </a:cubicBezTo>
                  <a:cubicBezTo>
                    <a:pt x="9523" y="29719"/>
                    <a:pt x="9700" y="29005"/>
                    <a:pt x="10584" y="26684"/>
                  </a:cubicBezTo>
                  <a:cubicBezTo>
                    <a:pt x="15008" y="12760"/>
                    <a:pt x="26157" y="5083"/>
                    <a:pt x="34828" y="5083"/>
                  </a:cubicBezTo>
                  <a:cubicBezTo>
                    <a:pt x="40667" y="5083"/>
                    <a:pt x="45445" y="8297"/>
                    <a:pt x="45445" y="16866"/>
                  </a:cubicBezTo>
                  <a:cubicBezTo>
                    <a:pt x="45445" y="20436"/>
                    <a:pt x="43322" y="29362"/>
                    <a:pt x="41729" y="35432"/>
                  </a:cubicBezTo>
                  <a:lnTo>
                    <a:pt x="35713" y="59889"/>
                  </a:lnTo>
                  <a:close/>
                </a:path>
              </a:pathLst>
            </a:custGeom>
            <a:solidFill>
              <a:srgbClr val="000000"/>
            </a:solidFill>
            <a:ln w="253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463BDAD-C38A-486F-9676-1FB2C5DB90B8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6403832" y="4576883"/>
              <a:ext cx="168110" cy="59676"/>
            </a:xfrm>
            <a:custGeom>
              <a:avLst/>
              <a:gdLst>
                <a:gd name="connsiteX0" fmla="*/ 159667 w 168110"/>
                <a:gd name="connsiteY0" fmla="*/ 10284 h 59676"/>
                <a:gd name="connsiteX1" fmla="*/ 168262 w 168110"/>
                <a:gd name="connsiteY1" fmla="*/ 5184 h 59676"/>
                <a:gd name="connsiteX2" fmla="*/ 159920 w 168110"/>
                <a:gd name="connsiteY2" fmla="*/ 83 h 59676"/>
                <a:gd name="connsiteX3" fmla="*/ 8494 w 168110"/>
                <a:gd name="connsiteY3" fmla="*/ 83 h 59676"/>
                <a:gd name="connsiteX4" fmla="*/ 152 w 168110"/>
                <a:gd name="connsiteY4" fmla="*/ 5184 h 59676"/>
                <a:gd name="connsiteX5" fmla="*/ 8747 w 168110"/>
                <a:gd name="connsiteY5" fmla="*/ 10284 h 59676"/>
                <a:gd name="connsiteX6" fmla="*/ 159667 w 168110"/>
                <a:gd name="connsiteY6" fmla="*/ 10284 h 59676"/>
                <a:gd name="connsiteX7" fmla="*/ 159920 w 168110"/>
                <a:gd name="connsiteY7" fmla="*/ 59760 h 59676"/>
                <a:gd name="connsiteX8" fmla="*/ 168262 w 168110"/>
                <a:gd name="connsiteY8" fmla="*/ 54659 h 59676"/>
                <a:gd name="connsiteX9" fmla="*/ 159667 w 168110"/>
                <a:gd name="connsiteY9" fmla="*/ 49559 h 59676"/>
                <a:gd name="connsiteX10" fmla="*/ 8747 w 168110"/>
                <a:gd name="connsiteY10" fmla="*/ 49559 h 59676"/>
                <a:gd name="connsiteX11" fmla="*/ 152 w 168110"/>
                <a:gd name="connsiteY11" fmla="*/ 54659 h 59676"/>
                <a:gd name="connsiteX12" fmla="*/ 8494 w 168110"/>
                <a:gd name="connsiteY12" fmla="*/ 59760 h 59676"/>
                <a:gd name="connsiteX13" fmla="*/ 159920 w 168110"/>
                <a:gd name="connsiteY13" fmla="*/ 59760 h 59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110" h="59676">
                  <a:moveTo>
                    <a:pt x="159667" y="10284"/>
                  </a:moveTo>
                  <a:cubicBezTo>
                    <a:pt x="163459" y="10284"/>
                    <a:pt x="168262" y="10284"/>
                    <a:pt x="168262" y="5184"/>
                  </a:cubicBezTo>
                  <a:cubicBezTo>
                    <a:pt x="168262" y="83"/>
                    <a:pt x="163459" y="83"/>
                    <a:pt x="159920" y="83"/>
                  </a:cubicBezTo>
                  <a:lnTo>
                    <a:pt x="8494" y="83"/>
                  </a:lnTo>
                  <a:cubicBezTo>
                    <a:pt x="4955" y="83"/>
                    <a:pt x="152" y="83"/>
                    <a:pt x="152" y="5184"/>
                  </a:cubicBezTo>
                  <a:cubicBezTo>
                    <a:pt x="152" y="10284"/>
                    <a:pt x="4955" y="10284"/>
                    <a:pt x="8747" y="10284"/>
                  </a:cubicBezTo>
                  <a:lnTo>
                    <a:pt x="159667" y="10284"/>
                  </a:lnTo>
                  <a:close/>
                  <a:moveTo>
                    <a:pt x="159920" y="59760"/>
                  </a:moveTo>
                  <a:cubicBezTo>
                    <a:pt x="163459" y="59760"/>
                    <a:pt x="168262" y="59760"/>
                    <a:pt x="168262" y="54659"/>
                  </a:cubicBezTo>
                  <a:cubicBezTo>
                    <a:pt x="168262" y="49559"/>
                    <a:pt x="163459" y="49559"/>
                    <a:pt x="159667" y="49559"/>
                  </a:cubicBezTo>
                  <a:lnTo>
                    <a:pt x="8747" y="49559"/>
                  </a:lnTo>
                  <a:cubicBezTo>
                    <a:pt x="4955" y="49559"/>
                    <a:pt x="152" y="49559"/>
                    <a:pt x="152" y="54659"/>
                  </a:cubicBezTo>
                  <a:cubicBezTo>
                    <a:pt x="152" y="59760"/>
                    <a:pt x="4955" y="59760"/>
                    <a:pt x="8494" y="59760"/>
                  </a:cubicBezTo>
                  <a:lnTo>
                    <a:pt x="159920" y="59760"/>
                  </a:lnTo>
                  <a:close/>
                </a:path>
              </a:pathLst>
            </a:custGeom>
            <a:solidFill>
              <a:srgbClr val="000000"/>
            </a:solidFill>
            <a:ln w="253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417695D-FC29-4491-8D91-E485916AE9AE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6677499" y="4601621"/>
              <a:ext cx="154459" cy="10201"/>
            </a:xfrm>
            <a:custGeom>
              <a:avLst/>
              <a:gdLst>
                <a:gd name="connsiteX0" fmla="*/ 145774 w 154459"/>
                <a:gd name="connsiteY0" fmla="*/ 10284 h 10201"/>
                <a:gd name="connsiteX1" fmla="*/ 154622 w 154459"/>
                <a:gd name="connsiteY1" fmla="*/ 5184 h 10201"/>
                <a:gd name="connsiteX2" fmla="*/ 145774 w 154459"/>
                <a:gd name="connsiteY2" fmla="*/ 83 h 10201"/>
                <a:gd name="connsiteX3" fmla="*/ 9010 w 154459"/>
                <a:gd name="connsiteY3" fmla="*/ 83 h 10201"/>
                <a:gd name="connsiteX4" fmla="*/ 162 w 154459"/>
                <a:gd name="connsiteY4" fmla="*/ 5184 h 10201"/>
                <a:gd name="connsiteX5" fmla="*/ 9010 w 154459"/>
                <a:gd name="connsiteY5" fmla="*/ 10284 h 10201"/>
                <a:gd name="connsiteX6" fmla="*/ 145774 w 154459"/>
                <a:gd name="connsiteY6" fmla="*/ 10284 h 10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59" h="10201">
                  <a:moveTo>
                    <a:pt x="145774" y="10284"/>
                  </a:moveTo>
                  <a:cubicBezTo>
                    <a:pt x="150071" y="10284"/>
                    <a:pt x="154622" y="10284"/>
                    <a:pt x="154622" y="5184"/>
                  </a:cubicBezTo>
                  <a:cubicBezTo>
                    <a:pt x="154622" y="83"/>
                    <a:pt x="150071" y="83"/>
                    <a:pt x="145774" y="83"/>
                  </a:cubicBezTo>
                  <a:lnTo>
                    <a:pt x="9010" y="83"/>
                  </a:lnTo>
                  <a:cubicBezTo>
                    <a:pt x="4713" y="83"/>
                    <a:pt x="162" y="83"/>
                    <a:pt x="162" y="5184"/>
                  </a:cubicBezTo>
                  <a:cubicBezTo>
                    <a:pt x="162" y="10284"/>
                    <a:pt x="4713" y="10284"/>
                    <a:pt x="9010" y="10284"/>
                  </a:cubicBezTo>
                  <a:lnTo>
                    <a:pt x="145774" y="10284"/>
                  </a:lnTo>
                  <a:close/>
                </a:path>
              </a:pathLst>
            </a:custGeom>
            <a:solidFill>
              <a:srgbClr val="000000"/>
            </a:solidFill>
            <a:ln w="253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9768783-DED0-4021-BB00-6F0F3BFDF6C9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6858952" y="4510831"/>
              <a:ext cx="77608" cy="162452"/>
            </a:xfrm>
            <a:custGeom>
              <a:avLst/>
              <a:gdLst>
                <a:gd name="connsiteX0" fmla="*/ 46432 w 77608"/>
                <a:gd name="connsiteY0" fmla="*/ 57720 h 162452"/>
                <a:gd name="connsiteX1" fmla="*/ 70195 w 77608"/>
                <a:gd name="connsiteY1" fmla="*/ 57720 h 162452"/>
                <a:gd name="connsiteX2" fmla="*/ 77779 w 77608"/>
                <a:gd name="connsiteY2" fmla="*/ 52619 h 162452"/>
                <a:gd name="connsiteX3" fmla="*/ 70701 w 77608"/>
                <a:gd name="connsiteY3" fmla="*/ 49814 h 162452"/>
                <a:gd name="connsiteX4" fmla="*/ 48454 w 77608"/>
                <a:gd name="connsiteY4" fmla="*/ 49814 h 162452"/>
                <a:gd name="connsiteX5" fmla="*/ 58819 w 77608"/>
                <a:gd name="connsiteY5" fmla="*/ 6969 h 162452"/>
                <a:gd name="connsiteX6" fmla="*/ 51488 w 77608"/>
                <a:gd name="connsiteY6" fmla="*/ 83 h 162452"/>
                <a:gd name="connsiteX7" fmla="*/ 41376 w 77608"/>
                <a:gd name="connsiteY7" fmla="*/ 9264 h 162452"/>
                <a:gd name="connsiteX8" fmla="*/ 31517 w 77608"/>
                <a:gd name="connsiteY8" fmla="*/ 49814 h 162452"/>
                <a:gd name="connsiteX9" fmla="*/ 7754 w 77608"/>
                <a:gd name="connsiteY9" fmla="*/ 49814 h 162452"/>
                <a:gd name="connsiteX10" fmla="*/ 170 w 77608"/>
                <a:gd name="connsiteY10" fmla="*/ 54659 h 162452"/>
                <a:gd name="connsiteX11" fmla="*/ 7248 w 77608"/>
                <a:gd name="connsiteY11" fmla="*/ 57720 h 162452"/>
                <a:gd name="connsiteX12" fmla="*/ 29495 w 77608"/>
                <a:gd name="connsiteY12" fmla="*/ 57720 h 162452"/>
                <a:gd name="connsiteX13" fmla="*/ 10282 w 77608"/>
                <a:gd name="connsiteY13" fmla="*/ 139074 h 162452"/>
                <a:gd name="connsiteX14" fmla="*/ 33539 w 77608"/>
                <a:gd name="connsiteY14" fmla="*/ 162536 h 162452"/>
                <a:gd name="connsiteX15" fmla="*/ 73734 w 77608"/>
                <a:gd name="connsiteY15" fmla="*/ 123262 h 162452"/>
                <a:gd name="connsiteX16" fmla="*/ 70701 w 77608"/>
                <a:gd name="connsiteY16" fmla="*/ 120711 h 162452"/>
                <a:gd name="connsiteX17" fmla="*/ 66909 w 77608"/>
                <a:gd name="connsiteY17" fmla="*/ 124282 h 162452"/>
                <a:gd name="connsiteX18" fmla="*/ 34045 w 77608"/>
                <a:gd name="connsiteY18" fmla="*/ 156925 h 162452"/>
                <a:gd name="connsiteX19" fmla="*/ 26208 w 77608"/>
                <a:gd name="connsiteY19" fmla="*/ 145194 h 162452"/>
                <a:gd name="connsiteX20" fmla="*/ 27725 w 77608"/>
                <a:gd name="connsiteY20" fmla="*/ 132953 h 162452"/>
                <a:gd name="connsiteX21" fmla="*/ 46432 w 77608"/>
                <a:gd name="connsiteY21" fmla="*/ 57720 h 162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7608" h="162452">
                  <a:moveTo>
                    <a:pt x="46432" y="57720"/>
                  </a:moveTo>
                  <a:lnTo>
                    <a:pt x="70195" y="57720"/>
                  </a:lnTo>
                  <a:cubicBezTo>
                    <a:pt x="75251" y="57720"/>
                    <a:pt x="77779" y="57720"/>
                    <a:pt x="77779" y="52619"/>
                  </a:cubicBezTo>
                  <a:cubicBezTo>
                    <a:pt x="77779" y="49814"/>
                    <a:pt x="75251" y="49814"/>
                    <a:pt x="70701" y="49814"/>
                  </a:cubicBezTo>
                  <a:lnTo>
                    <a:pt x="48454" y="49814"/>
                  </a:lnTo>
                  <a:cubicBezTo>
                    <a:pt x="57555" y="13600"/>
                    <a:pt x="58819" y="8499"/>
                    <a:pt x="58819" y="6969"/>
                  </a:cubicBezTo>
                  <a:cubicBezTo>
                    <a:pt x="58819" y="2634"/>
                    <a:pt x="55786" y="83"/>
                    <a:pt x="51488" y="83"/>
                  </a:cubicBezTo>
                  <a:cubicBezTo>
                    <a:pt x="50730" y="83"/>
                    <a:pt x="43651" y="338"/>
                    <a:pt x="41376" y="9264"/>
                  </a:cubicBezTo>
                  <a:lnTo>
                    <a:pt x="31517" y="49814"/>
                  </a:lnTo>
                  <a:lnTo>
                    <a:pt x="7754" y="49814"/>
                  </a:lnTo>
                  <a:cubicBezTo>
                    <a:pt x="2698" y="49814"/>
                    <a:pt x="170" y="49814"/>
                    <a:pt x="170" y="54659"/>
                  </a:cubicBezTo>
                  <a:cubicBezTo>
                    <a:pt x="170" y="57720"/>
                    <a:pt x="2192" y="57720"/>
                    <a:pt x="7248" y="57720"/>
                  </a:cubicBezTo>
                  <a:lnTo>
                    <a:pt x="29495" y="57720"/>
                  </a:lnTo>
                  <a:cubicBezTo>
                    <a:pt x="11293" y="130148"/>
                    <a:pt x="10282" y="134483"/>
                    <a:pt x="10282" y="139074"/>
                  </a:cubicBezTo>
                  <a:cubicBezTo>
                    <a:pt x="10282" y="152845"/>
                    <a:pt x="19888" y="162536"/>
                    <a:pt x="33539" y="162536"/>
                  </a:cubicBezTo>
                  <a:cubicBezTo>
                    <a:pt x="59325" y="162536"/>
                    <a:pt x="73734" y="125302"/>
                    <a:pt x="73734" y="123262"/>
                  </a:cubicBezTo>
                  <a:cubicBezTo>
                    <a:pt x="73734" y="120711"/>
                    <a:pt x="71712" y="120711"/>
                    <a:pt x="70701" y="120711"/>
                  </a:cubicBezTo>
                  <a:cubicBezTo>
                    <a:pt x="68425" y="120711"/>
                    <a:pt x="68173" y="121477"/>
                    <a:pt x="66909" y="124282"/>
                  </a:cubicBezTo>
                  <a:cubicBezTo>
                    <a:pt x="56038" y="150805"/>
                    <a:pt x="42640" y="156925"/>
                    <a:pt x="34045" y="156925"/>
                  </a:cubicBezTo>
                  <a:cubicBezTo>
                    <a:pt x="28736" y="156925"/>
                    <a:pt x="26208" y="153610"/>
                    <a:pt x="26208" y="145194"/>
                  </a:cubicBezTo>
                  <a:cubicBezTo>
                    <a:pt x="26208" y="139074"/>
                    <a:pt x="26714" y="137288"/>
                    <a:pt x="27725" y="132953"/>
                  </a:cubicBezTo>
                  <a:lnTo>
                    <a:pt x="46432" y="57720"/>
                  </a:lnTo>
                  <a:close/>
                </a:path>
              </a:pathLst>
            </a:custGeom>
            <a:solidFill>
              <a:srgbClr val="000000"/>
            </a:solidFill>
            <a:ln w="253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7D7487F-CD01-41A9-93CA-DD8BD40A8BA2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7053539" y="4323766"/>
              <a:ext cx="180497" cy="174184"/>
            </a:xfrm>
            <a:custGeom>
              <a:avLst/>
              <a:gdLst>
                <a:gd name="connsiteX0" fmla="*/ 30008 w 180497"/>
                <a:gd name="connsiteY0" fmla="*/ 154368 h 174184"/>
                <a:gd name="connsiteX1" fmla="*/ 7003 w 180497"/>
                <a:gd name="connsiteY1" fmla="*/ 166355 h 174184"/>
                <a:gd name="connsiteX2" fmla="*/ 177 w 180497"/>
                <a:gd name="connsiteY2" fmla="*/ 171455 h 174184"/>
                <a:gd name="connsiteX3" fmla="*/ 7003 w 180497"/>
                <a:gd name="connsiteY3" fmla="*/ 174261 h 174184"/>
                <a:gd name="connsiteX4" fmla="*/ 97252 w 180497"/>
                <a:gd name="connsiteY4" fmla="*/ 174261 h 174184"/>
                <a:gd name="connsiteX5" fmla="*/ 167024 w 180497"/>
                <a:gd name="connsiteY5" fmla="*/ 119175 h 174184"/>
                <a:gd name="connsiteX6" fmla="*/ 127840 w 180497"/>
                <a:gd name="connsiteY6" fmla="*/ 83216 h 174184"/>
                <a:gd name="connsiteX7" fmla="*/ 180675 w 180497"/>
                <a:gd name="connsiteY7" fmla="*/ 35270 h 174184"/>
                <a:gd name="connsiteX8" fmla="*/ 133655 w 180497"/>
                <a:gd name="connsiteY8" fmla="*/ 76 h 174184"/>
                <a:gd name="connsiteX9" fmla="*/ 48715 w 180497"/>
                <a:gd name="connsiteY9" fmla="*/ 76 h 174184"/>
                <a:gd name="connsiteX10" fmla="*/ 41384 w 180497"/>
                <a:gd name="connsiteY10" fmla="*/ 5177 h 174184"/>
                <a:gd name="connsiteX11" fmla="*/ 48462 w 180497"/>
                <a:gd name="connsiteY11" fmla="*/ 7982 h 174184"/>
                <a:gd name="connsiteX12" fmla="*/ 58068 w 180497"/>
                <a:gd name="connsiteY12" fmla="*/ 8492 h 174184"/>
                <a:gd name="connsiteX13" fmla="*/ 64894 w 180497"/>
                <a:gd name="connsiteY13" fmla="*/ 12573 h 174184"/>
                <a:gd name="connsiteX14" fmla="*/ 63883 w 180497"/>
                <a:gd name="connsiteY14" fmla="*/ 17418 h 174184"/>
                <a:gd name="connsiteX15" fmla="*/ 30008 w 180497"/>
                <a:gd name="connsiteY15" fmla="*/ 154368 h 174184"/>
                <a:gd name="connsiteX16" fmla="*/ 68180 w 180497"/>
                <a:gd name="connsiteY16" fmla="*/ 80920 h 174184"/>
                <a:gd name="connsiteX17" fmla="*/ 83854 w 180497"/>
                <a:gd name="connsiteY17" fmla="*/ 17673 h 174184"/>
                <a:gd name="connsiteX18" fmla="*/ 97505 w 180497"/>
                <a:gd name="connsiteY18" fmla="*/ 7982 h 174184"/>
                <a:gd name="connsiteX19" fmla="*/ 130116 w 180497"/>
                <a:gd name="connsiteY19" fmla="*/ 7982 h 174184"/>
                <a:gd name="connsiteX20" fmla="*/ 157671 w 180497"/>
                <a:gd name="connsiteY20" fmla="*/ 34250 h 174184"/>
                <a:gd name="connsiteX21" fmla="*/ 105089 w 180497"/>
                <a:gd name="connsiteY21" fmla="*/ 80920 h 174184"/>
                <a:gd name="connsiteX22" fmla="*/ 68180 w 180497"/>
                <a:gd name="connsiteY22" fmla="*/ 80920 h 174184"/>
                <a:gd name="connsiteX23" fmla="*/ 56804 w 180497"/>
                <a:gd name="connsiteY23" fmla="*/ 166355 h 174184"/>
                <a:gd name="connsiteX24" fmla="*/ 51243 w 180497"/>
                <a:gd name="connsiteY24" fmla="*/ 166100 h 174184"/>
                <a:gd name="connsiteX25" fmla="*/ 47956 w 180497"/>
                <a:gd name="connsiteY25" fmla="*/ 163549 h 174184"/>
                <a:gd name="connsiteX26" fmla="*/ 49220 w 180497"/>
                <a:gd name="connsiteY26" fmla="*/ 157684 h 174184"/>
                <a:gd name="connsiteX27" fmla="*/ 66663 w 180497"/>
                <a:gd name="connsiteY27" fmla="*/ 86531 h 174184"/>
                <a:gd name="connsiteX28" fmla="*/ 114442 w 180497"/>
                <a:gd name="connsiteY28" fmla="*/ 86531 h 174184"/>
                <a:gd name="connsiteX29" fmla="*/ 143514 w 180497"/>
                <a:gd name="connsiteY29" fmla="*/ 116369 h 174184"/>
                <a:gd name="connsiteX30" fmla="*/ 91185 w 180497"/>
                <a:gd name="connsiteY30" fmla="*/ 166355 h 174184"/>
                <a:gd name="connsiteX31" fmla="*/ 56804 w 180497"/>
                <a:gd name="connsiteY31" fmla="*/ 166355 h 174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497" h="174184">
                  <a:moveTo>
                    <a:pt x="30008" y="154368"/>
                  </a:moveTo>
                  <a:cubicBezTo>
                    <a:pt x="27480" y="164315"/>
                    <a:pt x="26974" y="166355"/>
                    <a:pt x="7003" y="166355"/>
                  </a:cubicBezTo>
                  <a:cubicBezTo>
                    <a:pt x="2705" y="166355"/>
                    <a:pt x="177" y="166355"/>
                    <a:pt x="177" y="171455"/>
                  </a:cubicBezTo>
                  <a:cubicBezTo>
                    <a:pt x="177" y="174261"/>
                    <a:pt x="2453" y="174261"/>
                    <a:pt x="7003" y="174261"/>
                  </a:cubicBezTo>
                  <a:lnTo>
                    <a:pt x="97252" y="174261"/>
                  </a:lnTo>
                  <a:cubicBezTo>
                    <a:pt x="137194" y="174261"/>
                    <a:pt x="167024" y="144167"/>
                    <a:pt x="167024" y="119175"/>
                  </a:cubicBezTo>
                  <a:cubicBezTo>
                    <a:pt x="167024" y="100813"/>
                    <a:pt x="152362" y="86021"/>
                    <a:pt x="127840" y="83216"/>
                  </a:cubicBezTo>
                  <a:cubicBezTo>
                    <a:pt x="154131" y="78370"/>
                    <a:pt x="180675" y="59498"/>
                    <a:pt x="180675" y="35270"/>
                  </a:cubicBezTo>
                  <a:cubicBezTo>
                    <a:pt x="180675" y="16398"/>
                    <a:pt x="163991" y="76"/>
                    <a:pt x="133655" y="76"/>
                  </a:cubicBezTo>
                  <a:lnTo>
                    <a:pt x="48715" y="76"/>
                  </a:lnTo>
                  <a:cubicBezTo>
                    <a:pt x="43912" y="76"/>
                    <a:pt x="41384" y="76"/>
                    <a:pt x="41384" y="5177"/>
                  </a:cubicBezTo>
                  <a:cubicBezTo>
                    <a:pt x="41384" y="7982"/>
                    <a:pt x="43659" y="7982"/>
                    <a:pt x="48462" y="7982"/>
                  </a:cubicBezTo>
                  <a:cubicBezTo>
                    <a:pt x="48967" y="7982"/>
                    <a:pt x="53771" y="7982"/>
                    <a:pt x="58068" y="8492"/>
                  </a:cubicBezTo>
                  <a:cubicBezTo>
                    <a:pt x="62619" y="9002"/>
                    <a:pt x="64894" y="9257"/>
                    <a:pt x="64894" y="12573"/>
                  </a:cubicBezTo>
                  <a:cubicBezTo>
                    <a:pt x="64894" y="13593"/>
                    <a:pt x="64641" y="14358"/>
                    <a:pt x="63883" y="17418"/>
                  </a:cubicBezTo>
                  <a:lnTo>
                    <a:pt x="30008" y="154368"/>
                  </a:lnTo>
                  <a:close/>
                  <a:moveTo>
                    <a:pt x="68180" y="80920"/>
                  </a:moveTo>
                  <a:lnTo>
                    <a:pt x="83854" y="17673"/>
                  </a:lnTo>
                  <a:cubicBezTo>
                    <a:pt x="86129" y="8747"/>
                    <a:pt x="86634" y="7982"/>
                    <a:pt x="97505" y="7982"/>
                  </a:cubicBezTo>
                  <a:lnTo>
                    <a:pt x="130116" y="7982"/>
                  </a:lnTo>
                  <a:cubicBezTo>
                    <a:pt x="152362" y="7982"/>
                    <a:pt x="157671" y="23029"/>
                    <a:pt x="157671" y="34250"/>
                  </a:cubicBezTo>
                  <a:cubicBezTo>
                    <a:pt x="157671" y="56693"/>
                    <a:pt x="135930" y="80920"/>
                    <a:pt x="105089" y="80920"/>
                  </a:cubicBezTo>
                  <a:lnTo>
                    <a:pt x="68180" y="80920"/>
                  </a:lnTo>
                  <a:close/>
                  <a:moveTo>
                    <a:pt x="56804" y="166355"/>
                  </a:moveTo>
                  <a:cubicBezTo>
                    <a:pt x="53265" y="166355"/>
                    <a:pt x="52759" y="166355"/>
                    <a:pt x="51243" y="166100"/>
                  </a:cubicBezTo>
                  <a:cubicBezTo>
                    <a:pt x="48715" y="165845"/>
                    <a:pt x="47956" y="165590"/>
                    <a:pt x="47956" y="163549"/>
                  </a:cubicBezTo>
                  <a:cubicBezTo>
                    <a:pt x="47956" y="162784"/>
                    <a:pt x="47956" y="162274"/>
                    <a:pt x="49220" y="157684"/>
                  </a:cubicBezTo>
                  <a:lnTo>
                    <a:pt x="66663" y="86531"/>
                  </a:lnTo>
                  <a:lnTo>
                    <a:pt x="114442" y="86531"/>
                  </a:lnTo>
                  <a:cubicBezTo>
                    <a:pt x="138711" y="86531"/>
                    <a:pt x="143514" y="105403"/>
                    <a:pt x="143514" y="116369"/>
                  </a:cubicBezTo>
                  <a:cubicBezTo>
                    <a:pt x="143514" y="141617"/>
                    <a:pt x="121015" y="166355"/>
                    <a:pt x="91185" y="166355"/>
                  </a:cubicBezTo>
                  <a:lnTo>
                    <a:pt x="56804" y="166355"/>
                  </a:lnTo>
                  <a:close/>
                </a:path>
              </a:pathLst>
            </a:custGeom>
            <a:solidFill>
              <a:srgbClr val="000000"/>
            </a:solidFill>
            <a:ln w="253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46F83EE-0F41-4E3F-94CE-2D1B937FE3DA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7254938" y="4385228"/>
              <a:ext cx="119320" cy="167808"/>
            </a:xfrm>
            <a:custGeom>
              <a:avLst/>
              <a:gdLst>
                <a:gd name="connsiteX0" fmla="*/ 944 w 119320"/>
                <a:gd name="connsiteY0" fmla="*/ 156919 h 167808"/>
                <a:gd name="connsiteX1" fmla="*/ 186 w 119320"/>
                <a:gd name="connsiteY1" fmla="*/ 160999 h 167808"/>
                <a:gd name="connsiteX2" fmla="*/ 7264 w 119320"/>
                <a:gd name="connsiteY2" fmla="*/ 167885 h 167808"/>
                <a:gd name="connsiteX3" fmla="*/ 16112 w 119320"/>
                <a:gd name="connsiteY3" fmla="*/ 162529 h 167808"/>
                <a:gd name="connsiteX4" fmla="*/ 32291 w 119320"/>
                <a:gd name="connsiteY4" fmla="*/ 98517 h 167808"/>
                <a:gd name="connsiteX5" fmla="*/ 57318 w 119320"/>
                <a:gd name="connsiteY5" fmla="*/ 115604 h 167808"/>
                <a:gd name="connsiteX6" fmla="*/ 119506 w 119320"/>
                <a:gd name="connsiteY6" fmla="*/ 41646 h 167808"/>
                <a:gd name="connsiteX7" fmla="*/ 84367 w 119320"/>
                <a:gd name="connsiteY7" fmla="*/ 76 h 167808"/>
                <a:gd name="connsiteX8" fmla="*/ 25718 w 119320"/>
                <a:gd name="connsiteY8" fmla="*/ 56693 h 167808"/>
                <a:gd name="connsiteX9" fmla="*/ 944 w 119320"/>
                <a:gd name="connsiteY9" fmla="*/ 156919 h 167808"/>
                <a:gd name="connsiteX10" fmla="*/ 57065 w 119320"/>
                <a:gd name="connsiteY10" fmla="*/ 109994 h 167808"/>
                <a:gd name="connsiteX11" fmla="*/ 35324 w 119320"/>
                <a:gd name="connsiteY11" fmla="*/ 87296 h 167808"/>
                <a:gd name="connsiteX12" fmla="*/ 37347 w 119320"/>
                <a:gd name="connsiteY12" fmla="*/ 77860 h 167808"/>
                <a:gd name="connsiteX13" fmla="*/ 52515 w 119320"/>
                <a:gd name="connsiteY13" fmla="*/ 29915 h 167808"/>
                <a:gd name="connsiteX14" fmla="*/ 83862 w 119320"/>
                <a:gd name="connsiteY14" fmla="*/ 5687 h 167808"/>
                <a:gd name="connsiteX15" fmla="*/ 101305 w 119320"/>
                <a:gd name="connsiteY15" fmla="*/ 30680 h 167808"/>
                <a:gd name="connsiteX16" fmla="*/ 87148 w 119320"/>
                <a:gd name="connsiteY16" fmla="*/ 85766 h 167808"/>
                <a:gd name="connsiteX17" fmla="*/ 57065 w 119320"/>
                <a:gd name="connsiteY17" fmla="*/ 109994 h 167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9320" h="167808">
                  <a:moveTo>
                    <a:pt x="944" y="156919"/>
                  </a:moveTo>
                  <a:cubicBezTo>
                    <a:pt x="186" y="159979"/>
                    <a:pt x="186" y="160489"/>
                    <a:pt x="186" y="160999"/>
                  </a:cubicBezTo>
                  <a:cubicBezTo>
                    <a:pt x="186" y="164825"/>
                    <a:pt x="2966" y="167885"/>
                    <a:pt x="7264" y="167885"/>
                  </a:cubicBezTo>
                  <a:cubicBezTo>
                    <a:pt x="12573" y="167885"/>
                    <a:pt x="15606" y="163294"/>
                    <a:pt x="16112" y="162529"/>
                  </a:cubicBezTo>
                  <a:cubicBezTo>
                    <a:pt x="17376" y="160234"/>
                    <a:pt x="25465" y="126060"/>
                    <a:pt x="32291" y="98517"/>
                  </a:cubicBezTo>
                  <a:cubicBezTo>
                    <a:pt x="37347" y="108718"/>
                    <a:pt x="45436" y="115604"/>
                    <a:pt x="57318" y="115604"/>
                  </a:cubicBezTo>
                  <a:cubicBezTo>
                    <a:pt x="86895" y="115604"/>
                    <a:pt x="119506" y="79645"/>
                    <a:pt x="119506" y="41646"/>
                  </a:cubicBezTo>
                  <a:cubicBezTo>
                    <a:pt x="119506" y="14613"/>
                    <a:pt x="102822" y="76"/>
                    <a:pt x="84367" y="76"/>
                  </a:cubicBezTo>
                  <a:cubicBezTo>
                    <a:pt x="59846" y="76"/>
                    <a:pt x="33302" y="25579"/>
                    <a:pt x="25718" y="56693"/>
                  </a:cubicBezTo>
                  <a:lnTo>
                    <a:pt x="944" y="156919"/>
                  </a:lnTo>
                  <a:close/>
                  <a:moveTo>
                    <a:pt x="57065" y="109994"/>
                  </a:moveTo>
                  <a:cubicBezTo>
                    <a:pt x="39369" y="109994"/>
                    <a:pt x="35324" y="89591"/>
                    <a:pt x="35324" y="87296"/>
                  </a:cubicBezTo>
                  <a:cubicBezTo>
                    <a:pt x="35324" y="86276"/>
                    <a:pt x="36588" y="81175"/>
                    <a:pt x="37347" y="77860"/>
                  </a:cubicBezTo>
                  <a:cubicBezTo>
                    <a:pt x="44425" y="49297"/>
                    <a:pt x="46953" y="40116"/>
                    <a:pt x="52515" y="29915"/>
                  </a:cubicBezTo>
                  <a:cubicBezTo>
                    <a:pt x="63385" y="11298"/>
                    <a:pt x="76025" y="5687"/>
                    <a:pt x="83862" y="5687"/>
                  </a:cubicBezTo>
                  <a:cubicBezTo>
                    <a:pt x="93215" y="5687"/>
                    <a:pt x="101305" y="13083"/>
                    <a:pt x="101305" y="30680"/>
                  </a:cubicBezTo>
                  <a:cubicBezTo>
                    <a:pt x="101305" y="44706"/>
                    <a:pt x="93974" y="73270"/>
                    <a:pt x="87148" y="85766"/>
                  </a:cubicBezTo>
                  <a:cubicBezTo>
                    <a:pt x="78806" y="101833"/>
                    <a:pt x="66671" y="109994"/>
                    <a:pt x="57065" y="109994"/>
                  </a:cubicBezTo>
                  <a:close/>
                </a:path>
              </a:pathLst>
            </a:custGeom>
            <a:solidFill>
              <a:srgbClr val="000000"/>
            </a:solidFill>
            <a:ln w="253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85F235BA-1326-42E3-9EF8-3C51054F555F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6974762" y="4601621"/>
              <a:ext cx="471451" cy="10200"/>
            </a:xfrm>
            <a:custGeom>
              <a:avLst/>
              <a:gdLst>
                <a:gd name="connsiteX0" fmla="*/ 0 w 471451"/>
                <a:gd name="connsiteY0" fmla="*/ 0 h 10200"/>
                <a:gd name="connsiteX1" fmla="*/ 471451 w 471451"/>
                <a:gd name="connsiteY1" fmla="*/ 0 h 10200"/>
                <a:gd name="connsiteX2" fmla="*/ 471451 w 471451"/>
                <a:gd name="connsiteY2" fmla="*/ 10200 h 10200"/>
                <a:gd name="connsiteX3" fmla="*/ 0 w 471451"/>
                <a:gd name="connsiteY3" fmla="*/ 10200 h 1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1451" h="10200">
                  <a:moveTo>
                    <a:pt x="0" y="0"/>
                  </a:moveTo>
                  <a:lnTo>
                    <a:pt x="471451" y="0"/>
                  </a:lnTo>
                  <a:lnTo>
                    <a:pt x="471451" y="10200"/>
                  </a:lnTo>
                  <a:lnTo>
                    <a:pt x="0" y="10200"/>
                  </a:lnTo>
                  <a:close/>
                </a:path>
              </a:pathLst>
            </a:custGeom>
            <a:solidFill>
              <a:srgbClr val="000000"/>
            </a:solidFill>
            <a:ln w="253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D7FC560-CFFD-4EB3-B3F5-0B714E33A1AD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6982314" y="4665365"/>
              <a:ext cx="137806" cy="229525"/>
            </a:xfrm>
            <a:custGeom>
              <a:avLst/>
              <a:gdLst>
                <a:gd name="connsiteX0" fmla="*/ 137982 w 137806"/>
                <a:gd name="connsiteY0" fmla="*/ 35029 h 229525"/>
                <a:gd name="connsiteX1" fmla="*/ 103601 w 137806"/>
                <a:gd name="connsiteY1" fmla="*/ 90 h 229525"/>
                <a:gd name="connsiteX2" fmla="*/ 73013 w 137806"/>
                <a:gd name="connsiteY2" fmla="*/ 10801 h 229525"/>
                <a:gd name="connsiteX3" fmla="*/ 40402 w 137806"/>
                <a:gd name="connsiteY3" fmla="*/ 65122 h 229525"/>
                <a:gd name="connsiteX4" fmla="*/ 207 w 137806"/>
                <a:gd name="connsiteY4" fmla="*/ 227065 h 229525"/>
                <a:gd name="connsiteX5" fmla="*/ 3240 w 137806"/>
                <a:gd name="connsiteY5" fmla="*/ 229615 h 229525"/>
                <a:gd name="connsiteX6" fmla="*/ 6274 w 137806"/>
                <a:gd name="connsiteY6" fmla="*/ 228340 h 229525"/>
                <a:gd name="connsiteX7" fmla="*/ 23970 w 137806"/>
                <a:gd name="connsiteY7" fmla="*/ 157952 h 229525"/>
                <a:gd name="connsiteX8" fmla="*/ 58350 w 137806"/>
                <a:gd name="connsiteY8" fmla="*/ 182690 h 229525"/>
                <a:gd name="connsiteX9" fmla="*/ 107140 w 137806"/>
                <a:gd name="connsiteY9" fmla="*/ 162543 h 229525"/>
                <a:gd name="connsiteX10" fmla="*/ 127364 w 137806"/>
                <a:gd name="connsiteY10" fmla="*/ 115618 h 229525"/>
                <a:gd name="connsiteX11" fmla="*/ 108910 w 137806"/>
                <a:gd name="connsiteY11" fmla="*/ 77619 h 229525"/>
                <a:gd name="connsiteX12" fmla="*/ 137982 w 137806"/>
                <a:gd name="connsiteY12" fmla="*/ 35029 h 229525"/>
                <a:gd name="connsiteX13" fmla="*/ 92478 w 137806"/>
                <a:gd name="connsiteY13" fmla="*/ 77364 h 229525"/>
                <a:gd name="connsiteX14" fmla="*/ 80344 w 137806"/>
                <a:gd name="connsiteY14" fmla="*/ 79149 h 229525"/>
                <a:gd name="connsiteX15" fmla="*/ 69221 w 137806"/>
                <a:gd name="connsiteY15" fmla="*/ 78129 h 229525"/>
                <a:gd name="connsiteX16" fmla="*/ 81608 w 137806"/>
                <a:gd name="connsiteY16" fmla="*/ 76088 h 229525"/>
                <a:gd name="connsiteX17" fmla="*/ 92478 w 137806"/>
                <a:gd name="connsiteY17" fmla="*/ 77364 h 229525"/>
                <a:gd name="connsiteX18" fmla="*/ 123825 w 137806"/>
                <a:gd name="connsiteY18" fmla="*/ 29163 h 229525"/>
                <a:gd name="connsiteX19" fmla="*/ 101073 w 137806"/>
                <a:gd name="connsiteY19" fmla="*/ 73283 h 229525"/>
                <a:gd name="connsiteX20" fmla="*/ 81608 w 137806"/>
                <a:gd name="connsiteY20" fmla="*/ 70223 h 229525"/>
                <a:gd name="connsiteX21" fmla="*/ 62142 w 137806"/>
                <a:gd name="connsiteY21" fmla="*/ 78384 h 229525"/>
                <a:gd name="connsiteX22" fmla="*/ 79585 w 137806"/>
                <a:gd name="connsiteY22" fmla="*/ 84759 h 229525"/>
                <a:gd name="connsiteX23" fmla="*/ 100315 w 137806"/>
                <a:gd name="connsiteY23" fmla="*/ 81444 h 229525"/>
                <a:gd name="connsiteX24" fmla="*/ 111438 w 137806"/>
                <a:gd name="connsiteY24" fmla="*/ 110262 h 229525"/>
                <a:gd name="connsiteX25" fmla="*/ 98798 w 137806"/>
                <a:gd name="connsiteY25" fmla="*/ 154127 h 229525"/>
                <a:gd name="connsiteX26" fmla="*/ 57592 w 137806"/>
                <a:gd name="connsiteY26" fmla="*/ 177080 h 229525"/>
                <a:gd name="connsiteX27" fmla="*/ 28773 w 137806"/>
                <a:gd name="connsiteY27" fmla="*/ 144181 h 229525"/>
                <a:gd name="connsiteX28" fmla="*/ 30037 w 137806"/>
                <a:gd name="connsiteY28" fmla="*/ 132960 h 229525"/>
                <a:gd name="connsiteX29" fmla="*/ 46216 w 137806"/>
                <a:gd name="connsiteY29" fmla="*/ 68438 h 229525"/>
                <a:gd name="connsiteX30" fmla="*/ 100315 w 137806"/>
                <a:gd name="connsiteY30" fmla="*/ 5956 h 229525"/>
                <a:gd name="connsiteX31" fmla="*/ 123825 w 137806"/>
                <a:gd name="connsiteY31" fmla="*/ 29163 h 22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37806" h="229525">
                  <a:moveTo>
                    <a:pt x="137982" y="35029"/>
                  </a:moveTo>
                  <a:cubicBezTo>
                    <a:pt x="137982" y="15902"/>
                    <a:pt x="124078" y="90"/>
                    <a:pt x="103601" y="90"/>
                  </a:cubicBezTo>
                  <a:cubicBezTo>
                    <a:pt x="88939" y="90"/>
                    <a:pt x="81861" y="4171"/>
                    <a:pt x="73013" y="10801"/>
                  </a:cubicBezTo>
                  <a:cubicBezTo>
                    <a:pt x="59109" y="21002"/>
                    <a:pt x="45205" y="45740"/>
                    <a:pt x="40402" y="65122"/>
                  </a:cubicBezTo>
                  <a:lnTo>
                    <a:pt x="207" y="227065"/>
                  </a:lnTo>
                  <a:cubicBezTo>
                    <a:pt x="-46" y="228085"/>
                    <a:pt x="1218" y="229615"/>
                    <a:pt x="3240" y="229615"/>
                  </a:cubicBezTo>
                  <a:cubicBezTo>
                    <a:pt x="5263" y="229615"/>
                    <a:pt x="6021" y="229105"/>
                    <a:pt x="6274" y="228340"/>
                  </a:cubicBezTo>
                  <a:lnTo>
                    <a:pt x="23970" y="157952"/>
                  </a:lnTo>
                  <a:cubicBezTo>
                    <a:pt x="28773" y="173254"/>
                    <a:pt x="39896" y="182690"/>
                    <a:pt x="58350" y="182690"/>
                  </a:cubicBezTo>
                  <a:cubicBezTo>
                    <a:pt x="76805" y="182690"/>
                    <a:pt x="95764" y="173764"/>
                    <a:pt x="107140" y="162543"/>
                  </a:cubicBezTo>
                  <a:cubicBezTo>
                    <a:pt x="119275" y="150812"/>
                    <a:pt x="127364" y="134490"/>
                    <a:pt x="127364" y="115618"/>
                  </a:cubicBezTo>
                  <a:cubicBezTo>
                    <a:pt x="127364" y="97256"/>
                    <a:pt x="118011" y="83994"/>
                    <a:pt x="108910" y="77619"/>
                  </a:cubicBezTo>
                  <a:cubicBezTo>
                    <a:pt x="123572" y="69203"/>
                    <a:pt x="137982" y="53391"/>
                    <a:pt x="137982" y="35029"/>
                  </a:cubicBezTo>
                  <a:close/>
                  <a:moveTo>
                    <a:pt x="92478" y="77364"/>
                  </a:moveTo>
                  <a:cubicBezTo>
                    <a:pt x="89192" y="78639"/>
                    <a:pt x="86411" y="79149"/>
                    <a:pt x="80344" y="79149"/>
                  </a:cubicBezTo>
                  <a:cubicBezTo>
                    <a:pt x="76805" y="79149"/>
                    <a:pt x="71749" y="79404"/>
                    <a:pt x="69221" y="78129"/>
                  </a:cubicBezTo>
                  <a:cubicBezTo>
                    <a:pt x="69726" y="75578"/>
                    <a:pt x="78827" y="76088"/>
                    <a:pt x="81608" y="76088"/>
                  </a:cubicBezTo>
                  <a:cubicBezTo>
                    <a:pt x="86917" y="76088"/>
                    <a:pt x="89192" y="76088"/>
                    <a:pt x="92478" y="77364"/>
                  </a:cubicBezTo>
                  <a:close/>
                  <a:moveTo>
                    <a:pt x="123825" y="29163"/>
                  </a:moveTo>
                  <a:cubicBezTo>
                    <a:pt x="123825" y="47015"/>
                    <a:pt x="114219" y="65377"/>
                    <a:pt x="101073" y="73283"/>
                  </a:cubicBezTo>
                  <a:cubicBezTo>
                    <a:pt x="94248" y="70733"/>
                    <a:pt x="89192" y="70223"/>
                    <a:pt x="81608" y="70223"/>
                  </a:cubicBezTo>
                  <a:cubicBezTo>
                    <a:pt x="76299" y="70223"/>
                    <a:pt x="62142" y="69968"/>
                    <a:pt x="62142" y="78384"/>
                  </a:cubicBezTo>
                  <a:cubicBezTo>
                    <a:pt x="61890" y="85524"/>
                    <a:pt x="75035" y="84759"/>
                    <a:pt x="79585" y="84759"/>
                  </a:cubicBezTo>
                  <a:cubicBezTo>
                    <a:pt x="88939" y="84759"/>
                    <a:pt x="92731" y="84504"/>
                    <a:pt x="100315" y="81444"/>
                  </a:cubicBezTo>
                  <a:cubicBezTo>
                    <a:pt x="109921" y="90625"/>
                    <a:pt x="111185" y="98531"/>
                    <a:pt x="111438" y="110262"/>
                  </a:cubicBezTo>
                  <a:cubicBezTo>
                    <a:pt x="111944" y="125054"/>
                    <a:pt x="105876" y="144181"/>
                    <a:pt x="98798" y="154127"/>
                  </a:cubicBezTo>
                  <a:cubicBezTo>
                    <a:pt x="88939" y="167899"/>
                    <a:pt x="72001" y="177080"/>
                    <a:pt x="57592" y="177080"/>
                  </a:cubicBezTo>
                  <a:cubicBezTo>
                    <a:pt x="38379" y="177080"/>
                    <a:pt x="28773" y="162288"/>
                    <a:pt x="28773" y="144181"/>
                  </a:cubicBezTo>
                  <a:cubicBezTo>
                    <a:pt x="28773" y="141631"/>
                    <a:pt x="28773" y="137805"/>
                    <a:pt x="30037" y="132960"/>
                  </a:cubicBezTo>
                  <a:lnTo>
                    <a:pt x="46216" y="68438"/>
                  </a:lnTo>
                  <a:cubicBezTo>
                    <a:pt x="51778" y="46505"/>
                    <a:pt x="69979" y="5956"/>
                    <a:pt x="100315" y="5956"/>
                  </a:cubicBezTo>
                  <a:cubicBezTo>
                    <a:pt x="114977" y="5956"/>
                    <a:pt x="123825" y="13862"/>
                    <a:pt x="123825" y="29163"/>
                  </a:cubicBezTo>
                  <a:close/>
                </a:path>
              </a:pathLst>
            </a:custGeom>
            <a:solidFill>
              <a:srgbClr val="000000"/>
            </a:solidFill>
            <a:ln w="253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2743AB9-19D7-46A0-ACD4-FF3A7D847C60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7156120" y="4654144"/>
              <a:ext cx="58649" cy="255028"/>
            </a:xfrm>
            <a:custGeom>
              <a:avLst/>
              <a:gdLst>
                <a:gd name="connsiteX0" fmla="*/ 58830 w 58649"/>
                <a:gd name="connsiteY0" fmla="*/ 252568 h 255028"/>
                <a:gd name="connsiteX1" fmla="*/ 54533 w 58649"/>
                <a:gd name="connsiteY1" fmla="*/ 246957 h 255028"/>
                <a:gd name="connsiteX2" fmla="*/ 14843 w 58649"/>
                <a:gd name="connsiteY2" fmla="*/ 127604 h 255028"/>
                <a:gd name="connsiteX3" fmla="*/ 55544 w 58649"/>
                <a:gd name="connsiteY3" fmla="*/ 6976 h 255028"/>
                <a:gd name="connsiteX4" fmla="*/ 58830 w 58649"/>
                <a:gd name="connsiteY4" fmla="*/ 2640 h 255028"/>
                <a:gd name="connsiteX5" fmla="*/ 56302 w 58649"/>
                <a:gd name="connsiteY5" fmla="*/ 90 h 255028"/>
                <a:gd name="connsiteX6" fmla="*/ 16107 w 58649"/>
                <a:gd name="connsiteY6" fmla="*/ 49821 h 255028"/>
                <a:gd name="connsiteX7" fmla="*/ 181 w 58649"/>
                <a:gd name="connsiteY7" fmla="*/ 127604 h 255028"/>
                <a:gd name="connsiteX8" fmla="*/ 16866 w 58649"/>
                <a:gd name="connsiteY8" fmla="*/ 207173 h 255028"/>
                <a:gd name="connsiteX9" fmla="*/ 56302 w 58649"/>
                <a:gd name="connsiteY9" fmla="*/ 255118 h 255028"/>
                <a:gd name="connsiteX10" fmla="*/ 58830 w 58649"/>
                <a:gd name="connsiteY10" fmla="*/ 252568 h 255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649" h="255028">
                  <a:moveTo>
                    <a:pt x="58830" y="252568"/>
                  </a:moveTo>
                  <a:cubicBezTo>
                    <a:pt x="58830" y="251803"/>
                    <a:pt x="58830" y="251293"/>
                    <a:pt x="54533" y="246957"/>
                  </a:cubicBezTo>
                  <a:cubicBezTo>
                    <a:pt x="22933" y="214824"/>
                    <a:pt x="14843" y="166623"/>
                    <a:pt x="14843" y="127604"/>
                  </a:cubicBezTo>
                  <a:cubicBezTo>
                    <a:pt x="14843" y="83229"/>
                    <a:pt x="24450" y="38854"/>
                    <a:pt x="55544" y="6976"/>
                  </a:cubicBezTo>
                  <a:cubicBezTo>
                    <a:pt x="58830" y="3915"/>
                    <a:pt x="58830" y="3405"/>
                    <a:pt x="58830" y="2640"/>
                  </a:cubicBezTo>
                  <a:cubicBezTo>
                    <a:pt x="58830" y="855"/>
                    <a:pt x="57819" y="90"/>
                    <a:pt x="56302" y="90"/>
                  </a:cubicBezTo>
                  <a:cubicBezTo>
                    <a:pt x="53774" y="90"/>
                    <a:pt x="31022" y="17432"/>
                    <a:pt x="16107" y="49821"/>
                  </a:cubicBezTo>
                  <a:cubicBezTo>
                    <a:pt x="3215" y="77874"/>
                    <a:pt x="181" y="106182"/>
                    <a:pt x="181" y="127604"/>
                  </a:cubicBezTo>
                  <a:cubicBezTo>
                    <a:pt x="181" y="147496"/>
                    <a:pt x="2962" y="178355"/>
                    <a:pt x="16866" y="207173"/>
                  </a:cubicBezTo>
                  <a:cubicBezTo>
                    <a:pt x="32033" y="238541"/>
                    <a:pt x="53774" y="255118"/>
                    <a:pt x="56302" y="255118"/>
                  </a:cubicBezTo>
                  <a:cubicBezTo>
                    <a:pt x="57819" y="255118"/>
                    <a:pt x="58830" y="254353"/>
                    <a:pt x="58830" y="252568"/>
                  </a:cubicBezTo>
                  <a:close/>
                </a:path>
              </a:pathLst>
            </a:custGeom>
            <a:solidFill>
              <a:srgbClr val="000000"/>
            </a:solidFill>
            <a:ln w="253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3295BC2-3238-4106-AE43-A46DD33966A7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7242549" y="4732692"/>
              <a:ext cx="93029" cy="115527"/>
            </a:xfrm>
            <a:custGeom>
              <a:avLst/>
              <a:gdLst>
                <a:gd name="connsiteX0" fmla="*/ 85883 w 93029"/>
                <a:gd name="connsiteY0" fmla="*/ 17432 h 115527"/>
                <a:gd name="connsiteX1" fmla="*/ 73749 w 93029"/>
                <a:gd name="connsiteY1" fmla="*/ 28908 h 115527"/>
                <a:gd name="connsiteX2" fmla="*/ 81586 w 93029"/>
                <a:gd name="connsiteY2" fmla="*/ 36304 h 115527"/>
                <a:gd name="connsiteX3" fmla="*/ 93214 w 93029"/>
                <a:gd name="connsiteY3" fmla="*/ 22022 h 115527"/>
                <a:gd name="connsiteX4" fmla="*/ 63132 w 93029"/>
                <a:gd name="connsiteY4" fmla="*/ 90 h 115527"/>
                <a:gd name="connsiteX5" fmla="*/ 20409 w 93029"/>
                <a:gd name="connsiteY5" fmla="*/ 37324 h 115527"/>
                <a:gd name="connsiteX6" fmla="*/ 46447 w 93029"/>
                <a:gd name="connsiteY6" fmla="*/ 62572 h 115527"/>
                <a:gd name="connsiteX7" fmla="*/ 72738 w 93029"/>
                <a:gd name="connsiteY7" fmla="*/ 81954 h 115527"/>
                <a:gd name="connsiteX8" fmla="*/ 36588 w 93029"/>
                <a:gd name="connsiteY8" fmla="*/ 110007 h 115527"/>
                <a:gd name="connsiteX9" fmla="*/ 7769 w 93029"/>
                <a:gd name="connsiteY9" fmla="*/ 96491 h 115527"/>
                <a:gd name="connsiteX10" fmla="*/ 23695 w 93029"/>
                <a:gd name="connsiteY10" fmla="*/ 82974 h 115527"/>
                <a:gd name="connsiteX11" fmla="*/ 14342 w 93029"/>
                <a:gd name="connsiteY11" fmla="*/ 74048 h 115527"/>
                <a:gd name="connsiteX12" fmla="*/ 185 w 93029"/>
                <a:gd name="connsiteY12" fmla="*/ 90880 h 115527"/>
                <a:gd name="connsiteX13" fmla="*/ 36335 w 93029"/>
                <a:gd name="connsiteY13" fmla="*/ 115618 h 115527"/>
                <a:gd name="connsiteX14" fmla="*/ 87147 w 93029"/>
                <a:gd name="connsiteY14" fmla="*/ 73283 h 115527"/>
                <a:gd name="connsiteX15" fmla="*/ 79311 w 93029"/>
                <a:gd name="connsiteY15" fmla="*/ 54666 h 115527"/>
                <a:gd name="connsiteX16" fmla="*/ 54031 w 93029"/>
                <a:gd name="connsiteY16" fmla="*/ 43955 h 115527"/>
                <a:gd name="connsiteX17" fmla="*/ 34818 w 93029"/>
                <a:gd name="connsiteY17" fmla="*/ 28653 h 115527"/>
                <a:gd name="connsiteX18" fmla="*/ 63132 w 93029"/>
                <a:gd name="connsiteY18" fmla="*/ 5701 h 115527"/>
                <a:gd name="connsiteX19" fmla="*/ 85883 w 93029"/>
                <a:gd name="connsiteY19" fmla="*/ 17432 h 11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3029" h="115527">
                  <a:moveTo>
                    <a:pt x="85883" y="17432"/>
                  </a:moveTo>
                  <a:cubicBezTo>
                    <a:pt x="78805" y="17687"/>
                    <a:pt x="73749" y="23298"/>
                    <a:pt x="73749" y="28908"/>
                  </a:cubicBezTo>
                  <a:cubicBezTo>
                    <a:pt x="73749" y="32479"/>
                    <a:pt x="76024" y="36304"/>
                    <a:pt x="81586" y="36304"/>
                  </a:cubicBezTo>
                  <a:cubicBezTo>
                    <a:pt x="87147" y="36304"/>
                    <a:pt x="93214" y="31969"/>
                    <a:pt x="93214" y="22022"/>
                  </a:cubicBezTo>
                  <a:cubicBezTo>
                    <a:pt x="93214" y="10546"/>
                    <a:pt x="82344" y="90"/>
                    <a:pt x="63132" y="90"/>
                  </a:cubicBezTo>
                  <a:cubicBezTo>
                    <a:pt x="29762" y="90"/>
                    <a:pt x="20409" y="26103"/>
                    <a:pt x="20409" y="37324"/>
                  </a:cubicBezTo>
                  <a:cubicBezTo>
                    <a:pt x="20409" y="57216"/>
                    <a:pt x="39116" y="61042"/>
                    <a:pt x="46447" y="62572"/>
                  </a:cubicBezTo>
                  <a:cubicBezTo>
                    <a:pt x="59592" y="65122"/>
                    <a:pt x="72738" y="67928"/>
                    <a:pt x="72738" y="81954"/>
                  </a:cubicBezTo>
                  <a:cubicBezTo>
                    <a:pt x="72738" y="88585"/>
                    <a:pt x="66923" y="110007"/>
                    <a:pt x="36588" y="110007"/>
                  </a:cubicBezTo>
                  <a:cubicBezTo>
                    <a:pt x="33049" y="110007"/>
                    <a:pt x="13583" y="110007"/>
                    <a:pt x="7769" y="96491"/>
                  </a:cubicBezTo>
                  <a:cubicBezTo>
                    <a:pt x="17375" y="97766"/>
                    <a:pt x="23695" y="90115"/>
                    <a:pt x="23695" y="82974"/>
                  </a:cubicBezTo>
                  <a:cubicBezTo>
                    <a:pt x="23695" y="77109"/>
                    <a:pt x="19650" y="74048"/>
                    <a:pt x="14342" y="74048"/>
                  </a:cubicBezTo>
                  <a:cubicBezTo>
                    <a:pt x="7769" y="74048"/>
                    <a:pt x="185" y="79404"/>
                    <a:pt x="185" y="90880"/>
                  </a:cubicBezTo>
                  <a:cubicBezTo>
                    <a:pt x="185" y="105417"/>
                    <a:pt x="14594" y="115618"/>
                    <a:pt x="36335" y="115618"/>
                  </a:cubicBezTo>
                  <a:cubicBezTo>
                    <a:pt x="77288" y="115618"/>
                    <a:pt x="87147" y="84759"/>
                    <a:pt x="87147" y="73283"/>
                  </a:cubicBezTo>
                  <a:cubicBezTo>
                    <a:pt x="87147" y="64102"/>
                    <a:pt x="82344" y="57726"/>
                    <a:pt x="79311" y="54666"/>
                  </a:cubicBezTo>
                  <a:cubicBezTo>
                    <a:pt x="72485" y="47525"/>
                    <a:pt x="65154" y="46250"/>
                    <a:pt x="54031" y="43955"/>
                  </a:cubicBezTo>
                  <a:cubicBezTo>
                    <a:pt x="44930" y="41915"/>
                    <a:pt x="34818" y="40129"/>
                    <a:pt x="34818" y="28653"/>
                  </a:cubicBezTo>
                  <a:cubicBezTo>
                    <a:pt x="34818" y="21257"/>
                    <a:pt x="40885" y="5701"/>
                    <a:pt x="63132" y="5701"/>
                  </a:cubicBezTo>
                  <a:cubicBezTo>
                    <a:pt x="69451" y="5701"/>
                    <a:pt x="82091" y="7486"/>
                    <a:pt x="85883" y="17432"/>
                  </a:cubicBezTo>
                  <a:close/>
                </a:path>
              </a:pathLst>
            </a:custGeom>
            <a:solidFill>
              <a:srgbClr val="000000"/>
            </a:solidFill>
            <a:ln w="253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8628563-C0C5-45B7-BED7-3C549A172F04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7362312" y="4654144"/>
              <a:ext cx="58649" cy="255028"/>
            </a:xfrm>
            <a:custGeom>
              <a:avLst/>
              <a:gdLst>
                <a:gd name="connsiteX0" fmla="*/ 58839 w 58649"/>
                <a:gd name="connsiteY0" fmla="*/ 127604 h 255028"/>
                <a:gd name="connsiteX1" fmla="*/ 42154 w 58649"/>
                <a:gd name="connsiteY1" fmla="*/ 48035 h 255028"/>
                <a:gd name="connsiteX2" fmla="*/ 2717 w 58649"/>
                <a:gd name="connsiteY2" fmla="*/ 90 h 255028"/>
                <a:gd name="connsiteX3" fmla="*/ 189 w 58649"/>
                <a:gd name="connsiteY3" fmla="*/ 2640 h 255028"/>
                <a:gd name="connsiteX4" fmla="*/ 4993 w 58649"/>
                <a:gd name="connsiteY4" fmla="*/ 8506 h 255028"/>
                <a:gd name="connsiteX5" fmla="*/ 44176 w 58649"/>
                <a:gd name="connsiteY5" fmla="*/ 127604 h 255028"/>
                <a:gd name="connsiteX6" fmla="*/ 3476 w 58649"/>
                <a:gd name="connsiteY6" fmla="*/ 248232 h 255028"/>
                <a:gd name="connsiteX7" fmla="*/ 189 w 58649"/>
                <a:gd name="connsiteY7" fmla="*/ 252568 h 255028"/>
                <a:gd name="connsiteX8" fmla="*/ 2717 w 58649"/>
                <a:gd name="connsiteY8" fmla="*/ 255118 h 255028"/>
                <a:gd name="connsiteX9" fmla="*/ 42912 w 58649"/>
                <a:gd name="connsiteY9" fmla="*/ 205388 h 255028"/>
                <a:gd name="connsiteX10" fmla="*/ 58839 w 58649"/>
                <a:gd name="connsiteY10" fmla="*/ 127604 h 255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649" h="255028">
                  <a:moveTo>
                    <a:pt x="58839" y="127604"/>
                  </a:moveTo>
                  <a:cubicBezTo>
                    <a:pt x="58839" y="107712"/>
                    <a:pt x="56058" y="76854"/>
                    <a:pt x="42154" y="48035"/>
                  </a:cubicBezTo>
                  <a:cubicBezTo>
                    <a:pt x="26986" y="16667"/>
                    <a:pt x="5245" y="90"/>
                    <a:pt x="2717" y="90"/>
                  </a:cubicBezTo>
                  <a:cubicBezTo>
                    <a:pt x="1201" y="90"/>
                    <a:pt x="189" y="1110"/>
                    <a:pt x="189" y="2640"/>
                  </a:cubicBezTo>
                  <a:cubicBezTo>
                    <a:pt x="189" y="3405"/>
                    <a:pt x="189" y="3915"/>
                    <a:pt x="4993" y="8506"/>
                  </a:cubicBezTo>
                  <a:cubicBezTo>
                    <a:pt x="29767" y="33754"/>
                    <a:pt x="44176" y="74303"/>
                    <a:pt x="44176" y="127604"/>
                  </a:cubicBezTo>
                  <a:cubicBezTo>
                    <a:pt x="44176" y="171214"/>
                    <a:pt x="34823" y="216099"/>
                    <a:pt x="3476" y="248232"/>
                  </a:cubicBezTo>
                  <a:cubicBezTo>
                    <a:pt x="189" y="251293"/>
                    <a:pt x="189" y="251803"/>
                    <a:pt x="189" y="252568"/>
                  </a:cubicBezTo>
                  <a:cubicBezTo>
                    <a:pt x="189" y="254098"/>
                    <a:pt x="1201" y="255118"/>
                    <a:pt x="2717" y="255118"/>
                  </a:cubicBezTo>
                  <a:cubicBezTo>
                    <a:pt x="5245" y="255118"/>
                    <a:pt x="27997" y="237776"/>
                    <a:pt x="42912" y="205388"/>
                  </a:cubicBezTo>
                  <a:cubicBezTo>
                    <a:pt x="55805" y="177335"/>
                    <a:pt x="58839" y="149026"/>
                    <a:pt x="58839" y="127604"/>
                  </a:cubicBezTo>
                  <a:close/>
                </a:path>
              </a:pathLst>
            </a:custGeom>
            <a:solidFill>
              <a:srgbClr val="000000"/>
            </a:solidFill>
            <a:ln w="253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D7080B3E-0ED3-491F-846A-C1F3D7BC883A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7622001" y="4272965"/>
              <a:ext cx="174127" cy="80512"/>
            </a:xfrm>
            <a:custGeom>
              <a:avLst/>
              <a:gdLst>
                <a:gd name="connsiteX0" fmla="*/ 88856 w 174127"/>
                <a:gd name="connsiteY0" fmla="*/ 29884 h 80512"/>
                <a:gd name="connsiteX1" fmla="*/ 69921 w 174127"/>
                <a:gd name="connsiteY1" fmla="*/ 10960 h 80512"/>
                <a:gd name="connsiteX2" fmla="*/ 38069 w 174127"/>
                <a:gd name="connsiteY2" fmla="*/ 71 h 80512"/>
                <a:gd name="connsiteX3" fmla="*/ 200 w 174127"/>
                <a:gd name="connsiteY3" fmla="*/ 40416 h 80512"/>
                <a:gd name="connsiteX4" fmla="*/ 37538 w 174127"/>
                <a:gd name="connsiteY4" fmla="*/ 80583 h 80512"/>
                <a:gd name="connsiteX5" fmla="*/ 85671 w 174127"/>
                <a:gd name="connsiteY5" fmla="*/ 50770 h 80512"/>
                <a:gd name="connsiteX6" fmla="*/ 104605 w 174127"/>
                <a:gd name="connsiteY6" fmla="*/ 69693 h 80512"/>
                <a:gd name="connsiteX7" fmla="*/ 136458 w 174127"/>
                <a:gd name="connsiteY7" fmla="*/ 80583 h 80512"/>
                <a:gd name="connsiteX8" fmla="*/ 174327 w 174127"/>
                <a:gd name="connsiteY8" fmla="*/ 40238 h 80512"/>
                <a:gd name="connsiteX9" fmla="*/ 136989 w 174127"/>
                <a:gd name="connsiteY9" fmla="*/ 71 h 80512"/>
                <a:gd name="connsiteX10" fmla="*/ 88856 w 174127"/>
                <a:gd name="connsiteY10" fmla="*/ 29884 h 80512"/>
                <a:gd name="connsiteX11" fmla="*/ 94519 w 174127"/>
                <a:gd name="connsiteY11" fmla="*/ 36489 h 80512"/>
                <a:gd name="connsiteX12" fmla="*/ 138581 w 174127"/>
                <a:gd name="connsiteY12" fmla="*/ 6855 h 80512"/>
                <a:gd name="connsiteX13" fmla="*/ 169372 w 174127"/>
                <a:gd name="connsiteY13" fmla="*/ 40238 h 80512"/>
                <a:gd name="connsiteX14" fmla="*/ 139289 w 174127"/>
                <a:gd name="connsiteY14" fmla="*/ 70765 h 80512"/>
                <a:gd name="connsiteX15" fmla="*/ 94519 w 174127"/>
                <a:gd name="connsiteY15" fmla="*/ 36489 h 80512"/>
                <a:gd name="connsiteX16" fmla="*/ 80008 w 174127"/>
                <a:gd name="connsiteY16" fmla="*/ 44165 h 80512"/>
                <a:gd name="connsiteX17" fmla="*/ 35945 w 174127"/>
                <a:gd name="connsiteY17" fmla="*/ 73799 h 80512"/>
                <a:gd name="connsiteX18" fmla="*/ 5155 w 174127"/>
                <a:gd name="connsiteY18" fmla="*/ 40416 h 80512"/>
                <a:gd name="connsiteX19" fmla="*/ 35238 w 174127"/>
                <a:gd name="connsiteY19" fmla="*/ 9889 h 80512"/>
                <a:gd name="connsiteX20" fmla="*/ 80008 w 174127"/>
                <a:gd name="connsiteY20" fmla="*/ 44165 h 80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4127" h="80512">
                  <a:moveTo>
                    <a:pt x="88856" y="29884"/>
                  </a:moveTo>
                  <a:cubicBezTo>
                    <a:pt x="79477" y="18815"/>
                    <a:pt x="76646" y="15781"/>
                    <a:pt x="69921" y="10960"/>
                  </a:cubicBezTo>
                  <a:cubicBezTo>
                    <a:pt x="59127" y="3106"/>
                    <a:pt x="47802" y="71"/>
                    <a:pt x="38069" y="71"/>
                  </a:cubicBezTo>
                  <a:cubicBezTo>
                    <a:pt x="16126" y="71"/>
                    <a:pt x="200" y="18994"/>
                    <a:pt x="200" y="40416"/>
                  </a:cubicBezTo>
                  <a:cubicBezTo>
                    <a:pt x="200" y="61303"/>
                    <a:pt x="15418" y="80583"/>
                    <a:pt x="37538" y="80583"/>
                  </a:cubicBezTo>
                  <a:cubicBezTo>
                    <a:pt x="62135" y="80583"/>
                    <a:pt x="79300" y="60232"/>
                    <a:pt x="85671" y="50770"/>
                  </a:cubicBezTo>
                  <a:cubicBezTo>
                    <a:pt x="95050" y="61839"/>
                    <a:pt x="97881" y="64873"/>
                    <a:pt x="104605" y="69693"/>
                  </a:cubicBezTo>
                  <a:cubicBezTo>
                    <a:pt x="115400" y="77548"/>
                    <a:pt x="126725" y="80583"/>
                    <a:pt x="136458" y="80583"/>
                  </a:cubicBezTo>
                  <a:cubicBezTo>
                    <a:pt x="158401" y="80583"/>
                    <a:pt x="174327" y="61660"/>
                    <a:pt x="174327" y="40238"/>
                  </a:cubicBezTo>
                  <a:cubicBezTo>
                    <a:pt x="174327" y="19351"/>
                    <a:pt x="159109" y="71"/>
                    <a:pt x="136989" y="71"/>
                  </a:cubicBezTo>
                  <a:cubicBezTo>
                    <a:pt x="112392" y="71"/>
                    <a:pt x="95227" y="20422"/>
                    <a:pt x="88856" y="29884"/>
                  </a:cubicBezTo>
                  <a:close/>
                  <a:moveTo>
                    <a:pt x="94519" y="36489"/>
                  </a:moveTo>
                  <a:cubicBezTo>
                    <a:pt x="101597" y="24885"/>
                    <a:pt x="116992" y="6855"/>
                    <a:pt x="138581" y="6855"/>
                  </a:cubicBezTo>
                  <a:cubicBezTo>
                    <a:pt x="156808" y="6855"/>
                    <a:pt x="169372" y="23100"/>
                    <a:pt x="169372" y="40238"/>
                  </a:cubicBezTo>
                  <a:cubicBezTo>
                    <a:pt x="169372" y="57376"/>
                    <a:pt x="155569" y="70765"/>
                    <a:pt x="139289" y="70765"/>
                  </a:cubicBezTo>
                  <a:cubicBezTo>
                    <a:pt x="122832" y="70765"/>
                    <a:pt x="111507" y="57197"/>
                    <a:pt x="94519" y="36489"/>
                  </a:cubicBezTo>
                  <a:close/>
                  <a:moveTo>
                    <a:pt x="80008" y="44165"/>
                  </a:moveTo>
                  <a:cubicBezTo>
                    <a:pt x="72930" y="55769"/>
                    <a:pt x="57534" y="73799"/>
                    <a:pt x="35945" y="73799"/>
                  </a:cubicBezTo>
                  <a:cubicBezTo>
                    <a:pt x="17719" y="73799"/>
                    <a:pt x="5155" y="57554"/>
                    <a:pt x="5155" y="40416"/>
                  </a:cubicBezTo>
                  <a:cubicBezTo>
                    <a:pt x="5155" y="23278"/>
                    <a:pt x="18957" y="9889"/>
                    <a:pt x="35238" y="9889"/>
                  </a:cubicBezTo>
                  <a:cubicBezTo>
                    <a:pt x="51695" y="9889"/>
                    <a:pt x="63020" y="23457"/>
                    <a:pt x="80008" y="44165"/>
                  </a:cubicBezTo>
                  <a:close/>
                </a:path>
              </a:pathLst>
            </a:custGeom>
            <a:solidFill>
              <a:srgbClr val="000000"/>
            </a:solidFill>
            <a:ln w="253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64C14FF-C4B7-429F-8C5F-D5B48370F672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7540724" y="4428200"/>
              <a:ext cx="336474" cy="357039"/>
            </a:xfrm>
            <a:custGeom>
              <a:avLst/>
              <a:gdLst>
                <a:gd name="connsiteX0" fmla="*/ 306082 w 336474"/>
                <a:gd name="connsiteY0" fmla="*/ 357113 h 357039"/>
                <a:gd name="connsiteX1" fmla="*/ 336671 w 336474"/>
                <a:gd name="connsiteY1" fmla="*/ 275504 h 357039"/>
                <a:gd name="connsiteX2" fmla="*/ 330351 w 336474"/>
                <a:gd name="connsiteY2" fmla="*/ 275504 h 357039"/>
                <a:gd name="connsiteX3" fmla="*/ 264623 w 336474"/>
                <a:gd name="connsiteY3" fmla="*/ 327020 h 357039"/>
                <a:gd name="connsiteX4" fmla="*/ 186003 w 336474"/>
                <a:gd name="connsiteY4" fmla="*/ 334926 h 357039"/>
                <a:gd name="connsiteX5" fmla="*/ 33566 w 336474"/>
                <a:gd name="connsiteY5" fmla="*/ 334926 h 357039"/>
                <a:gd name="connsiteX6" fmla="*/ 162240 w 336474"/>
                <a:gd name="connsiteY6" fmla="*/ 182674 h 357039"/>
                <a:gd name="connsiteX7" fmla="*/ 164515 w 336474"/>
                <a:gd name="connsiteY7" fmla="*/ 178593 h 357039"/>
                <a:gd name="connsiteX8" fmla="*/ 162746 w 336474"/>
                <a:gd name="connsiteY8" fmla="*/ 174768 h 357039"/>
                <a:gd name="connsiteX9" fmla="*/ 44942 w 336474"/>
                <a:gd name="connsiteY9" fmla="*/ 12315 h 357039"/>
                <a:gd name="connsiteX10" fmla="*/ 183475 w 336474"/>
                <a:gd name="connsiteY10" fmla="*/ 12315 h 357039"/>
                <a:gd name="connsiteX11" fmla="*/ 242630 w 336474"/>
                <a:gd name="connsiteY11" fmla="*/ 16396 h 357039"/>
                <a:gd name="connsiteX12" fmla="*/ 298245 w 336474"/>
                <a:gd name="connsiteY12" fmla="*/ 35523 h 357039"/>
                <a:gd name="connsiteX13" fmla="*/ 330351 w 336474"/>
                <a:gd name="connsiteY13" fmla="*/ 71737 h 357039"/>
                <a:gd name="connsiteX14" fmla="*/ 336671 w 336474"/>
                <a:gd name="connsiteY14" fmla="*/ 71737 h 357039"/>
                <a:gd name="connsiteX15" fmla="*/ 306082 w 336474"/>
                <a:gd name="connsiteY15" fmla="*/ 74 h 357039"/>
                <a:gd name="connsiteX16" fmla="*/ 7275 w 336474"/>
                <a:gd name="connsiteY16" fmla="*/ 74 h 357039"/>
                <a:gd name="connsiteX17" fmla="*/ 449 w 336474"/>
                <a:gd name="connsiteY17" fmla="*/ 1859 h 357039"/>
                <a:gd name="connsiteX18" fmla="*/ 197 w 336474"/>
                <a:gd name="connsiteY18" fmla="*/ 10275 h 357039"/>
                <a:gd name="connsiteX19" fmla="*/ 133927 w 336474"/>
                <a:gd name="connsiteY19" fmla="*/ 194915 h 357039"/>
                <a:gd name="connsiteX20" fmla="*/ 2977 w 336474"/>
                <a:gd name="connsiteY20" fmla="*/ 349717 h 357039"/>
                <a:gd name="connsiteX21" fmla="*/ 449 w 336474"/>
                <a:gd name="connsiteY21" fmla="*/ 354308 h 357039"/>
                <a:gd name="connsiteX22" fmla="*/ 7275 w 336474"/>
                <a:gd name="connsiteY22" fmla="*/ 357113 h 357039"/>
                <a:gd name="connsiteX23" fmla="*/ 306082 w 336474"/>
                <a:gd name="connsiteY23" fmla="*/ 357113 h 357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36474" h="357039">
                  <a:moveTo>
                    <a:pt x="306082" y="357113"/>
                  </a:moveTo>
                  <a:lnTo>
                    <a:pt x="336671" y="275504"/>
                  </a:lnTo>
                  <a:lnTo>
                    <a:pt x="330351" y="275504"/>
                  </a:lnTo>
                  <a:cubicBezTo>
                    <a:pt x="320492" y="302027"/>
                    <a:pt x="293695" y="319369"/>
                    <a:pt x="264623" y="327020"/>
                  </a:cubicBezTo>
                  <a:cubicBezTo>
                    <a:pt x="259314" y="328295"/>
                    <a:pt x="234540" y="334926"/>
                    <a:pt x="186003" y="334926"/>
                  </a:cubicBezTo>
                  <a:lnTo>
                    <a:pt x="33566" y="334926"/>
                  </a:lnTo>
                  <a:lnTo>
                    <a:pt x="162240" y="182674"/>
                  </a:lnTo>
                  <a:cubicBezTo>
                    <a:pt x="164010" y="180634"/>
                    <a:pt x="164515" y="179869"/>
                    <a:pt x="164515" y="178593"/>
                  </a:cubicBezTo>
                  <a:cubicBezTo>
                    <a:pt x="164515" y="178083"/>
                    <a:pt x="164515" y="177318"/>
                    <a:pt x="162746" y="174768"/>
                  </a:cubicBezTo>
                  <a:lnTo>
                    <a:pt x="44942" y="12315"/>
                  </a:lnTo>
                  <a:lnTo>
                    <a:pt x="183475" y="12315"/>
                  </a:lnTo>
                  <a:cubicBezTo>
                    <a:pt x="217350" y="12315"/>
                    <a:pt x="240355" y="15886"/>
                    <a:pt x="242630" y="16396"/>
                  </a:cubicBezTo>
                  <a:cubicBezTo>
                    <a:pt x="256281" y="18436"/>
                    <a:pt x="278274" y="22771"/>
                    <a:pt x="298245" y="35523"/>
                  </a:cubicBezTo>
                  <a:cubicBezTo>
                    <a:pt x="304565" y="39603"/>
                    <a:pt x="321756" y="51079"/>
                    <a:pt x="330351" y="71737"/>
                  </a:cubicBezTo>
                  <a:lnTo>
                    <a:pt x="336671" y="71737"/>
                  </a:lnTo>
                  <a:lnTo>
                    <a:pt x="306082" y="74"/>
                  </a:lnTo>
                  <a:lnTo>
                    <a:pt x="7275" y="74"/>
                  </a:lnTo>
                  <a:cubicBezTo>
                    <a:pt x="1461" y="74"/>
                    <a:pt x="1208" y="329"/>
                    <a:pt x="449" y="1859"/>
                  </a:cubicBezTo>
                  <a:cubicBezTo>
                    <a:pt x="197" y="2624"/>
                    <a:pt x="197" y="7470"/>
                    <a:pt x="197" y="10275"/>
                  </a:cubicBezTo>
                  <a:lnTo>
                    <a:pt x="133927" y="194915"/>
                  </a:lnTo>
                  <a:lnTo>
                    <a:pt x="2977" y="349717"/>
                  </a:lnTo>
                  <a:cubicBezTo>
                    <a:pt x="449" y="352778"/>
                    <a:pt x="449" y="354053"/>
                    <a:pt x="449" y="354308"/>
                  </a:cubicBezTo>
                  <a:cubicBezTo>
                    <a:pt x="449" y="357113"/>
                    <a:pt x="2724" y="357113"/>
                    <a:pt x="7275" y="357113"/>
                  </a:cubicBezTo>
                  <a:lnTo>
                    <a:pt x="306082" y="357113"/>
                  </a:lnTo>
                  <a:close/>
                </a:path>
              </a:pathLst>
            </a:custGeom>
            <a:solidFill>
              <a:srgbClr val="000000"/>
            </a:solidFill>
            <a:ln w="253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1005A8E-931D-490F-84CB-DA9F697824EE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7526998" y="4889568"/>
              <a:ext cx="108121" cy="80512"/>
            </a:xfrm>
            <a:custGeom>
              <a:avLst/>
              <a:gdLst>
                <a:gd name="connsiteX0" fmla="*/ 13468 w 108121"/>
                <a:gd name="connsiteY0" fmla="*/ 67575 h 80512"/>
                <a:gd name="connsiteX1" fmla="*/ 11699 w 108121"/>
                <a:gd name="connsiteY1" fmla="*/ 74895 h 80512"/>
                <a:gd name="connsiteX2" fmla="*/ 17715 w 108121"/>
                <a:gd name="connsiteY2" fmla="*/ 80607 h 80512"/>
                <a:gd name="connsiteX3" fmla="*/ 24616 w 108121"/>
                <a:gd name="connsiteY3" fmla="*/ 76680 h 80512"/>
                <a:gd name="connsiteX4" fmla="*/ 27802 w 108121"/>
                <a:gd name="connsiteY4" fmla="*/ 65612 h 80512"/>
                <a:gd name="connsiteX5" fmla="*/ 31695 w 108121"/>
                <a:gd name="connsiteY5" fmla="*/ 49545 h 80512"/>
                <a:gd name="connsiteX6" fmla="*/ 34703 w 108121"/>
                <a:gd name="connsiteY6" fmla="*/ 37584 h 80512"/>
                <a:gd name="connsiteX7" fmla="*/ 42135 w 108121"/>
                <a:gd name="connsiteY7" fmla="*/ 21517 h 80512"/>
                <a:gd name="connsiteX8" fmla="*/ 68679 w 108121"/>
                <a:gd name="connsiteY8" fmla="*/ 5093 h 80512"/>
                <a:gd name="connsiteX9" fmla="*/ 79120 w 108121"/>
                <a:gd name="connsiteY9" fmla="*/ 17590 h 80512"/>
                <a:gd name="connsiteX10" fmla="*/ 68679 w 108121"/>
                <a:gd name="connsiteY10" fmla="*/ 55614 h 80512"/>
                <a:gd name="connsiteX11" fmla="*/ 66025 w 108121"/>
                <a:gd name="connsiteY11" fmla="*/ 65255 h 80512"/>
                <a:gd name="connsiteX12" fmla="*/ 82836 w 108121"/>
                <a:gd name="connsiteY12" fmla="*/ 80607 h 80512"/>
                <a:gd name="connsiteX13" fmla="*/ 108318 w 108121"/>
                <a:gd name="connsiteY13" fmla="*/ 53294 h 80512"/>
                <a:gd name="connsiteX14" fmla="*/ 105487 w 108121"/>
                <a:gd name="connsiteY14" fmla="*/ 50973 h 80512"/>
                <a:gd name="connsiteX15" fmla="*/ 102124 w 108121"/>
                <a:gd name="connsiteY15" fmla="*/ 54008 h 80512"/>
                <a:gd name="connsiteX16" fmla="*/ 83367 w 108121"/>
                <a:gd name="connsiteY16" fmla="*/ 75609 h 80512"/>
                <a:gd name="connsiteX17" fmla="*/ 78943 w 108121"/>
                <a:gd name="connsiteY17" fmla="*/ 69360 h 80512"/>
                <a:gd name="connsiteX18" fmla="*/ 83013 w 108121"/>
                <a:gd name="connsiteY18" fmla="*/ 54900 h 80512"/>
                <a:gd name="connsiteX19" fmla="*/ 92392 w 108121"/>
                <a:gd name="connsiteY19" fmla="*/ 20446 h 80512"/>
                <a:gd name="connsiteX20" fmla="*/ 69387 w 108121"/>
                <a:gd name="connsiteY20" fmla="*/ 95 h 80512"/>
                <a:gd name="connsiteX21" fmla="*/ 39481 w 108121"/>
                <a:gd name="connsiteY21" fmla="*/ 16340 h 80512"/>
                <a:gd name="connsiteX22" fmla="*/ 20546 w 108121"/>
                <a:gd name="connsiteY22" fmla="*/ 95 h 80512"/>
                <a:gd name="connsiteX23" fmla="*/ 6567 w 108121"/>
                <a:gd name="connsiteY23" fmla="*/ 9735 h 80512"/>
                <a:gd name="connsiteX24" fmla="*/ 196 w 108121"/>
                <a:gd name="connsiteY24" fmla="*/ 27408 h 80512"/>
                <a:gd name="connsiteX25" fmla="*/ 3204 w 108121"/>
                <a:gd name="connsiteY25" fmla="*/ 29729 h 80512"/>
                <a:gd name="connsiteX26" fmla="*/ 7098 w 108121"/>
                <a:gd name="connsiteY26" fmla="*/ 24374 h 80512"/>
                <a:gd name="connsiteX27" fmla="*/ 20016 w 108121"/>
                <a:gd name="connsiteY27" fmla="*/ 5093 h 80512"/>
                <a:gd name="connsiteX28" fmla="*/ 25855 w 108121"/>
                <a:gd name="connsiteY28" fmla="*/ 13841 h 80512"/>
                <a:gd name="connsiteX29" fmla="*/ 23024 w 108121"/>
                <a:gd name="connsiteY29" fmla="*/ 28658 h 80512"/>
                <a:gd name="connsiteX30" fmla="*/ 19131 w 108121"/>
                <a:gd name="connsiteY30" fmla="*/ 44725 h 80512"/>
                <a:gd name="connsiteX31" fmla="*/ 13468 w 108121"/>
                <a:gd name="connsiteY31" fmla="*/ 67575 h 80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8121" h="80512">
                  <a:moveTo>
                    <a:pt x="13468" y="67575"/>
                  </a:moveTo>
                  <a:cubicBezTo>
                    <a:pt x="12760" y="69896"/>
                    <a:pt x="11699" y="74359"/>
                    <a:pt x="11699" y="74895"/>
                  </a:cubicBezTo>
                  <a:cubicBezTo>
                    <a:pt x="11699" y="78822"/>
                    <a:pt x="14884" y="80607"/>
                    <a:pt x="17715" y="80607"/>
                  </a:cubicBezTo>
                  <a:cubicBezTo>
                    <a:pt x="20900" y="80607"/>
                    <a:pt x="23732" y="78286"/>
                    <a:pt x="24616" y="76680"/>
                  </a:cubicBezTo>
                  <a:cubicBezTo>
                    <a:pt x="25501" y="75073"/>
                    <a:pt x="26917" y="69360"/>
                    <a:pt x="27802" y="65612"/>
                  </a:cubicBezTo>
                  <a:cubicBezTo>
                    <a:pt x="28687" y="62220"/>
                    <a:pt x="30633" y="54008"/>
                    <a:pt x="31695" y="49545"/>
                  </a:cubicBezTo>
                  <a:cubicBezTo>
                    <a:pt x="32757" y="45617"/>
                    <a:pt x="33818" y="41690"/>
                    <a:pt x="34703" y="37584"/>
                  </a:cubicBezTo>
                  <a:cubicBezTo>
                    <a:pt x="36650" y="30265"/>
                    <a:pt x="37004" y="28837"/>
                    <a:pt x="42135" y="21517"/>
                  </a:cubicBezTo>
                  <a:cubicBezTo>
                    <a:pt x="47090" y="14376"/>
                    <a:pt x="55407" y="5093"/>
                    <a:pt x="68679" y="5093"/>
                  </a:cubicBezTo>
                  <a:cubicBezTo>
                    <a:pt x="78943" y="5093"/>
                    <a:pt x="79120" y="14198"/>
                    <a:pt x="79120" y="17590"/>
                  </a:cubicBezTo>
                  <a:cubicBezTo>
                    <a:pt x="79120" y="28301"/>
                    <a:pt x="71511" y="48117"/>
                    <a:pt x="68679" y="55614"/>
                  </a:cubicBezTo>
                  <a:cubicBezTo>
                    <a:pt x="66733" y="60613"/>
                    <a:pt x="66025" y="62220"/>
                    <a:pt x="66025" y="65255"/>
                  </a:cubicBezTo>
                  <a:cubicBezTo>
                    <a:pt x="66025" y="74716"/>
                    <a:pt x="73811" y="80607"/>
                    <a:pt x="82836" y="80607"/>
                  </a:cubicBezTo>
                  <a:cubicBezTo>
                    <a:pt x="100532" y="80607"/>
                    <a:pt x="108318" y="55971"/>
                    <a:pt x="108318" y="53294"/>
                  </a:cubicBezTo>
                  <a:cubicBezTo>
                    <a:pt x="108318" y="50973"/>
                    <a:pt x="106017" y="50973"/>
                    <a:pt x="105487" y="50973"/>
                  </a:cubicBezTo>
                  <a:cubicBezTo>
                    <a:pt x="103009" y="50973"/>
                    <a:pt x="102832" y="52044"/>
                    <a:pt x="102124" y="54008"/>
                  </a:cubicBezTo>
                  <a:cubicBezTo>
                    <a:pt x="98054" y="68289"/>
                    <a:pt x="90445" y="75609"/>
                    <a:pt x="83367" y="75609"/>
                  </a:cubicBezTo>
                  <a:cubicBezTo>
                    <a:pt x="79651" y="75609"/>
                    <a:pt x="78943" y="73109"/>
                    <a:pt x="78943" y="69360"/>
                  </a:cubicBezTo>
                  <a:cubicBezTo>
                    <a:pt x="78943" y="65255"/>
                    <a:pt x="79828" y="62934"/>
                    <a:pt x="83013" y="54900"/>
                  </a:cubicBezTo>
                  <a:cubicBezTo>
                    <a:pt x="85136" y="49366"/>
                    <a:pt x="92392" y="30443"/>
                    <a:pt x="92392" y="20446"/>
                  </a:cubicBezTo>
                  <a:cubicBezTo>
                    <a:pt x="92392" y="3130"/>
                    <a:pt x="78766" y="95"/>
                    <a:pt x="69387" y="95"/>
                  </a:cubicBezTo>
                  <a:cubicBezTo>
                    <a:pt x="54699" y="95"/>
                    <a:pt x="44790" y="9199"/>
                    <a:pt x="39481" y="16340"/>
                  </a:cubicBezTo>
                  <a:cubicBezTo>
                    <a:pt x="38242" y="4022"/>
                    <a:pt x="27802" y="95"/>
                    <a:pt x="20546" y="95"/>
                  </a:cubicBezTo>
                  <a:cubicBezTo>
                    <a:pt x="12937" y="95"/>
                    <a:pt x="8867" y="5629"/>
                    <a:pt x="6567" y="9735"/>
                  </a:cubicBezTo>
                  <a:cubicBezTo>
                    <a:pt x="2674" y="16340"/>
                    <a:pt x="196" y="26516"/>
                    <a:pt x="196" y="27408"/>
                  </a:cubicBezTo>
                  <a:cubicBezTo>
                    <a:pt x="196" y="29729"/>
                    <a:pt x="2674" y="29729"/>
                    <a:pt x="3204" y="29729"/>
                  </a:cubicBezTo>
                  <a:cubicBezTo>
                    <a:pt x="5682" y="29729"/>
                    <a:pt x="5859" y="29194"/>
                    <a:pt x="7098" y="24374"/>
                  </a:cubicBezTo>
                  <a:cubicBezTo>
                    <a:pt x="9752" y="13841"/>
                    <a:pt x="13114" y="5093"/>
                    <a:pt x="20016" y="5093"/>
                  </a:cubicBezTo>
                  <a:cubicBezTo>
                    <a:pt x="24616" y="5093"/>
                    <a:pt x="25855" y="9021"/>
                    <a:pt x="25855" y="13841"/>
                  </a:cubicBezTo>
                  <a:cubicBezTo>
                    <a:pt x="25855" y="17233"/>
                    <a:pt x="24263" y="23838"/>
                    <a:pt x="23024" y="28658"/>
                  </a:cubicBezTo>
                  <a:cubicBezTo>
                    <a:pt x="21785" y="33478"/>
                    <a:pt x="20016" y="40797"/>
                    <a:pt x="19131" y="44725"/>
                  </a:cubicBezTo>
                  <a:lnTo>
                    <a:pt x="13468" y="67575"/>
                  </a:lnTo>
                  <a:close/>
                </a:path>
              </a:pathLst>
            </a:custGeom>
            <a:solidFill>
              <a:srgbClr val="000000"/>
            </a:solidFill>
            <a:ln w="253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BD8256D0-2767-4E4D-A65C-1B6BE07A0FF6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7656034" y="4899566"/>
              <a:ext cx="130241" cy="48021"/>
            </a:xfrm>
            <a:custGeom>
              <a:avLst/>
              <a:gdLst>
                <a:gd name="connsiteX0" fmla="*/ 123718 w 130241"/>
                <a:gd name="connsiteY0" fmla="*/ 8842 h 48021"/>
                <a:gd name="connsiteX1" fmla="*/ 130443 w 130241"/>
                <a:gd name="connsiteY1" fmla="*/ 4379 h 48021"/>
                <a:gd name="connsiteX2" fmla="*/ 123895 w 130241"/>
                <a:gd name="connsiteY2" fmla="*/ 95 h 48021"/>
                <a:gd name="connsiteX3" fmla="*/ 6749 w 130241"/>
                <a:gd name="connsiteY3" fmla="*/ 95 h 48021"/>
                <a:gd name="connsiteX4" fmla="*/ 201 w 130241"/>
                <a:gd name="connsiteY4" fmla="*/ 4379 h 48021"/>
                <a:gd name="connsiteX5" fmla="*/ 6926 w 130241"/>
                <a:gd name="connsiteY5" fmla="*/ 8842 h 48021"/>
                <a:gd name="connsiteX6" fmla="*/ 123718 w 130241"/>
                <a:gd name="connsiteY6" fmla="*/ 8842 h 48021"/>
                <a:gd name="connsiteX7" fmla="*/ 123895 w 130241"/>
                <a:gd name="connsiteY7" fmla="*/ 48117 h 48021"/>
                <a:gd name="connsiteX8" fmla="*/ 130443 w 130241"/>
                <a:gd name="connsiteY8" fmla="*/ 43832 h 48021"/>
                <a:gd name="connsiteX9" fmla="*/ 123718 w 130241"/>
                <a:gd name="connsiteY9" fmla="*/ 39369 h 48021"/>
                <a:gd name="connsiteX10" fmla="*/ 6926 w 130241"/>
                <a:gd name="connsiteY10" fmla="*/ 39369 h 48021"/>
                <a:gd name="connsiteX11" fmla="*/ 201 w 130241"/>
                <a:gd name="connsiteY11" fmla="*/ 43832 h 48021"/>
                <a:gd name="connsiteX12" fmla="*/ 6749 w 130241"/>
                <a:gd name="connsiteY12" fmla="*/ 48117 h 48021"/>
                <a:gd name="connsiteX13" fmla="*/ 123895 w 130241"/>
                <a:gd name="connsiteY13" fmla="*/ 48117 h 48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241" h="48021">
                  <a:moveTo>
                    <a:pt x="123718" y="8842"/>
                  </a:moveTo>
                  <a:cubicBezTo>
                    <a:pt x="126373" y="8842"/>
                    <a:pt x="130443" y="8842"/>
                    <a:pt x="130443" y="4379"/>
                  </a:cubicBezTo>
                  <a:cubicBezTo>
                    <a:pt x="130443" y="95"/>
                    <a:pt x="126196" y="95"/>
                    <a:pt x="123895" y="95"/>
                  </a:cubicBezTo>
                  <a:lnTo>
                    <a:pt x="6749" y="95"/>
                  </a:lnTo>
                  <a:cubicBezTo>
                    <a:pt x="4448" y="95"/>
                    <a:pt x="201" y="95"/>
                    <a:pt x="201" y="4379"/>
                  </a:cubicBezTo>
                  <a:cubicBezTo>
                    <a:pt x="201" y="8842"/>
                    <a:pt x="4271" y="8842"/>
                    <a:pt x="6926" y="8842"/>
                  </a:cubicBezTo>
                  <a:lnTo>
                    <a:pt x="123718" y="8842"/>
                  </a:lnTo>
                  <a:close/>
                  <a:moveTo>
                    <a:pt x="123895" y="48117"/>
                  </a:moveTo>
                  <a:cubicBezTo>
                    <a:pt x="126196" y="48117"/>
                    <a:pt x="130443" y="48117"/>
                    <a:pt x="130443" y="43832"/>
                  </a:cubicBezTo>
                  <a:cubicBezTo>
                    <a:pt x="130443" y="39369"/>
                    <a:pt x="126373" y="39369"/>
                    <a:pt x="123718" y="39369"/>
                  </a:cubicBezTo>
                  <a:lnTo>
                    <a:pt x="6926" y="39369"/>
                  </a:lnTo>
                  <a:cubicBezTo>
                    <a:pt x="4271" y="39369"/>
                    <a:pt x="201" y="39369"/>
                    <a:pt x="201" y="43832"/>
                  </a:cubicBezTo>
                  <a:cubicBezTo>
                    <a:pt x="201" y="48117"/>
                    <a:pt x="4448" y="48117"/>
                    <a:pt x="6749" y="48117"/>
                  </a:cubicBezTo>
                  <a:lnTo>
                    <a:pt x="123895" y="48117"/>
                  </a:lnTo>
                  <a:close/>
                </a:path>
              </a:pathLst>
            </a:custGeom>
            <a:solidFill>
              <a:srgbClr val="000000"/>
            </a:solidFill>
            <a:ln w="253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544FE2F-CC97-4526-B931-FEAB9C9CF238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7818126" y="4849759"/>
              <a:ext cx="64412" cy="118537"/>
            </a:xfrm>
            <a:custGeom>
              <a:avLst/>
              <a:gdLst>
                <a:gd name="connsiteX0" fmla="*/ 40200 w 64412"/>
                <a:gd name="connsiteY0" fmla="*/ 5093 h 118537"/>
                <a:gd name="connsiteX1" fmla="*/ 34891 w 64412"/>
                <a:gd name="connsiteY1" fmla="*/ 95 h 118537"/>
                <a:gd name="connsiteX2" fmla="*/ 207 w 64412"/>
                <a:gd name="connsiteY2" fmla="*/ 11520 h 118537"/>
                <a:gd name="connsiteX3" fmla="*/ 207 w 64412"/>
                <a:gd name="connsiteY3" fmla="*/ 17947 h 118537"/>
                <a:gd name="connsiteX4" fmla="*/ 25866 w 64412"/>
                <a:gd name="connsiteY4" fmla="*/ 12948 h 118537"/>
                <a:gd name="connsiteX5" fmla="*/ 25866 w 64412"/>
                <a:gd name="connsiteY5" fmla="*/ 103993 h 118537"/>
                <a:gd name="connsiteX6" fmla="*/ 8170 w 64412"/>
                <a:gd name="connsiteY6" fmla="*/ 112205 h 118537"/>
                <a:gd name="connsiteX7" fmla="*/ 1446 w 64412"/>
                <a:gd name="connsiteY7" fmla="*/ 112205 h 118537"/>
                <a:gd name="connsiteX8" fmla="*/ 1446 w 64412"/>
                <a:gd name="connsiteY8" fmla="*/ 118632 h 118537"/>
                <a:gd name="connsiteX9" fmla="*/ 32945 w 64412"/>
                <a:gd name="connsiteY9" fmla="*/ 117918 h 118537"/>
                <a:gd name="connsiteX10" fmla="*/ 64620 w 64412"/>
                <a:gd name="connsiteY10" fmla="*/ 118632 h 118537"/>
                <a:gd name="connsiteX11" fmla="*/ 64620 w 64412"/>
                <a:gd name="connsiteY11" fmla="*/ 112205 h 118537"/>
                <a:gd name="connsiteX12" fmla="*/ 57896 w 64412"/>
                <a:gd name="connsiteY12" fmla="*/ 112205 h 118537"/>
                <a:gd name="connsiteX13" fmla="*/ 40200 w 64412"/>
                <a:gd name="connsiteY13" fmla="*/ 103993 h 118537"/>
                <a:gd name="connsiteX14" fmla="*/ 40200 w 64412"/>
                <a:gd name="connsiteY14" fmla="*/ 5093 h 11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412" h="118537">
                  <a:moveTo>
                    <a:pt x="40200" y="5093"/>
                  </a:moveTo>
                  <a:cubicBezTo>
                    <a:pt x="40200" y="273"/>
                    <a:pt x="39846" y="95"/>
                    <a:pt x="34891" y="95"/>
                  </a:cubicBezTo>
                  <a:cubicBezTo>
                    <a:pt x="23566" y="11342"/>
                    <a:pt x="7463" y="11520"/>
                    <a:pt x="207" y="11520"/>
                  </a:cubicBezTo>
                  <a:lnTo>
                    <a:pt x="207" y="17947"/>
                  </a:lnTo>
                  <a:cubicBezTo>
                    <a:pt x="4454" y="17947"/>
                    <a:pt x="16134" y="17947"/>
                    <a:pt x="25866" y="12948"/>
                  </a:cubicBezTo>
                  <a:lnTo>
                    <a:pt x="25866" y="103993"/>
                  </a:lnTo>
                  <a:cubicBezTo>
                    <a:pt x="25866" y="109884"/>
                    <a:pt x="25866" y="112205"/>
                    <a:pt x="8170" y="112205"/>
                  </a:cubicBezTo>
                  <a:lnTo>
                    <a:pt x="1446" y="112205"/>
                  </a:lnTo>
                  <a:lnTo>
                    <a:pt x="1446" y="118632"/>
                  </a:lnTo>
                  <a:cubicBezTo>
                    <a:pt x="4631" y="118453"/>
                    <a:pt x="26397" y="117918"/>
                    <a:pt x="32945" y="117918"/>
                  </a:cubicBezTo>
                  <a:cubicBezTo>
                    <a:pt x="38430" y="117918"/>
                    <a:pt x="60727" y="118453"/>
                    <a:pt x="64620" y="118632"/>
                  </a:cubicBezTo>
                  <a:lnTo>
                    <a:pt x="64620" y="112205"/>
                  </a:lnTo>
                  <a:lnTo>
                    <a:pt x="57896" y="112205"/>
                  </a:lnTo>
                  <a:cubicBezTo>
                    <a:pt x="40200" y="112205"/>
                    <a:pt x="40200" y="109884"/>
                    <a:pt x="40200" y="103993"/>
                  </a:cubicBezTo>
                  <a:lnTo>
                    <a:pt x="40200" y="5093"/>
                  </a:lnTo>
                  <a:close/>
                </a:path>
              </a:pathLst>
            </a:custGeom>
            <a:solidFill>
              <a:srgbClr val="000000"/>
            </a:solidFill>
            <a:ln w="253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09446EE-4CE3-42E8-9924-BD6A2AFCC207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7984714" y="4328101"/>
              <a:ext cx="100866" cy="169848"/>
            </a:xfrm>
            <a:custGeom>
              <a:avLst/>
              <a:gdLst>
                <a:gd name="connsiteX0" fmla="*/ 19680 w 100866"/>
                <a:gd name="connsiteY0" fmla="*/ 150288 h 169848"/>
                <a:gd name="connsiteX1" fmla="*/ 46476 w 100866"/>
                <a:gd name="connsiteY1" fmla="*/ 124020 h 169848"/>
                <a:gd name="connsiteX2" fmla="*/ 101080 w 100866"/>
                <a:gd name="connsiteY2" fmla="*/ 49552 h 169848"/>
                <a:gd name="connsiteX3" fmla="*/ 47487 w 100866"/>
                <a:gd name="connsiteY3" fmla="*/ 76 h 169848"/>
                <a:gd name="connsiteX4" fmla="*/ 214 w 100866"/>
                <a:gd name="connsiteY4" fmla="*/ 46237 h 169848"/>
                <a:gd name="connsiteX5" fmla="*/ 13612 w 100866"/>
                <a:gd name="connsiteY5" fmla="*/ 60518 h 169848"/>
                <a:gd name="connsiteX6" fmla="*/ 26758 w 100866"/>
                <a:gd name="connsiteY6" fmla="*/ 47002 h 169848"/>
                <a:gd name="connsiteX7" fmla="*/ 13360 w 100866"/>
                <a:gd name="connsiteY7" fmla="*/ 33740 h 169848"/>
                <a:gd name="connsiteX8" fmla="*/ 10073 w 100866"/>
                <a:gd name="connsiteY8" fmla="*/ 33995 h 169848"/>
                <a:gd name="connsiteX9" fmla="*/ 44201 w 100866"/>
                <a:gd name="connsiteY9" fmla="*/ 7982 h 169848"/>
                <a:gd name="connsiteX10" fmla="*/ 78076 w 100866"/>
                <a:gd name="connsiteY10" fmla="*/ 49552 h 169848"/>
                <a:gd name="connsiteX11" fmla="*/ 51532 w 100866"/>
                <a:gd name="connsiteY11" fmla="*/ 105913 h 169848"/>
                <a:gd name="connsiteX12" fmla="*/ 2995 w 100866"/>
                <a:gd name="connsiteY12" fmla="*/ 160489 h 169848"/>
                <a:gd name="connsiteX13" fmla="*/ 214 w 100866"/>
                <a:gd name="connsiteY13" fmla="*/ 169925 h 169848"/>
                <a:gd name="connsiteX14" fmla="*/ 94002 w 100866"/>
                <a:gd name="connsiteY14" fmla="*/ 169925 h 169848"/>
                <a:gd name="connsiteX15" fmla="*/ 101080 w 100866"/>
                <a:gd name="connsiteY15" fmla="*/ 125550 h 169848"/>
                <a:gd name="connsiteX16" fmla="*/ 94761 w 100866"/>
                <a:gd name="connsiteY16" fmla="*/ 125550 h 169848"/>
                <a:gd name="connsiteX17" fmla="*/ 89199 w 100866"/>
                <a:gd name="connsiteY17" fmla="*/ 148248 h 169848"/>
                <a:gd name="connsiteX18" fmla="*/ 65183 w 100866"/>
                <a:gd name="connsiteY18" fmla="*/ 150288 h 169848"/>
                <a:gd name="connsiteX19" fmla="*/ 19680 w 100866"/>
                <a:gd name="connsiteY19" fmla="*/ 150288 h 16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0866" h="169848">
                  <a:moveTo>
                    <a:pt x="19680" y="150288"/>
                  </a:moveTo>
                  <a:lnTo>
                    <a:pt x="46476" y="124020"/>
                  </a:lnTo>
                  <a:cubicBezTo>
                    <a:pt x="85913" y="88826"/>
                    <a:pt x="101080" y="75055"/>
                    <a:pt x="101080" y="49552"/>
                  </a:cubicBezTo>
                  <a:cubicBezTo>
                    <a:pt x="101080" y="20479"/>
                    <a:pt x="78329" y="76"/>
                    <a:pt x="47487" y="76"/>
                  </a:cubicBezTo>
                  <a:cubicBezTo>
                    <a:pt x="18921" y="76"/>
                    <a:pt x="214" y="23539"/>
                    <a:pt x="214" y="46237"/>
                  </a:cubicBezTo>
                  <a:cubicBezTo>
                    <a:pt x="214" y="60518"/>
                    <a:pt x="12854" y="60518"/>
                    <a:pt x="13612" y="60518"/>
                  </a:cubicBezTo>
                  <a:cubicBezTo>
                    <a:pt x="17910" y="60518"/>
                    <a:pt x="26758" y="57458"/>
                    <a:pt x="26758" y="47002"/>
                  </a:cubicBezTo>
                  <a:cubicBezTo>
                    <a:pt x="26758" y="40371"/>
                    <a:pt x="22208" y="33740"/>
                    <a:pt x="13360" y="33740"/>
                  </a:cubicBezTo>
                  <a:cubicBezTo>
                    <a:pt x="11337" y="33740"/>
                    <a:pt x="10832" y="33740"/>
                    <a:pt x="10073" y="33995"/>
                  </a:cubicBezTo>
                  <a:cubicBezTo>
                    <a:pt x="15888" y="17418"/>
                    <a:pt x="29539" y="7982"/>
                    <a:pt x="44201" y="7982"/>
                  </a:cubicBezTo>
                  <a:cubicBezTo>
                    <a:pt x="67206" y="7982"/>
                    <a:pt x="78076" y="28640"/>
                    <a:pt x="78076" y="49552"/>
                  </a:cubicBezTo>
                  <a:cubicBezTo>
                    <a:pt x="78076" y="69954"/>
                    <a:pt x="65436" y="90101"/>
                    <a:pt x="51532" y="105913"/>
                  </a:cubicBezTo>
                  <a:lnTo>
                    <a:pt x="2995" y="160489"/>
                  </a:lnTo>
                  <a:cubicBezTo>
                    <a:pt x="214" y="163294"/>
                    <a:pt x="214" y="163804"/>
                    <a:pt x="214" y="169925"/>
                  </a:cubicBezTo>
                  <a:lnTo>
                    <a:pt x="94002" y="169925"/>
                  </a:lnTo>
                  <a:lnTo>
                    <a:pt x="101080" y="125550"/>
                  </a:lnTo>
                  <a:lnTo>
                    <a:pt x="94761" y="125550"/>
                  </a:lnTo>
                  <a:cubicBezTo>
                    <a:pt x="93497" y="133201"/>
                    <a:pt x="91727" y="144422"/>
                    <a:pt x="89199" y="148248"/>
                  </a:cubicBezTo>
                  <a:cubicBezTo>
                    <a:pt x="87429" y="150288"/>
                    <a:pt x="70745" y="150288"/>
                    <a:pt x="65183" y="150288"/>
                  </a:cubicBezTo>
                  <a:lnTo>
                    <a:pt x="19680" y="150288"/>
                  </a:lnTo>
                  <a:close/>
                </a:path>
              </a:pathLst>
            </a:custGeom>
            <a:solidFill>
              <a:srgbClr val="000000"/>
            </a:solidFill>
            <a:ln w="253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B651527-2E11-4048-AF73-CE28F301C69A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8109622" y="4286865"/>
              <a:ext cx="78215" cy="118537"/>
            </a:xfrm>
            <a:custGeom>
              <a:avLst/>
              <a:gdLst>
                <a:gd name="connsiteX0" fmla="*/ 78435 w 78215"/>
                <a:gd name="connsiteY0" fmla="*/ 86119 h 118537"/>
                <a:gd name="connsiteX1" fmla="*/ 72418 w 78215"/>
                <a:gd name="connsiteY1" fmla="*/ 86119 h 118537"/>
                <a:gd name="connsiteX2" fmla="*/ 67817 w 78215"/>
                <a:gd name="connsiteY2" fmla="*/ 102365 h 118537"/>
                <a:gd name="connsiteX3" fmla="*/ 50298 w 78215"/>
                <a:gd name="connsiteY3" fmla="*/ 103436 h 118537"/>
                <a:gd name="connsiteX4" fmla="*/ 17738 w 78215"/>
                <a:gd name="connsiteY4" fmla="*/ 103436 h 118537"/>
                <a:gd name="connsiteX5" fmla="*/ 53130 w 78215"/>
                <a:gd name="connsiteY5" fmla="*/ 73444 h 118537"/>
                <a:gd name="connsiteX6" fmla="*/ 78435 w 78215"/>
                <a:gd name="connsiteY6" fmla="*/ 34884 h 118537"/>
                <a:gd name="connsiteX7" fmla="*/ 37026 w 78215"/>
                <a:gd name="connsiteY7" fmla="*/ 73 h 118537"/>
                <a:gd name="connsiteX8" fmla="*/ 219 w 78215"/>
                <a:gd name="connsiteY8" fmla="*/ 32028 h 118537"/>
                <a:gd name="connsiteX9" fmla="*/ 9598 w 78215"/>
                <a:gd name="connsiteY9" fmla="*/ 42025 h 118537"/>
                <a:gd name="connsiteX10" fmla="*/ 18977 w 78215"/>
                <a:gd name="connsiteY10" fmla="*/ 32563 h 118537"/>
                <a:gd name="connsiteX11" fmla="*/ 8536 w 78215"/>
                <a:gd name="connsiteY11" fmla="*/ 23102 h 118537"/>
                <a:gd name="connsiteX12" fmla="*/ 34372 w 78215"/>
                <a:gd name="connsiteY12" fmla="*/ 6500 h 118537"/>
                <a:gd name="connsiteX13" fmla="*/ 61270 w 78215"/>
                <a:gd name="connsiteY13" fmla="*/ 34884 h 118537"/>
                <a:gd name="connsiteX14" fmla="*/ 44636 w 78215"/>
                <a:gd name="connsiteY14" fmla="*/ 69160 h 118537"/>
                <a:gd name="connsiteX15" fmla="*/ 1989 w 78215"/>
                <a:gd name="connsiteY15" fmla="*/ 111648 h 118537"/>
                <a:gd name="connsiteX16" fmla="*/ 219 w 78215"/>
                <a:gd name="connsiteY16" fmla="*/ 118610 h 118537"/>
                <a:gd name="connsiteX17" fmla="*/ 73126 w 78215"/>
                <a:gd name="connsiteY17" fmla="*/ 118610 h 118537"/>
                <a:gd name="connsiteX18" fmla="*/ 78435 w 78215"/>
                <a:gd name="connsiteY18" fmla="*/ 86119 h 11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215" h="118537">
                  <a:moveTo>
                    <a:pt x="78435" y="86119"/>
                  </a:moveTo>
                  <a:lnTo>
                    <a:pt x="72418" y="86119"/>
                  </a:lnTo>
                  <a:cubicBezTo>
                    <a:pt x="71887" y="90047"/>
                    <a:pt x="70118" y="100579"/>
                    <a:pt x="67817" y="102365"/>
                  </a:cubicBezTo>
                  <a:cubicBezTo>
                    <a:pt x="66402" y="103436"/>
                    <a:pt x="52776" y="103436"/>
                    <a:pt x="50298" y="103436"/>
                  </a:cubicBezTo>
                  <a:lnTo>
                    <a:pt x="17738" y="103436"/>
                  </a:lnTo>
                  <a:cubicBezTo>
                    <a:pt x="36319" y="86833"/>
                    <a:pt x="42512" y="81835"/>
                    <a:pt x="53130" y="73444"/>
                  </a:cubicBezTo>
                  <a:cubicBezTo>
                    <a:pt x="66225" y="62912"/>
                    <a:pt x="78435" y="51844"/>
                    <a:pt x="78435" y="34884"/>
                  </a:cubicBezTo>
                  <a:cubicBezTo>
                    <a:pt x="78435" y="13283"/>
                    <a:pt x="59677" y="73"/>
                    <a:pt x="37026" y="73"/>
                  </a:cubicBezTo>
                  <a:cubicBezTo>
                    <a:pt x="15084" y="73"/>
                    <a:pt x="219" y="15604"/>
                    <a:pt x="219" y="32028"/>
                  </a:cubicBezTo>
                  <a:cubicBezTo>
                    <a:pt x="219" y="41132"/>
                    <a:pt x="7828" y="42025"/>
                    <a:pt x="9598" y="42025"/>
                  </a:cubicBezTo>
                  <a:cubicBezTo>
                    <a:pt x="13845" y="42025"/>
                    <a:pt x="18977" y="38990"/>
                    <a:pt x="18977" y="32563"/>
                  </a:cubicBezTo>
                  <a:cubicBezTo>
                    <a:pt x="18977" y="29350"/>
                    <a:pt x="17738" y="23102"/>
                    <a:pt x="8536" y="23102"/>
                  </a:cubicBezTo>
                  <a:cubicBezTo>
                    <a:pt x="14022" y="10427"/>
                    <a:pt x="26055" y="6500"/>
                    <a:pt x="34372" y="6500"/>
                  </a:cubicBezTo>
                  <a:cubicBezTo>
                    <a:pt x="52068" y="6500"/>
                    <a:pt x="61270" y="20424"/>
                    <a:pt x="61270" y="34884"/>
                  </a:cubicBezTo>
                  <a:cubicBezTo>
                    <a:pt x="61270" y="50415"/>
                    <a:pt x="50298" y="62733"/>
                    <a:pt x="44636" y="69160"/>
                  </a:cubicBezTo>
                  <a:lnTo>
                    <a:pt x="1989" y="111648"/>
                  </a:lnTo>
                  <a:cubicBezTo>
                    <a:pt x="219" y="113254"/>
                    <a:pt x="219" y="113611"/>
                    <a:pt x="219" y="118610"/>
                  </a:cubicBezTo>
                  <a:lnTo>
                    <a:pt x="73126" y="118610"/>
                  </a:lnTo>
                  <a:lnTo>
                    <a:pt x="78435" y="86119"/>
                  </a:lnTo>
                  <a:close/>
                </a:path>
              </a:pathLst>
            </a:custGeom>
            <a:solidFill>
              <a:srgbClr val="000000"/>
            </a:solidFill>
            <a:ln w="253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D2B1D79-54D9-4FF9-A1CE-F70DA2E6CAC8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8207559" y="4326675"/>
              <a:ext cx="108121" cy="80512"/>
            </a:xfrm>
            <a:custGeom>
              <a:avLst/>
              <a:gdLst>
                <a:gd name="connsiteX0" fmla="*/ 13495 w 108121"/>
                <a:gd name="connsiteY0" fmla="*/ 67553 h 80512"/>
                <a:gd name="connsiteX1" fmla="*/ 11725 w 108121"/>
                <a:gd name="connsiteY1" fmla="*/ 74873 h 80512"/>
                <a:gd name="connsiteX2" fmla="*/ 17742 w 108121"/>
                <a:gd name="connsiteY2" fmla="*/ 80585 h 80512"/>
                <a:gd name="connsiteX3" fmla="*/ 24643 w 108121"/>
                <a:gd name="connsiteY3" fmla="*/ 76658 h 80512"/>
                <a:gd name="connsiteX4" fmla="*/ 27829 w 108121"/>
                <a:gd name="connsiteY4" fmla="*/ 65590 h 80512"/>
                <a:gd name="connsiteX5" fmla="*/ 31722 w 108121"/>
                <a:gd name="connsiteY5" fmla="*/ 49523 h 80512"/>
                <a:gd name="connsiteX6" fmla="*/ 34730 w 108121"/>
                <a:gd name="connsiteY6" fmla="*/ 37562 h 80512"/>
                <a:gd name="connsiteX7" fmla="*/ 42162 w 108121"/>
                <a:gd name="connsiteY7" fmla="*/ 21495 h 80512"/>
                <a:gd name="connsiteX8" fmla="*/ 68706 w 108121"/>
                <a:gd name="connsiteY8" fmla="*/ 5071 h 80512"/>
                <a:gd name="connsiteX9" fmla="*/ 79147 w 108121"/>
                <a:gd name="connsiteY9" fmla="*/ 17568 h 80512"/>
                <a:gd name="connsiteX10" fmla="*/ 68706 w 108121"/>
                <a:gd name="connsiteY10" fmla="*/ 55592 h 80512"/>
                <a:gd name="connsiteX11" fmla="*/ 66052 w 108121"/>
                <a:gd name="connsiteY11" fmla="*/ 65233 h 80512"/>
                <a:gd name="connsiteX12" fmla="*/ 82863 w 108121"/>
                <a:gd name="connsiteY12" fmla="*/ 80585 h 80512"/>
                <a:gd name="connsiteX13" fmla="*/ 108345 w 108121"/>
                <a:gd name="connsiteY13" fmla="*/ 53272 h 80512"/>
                <a:gd name="connsiteX14" fmla="*/ 105513 w 108121"/>
                <a:gd name="connsiteY14" fmla="*/ 50951 h 80512"/>
                <a:gd name="connsiteX15" fmla="*/ 102151 w 108121"/>
                <a:gd name="connsiteY15" fmla="*/ 53986 h 80512"/>
                <a:gd name="connsiteX16" fmla="*/ 83394 w 108121"/>
                <a:gd name="connsiteY16" fmla="*/ 75587 h 80512"/>
                <a:gd name="connsiteX17" fmla="*/ 78970 w 108121"/>
                <a:gd name="connsiteY17" fmla="*/ 69338 h 80512"/>
                <a:gd name="connsiteX18" fmla="*/ 83040 w 108121"/>
                <a:gd name="connsiteY18" fmla="*/ 54878 h 80512"/>
                <a:gd name="connsiteX19" fmla="*/ 92418 w 108121"/>
                <a:gd name="connsiteY19" fmla="*/ 20424 h 80512"/>
                <a:gd name="connsiteX20" fmla="*/ 69414 w 108121"/>
                <a:gd name="connsiteY20" fmla="*/ 73 h 80512"/>
                <a:gd name="connsiteX21" fmla="*/ 39508 w 108121"/>
                <a:gd name="connsiteY21" fmla="*/ 16318 h 80512"/>
                <a:gd name="connsiteX22" fmla="*/ 20573 w 108121"/>
                <a:gd name="connsiteY22" fmla="*/ 73 h 80512"/>
                <a:gd name="connsiteX23" fmla="*/ 6594 w 108121"/>
                <a:gd name="connsiteY23" fmla="*/ 9713 h 80512"/>
                <a:gd name="connsiteX24" fmla="*/ 223 w 108121"/>
                <a:gd name="connsiteY24" fmla="*/ 27386 h 80512"/>
                <a:gd name="connsiteX25" fmla="*/ 3231 w 108121"/>
                <a:gd name="connsiteY25" fmla="*/ 29707 h 80512"/>
                <a:gd name="connsiteX26" fmla="*/ 7124 w 108121"/>
                <a:gd name="connsiteY26" fmla="*/ 24352 h 80512"/>
                <a:gd name="connsiteX27" fmla="*/ 20042 w 108121"/>
                <a:gd name="connsiteY27" fmla="*/ 5071 h 80512"/>
                <a:gd name="connsiteX28" fmla="*/ 25882 w 108121"/>
                <a:gd name="connsiteY28" fmla="*/ 13819 h 80512"/>
                <a:gd name="connsiteX29" fmla="*/ 23051 w 108121"/>
                <a:gd name="connsiteY29" fmla="*/ 28636 h 80512"/>
                <a:gd name="connsiteX30" fmla="*/ 19158 w 108121"/>
                <a:gd name="connsiteY30" fmla="*/ 44703 h 80512"/>
                <a:gd name="connsiteX31" fmla="*/ 13495 w 108121"/>
                <a:gd name="connsiteY31" fmla="*/ 67553 h 80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8121" h="80512">
                  <a:moveTo>
                    <a:pt x="13495" y="67553"/>
                  </a:moveTo>
                  <a:cubicBezTo>
                    <a:pt x="12787" y="69874"/>
                    <a:pt x="11725" y="74337"/>
                    <a:pt x="11725" y="74873"/>
                  </a:cubicBezTo>
                  <a:cubicBezTo>
                    <a:pt x="11725" y="78800"/>
                    <a:pt x="14911" y="80585"/>
                    <a:pt x="17742" y="80585"/>
                  </a:cubicBezTo>
                  <a:cubicBezTo>
                    <a:pt x="20927" y="80585"/>
                    <a:pt x="23759" y="78264"/>
                    <a:pt x="24643" y="76658"/>
                  </a:cubicBezTo>
                  <a:cubicBezTo>
                    <a:pt x="25528" y="75051"/>
                    <a:pt x="26944" y="69338"/>
                    <a:pt x="27829" y="65590"/>
                  </a:cubicBezTo>
                  <a:cubicBezTo>
                    <a:pt x="28713" y="62198"/>
                    <a:pt x="30660" y="53986"/>
                    <a:pt x="31722" y="49523"/>
                  </a:cubicBezTo>
                  <a:cubicBezTo>
                    <a:pt x="32783" y="45595"/>
                    <a:pt x="33845" y="41668"/>
                    <a:pt x="34730" y="37562"/>
                  </a:cubicBezTo>
                  <a:cubicBezTo>
                    <a:pt x="36677" y="30243"/>
                    <a:pt x="37030" y="28815"/>
                    <a:pt x="42162" y="21495"/>
                  </a:cubicBezTo>
                  <a:cubicBezTo>
                    <a:pt x="47117" y="14354"/>
                    <a:pt x="55434" y="5071"/>
                    <a:pt x="68706" y="5071"/>
                  </a:cubicBezTo>
                  <a:cubicBezTo>
                    <a:pt x="78970" y="5071"/>
                    <a:pt x="79147" y="14176"/>
                    <a:pt x="79147" y="17568"/>
                  </a:cubicBezTo>
                  <a:cubicBezTo>
                    <a:pt x="79147" y="28279"/>
                    <a:pt x="71537" y="48095"/>
                    <a:pt x="68706" y="55592"/>
                  </a:cubicBezTo>
                  <a:cubicBezTo>
                    <a:pt x="66759" y="60591"/>
                    <a:pt x="66052" y="62198"/>
                    <a:pt x="66052" y="65233"/>
                  </a:cubicBezTo>
                  <a:cubicBezTo>
                    <a:pt x="66052" y="74694"/>
                    <a:pt x="73838" y="80585"/>
                    <a:pt x="82863" y="80585"/>
                  </a:cubicBezTo>
                  <a:cubicBezTo>
                    <a:pt x="100559" y="80585"/>
                    <a:pt x="108345" y="55950"/>
                    <a:pt x="108345" y="53272"/>
                  </a:cubicBezTo>
                  <a:cubicBezTo>
                    <a:pt x="108345" y="50951"/>
                    <a:pt x="106044" y="50951"/>
                    <a:pt x="105513" y="50951"/>
                  </a:cubicBezTo>
                  <a:cubicBezTo>
                    <a:pt x="103036" y="50951"/>
                    <a:pt x="102859" y="52022"/>
                    <a:pt x="102151" y="53986"/>
                  </a:cubicBezTo>
                  <a:cubicBezTo>
                    <a:pt x="98081" y="68267"/>
                    <a:pt x="90472" y="75587"/>
                    <a:pt x="83394" y="75587"/>
                  </a:cubicBezTo>
                  <a:cubicBezTo>
                    <a:pt x="79677" y="75587"/>
                    <a:pt x="78970" y="73087"/>
                    <a:pt x="78970" y="69338"/>
                  </a:cubicBezTo>
                  <a:cubicBezTo>
                    <a:pt x="78970" y="65233"/>
                    <a:pt x="79854" y="62912"/>
                    <a:pt x="83040" y="54878"/>
                  </a:cubicBezTo>
                  <a:cubicBezTo>
                    <a:pt x="85163" y="49344"/>
                    <a:pt x="92418" y="30421"/>
                    <a:pt x="92418" y="20424"/>
                  </a:cubicBezTo>
                  <a:cubicBezTo>
                    <a:pt x="92418" y="3108"/>
                    <a:pt x="78793" y="73"/>
                    <a:pt x="69414" y="73"/>
                  </a:cubicBezTo>
                  <a:cubicBezTo>
                    <a:pt x="54726" y="73"/>
                    <a:pt x="44817" y="9177"/>
                    <a:pt x="39508" y="16318"/>
                  </a:cubicBezTo>
                  <a:cubicBezTo>
                    <a:pt x="38269" y="4000"/>
                    <a:pt x="27829" y="73"/>
                    <a:pt x="20573" y="73"/>
                  </a:cubicBezTo>
                  <a:cubicBezTo>
                    <a:pt x="12964" y="73"/>
                    <a:pt x="8894" y="5607"/>
                    <a:pt x="6594" y="9713"/>
                  </a:cubicBezTo>
                  <a:cubicBezTo>
                    <a:pt x="2700" y="16318"/>
                    <a:pt x="223" y="26494"/>
                    <a:pt x="223" y="27386"/>
                  </a:cubicBezTo>
                  <a:cubicBezTo>
                    <a:pt x="223" y="29707"/>
                    <a:pt x="2700" y="29707"/>
                    <a:pt x="3231" y="29707"/>
                  </a:cubicBezTo>
                  <a:cubicBezTo>
                    <a:pt x="5709" y="29707"/>
                    <a:pt x="5886" y="29172"/>
                    <a:pt x="7124" y="24352"/>
                  </a:cubicBezTo>
                  <a:cubicBezTo>
                    <a:pt x="9779" y="13819"/>
                    <a:pt x="13141" y="5071"/>
                    <a:pt x="20042" y="5071"/>
                  </a:cubicBezTo>
                  <a:cubicBezTo>
                    <a:pt x="24643" y="5071"/>
                    <a:pt x="25882" y="8999"/>
                    <a:pt x="25882" y="13819"/>
                  </a:cubicBezTo>
                  <a:cubicBezTo>
                    <a:pt x="25882" y="17211"/>
                    <a:pt x="24289" y="23816"/>
                    <a:pt x="23051" y="28636"/>
                  </a:cubicBezTo>
                  <a:cubicBezTo>
                    <a:pt x="21812" y="33456"/>
                    <a:pt x="20042" y="40775"/>
                    <a:pt x="19158" y="44703"/>
                  </a:cubicBezTo>
                  <a:lnTo>
                    <a:pt x="13495" y="67553"/>
                  </a:lnTo>
                  <a:close/>
                </a:path>
              </a:pathLst>
            </a:custGeom>
            <a:solidFill>
              <a:srgbClr val="000000"/>
            </a:solidFill>
            <a:ln w="253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A168970D-8004-4A8D-81F2-1BEB94828D1B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8343320" y="4356309"/>
              <a:ext cx="119624" cy="8747"/>
            </a:xfrm>
            <a:custGeom>
              <a:avLst/>
              <a:gdLst>
                <a:gd name="connsiteX0" fmla="*/ 112774 w 119624"/>
                <a:gd name="connsiteY0" fmla="*/ 8820 h 8747"/>
                <a:gd name="connsiteX1" fmla="*/ 119852 w 119624"/>
                <a:gd name="connsiteY1" fmla="*/ 4536 h 8747"/>
                <a:gd name="connsiteX2" fmla="*/ 112774 w 119624"/>
                <a:gd name="connsiteY2" fmla="*/ 73 h 8747"/>
                <a:gd name="connsiteX3" fmla="*/ 7306 w 119624"/>
                <a:gd name="connsiteY3" fmla="*/ 73 h 8747"/>
                <a:gd name="connsiteX4" fmla="*/ 228 w 119624"/>
                <a:gd name="connsiteY4" fmla="*/ 4357 h 8747"/>
                <a:gd name="connsiteX5" fmla="*/ 7306 w 119624"/>
                <a:gd name="connsiteY5" fmla="*/ 8820 h 8747"/>
                <a:gd name="connsiteX6" fmla="*/ 112774 w 119624"/>
                <a:gd name="connsiteY6" fmla="*/ 8820 h 8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624" h="8747">
                  <a:moveTo>
                    <a:pt x="112774" y="8820"/>
                  </a:moveTo>
                  <a:cubicBezTo>
                    <a:pt x="115605" y="8820"/>
                    <a:pt x="119852" y="8820"/>
                    <a:pt x="119852" y="4536"/>
                  </a:cubicBezTo>
                  <a:cubicBezTo>
                    <a:pt x="119852" y="73"/>
                    <a:pt x="115782" y="73"/>
                    <a:pt x="112774" y="73"/>
                  </a:cubicBezTo>
                  <a:lnTo>
                    <a:pt x="7306" y="73"/>
                  </a:lnTo>
                  <a:cubicBezTo>
                    <a:pt x="4475" y="73"/>
                    <a:pt x="228" y="73"/>
                    <a:pt x="228" y="4357"/>
                  </a:cubicBezTo>
                  <a:cubicBezTo>
                    <a:pt x="228" y="8820"/>
                    <a:pt x="4298" y="8820"/>
                    <a:pt x="7306" y="8820"/>
                  </a:cubicBezTo>
                  <a:lnTo>
                    <a:pt x="112774" y="8820"/>
                  </a:lnTo>
                  <a:close/>
                </a:path>
              </a:pathLst>
            </a:custGeom>
            <a:solidFill>
              <a:srgbClr val="000000"/>
            </a:solidFill>
            <a:ln w="253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0301BAD9-D920-4D7F-BD1D-CDFE34CE1CD3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8501497" y="4286865"/>
              <a:ext cx="64412" cy="118537"/>
            </a:xfrm>
            <a:custGeom>
              <a:avLst/>
              <a:gdLst>
                <a:gd name="connsiteX0" fmla="*/ 40227 w 64412"/>
                <a:gd name="connsiteY0" fmla="*/ 5071 h 118537"/>
                <a:gd name="connsiteX1" fmla="*/ 34918 w 64412"/>
                <a:gd name="connsiteY1" fmla="*/ 73 h 118537"/>
                <a:gd name="connsiteX2" fmla="*/ 234 w 64412"/>
                <a:gd name="connsiteY2" fmla="*/ 11498 h 118537"/>
                <a:gd name="connsiteX3" fmla="*/ 234 w 64412"/>
                <a:gd name="connsiteY3" fmla="*/ 17925 h 118537"/>
                <a:gd name="connsiteX4" fmla="*/ 25893 w 64412"/>
                <a:gd name="connsiteY4" fmla="*/ 12926 h 118537"/>
                <a:gd name="connsiteX5" fmla="*/ 25893 w 64412"/>
                <a:gd name="connsiteY5" fmla="*/ 103971 h 118537"/>
                <a:gd name="connsiteX6" fmla="*/ 8197 w 64412"/>
                <a:gd name="connsiteY6" fmla="*/ 112183 h 118537"/>
                <a:gd name="connsiteX7" fmla="*/ 1473 w 64412"/>
                <a:gd name="connsiteY7" fmla="*/ 112183 h 118537"/>
                <a:gd name="connsiteX8" fmla="*/ 1473 w 64412"/>
                <a:gd name="connsiteY8" fmla="*/ 118610 h 118537"/>
                <a:gd name="connsiteX9" fmla="*/ 32972 w 64412"/>
                <a:gd name="connsiteY9" fmla="*/ 117896 h 118537"/>
                <a:gd name="connsiteX10" fmla="*/ 64647 w 64412"/>
                <a:gd name="connsiteY10" fmla="*/ 118610 h 118537"/>
                <a:gd name="connsiteX11" fmla="*/ 64647 w 64412"/>
                <a:gd name="connsiteY11" fmla="*/ 112183 h 118537"/>
                <a:gd name="connsiteX12" fmla="*/ 57923 w 64412"/>
                <a:gd name="connsiteY12" fmla="*/ 112183 h 118537"/>
                <a:gd name="connsiteX13" fmla="*/ 40227 w 64412"/>
                <a:gd name="connsiteY13" fmla="*/ 103971 h 118537"/>
                <a:gd name="connsiteX14" fmla="*/ 40227 w 64412"/>
                <a:gd name="connsiteY14" fmla="*/ 5071 h 11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412" h="118537">
                  <a:moveTo>
                    <a:pt x="40227" y="5071"/>
                  </a:moveTo>
                  <a:cubicBezTo>
                    <a:pt x="40227" y="251"/>
                    <a:pt x="39873" y="73"/>
                    <a:pt x="34918" y="73"/>
                  </a:cubicBezTo>
                  <a:cubicBezTo>
                    <a:pt x="23593" y="11320"/>
                    <a:pt x="7489" y="11498"/>
                    <a:pt x="234" y="11498"/>
                  </a:cubicBezTo>
                  <a:lnTo>
                    <a:pt x="234" y="17925"/>
                  </a:lnTo>
                  <a:cubicBezTo>
                    <a:pt x="4481" y="17925"/>
                    <a:pt x="16160" y="17925"/>
                    <a:pt x="25893" y="12926"/>
                  </a:cubicBezTo>
                  <a:lnTo>
                    <a:pt x="25893" y="103971"/>
                  </a:lnTo>
                  <a:cubicBezTo>
                    <a:pt x="25893" y="109862"/>
                    <a:pt x="25893" y="112183"/>
                    <a:pt x="8197" y="112183"/>
                  </a:cubicBezTo>
                  <a:lnTo>
                    <a:pt x="1473" y="112183"/>
                  </a:lnTo>
                  <a:lnTo>
                    <a:pt x="1473" y="118610"/>
                  </a:lnTo>
                  <a:cubicBezTo>
                    <a:pt x="4658" y="118431"/>
                    <a:pt x="26424" y="117896"/>
                    <a:pt x="32972" y="117896"/>
                  </a:cubicBezTo>
                  <a:cubicBezTo>
                    <a:pt x="38457" y="117896"/>
                    <a:pt x="60754" y="118431"/>
                    <a:pt x="64647" y="118610"/>
                  </a:cubicBezTo>
                  <a:lnTo>
                    <a:pt x="64647" y="112183"/>
                  </a:lnTo>
                  <a:lnTo>
                    <a:pt x="57923" y="112183"/>
                  </a:lnTo>
                  <a:cubicBezTo>
                    <a:pt x="40227" y="112183"/>
                    <a:pt x="40227" y="109862"/>
                    <a:pt x="40227" y="103971"/>
                  </a:cubicBezTo>
                  <a:lnTo>
                    <a:pt x="40227" y="5071"/>
                  </a:lnTo>
                  <a:close/>
                </a:path>
              </a:pathLst>
            </a:custGeom>
            <a:solidFill>
              <a:srgbClr val="000000"/>
            </a:solidFill>
            <a:ln w="253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DEA7C263-5735-4AD4-B3AE-EA717CCCD5B8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8602947" y="4385228"/>
              <a:ext cx="137016" cy="115527"/>
            </a:xfrm>
            <a:custGeom>
              <a:avLst/>
              <a:gdLst>
                <a:gd name="connsiteX0" fmla="*/ 15154 w 137016"/>
                <a:gd name="connsiteY0" fmla="*/ 97752 h 115527"/>
                <a:gd name="connsiteX1" fmla="*/ 12879 w 137016"/>
                <a:gd name="connsiteY1" fmla="*/ 108718 h 115527"/>
                <a:gd name="connsiteX2" fmla="*/ 20210 w 137016"/>
                <a:gd name="connsiteY2" fmla="*/ 115604 h 115527"/>
                <a:gd name="connsiteX3" fmla="*/ 29563 w 137016"/>
                <a:gd name="connsiteY3" fmla="*/ 108463 h 115527"/>
                <a:gd name="connsiteX4" fmla="*/ 34366 w 137016"/>
                <a:gd name="connsiteY4" fmla="*/ 89591 h 115527"/>
                <a:gd name="connsiteX5" fmla="*/ 39928 w 137016"/>
                <a:gd name="connsiteY5" fmla="*/ 66639 h 115527"/>
                <a:gd name="connsiteX6" fmla="*/ 44225 w 137016"/>
                <a:gd name="connsiteY6" fmla="*/ 49552 h 115527"/>
                <a:gd name="connsiteX7" fmla="*/ 47512 w 137016"/>
                <a:gd name="connsiteY7" fmla="*/ 36801 h 115527"/>
                <a:gd name="connsiteX8" fmla="*/ 88718 w 137016"/>
                <a:gd name="connsiteY8" fmla="*/ 5687 h 115527"/>
                <a:gd name="connsiteX9" fmla="*/ 102369 w 137016"/>
                <a:gd name="connsiteY9" fmla="*/ 23539 h 115527"/>
                <a:gd name="connsiteX10" fmla="*/ 85937 w 137016"/>
                <a:gd name="connsiteY10" fmla="*/ 82961 h 115527"/>
                <a:gd name="connsiteX11" fmla="*/ 83409 w 137016"/>
                <a:gd name="connsiteY11" fmla="*/ 94692 h 115527"/>
                <a:gd name="connsiteX12" fmla="*/ 104139 w 137016"/>
                <a:gd name="connsiteY12" fmla="*/ 115604 h 115527"/>
                <a:gd name="connsiteX13" fmla="*/ 137255 w 137016"/>
                <a:gd name="connsiteY13" fmla="*/ 76330 h 115527"/>
                <a:gd name="connsiteX14" fmla="*/ 134222 w 137016"/>
                <a:gd name="connsiteY14" fmla="*/ 73780 h 115527"/>
                <a:gd name="connsiteX15" fmla="*/ 130430 w 137016"/>
                <a:gd name="connsiteY15" fmla="*/ 78370 h 115527"/>
                <a:gd name="connsiteX16" fmla="*/ 104644 w 137016"/>
                <a:gd name="connsiteY16" fmla="*/ 109994 h 115527"/>
                <a:gd name="connsiteX17" fmla="*/ 98577 w 137016"/>
                <a:gd name="connsiteY17" fmla="*/ 101578 h 115527"/>
                <a:gd name="connsiteX18" fmla="*/ 103127 w 137016"/>
                <a:gd name="connsiteY18" fmla="*/ 83471 h 115527"/>
                <a:gd name="connsiteX19" fmla="*/ 118548 w 137016"/>
                <a:gd name="connsiteY19" fmla="*/ 27365 h 115527"/>
                <a:gd name="connsiteX20" fmla="*/ 89476 w 137016"/>
                <a:gd name="connsiteY20" fmla="*/ 76 h 115527"/>
                <a:gd name="connsiteX21" fmla="*/ 50040 w 137016"/>
                <a:gd name="connsiteY21" fmla="*/ 22264 h 115527"/>
                <a:gd name="connsiteX22" fmla="*/ 26782 w 137016"/>
                <a:gd name="connsiteY22" fmla="*/ 76 h 115527"/>
                <a:gd name="connsiteX23" fmla="*/ 7823 w 137016"/>
                <a:gd name="connsiteY23" fmla="*/ 14613 h 115527"/>
                <a:gd name="connsiteX24" fmla="*/ 239 w 137016"/>
                <a:gd name="connsiteY24" fmla="*/ 39351 h 115527"/>
                <a:gd name="connsiteX25" fmla="*/ 3272 w 137016"/>
                <a:gd name="connsiteY25" fmla="*/ 41901 h 115527"/>
                <a:gd name="connsiteX26" fmla="*/ 7570 w 137016"/>
                <a:gd name="connsiteY26" fmla="*/ 36035 h 115527"/>
                <a:gd name="connsiteX27" fmla="*/ 26024 w 137016"/>
                <a:gd name="connsiteY27" fmla="*/ 5687 h 115527"/>
                <a:gd name="connsiteX28" fmla="*/ 33861 w 137016"/>
                <a:gd name="connsiteY28" fmla="*/ 17418 h 115527"/>
                <a:gd name="connsiteX29" fmla="*/ 29816 w 137016"/>
                <a:gd name="connsiteY29" fmla="*/ 38841 h 115527"/>
                <a:gd name="connsiteX30" fmla="*/ 15154 w 137016"/>
                <a:gd name="connsiteY30" fmla="*/ 97752 h 11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7016" h="115527">
                  <a:moveTo>
                    <a:pt x="15154" y="97752"/>
                  </a:moveTo>
                  <a:cubicBezTo>
                    <a:pt x="14395" y="101578"/>
                    <a:pt x="12879" y="107443"/>
                    <a:pt x="12879" y="108718"/>
                  </a:cubicBezTo>
                  <a:cubicBezTo>
                    <a:pt x="12879" y="113309"/>
                    <a:pt x="16418" y="115604"/>
                    <a:pt x="20210" y="115604"/>
                  </a:cubicBezTo>
                  <a:cubicBezTo>
                    <a:pt x="23243" y="115604"/>
                    <a:pt x="27794" y="113564"/>
                    <a:pt x="29563" y="108463"/>
                  </a:cubicBezTo>
                  <a:cubicBezTo>
                    <a:pt x="29816" y="107953"/>
                    <a:pt x="32850" y="95967"/>
                    <a:pt x="34366" y="89591"/>
                  </a:cubicBezTo>
                  <a:lnTo>
                    <a:pt x="39928" y="66639"/>
                  </a:lnTo>
                  <a:cubicBezTo>
                    <a:pt x="41445" y="61028"/>
                    <a:pt x="42962" y="55418"/>
                    <a:pt x="44225" y="49552"/>
                  </a:cubicBezTo>
                  <a:cubicBezTo>
                    <a:pt x="45237" y="45216"/>
                    <a:pt x="47259" y="37821"/>
                    <a:pt x="47512" y="36801"/>
                  </a:cubicBezTo>
                  <a:cubicBezTo>
                    <a:pt x="51304" y="28895"/>
                    <a:pt x="64702" y="5687"/>
                    <a:pt x="88718" y="5687"/>
                  </a:cubicBezTo>
                  <a:cubicBezTo>
                    <a:pt x="100094" y="5687"/>
                    <a:pt x="102369" y="15123"/>
                    <a:pt x="102369" y="23539"/>
                  </a:cubicBezTo>
                  <a:cubicBezTo>
                    <a:pt x="102369" y="39351"/>
                    <a:pt x="89982" y="71994"/>
                    <a:pt x="85937" y="82961"/>
                  </a:cubicBezTo>
                  <a:cubicBezTo>
                    <a:pt x="83662" y="88826"/>
                    <a:pt x="83409" y="91887"/>
                    <a:pt x="83409" y="94692"/>
                  </a:cubicBezTo>
                  <a:cubicBezTo>
                    <a:pt x="83409" y="106678"/>
                    <a:pt x="92257" y="115604"/>
                    <a:pt x="104139" y="115604"/>
                  </a:cubicBezTo>
                  <a:cubicBezTo>
                    <a:pt x="127902" y="115604"/>
                    <a:pt x="137255" y="78370"/>
                    <a:pt x="137255" y="76330"/>
                  </a:cubicBezTo>
                  <a:cubicBezTo>
                    <a:pt x="137255" y="73780"/>
                    <a:pt x="134980" y="73780"/>
                    <a:pt x="134222" y="73780"/>
                  </a:cubicBezTo>
                  <a:cubicBezTo>
                    <a:pt x="131694" y="73780"/>
                    <a:pt x="131694" y="74545"/>
                    <a:pt x="130430" y="78370"/>
                  </a:cubicBezTo>
                  <a:cubicBezTo>
                    <a:pt x="125374" y="95712"/>
                    <a:pt x="117031" y="109994"/>
                    <a:pt x="104644" y="109994"/>
                  </a:cubicBezTo>
                  <a:cubicBezTo>
                    <a:pt x="100347" y="109994"/>
                    <a:pt x="98577" y="107443"/>
                    <a:pt x="98577" y="101578"/>
                  </a:cubicBezTo>
                  <a:cubicBezTo>
                    <a:pt x="98577" y="95202"/>
                    <a:pt x="100852" y="89081"/>
                    <a:pt x="103127" y="83471"/>
                  </a:cubicBezTo>
                  <a:cubicBezTo>
                    <a:pt x="107931" y="69954"/>
                    <a:pt x="118548" y="41901"/>
                    <a:pt x="118548" y="27365"/>
                  </a:cubicBezTo>
                  <a:cubicBezTo>
                    <a:pt x="118548" y="10278"/>
                    <a:pt x="107678" y="76"/>
                    <a:pt x="89476" y="76"/>
                  </a:cubicBezTo>
                  <a:cubicBezTo>
                    <a:pt x="66725" y="76"/>
                    <a:pt x="54337" y="16398"/>
                    <a:pt x="50040" y="22264"/>
                  </a:cubicBezTo>
                  <a:cubicBezTo>
                    <a:pt x="48776" y="7982"/>
                    <a:pt x="38411" y="76"/>
                    <a:pt x="26782" y="76"/>
                  </a:cubicBezTo>
                  <a:cubicBezTo>
                    <a:pt x="15154" y="76"/>
                    <a:pt x="10351" y="10023"/>
                    <a:pt x="7823" y="14613"/>
                  </a:cubicBezTo>
                  <a:cubicBezTo>
                    <a:pt x="3778" y="23284"/>
                    <a:pt x="239" y="38331"/>
                    <a:pt x="239" y="39351"/>
                  </a:cubicBezTo>
                  <a:cubicBezTo>
                    <a:pt x="239" y="41901"/>
                    <a:pt x="2767" y="41901"/>
                    <a:pt x="3272" y="41901"/>
                  </a:cubicBezTo>
                  <a:cubicBezTo>
                    <a:pt x="5800" y="41901"/>
                    <a:pt x="6053" y="41646"/>
                    <a:pt x="7570" y="36035"/>
                  </a:cubicBezTo>
                  <a:cubicBezTo>
                    <a:pt x="11867" y="17928"/>
                    <a:pt x="16923" y="5687"/>
                    <a:pt x="26024" y="5687"/>
                  </a:cubicBezTo>
                  <a:cubicBezTo>
                    <a:pt x="31080" y="5687"/>
                    <a:pt x="33861" y="9002"/>
                    <a:pt x="33861" y="17418"/>
                  </a:cubicBezTo>
                  <a:cubicBezTo>
                    <a:pt x="33861" y="22774"/>
                    <a:pt x="33102" y="25579"/>
                    <a:pt x="29816" y="38841"/>
                  </a:cubicBezTo>
                  <a:lnTo>
                    <a:pt x="15154" y="97752"/>
                  </a:lnTo>
                  <a:close/>
                </a:path>
              </a:pathLst>
            </a:custGeom>
            <a:solidFill>
              <a:srgbClr val="000000"/>
            </a:solidFill>
            <a:ln w="253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F4E777C1-6575-4A23-9B62-9F6624DBF0A2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8769095" y="4315350"/>
              <a:ext cx="26796" cy="182600"/>
            </a:xfrm>
            <a:custGeom>
              <a:avLst/>
              <a:gdLst>
                <a:gd name="connsiteX0" fmla="*/ 17182 w 26796"/>
                <a:gd name="connsiteY0" fmla="*/ 129376 h 182600"/>
                <a:gd name="connsiteX1" fmla="*/ 27041 w 26796"/>
                <a:gd name="connsiteY1" fmla="*/ 13083 h 182600"/>
                <a:gd name="connsiteX2" fmla="*/ 13643 w 26796"/>
                <a:gd name="connsiteY2" fmla="*/ 76 h 182600"/>
                <a:gd name="connsiteX3" fmla="*/ 245 w 26796"/>
                <a:gd name="connsiteY3" fmla="*/ 13083 h 182600"/>
                <a:gd name="connsiteX4" fmla="*/ 10104 w 26796"/>
                <a:gd name="connsiteY4" fmla="*/ 129121 h 182600"/>
                <a:gd name="connsiteX5" fmla="*/ 13643 w 26796"/>
                <a:gd name="connsiteY5" fmla="*/ 134986 h 182600"/>
                <a:gd name="connsiteX6" fmla="*/ 17182 w 26796"/>
                <a:gd name="connsiteY6" fmla="*/ 129376 h 182600"/>
                <a:gd name="connsiteX7" fmla="*/ 27041 w 26796"/>
                <a:gd name="connsiteY7" fmla="*/ 169160 h 182600"/>
                <a:gd name="connsiteX8" fmla="*/ 13643 w 26796"/>
                <a:gd name="connsiteY8" fmla="*/ 155644 h 182600"/>
                <a:gd name="connsiteX9" fmla="*/ 245 w 26796"/>
                <a:gd name="connsiteY9" fmla="*/ 169160 h 182600"/>
                <a:gd name="connsiteX10" fmla="*/ 13643 w 26796"/>
                <a:gd name="connsiteY10" fmla="*/ 182677 h 182600"/>
                <a:gd name="connsiteX11" fmla="*/ 27041 w 26796"/>
                <a:gd name="connsiteY11" fmla="*/ 169160 h 182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796" h="182600">
                  <a:moveTo>
                    <a:pt x="17182" y="129376"/>
                  </a:moveTo>
                  <a:lnTo>
                    <a:pt x="27041" y="13083"/>
                  </a:lnTo>
                  <a:cubicBezTo>
                    <a:pt x="27041" y="4667"/>
                    <a:pt x="20216" y="76"/>
                    <a:pt x="13643" y="76"/>
                  </a:cubicBezTo>
                  <a:cubicBezTo>
                    <a:pt x="7070" y="76"/>
                    <a:pt x="245" y="4667"/>
                    <a:pt x="245" y="13083"/>
                  </a:cubicBezTo>
                  <a:lnTo>
                    <a:pt x="10104" y="129121"/>
                  </a:lnTo>
                  <a:cubicBezTo>
                    <a:pt x="10357" y="132946"/>
                    <a:pt x="10609" y="134986"/>
                    <a:pt x="13643" y="134986"/>
                  </a:cubicBezTo>
                  <a:cubicBezTo>
                    <a:pt x="16171" y="134986"/>
                    <a:pt x="16929" y="133711"/>
                    <a:pt x="17182" y="129376"/>
                  </a:cubicBezTo>
                  <a:close/>
                  <a:moveTo>
                    <a:pt x="27041" y="169160"/>
                  </a:moveTo>
                  <a:cubicBezTo>
                    <a:pt x="27041" y="161764"/>
                    <a:pt x="20974" y="155644"/>
                    <a:pt x="13643" y="155644"/>
                  </a:cubicBezTo>
                  <a:cubicBezTo>
                    <a:pt x="6312" y="155644"/>
                    <a:pt x="245" y="161764"/>
                    <a:pt x="245" y="169160"/>
                  </a:cubicBezTo>
                  <a:cubicBezTo>
                    <a:pt x="245" y="176556"/>
                    <a:pt x="6312" y="182677"/>
                    <a:pt x="13643" y="182677"/>
                  </a:cubicBezTo>
                  <a:cubicBezTo>
                    <a:pt x="20974" y="182677"/>
                    <a:pt x="27041" y="176556"/>
                    <a:pt x="27041" y="169160"/>
                  </a:cubicBezTo>
                  <a:close/>
                </a:path>
              </a:pathLst>
            </a:custGeom>
            <a:solidFill>
              <a:srgbClr val="000000"/>
            </a:solidFill>
            <a:ln w="253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BBF361E-E5B6-44DC-AC80-E40B90978E8B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8842603" y="4306679"/>
              <a:ext cx="58649" cy="255028"/>
            </a:xfrm>
            <a:custGeom>
              <a:avLst/>
              <a:gdLst>
                <a:gd name="connsiteX0" fmla="*/ 58897 w 58649"/>
                <a:gd name="connsiteY0" fmla="*/ 252554 h 255028"/>
                <a:gd name="connsiteX1" fmla="*/ 54599 w 58649"/>
                <a:gd name="connsiteY1" fmla="*/ 246944 h 255028"/>
                <a:gd name="connsiteX2" fmla="*/ 14910 w 58649"/>
                <a:gd name="connsiteY2" fmla="*/ 127591 h 255028"/>
                <a:gd name="connsiteX3" fmla="*/ 55610 w 58649"/>
                <a:gd name="connsiteY3" fmla="*/ 6962 h 255028"/>
                <a:gd name="connsiteX4" fmla="*/ 58897 w 58649"/>
                <a:gd name="connsiteY4" fmla="*/ 2627 h 255028"/>
                <a:gd name="connsiteX5" fmla="*/ 56369 w 58649"/>
                <a:gd name="connsiteY5" fmla="*/ 76 h 255028"/>
                <a:gd name="connsiteX6" fmla="*/ 16174 w 58649"/>
                <a:gd name="connsiteY6" fmla="*/ 49807 h 255028"/>
                <a:gd name="connsiteX7" fmla="*/ 247 w 58649"/>
                <a:gd name="connsiteY7" fmla="*/ 127591 h 255028"/>
                <a:gd name="connsiteX8" fmla="*/ 16932 w 58649"/>
                <a:gd name="connsiteY8" fmla="*/ 207159 h 255028"/>
                <a:gd name="connsiteX9" fmla="*/ 56369 w 58649"/>
                <a:gd name="connsiteY9" fmla="*/ 255105 h 255028"/>
                <a:gd name="connsiteX10" fmla="*/ 58897 w 58649"/>
                <a:gd name="connsiteY10" fmla="*/ 252554 h 255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649" h="255028">
                  <a:moveTo>
                    <a:pt x="58897" y="252554"/>
                  </a:moveTo>
                  <a:cubicBezTo>
                    <a:pt x="58897" y="251789"/>
                    <a:pt x="58897" y="251279"/>
                    <a:pt x="54599" y="246944"/>
                  </a:cubicBezTo>
                  <a:cubicBezTo>
                    <a:pt x="22999" y="214810"/>
                    <a:pt x="14910" y="166610"/>
                    <a:pt x="14910" y="127591"/>
                  </a:cubicBezTo>
                  <a:cubicBezTo>
                    <a:pt x="14910" y="83216"/>
                    <a:pt x="24516" y="38841"/>
                    <a:pt x="55610" y="6962"/>
                  </a:cubicBezTo>
                  <a:cubicBezTo>
                    <a:pt x="58897" y="3902"/>
                    <a:pt x="58897" y="3392"/>
                    <a:pt x="58897" y="2627"/>
                  </a:cubicBezTo>
                  <a:cubicBezTo>
                    <a:pt x="58897" y="842"/>
                    <a:pt x="57885" y="76"/>
                    <a:pt x="56369" y="76"/>
                  </a:cubicBezTo>
                  <a:cubicBezTo>
                    <a:pt x="53841" y="76"/>
                    <a:pt x="31089" y="17418"/>
                    <a:pt x="16174" y="49807"/>
                  </a:cubicBezTo>
                  <a:cubicBezTo>
                    <a:pt x="3281" y="77860"/>
                    <a:pt x="247" y="106168"/>
                    <a:pt x="247" y="127591"/>
                  </a:cubicBezTo>
                  <a:cubicBezTo>
                    <a:pt x="247" y="147483"/>
                    <a:pt x="3028" y="178341"/>
                    <a:pt x="16932" y="207159"/>
                  </a:cubicBezTo>
                  <a:cubicBezTo>
                    <a:pt x="32100" y="238528"/>
                    <a:pt x="53841" y="255105"/>
                    <a:pt x="56369" y="255105"/>
                  </a:cubicBezTo>
                  <a:cubicBezTo>
                    <a:pt x="57885" y="255105"/>
                    <a:pt x="58897" y="254339"/>
                    <a:pt x="58897" y="252554"/>
                  </a:cubicBezTo>
                  <a:close/>
                </a:path>
              </a:pathLst>
            </a:custGeom>
            <a:solidFill>
              <a:srgbClr val="000000"/>
            </a:solidFill>
            <a:ln w="253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E1E02E7-2152-4DE3-8F13-BE7C19840FB6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8923218" y="4385228"/>
              <a:ext cx="137016" cy="115527"/>
            </a:xfrm>
            <a:custGeom>
              <a:avLst/>
              <a:gdLst>
                <a:gd name="connsiteX0" fmla="*/ 15166 w 137016"/>
                <a:gd name="connsiteY0" fmla="*/ 97752 h 115527"/>
                <a:gd name="connsiteX1" fmla="*/ 12891 w 137016"/>
                <a:gd name="connsiteY1" fmla="*/ 108718 h 115527"/>
                <a:gd name="connsiteX2" fmla="*/ 20222 w 137016"/>
                <a:gd name="connsiteY2" fmla="*/ 115604 h 115527"/>
                <a:gd name="connsiteX3" fmla="*/ 29576 w 137016"/>
                <a:gd name="connsiteY3" fmla="*/ 108463 h 115527"/>
                <a:gd name="connsiteX4" fmla="*/ 34379 w 137016"/>
                <a:gd name="connsiteY4" fmla="*/ 89591 h 115527"/>
                <a:gd name="connsiteX5" fmla="*/ 39941 w 137016"/>
                <a:gd name="connsiteY5" fmla="*/ 66639 h 115527"/>
                <a:gd name="connsiteX6" fmla="*/ 44238 w 137016"/>
                <a:gd name="connsiteY6" fmla="*/ 49552 h 115527"/>
                <a:gd name="connsiteX7" fmla="*/ 47524 w 137016"/>
                <a:gd name="connsiteY7" fmla="*/ 36801 h 115527"/>
                <a:gd name="connsiteX8" fmla="*/ 88731 w 137016"/>
                <a:gd name="connsiteY8" fmla="*/ 5687 h 115527"/>
                <a:gd name="connsiteX9" fmla="*/ 102382 w 137016"/>
                <a:gd name="connsiteY9" fmla="*/ 23539 h 115527"/>
                <a:gd name="connsiteX10" fmla="*/ 85950 w 137016"/>
                <a:gd name="connsiteY10" fmla="*/ 82961 h 115527"/>
                <a:gd name="connsiteX11" fmla="*/ 83422 w 137016"/>
                <a:gd name="connsiteY11" fmla="*/ 94692 h 115527"/>
                <a:gd name="connsiteX12" fmla="*/ 104151 w 137016"/>
                <a:gd name="connsiteY12" fmla="*/ 115604 h 115527"/>
                <a:gd name="connsiteX13" fmla="*/ 137268 w 137016"/>
                <a:gd name="connsiteY13" fmla="*/ 76330 h 115527"/>
                <a:gd name="connsiteX14" fmla="*/ 134234 w 137016"/>
                <a:gd name="connsiteY14" fmla="*/ 73780 h 115527"/>
                <a:gd name="connsiteX15" fmla="*/ 130442 w 137016"/>
                <a:gd name="connsiteY15" fmla="*/ 78370 h 115527"/>
                <a:gd name="connsiteX16" fmla="*/ 104657 w 137016"/>
                <a:gd name="connsiteY16" fmla="*/ 109994 h 115527"/>
                <a:gd name="connsiteX17" fmla="*/ 98590 w 137016"/>
                <a:gd name="connsiteY17" fmla="*/ 101578 h 115527"/>
                <a:gd name="connsiteX18" fmla="*/ 103140 w 137016"/>
                <a:gd name="connsiteY18" fmla="*/ 83471 h 115527"/>
                <a:gd name="connsiteX19" fmla="*/ 118561 w 137016"/>
                <a:gd name="connsiteY19" fmla="*/ 27365 h 115527"/>
                <a:gd name="connsiteX20" fmla="*/ 89489 w 137016"/>
                <a:gd name="connsiteY20" fmla="*/ 76 h 115527"/>
                <a:gd name="connsiteX21" fmla="*/ 50052 w 137016"/>
                <a:gd name="connsiteY21" fmla="*/ 22264 h 115527"/>
                <a:gd name="connsiteX22" fmla="*/ 26795 w 137016"/>
                <a:gd name="connsiteY22" fmla="*/ 76 h 115527"/>
                <a:gd name="connsiteX23" fmla="*/ 7835 w 137016"/>
                <a:gd name="connsiteY23" fmla="*/ 14613 h 115527"/>
                <a:gd name="connsiteX24" fmla="*/ 251 w 137016"/>
                <a:gd name="connsiteY24" fmla="*/ 39351 h 115527"/>
                <a:gd name="connsiteX25" fmla="*/ 3285 w 137016"/>
                <a:gd name="connsiteY25" fmla="*/ 41901 h 115527"/>
                <a:gd name="connsiteX26" fmla="*/ 7582 w 137016"/>
                <a:gd name="connsiteY26" fmla="*/ 36035 h 115527"/>
                <a:gd name="connsiteX27" fmla="*/ 26037 w 137016"/>
                <a:gd name="connsiteY27" fmla="*/ 5687 h 115527"/>
                <a:gd name="connsiteX28" fmla="*/ 33873 w 137016"/>
                <a:gd name="connsiteY28" fmla="*/ 17418 h 115527"/>
                <a:gd name="connsiteX29" fmla="*/ 29829 w 137016"/>
                <a:gd name="connsiteY29" fmla="*/ 38841 h 115527"/>
                <a:gd name="connsiteX30" fmla="*/ 15166 w 137016"/>
                <a:gd name="connsiteY30" fmla="*/ 97752 h 11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7016" h="115527">
                  <a:moveTo>
                    <a:pt x="15166" y="97752"/>
                  </a:moveTo>
                  <a:cubicBezTo>
                    <a:pt x="14408" y="101578"/>
                    <a:pt x="12891" y="107443"/>
                    <a:pt x="12891" y="108718"/>
                  </a:cubicBezTo>
                  <a:cubicBezTo>
                    <a:pt x="12891" y="113309"/>
                    <a:pt x="16430" y="115604"/>
                    <a:pt x="20222" y="115604"/>
                  </a:cubicBezTo>
                  <a:cubicBezTo>
                    <a:pt x="23256" y="115604"/>
                    <a:pt x="27806" y="113564"/>
                    <a:pt x="29576" y="108463"/>
                  </a:cubicBezTo>
                  <a:cubicBezTo>
                    <a:pt x="29829" y="107953"/>
                    <a:pt x="32862" y="95967"/>
                    <a:pt x="34379" y="89591"/>
                  </a:cubicBezTo>
                  <a:lnTo>
                    <a:pt x="39941" y="66639"/>
                  </a:lnTo>
                  <a:cubicBezTo>
                    <a:pt x="41457" y="61028"/>
                    <a:pt x="42974" y="55418"/>
                    <a:pt x="44238" y="49552"/>
                  </a:cubicBezTo>
                  <a:cubicBezTo>
                    <a:pt x="45249" y="45216"/>
                    <a:pt x="47272" y="37821"/>
                    <a:pt x="47524" y="36801"/>
                  </a:cubicBezTo>
                  <a:cubicBezTo>
                    <a:pt x="51316" y="28895"/>
                    <a:pt x="64715" y="5687"/>
                    <a:pt x="88731" y="5687"/>
                  </a:cubicBezTo>
                  <a:cubicBezTo>
                    <a:pt x="100106" y="5687"/>
                    <a:pt x="102382" y="15123"/>
                    <a:pt x="102382" y="23539"/>
                  </a:cubicBezTo>
                  <a:cubicBezTo>
                    <a:pt x="102382" y="39351"/>
                    <a:pt x="89995" y="71994"/>
                    <a:pt x="85950" y="82961"/>
                  </a:cubicBezTo>
                  <a:cubicBezTo>
                    <a:pt x="83675" y="88826"/>
                    <a:pt x="83422" y="91887"/>
                    <a:pt x="83422" y="94692"/>
                  </a:cubicBezTo>
                  <a:cubicBezTo>
                    <a:pt x="83422" y="106678"/>
                    <a:pt x="92270" y="115604"/>
                    <a:pt x="104151" y="115604"/>
                  </a:cubicBezTo>
                  <a:cubicBezTo>
                    <a:pt x="127914" y="115604"/>
                    <a:pt x="137268" y="78370"/>
                    <a:pt x="137268" y="76330"/>
                  </a:cubicBezTo>
                  <a:cubicBezTo>
                    <a:pt x="137268" y="73780"/>
                    <a:pt x="134993" y="73780"/>
                    <a:pt x="134234" y="73780"/>
                  </a:cubicBezTo>
                  <a:cubicBezTo>
                    <a:pt x="131706" y="73780"/>
                    <a:pt x="131706" y="74545"/>
                    <a:pt x="130442" y="78370"/>
                  </a:cubicBezTo>
                  <a:cubicBezTo>
                    <a:pt x="125386" y="95712"/>
                    <a:pt x="117044" y="109994"/>
                    <a:pt x="104657" y="109994"/>
                  </a:cubicBezTo>
                  <a:cubicBezTo>
                    <a:pt x="100359" y="109994"/>
                    <a:pt x="98590" y="107443"/>
                    <a:pt x="98590" y="101578"/>
                  </a:cubicBezTo>
                  <a:cubicBezTo>
                    <a:pt x="98590" y="95202"/>
                    <a:pt x="100865" y="89081"/>
                    <a:pt x="103140" y="83471"/>
                  </a:cubicBezTo>
                  <a:cubicBezTo>
                    <a:pt x="107943" y="69954"/>
                    <a:pt x="118561" y="41901"/>
                    <a:pt x="118561" y="27365"/>
                  </a:cubicBezTo>
                  <a:cubicBezTo>
                    <a:pt x="118561" y="10278"/>
                    <a:pt x="107690" y="76"/>
                    <a:pt x="89489" y="76"/>
                  </a:cubicBezTo>
                  <a:cubicBezTo>
                    <a:pt x="66737" y="76"/>
                    <a:pt x="54350" y="16398"/>
                    <a:pt x="50052" y="22264"/>
                  </a:cubicBezTo>
                  <a:cubicBezTo>
                    <a:pt x="48788" y="7982"/>
                    <a:pt x="38424" y="76"/>
                    <a:pt x="26795" y="76"/>
                  </a:cubicBezTo>
                  <a:cubicBezTo>
                    <a:pt x="15166" y="76"/>
                    <a:pt x="10363" y="10023"/>
                    <a:pt x="7835" y="14613"/>
                  </a:cubicBezTo>
                  <a:cubicBezTo>
                    <a:pt x="3790" y="23284"/>
                    <a:pt x="251" y="38331"/>
                    <a:pt x="251" y="39351"/>
                  </a:cubicBezTo>
                  <a:cubicBezTo>
                    <a:pt x="251" y="41901"/>
                    <a:pt x="2779" y="41901"/>
                    <a:pt x="3285" y="41901"/>
                  </a:cubicBezTo>
                  <a:cubicBezTo>
                    <a:pt x="5813" y="41901"/>
                    <a:pt x="6066" y="41646"/>
                    <a:pt x="7582" y="36035"/>
                  </a:cubicBezTo>
                  <a:cubicBezTo>
                    <a:pt x="11880" y="17928"/>
                    <a:pt x="16936" y="5687"/>
                    <a:pt x="26037" y="5687"/>
                  </a:cubicBezTo>
                  <a:cubicBezTo>
                    <a:pt x="31093" y="5687"/>
                    <a:pt x="33873" y="9002"/>
                    <a:pt x="33873" y="17418"/>
                  </a:cubicBezTo>
                  <a:cubicBezTo>
                    <a:pt x="33873" y="22774"/>
                    <a:pt x="33115" y="25579"/>
                    <a:pt x="29829" y="38841"/>
                  </a:cubicBezTo>
                  <a:lnTo>
                    <a:pt x="15166" y="97752"/>
                  </a:lnTo>
                  <a:close/>
                </a:path>
              </a:pathLst>
            </a:custGeom>
            <a:solidFill>
              <a:srgbClr val="000000"/>
            </a:solidFill>
            <a:ln w="253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09C30B9E-270C-45C9-8951-CA910FD0A9B7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9144783" y="4429092"/>
              <a:ext cx="154459" cy="10201"/>
            </a:xfrm>
            <a:custGeom>
              <a:avLst/>
              <a:gdLst>
                <a:gd name="connsiteX0" fmla="*/ 145871 w 154459"/>
                <a:gd name="connsiteY0" fmla="*/ 10278 h 10201"/>
                <a:gd name="connsiteX1" fmla="*/ 154719 w 154459"/>
                <a:gd name="connsiteY1" fmla="*/ 5177 h 10201"/>
                <a:gd name="connsiteX2" fmla="*/ 145871 w 154459"/>
                <a:gd name="connsiteY2" fmla="*/ 76 h 10201"/>
                <a:gd name="connsiteX3" fmla="*/ 9107 w 154459"/>
                <a:gd name="connsiteY3" fmla="*/ 76 h 10201"/>
                <a:gd name="connsiteX4" fmla="*/ 259 w 154459"/>
                <a:gd name="connsiteY4" fmla="*/ 5177 h 10201"/>
                <a:gd name="connsiteX5" fmla="*/ 9107 w 154459"/>
                <a:gd name="connsiteY5" fmla="*/ 10278 h 10201"/>
                <a:gd name="connsiteX6" fmla="*/ 145871 w 154459"/>
                <a:gd name="connsiteY6" fmla="*/ 10278 h 10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59" h="10201">
                  <a:moveTo>
                    <a:pt x="145871" y="10278"/>
                  </a:moveTo>
                  <a:cubicBezTo>
                    <a:pt x="150169" y="10278"/>
                    <a:pt x="154719" y="10278"/>
                    <a:pt x="154719" y="5177"/>
                  </a:cubicBezTo>
                  <a:cubicBezTo>
                    <a:pt x="154719" y="76"/>
                    <a:pt x="150169" y="76"/>
                    <a:pt x="145871" y="76"/>
                  </a:cubicBezTo>
                  <a:lnTo>
                    <a:pt x="9107" y="76"/>
                  </a:lnTo>
                  <a:cubicBezTo>
                    <a:pt x="4810" y="76"/>
                    <a:pt x="259" y="76"/>
                    <a:pt x="259" y="5177"/>
                  </a:cubicBezTo>
                  <a:cubicBezTo>
                    <a:pt x="259" y="10278"/>
                    <a:pt x="4810" y="10278"/>
                    <a:pt x="9107" y="10278"/>
                  </a:cubicBezTo>
                  <a:lnTo>
                    <a:pt x="145871" y="10278"/>
                  </a:lnTo>
                  <a:close/>
                </a:path>
              </a:pathLst>
            </a:custGeom>
            <a:solidFill>
              <a:srgbClr val="000000"/>
            </a:solidFill>
            <a:ln w="253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D5AE76CB-2EC4-4FBA-BF73-C0E60D515668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9399097" y="4328101"/>
              <a:ext cx="83423" cy="169848"/>
            </a:xfrm>
            <a:custGeom>
              <a:avLst/>
              <a:gdLst>
                <a:gd name="connsiteX0" fmla="*/ 52093 w 83423"/>
                <a:gd name="connsiteY0" fmla="*/ 6707 h 169848"/>
                <a:gd name="connsiteX1" fmla="*/ 46279 w 83423"/>
                <a:gd name="connsiteY1" fmla="*/ 76 h 169848"/>
                <a:gd name="connsiteX2" fmla="*/ 269 w 83423"/>
                <a:gd name="connsiteY2" fmla="*/ 16398 h 169848"/>
                <a:gd name="connsiteX3" fmla="*/ 269 w 83423"/>
                <a:gd name="connsiteY3" fmla="*/ 24304 h 169848"/>
                <a:gd name="connsiteX4" fmla="*/ 33386 w 83423"/>
                <a:gd name="connsiteY4" fmla="*/ 17673 h 169848"/>
                <a:gd name="connsiteX5" fmla="*/ 33386 w 83423"/>
                <a:gd name="connsiteY5" fmla="*/ 149778 h 169848"/>
                <a:gd name="connsiteX6" fmla="*/ 9876 w 83423"/>
                <a:gd name="connsiteY6" fmla="*/ 162019 h 169848"/>
                <a:gd name="connsiteX7" fmla="*/ 1786 w 83423"/>
                <a:gd name="connsiteY7" fmla="*/ 162019 h 169848"/>
                <a:gd name="connsiteX8" fmla="*/ 1786 w 83423"/>
                <a:gd name="connsiteY8" fmla="*/ 169925 h 169848"/>
                <a:gd name="connsiteX9" fmla="*/ 42740 w 83423"/>
                <a:gd name="connsiteY9" fmla="*/ 169160 h 169848"/>
                <a:gd name="connsiteX10" fmla="*/ 83693 w 83423"/>
                <a:gd name="connsiteY10" fmla="*/ 169925 h 169848"/>
                <a:gd name="connsiteX11" fmla="*/ 83693 w 83423"/>
                <a:gd name="connsiteY11" fmla="*/ 162019 h 169848"/>
                <a:gd name="connsiteX12" fmla="*/ 75603 w 83423"/>
                <a:gd name="connsiteY12" fmla="*/ 162019 h 169848"/>
                <a:gd name="connsiteX13" fmla="*/ 52093 w 83423"/>
                <a:gd name="connsiteY13" fmla="*/ 149778 h 169848"/>
                <a:gd name="connsiteX14" fmla="*/ 52093 w 83423"/>
                <a:gd name="connsiteY14" fmla="*/ 6707 h 16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423" h="169848">
                  <a:moveTo>
                    <a:pt x="52093" y="6707"/>
                  </a:moveTo>
                  <a:cubicBezTo>
                    <a:pt x="52093" y="587"/>
                    <a:pt x="52093" y="76"/>
                    <a:pt x="46279" y="76"/>
                  </a:cubicBezTo>
                  <a:cubicBezTo>
                    <a:pt x="30605" y="16398"/>
                    <a:pt x="8359" y="16398"/>
                    <a:pt x="269" y="16398"/>
                  </a:cubicBezTo>
                  <a:lnTo>
                    <a:pt x="269" y="24304"/>
                  </a:lnTo>
                  <a:cubicBezTo>
                    <a:pt x="5325" y="24304"/>
                    <a:pt x="20240" y="24304"/>
                    <a:pt x="33386" y="17673"/>
                  </a:cubicBezTo>
                  <a:lnTo>
                    <a:pt x="33386" y="149778"/>
                  </a:lnTo>
                  <a:cubicBezTo>
                    <a:pt x="33386" y="158959"/>
                    <a:pt x="32628" y="162019"/>
                    <a:pt x="9876" y="162019"/>
                  </a:cubicBezTo>
                  <a:lnTo>
                    <a:pt x="1786" y="162019"/>
                  </a:lnTo>
                  <a:lnTo>
                    <a:pt x="1786" y="169925"/>
                  </a:lnTo>
                  <a:cubicBezTo>
                    <a:pt x="10634" y="169160"/>
                    <a:pt x="32628" y="169160"/>
                    <a:pt x="42740" y="169160"/>
                  </a:cubicBezTo>
                  <a:cubicBezTo>
                    <a:pt x="52851" y="169160"/>
                    <a:pt x="74845" y="169160"/>
                    <a:pt x="83693" y="169925"/>
                  </a:cubicBezTo>
                  <a:lnTo>
                    <a:pt x="83693" y="162019"/>
                  </a:lnTo>
                  <a:lnTo>
                    <a:pt x="75603" y="162019"/>
                  </a:lnTo>
                  <a:cubicBezTo>
                    <a:pt x="52851" y="162019"/>
                    <a:pt x="52093" y="159214"/>
                    <a:pt x="52093" y="149778"/>
                  </a:cubicBezTo>
                  <a:lnTo>
                    <a:pt x="52093" y="6707"/>
                  </a:lnTo>
                  <a:close/>
                </a:path>
              </a:pathLst>
            </a:custGeom>
            <a:solidFill>
              <a:srgbClr val="000000"/>
            </a:solidFill>
            <a:ln w="253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BBD5F29B-EDF2-49FB-98BA-E2F1B2AD8042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9517407" y="4306679"/>
              <a:ext cx="58649" cy="255028"/>
            </a:xfrm>
            <a:custGeom>
              <a:avLst/>
              <a:gdLst>
                <a:gd name="connsiteX0" fmla="*/ 58924 w 58649"/>
                <a:gd name="connsiteY0" fmla="*/ 127591 h 255028"/>
                <a:gd name="connsiteX1" fmla="*/ 42239 w 58649"/>
                <a:gd name="connsiteY1" fmla="*/ 48022 h 255028"/>
                <a:gd name="connsiteX2" fmla="*/ 2802 w 58649"/>
                <a:gd name="connsiteY2" fmla="*/ 76 h 255028"/>
                <a:gd name="connsiteX3" fmla="*/ 274 w 58649"/>
                <a:gd name="connsiteY3" fmla="*/ 2627 h 255028"/>
                <a:gd name="connsiteX4" fmla="*/ 5078 w 58649"/>
                <a:gd name="connsiteY4" fmla="*/ 8492 h 255028"/>
                <a:gd name="connsiteX5" fmla="*/ 44261 w 58649"/>
                <a:gd name="connsiteY5" fmla="*/ 127591 h 255028"/>
                <a:gd name="connsiteX6" fmla="*/ 3561 w 58649"/>
                <a:gd name="connsiteY6" fmla="*/ 248219 h 255028"/>
                <a:gd name="connsiteX7" fmla="*/ 274 w 58649"/>
                <a:gd name="connsiteY7" fmla="*/ 252554 h 255028"/>
                <a:gd name="connsiteX8" fmla="*/ 2802 w 58649"/>
                <a:gd name="connsiteY8" fmla="*/ 255105 h 255028"/>
                <a:gd name="connsiteX9" fmla="*/ 42997 w 58649"/>
                <a:gd name="connsiteY9" fmla="*/ 205374 h 255028"/>
                <a:gd name="connsiteX10" fmla="*/ 58924 w 58649"/>
                <a:gd name="connsiteY10" fmla="*/ 127591 h 255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649" h="255028">
                  <a:moveTo>
                    <a:pt x="58924" y="127591"/>
                  </a:moveTo>
                  <a:cubicBezTo>
                    <a:pt x="58924" y="107698"/>
                    <a:pt x="56143" y="76840"/>
                    <a:pt x="42239" y="48022"/>
                  </a:cubicBezTo>
                  <a:cubicBezTo>
                    <a:pt x="27071" y="16653"/>
                    <a:pt x="5330" y="76"/>
                    <a:pt x="2802" y="76"/>
                  </a:cubicBezTo>
                  <a:cubicBezTo>
                    <a:pt x="1286" y="76"/>
                    <a:pt x="274" y="1097"/>
                    <a:pt x="274" y="2627"/>
                  </a:cubicBezTo>
                  <a:cubicBezTo>
                    <a:pt x="274" y="3392"/>
                    <a:pt x="274" y="3902"/>
                    <a:pt x="5078" y="8492"/>
                  </a:cubicBezTo>
                  <a:cubicBezTo>
                    <a:pt x="29852" y="33740"/>
                    <a:pt x="44261" y="74290"/>
                    <a:pt x="44261" y="127591"/>
                  </a:cubicBezTo>
                  <a:cubicBezTo>
                    <a:pt x="44261" y="171200"/>
                    <a:pt x="34908" y="216085"/>
                    <a:pt x="3561" y="248219"/>
                  </a:cubicBezTo>
                  <a:cubicBezTo>
                    <a:pt x="274" y="251279"/>
                    <a:pt x="274" y="251789"/>
                    <a:pt x="274" y="252554"/>
                  </a:cubicBezTo>
                  <a:cubicBezTo>
                    <a:pt x="274" y="254084"/>
                    <a:pt x="1286" y="255105"/>
                    <a:pt x="2802" y="255105"/>
                  </a:cubicBezTo>
                  <a:cubicBezTo>
                    <a:pt x="5330" y="255105"/>
                    <a:pt x="28082" y="237763"/>
                    <a:pt x="42997" y="205374"/>
                  </a:cubicBezTo>
                  <a:cubicBezTo>
                    <a:pt x="55890" y="177321"/>
                    <a:pt x="58924" y="149013"/>
                    <a:pt x="58924" y="127591"/>
                  </a:cubicBezTo>
                  <a:close/>
                </a:path>
              </a:pathLst>
            </a:custGeom>
            <a:solidFill>
              <a:srgbClr val="000000"/>
            </a:solidFill>
            <a:ln w="253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378B03AB-A58F-4C34-AA22-324C1BC97137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9623049" y="4315350"/>
              <a:ext cx="26796" cy="182600"/>
            </a:xfrm>
            <a:custGeom>
              <a:avLst/>
              <a:gdLst>
                <a:gd name="connsiteX0" fmla="*/ 17216 w 26796"/>
                <a:gd name="connsiteY0" fmla="*/ 129376 h 182600"/>
                <a:gd name="connsiteX1" fmla="*/ 27075 w 26796"/>
                <a:gd name="connsiteY1" fmla="*/ 13083 h 182600"/>
                <a:gd name="connsiteX2" fmla="*/ 13677 w 26796"/>
                <a:gd name="connsiteY2" fmla="*/ 76 h 182600"/>
                <a:gd name="connsiteX3" fmla="*/ 278 w 26796"/>
                <a:gd name="connsiteY3" fmla="*/ 13083 h 182600"/>
                <a:gd name="connsiteX4" fmla="*/ 10137 w 26796"/>
                <a:gd name="connsiteY4" fmla="*/ 129121 h 182600"/>
                <a:gd name="connsiteX5" fmla="*/ 13677 w 26796"/>
                <a:gd name="connsiteY5" fmla="*/ 134986 h 182600"/>
                <a:gd name="connsiteX6" fmla="*/ 17216 w 26796"/>
                <a:gd name="connsiteY6" fmla="*/ 129376 h 182600"/>
                <a:gd name="connsiteX7" fmla="*/ 27075 w 26796"/>
                <a:gd name="connsiteY7" fmla="*/ 169160 h 182600"/>
                <a:gd name="connsiteX8" fmla="*/ 13677 w 26796"/>
                <a:gd name="connsiteY8" fmla="*/ 155644 h 182600"/>
                <a:gd name="connsiteX9" fmla="*/ 278 w 26796"/>
                <a:gd name="connsiteY9" fmla="*/ 169160 h 182600"/>
                <a:gd name="connsiteX10" fmla="*/ 13677 w 26796"/>
                <a:gd name="connsiteY10" fmla="*/ 182677 h 182600"/>
                <a:gd name="connsiteX11" fmla="*/ 27075 w 26796"/>
                <a:gd name="connsiteY11" fmla="*/ 169160 h 182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796" h="182600">
                  <a:moveTo>
                    <a:pt x="17216" y="129376"/>
                  </a:moveTo>
                  <a:lnTo>
                    <a:pt x="27075" y="13083"/>
                  </a:lnTo>
                  <a:cubicBezTo>
                    <a:pt x="27075" y="4667"/>
                    <a:pt x="20249" y="76"/>
                    <a:pt x="13677" y="76"/>
                  </a:cubicBezTo>
                  <a:cubicBezTo>
                    <a:pt x="7104" y="76"/>
                    <a:pt x="278" y="4667"/>
                    <a:pt x="278" y="13083"/>
                  </a:cubicBezTo>
                  <a:lnTo>
                    <a:pt x="10137" y="129121"/>
                  </a:lnTo>
                  <a:cubicBezTo>
                    <a:pt x="10390" y="132946"/>
                    <a:pt x="10643" y="134986"/>
                    <a:pt x="13677" y="134986"/>
                  </a:cubicBezTo>
                  <a:cubicBezTo>
                    <a:pt x="16205" y="134986"/>
                    <a:pt x="16963" y="133711"/>
                    <a:pt x="17216" y="129376"/>
                  </a:cubicBezTo>
                  <a:close/>
                  <a:moveTo>
                    <a:pt x="27075" y="169160"/>
                  </a:moveTo>
                  <a:cubicBezTo>
                    <a:pt x="27075" y="161764"/>
                    <a:pt x="21008" y="155644"/>
                    <a:pt x="13677" y="155644"/>
                  </a:cubicBezTo>
                  <a:cubicBezTo>
                    <a:pt x="6345" y="155644"/>
                    <a:pt x="278" y="161764"/>
                    <a:pt x="278" y="169160"/>
                  </a:cubicBezTo>
                  <a:cubicBezTo>
                    <a:pt x="278" y="176556"/>
                    <a:pt x="6345" y="182677"/>
                    <a:pt x="13677" y="182677"/>
                  </a:cubicBezTo>
                  <a:cubicBezTo>
                    <a:pt x="21008" y="182677"/>
                    <a:pt x="27075" y="176556"/>
                    <a:pt x="27075" y="169160"/>
                  </a:cubicBezTo>
                  <a:close/>
                </a:path>
              </a:pathLst>
            </a:custGeom>
            <a:solidFill>
              <a:srgbClr val="000000"/>
            </a:solidFill>
            <a:ln w="253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D1799451-11EA-4EA6-B5D2-9655E68E413D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9681895" y="4385228"/>
              <a:ext cx="98338" cy="115527"/>
            </a:xfrm>
            <a:custGeom>
              <a:avLst/>
              <a:gdLst>
                <a:gd name="connsiteX0" fmla="*/ 90024 w 98338"/>
                <a:gd name="connsiteY0" fmla="*/ 15888 h 115527"/>
                <a:gd name="connsiteX1" fmla="*/ 78901 w 98338"/>
                <a:gd name="connsiteY1" fmla="*/ 19459 h 115527"/>
                <a:gd name="connsiteX2" fmla="*/ 74351 w 98338"/>
                <a:gd name="connsiteY2" fmla="*/ 29405 h 115527"/>
                <a:gd name="connsiteX3" fmla="*/ 83704 w 98338"/>
                <a:gd name="connsiteY3" fmla="*/ 38331 h 115527"/>
                <a:gd name="connsiteX4" fmla="*/ 97861 w 98338"/>
                <a:gd name="connsiteY4" fmla="*/ 22009 h 115527"/>
                <a:gd name="connsiteX5" fmla="*/ 68031 w 98338"/>
                <a:gd name="connsiteY5" fmla="*/ 76 h 115527"/>
                <a:gd name="connsiteX6" fmla="*/ 281 w 98338"/>
                <a:gd name="connsiteY6" fmla="*/ 72504 h 115527"/>
                <a:gd name="connsiteX7" fmla="*/ 41234 w 98338"/>
                <a:gd name="connsiteY7" fmla="*/ 115604 h 115527"/>
                <a:gd name="connsiteX8" fmla="*/ 98619 w 98338"/>
                <a:gd name="connsiteY8" fmla="*/ 85511 h 115527"/>
                <a:gd name="connsiteX9" fmla="*/ 95586 w 98338"/>
                <a:gd name="connsiteY9" fmla="*/ 82196 h 115527"/>
                <a:gd name="connsiteX10" fmla="*/ 92300 w 98338"/>
                <a:gd name="connsiteY10" fmla="*/ 84746 h 115527"/>
                <a:gd name="connsiteX11" fmla="*/ 41740 w 98338"/>
                <a:gd name="connsiteY11" fmla="*/ 109994 h 115527"/>
                <a:gd name="connsiteX12" fmla="*/ 18988 w 98338"/>
                <a:gd name="connsiteY12" fmla="*/ 82196 h 115527"/>
                <a:gd name="connsiteX13" fmla="*/ 32639 w 98338"/>
                <a:gd name="connsiteY13" fmla="*/ 31190 h 115527"/>
                <a:gd name="connsiteX14" fmla="*/ 68284 w 98338"/>
                <a:gd name="connsiteY14" fmla="*/ 5687 h 115527"/>
                <a:gd name="connsiteX15" fmla="*/ 90024 w 98338"/>
                <a:gd name="connsiteY15" fmla="*/ 15888 h 11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8338" h="115527">
                  <a:moveTo>
                    <a:pt x="90024" y="15888"/>
                  </a:moveTo>
                  <a:cubicBezTo>
                    <a:pt x="85980" y="15888"/>
                    <a:pt x="82440" y="15888"/>
                    <a:pt x="78901" y="19459"/>
                  </a:cubicBezTo>
                  <a:cubicBezTo>
                    <a:pt x="74856" y="23284"/>
                    <a:pt x="74351" y="27620"/>
                    <a:pt x="74351" y="29405"/>
                  </a:cubicBezTo>
                  <a:cubicBezTo>
                    <a:pt x="74351" y="35525"/>
                    <a:pt x="78901" y="38331"/>
                    <a:pt x="83704" y="38331"/>
                  </a:cubicBezTo>
                  <a:cubicBezTo>
                    <a:pt x="91036" y="38331"/>
                    <a:pt x="97861" y="32210"/>
                    <a:pt x="97861" y="22009"/>
                  </a:cubicBezTo>
                  <a:cubicBezTo>
                    <a:pt x="97861" y="9513"/>
                    <a:pt x="85980" y="76"/>
                    <a:pt x="68031" y="76"/>
                  </a:cubicBezTo>
                  <a:cubicBezTo>
                    <a:pt x="33903" y="76"/>
                    <a:pt x="281" y="36546"/>
                    <a:pt x="281" y="72504"/>
                  </a:cubicBezTo>
                  <a:cubicBezTo>
                    <a:pt x="281" y="95457"/>
                    <a:pt x="14943" y="115604"/>
                    <a:pt x="41234" y="115604"/>
                  </a:cubicBezTo>
                  <a:cubicBezTo>
                    <a:pt x="77384" y="115604"/>
                    <a:pt x="98619" y="88571"/>
                    <a:pt x="98619" y="85511"/>
                  </a:cubicBezTo>
                  <a:cubicBezTo>
                    <a:pt x="98619" y="83981"/>
                    <a:pt x="97103" y="82196"/>
                    <a:pt x="95586" y="82196"/>
                  </a:cubicBezTo>
                  <a:cubicBezTo>
                    <a:pt x="94322" y="82196"/>
                    <a:pt x="93816" y="82706"/>
                    <a:pt x="92300" y="84746"/>
                  </a:cubicBezTo>
                  <a:cubicBezTo>
                    <a:pt x="72329" y="109994"/>
                    <a:pt x="44774" y="109994"/>
                    <a:pt x="41740" y="109994"/>
                  </a:cubicBezTo>
                  <a:cubicBezTo>
                    <a:pt x="25814" y="109994"/>
                    <a:pt x="18988" y="97497"/>
                    <a:pt x="18988" y="82196"/>
                  </a:cubicBezTo>
                  <a:cubicBezTo>
                    <a:pt x="18988" y="71739"/>
                    <a:pt x="24044" y="47002"/>
                    <a:pt x="32639" y="31190"/>
                  </a:cubicBezTo>
                  <a:cubicBezTo>
                    <a:pt x="40476" y="16653"/>
                    <a:pt x="54380" y="5687"/>
                    <a:pt x="68284" y="5687"/>
                  </a:cubicBezTo>
                  <a:cubicBezTo>
                    <a:pt x="76879" y="5687"/>
                    <a:pt x="86485" y="9002"/>
                    <a:pt x="90024" y="15888"/>
                  </a:cubicBezTo>
                  <a:close/>
                </a:path>
              </a:pathLst>
            </a:custGeom>
            <a:solidFill>
              <a:srgbClr val="000000"/>
            </a:solidFill>
            <a:ln w="253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A4D1E7E-D0B6-4626-85B1-720A2BE91CAF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7972074" y="4601621"/>
              <a:ext cx="1808855" cy="10200"/>
            </a:xfrm>
            <a:custGeom>
              <a:avLst/>
              <a:gdLst>
                <a:gd name="connsiteX0" fmla="*/ 0 w 1808855"/>
                <a:gd name="connsiteY0" fmla="*/ 0 h 10200"/>
                <a:gd name="connsiteX1" fmla="*/ 1808856 w 1808855"/>
                <a:gd name="connsiteY1" fmla="*/ 0 h 10200"/>
                <a:gd name="connsiteX2" fmla="*/ 1808856 w 1808855"/>
                <a:gd name="connsiteY2" fmla="*/ 10200 h 10200"/>
                <a:gd name="connsiteX3" fmla="*/ 0 w 1808855"/>
                <a:gd name="connsiteY3" fmla="*/ 10200 h 1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8855" h="10200">
                  <a:moveTo>
                    <a:pt x="0" y="0"/>
                  </a:moveTo>
                  <a:lnTo>
                    <a:pt x="1808856" y="0"/>
                  </a:lnTo>
                  <a:lnTo>
                    <a:pt x="1808856" y="10200"/>
                  </a:lnTo>
                  <a:lnTo>
                    <a:pt x="0" y="10200"/>
                  </a:lnTo>
                  <a:close/>
                </a:path>
              </a:pathLst>
            </a:custGeom>
            <a:solidFill>
              <a:srgbClr val="000000"/>
            </a:solidFill>
            <a:ln w="253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B8F69AC-D444-4314-B6C8-9207A3F1CB4F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8049228" y="4689603"/>
              <a:ext cx="58649" cy="255028"/>
            </a:xfrm>
            <a:custGeom>
              <a:avLst/>
              <a:gdLst>
                <a:gd name="connsiteX0" fmla="*/ 58865 w 58649"/>
                <a:gd name="connsiteY0" fmla="*/ 252569 h 255028"/>
                <a:gd name="connsiteX1" fmla="*/ 54568 w 58649"/>
                <a:gd name="connsiteY1" fmla="*/ 246959 h 255028"/>
                <a:gd name="connsiteX2" fmla="*/ 14878 w 58649"/>
                <a:gd name="connsiteY2" fmla="*/ 127605 h 255028"/>
                <a:gd name="connsiteX3" fmla="*/ 55579 w 58649"/>
                <a:gd name="connsiteY3" fmla="*/ 6977 h 255028"/>
                <a:gd name="connsiteX4" fmla="*/ 58865 w 58649"/>
                <a:gd name="connsiteY4" fmla="*/ 2642 h 255028"/>
                <a:gd name="connsiteX5" fmla="*/ 56337 w 58649"/>
                <a:gd name="connsiteY5" fmla="*/ 91 h 255028"/>
                <a:gd name="connsiteX6" fmla="*/ 16142 w 58649"/>
                <a:gd name="connsiteY6" fmla="*/ 49822 h 255028"/>
                <a:gd name="connsiteX7" fmla="*/ 216 w 58649"/>
                <a:gd name="connsiteY7" fmla="*/ 127605 h 255028"/>
                <a:gd name="connsiteX8" fmla="*/ 16901 w 58649"/>
                <a:gd name="connsiteY8" fmla="*/ 207174 h 255028"/>
                <a:gd name="connsiteX9" fmla="*/ 56337 w 58649"/>
                <a:gd name="connsiteY9" fmla="*/ 255119 h 255028"/>
                <a:gd name="connsiteX10" fmla="*/ 58865 w 58649"/>
                <a:gd name="connsiteY10" fmla="*/ 252569 h 255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649" h="255028">
                  <a:moveTo>
                    <a:pt x="58865" y="252569"/>
                  </a:moveTo>
                  <a:cubicBezTo>
                    <a:pt x="58865" y="251804"/>
                    <a:pt x="58865" y="251294"/>
                    <a:pt x="54568" y="246959"/>
                  </a:cubicBezTo>
                  <a:cubicBezTo>
                    <a:pt x="22968" y="214825"/>
                    <a:pt x="14878" y="166625"/>
                    <a:pt x="14878" y="127605"/>
                  </a:cubicBezTo>
                  <a:cubicBezTo>
                    <a:pt x="14878" y="83231"/>
                    <a:pt x="24485" y="38856"/>
                    <a:pt x="55579" y="6977"/>
                  </a:cubicBezTo>
                  <a:cubicBezTo>
                    <a:pt x="58865" y="3917"/>
                    <a:pt x="58865" y="3407"/>
                    <a:pt x="58865" y="2642"/>
                  </a:cubicBezTo>
                  <a:cubicBezTo>
                    <a:pt x="58865" y="857"/>
                    <a:pt x="57854" y="91"/>
                    <a:pt x="56337" y="91"/>
                  </a:cubicBezTo>
                  <a:cubicBezTo>
                    <a:pt x="53809" y="91"/>
                    <a:pt x="31057" y="17433"/>
                    <a:pt x="16142" y="49822"/>
                  </a:cubicBezTo>
                  <a:cubicBezTo>
                    <a:pt x="3250" y="77875"/>
                    <a:pt x="216" y="106183"/>
                    <a:pt x="216" y="127605"/>
                  </a:cubicBezTo>
                  <a:cubicBezTo>
                    <a:pt x="216" y="147498"/>
                    <a:pt x="2997" y="178356"/>
                    <a:pt x="16901" y="207174"/>
                  </a:cubicBezTo>
                  <a:cubicBezTo>
                    <a:pt x="32069" y="238543"/>
                    <a:pt x="53809" y="255119"/>
                    <a:pt x="56337" y="255119"/>
                  </a:cubicBezTo>
                  <a:cubicBezTo>
                    <a:pt x="57854" y="255119"/>
                    <a:pt x="58865" y="254354"/>
                    <a:pt x="58865" y="252569"/>
                  </a:cubicBezTo>
                  <a:close/>
                </a:path>
              </a:pathLst>
            </a:custGeom>
            <a:solidFill>
              <a:srgbClr val="000000"/>
            </a:solidFill>
            <a:ln w="253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C39345E8-4AF9-4D67-85EC-1BDDBAE2AB8A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8135151" y="4711026"/>
              <a:ext cx="100866" cy="169848"/>
            </a:xfrm>
            <a:custGeom>
              <a:avLst/>
              <a:gdLst>
                <a:gd name="connsiteX0" fmla="*/ 19685 w 100866"/>
                <a:gd name="connsiteY0" fmla="*/ 150303 h 169848"/>
                <a:gd name="connsiteX1" fmla="*/ 46482 w 100866"/>
                <a:gd name="connsiteY1" fmla="*/ 124035 h 169848"/>
                <a:gd name="connsiteX2" fmla="*/ 101086 w 100866"/>
                <a:gd name="connsiteY2" fmla="*/ 49567 h 169848"/>
                <a:gd name="connsiteX3" fmla="*/ 47493 w 100866"/>
                <a:gd name="connsiteY3" fmla="*/ 91 h 169848"/>
                <a:gd name="connsiteX4" fmla="*/ 220 w 100866"/>
                <a:gd name="connsiteY4" fmla="*/ 46252 h 169848"/>
                <a:gd name="connsiteX5" fmla="*/ 13618 w 100866"/>
                <a:gd name="connsiteY5" fmla="*/ 60533 h 169848"/>
                <a:gd name="connsiteX6" fmla="*/ 26764 w 100866"/>
                <a:gd name="connsiteY6" fmla="*/ 47017 h 169848"/>
                <a:gd name="connsiteX7" fmla="*/ 13365 w 100866"/>
                <a:gd name="connsiteY7" fmla="*/ 33755 h 169848"/>
                <a:gd name="connsiteX8" fmla="*/ 10079 w 100866"/>
                <a:gd name="connsiteY8" fmla="*/ 34010 h 169848"/>
                <a:gd name="connsiteX9" fmla="*/ 44207 w 100866"/>
                <a:gd name="connsiteY9" fmla="*/ 7997 h 169848"/>
                <a:gd name="connsiteX10" fmla="*/ 78082 w 100866"/>
                <a:gd name="connsiteY10" fmla="*/ 49567 h 169848"/>
                <a:gd name="connsiteX11" fmla="*/ 51538 w 100866"/>
                <a:gd name="connsiteY11" fmla="*/ 105928 h 169848"/>
                <a:gd name="connsiteX12" fmla="*/ 3001 w 100866"/>
                <a:gd name="connsiteY12" fmla="*/ 160504 h 169848"/>
                <a:gd name="connsiteX13" fmla="*/ 220 w 100866"/>
                <a:gd name="connsiteY13" fmla="*/ 169940 h 169848"/>
                <a:gd name="connsiteX14" fmla="*/ 94008 w 100866"/>
                <a:gd name="connsiteY14" fmla="*/ 169940 h 169848"/>
                <a:gd name="connsiteX15" fmla="*/ 101086 w 100866"/>
                <a:gd name="connsiteY15" fmla="*/ 125565 h 169848"/>
                <a:gd name="connsiteX16" fmla="*/ 94766 w 100866"/>
                <a:gd name="connsiteY16" fmla="*/ 125565 h 169848"/>
                <a:gd name="connsiteX17" fmla="*/ 89205 w 100866"/>
                <a:gd name="connsiteY17" fmla="*/ 148263 h 169848"/>
                <a:gd name="connsiteX18" fmla="*/ 65189 w 100866"/>
                <a:gd name="connsiteY18" fmla="*/ 150303 h 169848"/>
                <a:gd name="connsiteX19" fmla="*/ 19685 w 100866"/>
                <a:gd name="connsiteY19" fmla="*/ 150303 h 16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0866" h="169848">
                  <a:moveTo>
                    <a:pt x="19685" y="150303"/>
                  </a:moveTo>
                  <a:lnTo>
                    <a:pt x="46482" y="124035"/>
                  </a:lnTo>
                  <a:cubicBezTo>
                    <a:pt x="85919" y="88841"/>
                    <a:pt x="101086" y="75070"/>
                    <a:pt x="101086" y="49567"/>
                  </a:cubicBezTo>
                  <a:cubicBezTo>
                    <a:pt x="101086" y="20494"/>
                    <a:pt x="78335" y="91"/>
                    <a:pt x="47493" y="91"/>
                  </a:cubicBezTo>
                  <a:cubicBezTo>
                    <a:pt x="18927" y="91"/>
                    <a:pt x="220" y="23554"/>
                    <a:pt x="220" y="46252"/>
                  </a:cubicBezTo>
                  <a:cubicBezTo>
                    <a:pt x="220" y="60533"/>
                    <a:pt x="12860" y="60533"/>
                    <a:pt x="13618" y="60533"/>
                  </a:cubicBezTo>
                  <a:cubicBezTo>
                    <a:pt x="17916" y="60533"/>
                    <a:pt x="26764" y="57473"/>
                    <a:pt x="26764" y="47017"/>
                  </a:cubicBezTo>
                  <a:cubicBezTo>
                    <a:pt x="26764" y="40386"/>
                    <a:pt x="22213" y="33755"/>
                    <a:pt x="13365" y="33755"/>
                  </a:cubicBezTo>
                  <a:cubicBezTo>
                    <a:pt x="11343" y="33755"/>
                    <a:pt x="10838" y="33755"/>
                    <a:pt x="10079" y="34010"/>
                  </a:cubicBezTo>
                  <a:cubicBezTo>
                    <a:pt x="15893" y="17433"/>
                    <a:pt x="29545" y="7997"/>
                    <a:pt x="44207" y="7997"/>
                  </a:cubicBezTo>
                  <a:cubicBezTo>
                    <a:pt x="67211" y="7997"/>
                    <a:pt x="78082" y="28655"/>
                    <a:pt x="78082" y="49567"/>
                  </a:cubicBezTo>
                  <a:cubicBezTo>
                    <a:pt x="78082" y="69969"/>
                    <a:pt x="65442" y="90116"/>
                    <a:pt x="51538" y="105928"/>
                  </a:cubicBezTo>
                  <a:lnTo>
                    <a:pt x="3001" y="160504"/>
                  </a:lnTo>
                  <a:cubicBezTo>
                    <a:pt x="220" y="163309"/>
                    <a:pt x="220" y="163819"/>
                    <a:pt x="220" y="169940"/>
                  </a:cubicBezTo>
                  <a:lnTo>
                    <a:pt x="94008" y="169940"/>
                  </a:lnTo>
                  <a:lnTo>
                    <a:pt x="101086" y="125565"/>
                  </a:lnTo>
                  <a:lnTo>
                    <a:pt x="94766" y="125565"/>
                  </a:lnTo>
                  <a:cubicBezTo>
                    <a:pt x="93502" y="133216"/>
                    <a:pt x="91733" y="144437"/>
                    <a:pt x="89205" y="148263"/>
                  </a:cubicBezTo>
                  <a:cubicBezTo>
                    <a:pt x="87435" y="150303"/>
                    <a:pt x="70751" y="150303"/>
                    <a:pt x="65189" y="150303"/>
                  </a:cubicBezTo>
                  <a:lnTo>
                    <a:pt x="19685" y="150303"/>
                  </a:lnTo>
                  <a:close/>
                </a:path>
              </a:pathLst>
            </a:custGeom>
            <a:solidFill>
              <a:srgbClr val="000000"/>
            </a:solidFill>
            <a:ln w="253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36E8B17-C3BD-41CF-BCDC-4E61BF5CDBA6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8256242" y="4768152"/>
              <a:ext cx="137016" cy="115527"/>
            </a:xfrm>
            <a:custGeom>
              <a:avLst/>
              <a:gdLst>
                <a:gd name="connsiteX0" fmla="*/ 15140 w 137016"/>
                <a:gd name="connsiteY0" fmla="*/ 97767 h 115527"/>
                <a:gd name="connsiteX1" fmla="*/ 12865 w 137016"/>
                <a:gd name="connsiteY1" fmla="*/ 108733 h 115527"/>
                <a:gd name="connsiteX2" fmla="*/ 20196 w 137016"/>
                <a:gd name="connsiteY2" fmla="*/ 115619 h 115527"/>
                <a:gd name="connsiteX3" fmla="*/ 29550 w 137016"/>
                <a:gd name="connsiteY3" fmla="*/ 108478 h 115527"/>
                <a:gd name="connsiteX4" fmla="*/ 34353 w 137016"/>
                <a:gd name="connsiteY4" fmla="*/ 89606 h 115527"/>
                <a:gd name="connsiteX5" fmla="*/ 39914 w 137016"/>
                <a:gd name="connsiteY5" fmla="*/ 66654 h 115527"/>
                <a:gd name="connsiteX6" fmla="*/ 44212 w 137016"/>
                <a:gd name="connsiteY6" fmla="*/ 49567 h 115527"/>
                <a:gd name="connsiteX7" fmla="*/ 47498 w 137016"/>
                <a:gd name="connsiteY7" fmla="*/ 36815 h 115527"/>
                <a:gd name="connsiteX8" fmla="*/ 88704 w 137016"/>
                <a:gd name="connsiteY8" fmla="*/ 5702 h 115527"/>
                <a:gd name="connsiteX9" fmla="*/ 102355 w 137016"/>
                <a:gd name="connsiteY9" fmla="*/ 23554 h 115527"/>
                <a:gd name="connsiteX10" fmla="*/ 85924 w 137016"/>
                <a:gd name="connsiteY10" fmla="*/ 82976 h 115527"/>
                <a:gd name="connsiteX11" fmla="*/ 83396 w 137016"/>
                <a:gd name="connsiteY11" fmla="*/ 94707 h 115527"/>
                <a:gd name="connsiteX12" fmla="*/ 104125 w 137016"/>
                <a:gd name="connsiteY12" fmla="*/ 115619 h 115527"/>
                <a:gd name="connsiteX13" fmla="*/ 137241 w 137016"/>
                <a:gd name="connsiteY13" fmla="*/ 76345 h 115527"/>
                <a:gd name="connsiteX14" fmla="*/ 134208 w 137016"/>
                <a:gd name="connsiteY14" fmla="*/ 73795 h 115527"/>
                <a:gd name="connsiteX15" fmla="*/ 130416 w 137016"/>
                <a:gd name="connsiteY15" fmla="*/ 78385 h 115527"/>
                <a:gd name="connsiteX16" fmla="*/ 104631 w 137016"/>
                <a:gd name="connsiteY16" fmla="*/ 110009 h 115527"/>
                <a:gd name="connsiteX17" fmla="*/ 98563 w 137016"/>
                <a:gd name="connsiteY17" fmla="*/ 101593 h 115527"/>
                <a:gd name="connsiteX18" fmla="*/ 103114 w 137016"/>
                <a:gd name="connsiteY18" fmla="*/ 83486 h 115527"/>
                <a:gd name="connsiteX19" fmla="*/ 118534 w 137016"/>
                <a:gd name="connsiteY19" fmla="*/ 27379 h 115527"/>
                <a:gd name="connsiteX20" fmla="*/ 89463 w 137016"/>
                <a:gd name="connsiteY20" fmla="*/ 91 h 115527"/>
                <a:gd name="connsiteX21" fmla="*/ 50026 w 137016"/>
                <a:gd name="connsiteY21" fmla="*/ 22279 h 115527"/>
                <a:gd name="connsiteX22" fmla="*/ 26769 w 137016"/>
                <a:gd name="connsiteY22" fmla="*/ 91 h 115527"/>
                <a:gd name="connsiteX23" fmla="*/ 7809 w 137016"/>
                <a:gd name="connsiteY23" fmla="*/ 14628 h 115527"/>
                <a:gd name="connsiteX24" fmla="*/ 225 w 137016"/>
                <a:gd name="connsiteY24" fmla="*/ 39366 h 115527"/>
                <a:gd name="connsiteX25" fmla="*/ 3259 w 137016"/>
                <a:gd name="connsiteY25" fmla="*/ 41916 h 115527"/>
                <a:gd name="connsiteX26" fmla="*/ 7556 w 137016"/>
                <a:gd name="connsiteY26" fmla="*/ 36050 h 115527"/>
                <a:gd name="connsiteX27" fmla="*/ 26010 w 137016"/>
                <a:gd name="connsiteY27" fmla="*/ 5702 h 115527"/>
                <a:gd name="connsiteX28" fmla="*/ 33847 w 137016"/>
                <a:gd name="connsiteY28" fmla="*/ 17433 h 115527"/>
                <a:gd name="connsiteX29" fmla="*/ 29802 w 137016"/>
                <a:gd name="connsiteY29" fmla="*/ 38856 h 115527"/>
                <a:gd name="connsiteX30" fmla="*/ 15140 w 137016"/>
                <a:gd name="connsiteY30" fmla="*/ 97767 h 11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7016" h="115527">
                  <a:moveTo>
                    <a:pt x="15140" y="97767"/>
                  </a:moveTo>
                  <a:cubicBezTo>
                    <a:pt x="14382" y="101593"/>
                    <a:pt x="12865" y="107458"/>
                    <a:pt x="12865" y="108733"/>
                  </a:cubicBezTo>
                  <a:cubicBezTo>
                    <a:pt x="12865" y="113324"/>
                    <a:pt x="16404" y="115619"/>
                    <a:pt x="20196" y="115619"/>
                  </a:cubicBezTo>
                  <a:cubicBezTo>
                    <a:pt x="23230" y="115619"/>
                    <a:pt x="27780" y="113579"/>
                    <a:pt x="29550" y="108478"/>
                  </a:cubicBezTo>
                  <a:cubicBezTo>
                    <a:pt x="29802" y="107968"/>
                    <a:pt x="32836" y="95982"/>
                    <a:pt x="34353" y="89606"/>
                  </a:cubicBezTo>
                  <a:lnTo>
                    <a:pt x="39914" y="66654"/>
                  </a:lnTo>
                  <a:cubicBezTo>
                    <a:pt x="41431" y="61043"/>
                    <a:pt x="42948" y="55433"/>
                    <a:pt x="44212" y="49567"/>
                  </a:cubicBezTo>
                  <a:cubicBezTo>
                    <a:pt x="45223" y="45231"/>
                    <a:pt x="47245" y="37836"/>
                    <a:pt x="47498" y="36815"/>
                  </a:cubicBezTo>
                  <a:cubicBezTo>
                    <a:pt x="51290" y="28910"/>
                    <a:pt x="64688" y="5702"/>
                    <a:pt x="88704" y="5702"/>
                  </a:cubicBezTo>
                  <a:cubicBezTo>
                    <a:pt x="100080" y="5702"/>
                    <a:pt x="102355" y="15138"/>
                    <a:pt x="102355" y="23554"/>
                  </a:cubicBezTo>
                  <a:cubicBezTo>
                    <a:pt x="102355" y="39366"/>
                    <a:pt x="89968" y="72009"/>
                    <a:pt x="85924" y="82976"/>
                  </a:cubicBezTo>
                  <a:cubicBezTo>
                    <a:pt x="83648" y="88841"/>
                    <a:pt x="83396" y="91902"/>
                    <a:pt x="83396" y="94707"/>
                  </a:cubicBezTo>
                  <a:cubicBezTo>
                    <a:pt x="83396" y="106693"/>
                    <a:pt x="92243" y="115619"/>
                    <a:pt x="104125" y="115619"/>
                  </a:cubicBezTo>
                  <a:cubicBezTo>
                    <a:pt x="127888" y="115619"/>
                    <a:pt x="137241" y="78385"/>
                    <a:pt x="137241" y="76345"/>
                  </a:cubicBezTo>
                  <a:cubicBezTo>
                    <a:pt x="137241" y="73795"/>
                    <a:pt x="134966" y="73795"/>
                    <a:pt x="134208" y="73795"/>
                  </a:cubicBezTo>
                  <a:cubicBezTo>
                    <a:pt x="131680" y="73795"/>
                    <a:pt x="131680" y="74560"/>
                    <a:pt x="130416" y="78385"/>
                  </a:cubicBezTo>
                  <a:cubicBezTo>
                    <a:pt x="125360" y="95727"/>
                    <a:pt x="117018" y="110009"/>
                    <a:pt x="104631" y="110009"/>
                  </a:cubicBezTo>
                  <a:cubicBezTo>
                    <a:pt x="100333" y="110009"/>
                    <a:pt x="98563" y="107458"/>
                    <a:pt x="98563" y="101593"/>
                  </a:cubicBezTo>
                  <a:cubicBezTo>
                    <a:pt x="98563" y="95217"/>
                    <a:pt x="100839" y="89096"/>
                    <a:pt x="103114" y="83486"/>
                  </a:cubicBezTo>
                  <a:cubicBezTo>
                    <a:pt x="107917" y="69969"/>
                    <a:pt x="118534" y="41916"/>
                    <a:pt x="118534" y="27379"/>
                  </a:cubicBezTo>
                  <a:cubicBezTo>
                    <a:pt x="118534" y="10293"/>
                    <a:pt x="107664" y="91"/>
                    <a:pt x="89463" y="91"/>
                  </a:cubicBezTo>
                  <a:cubicBezTo>
                    <a:pt x="66711" y="91"/>
                    <a:pt x="54324" y="16413"/>
                    <a:pt x="50026" y="22279"/>
                  </a:cubicBezTo>
                  <a:cubicBezTo>
                    <a:pt x="48762" y="7997"/>
                    <a:pt x="38397" y="91"/>
                    <a:pt x="26769" y="91"/>
                  </a:cubicBezTo>
                  <a:cubicBezTo>
                    <a:pt x="15140" y="91"/>
                    <a:pt x="10337" y="10038"/>
                    <a:pt x="7809" y="14628"/>
                  </a:cubicBezTo>
                  <a:cubicBezTo>
                    <a:pt x="3764" y="23299"/>
                    <a:pt x="225" y="38346"/>
                    <a:pt x="225" y="39366"/>
                  </a:cubicBezTo>
                  <a:cubicBezTo>
                    <a:pt x="225" y="41916"/>
                    <a:pt x="2753" y="41916"/>
                    <a:pt x="3259" y="41916"/>
                  </a:cubicBezTo>
                  <a:cubicBezTo>
                    <a:pt x="5787" y="41916"/>
                    <a:pt x="6039" y="41661"/>
                    <a:pt x="7556" y="36050"/>
                  </a:cubicBezTo>
                  <a:cubicBezTo>
                    <a:pt x="11854" y="17943"/>
                    <a:pt x="16910" y="5702"/>
                    <a:pt x="26010" y="5702"/>
                  </a:cubicBezTo>
                  <a:cubicBezTo>
                    <a:pt x="31066" y="5702"/>
                    <a:pt x="33847" y="9017"/>
                    <a:pt x="33847" y="17433"/>
                  </a:cubicBezTo>
                  <a:cubicBezTo>
                    <a:pt x="33847" y="22789"/>
                    <a:pt x="33089" y="25594"/>
                    <a:pt x="29802" y="38856"/>
                  </a:cubicBezTo>
                  <a:lnTo>
                    <a:pt x="15140" y="97767"/>
                  </a:lnTo>
                  <a:close/>
                </a:path>
              </a:pathLst>
            </a:custGeom>
            <a:solidFill>
              <a:srgbClr val="000000"/>
            </a:solidFill>
            <a:ln w="253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5BC0BFC-79B4-492B-B78E-B06ED9F0C6F9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8477807" y="4812017"/>
              <a:ext cx="154459" cy="10201"/>
            </a:xfrm>
            <a:custGeom>
              <a:avLst/>
              <a:gdLst>
                <a:gd name="connsiteX0" fmla="*/ 145845 w 154459"/>
                <a:gd name="connsiteY0" fmla="*/ 10293 h 10201"/>
                <a:gd name="connsiteX1" fmla="*/ 154693 w 154459"/>
                <a:gd name="connsiteY1" fmla="*/ 5192 h 10201"/>
                <a:gd name="connsiteX2" fmla="*/ 145845 w 154459"/>
                <a:gd name="connsiteY2" fmla="*/ 91 h 10201"/>
                <a:gd name="connsiteX3" fmla="*/ 9081 w 154459"/>
                <a:gd name="connsiteY3" fmla="*/ 91 h 10201"/>
                <a:gd name="connsiteX4" fmla="*/ 233 w 154459"/>
                <a:gd name="connsiteY4" fmla="*/ 5192 h 10201"/>
                <a:gd name="connsiteX5" fmla="*/ 9081 w 154459"/>
                <a:gd name="connsiteY5" fmla="*/ 10293 h 10201"/>
                <a:gd name="connsiteX6" fmla="*/ 145845 w 154459"/>
                <a:gd name="connsiteY6" fmla="*/ 10293 h 10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59" h="10201">
                  <a:moveTo>
                    <a:pt x="145845" y="10293"/>
                  </a:moveTo>
                  <a:cubicBezTo>
                    <a:pt x="150142" y="10293"/>
                    <a:pt x="154693" y="10293"/>
                    <a:pt x="154693" y="5192"/>
                  </a:cubicBezTo>
                  <a:cubicBezTo>
                    <a:pt x="154693" y="91"/>
                    <a:pt x="150142" y="91"/>
                    <a:pt x="145845" y="91"/>
                  </a:cubicBezTo>
                  <a:lnTo>
                    <a:pt x="9081" y="91"/>
                  </a:lnTo>
                  <a:cubicBezTo>
                    <a:pt x="4784" y="91"/>
                    <a:pt x="233" y="91"/>
                    <a:pt x="233" y="5192"/>
                  </a:cubicBezTo>
                  <a:cubicBezTo>
                    <a:pt x="233" y="10293"/>
                    <a:pt x="4784" y="10293"/>
                    <a:pt x="9081" y="10293"/>
                  </a:cubicBezTo>
                  <a:lnTo>
                    <a:pt x="145845" y="10293"/>
                  </a:lnTo>
                  <a:close/>
                </a:path>
              </a:pathLst>
            </a:custGeom>
            <a:solidFill>
              <a:srgbClr val="000000"/>
            </a:solidFill>
            <a:ln w="253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07E461F-E9E5-47D8-B842-6B2754A27871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8732121" y="4711026"/>
              <a:ext cx="83423" cy="169848"/>
            </a:xfrm>
            <a:custGeom>
              <a:avLst/>
              <a:gdLst>
                <a:gd name="connsiteX0" fmla="*/ 52067 w 83423"/>
                <a:gd name="connsiteY0" fmla="*/ 6722 h 169848"/>
                <a:gd name="connsiteX1" fmla="*/ 46252 w 83423"/>
                <a:gd name="connsiteY1" fmla="*/ 91 h 169848"/>
                <a:gd name="connsiteX2" fmla="*/ 243 w 83423"/>
                <a:gd name="connsiteY2" fmla="*/ 16413 h 169848"/>
                <a:gd name="connsiteX3" fmla="*/ 243 w 83423"/>
                <a:gd name="connsiteY3" fmla="*/ 24319 h 169848"/>
                <a:gd name="connsiteX4" fmla="*/ 33360 w 83423"/>
                <a:gd name="connsiteY4" fmla="*/ 17688 h 169848"/>
                <a:gd name="connsiteX5" fmla="*/ 33360 w 83423"/>
                <a:gd name="connsiteY5" fmla="*/ 149793 h 169848"/>
                <a:gd name="connsiteX6" fmla="*/ 9849 w 83423"/>
                <a:gd name="connsiteY6" fmla="*/ 162034 h 169848"/>
                <a:gd name="connsiteX7" fmla="*/ 1760 w 83423"/>
                <a:gd name="connsiteY7" fmla="*/ 162034 h 169848"/>
                <a:gd name="connsiteX8" fmla="*/ 1760 w 83423"/>
                <a:gd name="connsiteY8" fmla="*/ 169940 h 169848"/>
                <a:gd name="connsiteX9" fmla="*/ 42713 w 83423"/>
                <a:gd name="connsiteY9" fmla="*/ 169175 h 169848"/>
                <a:gd name="connsiteX10" fmla="*/ 83666 w 83423"/>
                <a:gd name="connsiteY10" fmla="*/ 169940 h 169848"/>
                <a:gd name="connsiteX11" fmla="*/ 83666 w 83423"/>
                <a:gd name="connsiteY11" fmla="*/ 162034 h 169848"/>
                <a:gd name="connsiteX12" fmla="*/ 75577 w 83423"/>
                <a:gd name="connsiteY12" fmla="*/ 162034 h 169848"/>
                <a:gd name="connsiteX13" fmla="*/ 52067 w 83423"/>
                <a:gd name="connsiteY13" fmla="*/ 149793 h 169848"/>
                <a:gd name="connsiteX14" fmla="*/ 52067 w 83423"/>
                <a:gd name="connsiteY14" fmla="*/ 6722 h 16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423" h="169848">
                  <a:moveTo>
                    <a:pt x="52067" y="6722"/>
                  </a:moveTo>
                  <a:cubicBezTo>
                    <a:pt x="52067" y="601"/>
                    <a:pt x="52067" y="91"/>
                    <a:pt x="46252" y="91"/>
                  </a:cubicBezTo>
                  <a:cubicBezTo>
                    <a:pt x="30579" y="16413"/>
                    <a:pt x="8333" y="16413"/>
                    <a:pt x="243" y="16413"/>
                  </a:cubicBezTo>
                  <a:lnTo>
                    <a:pt x="243" y="24319"/>
                  </a:lnTo>
                  <a:cubicBezTo>
                    <a:pt x="5299" y="24319"/>
                    <a:pt x="20214" y="24319"/>
                    <a:pt x="33360" y="17688"/>
                  </a:cubicBezTo>
                  <a:lnTo>
                    <a:pt x="33360" y="149793"/>
                  </a:lnTo>
                  <a:cubicBezTo>
                    <a:pt x="33360" y="158974"/>
                    <a:pt x="32601" y="162034"/>
                    <a:pt x="9849" y="162034"/>
                  </a:cubicBezTo>
                  <a:lnTo>
                    <a:pt x="1760" y="162034"/>
                  </a:lnTo>
                  <a:lnTo>
                    <a:pt x="1760" y="169940"/>
                  </a:lnTo>
                  <a:cubicBezTo>
                    <a:pt x="10608" y="169175"/>
                    <a:pt x="32601" y="169175"/>
                    <a:pt x="42713" y="169175"/>
                  </a:cubicBezTo>
                  <a:cubicBezTo>
                    <a:pt x="52825" y="169175"/>
                    <a:pt x="74819" y="169175"/>
                    <a:pt x="83666" y="169940"/>
                  </a:cubicBezTo>
                  <a:lnTo>
                    <a:pt x="83666" y="162034"/>
                  </a:lnTo>
                  <a:lnTo>
                    <a:pt x="75577" y="162034"/>
                  </a:lnTo>
                  <a:cubicBezTo>
                    <a:pt x="52825" y="162034"/>
                    <a:pt x="52067" y="159229"/>
                    <a:pt x="52067" y="149793"/>
                  </a:cubicBezTo>
                  <a:lnTo>
                    <a:pt x="52067" y="6722"/>
                  </a:lnTo>
                  <a:close/>
                </a:path>
              </a:pathLst>
            </a:custGeom>
            <a:solidFill>
              <a:srgbClr val="000000"/>
            </a:solidFill>
            <a:ln w="253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A4CEACB7-744B-4B47-9737-365374F37F5E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8850431" y="4689603"/>
              <a:ext cx="58649" cy="255028"/>
            </a:xfrm>
            <a:custGeom>
              <a:avLst/>
              <a:gdLst>
                <a:gd name="connsiteX0" fmla="*/ 58897 w 58649"/>
                <a:gd name="connsiteY0" fmla="*/ 127605 h 255028"/>
                <a:gd name="connsiteX1" fmla="*/ 42213 w 58649"/>
                <a:gd name="connsiteY1" fmla="*/ 48037 h 255028"/>
                <a:gd name="connsiteX2" fmla="*/ 2776 w 58649"/>
                <a:gd name="connsiteY2" fmla="*/ 91 h 255028"/>
                <a:gd name="connsiteX3" fmla="*/ 248 w 58649"/>
                <a:gd name="connsiteY3" fmla="*/ 2642 h 255028"/>
                <a:gd name="connsiteX4" fmla="*/ 5051 w 58649"/>
                <a:gd name="connsiteY4" fmla="*/ 8507 h 255028"/>
                <a:gd name="connsiteX5" fmla="*/ 44235 w 58649"/>
                <a:gd name="connsiteY5" fmla="*/ 127605 h 255028"/>
                <a:gd name="connsiteX6" fmla="*/ 3535 w 58649"/>
                <a:gd name="connsiteY6" fmla="*/ 248234 h 255028"/>
                <a:gd name="connsiteX7" fmla="*/ 248 w 58649"/>
                <a:gd name="connsiteY7" fmla="*/ 252569 h 255028"/>
                <a:gd name="connsiteX8" fmla="*/ 2776 w 58649"/>
                <a:gd name="connsiteY8" fmla="*/ 255119 h 255028"/>
                <a:gd name="connsiteX9" fmla="*/ 42971 w 58649"/>
                <a:gd name="connsiteY9" fmla="*/ 205389 h 255028"/>
                <a:gd name="connsiteX10" fmla="*/ 58897 w 58649"/>
                <a:gd name="connsiteY10" fmla="*/ 127605 h 255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649" h="255028">
                  <a:moveTo>
                    <a:pt x="58897" y="127605"/>
                  </a:moveTo>
                  <a:cubicBezTo>
                    <a:pt x="58897" y="107713"/>
                    <a:pt x="56116" y="76855"/>
                    <a:pt x="42213" y="48037"/>
                  </a:cubicBezTo>
                  <a:cubicBezTo>
                    <a:pt x="27045" y="16668"/>
                    <a:pt x="5304" y="91"/>
                    <a:pt x="2776" y="91"/>
                  </a:cubicBezTo>
                  <a:cubicBezTo>
                    <a:pt x="1259" y="91"/>
                    <a:pt x="248" y="1112"/>
                    <a:pt x="248" y="2642"/>
                  </a:cubicBezTo>
                  <a:cubicBezTo>
                    <a:pt x="248" y="3407"/>
                    <a:pt x="248" y="3917"/>
                    <a:pt x="5051" y="8507"/>
                  </a:cubicBezTo>
                  <a:cubicBezTo>
                    <a:pt x="29825" y="33755"/>
                    <a:pt x="44235" y="74305"/>
                    <a:pt x="44235" y="127605"/>
                  </a:cubicBezTo>
                  <a:cubicBezTo>
                    <a:pt x="44235" y="171215"/>
                    <a:pt x="34881" y="216100"/>
                    <a:pt x="3535" y="248234"/>
                  </a:cubicBezTo>
                  <a:cubicBezTo>
                    <a:pt x="248" y="251294"/>
                    <a:pt x="248" y="251804"/>
                    <a:pt x="248" y="252569"/>
                  </a:cubicBezTo>
                  <a:cubicBezTo>
                    <a:pt x="248" y="254099"/>
                    <a:pt x="1259" y="255119"/>
                    <a:pt x="2776" y="255119"/>
                  </a:cubicBezTo>
                  <a:cubicBezTo>
                    <a:pt x="5304" y="255119"/>
                    <a:pt x="28056" y="237778"/>
                    <a:pt x="42971" y="205389"/>
                  </a:cubicBezTo>
                  <a:cubicBezTo>
                    <a:pt x="55864" y="177336"/>
                    <a:pt x="58897" y="149028"/>
                    <a:pt x="58897" y="127605"/>
                  </a:cubicBezTo>
                  <a:close/>
                </a:path>
              </a:pathLst>
            </a:custGeom>
            <a:solidFill>
              <a:srgbClr val="000000"/>
            </a:solidFill>
            <a:ln w="253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D30966B4-164B-4004-B184-6264137DCD81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8956073" y="4698274"/>
              <a:ext cx="26796" cy="182600"/>
            </a:xfrm>
            <a:custGeom>
              <a:avLst/>
              <a:gdLst>
                <a:gd name="connsiteX0" fmla="*/ 17189 w 26796"/>
                <a:gd name="connsiteY0" fmla="*/ 129391 h 182600"/>
                <a:gd name="connsiteX1" fmla="*/ 27049 w 26796"/>
                <a:gd name="connsiteY1" fmla="*/ 13098 h 182600"/>
                <a:gd name="connsiteX2" fmla="*/ 13650 w 26796"/>
                <a:gd name="connsiteY2" fmla="*/ 91 h 182600"/>
                <a:gd name="connsiteX3" fmla="*/ 252 w 26796"/>
                <a:gd name="connsiteY3" fmla="*/ 13098 h 182600"/>
                <a:gd name="connsiteX4" fmla="*/ 10111 w 26796"/>
                <a:gd name="connsiteY4" fmla="*/ 129136 h 182600"/>
                <a:gd name="connsiteX5" fmla="*/ 13650 w 26796"/>
                <a:gd name="connsiteY5" fmla="*/ 135001 h 182600"/>
                <a:gd name="connsiteX6" fmla="*/ 17189 w 26796"/>
                <a:gd name="connsiteY6" fmla="*/ 129391 h 182600"/>
                <a:gd name="connsiteX7" fmla="*/ 27049 w 26796"/>
                <a:gd name="connsiteY7" fmla="*/ 169175 h 182600"/>
                <a:gd name="connsiteX8" fmla="*/ 13650 w 26796"/>
                <a:gd name="connsiteY8" fmla="*/ 155659 h 182600"/>
                <a:gd name="connsiteX9" fmla="*/ 252 w 26796"/>
                <a:gd name="connsiteY9" fmla="*/ 169175 h 182600"/>
                <a:gd name="connsiteX10" fmla="*/ 13650 w 26796"/>
                <a:gd name="connsiteY10" fmla="*/ 182692 h 182600"/>
                <a:gd name="connsiteX11" fmla="*/ 27049 w 26796"/>
                <a:gd name="connsiteY11" fmla="*/ 169175 h 182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796" h="182600">
                  <a:moveTo>
                    <a:pt x="17189" y="129391"/>
                  </a:moveTo>
                  <a:lnTo>
                    <a:pt x="27049" y="13098"/>
                  </a:lnTo>
                  <a:cubicBezTo>
                    <a:pt x="27049" y="4682"/>
                    <a:pt x="20223" y="91"/>
                    <a:pt x="13650" y="91"/>
                  </a:cubicBezTo>
                  <a:cubicBezTo>
                    <a:pt x="7078" y="91"/>
                    <a:pt x="252" y="4682"/>
                    <a:pt x="252" y="13098"/>
                  </a:cubicBezTo>
                  <a:lnTo>
                    <a:pt x="10111" y="129136"/>
                  </a:lnTo>
                  <a:cubicBezTo>
                    <a:pt x="10364" y="132961"/>
                    <a:pt x="10617" y="135001"/>
                    <a:pt x="13650" y="135001"/>
                  </a:cubicBezTo>
                  <a:cubicBezTo>
                    <a:pt x="16178" y="135001"/>
                    <a:pt x="16937" y="133726"/>
                    <a:pt x="17189" y="129391"/>
                  </a:cubicBezTo>
                  <a:close/>
                  <a:moveTo>
                    <a:pt x="27049" y="169175"/>
                  </a:moveTo>
                  <a:cubicBezTo>
                    <a:pt x="27049" y="161779"/>
                    <a:pt x="20981" y="155659"/>
                    <a:pt x="13650" y="155659"/>
                  </a:cubicBezTo>
                  <a:cubicBezTo>
                    <a:pt x="6319" y="155659"/>
                    <a:pt x="252" y="161779"/>
                    <a:pt x="252" y="169175"/>
                  </a:cubicBezTo>
                  <a:cubicBezTo>
                    <a:pt x="252" y="176571"/>
                    <a:pt x="6319" y="182692"/>
                    <a:pt x="13650" y="182692"/>
                  </a:cubicBezTo>
                  <a:cubicBezTo>
                    <a:pt x="20981" y="182692"/>
                    <a:pt x="27049" y="176571"/>
                    <a:pt x="27049" y="169175"/>
                  </a:cubicBezTo>
                  <a:close/>
                </a:path>
              </a:pathLst>
            </a:custGeom>
            <a:solidFill>
              <a:srgbClr val="000000"/>
            </a:solidFill>
            <a:ln w="253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17B0D1E4-8578-4A6E-95A3-C1932F844A9A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9032362" y="4652623"/>
              <a:ext cx="230046" cy="306033"/>
            </a:xfrm>
            <a:custGeom>
              <a:avLst/>
              <a:gdLst>
                <a:gd name="connsiteX0" fmla="*/ 79633 w 230046"/>
                <a:gd name="connsiteY0" fmla="*/ 306117 h 306033"/>
                <a:gd name="connsiteX1" fmla="*/ 90251 w 230046"/>
                <a:gd name="connsiteY1" fmla="*/ 301016 h 306033"/>
                <a:gd name="connsiteX2" fmla="*/ 228531 w 230046"/>
                <a:gd name="connsiteY2" fmla="*/ 9774 h 306033"/>
                <a:gd name="connsiteX3" fmla="*/ 230301 w 230046"/>
                <a:gd name="connsiteY3" fmla="*/ 5183 h 306033"/>
                <a:gd name="connsiteX4" fmla="*/ 225245 w 230046"/>
                <a:gd name="connsiteY4" fmla="*/ 83 h 306033"/>
                <a:gd name="connsiteX5" fmla="*/ 219683 w 230046"/>
                <a:gd name="connsiteY5" fmla="*/ 5183 h 306033"/>
                <a:gd name="connsiteX6" fmla="*/ 89240 w 230046"/>
                <a:gd name="connsiteY6" fmla="*/ 279594 h 306033"/>
                <a:gd name="connsiteX7" fmla="*/ 35394 w 230046"/>
                <a:gd name="connsiteY7" fmla="*/ 153100 h 306033"/>
                <a:gd name="connsiteX8" fmla="*/ 255 w 230046"/>
                <a:gd name="connsiteY8" fmla="*/ 180388 h 306033"/>
                <a:gd name="connsiteX9" fmla="*/ 4047 w 230046"/>
                <a:gd name="connsiteY9" fmla="*/ 184468 h 306033"/>
                <a:gd name="connsiteX10" fmla="*/ 21995 w 230046"/>
                <a:gd name="connsiteY10" fmla="*/ 170697 h 306033"/>
                <a:gd name="connsiteX11" fmla="*/ 79633 w 230046"/>
                <a:gd name="connsiteY11" fmla="*/ 306117 h 306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0046" h="306033">
                  <a:moveTo>
                    <a:pt x="79633" y="306117"/>
                  </a:moveTo>
                  <a:cubicBezTo>
                    <a:pt x="87470" y="306117"/>
                    <a:pt x="87723" y="305862"/>
                    <a:pt x="90251" y="301016"/>
                  </a:cubicBezTo>
                  <a:lnTo>
                    <a:pt x="228531" y="9774"/>
                  </a:lnTo>
                  <a:cubicBezTo>
                    <a:pt x="230301" y="6459"/>
                    <a:pt x="230301" y="5949"/>
                    <a:pt x="230301" y="5183"/>
                  </a:cubicBezTo>
                  <a:cubicBezTo>
                    <a:pt x="230301" y="2378"/>
                    <a:pt x="228279" y="83"/>
                    <a:pt x="225245" y="83"/>
                  </a:cubicBezTo>
                  <a:cubicBezTo>
                    <a:pt x="221959" y="83"/>
                    <a:pt x="220947" y="2378"/>
                    <a:pt x="219683" y="5183"/>
                  </a:cubicBezTo>
                  <a:lnTo>
                    <a:pt x="89240" y="279594"/>
                  </a:lnTo>
                  <a:lnTo>
                    <a:pt x="35394" y="153100"/>
                  </a:lnTo>
                  <a:lnTo>
                    <a:pt x="255" y="180388"/>
                  </a:lnTo>
                  <a:lnTo>
                    <a:pt x="4047" y="184468"/>
                  </a:lnTo>
                  <a:lnTo>
                    <a:pt x="21995" y="170697"/>
                  </a:lnTo>
                  <a:lnTo>
                    <a:pt x="79633" y="306117"/>
                  </a:lnTo>
                  <a:close/>
                </a:path>
              </a:pathLst>
            </a:custGeom>
            <a:solidFill>
              <a:srgbClr val="000000"/>
            </a:solidFill>
            <a:ln w="253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AD58D82F-0DB7-4BBC-B24F-044D24BFE67A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9257353" y="4652624"/>
              <a:ext cx="471451" cy="10200"/>
            </a:xfrm>
            <a:custGeom>
              <a:avLst/>
              <a:gdLst>
                <a:gd name="connsiteX0" fmla="*/ 0 w 471451"/>
                <a:gd name="connsiteY0" fmla="*/ 0 h 10200"/>
                <a:gd name="connsiteX1" fmla="*/ 471451 w 471451"/>
                <a:gd name="connsiteY1" fmla="*/ 0 h 10200"/>
                <a:gd name="connsiteX2" fmla="*/ 471451 w 471451"/>
                <a:gd name="connsiteY2" fmla="*/ 10201 h 10200"/>
                <a:gd name="connsiteX3" fmla="*/ 0 w 471451"/>
                <a:gd name="connsiteY3" fmla="*/ 10201 h 1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1451" h="10200">
                  <a:moveTo>
                    <a:pt x="0" y="0"/>
                  </a:moveTo>
                  <a:lnTo>
                    <a:pt x="471451" y="0"/>
                  </a:lnTo>
                  <a:lnTo>
                    <a:pt x="471451" y="10201"/>
                  </a:lnTo>
                  <a:lnTo>
                    <a:pt x="0" y="10201"/>
                  </a:lnTo>
                  <a:close/>
                </a:path>
              </a:pathLst>
            </a:custGeom>
            <a:solidFill>
              <a:srgbClr val="000000"/>
            </a:solidFill>
            <a:ln w="253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65D20400-9A38-4129-A92D-3047AAA84B2F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9264905" y="4700825"/>
              <a:ext cx="137806" cy="229525"/>
            </a:xfrm>
            <a:custGeom>
              <a:avLst/>
              <a:gdLst>
                <a:gd name="connsiteX0" fmla="*/ 138072 w 137806"/>
                <a:gd name="connsiteY0" fmla="*/ 35030 h 229525"/>
                <a:gd name="connsiteX1" fmla="*/ 103691 w 137806"/>
                <a:gd name="connsiteY1" fmla="*/ 91 h 229525"/>
                <a:gd name="connsiteX2" fmla="*/ 73103 w 137806"/>
                <a:gd name="connsiteY2" fmla="*/ 10803 h 229525"/>
                <a:gd name="connsiteX3" fmla="*/ 40492 w 137806"/>
                <a:gd name="connsiteY3" fmla="*/ 65124 h 229525"/>
                <a:gd name="connsiteX4" fmla="*/ 297 w 137806"/>
                <a:gd name="connsiteY4" fmla="*/ 227066 h 229525"/>
                <a:gd name="connsiteX5" fmla="*/ 3330 w 137806"/>
                <a:gd name="connsiteY5" fmla="*/ 229617 h 229525"/>
                <a:gd name="connsiteX6" fmla="*/ 6364 w 137806"/>
                <a:gd name="connsiteY6" fmla="*/ 228342 h 229525"/>
                <a:gd name="connsiteX7" fmla="*/ 24060 w 137806"/>
                <a:gd name="connsiteY7" fmla="*/ 157954 h 229525"/>
                <a:gd name="connsiteX8" fmla="*/ 58440 w 137806"/>
                <a:gd name="connsiteY8" fmla="*/ 182692 h 229525"/>
                <a:gd name="connsiteX9" fmla="*/ 107230 w 137806"/>
                <a:gd name="connsiteY9" fmla="*/ 162544 h 229525"/>
                <a:gd name="connsiteX10" fmla="*/ 127454 w 137806"/>
                <a:gd name="connsiteY10" fmla="*/ 115619 h 229525"/>
                <a:gd name="connsiteX11" fmla="*/ 109000 w 137806"/>
                <a:gd name="connsiteY11" fmla="*/ 77620 h 229525"/>
                <a:gd name="connsiteX12" fmla="*/ 138072 w 137806"/>
                <a:gd name="connsiteY12" fmla="*/ 35030 h 229525"/>
                <a:gd name="connsiteX13" fmla="*/ 92568 w 137806"/>
                <a:gd name="connsiteY13" fmla="*/ 77365 h 229525"/>
                <a:gd name="connsiteX14" fmla="*/ 80434 w 137806"/>
                <a:gd name="connsiteY14" fmla="*/ 79150 h 229525"/>
                <a:gd name="connsiteX15" fmla="*/ 69311 w 137806"/>
                <a:gd name="connsiteY15" fmla="*/ 78130 h 229525"/>
                <a:gd name="connsiteX16" fmla="*/ 81698 w 137806"/>
                <a:gd name="connsiteY16" fmla="*/ 76090 h 229525"/>
                <a:gd name="connsiteX17" fmla="*/ 92568 w 137806"/>
                <a:gd name="connsiteY17" fmla="*/ 77365 h 229525"/>
                <a:gd name="connsiteX18" fmla="*/ 123915 w 137806"/>
                <a:gd name="connsiteY18" fmla="*/ 29165 h 229525"/>
                <a:gd name="connsiteX19" fmla="*/ 101163 w 137806"/>
                <a:gd name="connsiteY19" fmla="*/ 73285 h 229525"/>
                <a:gd name="connsiteX20" fmla="*/ 81698 w 137806"/>
                <a:gd name="connsiteY20" fmla="*/ 70224 h 229525"/>
                <a:gd name="connsiteX21" fmla="*/ 62232 w 137806"/>
                <a:gd name="connsiteY21" fmla="*/ 78385 h 229525"/>
                <a:gd name="connsiteX22" fmla="*/ 79675 w 137806"/>
                <a:gd name="connsiteY22" fmla="*/ 84761 h 229525"/>
                <a:gd name="connsiteX23" fmla="*/ 100405 w 137806"/>
                <a:gd name="connsiteY23" fmla="*/ 81445 h 229525"/>
                <a:gd name="connsiteX24" fmla="*/ 111528 w 137806"/>
                <a:gd name="connsiteY24" fmla="*/ 110264 h 229525"/>
                <a:gd name="connsiteX25" fmla="*/ 98888 w 137806"/>
                <a:gd name="connsiteY25" fmla="*/ 154128 h 229525"/>
                <a:gd name="connsiteX26" fmla="*/ 57682 w 137806"/>
                <a:gd name="connsiteY26" fmla="*/ 177081 h 229525"/>
                <a:gd name="connsiteX27" fmla="*/ 28863 w 137806"/>
                <a:gd name="connsiteY27" fmla="*/ 144182 h 229525"/>
                <a:gd name="connsiteX28" fmla="*/ 30127 w 137806"/>
                <a:gd name="connsiteY28" fmla="*/ 132961 h 229525"/>
                <a:gd name="connsiteX29" fmla="*/ 46306 w 137806"/>
                <a:gd name="connsiteY29" fmla="*/ 68439 h 229525"/>
                <a:gd name="connsiteX30" fmla="*/ 100405 w 137806"/>
                <a:gd name="connsiteY30" fmla="*/ 5957 h 229525"/>
                <a:gd name="connsiteX31" fmla="*/ 123915 w 137806"/>
                <a:gd name="connsiteY31" fmla="*/ 29165 h 22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37806" h="229525">
                  <a:moveTo>
                    <a:pt x="138072" y="35030"/>
                  </a:moveTo>
                  <a:cubicBezTo>
                    <a:pt x="138072" y="15903"/>
                    <a:pt x="124168" y="91"/>
                    <a:pt x="103691" y="91"/>
                  </a:cubicBezTo>
                  <a:cubicBezTo>
                    <a:pt x="89029" y="91"/>
                    <a:pt x="81951" y="4172"/>
                    <a:pt x="73103" y="10803"/>
                  </a:cubicBezTo>
                  <a:cubicBezTo>
                    <a:pt x="59199" y="21004"/>
                    <a:pt x="45295" y="45741"/>
                    <a:pt x="40492" y="65124"/>
                  </a:cubicBezTo>
                  <a:lnTo>
                    <a:pt x="297" y="227066"/>
                  </a:lnTo>
                  <a:cubicBezTo>
                    <a:pt x="44" y="228087"/>
                    <a:pt x="1308" y="229617"/>
                    <a:pt x="3330" y="229617"/>
                  </a:cubicBezTo>
                  <a:cubicBezTo>
                    <a:pt x="5353" y="229617"/>
                    <a:pt x="6111" y="229107"/>
                    <a:pt x="6364" y="228342"/>
                  </a:cubicBezTo>
                  <a:lnTo>
                    <a:pt x="24060" y="157954"/>
                  </a:lnTo>
                  <a:cubicBezTo>
                    <a:pt x="28863" y="173255"/>
                    <a:pt x="39986" y="182692"/>
                    <a:pt x="58440" y="182692"/>
                  </a:cubicBezTo>
                  <a:cubicBezTo>
                    <a:pt x="76895" y="182692"/>
                    <a:pt x="95854" y="173766"/>
                    <a:pt x="107230" y="162544"/>
                  </a:cubicBezTo>
                  <a:cubicBezTo>
                    <a:pt x="119365" y="150813"/>
                    <a:pt x="127454" y="134491"/>
                    <a:pt x="127454" y="115619"/>
                  </a:cubicBezTo>
                  <a:cubicBezTo>
                    <a:pt x="127454" y="97257"/>
                    <a:pt x="118101" y="83996"/>
                    <a:pt x="109000" y="77620"/>
                  </a:cubicBezTo>
                  <a:cubicBezTo>
                    <a:pt x="123662" y="69204"/>
                    <a:pt x="138072" y="53392"/>
                    <a:pt x="138072" y="35030"/>
                  </a:cubicBezTo>
                  <a:close/>
                  <a:moveTo>
                    <a:pt x="92568" y="77365"/>
                  </a:moveTo>
                  <a:cubicBezTo>
                    <a:pt x="89282" y="78640"/>
                    <a:pt x="86501" y="79150"/>
                    <a:pt x="80434" y="79150"/>
                  </a:cubicBezTo>
                  <a:cubicBezTo>
                    <a:pt x="76895" y="79150"/>
                    <a:pt x="71839" y="79405"/>
                    <a:pt x="69311" y="78130"/>
                  </a:cubicBezTo>
                  <a:cubicBezTo>
                    <a:pt x="69816" y="75580"/>
                    <a:pt x="78917" y="76090"/>
                    <a:pt x="81698" y="76090"/>
                  </a:cubicBezTo>
                  <a:cubicBezTo>
                    <a:pt x="87007" y="76090"/>
                    <a:pt x="89282" y="76090"/>
                    <a:pt x="92568" y="77365"/>
                  </a:cubicBezTo>
                  <a:close/>
                  <a:moveTo>
                    <a:pt x="123915" y="29165"/>
                  </a:moveTo>
                  <a:cubicBezTo>
                    <a:pt x="123915" y="47017"/>
                    <a:pt x="114309" y="65379"/>
                    <a:pt x="101163" y="73285"/>
                  </a:cubicBezTo>
                  <a:cubicBezTo>
                    <a:pt x="94338" y="70734"/>
                    <a:pt x="89282" y="70224"/>
                    <a:pt x="81698" y="70224"/>
                  </a:cubicBezTo>
                  <a:cubicBezTo>
                    <a:pt x="76389" y="70224"/>
                    <a:pt x="62232" y="69969"/>
                    <a:pt x="62232" y="78385"/>
                  </a:cubicBezTo>
                  <a:cubicBezTo>
                    <a:pt x="61979" y="85526"/>
                    <a:pt x="75125" y="84761"/>
                    <a:pt x="79675" y="84761"/>
                  </a:cubicBezTo>
                  <a:cubicBezTo>
                    <a:pt x="89029" y="84761"/>
                    <a:pt x="92821" y="84506"/>
                    <a:pt x="100405" y="81445"/>
                  </a:cubicBezTo>
                  <a:cubicBezTo>
                    <a:pt x="110011" y="90626"/>
                    <a:pt x="111275" y="98532"/>
                    <a:pt x="111528" y="110264"/>
                  </a:cubicBezTo>
                  <a:cubicBezTo>
                    <a:pt x="112033" y="125055"/>
                    <a:pt x="105966" y="144182"/>
                    <a:pt x="98888" y="154128"/>
                  </a:cubicBezTo>
                  <a:cubicBezTo>
                    <a:pt x="89029" y="167900"/>
                    <a:pt x="72091" y="177081"/>
                    <a:pt x="57682" y="177081"/>
                  </a:cubicBezTo>
                  <a:cubicBezTo>
                    <a:pt x="38469" y="177081"/>
                    <a:pt x="28863" y="162289"/>
                    <a:pt x="28863" y="144182"/>
                  </a:cubicBezTo>
                  <a:cubicBezTo>
                    <a:pt x="28863" y="141632"/>
                    <a:pt x="28863" y="137807"/>
                    <a:pt x="30127" y="132961"/>
                  </a:cubicBezTo>
                  <a:lnTo>
                    <a:pt x="46306" y="68439"/>
                  </a:lnTo>
                  <a:cubicBezTo>
                    <a:pt x="51868" y="46507"/>
                    <a:pt x="70069" y="5957"/>
                    <a:pt x="100405" y="5957"/>
                  </a:cubicBezTo>
                  <a:cubicBezTo>
                    <a:pt x="115067" y="5957"/>
                    <a:pt x="123915" y="13863"/>
                    <a:pt x="123915" y="29165"/>
                  </a:cubicBezTo>
                  <a:close/>
                </a:path>
              </a:pathLst>
            </a:custGeom>
            <a:solidFill>
              <a:srgbClr val="000000"/>
            </a:solidFill>
            <a:ln w="253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3421C6B6-D7F2-424C-9551-FB4024E514F5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9438711" y="4689603"/>
              <a:ext cx="58649" cy="255028"/>
            </a:xfrm>
            <a:custGeom>
              <a:avLst/>
              <a:gdLst>
                <a:gd name="connsiteX0" fmla="*/ 58920 w 58649"/>
                <a:gd name="connsiteY0" fmla="*/ 252569 h 255028"/>
                <a:gd name="connsiteX1" fmla="*/ 54622 w 58649"/>
                <a:gd name="connsiteY1" fmla="*/ 246959 h 255028"/>
                <a:gd name="connsiteX2" fmla="*/ 14933 w 58649"/>
                <a:gd name="connsiteY2" fmla="*/ 127605 h 255028"/>
                <a:gd name="connsiteX3" fmla="*/ 55634 w 58649"/>
                <a:gd name="connsiteY3" fmla="*/ 6977 h 255028"/>
                <a:gd name="connsiteX4" fmla="*/ 58920 w 58649"/>
                <a:gd name="connsiteY4" fmla="*/ 2642 h 255028"/>
                <a:gd name="connsiteX5" fmla="*/ 56392 w 58649"/>
                <a:gd name="connsiteY5" fmla="*/ 91 h 255028"/>
                <a:gd name="connsiteX6" fmla="*/ 16197 w 58649"/>
                <a:gd name="connsiteY6" fmla="*/ 49822 h 255028"/>
                <a:gd name="connsiteX7" fmla="*/ 271 w 58649"/>
                <a:gd name="connsiteY7" fmla="*/ 127605 h 255028"/>
                <a:gd name="connsiteX8" fmla="*/ 16956 w 58649"/>
                <a:gd name="connsiteY8" fmla="*/ 207174 h 255028"/>
                <a:gd name="connsiteX9" fmla="*/ 56392 w 58649"/>
                <a:gd name="connsiteY9" fmla="*/ 255119 h 255028"/>
                <a:gd name="connsiteX10" fmla="*/ 58920 w 58649"/>
                <a:gd name="connsiteY10" fmla="*/ 252569 h 255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649" h="255028">
                  <a:moveTo>
                    <a:pt x="58920" y="252569"/>
                  </a:moveTo>
                  <a:cubicBezTo>
                    <a:pt x="58920" y="251804"/>
                    <a:pt x="58920" y="251294"/>
                    <a:pt x="54622" y="246959"/>
                  </a:cubicBezTo>
                  <a:cubicBezTo>
                    <a:pt x="23023" y="214825"/>
                    <a:pt x="14933" y="166625"/>
                    <a:pt x="14933" y="127605"/>
                  </a:cubicBezTo>
                  <a:cubicBezTo>
                    <a:pt x="14933" y="83231"/>
                    <a:pt x="24540" y="38856"/>
                    <a:pt x="55634" y="6977"/>
                  </a:cubicBezTo>
                  <a:cubicBezTo>
                    <a:pt x="58920" y="3917"/>
                    <a:pt x="58920" y="3407"/>
                    <a:pt x="58920" y="2642"/>
                  </a:cubicBezTo>
                  <a:cubicBezTo>
                    <a:pt x="58920" y="857"/>
                    <a:pt x="57909" y="91"/>
                    <a:pt x="56392" y="91"/>
                  </a:cubicBezTo>
                  <a:cubicBezTo>
                    <a:pt x="53864" y="91"/>
                    <a:pt x="31112" y="17433"/>
                    <a:pt x="16197" y="49822"/>
                  </a:cubicBezTo>
                  <a:cubicBezTo>
                    <a:pt x="3304" y="77875"/>
                    <a:pt x="271" y="106183"/>
                    <a:pt x="271" y="127605"/>
                  </a:cubicBezTo>
                  <a:cubicBezTo>
                    <a:pt x="271" y="147498"/>
                    <a:pt x="3052" y="178356"/>
                    <a:pt x="16956" y="207174"/>
                  </a:cubicBezTo>
                  <a:cubicBezTo>
                    <a:pt x="32123" y="238543"/>
                    <a:pt x="53864" y="255119"/>
                    <a:pt x="56392" y="255119"/>
                  </a:cubicBezTo>
                  <a:cubicBezTo>
                    <a:pt x="57909" y="255119"/>
                    <a:pt x="58920" y="254354"/>
                    <a:pt x="58920" y="252569"/>
                  </a:cubicBezTo>
                  <a:close/>
                </a:path>
              </a:pathLst>
            </a:custGeom>
            <a:solidFill>
              <a:srgbClr val="000000"/>
            </a:solidFill>
            <a:ln w="253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C3AD2E1E-50DE-4476-B49E-7378B7D00A5E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9525140" y="4768152"/>
              <a:ext cx="93029" cy="115527"/>
            </a:xfrm>
            <a:custGeom>
              <a:avLst/>
              <a:gdLst>
                <a:gd name="connsiteX0" fmla="*/ 85973 w 93029"/>
                <a:gd name="connsiteY0" fmla="*/ 17433 h 115527"/>
                <a:gd name="connsiteX1" fmla="*/ 73839 w 93029"/>
                <a:gd name="connsiteY1" fmla="*/ 28910 h 115527"/>
                <a:gd name="connsiteX2" fmla="*/ 81676 w 93029"/>
                <a:gd name="connsiteY2" fmla="*/ 36305 h 115527"/>
                <a:gd name="connsiteX3" fmla="*/ 93304 w 93029"/>
                <a:gd name="connsiteY3" fmla="*/ 22024 h 115527"/>
                <a:gd name="connsiteX4" fmla="*/ 63221 w 93029"/>
                <a:gd name="connsiteY4" fmla="*/ 91 h 115527"/>
                <a:gd name="connsiteX5" fmla="*/ 20499 w 93029"/>
                <a:gd name="connsiteY5" fmla="*/ 37326 h 115527"/>
                <a:gd name="connsiteX6" fmla="*/ 46537 w 93029"/>
                <a:gd name="connsiteY6" fmla="*/ 62573 h 115527"/>
                <a:gd name="connsiteX7" fmla="*/ 72828 w 93029"/>
                <a:gd name="connsiteY7" fmla="*/ 81955 h 115527"/>
                <a:gd name="connsiteX8" fmla="*/ 36678 w 93029"/>
                <a:gd name="connsiteY8" fmla="*/ 110009 h 115527"/>
                <a:gd name="connsiteX9" fmla="*/ 7859 w 93029"/>
                <a:gd name="connsiteY9" fmla="*/ 96492 h 115527"/>
                <a:gd name="connsiteX10" fmla="*/ 23785 w 93029"/>
                <a:gd name="connsiteY10" fmla="*/ 82976 h 115527"/>
                <a:gd name="connsiteX11" fmla="*/ 14431 w 93029"/>
                <a:gd name="connsiteY11" fmla="*/ 74050 h 115527"/>
                <a:gd name="connsiteX12" fmla="*/ 275 w 93029"/>
                <a:gd name="connsiteY12" fmla="*/ 90881 h 115527"/>
                <a:gd name="connsiteX13" fmla="*/ 36425 w 93029"/>
                <a:gd name="connsiteY13" fmla="*/ 115619 h 115527"/>
                <a:gd name="connsiteX14" fmla="*/ 87237 w 93029"/>
                <a:gd name="connsiteY14" fmla="*/ 73285 h 115527"/>
                <a:gd name="connsiteX15" fmla="*/ 79401 w 93029"/>
                <a:gd name="connsiteY15" fmla="*/ 54667 h 115527"/>
                <a:gd name="connsiteX16" fmla="*/ 54121 w 93029"/>
                <a:gd name="connsiteY16" fmla="*/ 43956 h 115527"/>
                <a:gd name="connsiteX17" fmla="*/ 34908 w 93029"/>
                <a:gd name="connsiteY17" fmla="*/ 28655 h 115527"/>
                <a:gd name="connsiteX18" fmla="*/ 63221 w 93029"/>
                <a:gd name="connsiteY18" fmla="*/ 5702 h 115527"/>
                <a:gd name="connsiteX19" fmla="*/ 85973 w 93029"/>
                <a:gd name="connsiteY19" fmla="*/ 17433 h 11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3029" h="115527">
                  <a:moveTo>
                    <a:pt x="85973" y="17433"/>
                  </a:moveTo>
                  <a:cubicBezTo>
                    <a:pt x="78895" y="17688"/>
                    <a:pt x="73839" y="23299"/>
                    <a:pt x="73839" y="28910"/>
                  </a:cubicBezTo>
                  <a:cubicBezTo>
                    <a:pt x="73839" y="32480"/>
                    <a:pt x="76114" y="36305"/>
                    <a:pt x="81676" y="36305"/>
                  </a:cubicBezTo>
                  <a:cubicBezTo>
                    <a:pt x="87237" y="36305"/>
                    <a:pt x="93304" y="31970"/>
                    <a:pt x="93304" y="22024"/>
                  </a:cubicBezTo>
                  <a:cubicBezTo>
                    <a:pt x="93304" y="10548"/>
                    <a:pt x="82434" y="91"/>
                    <a:pt x="63221" y="91"/>
                  </a:cubicBezTo>
                  <a:cubicBezTo>
                    <a:pt x="29852" y="91"/>
                    <a:pt x="20499" y="26104"/>
                    <a:pt x="20499" y="37326"/>
                  </a:cubicBezTo>
                  <a:cubicBezTo>
                    <a:pt x="20499" y="57218"/>
                    <a:pt x="39206" y="61043"/>
                    <a:pt x="46537" y="62573"/>
                  </a:cubicBezTo>
                  <a:cubicBezTo>
                    <a:pt x="59682" y="65124"/>
                    <a:pt x="72828" y="67929"/>
                    <a:pt x="72828" y="81955"/>
                  </a:cubicBezTo>
                  <a:cubicBezTo>
                    <a:pt x="72828" y="88586"/>
                    <a:pt x="67013" y="110009"/>
                    <a:pt x="36678" y="110009"/>
                  </a:cubicBezTo>
                  <a:cubicBezTo>
                    <a:pt x="33139" y="110009"/>
                    <a:pt x="13673" y="110009"/>
                    <a:pt x="7859" y="96492"/>
                  </a:cubicBezTo>
                  <a:cubicBezTo>
                    <a:pt x="17465" y="97767"/>
                    <a:pt x="23785" y="90116"/>
                    <a:pt x="23785" y="82976"/>
                  </a:cubicBezTo>
                  <a:cubicBezTo>
                    <a:pt x="23785" y="77110"/>
                    <a:pt x="19740" y="74050"/>
                    <a:pt x="14431" y="74050"/>
                  </a:cubicBezTo>
                  <a:cubicBezTo>
                    <a:pt x="7859" y="74050"/>
                    <a:pt x="275" y="79405"/>
                    <a:pt x="275" y="90881"/>
                  </a:cubicBezTo>
                  <a:cubicBezTo>
                    <a:pt x="275" y="105418"/>
                    <a:pt x="14684" y="115619"/>
                    <a:pt x="36425" y="115619"/>
                  </a:cubicBezTo>
                  <a:cubicBezTo>
                    <a:pt x="77378" y="115619"/>
                    <a:pt x="87237" y="84761"/>
                    <a:pt x="87237" y="73285"/>
                  </a:cubicBezTo>
                  <a:cubicBezTo>
                    <a:pt x="87237" y="64103"/>
                    <a:pt x="82434" y="57728"/>
                    <a:pt x="79401" y="54667"/>
                  </a:cubicBezTo>
                  <a:cubicBezTo>
                    <a:pt x="72575" y="47527"/>
                    <a:pt x="65244" y="46252"/>
                    <a:pt x="54121" y="43956"/>
                  </a:cubicBezTo>
                  <a:cubicBezTo>
                    <a:pt x="45020" y="41916"/>
                    <a:pt x="34908" y="40131"/>
                    <a:pt x="34908" y="28655"/>
                  </a:cubicBezTo>
                  <a:cubicBezTo>
                    <a:pt x="34908" y="21259"/>
                    <a:pt x="40975" y="5702"/>
                    <a:pt x="63221" y="5702"/>
                  </a:cubicBezTo>
                  <a:cubicBezTo>
                    <a:pt x="69541" y="5702"/>
                    <a:pt x="82181" y="7487"/>
                    <a:pt x="85973" y="17433"/>
                  </a:cubicBezTo>
                  <a:close/>
                </a:path>
              </a:pathLst>
            </a:custGeom>
            <a:solidFill>
              <a:srgbClr val="000000"/>
            </a:solidFill>
            <a:ln w="253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3A8E58C7-574A-46DA-89CC-4596C6020406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9644903" y="4689603"/>
              <a:ext cx="58649" cy="255028"/>
            </a:xfrm>
            <a:custGeom>
              <a:avLst/>
              <a:gdLst>
                <a:gd name="connsiteX0" fmla="*/ 58929 w 58649"/>
                <a:gd name="connsiteY0" fmla="*/ 127605 h 255028"/>
                <a:gd name="connsiteX1" fmla="*/ 42244 w 58649"/>
                <a:gd name="connsiteY1" fmla="*/ 48037 h 255028"/>
                <a:gd name="connsiteX2" fmla="*/ 2807 w 58649"/>
                <a:gd name="connsiteY2" fmla="*/ 91 h 255028"/>
                <a:gd name="connsiteX3" fmla="*/ 279 w 58649"/>
                <a:gd name="connsiteY3" fmla="*/ 2642 h 255028"/>
                <a:gd name="connsiteX4" fmla="*/ 5083 w 58649"/>
                <a:gd name="connsiteY4" fmla="*/ 8507 h 255028"/>
                <a:gd name="connsiteX5" fmla="*/ 44266 w 58649"/>
                <a:gd name="connsiteY5" fmla="*/ 127605 h 255028"/>
                <a:gd name="connsiteX6" fmla="*/ 3566 w 58649"/>
                <a:gd name="connsiteY6" fmla="*/ 248234 h 255028"/>
                <a:gd name="connsiteX7" fmla="*/ 279 w 58649"/>
                <a:gd name="connsiteY7" fmla="*/ 252569 h 255028"/>
                <a:gd name="connsiteX8" fmla="*/ 2807 w 58649"/>
                <a:gd name="connsiteY8" fmla="*/ 255119 h 255028"/>
                <a:gd name="connsiteX9" fmla="*/ 43002 w 58649"/>
                <a:gd name="connsiteY9" fmla="*/ 205389 h 255028"/>
                <a:gd name="connsiteX10" fmla="*/ 58929 w 58649"/>
                <a:gd name="connsiteY10" fmla="*/ 127605 h 255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649" h="255028">
                  <a:moveTo>
                    <a:pt x="58929" y="127605"/>
                  </a:moveTo>
                  <a:cubicBezTo>
                    <a:pt x="58929" y="107713"/>
                    <a:pt x="56148" y="76855"/>
                    <a:pt x="42244" y="48037"/>
                  </a:cubicBezTo>
                  <a:cubicBezTo>
                    <a:pt x="27076" y="16668"/>
                    <a:pt x="5335" y="91"/>
                    <a:pt x="2807" y="91"/>
                  </a:cubicBezTo>
                  <a:cubicBezTo>
                    <a:pt x="1291" y="91"/>
                    <a:pt x="279" y="1112"/>
                    <a:pt x="279" y="2642"/>
                  </a:cubicBezTo>
                  <a:cubicBezTo>
                    <a:pt x="279" y="3407"/>
                    <a:pt x="279" y="3917"/>
                    <a:pt x="5083" y="8507"/>
                  </a:cubicBezTo>
                  <a:cubicBezTo>
                    <a:pt x="29857" y="33755"/>
                    <a:pt x="44266" y="74305"/>
                    <a:pt x="44266" y="127605"/>
                  </a:cubicBezTo>
                  <a:cubicBezTo>
                    <a:pt x="44266" y="171215"/>
                    <a:pt x="34913" y="216100"/>
                    <a:pt x="3566" y="248234"/>
                  </a:cubicBezTo>
                  <a:cubicBezTo>
                    <a:pt x="279" y="251294"/>
                    <a:pt x="279" y="251804"/>
                    <a:pt x="279" y="252569"/>
                  </a:cubicBezTo>
                  <a:cubicBezTo>
                    <a:pt x="279" y="254099"/>
                    <a:pt x="1291" y="255119"/>
                    <a:pt x="2807" y="255119"/>
                  </a:cubicBezTo>
                  <a:cubicBezTo>
                    <a:pt x="5335" y="255119"/>
                    <a:pt x="28087" y="237778"/>
                    <a:pt x="43002" y="205389"/>
                  </a:cubicBezTo>
                  <a:cubicBezTo>
                    <a:pt x="55895" y="177336"/>
                    <a:pt x="58929" y="149028"/>
                    <a:pt x="58929" y="127605"/>
                  </a:cubicBezTo>
                  <a:close/>
                </a:path>
              </a:pathLst>
            </a:custGeom>
            <a:solidFill>
              <a:srgbClr val="000000"/>
            </a:solidFill>
            <a:ln w="253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2D1DE99-6C77-4B17-BA89-3B34C52502E8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9913058" y="4224175"/>
              <a:ext cx="131707" cy="764829"/>
            </a:xfrm>
            <a:custGeom>
              <a:avLst/>
              <a:gdLst>
                <a:gd name="connsiteX0" fmla="*/ 131996 w 131707"/>
                <a:gd name="connsiteY0" fmla="*/ 762345 h 764829"/>
                <a:gd name="connsiteX1" fmla="*/ 130479 w 131707"/>
                <a:gd name="connsiteY1" fmla="*/ 759285 h 764829"/>
                <a:gd name="connsiteX2" fmla="*/ 71072 w 131707"/>
                <a:gd name="connsiteY2" fmla="*/ 661609 h 764829"/>
                <a:gd name="connsiteX3" fmla="*/ 24810 w 131707"/>
                <a:gd name="connsiteY3" fmla="*/ 382608 h 764829"/>
                <a:gd name="connsiteX4" fmla="*/ 74611 w 131707"/>
                <a:gd name="connsiteY4" fmla="*/ 94937 h 764829"/>
                <a:gd name="connsiteX5" fmla="*/ 130985 w 131707"/>
                <a:gd name="connsiteY5" fmla="*/ 4912 h 764829"/>
                <a:gd name="connsiteX6" fmla="*/ 131996 w 131707"/>
                <a:gd name="connsiteY6" fmla="*/ 2616 h 764829"/>
                <a:gd name="connsiteX7" fmla="*/ 126434 w 131707"/>
                <a:gd name="connsiteY7" fmla="*/ 66 h 764829"/>
                <a:gd name="connsiteX8" fmla="*/ 121631 w 131707"/>
                <a:gd name="connsiteY8" fmla="*/ 576 h 764829"/>
                <a:gd name="connsiteX9" fmla="*/ 85987 w 131707"/>
                <a:gd name="connsiteY9" fmla="*/ 44186 h 764829"/>
                <a:gd name="connsiteX10" fmla="*/ 8378 w 131707"/>
                <a:gd name="connsiteY10" fmla="*/ 257900 h 764829"/>
                <a:gd name="connsiteX11" fmla="*/ 288 w 131707"/>
                <a:gd name="connsiteY11" fmla="*/ 382353 h 764829"/>
                <a:gd name="connsiteX12" fmla="*/ 52617 w 131707"/>
                <a:gd name="connsiteY12" fmla="*/ 662374 h 764829"/>
                <a:gd name="connsiteX13" fmla="*/ 119609 w 131707"/>
                <a:gd name="connsiteY13" fmla="*/ 762600 h 764829"/>
                <a:gd name="connsiteX14" fmla="*/ 126434 w 131707"/>
                <a:gd name="connsiteY14" fmla="*/ 764895 h 764829"/>
                <a:gd name="connsiteX15" fmla="*/ 131996 w 131707"/>
                <a:gd name="connsiteY15" fmla="*/ 762345 h 76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1707" h="764829">
                  <a:moveTo>
                    <a:pt x="131996" y="762345"/>
                  </a:moveTo>
                  <a:cubicBezTo>
                    <a:pt x="131996" y="761580"/>
                    <a:pt x="131996" y="761070"/>
                    <a:pt x="130479" y="759285"/>
                  </a:cubicBezTo>
                  <a:cubicBezTo>
                    <a:pt x="106211" y="729701"/>
                    <a:pt x="85987" y="697058"/>
                    <a:pt x="71072" y="661609"/>
                  </a:cubicBezTo>
                  <a:cubicBezTo>
                    <a:pt x="37955" y="583570"/>
                    <a:pt x="24810" y="492270"/>
                    <a:pt x="24810" y="382608"/>
                  </a:cubicBezTo>
                  <a:cubicBezTo>
                    <a:pt x="24810" y="273966"/>
                    <a:pt x="37197" y="178586"/>
                    <a:pt x="74611" y="94937"/>
                  </a:cubicBezTo>
                  <a:cubicBezTo>
                    <a:pt x="89273" y="62548"/>
                    <a:pt x="108486" y="32455"/>
                    <a:pt x="130985" y="4912"/>
                  </a:cubicBezTo>
                  <a:cubicBezTo>
                    <a:pt x="131490" y="4147"/>
                    <a:pt x="131996" y="3637"/>
                    <a:pt x="131996" y="2616"/>
                  </a:cubicBezTo>
                  <a:cubicBezTo>
                    <a:pt x="131996" y="66"/>
                    <a:pt x="130226" y="66"/>
                    <a:pt x="126434" y="66"/>
                  </a:cubicBezTo>
                  <a:cubicBezTo>
                    <a:pt x="122642" y="66"/>
                    <a:pt x="122137" y="66"/>
                    <a:pt x="121631" y="576"/>
                  </a:cubicBezTo>
                  <a:cubicBezTo>
                    <a:pt x="121378" y="831"/>
                    <a:pt x="105705" y="16133"/>
                    <a:pt x="85987" y="44186"/>
                  </a:cubicBezTo>
                  <a:cubicBezTo>
                    <a:pt x="42000" y="106923"/>
                    <a:pt x="19754" y="181901"/>
                    <a:pt x="8378" y="257900"/>
                  </a:cubicBezTo>
                  <a:cubicBezTo>
                    <a:pt x="2311" y="298959"/>
                    <a:pt x="288" y="340784"/>
                    <a:pt x="288" y="382353"/>
                  </a:cubicBezTo>
                  <a:cubicBezTo>
                    <a:pt x="288" y="477734"/>
                    <a:pt x="12170" y="575154"/>
                    <a:pt x="52617" y="662374"/>
                  </a:cubicBezTo>
                  <a:cubicBezTo>
                    <a:pt x="70566" y="701138"/>
                    <a:pt x="94582" y="736077"/>
                    <a:pt x="119609" y="762600"/>
                  </a:cubicBezTo>
                  <a:cubicBezTo>
                    <a:pt x="121884" y="764640"/>
                    <a:pt x="122137" y="764895"/>
                    <a:pt x="126434" y="764895"/>
                  </a:cubicBezTo>
                  <a:cubicBezTo>
                    <a:pt x="130226" y="764895"/>
                    <a:pt x="131996" y="764895"/>
                    <a:pt x="131996" y="762345"/>
                  </a:cubicBezTo>
                  <a:close/>
                </a:path>
              </a:pathLst>
            </a:custGeom>
            <a:solidFill>
              <a:srgbClr val="000000"/>
            </a:solidFill>
            <a:ln w="253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87A653AE-B646-4FC5-8C74-FBB988421A8E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10171242" y="4385228"/>
              <a:ext cx="125893" cy="115527"/>
            </a:xfrm>
            <a:custGeom>
              <a:avLst/>
              <a:gdLst>
                <a:gd name="connsiteX0" fmla="*/ 77404 w 125893"/>
                <a:gd name="connsiteY0" fmla="*/ 35780 h 115527"/>
                <a:gd name="connsiteX1" fmla="*/ 102431 w 125893"/>
                <a:gd name="connsiteY1" fmla="*/ 5687 h 115527"/>
                <a:gd name="connsiteX2" fmla="*/ 115071 w 125893"/>
                <a:gd name="connsiteY2" fmla="*/ 9002 h 115527"/>
                <a:gd name="connsiteX3" fmla="*/ 102936 w 125893"/>
                <a:gd name="connsiteY3" fmla="*/ 22774 h 115527"/>
                <a:gd name="connsiteX4" fmla="*/ 112543 w 125893"/>
                <a:gd name="connsiteY4" fmla="*/ 31700 h 115527"/>
                <a:gd name="connsiteX5" fmla="*/ 126194 w 125893"/>
                <a:gd name="connsiteY5" fmla="*/ 16908 h 115527"/>
                <a:gd name="connsiteX6" fmla="*/ 102684 w 125893"/>
                <a:gd name="connsiteY6" fmla="*/ 76 h 115527"/>
                <a:gd name="connsiteX7" fmla="*/ 76140 w 125893"/>
                <a:gd name="connsiteY7" fmla="*/ 19459 h 115527"/>
                <a:gd name="connsiteX8" fmla="*/ 48838 w 125893"/>
                <a:gd name="connsiteY8" fmla="*/ 76 h 115527"/>
                <a:gd name="connsiteX9" fmla="*/ 8137 w 125893"/>
                <a:gd name="connsiteY9" fmla="*/ 39351 h 115527"/>
                <a:gd name="connsiteX10" fmla="*/ 11171 w 125893"/>
                <a:gd name="connsiteY10" fmla="*/ 41901 h 115527"/>
                <a:gd name="connsiteX11" fmla="*/ 14457 w 125893"/>
                <a:gd name="connsiteY11" fmla="*/ 39096 h 115527"/>
                <a:gd name="connsiteX12" fmla="*/ 48332 w 125893"/>
                <a:gd name="connsiteY12" fmla="*/ 5687 h 115527"/>
                <a:gd name="connsiteX13" fmla="*/ 61983 w 125893"/>
                <a:gd name="connsiteY13" fmla="*/ 22774 h 115527"/>
                <a:gd name="connsiteX14" fmla="*/ 48332 w 125893"/>
                <a:gd name="connsiteY14" fmla="*/ 83471 h 115527"/>
                <a:gd name="connsiteX15" fmla="*/ 24316 w 125893"/>
                <a:gd name="connsiteY15" fmla="*/ 109994 h 115527"/>
                <a:gd name="connsiteX16" fmla="*/ 11676 w 125893"/>
                <a:gd name="connsiteY16" fmla="*/ 106678 h 115527"/>
                <a:gd name="connsiteX17" fmla="*/ 23558 w 125893"/>
                <a:gd name="connsiteY17" fmla="*/ 92907 h 115527"/>
                <a:gd name="connsiteX18" fmla="*/ 14204 w 125893"/>
                <a:gd name="connsiteY18" fmla="*/ 83981 h 115527"/>
                <a:gd name="connsiteX19" fmla="*/ 300 w 125893"/>
                <a:gd name="connsiteY19" fmla="*/ 98772 h 115527"/>
                <a:gd name="connsiteX20" fmla="*/ 24063 w 125893"/>
                <a:gd name="connsiteY20" fmla="*/ 115604 h 115527"/>
                <a:gd name="connsiteX21" fmla="*/ 50607 w 125893"/>
                <a:gd name="connsiteY21" fmla="*/ 96222 h 115527"/>
                <a:gd name="connsiteX22" fmla="*/ 77909 w 125893"/>
                <a:gd name="connsiteY22" fmla="*/ 115604 h 115527"/>
                <a:gd name="connsiteX23" fmla="*/ 118357 w 125893"/>
                <a:gd name="connsiteY23" fmla="*/ 76330 h 115527"/>
                <a:gd name="connsiteX24" fmla="*/ 115324 w 125893"/>
                <a:gd name="connsiteY24" fmla="*/ 73780 h 115527"/>
                <a:gd name="connsiteX25" fmla="*/ 112037 w 125893"/>
                <a:gd name="connsiteY25" fmla="*/ 76585 h 115527"/>
                <a:gd name="connsiteX26" fmla="*/ 78415 w 125893"/>
                <a:gd name="connsiteY26" fmla="*/ 109994 h 115527"/>
                <a:gd name="connsiteX27" fmla="*/ 64511 w 125893"/>
                <a:gd name="connsiteY27" fmla="*/ 93162 h 115527"/>
                <a:gd name="connsiteX28" fmla="*/ 68809 w 125893"/>
                <a:gd name="connsiteY28" fmla="*/ 70719 h 115527"/>
                <a:gd name="connsiteX29" fmla="*/ 77404 w 125893"/>
                <a:gd name="connsiteY29" fmla="*/ 35780 h 11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5893" h="115527">
                  <a:moveTo>
                    <a:pt x="77404" y="35780"/>
                  </a:moveTo>
                  <a:cubicBezTo>
                    <a:pt x="78921" y="29150"/>
                    <a:pt x="84735" y="5687"/>
                    <a:pt x="102431" y="5687"/>
                  </a:cubicBezTo>
                  <a:cubicBezTo>
                    <a:pt x="103695" y="5687"/>
                    <a:pt x="109762" y="5687"/>
                    <a:pt x="115071" y="9002"/>
                  </a:cubicBezTo>
                  <a:cubicBezTo>
                    <a:pt x="107992" y="10278"/>
                    <a:pt x="102936" y="16653"/>
                    <a:pt x="102936" y="22774"/>
                  </a:cubicBezTo>
                  <a:cubicBezTo>
                    <a:pt x="102936" y="26854"/>
                    <a:pt x="105717" y="31700"/>
                    <a:pt x="112543" y="31700"/>
                  </a:cubicBezTo>
                  <a:cubicBezTo>
                    <a:pt x="118104" y="31700"/>
                    <a:pt x="126194" y="27109"/>
                    <a:pt x="126194" y="16908"/>
                  </a:cubicBezTo>
                  <a:cubicBezTo>
                    <a:pt x="126194" y="3647"/>
                    <a:pt x="111279" y="76"/>
                    <a:pt x="102684" y="76"/>
                  </a:cubicBezTo>
                  <a:cubicBezTo>
                    <a:pt x="88021" y="76"/>
                    <a:pt x="79173" y="13593"/>
                    <a:pt x="76140" y="19459"/>
                  </a:cubicBezTo>
                  <a:cubicBezTo>
                    <a:pt x="69820" y="2627"/>
                    <a:pt x="56169" y="76"/>
                    <a:pt x="48838" y="76"/>
                  </a:cubicBezTo>
                  <a:cubicBezTo>
                    <a:pt x="22547" y="76"/>
                    <a:pt x="8137" y="32975"/>
                    <a:pt x="8137" y="39351"/>
                  </a:cubicBezTo>
                  <a:cubicBezTo>
                    <a:pt x="8137" y="41901"/>
                    <a:pt x="10665" y="41901"/>
                    <a:pt x="11171" y="41901"/>
                  </a:cubicBezTo>
                  <a:cubicBezTo>
                    <a:pt x="13193" y="41901"/>
                    <a:pt x="13952" y="41391"/>
                    <a:pt x="14457" y="39096"/>
                  </a:cubicBezTo>
                  <a:cubicBezTo>
                    <a:pt x="23052" y="12063"/>
                    <a:pt x="39737" y="5687"/>
                    <a:pt x="48332" y="5687"/>
                  </a:cubicBezTo>
                  <a:cubicBezTo>
                    <a:pt x="53135" y="5687"/>
                    <a:pt x="61983" y="7982"/>
                    <a:pt x="61983" y="22774"/>
                  </a:cubicBezTo>
                  <a:cubicBezTo>
                    <a:pt x="61983" y="30680"/>
                    <a:pt x="57686" y="47767"/>
                    <a:pt x="48332" y="83471"/>
                  </a:cubicBezTo>
                  <a:cubicBezTo>
                    <a:pt x="44287" y="99282"/>
                    <a:pt x="35439" y="109994"/>
                    <a:pt x="24316" y="109994"/>
                  </a:cubicBezTo>
                  <a:cubicBezTo>
                    <a:pt x="22799" y="109994"/>
                    <a:pt x="16985" y="109994"/>
                    <a:pt x="11676" y="106678"/>
                  </a:cubicBezTo>
                  <a:cubicBezTo>
                    <a:pt x="17996" y="105403"/>
                    <a:pt x="23558" y="100047"/>
                    <a:pt x="23558" y="92907"/>
                  </a:cubicBezTo>
                  <a:cubicBezTo>
                    <a:pt x="23558" y="86021"/>
                    <a:pt x="17996" y="83981"/>
                    <a:pt x="14204" y="83981"/>
                  </a:cubicBezTo>
                  <a:cubicBezTo>
                    <a:pt x="6620" y="83981"/>
                    <a:pt x="300" y="90611"/>
                    <a:pt x="300" y="98772"/>
                  </a:cubicBezTo>
                  <a:cubicBezTo>
                    <a:pt x="300" y="110504"/>
                    <a:pt x="12940" y="115604"/>
                    <a:pt x="24063" y="115604"/>
                  </a:cubicBezTo>
                  <a:cubicBezTo>
                    <a:pt x="40748" y="115604"/>
                    <a:pt x="49849" y="97752"/>
                    <a:pt x="50607" y="96222"/>
                  </a:cubicBezTo>
                  <a:cubicBezTo>
                    <a:pt x="53641" y="105658"/>
                    <a:pt x="62742" y="115604"/>
                    <a:pt x="77909" y="115604"/>
                  </a:cubicBezTo>
                  <a:cubicBezTo>
                    <a:pt x="103948" y="115604"/>
                    <a:pt x="118357" y="82706"/>
                    <a:pt x="118357" y="76330"/>
                  </a:cubicBezTo>
                  <a:cubicBezTo>
                    <a:pt x="118357" y="73780"/>
                    <a:pt x="116082" y="73780"/>
                    <a:pt x="115324" y="73780"/>
                  </a:cubicBezTo>
                  <a:cubicBezTo>
                    <a:pt x="113048" y="73780"/>
                    <a:pt x="112543" y="74800"/>
                    <a:pt x="112037" y="76585"/>
                  </a:cubicBezTo>
                  <a:cubicBezTo>
                    <a:pt x="103695" y="103873"/>
                    <a:pt x="86505" y="109994"/>
                    <a:pt x="78415" y="109994"/>
                  </a:cubicBezTo>
                  <a:cubicBezTo>
                    <a:pt x="68556" y="109994"/>
                    <a:pt x="64511" y="101833"/>
                    <a:pt x="64511" y="93162"/>
                  </a:cubicBezTo>
                  <a:cubicBezTo>
                    <a:pt x="64511" y="87551"/>
                    <a:pt x="66028" y="81941"/>
                    <a:pt x="68809" y="70719"/>
                  </a:cubicBezTo>
                  <a:lnTo>
                    <a:pt x="77404" y="35780"/>
                  </a:lnTo>
                  <a:close/>
                </a:path>
              </a:pathLst>
            </a:custGeom>
            <a:solidFill>
              <a:srgbClr val="000000"/>
            </a:solidFill>
            <a:ln w="253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CB604905-8CBE-4C75-BBE3-84B523884A7F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10378725" y="4349269"/>
              <a:ext cx="168110" cy="169848"/>
            </a:xfrm>
            <a:custGeom>
              <a:avLst/>
              <a:gdLst>
                <a:gd name="connsiteX0" fmla="*/ 89546 w 168110"/>
                <a:gd name="connsiteY0" fmla="*/ 90101 h 169848"/>
                <a:gd name="connsiteX1" fmla="*/ 160077 w 168110"/>
                <a:gd name="connsiteY1" fmla="*/ 90101 h 169848"/>
                <a:gd name="connsiteX2" fmla="*/ 168419 w 168110"/>
                <a:gd name="connsiteY2" fmla="*/ 85001 h 169848"/>
                <a:gd name="connsiteX3" fmla="*/ 160077 w 168110"/>
                <a:gd name="connsiteY3" fmla="*/ 79900 h 169848"/>
                <a:gd name="connsiteX4" fmla="*/ 89546 w 168110"/>
                <a:gd name="connsiteY4" fmla="*/ 79900 h 169848"/>
                <a:gd name="connsiteX5" fmla="*/ 89546 w 168110"/>
                <a:gd name="connsiteY5" fmla="*/ 8492 h 169848"/>
                <a:gd name="connsiteX6" fmla="*/ 84490 w 168110"/>
                <a:gd name="connsiteY6" fmla="*/ 76 h 169848"/>
                <a:gd name="connsiteX7" fmla="*/ 79434 w 168110"/>
                <a:gd name="connsiteY7" fmla="*/ 8492 h 169848"/>
                <a:gd name="connsiteX8" fmla="*/ 79434 w 168110"/>
                <a:gd name="connsiteY8" fmla="*/ 79900 h 169848"/>
                <a:gd name="connsiteX9" fmla="*/ 8651 w 168110"/>
                <a:gd name="connsiteY9" fmla="*/ 79900 h 169848"/>
                <a:gd name="connsiteX10" fmla="*/ 308 w 168110"/>
                <a:gd name="connsiteY10" fmla="*/ 85001 h 169848"/>
                <a:gd name="connsiteX11" fmla="*/ 8651 w 168110"/>
                <a:gd name="connsiteY11" fmla="*/ 90101 h 169848"/>
                <a:gd name="connsiteX12" fmla="*/ 79434 w 168110"/>
                <a:gd name="connsiteY12" fmla="*/ 90101 h 169848"/>
                <a:gd name="connsiteX13" fmla="*/ 79434 w 168110"/>
                <a:gd name="connsiteY13" fmla="*/ 161509 h 169848"/>
                <a:gd name="connsiteX14" fmla="*/ 84490 w 168110"/>
                <a:gd name="connsiteY14" fmla="*/ 169925 h 169848"/>
                <a:gd name="connsiteX15" fmla="*/ 89546 w 168110"/>
                <a:gd name="connsiteY15" fmla="*/ 161509 h 169848"/>
                <a:gd name="connsiteX16" fmla="*/ 89546 w 168110"/>
                <a:gd name="connsiteY16" fmla="*/ 90101 h 16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8110" h="169848">
                  <a:moveTo>
                    <a:pt x="89546" y="90101"/>
                  </a:moveTo>
                  <a:lnTo>
                    <a:pt x="160077" y="90101"/>
                  </a:lnTo>
                  <a:cubicBezTo>
                    <a:pt x="163616" y="90101"/>
                    <a:pt x="168419" y="90101"/>
                    <a:pt x="168419" y="85001"/>
                  </a:cubicBezTo>
                  <a:cubicBezTo>
                    <a:pt x="168419" y="79900"/>
                    <a:pt x="163616" y="79900"/>
                    <a:pt x="160077" y="79900"/>
                  </a:cubicBezTo>
                  <a:lnTo>
                    <a:pt x="89546" y="79900"/>
                  </a:lnTo>
                  <a:lnTo>
                    <a:pt x="89546" y="8492"/>
                  </a:lnTo>
                  <a:cubicBezTo>
                    <a:pt x="89546" y="4922"/>
                    <a:pt x="89546" y="76"/>
                    <a:pt x="84490" y="76"/>
                  </a:cubicBezTo>
                  <a:cubicBezTo>
                    <a:pt x="79434" y="76"/>
                    <a:pt x="79434" y="4922"/>
                    <a:pt x="79434" y="8492"/>
                  </a:cubicBezTo>
                  <a:lnTo>
                    <a:pt x="79434" y="79900"/>
                  </a:lnTo>
                  <a:lnTo>
                    <a:pt x="8651" y="79900"/>
                  </a:lnTo>
                  <a:cubicBezTo>
                    <a:pt x="5112" y="79900"/>
                    <a:pt x="308" y="79900"/>
                    <a:pt x="308" y="85001"/>
                  </a:cubicBezTo>
                  <a:cubicBezTo>
                    <a:pt x="308" y="90101"/>
                    <a:pt x="5112" y="90101"/>
                    <a:pt x="8651" y="90101"/>
                  </a:cubicBezTo>
                  <a:lnTo>
                    <a:pt x="79434" y="90101"/>
                  </a:lnTo>
                  <a:lnTo>
                    <a:pt x="79434" y="161509"/>
                  </a:lnTo>
                  <a:cubicBezTo>
                    <a:pt x="79434" y="165080"/>
                    <a:pt x="79434" y="169925"/>
                    <a:pt x="84490" y="169925"/>
                  </a:cubicBezTo>
                  <a:cubicBezTo>
                    <a:pt x="89546" y="169925"/>
                    <a:pt x="89546" y="165080"/>
                    <a:pt x="89546" y="161509"/>
                  </a:cubicBezTo>
                  <a:lnTo>
                    <a:pt x="89546" y="90101"/>
                  </a:lnTo>
                  <a:close/>
                </a:path>
              </a:pathLst>
            </a:custGeom>
            <a:solidFill>
              <a:srgbClr val="000000"/>
            </a:solidFill>
            <a:ln w="253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411B5C63-627F-4B9F-9647-BB8A3E633137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10624697" y="4329376"/>
              <a:ext cx="66738" cy="171378"/>
            </a:xfrm>
            <a:custGeom>
              <a:avLst/>
              <a:gdLst>
                <a:gd name="connsiteX0" fmla="*/ 64782 w 66738"/>
                <a:gd name="connsiteY0" fmla="*/ 9257 h 171378"/>
                <a:gd name="connsiteX1" fmla="*/ 55428 w 66738"/>
                <a:gd name="connsiteY1" fmla="*/ 76 h 171378"/>
                <a:gd name="connsiteX2" fmla="*/ 41777 w 66738"/>
                <a:gd name="connsiteY2" fmla="*/ 13593 h 171378"/>
                <a:gd name="connsiteX3" fmla="*/ 51384 w 66738"/>
                <a:gd name="connsiteY3" fmla="*/ 22774 h 171378"/>
                <a:gd name="connsiteX4" fmla="*/ 64782 w 66738"/>
                <a:gd name="connsiteY4" fmla="*/ 9257 h 171378"/>
                <a:gd name="connsiteX5" fmla="*/ 45569 w 66738"/>
                <a:gd name="connsiteY5" fmla="*/ 105148 h 171378"/>
                <a:gd name="connsiteX6" fmla="*/ 51131 w 66738"/>
                <a:gd name="connsiteY6" fmla="*/ 90356 h 171378"/>
                <a:gd name="connsiteX7" fmla="*/ 54417 w 66738"/>
                <a:gd name="connsiteY7" fmla="*/ 76840 h 171378"/>
                <a:gd name="connsiteX8" fmla="*/ 33688 w 66738"/>
                <a:gd name="connsiteY8" fmla="*/ 55928 h 171378"/>
                <a:gd name="connsiteX9" fmla="*/ 318 w 66738"/>
                <a:gd name="connsiteY9" fmla="*/ 95202 h 171378"/>
                <a:gd name="connsiteX10" fmla="*/ 3352 w 66738"/>
                <a:gd name="connsiteY10" fmla="*/ 97752 h 171378"/>
                <a:gd name="connsiteX11" fmla="*/ 7397 w 66738"/>
                <a:gd name="connsiteY11" fmla="*/ 93162 h 171378"/>
                <a:gd name="connsiteX12" fmla="*/ 32929 w 66738"/>
                <a:gd name="connsiteY12" fmla="*/ 61538 h 171378"/>
                <a:gd name="connsiteX13" fmla="*/ 39249 w 66738"/>
                <a:gd name="connsiteY13" fmla="*/ 69699 h 171378"/>
                <a:gd name="connsiteX14" fmla="*/ 36468 w 66738"/>
                <a:gd name="connsiteY14" fmla="*/ 82961 h 171378"/>
                <a:gd name="connsiteX15" fmla="*/ 19025 w 66738"/>
                <a:gd name="connsiteY15" fmla="*/ 130141 h 171378"/>
                <a:gd name="connsiteX16" fmla="*/ 13211 w 66738"/>
                <a:gd name="connsiteY16" fmla="*/ 150543 h 171378"/>
                <a:gd name="connsiteX17" fmla="*/ 33940 w 66738"/>
                <a:gd name="connsiteY17" fmla="*/ 171455 h 171378"/>
                <a:gd name="connsiteX18" fmla="*/ 67057 w 66738"/>
                <a:gd name="connsiteY18" fmla="*/ 132181 h 171378"/>
                <a:gd name="connsiteX19" fmla="*/ 64023 w 66738"/>
                <a:gd name="connsiteY19" fmla="*/ 129631 h 171378"/>
                <a:gd name="connsiteX20" fmla="*/ 60231 w 66738"/>
                <a:gd name="connsiteY20" fmla="*/ 134221 h 171378"/>
                <a:gd name="connsiteX21" fmla="*/ 34446 w 66738"/>
                <a:gd name="connsiteY21" fmla="*/ 165845 h 171378"/>
                <a:gd name="connsiteX22" fmla="*/ 28379 w 66738"/>
                <a:gd name="connsiteY22" fmla="*/ 157429 h 171378"/>
                <a:gd name="connsiteX23" fmla="*/ 35710 w 66738"/>
                <a:gd name="connsiteY23" fmla="*/ 131926 h 171378"/>
                <a:gd name="connsiteX24" fmla="*/ 45569 w 66738"/>
                <a:gd name="connsiteY24" fmla="*/ 105148 h 171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6738" h="171378">
                  <a:moveTo>
                    <a:pt x="64782" y="9257"/>
                  </a:moveTo>
                  <a:cubicBezTo>
                    <a:pt x="64782" y="4157"/>
                    <a:pt x="61243" y="76"/>
                    <a:pt x="55428" y="76"/>
                  </a:cubicBezTo>
                  <a:cubicBezTo>
                    <a:pt x="48603" y="76"/>
                    <a:pt x="41777" y="6707"/>
                    <a:pt x="41777" y="13593"/>
                  </a:cubicBezTo>
                  <a:cubicBezTo>
                    <a:pt x="41777" y="18439"/>
                    <a:pt x="45316" y="22774"/>
                    <a:pt x="51384" y="22774"/>
                  </a:cubicBezTo>
                  <a:cubicBezTo>
                    <a:pt x="57198" y="22774"/>
                    <a:pt x="64782" y="16908"/>
                    <a:pt x="64782" y="9257"/>
                  </a:cubicBezTo>
                  <a:close/>
                  <a:moveTo>
                    <a:pt x="45569" y="105148"/>
                  </a:moveTo>
                  <a:cubicBezTo>
                    <a:pt x="48603" y="97752"/>
                    <a:pt x="48603" y="97242"/>
                    <a:pt x="51131" y="90356"/>
                  </a:cubicBezTo>
                  <a:cubicBezTo>
                    <a:pt x="53153" y="85256"/>
                    <a:pt x="54417" y="81685"/>
                    <a:pt x="54417" y="76840"/>
                  </a:cubicBezTo>
                  <a:cubicBezTo>
                    <a:pt x="54417" y="65364"/>
                    <a:pt x="46328" y="55928"/>
                    <a:pt x="33688" y="55928"/>
                  </a:cubicBezTo>
                  <a:cubicBezTo>
                    <a:pt x="9925" y="55928"/>
                    <a:pt x="318" y="92907"/>
                    <a:pt x="318" y="95202"/>
                  </a:cubicBezTo>
                  <a:cubicBezTo>
                    <a:pt x="318" y="97752"/>
                    <a:pt x="2846" y="97752"/>
                    <a:pt x="3352" y="97752"/>
                  </a:cubicBezTo>
                  <a:cubicBezTo>
                    <a:pt x="5880" y="97752"/>
                    <a:pt x="6133" y="97242"/>
                    <a:pt x="7397" y="93162"/>
                  </a:cubicBezTo>
                  <a:cubicBezTo>
                    <a:pt x="14222" y="69189"/>
                    <a:pt x="24334" y="61538"/>
                    <a:pt x="32929" y="61538"/>
                  </a:cubicBezTo>
                  <a:cubicBezTo>
                    <a:pt x="34952" y="61538"/>
                    <a:pt x="39249" y="61538"/>
                    <a:pt x="39249" y="69699"/>
                  </a:cubicBezTo>
                  <a:cubicBezTo>
                    <a:pt x="39249" y="75055"/>
                    <a:pt x="37480" y="80410"/>
                    <a:pt x="36468" y="82961"/>
                  </a:cubicBezTo>
                  <a:cubicBezTo>
                    <a:pt x="34446" y="89591"/>
                    <a:pt x="23070" y="119175"/>
                    <a:pt x="19025" y="130141"/>
                  </a:cubicBezTo>
                  <a:cubicBezTo>
                    <a:pt x="16497" y="136772"/>
                    <a:pt x="13211" y="145187"/>
                    <a:pt x="13211" y="150543"/>
                  </a:cubicBezTo>
                  <a:cubicBezTo>
                    <a:pt x="13211" y="162529"/>
                    <a:pt x="21806" y="171455"/>
                    <a:pt x="33940" y="171455"/>
                  </a:cubicBezTo>
                  <a:cubicBezTo>
                    <a:pt x="57703" y="171455"/>
                    <a:pt x="67057" y="134476"/>
                    <a:pt x="67057" y="132181"/>
                  </a:cubicBezTo>
                  <a:cubicBezTo>
                    <a:pt x="67057" y="129631"/>
                    <a:pt x="64782" y="129631"/>
                    <a:pt x="64023" y="129631"/>
                  </a:cubicBezTo>
                  <a:cubicBezTo>
                    <a:pt x="61495" y="129631"/>
                    <a:pt x="61495" y="130396"/>
                    <a:pt x="60231" y="134221"/>
                  </a:cubicBezTo>
                  <a:cubicBezTo>
                    <a:pt x="55681" y="150288"/>
                    <a:pt x="47339" y="165845"/>
                    <a:pt x="34446" y="165845"/>
                  </a:cubicBezTo>
                  <a:cubicBezTo>
                    <a:pt x="30148" y="165845"/>
                    <a:pt x="28379" y="163294"/>
                    <a:pt x="28379" y="157429"/>
                  </a:cubicBezTo>
                  <a:cubicBezTo>
                    <a:pt x="28379" y="151053"/>
                    <a:pt x="29896" y="147483"/>
                    <a:pt x="35710" y="131926"/>
                  </a:cubicBezTo>
                  <a:lnTo>
                    <a:pt x="45569" y="105148"/>
                  </a:lnTo>
                  <a:close/>
                </a:path>
              </a:pathLst>
            </a:custGeom>
            <a:solidFill>
              <a:srgbClr val="000000"/>
            </a:solidFill>
            <a:ln w="253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B96AD31-2192-4161-AF4D-5FA1AAB2B9E2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10711789" y="4385228"/>
              <a:ext cx="116539" cy="165003"/>
            </a:xfrm>
            <a:custGeom>
              <a:avLst/>
              <a:gdLst>
                <a:gd name="connsiteX0" fmla="*/ 115850 w 116539"/>
                <a:gd name="connsiteY0" fmla="*/ 15633 h 165003"/>
                <a:gd name="connsiteX1" fmla="*/ 116862 w 116539"/>
                <a:gd name="connsiteY1" fmla="*/ 9768 h 165003"/>
                <a:gd name="connsiteX2" fmla="*/ 109530 w 116539"/>
                <a:gd name="connsiteY2" fmla="*/ 2882 h 165003"/>
                <a:gd name="connsiteX3" fmla="*/ 100683 w 116539"/>
                <a:gd name="connsiteY3" fmla="*/ 8237 h 165003"/>
                <a:gd name="connsiteX4" fmla="*/ 97143 w 116539"/>
                <a:gd name="connsiteY4" fmla="*/ 22009 h 165003"/>
                <a:gd name="connsiteX5" fmla="*/ 92087 w 116539"/>
                <a:gd name="connsiteY5" fmla="*/ 42411 h 165003"/>
                <a:gd name="connsiteX6" fmla="*/ 80712 w 116539"/>
                <a:gd name="connsiteY6" fmla="*/ 88316 h 165003"/>
                <a:gd name="connsiteX7" fmla="*/ 52145 w 116539"/>
                <a:gd name="connsiteY7" fmla="*/ 109994 h 165003"/>
                <a:gd name="connsiteX8" fmla="*/ 36472 w 116539"/>
                <a:gd name="connsiteY8" fmla="*/ 89336 h 165003"/>
                <a:gd name="connsiteX9" fmla="*/ 49365 w 116539"/>
                <a:gd name="connsiteY9" fmla="*/ 39351 h 165003"/>
                <a:gd name="connsiteX10" fmla="*/ 54421 w 116539"/>
                <a:gd name="connsiteY10" fmla="*/ 20989 h 165003"/>
                <a:gd name="connsiteX11" fmla="*/ 33691 w 116539"/>
                <a:gd name="connsiteY11" fmla="*/ 76 h 165003"/>
                <a:gd name="connsiteX12" fmla="*/ 322 w 116539"/>
                <a:gd name="connsiteY12" fmla="*/ 39351 h 165003"/>
                <a:gd name="connsiteX13" fmla="*/ 3355 w 116539"/>
                <a:gd name="connsiteY13" fmla="*/ 41901 h 165003"/>
                <a:gd name="connsiteX14" fmla="*/ 7400 w 116539"/>
                <a:gd name="connsiteY14" fmla="*/ 37311 h 165003"/>
                <a:gd name="connsiteX15" fmla="*/ 32933 w 116539"/>
                <a:gd name="connsiteY15" fmla="*/ 5687 h 165003"/>
                <a:gd name="connsiteX16" fmla="*/ 39253 w 116539"/>
                <a:gd name="connsiteY16" fmla="*/ 13848 h 165003"/>
                <a:gd name="connsiteX17" fmla="*/ 34955 w 116539"/>
                <a:gd name="connsiteY17" fmla="*/ 31700 h 165003"/>
                <a:gd name="connsiteX18" fmla="*/ 20293 w 116539"/>
                <a:gd name="connsiteY18" fmla="*/ 85256 h 165003"/>
                <a:gd name="connsiteX19" fmla="*/ 51134 w 116539"/>
                <a:gd name="connsiteY19" fmla="*/ 115604 h 165003"/>
                <a:gd name="connsiteX20" fmla="*/ 76667 w 116539"/>
                <a:gd name="connsiteY20" fmla="*/ 104128 h 165003"/>
                <a:gd name="connsiteX21" fmla="*/ 60235 w 116539"/>
                <a:gd name="connsiteY21" fmla="*/ 143402 h 165003"/>
                <a:gd name="connsiteX22" fmla="*/ 32427 w 116539"/>
                <a:gd name="connsiteY22" fmla="*/ 159469 h 165003"/>
                <a:gd name="connsiteX23" fmla="*/ 13214 w 116539"/>
                <a:gd name="connsiteY23" fmla="*/ 148758 h 165003"/>
                <a:gd name="connsiteX24" fmla="*/ 24085 w 116539"/>
                <a:gd name="connsiteY24" fmla="*/ 145698 h 165003"/>
                <a:gd name="connsiteX25" fmla="*/ 29141 w 116539"/>
                <a:gd name="connsiteY25" fmla="*/ 135241 h 165003"/>
                <a:gd name="connsiteX26" fmla="*/ 19787 w 116539"/>
                <a:gd name="connsiteY26" fmla="*/ 126315 h 165003"/>
                <a:gd name="connsiteX27" fmla="*/ 5631 w 116539"/>
                <a:gd name="connsiteY27" fmla="*/ 142892 h 165003"/>
                <a:gd name="connsiteX28" fmla="*/ 32427 w 116539"/>
                <a:gd name="connsiteY28" fmla="*/ 165080 h 165003"/>
                <a:gd name="connsiteX29" fmla="*/ 91582 w 116539"/>
                <a:gd name="connsiteY29" fmla="*/ 113054 h 165003"/>
                <a:gd name="connsiteX30" fmla="*/ 115850 w 116539"/>
                <a:gd name="connsiteY30" fmla="*/ 15633 h 165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16539" h="165003">
                  <a:moveTo>
                    <a:pt x="115850" y="15633"/>
                  </a:moveTo>
                  <a:cubicBezTo>
                    <a:pt x="116862" y="12063"/>
                    <a:pt x="116862" y="11553"/>
                    <a:pt x="116862" y="9768"/>
                  </a:cubicBezTo>
                  <a:cubicBezTo>
                    <a:pt x="116862" y="5177"/>
                    <a:pt x="113322" y="2882"/>
                    <a:pt x="109530" y="2882"/>
                  </a:cubicBezTo>
                  <a:cubicBezTo>
                    <a:pt x="107003" y="2882"/>
                    <a:pt x="102958" y="4412"/>
                    <a:pt x="100683" y="8237"/>
                  </a:cubicBezTo>
                  <a:cubicBezTo>
                    <a:pt x="100177" y="9513"/>
                    <a:pt x="98155" y="17418"/>
                    <a:pt x="97143" y="22009"/>
                  </a:cubicBezTo>
                  <a:cubicBezTo>
                    <a:pt x="95374" y="28640"/>
                    <a:pt x="93604" y="35525"/>
                    <a:pt x="92087" y="42411"/>
                  </a:cubicBezTo>
                  <a:lnTo>
                    <a:pt x="80712" y="88316"/>
                  </a:lnTo>
                  <a:cubicBezTo>
                    <a:pt x="79700" y="92142"/>
                    <a:pt x="68830" y="109994"/>
                    <a:pt x="52145" y="109994"/>
                  </a:cubicBezTo>
                  <a:cubicBezTo>
                    <a:pt x="39253" y="109994"/>
                    <a:pt x="36472" y="98772"/>
                    <a:pt x="36472" y="89336"/>
                  </a:cubicBezTo>
                  <a:cubicBezTo>
                    <a:pt x="36472" y="77605"/>
                    <a:pt x="40769" y="61793"/>
                    <a:pt x="49365" y="39351"/>
                  </a:cubicBezTo>
                  <a:cubicBezTo>
                    <a:pt x="53409" y="28895"/>
                    <a:pt x="54421" y="26089"/>
                    <a:pt x="54421" y="20989"/>
                  </a:cubicBezTo>
                  <a:cubicBezTo>
                    <a:pt x="54421" y="9513"/>
                    <a:pt x="46331" y="76"/>
                    <a:pt x="33691" y="76"/>
                  </a:cubicBezTo>
                  <a:cubicBezTo>
                    <a:pt x="9675" y="76"/>
                    <a:pt x="322" y="37056"/>
                    <a:pt x="322" y="39351"/>
                  </a:cubicBezTo>
                  <a:cubicBezTo>
                    <a:pt x="322" y="41901"/>
                    <a:pt x="2850" y="41901"/>
                    <a:pt x="3355" y="41901"/>
                  </a:cubicBezTo>
                  <a:cubicBezTo>
                    <a:pt x="5883" y="41901"/>
                    <a:pt x="6136" y="41391"/>
                    <a:pt x="7400" y="37311"/>
                  </a:cubicBezTo>
                  <a:cubicBezTo>
                    <a:pt x="14226" y="13338"/>
                    <a:pt x="24338" y="5687"/>
                    <a:pt x="32933" y="5687"/>
                  </a:cubicBezTo>
                  <a:cubicBezTo>
                    <a:pt x="34955" y="5687"/>
                    <a:pt x="39253" y="5687"/>
                    <a:pt x="39253" y="13848"/>
                  </a:cubicBezTo>
                  <a:cubicBezTo>
                    <a:pt x="39253" y="20224"/>
                    <a:pt x="36725" y="26854"/>
                    <a:pt x="34955" y="31700"/>
                  </a:cubicBezTo>
                  <a:cubicBezTo>
                    <a:pt x="24843" y="58733"/>
                    <a:pt x="20293" y="73270"/>
                    <a:pt x="20293" y="85256"/>
                  </a:cubicBezTo>
                  <a:cubicBezTo>
                    <a:pt x="20293" y="107953"/>
                    <a:pt x="36219" y="115604"/>
                    <a:pt x="51134" y="115604"/>
                  </a:cubicBezTo>
                  <a:cubicBezTo>
                    <a:pt x="60993" y="115604"/>
                    <a:pt x="69588" y="111269"/>
                    <a:pt x="76667" y="104128"/>
                  </a:cubicBezTo>
                  <a:cubicBezTo>
                    <a:pt x="73380" y="117389"/>
                    <a:pt x="70347" y="129886"/>
                    <a:pt x="60235" y="143402"/>
                  </a:cubicBezTo>
                  <a:cubicBezTo>
                    <a:pt x="53662" y="152073"/>
                    <a:pt x="44056" y="159469"/>
                    <a:pt x="32427" y="159469"/>
                  </a:cubicBezTo>
                  <a:cubicBezTo>
                    <a:pt x="28888" y="159469"/>
                    <a:pt x="17512" y="158704"/>
                    <a:pt x="13214" y="148758"/>
                  </a:cubicBezTo>
                  <a:cubicBezTo>
                    <a:pt x="17259" y="148758"/>
                    <a:pt x="20546" y="148758"/>
                    <a:pt x="24085" y="145698"/>
                  </a:cubicBezTo>
                  <a:cubicBezTo>
                    <a:pt x="26613" y="143402"/>
                    <a:pt x="29141" y="140087"/>
                    <a:pt x="29141" y="135241"/>
                  </a:cubicBezTo>
                  <a:cubicBezTo>
                    <a:pt x="29141" y="127335"/>
                    <a:pt x="22315" y="126315"/>
                    <a:pt x="19787" y="126315"/>
                  </a:cubicBezTo>
                  <a:cubicBezTo>
                    <a:pt x="13973" y="126315"/>
                    <a:pt x="5631" y="130396"/>
                    <a:pt x="5631" y="142892"/>
                  </a:cubicBezTo>
                  <a:cubicBezTo>
                    <a:pt x="5631" y="155644"/>
                    <a:pt x="16754" y="165080"/>
                    <a:pt x="32427" y="165080"/>
                  </a:cubicBezTo>
                  <a:cubicBezTo>
                    <a:pt x="58465" y="165080"/>
                    <a:pt x="84503" y="141872"/>
                    <a:pt x="91582" y="113054"/>
                  </a:cubicBezTo>
                  <a:lnTo>
                    <a:pt x="115850" y="15633"/>
                  </a:lnTo>
                  <a:close/>
                </a:path>
              </a:pathLst>
            </a:custGeom>
            <a:solidFill>
              <a:srgbClr val="000000"/>
            </a:solidFill>
            <a:ln w="253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C259AEC-B1E7-4622-82C3-0187204495D4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10083866" y="4601621"/>
              <a:ext cx="833649" cy="10200"/>
            </a:xfrm>
            <a:custGeom>
              <a:avLst/>
              <a:gdLst>
                <a:gd name="connsiteX0" fmla="*/ 0 w 833649"/>
                <a:gd name="connsiteY0" fmla="*/ 0 h 10200"/>
                <a:gd name="connsiteX1" fmla="*/ 833649 w 833649"/>
                <a:gd name="connsiteY1" fmla="*/ 0 h 10200"/>
                <a:gd name="connsiteX2" fmla="*/ 833649 w 833649"/>
                <a:gd name="connsiteY2" fmla="*/ 10200 h 10200"/>
                <a:gd name="connsiteX3" fmla="*/ 0 w 833649"/>
                <a:gd name="connsiteY3" fmla="*/ 10200 h 1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3649" h="10200">
                  <a:moveTo>
                    <a:pt x="0" y="0"/>
                  </a:moveTo>
                  <a:lnTo>
                    <a:pt x="833649" y="0"/>
                  </a:lnTo>
                  <a:lnTo>
                    <a:pt x="833649" y="10200"/>
                  </a:lnTo>
                  <a:lnTo>
                    <a:pt x="0" y="10200"/>
                  </a:lnTo>
                  <a:close/>
                </a:path>
              </a:pathLst>
            </a:custGeom>
            <a:solidFill>
              <a:srgbClr val="000000"/>
            </a:solidFill>
            <a:ln w="253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082F53F2-0F7A-4FCA-9B32-92B07439E5AB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10094230" y="4768152"/>
              <a:ext cx="98338" cy="115527"/>
            </a:xfrm>
            <a:custGeom>
              <a:avLst/>
              <a:gdLst>
                <a:gd name="connsiteX0" fmla="*/ 90041 w 98338"/>
                <a:gd name="connsiteY0" fmla="*/ 15903 h 115527"/>
                <a:gd name="connsiteX1" fmla="*/ 78917 w 98338"/>
                <a:gd name="connsiteY1" fmla="*/ 19474 h 115527"/>
                <a:gd name="connsiteX2" fmla="*/ 74367 w 98338"/>
                <a:gd name="connsiteY2" fmla="*/ 29420 h 115527"/>
                <a:gd name="connsiteX3" fmla="*/ 83721 w 98338"/>
                <a:gd name="connsiteY3" fmla="*/ 38346 h 115527"/>
                <a:gd name="connsiteX4" fmla="*/ 97877 w 98338"/>
                <a:gd name="connsiteY4" fmla="*/ 22024 h 115527"/>
                <a:gd name="connsiteX5" fmla="*/ 68047 w 98338"/>
                <a:gd name="connsiteY5" fmla="*/ 91 h 115527"/>
                <a:gd name="connsiteX6" fmla="*/ 297 w 98338"/>
                <a:gd name="connsiteY6" fmla="*/ 72519 h 115527"/>
                <a:gd name="connsiteX7" fmla="*/ 41251 w 98338"/>
                <a:gd name="connsiteY7" fmla="*/ 115619 h 115527"/>
                <a:gd name="connsiteX8" fmla="*/ 98636 w 98338"/>
                <a:gd name="connsiteY8" fmla="*/ 85526 h 115527"/>
                <a:gd name="connsiteX9" fmla="*/ 95602 w 98338"/>
                <a:gd name="connsiteY9" fmla="*/ 82210 h 115527"/>
                <a:gd name="connsiteX10" fmla="*/ 92316 w 98338"/>
                <a:gd name="connsiteY10" fmla="*/ 84761 h 115527"/>
                <a:gd name="connsiteX11" fmla="*/ 41756 w 98338"/>
                <a:gd name="connsiteY11" fmla="*/ 110009 h 115527"/>
                <a:gd name="connsiteX12" fmla="*/ 19004 w 98338"/>
                <a:gd name="connsiteY12" fmla="*/ 82210 h 115527"/>
                <a:gd name="connsiteX13" fmla="*/ 32655 w 98338"/>
                <a:gd name="connsiteY13" fmla="*/ 31205 h 115527"/>
                <a:gd name="connsiteX14" fmla="*/ 68300 w 98338"/>
                <a:gd name="connsiteY14" fmla="*/ 5702 h 115527"/>
                <a:gd name="connsiteX15" fmla="*/ 90041 w 98338"/>
                <a:gd name="connsiteY15" fmla="*/ 15903 h 11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8338" h="115527">
                  <a:moveTo>
                    <a:pt x="90041" y="15903"/>
                  </a:moveTo>
                  <a:cubicBezTo>
                    <a:pt x="85996" y="15903"/>
                    <a:pt x="82457" y="15903"/>
                    <a:pt x="78917" y="19474"/>
                  </a:cubicBezTo>
                  <a:cubicBezTo>
                    <a:pt x="74873" y="23299"/>
                    <a:pt x="74367" y="27634"/>
                    <a:pt x="74367" y="29420"/>
                  </a:cubicBezTo>
                  <a:cubicBezTo>
                    <a:pt x="74367" y="35540"/>
                    <a:pt x="78917" y="38346"/>
                    <a:pt x="83721" y="38346"/>
                  </a:cubicBezTo>
                  <a:cubicBezTo>
                    <a:pt x="91052" y="38346"/>
                    <a:pt x="97877" y="32225"/>
                    <a:pt x="97877" y="22024"/>
                  </a:cubicBezTo>
                  <a:cubicBezTo>
                    <a:pt x="97877" y="9527"/>
                    <a:pt x="85996" y="91"/>
                    <a:pt x="68047" y="91"/>
                  </a:cubicBezTo>
                  <a:cubicBezTo>
                    <a:pt x="33919" y="91"/>
                    <a:pt x="297" y="36560"/>
                    <a:pt x="297" y="72519"/>
                  </a:cubicBezTo>
                  <a:cubicBezTo>
                    <a:pt x="297" y="95472"/>
                    <a:pt x="14960" y="115619"/>
                    <a:pt x="41251" y="115619"/>
                  </a:cubicBezTo>
                  <a:cubicBezTo>
                    <a:pt x="77401" y="115619"/>
                    <a:pt x="98636" y="88586"/>
                    <a:pt x="98636" y="85526"/>
                  </a:cubicBezTo>
                  <a:cubicBezTo>
                    <a:pt x="98636" y="83996"/>
                    <a:pt x="97119" y="82210"/>
                    <a:pt x="95602" y="82210"/>
                  </a:cubicBezTo>
                  <a:cubicBezTo>
                    <a:pt x="94338" y="82210"/>
                    <a:pt x="93833" y="82721"/>
                    <a:pt x="92316" y="84761"/>
                  </a:cubicBezTo>
                  <a:cubicBezTo>
                    <a:pt x="72345" y="110009"/>
                    <a:pt x="44790" y="110009"/>
                    <a:pt x="41756" y="110009"/>
                  </a:cubicBezTo>
                  <a:cubicBezTo>
                    <a:pt x="25830" y="110009"/>
                    <a:pt x="19004" y="97512"/>
                    <a:pt x="19004" y="82210"/>
                  </a:cubicBezTo>
                  <a:cubicBezTo>
                    <a:pt x="19004" y="71754"/>
                    <a:pt x="24060" y="47017"/>
                    <a:pt x="32655" y="31205"/>
                  </a:cubicBezTo>
                  <a:cubicBezTo>
                    <a:pt x="40492" y="16668"/>
                    <a:pt x="54396" y="5702"/>
                    <a:pt x="68300" y="5702"/>
                  </a:cubicBezTo>
                  <a:cubicBezTo>
                    <a:pt x="76895" y="5702"/>
                    <a:pt x="86501" y="9017"/>
                    <a:pt x="90041" y="15903"/>
                  </a:cubicBezTo>
                  <a:close/>
                </a:path>
              </a:pathLst>
            </a:custGeom>
            <a:solidFill>
              <a:srgbClr val="000000"/>
            </a:solidFill>
            <a:ln w="253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A2152CA0-DAAE-440E-893B-6A14DD953B82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10221073" y="4652623"/>
              <a:ext cx="230046" cy="306033"/>
            </a:xfrm>
            <a:custGeom>
              <a:avLst/>
              <a:gdLst>
                <a:gd name="connsiteX0" fmla="*/ 79680 w 230046"/>
                <a:gd name="connsiteY0" fmla="*/ 306117 h 306033"/>
                <a:gd name="connsiteX1" fmla="*/ 90298 w 230046"/>
                <a:gd name="connsiteY1" fmla="*/ 301016 h 306033"/>
                <a:gd name="connsiteX2" fmla="*/ 228578 w 230046"/>
                <a:gd name="connsiteY2" fmla="*/ 9774 h 306033"/>
                <a:gd name="connsiteX3" fmla="*/ 230348 w 230046"/>
                <a:gd name="connsiteY3" fmla="*/ 5183 h 306033"/>
                <a:gd name="connsiteX4" fmla="*/ 225292 w 230046"/>
                <a:gd name="connsiteY4" fmla="*/ 83 h 306033"/>
                <a:gd name="connsiteX5" fmla="*/ 219730 w 230046"/>
                <a:gd name="connsiteY5" fmla="*/ 5183 h 306033"/>
                <a:gd name="connsiteX6" fmla="*/ 89287 w 230046"/>
                <a:gd name="connsiteY6" fmla="*/ 279594 h 306033"/>
                <a:gd name="connsiteX7" fmla="*/ 35441 w 230046"/>
                <a:gd name="connsiteY7" fmla="*/ 153100 h 306033"/>
                <a:gd name="connsiteX8" fmla="*/ 302 w 230046"/>
                <a:gd name="connsiteY8" fmla="*/ 180388 h 306033"/>
                <a:gd name="connsiteX9" fmla="*/ 4094 w 230046"/>
                <a:gd name="connsiteY9" fmla="*/ 184468 h 306033"/>
                <a:gd name="connsiteX10" fmla="*/ 22042 w 230046"/>
                <a:gd name="connsiteY10" fmla="*/ 170697 h 306033"/>
                <a:gd name="connsiteX11" fmla="*/ 79680 w 230046"/>
                <a:gd name="connsiteY11" fmla="*/ 306117 h 306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0046" h="306033">
                  <a:moveTo>
                    <a:pt x="79680" y="306117"/>
                  </a:moveTo>
                  <a:cubicBezTo>
                    <a:pt x="87517" y="306117"/>
                    <a:pt x="87770" y="305862"/>
                    <a:pt x="90298" y="301016"/>
                  </a:cubicBezTo>
                  <a:lnTo>
                    <a:pt x="228578" y="9774"/>
                  </a:lnTo>
                  <a:cubicBezTo>
                    <a:pt x="230348" y="6459"/>
                    <a:pt x="230348" y="5949"/>
                    <a:pt x="230348" y="5183"/>
                  </a:cubicBezTo>
                  <a:cubicBezTo>
                    <a:pt x="230348" y="2378"/>
                    <a:pt x="228325" y="83"/>
                    <a:pt x="225292" y="83"/>
                  </a:cubicBezTo>
                  <a:cubicBezTo>
                    <a:pt x="222005" y="83"/>
                    <a:pt x="220994" y="2378"/>
                    <a:pt x="219730" y="5183"/>
                  </a:cubicBezTo>
                  <a:lnTo>
                    <a:pt x="89287" y="279594"/>
                  </a:lnTo>
                  <a:lnTo>
                    <a:pt x="35441" y="153100"/>
                  </a:lnTo>
                  <a:lnTo>
                    <a:pt x="302" y="180388"/>
                  </a:lnTo>
                  <a:lnTo>
                    <a:pt x="4094" y="184468"/>
                  </a:lnTo>
                  <a:lnTo>
                    <a:pt x="22042" y="170697"/>
                  </a:lnTo>
                  <a:lnTo>
                    <a:pt x="79680" y="306117"/>
                  </a:lnTo>
                  <a:close/>
                </a:path>
              </a:pathLst>
            </a:custGeom>
            <a:solidFill>
              <a:srgbClr val="000000"/>
            </a:solidFill>
            <a:ln w="253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BAD1A36E-EC0B-4A25-94B0-706AABE5619A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10446064" y="4652624"/>
              <a:ext cx="471451" cy="10200"/>
            </a:xfrm>
            <a:custGeom>
              <a:avLst/>
              <a:gdLst>
                <a:gd name="connsiteX0" fmla="*/ 0 w 471451"/>
                <a:gd name="connsiteY0" fmla="*/ 0 h 10200"/>
                <a:gd name="connsiteX1" fmla="*/ 471452 w 471451"/>
                <a:gd name="connsiteY1" fmla="*/ 0 h 10200"/>
                <a:gd name="connsiteX2" fmla="*/ 471452 w 471451"/>
                <a:gd name="connsiteY2" fmla="*/ 10201 h 10200"/>
                <a:gd name="connsiteX3" fmla="*/ 0 w 471451"/>
                <a:gd name="connsiteY3" fmla="*/ 10201 h 1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1451" h="10200">
                  <a:moveTo>
                    <a:pt x="0" y="0"/>
                  </a:moveTo>
                  <a:lnTo>
                    <a:pt x="471452" y="0"/>
                  </a:lnTo>
                  <a:lnTo>
                    <a:pt x="471452" y="10201"/>
                  </a:lnTo>
                  <a:lnTo>
                    <a:pt x="0" y="10201"/>
                  </a:lnTo>
                  <a:close/>
                </a:path>
              </a:pathLst>
            </a:custGeom>
            <a:solidFill>
              <a:srgbClr val="000000"/>
            </a:solidFill>
            <a:ln w="253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E6508E13-7DC7-4069-960A-D2A8B514625E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10453616" y="4700825"/>
              <a:ext cx="137806" cy="229525"/>
            </a:xfrm>
            <a:custGeom>
              <a:avLst/>
              <a:gdLst>
                <a:gd name="connsiteX0" fmla="*/ 138119 w 137806"/>
                <a:gd name="connsiteY0" fmla="*/ 35030 h 229525"/>
                <a:gd name="connsiteX1" fmla="*/ 103738 w 137806"/>
                <a:gd name="connsiteY1" fmla="*/ 91 h 229525"/>
                <a:gd name="connsiteX2" fmla="*/ 73149 w 137806"/>
                <a:gd name="connsiteY2" fmla="*/ 10803 h 229525"/>
                <a:gd name="connsiteX3" fmla="*/ 40539 w 137806"/>
                <a:gd name="connsiteY3" fmla="*/ 65124 h 229525"/>
                <a:gd name="connsiteX4" fmla="*/ 344 w 137806"/>
                <a:gd name="connsiteY4" fmla="*/ 227066 h 229525"/>
                <a:gd name="connsiteX5" fmla="*/ 3377 w 137806"/>
                <a:gd name="connsiteY5" fmla="*/ 229617 h 229525"/>
                <a:gd name="connsiteX6" fmla="*/ 6411 w 137806"/>
                <a:gd name="connsiteY6" fmla="*/ 228342 h 229525"/>
                <a:gd name="connsiteX7" fmla="*/ 24107 w 137806"/>
                <a:gd name="connsiteY7" fmla="*/ 157954 h 229525"/>
                <a:gd name="connsiteX8" fmla="*/ 58487 w 137806"/>
                <a:gd name="connsiteY8" fmla="*/ 182692 h 229525"/>
                <a:gd name="connsiteX9" fmla="*/ 107277 w 137806"/>
                <a:gd name="connsiteY9" fmla="*/ 162544 h 229525"/>
                <a:gd name="connsiteX10" fmla="*/ 127501 w 137806"/>
                <a:gd name="connsiteY10" fmla="*/ 115619 h 229525"/>
                <a:gd name="connsiteX11" fmla="*/ 109047 w 137806"/>
                <a:gd name="connsiteY11" fmla="*/ 77620 h 229525"/>
                <a:gd name="connsiteX12" fmla="*/ 138119 w 137806"/>
                <a:gd name="connsiteY12" fmla="*/ 35030 h 229525"/>
                <a:gd name="connsiteX13" fmla="*/ 92615 w 137806"/>
                <a:gd name="connsiteY13" fmla="*/ 77365 h 229525"/>
                <a:gd name="connsiteX14" fmla="*/ 80481 w 137806"/>
                <a:gd name="connsiteY14" fmla="*/ 79150 h 229525"/>
                <a:gd name="connsiteX15" fmla="*/ 69357 w 137806"/>
                <a:gd name="connsiteY15" fmla="*/ 78130 h 229525"/>
                <a:gd name="connsiteX16" fmla="*/ 81745 w 137806"/>
                <a:gd name="connsiteY16" fmla="*/ 76090 h 229525"/>
                <a:gd name="connsiteX17" fmla="*/ 92615 w 137806"/>
                <a:gd name="connsiteY17" fmla="*/ 77365 h 229525"/>
                <a:gd name="connsiteX18" fmla="*/ 123962 w 137806"/>
                <a:gd name="connsiteY18" fmla="*/ 29165 h 229525"/>
                <a:gd name="connsiteX19" fmla="*/ 101210 w 137806"/>
                <a:gd name="connsiteY19" fmla="*/ 73285 h 229525"/>
                <a:gd name="connsiteX20" fmla="*/ 81745 w 137806"/>
                <a:gd name="connsiteY20" fmla="*/ 70224 h 229525"/>
                <a:gd name="connsiteX21" fmla="*/ 62279 w 137806"/>
                <a:gd name="connsiteY21" fmla="*/ 78385 h 229525"/>
                <a:gd name="connsiteX22" fmla="*/ 79722 w 137806"/>
                <a:gd name="connsiteY22" fmla="*/ 84761 h 229525"/>
                <a:gd name="connsiteX23" fmla="*/ 100452 w 137806"/>
                <a:gd name="connsiteY23" fmla="*/ 81445 h 229525"/>
                <a:gd name="connsiteX24" fmla="*/ 111575 w 137806"/>
                <a:gd name="connsiteY24" fmla="*/ 110264 h 229525"/>
                <a:gd name="connsiteX25" fmla="*/ 98935 w 137806"/>
                <a:gd name="connsiteY25" fmla="*/ 154128 h 229525"/>
                <a:gd name="connsiteX26" fmla="*/ 57729 w 137806"/>
                <a:gd name="connsiteY26" fmla="*/ 177081 h 229525"/>
                <a:gd name="connsiteX27" fmla="*/ 28910 w 137806"/>
                <a:gd name="connsiteY27" fmla="*/ 144182 h 229525"/>
                <a:gd name="connsiteX28" fmla="*/ 30174 w 137806"/>
                <a:gd name="connsiteY28" fmla="*/ 132961 h 229525"/>
                <a:gd name="connsiteX29" fmla="*/ 46353 w 137806"/>
                <a:gd name="connsiteY29" fmla="*/ 68439 h 229525"/>
                <a:gd name="connsiteX30" fmla="*/ 100452 w 137806"/>
                <a:gd name="connsiteY30" fmla="*/ 5957 h 229525"/>
                <a:gd name="connsiteX31" fmla="*/ 123962 w 137806"/>
                <a:gd name="connsiteY31" fmla="*/ 29165 h 22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37806" h="229525">
                  <a:moveTo>
                    <a:pt x="138119" y="35030"/>
                  </a:moveTo>
                  <a:cubicBezTo>
                    <a:pt x="138119" y="15903"/>
                    <a:pt x="124215" y="91"/>
                    <a:pt x="103738" y="91"/>
                  </a:cubicBezTo>
                  <a:cubicBezTo>
                    <a:pt x="89076" y="91"/>
                    <a:pt x="81997" y="4172"/>
                    <a:pt x="73149" y="10803"/>
                  </a:cubicBezTo>
                  <a:cubicBezTo>
                    <a:pt x="59246" y="21004"/>
                    <a:pt x="45342" y="45741"/>
                    <a:pt x="40539" y="65124"/>
                  </a:cubicBezTo>
                  <a:lnTo>
                    <a:pt x="344" y="227066"/>
                  </a:lnTo>
                  <a:cubicBezTo>
                    <a:pt x="91" y="228087"/>
                    <a:pt x="1355" y="229617"/>
                    <a:pt x="3377" y="229617"/>
                  </a:cubicBezTo>
                  <a:cubicBezTo>
                    <a:pt x="5400" y="229617"/>
                    <a:pt x="6158" y="229107"/>
                    <a:pt x="6411" y="228342"/>
                  </a:cubicBezTo>
                  <a:lnTo>
                    <a:pt x="24107" y="157954"/>
                  </a:lnTo>
                  <a:cubicBezTo>
                    <a:pt x="28910" y="173255"/>
                    <a:pt x="40033" y="182692"/>
                    <a:pt x="58487" y="182692"/>
                  </a:cubicBezTo>
                  <a:cubicBezTo>
                    <a:pt x="76941" y="182692"/>
                    <a:pt x="95901" y="173766"/>
                    <a:pt x="107277" y="162544"/>
                  </a:cubicBezTo>
                  <a:cubicBezTo>
                    <a:pt x="119412" y="150813"/>
                    <a:pt x="127501" y="134491"/>
                    <a:pt x="127501" y="115619"/>
                  </a:cubicBezTo>
                  <a:cubicBezTo>
                    <a:pt x="127501" y="97257"/>
                    <a:pt x="118147" y="83996"/>
                    <a:pt x="109047" y="77620"/>
                  </a:cubicBezTo>
                  <a:cubicBezTo>
                    <a:pt x="123709" y="69204"/>
                    <a:pt x="138119" y="53392"/>
                    <a:pt x="138119" y="35030"/>
                  </a:cubicBezTo>
                  <a:close/>
                  <a:moveTo>
                    <a:pt x="92615" y="77365"/>
                  </a:moveTo>
                  <a:cubicBezTo>
                    <a:pt x="89329" y="78640"/>
                    <a:pt x="86548" y="79150"/>
                    <a:pt x="80481" y="79150"/>
                  </a:cubicBezTo>
                  <a:cubicBezTo>
                    <a:pt x="76941" y="79150"/>
                    <a:pt x="71885" y="79405"/>
                    <a:pt x="69357" y="78130"/>
                  </a:cubicBezTo>
                  <a:cubicBezTo>
                    <a:pt x="69863" y="75580"/>
                    <a:pt x="78964" y="76090"/>
                    <a:pt x="81745" y="76090"/>
                  </a:cubicBezTo>
                  <a:cubicBezTo>
                    <a:pt x="87053" y="76090"/>
                    <a:pt x="89329" y="76090"/>
                    <a:pt x="92615" y="77365"/>
                  </a:cubicBezTo>
                  <a:close/>
                  <a:moveTo>
                    <a:pt x="123962" y="29165"/>
                  </a:moveTo>
                  <a:cubicBezTo>
                    <a:pt x="123962" y="47017"/>
                    <a:pt x="114356" y="65379"/>
                    <a:pt x="101210" y="73285"/>
                  </a:cubicBezTo>
                  <a:cubicBezTo>
                    <a:pt x="94384" y="70734"/>
                    <a:pt x="89329" y="70224"/>
                    <a:pt x="81745" y="70224"/>
                  </a:cubicBezTo>
                  <a:cubicBezTo>
                    <a:pt x="76436" y="70224"/>
                    <a:pt x="62279" y="69969"/>
                    <a:pt x="62279" y="78385"/>
                  </a:cubicBezTo>
                  <a:cubicBezTo>
                    <a:pt x="62026" y="85526"/>
                    <a:pt x="75172" y="84761"/>
                    <a:pt x="79722" y="84761"/>
                  </a:cubicBezTo>
                  <a:cubicBezTo>
                    <a:pt x="89076" y="84761"/>
                    <a:pt x="92868" y="84506"/>
                    <a:pt x="100452" y="81445"/>
                  </a:cubicBezTo>
                  <a:cubicBezTo>
                    <a:pt x="110058" y="90626"/>
                    <a:pt x="111322" y="98532"/>
                    <a:pt x="111575" y="110264"/>
                  </a:cubicBezTo>
                  <a:cubicBezTo>
                    <a:pt x="112080" y="125055"/>
                    <a:pt x="106013" y="144182"/>
                    <a:pt x="98935" y="154128"/>
                  </a:cubicBezTo>
                  <a:cubicBezTo>
                    <a:pt x="89076" y="167900"/>
                    <a:pt x="72138" y="177081"/>
                    <a:pt x="57729" y="177081"/>
                  </a:cubicBezTo>
                  <a:cubicBezTo>
                    <a:pt x="38516" y="177081"/>
                    <a:pt x="28910" y="162289"/>
                    <a:pt x="28910" y="144182"/>
                  </a:cubicBezTo>
                  <a:cubicBezTo>
                    <a:pt x="28910" y="141632"/>
                    <a:pt x="28910" y="137807"/>
                    <a:pt x="30174" y="132961"/>
                  </a:cubicBezTo>
                  <a:lnTo>
                    <a:pt x="46353" y="68439"/>
                  </a:lnTo>
                  <a:cubicBezTo>
                    <a:pt x="51914" y="46507"/>
                    <a:pt x="70116" y="5957"/>
                    <a:pt x="100452" y="5957"/>
                  </a:cubicBezTo>
                  <a:cubicBezTo>
                    <a:pt x="115114" y="5957"/>
                    <a:pt x="123962" y="13863"/>
                    <a:pt x="123962" y="29165"/>
                  </a:cubicBezTo>
                  <a:close/>
                </a:path>
              </a:pathLst>
            </a:custGeom>
            <a:solidFill>
              <a:srgbClr val="000000"/>
            </a:solidFill>
            <a:ln w="253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AD15F864-2996-42BA-B055-34731975212B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10627422" y="4689603"/>
              <a:ext cx="58649" cy="255028"/>
            </a:xfrm>
            <a:custGeom>
              <a:avLst/>
              <a:gdLst>
                <a:gd name="connsiteX0" fmla="*/ 58967 w 58649"/>
                <a:gd name="connsiteY0" fmla="*/ 252569 h 255028"/>
                <a:gd name="connsiteX1" fmla="*/ 54669 w 58649"/>
                <a:gd name="connsiteY1" fmla="*/ 246959 h 255028"/>
                <a:gd name="connsiteX2" fmla="*/ 14980 w 58649"/>
                <a:gd name="connsiteY2" fmla="*/ 127605 h 255028"/>
                <a:gd name="connsiteX3" fmla="*/ 55681 w 58649"/>
                <a:gd name="connsiteY3" fmla="*/ 6977 h 255028"/>
                <a:gd name="connsiteX4" fmla="*/ 58967 w 58649"/>
                <a:gd name="connsiteY4" fmla="*/ 2642 h 255028"/>
                <a:gd name="connsiteX5" fmla="*/ 56439 w 58649"/>
                <a:gd name="connsiteY5" fmla="*/ 91 h 255028"/>
                <a:gd name="connsiteX6" fmla="*/ 16244 w 58649"/>
                <a:gd name="connsiteY6" fmla="*/ 49822 h 255028"/>
                <a:gd name="connsiteX7" fmla="*/ 318 w 58649"/>
                <a:gd name="connsiteY7" fmla="*/ 127605 h 255028"/>
                <a:gd name="connsiteX8" fmla="*/ 17002 w 58649"/>
                <a:gd name="connsiteY8" fmla="*/ 207174 h 255028"/>
                <a:gd name="connsiteX9" fmla="*/ 56439 w 58649"/>
                <a:gd name="connsiteY9" fmla="*/ 255119 h 255028"/>
                <a:gd name="connsiteX10" fmla="*/ 58967 w 58649"/>
                <a:gd name="connsiteY10" fmla="*/ 252569 h 255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649" h="255028">
                  <a:moveTo>
                    <a:pt x="58967" y="252569"/>
                  </a:moveTo>
                  <a:cubicBezTo>
                    <a:pt x="58967" y="251804"/>
                    <a:pt x="58967" y="251294"/>
                    <a:pt x="54669" y="246959"/>
                  </a:cubicBezTo>
                  <a:cubicBezTo>
                    <a:pt x="23070" y="214825"/>
                    <a:pt x="14980" y="166625"/>
                    <a:pt x="14980" y="127605"/>
                  </a:cubicBezTo>
                  <a:cubicBezTo>
                    <a:pt x="14980" y="83231"/>
                    <a:pt x="24586" y="38856"/>
                    <a:pt x="55681" y="6977"/>
                  </a:cubicBezTo>
                  <a:cubicBezTo>
                    <a:pt x="58967" y="3917"/>
                    <a:pt x="58967" y="3407"/>
                    <a:pt x="58967" y="2642"/>
                  </a:cubicBezTo>
                  <a:cubicBezTo>
                    <a:pt x="58967" y="857"/>
                    <a:pt x="57956" y="91"/>
                    <a:pt x="56439" y="91"/>
                  </a:cubicBezTo>
                  <a:cubicBezTo>
                    <a:pt x="53911" y="91"/>
                    <a:pt x="31159" y="17433"/>
                    <a:pt x="16244" y="49822"/>
                  </a:cubicBezTo>
                  <a:cubicBezTo>
                    <a:pt x="3351" y="77875"/>
                    <a:pt x="318" y="106183"/>
                    <a:pt x="318" y="127605"/>
                  </a:cubicBezTo>
                  <a:cubicBezTo>
                    <a:pt x="318" y="147498"/>
                    <a:pt x="3099" y="178356"/>
                    <a:pt x="17002" y="207174"/>
                  </a:cubicBezTo>
                  <a:cubicBezTo>
                    <a:pt x="32170" y="238543"/>
                    <a:pt x="53911" y="255119"/>
                    <a:pt x="56439" y="255119"/>
                  </a:cubicBezTo>
                  <a:cubicBezTo>
                    <a:pt x="57956" y="255119"/>
                    <a:pt x="58967" y="254354"/>
                    <a:pt x="58967" y="252569"/>
                  </a:cubicBezTo>
                  <a:close/>
                </a:path>
              </a:pathLst>
            </a:custGeom>
            <a:solidFill>
              <a:srgbClr val="000000"/>
            </a:solidFill>
            <a:ln w="253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2C45125-CEB9-4A99-A4F7-F3D66FB121E8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10713851" y="4768152"/>
              <a:ext cx="93029" cy="115527"/>
            </a:xfrm>
            <a:custGeom>
              <a:avLst/>
              <a:gdLst>
                <a:gd name="connsiteX0" fmla="*/ 86020 w 93029"/>
                <a:gd name="connsiteY0" fmla="*/ 17433 h 115527"/>
                <a:gd name="connsiteX1" fmla="*/ 73886 w 93029"/>
                <a:gd name="connsiteY1" fmla="*/ 28910 h 115527"/>
                <a:gd name="connsiteX2" fmla="*/ 81723 w 93029"/>
                <a:gd name="connsiteY2" fmla="*/ 36305 h 115527"/>
                <a:gd name="connsiteX3" fmla="*/ 93351 w 93029"/>
                <a:gd name="connsiteY3" fmla="*/ 22024 h 115527"/>
                <a:gd name="connsiteX4" fmla="*/ 63268 w 93029"/>
                <a:gd name="connsiteY4" fmla="*/ 91 h 115527"/>
                <a:gd name="connsiteX5" fmla="*/ 20545 w 93029"/>
                <a:gd name="connsiteY5" fmla="*/ 37326 h 115527"/>
                <a:gd name="connsiteX6" fmla="*/ 46584 w 93029"/>
                <a:gd name="connsiteY6" fmla="*/ 62573 h 115527"/>
                <a:gd name="connsiteX7" fmla="*/ 72875 w 93029"/>
                <a:gd name="connsiteY7" fmla="*/ 81955 h 115527"/>
                <a:gd name="connsiteX8" fmla="*/ 36725 w 93029"/>
                <a:gd name="connsiteY8" fmla="*/ 110009 h 115527"/>
                <a:gd name="connsiteX9" fmla="*/ 7906 w 93029"/>
                <a:gd name="connsiteY9" fmla="*/ 96492 h 115527"/>
                <a:gd name="connsiteX10" fmla="*/ 23832 w 93029"/>
                <a:gd name="connsiteY10" fmla="*/ 82976 h 115527"/>
                <a:gd name="connsiteX11" fmla="*/ 14478 w 93029"/>
                <a:gd name="connsiteY11" fmla="*/ 74050 h 115527"/>
                <a:gd name="connsiteX12" fmla="*/ 322 w 93029"/>
                <a:gd name="connsiteY12" fmla="*/ 90881 h 115527"/>
                <a:gd name="connsiteX13" fmla="*/ 36472 w 93029"/>
                <a:gd name="connsiteY13" fmla="*/ 115619 h 115527"/>
                <a:gd name="connsiteX14" fmla="*/ 87284 w 93029"/>
                <a:gd name="connsiteY14" fmla="*/ 73285 h 115527"/>
                <a:gd name="connsiteX15" fmla="*/ 79447 w 93029"/>
                <a:gd name="connsiteY15" fmla="*/ 54667 h 115527"/>
                <a:gd name="connsiteX16" fmla="*/ 54168 w 93029"/>
                <a:gd name="connsiteY16" fmla="*/ 43956 h 115527"/>
                <a:gd name="connsiteX17" fmla="*/ 34955 w 93029"/>
                <a:gd name="connsiteY17" fmla="*/ 28655 h 115527"/>
                <a:gd name="connsiteX18" fmla="*/ 63268 w 93029"/>
                <a:gd name="connsiteY18" fmla="*/ 5702 h 115527"/>
                <a:gd name="connsiteX19" fmla="*/ 86020 w 93029"/>
                <a:gd name="connsiteY19" fmla="*/ 17433 h 11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3029" h="115527">
                  <a:moveTo>
                    <a:pt x="86020" y="17433"/>
                  </a:moveTo>
                  <a:cubicBezTo>
                    <a:pt x="78942" y="17688"/>
                    <a:pt x="73886" y="23299"/>
                    <a:pt x="73886" y="28910"/>
                  </a:cubicBezTo>
                  <a:cubicBezTo>
                    <a:pt x="73886" y="32480"/>
                    <a:pt x="76161" y="36305"/>
                    <a:pt x="81723" y="36305"/>
                  </a:cubicBezTo>
                  <a:cubicBezTo>
                    <a:pt x="87284" y="36305"/>
                    <a:pt x="93351" y="31970"/>
                    <a:pt x="93351" y="22024"/>
                  </a:cubicBezTo>
                  <a:cubicBezTo>
                    <a:pt x="93351" y="10548"/>
                    <a:pt x="82481" y="91"/>
                    <a:pt x="63268" y="91"/>
                  </a:cubicBezTo>
                  <a:cubicBezTo>
                    <a:pt x="29899" y="91"/>
                    <a:pt x="20545" y="26104"/>
                    <a:pt x="20545" y="37326"/>
                  </a:cubicBezTo>
                  <a:cubicBezTo>
                    <a:pt x="20545" y="57218"/>
                    <a:pt x="39253" y="61043"/>
                    <a:pt x="46584" y="62573"/>
                  </a:cubicBezTo>
                  <a:cubicBezTo>
                    <a:pt x="59729" y="65124"/>
                    <a:pt x="72875" y="67929"/>
                    <a:pt x="72875" y="81955"/>
                  </a:cubicBezTo>
                  <a:cubicBezTo>
                    <a:pt x="72875" y="88586"/>
                    <a:pt x="67060" y="110009"/>
                    <a:pt x="36725" y="110009"/>
                  </a:cubicBezTo>
                  <a:cubicBezTo>
                    <a:pt x="33185" y="110009"/>
                    <a:pt x="13720" y="110009"/>
                    <a:pt x="7906" y="96492"/>
                  </a:cubicBezTo>
                  <a:cubicBezTo>
                    <a:pt x="17512" y="97767"/>
                    <a:pt x="23832" y="90116"/>
                    <a:pt x="23832" y="82976"/>
                  </a:cubicBezTo>
                  <a:cubicBezTo>
                    <a:pt x="23832" y="77110"/>
                    <a:pt x="19787" y="74050"/>
                    <a:pt x="14478" y="74050"/>
                  </a:cubicBezTo>
                  <a:cubicBezTo>
                    <a:pt x="7906" y="74050"/>
                    <a:pt x="322" y="79405"/>
                    <a:pt x="322" y="90881"/>
                  </a:cubicBezTo>
                  <a:cubicBezTo>
                    <a:pt x="322" y="105418"/>
                    <a:pt x="14731" y="115619"/>
                    <a:pt x="36472" y="115619"/>
                  </a:cubicBezTo>
                  <a:cubicBezTo>
                    <a:pt x="77425" y="115619"/>
                    <a:pt x="87284" y="84761"/>
                    <a:pt x="87284" y="73285"/>
                  </a:cubicBezTo>
                  <a:cubicBezTo>
                    <a:pt x="87284" y="64103"/>
                    <a:pt x="82481" y="57728"/>
                    <a:pt x="79447" y="54667"/>
                  </a:cubicBezTo>
                  <a:cubicBezTo>
                    <a:pt x="72622" y="47527"/>
                    <a:pt x="65291" y="46252"/>
                    <a:pt x="54168" y="43956"/>
                  </a:cubicBezTo>
                  <a:cubicBezTo>
                    <a:pt x="45067" y="41916"/>
                    <a:pt x="34955" y="40131"/>
                    <a:pt x="34955" y="28655"/>
                  </a:cubicBezTo>
                  <a:cubicBezTo>
                    <a:pt x="34955" y="21259"/>
                    <a:pt x="41022" y="5702"/>
                    <a:pt x="63268" y="5702"/>
                  </a:cubicBezTo>
                  <a:cubicBezTo>
                    <a:pt x="69588" y="5702"/>
                    <a:pt x="82228" y="7487"/>
                    <a:pt x="86020" y="17433"/>
                  </a:cubicBezTo>
                  <a:close/>
                </a:path>
              </a:pathLst>
            </a:custGeom>
            <a:solidFill>
              <a:srgbClr val="000000"/>
            </a:solidFill>
            <a:ln w="253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ACFF8CD9-B5C4-4895-81BC-9B8AB8168AAC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10833614" y="4689603"/>
              <a:ext cx="58649" cy="255028"/>
            </a:xfrm>
            <a:custGeom>
              <a:avLst/>
              <a:gdLst>
                <a:gd name="connsiteX0" fmla="*/ 58975 w 58649"/>
                <a:gd name="connsiteY0" fmla="*/ 127605 h 255028"/>
                <a:gd name="connsiteX1" fmla="*/ 42291 w 58649"/>
                <a:gd name="connsiteY1" fmla="*/ 48037 h 255028"/>
                <a:gd name="connsiteX2" fmla="*/ 2854 w 58649"/>
                <a:gd name="connsiteY2" fmla="*/ 91 h 255028"/>
                <a:gd name="connsiteX3" fmla="*/ 326 w 58649"/>
                <a:gd name="connsiteY3" fmla="*/ 2642 h 255028"/>
                <a:gd name="connsiteX4" fmla="*/ 5129 w 58649"/>
                <a:gd name="connsiteY4" fmla="*/ 8507 h 255028"/>
                <a:gd name="connsiteX5" fmla="*/ 44313 w 58649"/>
                <a:gd name="connsiteY5" fmla="*/ 127605 h 255028"/>
                <a:gd name="connsiteX6" fmla="*/ 3613 w 58649"/>
                <a:gd name="connsiteY6" fmla="*/ 248234 h 255028"/>
                <a:gd name="connsiteX7" fmla="*/ 326 w 58649"/>
                <a:gd name="connsiteY7" fmla="*/ 252569 h 255028"/>
                <a:gd name="connsiteX8" fmla="*/ 2854 w 58649"/>
                <a:gd name="connsiteY8" fmla="*/ 255119 h 255028"/>
                <a:gd name="connsiteX9" fmla="*/ 43049 w 58649"/>
                <a:gd name="connsiteY9" fmla="*/ 205389 h 255028"/>
                <a:gd name="connsiteX10" fmla="*/ 58975 w 58649"/>
                <a:gd name="connsiteY10" fmla="*/ 127605 h 255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649" h="255028">
                  <a:moveTo>
                    <a:pt x="58975" y="127605"/>
                  </a:moveTo>
                  <a:cubicBezTo>
                    <a:pt x="58975" y="107713"/>
                    <a:pt x="56195" y="76855"/>
                    <a:pt x="42291" y="48037"/>
                  </a:cubicBezTo>
                  <a:cubicBezTo>
                    <a:pt x="27123" y="16668"/>
                    <a:pt x="5382" y="91"/>
                    <a:pt x="2854" y="91"/>
                  </a:cubicBezTo>
                  <a:cubicBezTo>
                    <a:pt x="1337" y="91"/>
                    <a:pt x="326" y="1112"/>
                    <a:pt x="326" y="2642"/>
                  </a:cubicBezTo>
                  <a:cubicBezTo>
                    <a:pt x="326" y="3407"/>
                    <a:pt x="326" y="3917"/>
                    <a:pt x="5129" y="8507"/>
                  </a:cubicBezTo>
                  <a:cubicBezTo>
                    <a:pt x="29904" y="33755"/>
                    <a:pt x="44313" y="74305"/>
                    <a:pt x="44313" y="127605"/>
                  </a:cubicBezTo>
                  <a:cubicBezTo>
                    <a:pt x="44313" y="171215"/>
                    <a:pt x="34960" y="216100"/>
                    <a:pt x="3613" y="248234"/>
                  </a:cubicBezTo>
                  <a:cubicBezTo>
                    <a:pt x="326" y="251294"/>
                    <a:pt x="326" y="251804"/>
                    <a:pt x="326" y="252569"/>
                  </a:cubicBezTo>
                  <a:cubicBezTo>
                    <a:pt x="326" y="254099"/>
                    <a:pt x="1337" y="255119"/>
                    <a:pt x="2854" y="255119"/>
                  </a:cubicBezTo>
                  <a:cubicBezTo>
                    <a:pt x="5382" y="255119"/>
                    <a:pt x="28134" y="237778"/>
                    <a:pt x="43049" y="205389"/>
                  </a:cubicBezTo>
                  <a:cubicBezTo>
                    <a:pt x="55942" y="177336"/>
                    <a:pt x="58975" y="149028"/>
                    <a:pt x="58975" y="127605"/>
                  </a:cubicBezTo>
                  <a:close/>
                </a:path>
              </a:pathLst>
            </a:custGeom>
            <a:solidFill>
              <a:srgbClr val="000000"/>
            </a:solidFill>
            <a:ln w="253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00B1DF4B-ABD3-400B-A1B0-4D72F6F08AFB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10956446" y="4224175"/>
              <a:ext cx="131707" cy="764829"/>
            </a:xfrm>
            <a:custGeom>
              <a:avLst/>
              <a:gdLst>
                <a:gd name="connsiteX0" fmla="*/ 132039 w 131707"/>
                <a:gd name="connsiteY0" fmla="*/ 382608 h 764829"/>
                <a:gd name="connsiteX1" fmla="*/ 79710 w 131707"/>
                <a:gd name="connsiteY1" fmla="*/ 102587 h 764829"/>
                <a:gd name="connsiteX2" fmla="*/ 12718 w 131707"/>
                <a:gd name="connsiteY2" fmla="*/ 2361 h 764829"/>
                <a:gd name="connsiteX3" fmla="*/ 5893 w 131707"/>
                <a:gd name="connsiteY3" fmla="*/ 66 h 764829"/>
                <a:gd name="connsiteX4" fmla="*/ 331 w 131707"/>
                <a:gd name="connsiteY4" fmla="*/ 2616 h 764829"/>
                <a:gd name="connsiteX5" fmla="*/ 1848 w 131707"/>
                <a:gd name="connsiteY5" fmla="*/ 5677 h 764829"/>
                <a:gd name="connsiteX6" fmla="*/ 61256 w 131707"/>
                <a:gd name="connsiteY6" fmla="*/ 103353 h 764829"/>
                <a:gd name="connsiteX7" fmla="*/ 107518 w 131707"/>
                <a:gd name="connsiteY7" fmla="*/ 382353 h 764829"/>
                <a:gd name="connsiteX8" fmla="*/ 57716 w 131707"/>
                <a:gd name="connsiteY8" fmla="*/ 670025 h 764829"/>
                <a:gd name="connsiteX9" fmla="*/ 1343 w 131707"/>
                <a:gd name="connsiteY9" fmla="*/ 760050 h 764829"/>
                <a:gd name="connsiteX10" fmla="*/ 331 w 131707"/>
                <a:gd name="connsiteY10" fmla="*/ 762345 h 764829"/>
                <a:gd name="connsiteX11" fmla="*/ 5893 w 131707"/>
                <a:gd name="connsiteY11" fmla="*/ 764895 h 764829"/>
                <a:gd name="connsiteX12" fmla="*/ 10696 w 131707"/>
                <a:gd name="connsiteY12" fmla="*/ 764385 h 764829"/>
                <a:gd name="connsiteX13" fmla="*/ 46341 w 131707"/>
                <a:gd name="connsiteY13" fmla="*/ 720775 h 764829"/>
                <a:gd name="connsiteX14" fmla="*/ 123950 w 131707"/>
                <a:gd name="connsiteY14" fmla="*/ 507062 h 764829"/>
                <a:gd name="connsiteX15" fmla="*/ 132039 w 131707"/>
                <a:gd name="connsiteY15" fmla="*/ 382608 h 76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1707" h="764829">
                  <a:moveTo>
                    <a:pt x="132039" y="382608"/>
                  </a:moveTo>
                  <a:cubicBezTo>
                    <a:pt x="132039" y="287228"/>
                    <a:pt x="120158" y="189807"/>
                    <a:pt x="79710" y="102587"/>
                  </a:cubicBezTo>
                  <a:cubicBezTo>
                    <a:pt x="61761" y="63823"/>
                    <a:pt x="37745" y="28884"/>
                    <a:pt x="12718" y="2361"/>
                  </a:cubicBezTo>
                  <a:cubicBezTo>
                    <a:pt x="10443" y="321"/>
                    <a:pt x="10190" y="66"/>
                    <a:pt x="5893" y="66"/>
                  </a:cubicBezTo>
                  <a:cubicBezTo>
                    <a:pt x="2354" y="66"/>
                    <a:pt x="331" y="66"/>
                    <a:pt x="331" y="2616"/>
                  </a:cubicBezTo>
                  <a:cubicBezTo>
                    <a:pt x="331" y="3637"/>
                    <a:pt x="1343" y="4912"/>
                    <a:pt x="1848" y="5677"/>
                  </a:cubicBezTo>
                  <a:cubicBezTo>
                    <a:pt x="26117" y="35260"/>
                    <a:pt x="46341" y="67904"/>
                    <a:pt x="61256" y="103353"/>
                  </a:cubicBezTo>
                  <a:cubicBezTo>
                    <a:pt x="94372" y="181391"/>
                    <a:pt x="107518" y="272691"/>
                    <a:pt x="107518" y="382353"/>
                  </a:cubicBezTo>
                  <a:cubicBezTo>
                    <a:pt x="107518" y="490995"/>
                    <a:pt x="95131" y="586376"/>
                    <a:pt x="57716" y="670025"/>
                  </a:cubicBezTo>
                  <a:cubicBezTo>
                    <a:pt x="43054" y="702413"/>
                    <a:pt x="23842" y="732507"/>
                    <a:pt x="1343" y="760050"/>
                  </a:cubicBezTo>
                  <a:cubicBezTo>
                    <a:pt x="1090" y="760560"/>
                    <a:pt x="331" y="761580"/>
                    <a:pt x="331" y="762345"/>
                  </a:cubicBezTo>
                  <a:cubicBezTo>
                    <a:pt x="331" y="764895"/>
                    <a:pt x="2354" y="764895"/>
                    <a:pt x="5893" y="764895"/>
                  </a:cubicBezTo>
                  <a:cubicBezTo>
                    <a:pt x="9685" y="764895"/>
                    <a:pt x="10190" y="764895"/>
                    <a:pt x="10696" y="764385"/>
                  </a:cubicBezTo>
                  <a:cubicBezTo>
                    <a:pt x="10949" y="764130"/>
                    <a:pt x="26622" y="748829"/>
                    <a:pt x="46341" y="720775"/>
                  </a:cubicBezTo>
                  <a:cubicBezTo>
                    <a:pt x="90327" y="658039"/>
                    <a:pt x="112574" y="583060"/>
                    <a:pt x="123950" y="507062"/>
                  </a:cubicBezTo>
                  <a:cubicBezTo>
                    <a:pt x="130017" y="466002"/>
                    <a:pt x="132039" y="424178"/>
                    <a:pt x="132039" y="382608"/>
                  </a:cubicBezTo>
                  <a:close/>
                </a:path>
              </a:pathLst>
            </a:custGeom>
            <a:solidFill>
              <a:srgbClr val="000000"/>
            </a:solidFill>
            <a:ln w="253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0F12EF08-C066-4862-8CB8-F649911086D6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11159131" y="4168687"/>
              <a:ext cx="78215" cy="118537"/>
            </a:xfrm>
            <a:custGeom>
              <a:avLst/>
              <a:gdLst>
                <a:gd name="connsiteX0" fmla="*/ 78555 w 78215"/>
                <a:gd name="connsiteY0" fmla="*/ 86115 h 118537"/>
                <a:gd name="connsiteX1" fmla="*/ 72538 w 78215"/>
                <a:gd name="connsiteY1" fmla="*/ 86115 h 118537"/>
                <a:gd name="connsiteX2" fmla="*/ 67937 w 78215"/>
                <a:gd name="connsiteY2" fmla="*/ 102360 h 118537"/>
                <a:gd name="connsiteX3" fmla="*/ 50419 w 78215"/>
                <a:gd name="connsiteY3" fmla="*/ 103431 h 118537"/>
                <a:gd name="connsiteX4" fmla="*/ 17858 w 78215"/>
                <a:gd name="connsiteY4" fmla="*/ 103431 h 118537"/>
                <a:gd name="connsiteX5" fmla="*/ 53250 w 78215"/>
                <a:gd name="connsiteY5" fmla="*/ 73440 h 118537"/>
                <a:gd name="connsiteX6" fmla="*/ 78555 w 78215"/>
                <a:gd name="connsiteY6" fmla="*/ 34880 h 118537"/>
                <a:gd name="connsiteX7" fmla="*/ 37147 w 78215"/>
                <a:gd name="connsiteY7" fmla="*/ 68 h 118537"/>
                <a:gd name="connsiteX8" fmla="*/ 339 w 78215"/>
                <a:gd name="connsiteY8" fmla="*/ 32023 h 118537"/>
                <a:gd name="connsiteX9" fmla="*/ 9718 w 78215"/>
                <a:gd name="connsiteY9" fmla="*/ 42020 h 118537"/>
                <a:gd name="connsiteX10" fmla="*/ 19097 w 78215"/>
                <a:gd name="connsiteY10" fmla="*/ 32559 h 118537"/>
                <a:gd name="connsiteX11" fmla="*/ 8656 w 78215"/>
                <a:gd name="connsiteY11" fmla="*/ 23097 h 118537"/>
                <a:gd name="connsiteX12" fmla="*/ 34492 w 78215"/>
                <a:gd name="connsiteY12" fmla="*/ 6495 h 118537"/>
                <a:gd name="connsiteX13" fmla="*/ 61390 w 78215"/>
                <a:gd name="connsiteY13" fmla="*/ 34880 h 118537"/>
                <a:gd name="connsiteX14" fmla="*/ 44756 w 78215"/>
                <a:gd name="connsiteY14" fmla="*/ 69155 h 118537"/>
                <a:gd name="connsiteX15" fmla="*/ 2109 w 78215"/>
                <a:gd name="connsiteY15" fmla="*/ 111643 h 118537"/>
                <a:gd name="connsiteX16" fmla="*/ 339 w 78215"/>
                <a:gd name="connsiteY16" fmla="*/ 118605 h 118537"/>
                <a:gd name="connsiteX17" fmla="*/ 73246 w 78215"/>
                <a:gd name="connsiteY17" fmla="*/ 118605 h 118537"/>
                <a:gd name="connsiteX18" fmla="*/ 78555 w 78215"/>
                <a:gd name="connsiteY18" fmla="*/ 86115 h 11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215" h="118537">
                  <a:moveTo>
                    <a:pt x="78555" y="86115"/>
                  </a:moveTo>
                  <a:lnTo>
                    <a:pt x="72538" y="86115"/>
                  </a:lnTo>
                  <a:cubicBezTo>
                    <a:pt x="72007" y="90042"/>
                    <a:pt x="70238" y="100575"/>
                    <a:pt x="67937" y="102360"/>
                  </a:cubicBezTo>
                  <a:cubicBezTo>
                    <a:pt x="66522" y="103431"/>
                    <a:pt x="52896" y="103431"/>
                    <a:pt x="50419" y="103431"/>
                  </a:cubicBezTo>
                  <a:lnTo>
                    <a:pt x="17858" y="103431"/>
                  </a:lnTo>
                  <a:cubicBezTo>
                    <a:pt x="36439" y="86829"/>
                    <a:pt x="42632" y="81830"/>
                    <a:pt x="53250" y="73440"/>
                  </a:cubicBezTo>
                  <a:cubicBezTo>
                    <a:pt x="66345" y="62907"/>
                    <a:pt x="78555" y="51839"/>
                    <a:pt x="78555" y="34880"/>
                  </a:cubicBezTo>
                  <a:cubicBezTo>
                    <a:pt x="78555" y="13279"/>
                    <a:pt x="59797" y="68"/>
                    <a:pt x="37147" y="68"/>
                  </a:cubicBezTo>
                  <a:cubicBezTo>
                    <a:pt x="15204" y="68"/>
                    <a:pt x="339" y="15599"/>
                    <a:pt x="339" y="32023"/>
                  </a:cubicBezTo>
                  <a:cubicBezTo>
                    <a:pt x="339" y="41128"/>
                    <a:pt x="7948" y="42020"/>
                    <a:pt x="9718" y="42020"/>
                  </a:cubicBezTo>
                  <a:cubicBezTo>
                    <a:pt x="13965" y="42020"/>
                    <a:pt x="19097" y="38986"/>
                    <a:pt x="19097" y="32559"/>
                  </a:cubicBezTo>
                  <a:cubicBezTo>
                    <a:pt x="19097" y="29345"/>
                    <a:pt x="17858" y="23097"/>
                    <a:pt x="8656" y="23097"/>
                  </a:cubicBezTo>
                  <a:cubicBezTo>
                    <a:pt x="14142" y="10422"/>
                    <a:pt x="26175" y="6495"/>
                    <a:pt x="34492" y="6495"/>
                  </a:cubicBezTo>
                  <a:cubicBezTo>
                    <a:pt x="52188" y="6495"/>
                    <a:pt x="61390" y="20419"/>
                    <a:pt x="61390" y="34880"/>
                  </a:cubicBezTo>
                  <a:cubicBezTo>
                    <a:pt x="61390" y="50411"/>
                    <a:pt x="50419" y="62729"/>
                    <a:pt x="44756" y="69155"/>
                  </a:cubicBezTo>
                  <a:lnTo>
                    <a:pt x="2109" y="111643"/>
                  </a:lnTo>
                  <a:cubicBezTo>
                    <a:pt x="339" y="113250"/>
                    <a:pt x="339" y="113607"/>
                    <a:pt x="339" y="118605"/>
                  </a:cubicBezTo>
                  <a:lnTo>
                    <a:pt x="73246" y="118605"/>
                  </a:lnTo>
                  <a:lnTo>
                    <a:pt x="78555" y="86115"/>
                  </a:lnTo>
                  <a:close/>
                </a:path>
              </a:pathLst>
            </a:custGeom>
            <a:solidFill>
              <a:srgbClr val="000000"/>
            </a:solidFill>
            <a:ln w="253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16855AD3-5845-4A2F-8C6D-4CAB2EF595C5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11257069" y="4208497"/>
              <a:ext cx="108121" cy="80512"/>
            </a:xfrm>
            <a:custGeom>
              <a:avLst/>
              <a:gdLst>
                <a:gd name="connsiteX0" fmla="*/ 13615 w 108121"/>
                <a:gd name="connsiteY0" fmla="*/ 67549 h 80512"/>
                <a:gd name="connsiteX1" fmla="*/ 11846 w 108121"/>
                <a:gd name="connsiteY1" fmla="*/ 74868 h 80512"/>
                <a:gd name="connsiteX2" fmla="*/ 17862 w 108121"/>
                <a:gd name="connsiteY2" fmla="*/ 80581 h 80512"/>
                <a:gd name="connsiteX3" fmla="*/ 24763 w 108121"/>
                <a:gd name="connsiteY3" fmla="*/ 76653 h 80512"/>
                <a:gd name="connsiteX4" fmla="*/ 27949 w 108121"/>
                <a:gd name="connsiteY4" fmla="*/ 65585 h 80512"/>
                <a:gd name="connsiteX5" fmla="*/ 31842 w 108121"/>
                <a:gd name="connsiteY5" fmla="*/ 49518 h 80512"/>
                <a:gd name="connsiteX6" fmla="*/ 34850 w 108121"/>
                <a:gd name="connsiteY6" fmla="*/ 37557 h 80512"/>
                <a:gd name="connsiteX7" fmla="*/ 42282 w 108121"/>
                <a:gd name="connsiteY7" fmla="*/ 21491 h 80512"/>
                <a:gd name="connsiteX8" fmla="*/ 68826 w 108121"/>
                <a:gd name="connsiteY8" fmla="*/ 5067 h 80512"/>
                <a:gd name="connsiteX9" fmla="*/ 79267 w 108121"/>
                <a:gd name="connsiteY9" fmla="*/ 17563 h 80512"/>
                <a:gd name="connsiteX10" fmla="*/ 68826 w 108121"/>
                <a:gd name="connsiteY10" fmla="*/ 55588 h 80512"/>
                <a:gd name="connsiteX11" fmla="*/ 66172 w 108121"/>
                <a:gd name="connsiteY11" fmla="*/ 65228 h 80512"/>
                <a:gd name="connsiteX12" fmla="*/ 82983 w 108121"/>
                <a:gd name="connsiteY12" fmla="*/ 80581 h 80512"/>
                <a:gd name="connsiteX13" fmla="*/ 108465 w 108121"/>
                <a:gd name="connsiteY13" fmla="*/ 53267 h 80512"/>
                <a:gd name="connsiteX14" fmla="*/ 105634 w 108121"/>
                <a:gd name="connsiteY14" fmla="*/ 50946 h 80512"/>
                <a:gd name="connsiteX15" fmla="*/ 102271 w 108121"/>
                <a:gd name="connsiteY15" fmla="*/ 53981 h 80512"/>
                <a:gd name="connsiteX16" fmla="*/ 83514 w 108121"/>
                <a:gd name="connsiteY16" fmla="*/ 75582 h 80512"/>
                <a:gd name="connsiteX17" fmla="*/ 79090 w 108121"/>
                <a:gd name="connsiteY17" fmla="*/ 69334 h 80512"/>
                <a:gd name="connsiteX18" fmla="*/ 83160 w 108121"/>
                <a:gd name="connsiteY18" fmla="*/ 54874 h 80512"/>
                <a:gd name="connsiteX19" fmla="*/ 92539 w 108121"/>
                <a:gd name="connsiteY19" fmla="*/ 20420 h 80512"/>
                <a:gd name="connsiteX20" fmla="*/ 69534 w 108121"/>
                <a:gd name="connsiteY20" fmla="*/ 68 h 80512"/>
                <a:gd name="connsiteX21" fmla="*/ 39628 w 108121"/>
                <a:gd name="connsiteY21" fmla="*/ 16314 h 80512"/>
                <a:gd name="connsiteX22" fmla="*/ 20693 w 108121"/>
                <a:gd name="connsiteY22" fmla="*/ 68 h 80512"/>
                <a:gd name="connsiteX23" fmla="*/ 6714 w 108121"/>
                <a:gd name="connsiteY23" fmla="*/ 9708 h 80512"/>
                <a:gd name="connsiteX24" fmla="*/ 343 w 108121"/>
                <a:gd name="connsiteY24" fmla="*/ 27382 h 80512"/>
                <a:gd name="connsiteX25" fmla="*/ 3351 w 108121"/>
                <a:gd name="connsiteY25" fmla="*/ 29703 h 80512"/>
                <a:gd name="connsiteX26" fmla="*/ 7245 w 108121"/>
                <a:gd name="connsiteY26" fmla="*/ 24347 h 80512"/>
                <a:gd name="connsiteX27" fmla="*/ 20163 w 108121"/>
                <a:gd name="connsiteY27" fmla="*/ 5067 h 80512"/>
                <a:gd name="connsiteX28" fmla="*/ 26002 w 108121"/>
                <a:gd name="connsiteY28" fmla="*/ 13814 h 80512"/>
                <a:gd name="connsiteX29" fmla="*/ 23171 w 108121"/>
                <a:gd name="connsiteY29" fmla="*/ 28631 h 80512"/>
                <a:gd name="connsiteX30" fmla="*/ 19278 w 108121"/>
                <a:gd name="connsiteY30" fmla="*/ 44698 h 80512"/>
                <a:gd name="connsiteX31" fmla="*/ 13615 w 108121"/>
                <a:gd name="connsiteY31" fmla="*/ 67549 h 80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8121" h="80512">
                  <a:moveTo>
                    <a:pt x="13615" y="67549"/>
                  </a:moveTo>
                  <a:cubicBezTo>
                    <a:pt x="12907" y="69869"/>
                    <a:pt x="11846" y="74332"/>
                    <a:pt x="11846" y="74868"/>
                  </a:cubicBezTo>
                  <a:cubicBezTo>
                    <a:pt x="11846" y="78795"/>
                    <a:pt x="15031" y="80581"/>
                    <a:pt x="17862" y="80581"/>
                  </a:cubicBezTo>
                  <a:cubicBezTo>
                    <a:pt x="21047" y="80581"/>
                    <a:pt x="23879" y="78260"/>
                    <a:pt x="24763" y="76653"/>
                  </a:cubicBezTo>
                  <a:cubicBezTo>
                    <a:pt x="25648" y="75047"/>
                    <a:pt x="27064" y="69334"/>
                    <a:pt x="27949" y="65585"/>
                  </a:cubicBezTo>
                  <a:cubicBezTo>
                    <a:pt x="28834" y="62193"/>
                    <a:pt x="30780" y="53981"/>
                    <a:pt x="31842" y="49518"/>
                  </a:cubicBezTo>
                  <a:cubicBezTo>
                    <a:pt x="32904" y="45591"/>
                    <a:pt x="33965" y="41663"/>
                    <a:pt x="34850" y="37557"/>
                  </a:cubicBezTo>
                  <a:cubicBezTo>
                    <a:pt x="36797" y="30238"/>
                    <a:pt x="37151" y="28810"/>
                    <a:pt x="42282" y="21491"/>
                  </a:cubicBezTo>
                  <a:cubicBezTo>
                    <a:pt x="47237" y="14350"/>
                    <a:pt x="55554" y="5067"/>
                    <a:pt x="68826" y="5067"/>
                  </a:cubicBezTo>
                  <a:cubicBezTo>
                    <a:pt x="79090" y="5067"/>
                    <a:pt x="79267" y="14171"/>
                    <a:pt x="79267" y="17563"/>
                  </a:cubicBezTo>
                  <a:cubicBezTo>
                    <a:pt x="79267" y="28274"/>
                    <a:pt x="71658" y="48090"/>
                    <a:pt x="68826" y="55588"/>
                  </a:cubicBezTo>
                  <a:cubicBezTo>
                    <a:pt x="66880" y="60586"/>
                    <a:pt x="66172" y="62193"/>
                    <a:pt x="66172" y="65228"/>
                  </a:cubicBezTo>
                  <a:cubicBezTo>
                    <a:pt x="66172" y="74689"/>
                    <a:pt x="73958" y="80581"/>
                    <a:pt x="82983" y="80581"/>
                  </a:cubicBezTo>
                  <a:cubicBezTo>
                    <a:pt x="100679" y="80581"/>
                    <a:pt x="108465" y="55945"/>
                    <a:pt x="108465" y="53267"/>
                  </a:cubicBezTo>
                  <a:cubicBezTo>
                    <a:pt x="108465" y="50946"/>
                    <a:pt x="106164" y="50946"/>
                    <a:pt x="105634" y="50946"/>
                  </a:cubicBezTo>
                  <a:cubicBezTo>
                    <a:pt x="103156" y="50946"/>
                    <a:pt x="102979" y="52017"/>
                    <a:pt x="102271" y="53981"/>
                  </a:cubicBezTo>
                  <a:cubicBezTo>
                    <a:pt x="98201" y="68263"/>
                    <a:pt x="90592" y="75582"/>
                    <a:pt x="83514" y="75582"/>
                  </a:cubicBezTo>
                  <a:cubicBezTo>
                    <a:pt x="79798" y="75582"/>
                    <a:pt x="79090" y="73083"/>
                    <a:pt x="79090" y="69334"/>
                  </a:cubicBezTo>
                  <a:cubicBezTo>
                    <a:pt x="79090" y="65228"/>
                    <a:pt x="79975" y="62907"/>
                    <a:pt x="83160" y="54874"/>
                  </a:cubicBezTo>
                  <a:cubicBezTo>
                    <a:pt x="85283" y="49340"/>
                    <a:pt x="92539" y="30417"/>
                    <a:pt x="92539" y="20420"/>
                  </a:cubicBezTo>
                  <a:cubicBezTo>
                    <a:pt x="92539" y="3103"/>
                    <a:pt x="78913" y="68"/>
                    <a:pt x="69534" y="68"/>
                  </a:cubicBezTo>
                  <a:cubicBezTo>
                    <a:pt x="54846" y="68"/>
                    <a:pt x="44937" y="9173"/>
                    <a:pt x="39628" y="16314"/>
                  </a:cubicBezTo>
                  <a:cubicBezTo>
                    <a:pt x="38389" y="3996"/>
                    <a:pt x="27949" y="68"/>
                    <a:pt x="20693" y="68"/>
                  </a:cubicBezTo>
                  <a:cubicBezTo>
                    <a:pt x="13084" y="68"/>
                    <a:pt x="9014" y="5602"/>
                    <a:pt x="6714" y="9708"/>
                  </a:cubicBezTo>
                  <a:cubicBezTo>
                    <a:pt x="2821" y="16314"/>
                    <a:pt x="343" y="26489"/>
                    <a:pt x="343" y="27382"/>
                  </a:cubicBezTo>
                  <a:cubicBezTo>
                    <a:pt x="343" y="29703"/>
                    <a:pt x="2821" y="29703"/>
                    <a:pt x="3351" y="29703"/>
                  </a:cubicBezTo>
                  <a:cubicBezTo>
                    <a:pt x="5829" y="29703"/>
                    <a:pt x="6006" y="29167"/>
                    <a:pt x="7245" y="24347"/>
                  </a:cubicBezTo>
                  <a:cubicBezTo>
                    <a:pt x="9899" y="13814"/>
                    <a:pt x="13261" y="5067"/>
                    <a:pt x="20163" y="5067"/>
                  </a:cubicBezTo>
                  <a:cubicBezTo>
                    <a:pt x="24763" y="5067"/>
                    <a:pt x="26002" y="8994"/>
                    <a:pt x="26002" y="13814"/>
                  </a:cubicBezTo>
                  <a:cubicBezTo>
                    <a:pt x="26002" y="17206"/>
                    <a:pt x="24410" y="23811"/>
                    <a:pt x="23171" y="28631"/>
                  </a:cubicBezTo>
                  <a:cubicBezTo>
                    <a:pt x="21932" y="33451"/>
                    <a:pt x="20163" y="40771"/>
                    <a:pt x="19278" y="44698"/>
                  </a:cubicBezTo>
                  <a:lnTo>
                    <a:pt x="13615" y="67549"/>
                  </a:lnTo>
                  <a:close/>
                </a:path>
              </a:pathLst>
            </a:custGeom>
            <a:solidFill>
              <a:srgbClr val="000000"/>
            </a:solidFill>
            <a:ln w="253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63601B00-0AB7-4281-BFA4-880B1B6B6EE4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11392829" y="4238131"/>
              <a:ext cx="119624" cy="8747"/>
            </a:xfrm>
            <a:custGeom>
              <a:avLst/>
              <a:gdLst>
                <a:gd name="connsiteX0" fmla="*/ 112894 w 119624"/>
                <a:gd name="connsiteY0" fmla="*/ 8816 h 8747"/>
                <a:gd name="connsiteX1" fmla="*/ 119972 w 119624"/>
                <a:gd name="connsiteY1" fmla="*/ 4531 h 8747"/>
                <a:gd name="connsiteX2" fmla="*/ 112894 w 119624"/>
                <a:gd name="connsiteY2" fmla="*/ 68 h 8747"/>
                <a:gd name="connsiteX3" fmla="*/ 7426 w 119624"/>
                <a:gd name="connsiteY3" fmla="*/ 68 h 8747"/>
                <a:gd name="connsiteX4" fmla="*/ 348 w 119624"/>
                <a:gd name="connsiteY4" fmla="*/ 4353 h 8747"/>
                <a:gd name="connsiteX5" fmla="*/ 7426 w 119624"/>
                <a:gd name="connsiteY5" fmla="*/ 8816 h 8747"/>
                <a:gd name="connsiteX6" fmla="*/ 112894 w 119624"/>
                <a:gd name="connsiteY6" fmla="*/ 8816 h 8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624" h="8747">
                  <a:moveTo>
                    <a:pt x="112894" y="8816"/>
                  </a:moveTo>
                  <a:cubicBezTo>
                    <a:pt x="115725" y="8816"/>
                    <a:pt x="119972" y="8816"/>
                    <a:pt x="119972" y="4531"/>
                  </a:cubicBezTo>
                  <a:cubicBezTo>
                    <a:pt x="119972" y="68"/>
                    <a:pt x="115902" y="68"/>
                    <a:pt x="112894" y="68"/>
                  </a:cubicBezTo>
                  <a:lnTo>
                    <a:pt x="7426" y="68"/>
                  </a:lnTo>
                  <a:cubicBezTo>
                    <a:pt x="4595" y="68"/>
                    <a:pt x="348" y="68"/>
                    <a:pt x="348" y="4353"/>
                  </a:cubicBezTo>
                  <a:cubicBezTo>
                    <a:pt x="348" y="8816"/>
                    <a:pt x="4418" y="8816"/>
                    <a:pt x="7426" y="8816"/>
                  </a:cubicBezTo>
                  <a:lnTo>
                    <a:pt x="112894" y="8816"/>
                  </a:lnTo>
                  <a:close/>
                </a:path>
              </a:pathLst>
            </a:custGeom>
            <a:solidFill>
              <a:srgbClr val="000000"/>
            </a:solidFill>
            <a:ln w="253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8AA16144-26DD-4F31-A65E-5F99C30500C2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11551006" y="4168687"/>
              <a:ext cx="64412" cy="118537"/>
            </a:xfrm>
            <a:custGeom>
              <a:avLst/>
              <a:gdLst>
                <a:gd name="connsiteX0" fmla="*/ 40347 w 64412"/>
                <a:gd name="connsiteY0" fmla="*/ 5067 h 118537"/>
                <a:gd name="connsiteX1" fmla="*/ 35038 w 64412"/>
                <a:gd name="connsiteY1" fmla="*/ 68 h 118537"/>
                <a:gd name="connsiteX2" fmla="*/ 354 w 64412"/>
                <a:gd name="connsiteY2" fmla="*/ 11493 h 118537"/>
                <a:gd name="connsiteX3" fmla="*/ 354 w 64412"/>
                <a:gd name="connsiteY3" fmla="*/ 17920 h 118537"/>
                <a:gd name="connsiteX4" fmla="*/ 26013 w 64412"/>
                <a:gd name="connsiteY4" fmla="*/ 12922 h 118537"/>
                <a:gd name="connsiteX5" fmla="*/ 26013 w 64412"/>
                <a:gd name="connsiteY5" fmla="*/ 103967 h 118537"/>
                <a:gd name="connsiteX6" fmla="*/ 8318 w 64412"/>
                <a:gd name="connsiteY6" fmla="*/ 112179 h 118537"/>
                <a:gd name="connsiteX7" fmla="*/ 1593 w 64412"/>
                <a:gd name="connsiteY7" fmla="*/ 112179 h 118537"/>
                <a:gd name="connsiteX8" fmla="*/ 1593 w 64412"/>
                <a:gd name="connsiteY8" fmla="*/ 118605 h 118537"/>
                <a:gd name="connsiteX9" fmla="*/ 33092 w 64412"/>
                <a:gd name="connsiteY9" fmla="*/ 117891 h 118537"/>
                <a:gd name="connsiteX10" fmla="*/ 64767 w 64412"/>
                <a:gd name="connsiteY10" fmla="*/ 118605 h 118537"/>
                <a:gd name="connsiteX11" fmla="*/ 64767 w 64412"/>
                <a:gd name="connsiteY11" fmla="*/ 112179 h 118537"/>
                <a:gd name="connsiteX12" fmla="*/ 58043 w 64412"/>
                <a:gd name="connsiteY12" fmla="*/ 112179 h 118537"/>
                <a:gd name="connsiteX13" fmla="*/ 40347 w 64412"/>
                <a:gd name="connsiteY13" fmla="*/ 103967 h 118537"/>
                <a:gd name="connsiteX14" fmla="*/ 40347 w 64412"/>
                <a:gd name="connsiteY14" fmla="*/ 5067 h 11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412" h="118537">
                  <a:moveTo>
                    <a:pt x="40347" y="5067"/>
                  </a:moveTo>
                  <a:cubicBezTo>
                    <a:pt x="40347" y="247"/>
                    <a:pt x="39993" y="68"/>
                    <a:pt x="35038" y="68"/>
                  </a:cubicBezTo>
                  <a:cubicBezTo>
                    <a:pt x="23713" y="11315"/>
                    <a:pt x="7610" y="11493"/>
                    <a:pt x="354" y="11493"/>
                  </a:cubicBezTo>
                  <a:lnTo>
                    <a:pt x="354" y="17920"/>
                  </a:lnTo>
                  <a:cubicBezTo>
                    <a:pt x="4601" y="17920"/>
                    <a:pt x="16281" y="17920"/>
                    <a:pt x="26013" y="12922"/>
                  </a:cubicBezTo>
                  <a:lnTo>
                    <a:pt x="26013" y="103967"/>
                  </a:lnTo>
                  <a:cubicBezTo>
                    <a:pt x="26013" y="109858"/>
                    <a:pt x="26013" y="112179"/>
                    <a:pt x="8318" y="112179"/>
                  </a:cubicBezTo>
                  <a:lnTo>
                    <a:pt x="1593" y="112179"/>
                  </a:lnTo>
                  <a:lnTo>
                    <a:pt x="1593" y="118605"/>
                  </a:lnTo>
                  <a:cubicBezTo>
                    <a:pt x="4778" y="118427"/>
                    <a:pt x="26544" y="117891"/>
                    <a:pt x="33092" y="117891"/>
                  </a:cubicBezTo>
                  <a:cubicBezTo>
                    <a:pt x="38577" y="117891"/>
                    <a:pt x="60874" y="118427"/>
                    <a:pt x="64767" y="118605"/>
                  </a:cubicBezTo>
                  <a:lnTo>
                    <a:pt x="64767" y="112179"/>
                  </a:lnTo>
                  <a:lnTo>
                    <a:pt x="58043" y="112179"/>
                  </a:lnTo>
                  <a:cubicBezTo>
                    <a:pt x="40347" y="112179"/>
                    <a:pt x="40347" y="109858"/>
                    <a:pt x="40347" y="103967"/>
                  </a:cubicBezTo>
                  <a:lnTo>
                    <a:pt x="40347" y="5067"/>
                  </a:lnTo>
                  <a:close/>
                </a:path>
              </a:pathLst>
            </a:custGeom>
            <a:solidFill>
              <a:srgbClr val="000000"/>
            </a:solidFill>
            <a:ln w="253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  <p:pic>
        <p:nvPicPr>
          <p:cNvPr id="91" name="Picture 90">
            <a:extLst>
              <a:ext uri="{FF2B5EF4-FFF2-40B4-BE49-F238E27FC236}">
                <a16:creationId xmlns:a16="http://schemas.microsoft.com/office/drawing/2014/main" id="{A351A2B5-4783-4989-AD54-F95D9C1E2C3D}"/>
              </a:ext>
            </a:extLst>
          </p:cNvPr>
          <p:cNvPicPr>
            <a:picLocks noChangeAspect="1"/>
          </p:cNvPicPr>
          <p:nvPr/>
        </p:nvPicPr>
        <p:blipFill rotWithShape="1">
          <a:blip r:embed="rId7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2939" y="3832146"/>
            <a:ext cx="2479633" cy="1653582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17955085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4B07135-0AE6-A846-97DD-6E946E26F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IOTA Beam on an integer resonance !!!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C2B6E66-CDE9-403C-AA7C-DCF36A561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b="1"/>
              <a:t>S.  Nagaitsev, Sep 15, 2023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4FC89-4E10-7641-9BF6-AE12B3551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5EB4BD-5567-3442-A94E-3652E2D56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70" y="817002"/>
            <a:ext cx="5675016" cy="35468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3C7380-C554-BA4C-BAF3-A6F8C7479ED1}"/>
              </a:ext>
            </a:extLst>
          </p:cNvPr>
          <p:cNvSpPr txBox="1"/>
          <p:nvPr/>
        </p:nvSpPr>
        <p:spPr>
          <a:xfrm>
            <a:off x="222250" y="828786"/>
            <a:ext cx="33107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C000"/>
                </a:solidFill>
              </a:rPr>
              <a:t>Real-time video of IOTA beam</a:t>
            </a:r>
          </a:p>
          <a:p>
            <a:r>
              <a:rPr lang="en-US" sz="1600" dirty="0">
                <a:solidFill>
                  <a:srgbClr val="FFC000"/>
                </a:solidFill>
              </a:rPr>
              <a:t>in NIO optics </a:t>
            </a:r>
            <a:r>
              <a:rPr lang="en-US" sz="1600" dirty="0">
                <a:solidFill>
                  <a:srgbClr val="FFFF00"/>
                </a:solidFill>
              </a:rPr>
              <a:t>on an integer resonance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A97435-B29D-944A-A2C3-3CDA5D422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5051" y="765105"/>
            <a:ext cx="4681182" cy="319261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A5C3AB-1FF3-A04C-87A3-A9A0F024E8DD}"/>
              </a:ext>
            </a:extLst>
          </p:cNvPr>
          <p:cNvCxnSpPr>
            <a:cxnSpLocks/>
          </p:cNvCxnSpPr>
          <p:nvPr/>
        </p:nvCxnSpPr>
        <p:spPr>
          <a:xfrm>
            <a:off x="4761584" y="1415955"/>
            <a:ext cx="4005657" cy="127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Content Placeholder 7" descr="A screen shot of a computer&#10;&#10;Description automatically generated">
            <a:extLst>
              <a:ext uri="{FF2B5EF4-FFF2-40B4-BE49-F238E27FC236}">
                <a16:creationId xmlns:a16="http://schemas.microsoft.com/office/drawing/2014/main" id="{8BE56967-B53A-034E-9C9C-7F659CF9CC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1022" y="4283493"/>
            <a:ext cx="5838895" cy="18889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C818D9-2121-9042-AA89-2FA189B2D089}"/>
              </a:ext>
            </a:extLst>
          </p:cNvPr>
          <p:cNvSpPr txBox="1"/>
          <p:nvPr/>
        </p:nvSpPr>
        <p:spPr>
          <a:xfrm>
            <a:off x="895989" y="6136913"/>
            <a:ext cx="165082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Theory / Model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8A0F38-A733-CD45-B449-B4C546BC7179}"/>
              </a:ext>
            </a:extLst>
          </p:cNvPr>
          <p:cNvSpPr txBox="1"/>
          <p:nvPr/>
        </p:nvSpPr>
        <p:spPr>
          <a:xfrm>
            <a:off x="5282858" y="6166574"/>
            <a:ext cx="174390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IOTA Experiment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F3ACDB-BA85-A44B-A772-512E1F9480C2}"/>
              </a:ext>
            </a:extLst>
          </p:cNvPr>
          <p:cNvSpPr txBox="1"/>
          <p:nvPr/>
        </p:nvSpPr>
        <p:spPr>
          <a:xfrm>
            <a:off x="7615908" y="1507634"/>
            <a:ext cx="11905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Minimal beam loss crossing integer !!!</a:t>
            </a:r>
          </a:p>
        </p:txBody>
      </p:sp>
      <p:pic>
        <p:nvPicPr>
          <p:cNvPr id="17" name="Content Placeholder 7">
            <a:extLst>
              <a:ext uri="{FF2B5EF4-FFF2-40B4-BE49-F238E27FC236}">
                <a16:creationId xmlns:a16="http://schemas.microsoft.com/office/drawing/2014/main" id="{651757AF-6754-487A-80C6-955CA41931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949" y="3372249"/>
            <a:ext cx="3063852" cy="290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789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Example 4: McMillan mapping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2800" dirty="0"/>
              <a:t>In 1967 E. McMillan published a paper</a:t>
            </a:r>
          </a:p>
          <a:p>
            <a:pPr eaLnBrk="1" hangingPunct="1"/>
            <a:endParaRPr lang="en-US" sz="2800" dirty="0"/>
          </a:p>
          <a:p>
            <a:pPr eaLnBrk="1" hangingPunct="1"/>
            <a:endParaRPr lang="en-US" sz="2800" dirty="0"/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Final report in 1971.  This is what later became known as the “McMillan mapping”:</a:t>
            </a:r>
          </a:p>
          <a:p>
            <a:pPr eaLnBrk="1" hangingPunct="1"/>
            <a:endParaRPr lang="en-US" sz="2800" dirty="0"/>
          </a:p>
          <a:p>
            <a:pPr eaLnBrk="1" hangingPunct="1"/>
            <a:endParaRPr lang="en-US" sz="2800" dirty="0"/>
          </a:p>
          <a:p>
            <a:pPr eaLnBrk="1" hangingPunct="1"/>
            <a:endParaRPr lang="en-US" sz="2800" dirty="0"/>
          </a:p>
          <a:p>
            <a:pPr eaLnBrk="1" hangingPunct="1"/>
            <a:endParaRPr lang="en-US" sz="2800" dirty="0"/>
          </a:p>
          <a:p>
            <a:pPr eaLnBrk="1" hangingPunct="1"/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S.  Nagaitsev, Sep 15,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F60280-DADC-4A97-B0E9-AF82EA8C5C8D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7460" y="1410477"/>
            <a:ext cx="457200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8177184"/>
              </p:ext>
            </p:extLst>
          </p:nvPr>
        </p:nvGraphicFramePr>
        <p:xfrm>
          <a:off x="120650" y="3903776"/>
          <a:ext cx="3150017" cy="1303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41" name="Equation" r:id="rId4" imgW="1104900" imgH="457200" progId="Equation.3">
                  <p:embed/>
                </p:oleObj>
              </mc:Choice>
              <mc:Fallback>
                <p:oleObj name="Equation" r:id="rId4" imgW="1104900" imgH="457200" progId="Equation.3">
                  <p:embed/>
                  <p:pic>
                    <p:nvPicPr>
                      <p:cNvPr id="1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650" y="3903776"/>
                        <a:ext cx="3150017" cy="1303224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6177843"/>
              </p:ext>
            </p:extLst>
          </p:nvPr>
        </p:nvGraphicFramePr>
        <p:xfrm>
          <a:off x="4883151" y="3821160"/>
          <a:ext cx="2643187" cy="785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42" name="Equation" r:id="rId6" imgW="1409700" imgH="419100" progId="Equation.3">
                  <p:embed/>
                </p:oleObj>
              </mc:Choice>
              <mc:Fallback>
                <p:oleObj name="Equation" r:id="rId6" imgW="1409700" imgH="419100" progId="Equation.3">
                  <p:embed/>
                  <p:pic>
                    <p:nvPicPr>
                      <p:cNvPr id="1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3151" y="3821160"/>
                        <a:ext cx="2643187" cy="785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4669211"/>
              </p:ext>
            </p:extLst>
          </p:nvPr>
        </p:nvGraphicFramePr>
        <p:xfrm>
          <a:off x="3581400" y="4805065"/>
          <a:ext cx="5357812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43" name="Equation" r:id="rId8" imgW="3022600" imgH="228600" progId="Equation.3">
                  <p:embed/>
                </p:oleObj>
              </mc:Choice>
              <mc:Fallback>
                <p:oleObj name="Equation" r:id="rId8" imgW="3022600" imgH="228600" progId="Equation.3">
                  <p:embed/>
                  <p:pic>
                    <p:nvPicPr>
                      <p:cNvPr id="1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4805065"/>
                        <a:ext cx="5357812" cy="40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066800" y="5334000"/>
            <a:ext cx="686200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/>
              <a:t>If </a:t>
            </a:r>
            <a:r>
              <a:rPr lang="en-US" sz="2400" i="1" dirty="0"/>
              <a:t>A = B </a:t>
            </a:r>
            <a:r>
              <a:rPr lang="en-US" sz="2400" dirty="0"/>
              <a:t>= </a:t>
            </a:r>
            <a:r>
              <a:rPr lang="en-US" sz="2400" dirty="0">
                <a:cs typeface="Times New Roman" pitchFamily="18" charset="0"/>
              </a:rPr>
              <a:t>0</a:t>
            </a:r>
            <a:r>
              <a:rPr lang="en-US" sz="2400" dirty="0"/>
              <a:t> one obtains the Courant-Snyder invariant</a:t>
            </a:r>
            <a:endParaRPr lang="en-US" sz="2400" dirty="0">
              <a:latin typeface="+mj-lt"/>
            </a:endParaRPr>
          </a:p>
        </p:txBody>
      </p: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58001" y="0"/>
            <a:ext cx="2286000" cy="2911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242492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McMillan 1D mapping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730" y="880659"/>
            <a:ext cx="8464378" cy="5381694"/>
          </a:xfrm>
        </p:spPr>
        <p:txBody>
          <a:bodyPr>
            <a:normAutofit/>
          </a:bodyPr>
          <a:lstStyle/>
          <a:p>
            <a:r>
              <a:rPr lang="en-US" sz="2400" dirty="0"/>
              <a:t>At small </a:t>
            </a:r>
            <a:r>
              <a:rPr lang="en-US" sz="2400" i="1" dirty="0"/>
              <a:t>x</a:t>
            </a:r>
            <a:r>
              <a:rPr lang="en-US" sz="2400" dirty="0"/>
              <a:t>:</a:t>
            </a:r>
          </a:p>
          <a:p>
            <a:endParaRPr lang="en-US" sz="2400" dirty="0"/>
          </a:p>
          <a:p>
            <a:pPr>
              <a:buNone/>
            </a:pPr>
            <a:r>
              <a:rPr lang="en-US" sz="2400" dirty="0"/>
              <a:t>	Linear matrix:                          Bare tune:</a:t>
            </a:r>
          </a:p>
          <a:p>
            <a:pPr>
              <a:buNone/>
            </a:pPr>
            <a:endParaRPr lang="en-US" sz="2400" dirty="0"/>
          </a:p>
          <a:p>
            <a:r>
              <a:rPr lang="en-US" sz="2400" dirty="0"/>
              <a:t>At large </a:t>
            </a:r>
            <a:r>
              <a:rPr lang="en-US" sz="2400" i="1" dirty="0"/>
              <a:t>x:</a:t>
            </a:r>
          </a:p>
          <a:p>
            <a:endParaRPr lang="en-US" sz="2400" i="1" dirty="0"/>
          </a:p>
          <a:p>
            <a:pPr>
              <a:buNone/>
            </a:pPr>
            <a:r>
              <a:rPr lang="en-US" sz="2400" i="1" dirty="0"/>
              <a:t>	</a:t>
            </a:r>
            <a:r>
              <a:rPr lang="en-US" sz="2400" dirty="0"/>
              <a:t>Linear matrix:                     Tune: 0.25</a:t>
            </a:r>
            <a:endParaRPr lang="en-US" sz="3200" dirty="0"/>
          </a:p>
          <a:p>
            <a:pPr>
              <a:buNone/>
            </a:pPr>
            <a:endParaRPr lang="en-US" sz="32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S.  Nagaitsev, Sep 15,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F60280-DADC-4A97-B0E9-AF82EA8C5C8D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8125776"/>
              </p:ext>
            </p:extLst>
          </p:nvPr>
        </p:nvGraphicFramePr>
        <p:xfrm>
          <a:off x="5608781" y="828306"/>
          <a:ext cx="2643187" cy="785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76" name="Equation" r:id="rId3" imgW="1409700" imgH="419100" progId="Equation.3">
                  <p:embed/>
                </p:oleObj>
              </mc:Choice>
              <mc:Fallback>
                <p:oleObj name="Equation" r:id="rId3" imgW="1409700" imgH="419100" progId="Equation.3">
                  <p:embed/>
                  <p:pic>
                    <p:nvPicPr>
                      <p:cNvPr id="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8781" y="828306"/>
                        <a:ext cx="2643187" cy="785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8541032"/>
              </p:ext>
            </p:extLst>
          </p:nvPr>
        </p:nvGraphicFramePr>
        <p:xfrm>
          <a:off x="2484581" y="828306"/>
          <a:ext cx="1472545" cy="6429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77" name="Equation" r:id="rId5" imgW="901440" imgH="393480" progId="Equation.3">
                  <p:embed/>
                </p:oleObj>
              </mc:Choice>
              <mc:Fallback>
                <p:oleObj name="Equation" r:id="rId5" imgW="901440" imgH="393480" progId="Equation.3">
                  <p:embed/>
                  <p:pic>
                    <p:nvPicPr>
                      <p:cNvPr id="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4581" y="828306"/>
                        <a:ext cx="1472545" cy="64294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5651143"/>
              </p:ext>
            </p:extLst>
          </p:nvPr>
        </p:nvGraphicFramePr>
        <p:xfrm>
          <a:off x="2865581" y="1590306"/>
          <a:ext cx="1147851" cy="857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78" name="Equation" r:id="rId7" imgW="749300" imgH="558800" progId="Equation.3">
                  <p:embed/>
                </p:oleObj>
              </mc:Choice>
              <mc:Fallback>
                <p:oleObj name="Equation" r:id="rId7" imgW="749300" imgH="558800" progId="Equation.3">
                  <p:embed/>
                  <p:pic>
                    <p:nvPicPr>
                      <p:cNvPr id="9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5581" y="1590306"/>
                        <a:ext cx="1147851" cy="8572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6095854"/>
              </p:ext>
            </p:extLst>
          </p:nvPr>
        </p:nvGraphicFramePr>
        <p:xfrm>
          <a:off x="6294581" y="1666506"/>
          <a:ext cx="1666887" cy="714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79" name="Equation" r:id="rId9" imgW="1002865" imgH="431613" progId="Equation.3">
                  <p:embed/>
                </p:oleObj>
              </mc:Choice>
              <mc:Fallback>
                <p:oleObj name="Equation" r:id="rId9" imgW="1002865" imgH="431613" progId="Equation.3">
                  <p:embed/>
                  <p:pic>
                    <p:nvPicPr>
                      <p:cNvPr id="1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94581" y="1666506"/>
                        <a:ext cx="1666887" cy="7143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5110061"/>
              </p:ext>
            </p:extLst>
          </p:nvPr>
        </p:nvGraphicFramePr>
        <p:xfrm>
          <a:off x="2560781" y="2733306"/>
          <a:ext cx="1016000" cy="33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80" name="Equation" r:id="rId11" imgW="622080" imgH="203040" progId="Equation.3">
                  <p:embed/>
                </p:oleObj>
              </mc:Choice>
              <mc:Fallback>
                <p:oleObj name="Equation" r:id="rId11" imgW="622080" imgH="203040" progId="Equation.3">
                  <p:embed/>
                  <p:pic>
                    <p:nvPicPr>
                      <p:cNvPr id="11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0781" y="2733306"/>
                        <a:ext cx="1016000" cy="331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7006482"/>
              </p:ext>
            </p:extLst>
          </p:nvPr>
        </p:nvGraphicFramePr>
        <p:xfrm>
          <a:off x="3094181" y="3342906"/>
          <a:ext cx="857250" cy="700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81" name="Equation" r:id="rId13" imgW="558720" imgH="457200" progId="Equation.3">
                  <p:embed/>
                </p:oleObj>
              </mc:Choice>
              <mc:Fallback>
                <p:oleObj name="Equation" r:id="rId13" imgW="558720" imgH="457200" progId="Equation.3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4181" y="3342906"/>
                        <a:ext cx="857250" cy="700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554790" y="3886200"/>
            <a:ext cx="3589210" cy="2971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6065981" y="3571506"/>
            <a:ext cx="2576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latin typeface="+mj-lt"/>
              </a:rPr>
              <a:t>A</a:t>
            </a:r>
            <a:r>
              <a:rPr lang="en-US" sz="1800" dirty="0">
                <a:latin typeface="+mj-lt"/>
              </a:rPr>
              <a:t>=1, </a:t>
            </a:r>
            <a:r>
              <a:rPr lang="en-US" sz="1800" i="1" dirty="0">
                <a:latin typeface="+mj-lt"/>
              </a:rPr>
              <a:t>B</a:t>
            </a:r>
            <a:r>
              <a:rPr lang="en-US" sz="1800" dirty="0">
                <a:latin typeface="+mj-lt"/>
              </a:rPr>
              <a:t> = 0, </a:t>
            </a:r>
            <a:r>
              <a:rPr lang="en-US" sz="1800" i="1" dirty="0">
                <a:latin typeface="+mj-lt"/>
              </a:rPr>
              <a:t>C </a:t>
            </a:r>
            <a:r>
              <a:rPr lang="en-US" sz="1800" dirty="0">
                <a:latin typeface="+mj-lt"/>
              </a:rPr>
              <a:t>= 1</a:t>
            </a:r>
            <a:r>
              <a:rPr lang="en-US" sz="1800" i="1" dirty="0">
                <a:latin typeface="+mj-lt"/>
              </a:rPr>
              <a:t>, </a:t>
            </a:r>
            <a:r>
              <a:rPr lang="en-US" sz="1800" dirty="0">
                <a:latin typeface="+mj-lt"/>
              </a:rPr>
              <a:t>D = 2</a:t>
            </a:r>
          </a:p>
        </p:txBody>
      </p:sp>
    </p:spTree>
    <p:extLst>
      <p:ext uri="{BB962C8B-B14F-4D97-AF65-F5344CB8AC3E}">
        <p14:creationId xmlns:p14="http://schemas.microsoft.com/office/powerpoint/2010/main" val="1322327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What keeps particles stable in an accelerator?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Particles are confined (focused) by static magnetic fields in a vacuum.</a:t>
            </a:r>
          </a:p>
          <a:p>
            <a:pPr lvl="1"/>
            <a:r>
              <a:rPr lang="en-US" sz="1800" dirty="0"/>
              <a:t>	Magnetic fields conserve the total energy</a:t>
            </a:r>
          </a:p>
          <a:p>
            <a:r>
              <a:rPr lang="en-US" sz="2000" dirty="0"/>
              <a:t>An ideal focusing system in all modern accelerators is nearly integrable</a:t>
            </a:r>
          </a:p>
          <a:p>
            <a:pPr lvl="1"/>
            <a:r>
              <a:rPr lang="en-US" sz="1800" dirty="0"/>
              <a:t>There exist 3 conserved quantities (integrals of 	motion); the integrals are “simple” – polynomial in momentum.</a:t>
            </a:r>
          </a:p>
          <a:p>
            <a:pPr lvl="1"/>
            <a:r>
              <a:rPr lang="en-US" sz="1800" dirty="0"/>
              <a:t>The particle motion is confined by these integrals.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S.  Nagaitsev, Sep 15,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F60280-DADC-4A97-B0E9-AF82EA8C5C8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330754" name="Picture 2"/>
          <p:cNvPicPr>
            <a:picLocks noChangeAspect="1" noChangeArrowheads="1"/>
          </p:cNvPicPr>
          <p:nvPr/>
        </p:nvPicPr>
        <p:blipFill>
          <a:blip r:embed="rId3" cstate="print"/>
          <a:srcRect r="28657"/>
          <a:stretch>
            <a:fillRect/>
          </a:stretch>
        </p:blipFill>
        <p:spPr bwMode="auto">
          <a:xfrm>
            <a:off x="6590908" y="2538649"/>
            <a:ext cx="2370077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3075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8937164"/>
              </p:ext>
            </p:extLst>
          </p:nvPr>
        </p:nvGraphicFramePr>
        <p:xfrm>
          <a:off x="1521838" y="2865394"/>
          <a:ext cx="358775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62" name="Equation" r:id="rId4" imgW="1434960" imgH="228600" progId="Equation.DSMT4">
                  <p:embed/>
                </p:oleObj>
              </mc:Choice>
              <mc:Fallback>
                <p:oleObj name="Equation" r:id="rId4" imgW="1434960" imgH="228600" progId="Equation.DSMT4">
                  <p:embed/>
                  <p:pic>
                    <p:nvPicPr>
                      <p:cNvPr id="33075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1838" y="2865394"/>
                        <a:ext cx="3587750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075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781047"/>
              </p:ext>
            </p:extLst>
          </p:nvPr>
        </p:nvGraphicFramePr>
        <p:xfrm>
          <a:off x="1650794" y="3520721"/>
          <a:ext cx="2074863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63" name="Equation" r:id="rId6" imgW="888840" imgH="393480" progId="Equation.DSMT4">
                  <p:embed/>
                </p:oleObj>
              </mc:Choice>
              <mc:Fallback>
                <p:oleObj name="Equation" r:id="rId6" imgW="888840" imgH="393480" progId="Equation.DSMT4">
                  <p:embed/>
                  <p:pic>
                    <p:nvPicPr>
                      <p:cNvPr id="33075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0794" y="3520721"/>
                        <a:ext cx="2074863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829583" y="3747088"/>
            <a:ext cx="2419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-- particle’s action</a:t>
            </a:r>
          </a:p>
        </p:txBody>
      </p:sp>
    </p:spTree>
    <p:extLst>
      <p:ext uri="{BB962C8B-B14F-4D97-AF65-F5344CB8AC3E}">
        <p14:creationId xmlns:p14="http://schemas.microsoft.com/office/powerpoint/2010/main" val="24289777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McMillan mapping in 2d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We were unable to extend this mapping into 2d with magnets (Laplace equation).</a:t>
            </a:r>
          </a:p>
          <a:p>
            <a:r>
              <a:rPr lang="en-US" sz="2800" dirty="0"/>
              <a:t>We have a solution on how to realize such a lens with a charge column (Poisson equation).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S.  Nagaitsev, Sep 15, 2023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40</a:t>
            </a:fld>
            <a:endParaRPr lang="en-US" alt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4698237"/>
              </p:ext>
            </p:extLst>
          </p:nvPr>
        </p:nvGraphicFramePr>
        <p:xfrm>
          <a:off x="381000" y="3427772"/>
          <a:ext cx="2362200" cy="1614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38" name="Equation" r:id="rId3" imgW="1968247" imgH="1345970" progId="Equation.3">
                  <p:embed/>
                </p:oleObj>
              </mc:Choice>
              <mc:Fallback>
                <p:oleObj name="Equation" r:id="rId3" imgW="1968247" imgH="1345970" progId="Equation.3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3427772"/>
                        <a:ext cx="2362200" cy="1614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3039319"/>
              </p:ext>
            </p:extLst>
          </p:nvPr>
        </p:nvGraphicFramePr>
        <p:xfrm>
          <a:off x="2971800" y="3619859"/>
          <a:ext cx="1003300" cy="130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39" name="Equation" r:id="rId5" imgW="711016" imgH="927077" progId="Equation.3">
                  <p:embed/>
                </p:oleObj>
              </mc:Choice>
              <mc:Fallback>
                <p:oleObj name="Equation" r:id="rId5" imgW="711016" imgH="927077" progId="Equation.3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3619859"/>
                        <a:ext cx="1003300" cy="1308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70677" y="3067349"/>
            <a:ext cx="38477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/>
              <a:t>1. A ring with a transfer matrix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4842772"/>
              </p:ext>
            </p:extLst>
          </p:nvPr>
        </p:nvGraphicFramePr>
        <p:xfrm>
          <a:off x="5387975" y="3471862"/>
          <a:ext cx="2403026" cy="1048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40" name="Equation" r:id="rId7" imgW="901440" imgH="393480" progId="Equation.DSMT4">
                  <p:embed/>
                </p:oleObj>
              </mc:Choice>
              <mc:Fallback>
                <p:oleObj name="Equation" r:id="rId7" imgW="901440" imgH="39348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7975" y="3471862"/>
                        <a:ext cx="2403026" cy="10485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105400" y="3090540"/>
            <a:ext cx="36745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/>
              <a:t>2. An axially-symmetric kick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465435" y="4552494"/>
            <a:ext cx="45833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rgbClr val="004C97"/>
                </a:solidFill>
              </a:rPr>
              <a:t>can be created with an electron lens</a:t>
            </a:r>
          </a:p>
        </p:txBody>
      </p:sp>
      <p:graphicFrame>
        <p:nvGraphicFramePr>
          <p:cNvPr id="1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6527372"/>
              </p:ext>
            </p:extLst>
          </p:nvPr>
        </p:nvGraphicFramePr>
        <p:xfrm>
          <a:off x="170677" y="5416560"/>
          <a:ext cx="1884846" cy="7797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41" name="Equation" r:id="rId9" imgW="1104900" imgH="457200" progId="Equation.3">
                  <p:embed/>
                </p:oleObj>
              </mc:Choice>
              <mc:Fallback>
                <p:oleObj name="Equation" r:id="rId9" imgW="1104900" imgH="457200" progId="Equation.3">
                  <p:embed/>
                  <p:pic>
                    <p:nvPicPr>
                      <p:cNvPr id="1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677" y="5416560"/>
                        <a:ext cx="1884846" cy="779798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066678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/>
              <a:t>McMillan electron lens (future experiment at IOTA)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S.  Nagaitsev, Sep 15, 2023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41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4" y="898879"/>
            <a:ext cx="6037418" cy="40192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908661"/>
            <a:ext cx="3842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Electron lens current density: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0579155"/>
              </p:ext>
            </p:extLst>
          </p:nvPr>
        </p:nvGraphicFramePr>
        <p:xfrm>
          <a:off x="133144" y="1277993"/>
          <a:ext cx="2630657" cy="1254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8" name="Equation" r:id="rId4" imgW="1066680" imgH="507960" progId="Equation.DSMT4">
                  <p:embed/>
                </p:oleObj>
              </mc:Choice>
              <mc:Fallback>
                <p:oleObj name="Equation" r:id="rId4" imgW="106668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44" y="1277993"/>
                        <a:ext cx="2630657" cy="1254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009" y="3369573"/>
            <a:ext cx="4120991" cy="344900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788085" y="3582017"/>
            <a:ext cx="1614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FMA analysis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76612" y="4172137"/>
            <a:ext cx="32231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tune spread of ~0.2 </a:t>
            </a:r>
          </a:p>
          <a:p>
            <a:r>
              <a:rPr lang="en-US" dirty="0"/>
              <a:t>is achievable</a:t>
            </a:r>
          </a:p>
        </p:txBody>
      </p:sp>
    </p:spTree>
    <p:extLst>
      <p:ext uri="{BB962C8B-B14F-4D97-AF65-F5344CB8AC3E}">
        <p14:creationId xmlns:p14="http://schemas.microsoft.com/office/powerpoint/2010/main" val="10352451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Final thoughts and unanswered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/>
              <a:t>Some nonlinear </a:t>
            </a:r>
            <a:r>
              <a:rPr lang="en-US" sz="2000" dirty="0" err="1"/>
              <a:t>integrable</a:t>
            </a:r>
            <a:r>
              <a:rPr lang="en-US" sz="2000" dirty="0"/>
              <a:t> systems are better than others.  Which ones are most suitable for accelerators? </a:t>
            </a:r>
          </a:p>
          <a:p>
            <a:pPr lvl="1"/>
            <a:endParaRPr lang="en-US" sz="18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We need more examples of accelerator-suitable 4D </a:t>
            </a:r>
            <a:r>
              <a:rPr lang="en-US" sz="2000" dirty="0" err="1"/>
              <a:t>integrable</a:t>
            </a:r>
            <a:r>
              <a:rPr lang="en-US" sz="2000" dirty="0"/>
              <a:t> mappings.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How to “correct” the existing nonlinearities in a ring to improve </a:t>
            </a:r>
            <a:r>
              <a:rPr lang="en-US" sz="2000" dirty="0" err="1"/>
              <a:t>integrability</a:t>
            </a:r>
            <a:r>
              <a:rPr lang="en-US" sz="2000" dirty="0"/>
              <a:t>? 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How to compensate a distributed nonlinear force from space charge of the beam itself with a localized nonlinear element?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S.  Nagaitsev, Sep 15, 2023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40834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Summary: Integrability in Accelerators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/>
              <a:t>All present machines are designed to be </a:t>
            </a:r>
            <a:r>
              <a:rPr lang="en-US" sz="2800" dirty="0" err="1"/>
              <a:t>integrable</a:t>
            </a:r>
            <a:r>
              <a:rPr lang="en-US" sz="2800" dirty="0"/>
              <a:t>: drifts, quadrupoles, dipoles-- can all be accommodated in the Courant-Snyder invariants.</a:t>
            </a:r>
          </a:p>
          <a:p>
            <a:pPr lvl="1"/>
            <a:r>
              <a:rPr lang="en-US" sz="2400" dirty="0"/>
              <a:t>These are all examples of linear systems (equivalent to a harmonic oscillator)</a:t>
            </a:r>
          </a:p>
          <a:p>
            <a:r>
              <a:rPr lang="en-US" sz="2800" dirty="0"/>
              <a:t>The addition of nonlinear focusing elements to accelerators breaks the integrability, …but this additions are necessary and unavoidable in all modern machines – for chromatic corrections, Landau damping, strong beam-beam effects, space-charge, </a:t>
            </a:r>
            <a:r>
              <a:rPr lang="en-US" sz="2800" dirty="0" err="1"/>
              <a:t>etc</a:t>
            </a:r>
            <a:endParaRPr lang="en-US" sz="2800" dirty="0"/>
          </a:p>
          <a:p>
            <a:r>
              <a:rPr lang="en-US" sz="2650" dirty="0">
                <a:solidFill>
                  <a:srgbClr val="00B050"/>
                </a:solidFill>
              </a:rPr>
              <a:t>There are ‘magic’ nonlinearities that result in integrable dynamics.  Such systems are now being explored experimentally at IOTA.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S.  Nagaitsev, Sep 15,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F60280-DADC-4A97-B0E9-AF82EA8C5C8D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406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Particle motion in static magnetic fields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accelerators, there are no </a:t>
            </a:r>
            <a:r>
              <a:rPr lang="en-US" dirty="0">
                <a:solidFill>
                  <a:srgbClr val="FF0000"/>
                </a:solidFill>
              </a:rPr>
              <a:t>useful</a:t>
            </a:r>
            <a:r>
              <a:rPr lang="en-US" dirty="0"/>
              <a:t> exactly </a:t>
            </a:r>
            <a:r>
              <a:rPr lang="en-US" dirty="0" err="1"/>
              <a:t>integrable</a:t>
            </a:r>
            <a:r>
              <a:rPr lang="en-US" dirty="0"/>
              <a:t> systems for axially symmetric magnetic fields in vacuum: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Until 1959, all circular accelerators relied on approximate (adiabatic) </a:t>
            </a:r>
            <a:r>
              <a:rPr lang="en-US" dirty="0" err="1"/>
              <a:t>integrability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These are the so-called weakly-focusing accelerators</a:t>
            </a:r>
          </a:p>
          <a:p>
            <a:pPr lvl="1"/>
            <a:r>
              <a:rPr lang="en-US" dirty="0"/>
              <a:t>Required large magnets and vacuum chambers to confine particles;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S.  Nagaitsev, Sep 15,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F60280-DADC-4A97-B0E9-AF82EA8C5C8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8128170"/>
              </p:ext>
            </p:extLst>
          </p:nvPr>
        </p:nvGraphicFramePr>
        <p:xfrm>
          <a:off x="2455112" y="1534550"/>
          <a:ext cx="4233776" cy="885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8" name="Equation" r:id="rId3" imgW="2247840" imgH="469800" progId="Equation.DSMT4">
                  <p:embed/>
                </p:oleObj>
              </mc:Choice>
              <mc:Fallback>
                <p:oleObj name="Equation" r:id="rId3" imgW="2247840" imgH="4698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55112" y="1534550"/>
                        <a:ext cx="4233776" cy="8852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EB6E713F-9A6D-43BA-B13D-BB5A4011CB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3864" y="3525931"/>
            <a:ext cx="1682496" cy="17065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FCF2B9-50C4-4C9E-BDF5-52834C167C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9248" y="3525931"/>
            <a:ext cx="3433267" cy="17941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BB86D5-5E59-4E3C-8850-5712E400DB10}"/>
              </a:ext>
            </a:extLst>
          </p:cNvPr>
          <p:cNvSpPr txBox="1"/>
          <p:nvPr/>
        </p:nvSpPr>
        <p:spPr>
          <a:xfrm>
            <a:off x="308920" y="5425047"/>
            <a:ext cx="86456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The magnetic fields can be approximated by the field of two magnetic monopoles of opposite polarity</a:t>
            </a:r>
          </a:p>
        </p:txBody>
      </p:sp>
    </p:spTree>
    <p:extLst>
      <p:ext uri="{BB962C8B-B14F-4D97-AF65-F5344CB8AC3E}">
        <p14:creationId xmlns:p14="http://schemas.microsoft.com/office/powerpoint/2010/main" val="3208153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Two magnetic monopoles (‘ends’ of a solenoid)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One can imagine that the motion of an electric charge between two magnetic monopoles (of opposite polarity) would be </a:t>
            </a:r>
            <a:r>
              <a:rPr lang="en-US" sz="2000" dirty="0" err="1"/>
              <a:t>integrable</a:t>
            </a:r>
            <a:r>
              <a:rPr lang="en-US" sz="2000" dirty="0"/>
              <a:t>, but it is not.</a:t>
            </a:r>
          </a:p>
          <a:p>
            <a:pPr lvl="1"/>
            <a:r>
              <a:rPr lang="en-US" sz="1800" dirty="0"/>
              <a:t>Only approximate “adiabatic” integrals exist, when poles are far apart (as compared to the </a:t>
            </a:r>
            <a:r>
              <a:rPr lang="en-US" sz="1800" dirty="0" err="1"/>
              <a:t>Larmour</a:t>
            </a:r>
            <a:r>
              <a:rPr lang="en-US" sz="1800" dirty="0"/>
              <a:t> radius)</a:t>
            </a:r>
          </a:p>
          <a:p>
            <a:pPr lvl="1"/>
            <a:r>
              <a:rPr lang="en-US" sz="1800" dirty="0"/>
              <a:t>This is the principle of a magnetic “bottle” trap; also, the principle of “weak focusing in accelerators”.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2000" dirty="0"/>
              <a:t>The non-integrability in this case is somewhat surprising because the motion in the field of two Coulomb centers is integrable.</a:t>
            </a:r>
          </a:p>
          <a:p>
            <a:pPr lvl="1"/>
            <a:r>
              <a:rPr lang="en-US" sz="1800" dirty="0"/>
              <a:t>This has been know since Euler and was Poincare’s starting point for the 3-body problem quest.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S.  Nagaitsev, Sep 15,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F60280-DADC-4A97-B0E9-AF82EA8C5C8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4DD521-0CE4-48A5-A9CF-1A3CDA8C8A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488" b="11778"/>
          <a:stretch/>
        </p:blipFill>
        <p:spPr>
          <a:xfrm>
            <a:off x="2475968" y="3043346"/>
            <a:ext cx="4573996" cy="187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235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Strong Focusing with static magnetic fields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S.  Nagaitsev, Sep 15,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F60280-DADC-4A97-B0E9-AF82EA8C5C8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27546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686752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5461" name="Picture 5"/>
          <p:cNvPicPr>
            <a:picLocks noChangeAspect="1" noChangeArrowheads="1"/>
          </p:cNvPicPr>
          <p:nvPr/>
        </p:nvPicPr>
        <p:blipFill>
          <a:blip r:embed="rId3" cstate="print"/>
          <a:srcRect r="21120"/>
          <a:stretch>
            <a:fillRect/>
          </a:stretch>
        </p:blipFill>
        <p:spPr bwMode="auto">
          <a:xfrm>
            <a:off x="6400800" y="990600"/>
            <a:ext cx="2479400" cy="2288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9164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Strong focusing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Specifics of accelerator focusing: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S.  Nagaitsev, Sep 15,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F60280-DADC-4A97-B0E9-AF82EA8C5C8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0" y="1295400"/>
            <a:ext cx="8229600" cy="2750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Focusing fields must satisfy Maxwell equations in vacuum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 stationary fields: focusing in one plane while defocusing in another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</a:rPr>
              <a:t>quadrupole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</a:rPr>
              <a:t>: 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</a:rPr>
              <a:t>However, alternating </a:t>
            </a:r>
            <a:r>
              <a:rPr lang="en-US" sz="2000" kern="0" dirty="0" err="1">
                <a:solidFill>
                  <a:srgbClr val="C00000"/>
                </a:solidFill>
                <a:latin typeface="+mn-lt"/>
              </a:rPr>
              <a:t>quadrupoles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</a:rPr>
              <a:t> 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kern="0" noProof="0" dirty="0">
                <a:solidFill>
                  <a:srgbClr val="C00000"/>
                </a:solidFill>
                <a:latin typeface="+mn-lt"/>
              </a:rPr>
              <a:t>	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</a:rPr>
              <a:t>results in </a:t>
            </a:r>
            <a:r>
              <a:rPr lang="en-US" sz="2000" kern="0" dirty="0">
                <a:solidFill>
                  <a:srgbClr val="C00000"/>
                </a:solidFill>
                <a:latin typeface="+mn-lt"/>
              </a:rPr>
              <a:t>effective focusing in both planes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</a:rPr>
              <a:t>  </a:t>
            </a:r>
          </a:p>
        </p:txBody>
      </p:sp>
      <p:graphicFrame>
        <p:nvGraphicFramePr>
          <p:cNvPr id="8" name="Object 1"/>
          <p:cNvGraphicFramePr>
            <a:graphicFrameLocks noChangeAspect="1"/>
          </p:cNvGraphicFramePr>
          <p:nvPr/>
        </p:nvGraphicFramePr>
        <p:xfrm>
          <a:off x="2971800" y="1600200"/>
          <a:ext cx="2057400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8" name="Equation" r:id="rId3" imgW="927000" imgH="203040" progId="Equation.DSMT4">
                  <p:embed/>
                </p:oleObj>
              </mc:Choice>
              <mc:Fallback>
                <p:oleObj name="Equation" r:id="rId3" imgW="927000" imgH="203040" progId="Equation.DSMT4">
                  <p:embed/>
                  <p:pic>
                    <p:nvPicPr>
                      <p:cNvPr id="8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1600200"/>
                        <a:ext cx="2057400" cy="398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3"/>
          <p:cNvGraphicFramePr>
            <a:graphicFrameLocks noChangeAspect="1"/>
          </p:cNvGraphicFramePr>
          <p:nvPr/>
        </p:nvGraphicFramePr>
        <p:xfrm>
          <a:off x="2819400" y="2362200"/>
          <a:ext cx="2398713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9" name="Equation" r:id="rId5" imgW="1054080" imgH="228600" progId="Equation.DSMT4">
                  <p:embed/>
                </p:oleObj>
              </mc:Choice>
              <mc:Fallback>
                <p:oleObj name="Equation" r:id="rId5" imgW="1054080" imgH="228600" progId="Equation.DSMT4">
                  <p:embed/>
                  <p:pic>
                    <p:nvPicPr>
                      <p:cNvPr id="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2362200"/>
                        <a:ext cx="2398713" cy="530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3" descr="P:\dt\harding\Presentations\MagnetsForEveryone\LinacQuad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97504" y="3505200"/>
            <a:ext cx="2546496" cy="2580796"/>
          </a:xfrm>
          <a:prstGeom prst="rect">
            <a:avLst/>
          </a:prstGeom>
          <a:noFill/>
        </p:spPr>
      </p:pic>
      <p:pic>
        <p:nvPicPr>
          <p:cNvPr id="252932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886200"/>
            <a:ext cx="3419475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2933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81400" y="3733800"/>
            <a:ext cx="2759027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96522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accelerator Hamiltonian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2088445"/>
            <a:ext cx="8464378" cy="4259304"/>
          </a:xfrm>
        </p:spPr>
        <p:txBody>
          <a:bodyPr>
            <a:normAutofit/>
          </a:bodyPr>
          <a:lstStyle/>
          <a:p>
            <a:r>
              <a:rPr lang="en-US" sz="2400" dirty="0"/>
              <a:t>After some canonical transformations and in a small-angle approximation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S.  Nagaitsev, Sep 15,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F60280-DADC-4A97-B0E9-AF82EA8C5C8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2743200" y="762000"/>
          <a:ext cx="3810000" cy="13264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31" name="Equation" r:id="rId3" imgW="1714320" imgH="596880" progId="Equation.DSMT4">
                  <p:embed/>
                </p:oleObj>
              </mc:Choice>
              <mc:Fallback>
                <p:oleObj name="Equation" r:id="rId3" imgW="1714320" imgH="59688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43200" y="762000"/>
                        <a:ext cx="3810000" cy="13264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2598827"/>
              </p:ext>
            </p:extLst>
          </p:nvPr>
        </p:nvGraphicFramePr>
        <p:xfrm>
          <a:off x="1285875" y="3048000"/>
          <a:ext cx="5605463" cy="86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32" name="Equation" r:id="rId5" imgW="2946240" imgH="457200" progId="Equation.DSMT4">
                  <p:embed/>
                </p:oleObj>
              </mc:Choice>
              <mc:Fallback>
                <p:oleObj name="Equation" r:id="rId5" imgW="2946240" imgH="4572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85875" y="3048000"/>
                        <a:ext cx="5605463" cy="869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219200" y="3982428"/>
            <a:ext cx="7124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where </a:t>
            </a:r>
            <a:r>
              <a:rPr lang="el-GR" sz="2400" i="1" dirty="0"/>
              <a:t>δ</a:t>
            </a:r>
            <a:r>
              <a:rPr lang="en-US" sz="2400" dirty="0"/>
              <a:t> is the relative momentum deviation. For </a:t>
            </a:r>
            <a:r>
              <a:rPr lang="el-GR" sz="2400" i="1" dirty="0"/>
              <a:t>δ</a:t>
            </a:r>
            <a:r>
              <a:rPr lang="en-US" sz="2400" dirty="0"/>
              <a:t> &lt;&lt; 1: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2398712" y="4632397"/>
          <a:ext cx="4154488" cy="82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33" name="Equation" r:id="rId7" imgW="2184120" imgH="431640" progId="Equation.DSMT4">
                  <p:embed/>
                </p:oleObj>
              </mc:Choice>
              <mc:Fallback>
                <p:oleObj name="Equation" r:id="rId7" imgW="2184120" imgH="43164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398712" y="4632397"/>
                        <a:ext cx="4154488" cy="822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186217" y="5412193"/>
            <a:ext cx="64209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 a pure quadrupole magnet: </a:t>
            </a:r>
            <a:r>
              <a:rPr lang="en-US" sz="2400" i="1" dirty="0" err="1"/>
              <a:t>K</a:t>
            </a:r>
            <a:r>
              <a:rPr lang="en-US" sz="2400" i="1" baseline="-25000" dirty="0" err="1"/>
              <a:t>x</a:t>
            </a:r>
            <a:r>
              <a:rPr lang="en-US" sz="2400" dirty="0"/>
              <a:t>(</a:t>
            </a:r>
            <a:r>
              <a:rPr lang="en-US" sz="2400" i="1" dirty="0"/>
              <a:t>s</a:t>
            </a:r>
            <a:r>
              <a:rPr lang="en-US" sz="2400" dirty="0"/>
              <a:t>) = -</a:t>
            </a:r>
            <a:r>
              <a:rPr lang="en-US" sz="2400" i="1" dirty="0"/>
              <a:t> </a:t>
            </a:r>
            <a:r>
              <a:rPr lang="en-US" sz="2400" i="1" dirty="0" err="1"/>
              <a:t>K</a:t>
            </a:r>
            <a:r>
              <a:rPr lang="en-US" sz="2400" i="1" baseline="-25000" dirty="0" err="1"/>
              <a:t>y</a:t>
            </a:r>
            <a:r>
              <a:rPr lang="en-US" sz="2400" dirty="0"/>
              <a:t>(</a:t>
            </a:r>
            <a:r>
              <a:rPr lang="en-US" sz="2400" i="1" dirty="0"/>
              <a:t>s</a:t>
            </a:r>
            <a:r>
              <a:rPr lang="en-US" sz="2400" dirty="0"/>
              <a:t>)</a:t>
            </a:r>
          </a:p>
          <a:p>
            <a:r>
              <a:rPr lang="en-US" sz="2400" dirty="0">
                <a:solidFill>
                  <a:srgbClr val="FF0000"/>
                </a:solidFill>
              </a:rPr>
              <a:t>This Hamiltonian is separable and thus integrable!</a:t>
            </a:r>
          </a:p>
        </p:txBody>
      </p:sp>
    </p:spTree>
    <p:extLst>
      <p:ext uri="{BB962C8B-B14F-4D97-AF65-F5344CB8AC3E}">
        <p14:creationId xmlns:p14="http://schemas.microsoft.com/office/powerpoint/2010/main" val="213279818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.29594"/>
  <p:tag name="ORIGINALWIDTH" val="248.5709"/>
  <p:tag name="OUTPUTTYPE" val="SVG"/>
  <p:tag name="IGUANATEXVERSION" val="160"/>
  <p:tag name="LATEXADDIN" val="\documentclass{article}&#10;\usepackage{amsmath}&#10;\pagestyle{empty}&#10;\begin{document}&#10;&#10;\[&#10;B_y + iB_{x} =  -t\frac{B\rho}{\beta(s)} \sum_{n=1}^{\infty}\frac{ 2^{2n-1}n!(n-1)!c}{(2n-1)!\sqrt{\beta(s)}} \left(\frac{x+iy}{c\sqrt{\beta(s)}}\right)^{2n-1}&#10;\]&#10;&#10;&#10;\end{document}"/>
  <p:tag name="IGUANATEXSIZE" val="20"/>
  <p:tag name="IGUANATEXCURSOR" val="24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95748"/>
  <p:tag name="ORIGINALWIDTH" val="3.055433"/>
  <p:tag name="EMFCHILD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57638"/>
  <p:tag name="ORIGINALWIDTH" val="7.106181"/>
  <p:tag name="EMFCHILD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06614"/>
  <p:tag name="ORIGINALWIDTH" val="4.697638"/>
  <p:tag name="EMFCHILD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4015748"/>
  <p:tag name="ORIGINALWIDTH" val="18.56106"/>
  <p:tag name="EMFCHILD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036417"/>
  <p:tag name="ORIGINALWIDTH" val="5.425433"/>
  <p:tag name="EMFCHILD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04047"/>
  <p:tag name="ORIGINALWIDTH" val="2.309016"/>
  <p:tag name="EMFCHILD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48307"/>
  <p:tag name="ORIGINALWIDTH" val="3.662559"/>
  <p:tag name="EMFCHILD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04047"/>
  <p:tag name="ORIGINALWIDTH" val="2.309016"/>
  <p:tag name="EMFCHILD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69764"/>
  <p:tag name="ORIGINALWIDTH" val="6.855394"/>
  <p:tag name="EMFCHILD" val="Tru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.05665"/>
  <p:tag name="ORIGINALWIDTH" val="13.24701"/>
  <p:tag name="EMFCHILD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57638"/>
  <p:tag name="ORIGINALWIDTH" val="7.106181"/>
  <p:tag name="LATEXADDIN" val="\documentclass{article}&#10;\usepackage{amsmath}&#10;\pagestyle{empty}&#10;\begin{document}&#10;&#10;\[&#10;B_y + iB_{x} =  -t\frac{B\rho}{\beta(s)} \sum_{n=1}^{\infty}\frac{ 2^{2n-1}n!(n-1)!c}{(2n-1)!\sqrt{\beta(s)}} \left(\frac{x+iy}{c\sqrt{\beta(s)}}\right)^{2n-1}&#10;\]&#10;&#10;&#10;\end{document}"/>
  <p:tag name="IGUANATEXSIZE" val="20"/>
  <p:tag name="IGUANATEXCURSOR" val="24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69764"/>
  <p:tag name="ORIGINALWIDTH" val="4.256732"/>
  <p:tag name="EMFCHILD" val="Tru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890591"/>
  <p:tag name="ORIGINALWIDTH" val="5.127598"/>
  <p:tag name="EMFCHILD" val="Tru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66811"/>
  <p:tag name="ORIGINALWIDTH" val="2.535906"/>
  <p:tag name="EMFCHILD" val="Tru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86929"/>
  <p:tag name="ORIGINALWIDTH" val="3.971102"/>
  <p:tag name="EMFCHILD" val="Tru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66811"/>
  <p:tag name="ORIGINALWIDTH" val="3.079331"/>
  <p:tag name="EMFCHILD" val="Tru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69764"/>
  <p:tag name="ORIGINALWIDTH" val="4.256732"/>
  <p:tag name="EMFCHILD" val="Tru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443701"/>
  <p:tag name="ORIGINALWIDTH" val="4.709606"/>
  <p:tag name="EMFCHILD" val="Tru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66811"/>
  <p:tag name="ORIGINALWIDTH" val="2.535906"/>
  <p:tag name="EMFCHILD" val="Tru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48307"/>
  <p:tag name="ORIGINALWIDTH" val="5.394331"/>
  <p:tag name="EMFCHILD" val="Tru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88976"/>
  <p:tag name="ORIGINALWIDTH" val="1.054961"/>
  <p:tag name="EMFCHILD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33267"/>
  <p:tag name="ORIGINALWIDTH" val="3.573976"/>
  <p:tag name="EMFCHILD" val="Tru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04047"/>
  <p:tag name="ORIGINALWIDTH" val="2.309016"/>
  <p:tag name="EMFCHILD" val="Tru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48307"/>
  <p:tag name="ORIGINALWIDTH" val="5.394331"/>
  <p:tag name="EMFCHILD" val="Tru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4016142"/>
  <p:tag name="ORIGINALWIDTH" val="6.081063"/>
  <p:tag name="EMFCHILD" val="Tru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86929"/>
  <p:tag name="ORIGINALWIDTH" val="3.28437"/>
  <p:tag name="EMFCHILD" val="Tru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04047"/>
  <p:tag name="ORIGINALWIDTH" val="2.309016"/>
  <p:tag name="EMFCHILD" val="Tru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88976"/>
  <p:tag name="ORIGINALWIDTH" val="1.054961"/>
  <p:tag name="EMFCHILD" val="Tru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48307"/>
  <p:tag name="ORIGINALWIDTH" val="3.871575"/>
  <p:tag name="EMFCHILD" val="Tru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4015748"/>
  <p:tag name="ORIGINALWIDTH" val="71.21477"/>
  <p:tag name="EMFCHILD" val="Tru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04047"/>
  <p:tag name="ORIGINALWIDTH" val="2.309016"/>
  <p:tag name="EMFCHILD" val="Tru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86929"/>
  <p:tag name="ORIGINALWIDTH" val="3.971102"/>
  <p:tag name="EMFCHILD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86929"/>
  <p:tag name="ORIGINALWIDTH" val="6.618504"/>
  <p:tag name="EMFCHILD" val="Tru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48307"/>
  <p:tag name="ORIGINALWIDTH" val="5.394331"/>
  <p:tag name="EMFCHILD" val="Tru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4016142"/>
  <p:tag name="ORIGINALWIDTH" val="6.081063"/>
  <p:tag name="EMFCHILD" val="Tru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86929"/>
  <p:tag name="ORIGINALWIDTH" val="3.28437"/>
  <p:tag name="EMFCHILD" val="Tru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04047"/>
  <p:tag name="ORIGINALWIDTH" val="2.309016"/>
  <p:tag name="EMFCHILD" val="Tru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88976"/>
  <p:tag name="ORIGINALWIDTH" val="1.054961"/>
  <p:tag name="EMFCHILD" val="Tru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.04854"/>
  <p:tag name="ORIGINALWIDTH" val="9.05693"/>
  <p:tag name="EMFCHILD" val="Tru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4015748"/>
  <p:tag name="ORIGINALWIDTH" val="18.56106"/>
  <p:tag name="EMFCHILD" val="Tru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036417"/>
  <p:tag name="ORIGINALWIDTH" val="5.425433"/>
  <p:tag name="EMFCHILD" val="Tru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04047"/>
  <p:tag name="ORIGINALWIDTH" val="2.309016"/>
  <p:tag name="EMFCHILD" val="Tru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48307"/>
  <p:tag name="ORIGINALWIDTH" val="3.662559"/>
  <p:tag name="EMFCHILD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47165"/>
  <p:tag name="ORIGINALWIDTH" val="2.62748"/>
  <p:tag name="EMFCHILD" val="Tru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04047"/>
  <p:tag name="ORIGINALWIDTH" val="2.309016"/>
  <p:tag name="EMFCHILD" val="Tru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0.11138"/>
  <p:tag name="ORIGINALWIDTH" val="5.185315"/>
  <p:tag name="EMFCHILD" val="Tru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48307"/>
  <p:tag name="ORIGINALWIDTH" val="4.956418"/>
  <p:tag name="EMFCHILD" val="Tru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86929"/>
  <p:tag name="ORIGINALWIDTH" val="6.618504"/>
  <p:tag name="EMFCHILD" val="Tru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47165"/>
  <p:tag name="ORIGINALWIDTH" val="2.62748"/>
  <p:tag name="EMFCHILD" val="Tru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96181"/>
  <p:tag name="ORIGINALWIDTH" val="4.58815"/>
  <p:tag name="EMFCHILD" val="Tru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4015748"/>
  <p:tag name="ORIGINALWIDTH" val="32.82083"/>
  <p:tag name="EMFCHILD" val="Tru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48307"/>
  <p:tag name="ORIGINALWIDTH" val="3.871575"/>
  <p:tag name="EMFCHILD" val="Tru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.04854"/>
  <p:tag name="ORIGINALWIDTH" val="9.05693"/>
  <p:tag name="EMFCHILD" val="Tru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4015748"/>
  <p:tag name="ORIGINALWIDTH" val="18.56106"/>
  <p:tag name="EMFCHILD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57638"/>
  <p:tag name="ORIGINALWIDTH" val="7.106181"/>
  <p:tag name="EMFCHILD" val="Tru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036417"/>
  <p:tag name="ORIGINALWIDTH" val="5.425433"/>
  <p:tag name="EMFCHILD" val="Tru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04047"/>
  <p:tag name="ORIGINALWIDTH" val="2.309016"/>
  <p:tag name="EMFCHILD" val="Tru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48307"/>
  <p:tag name="ORIGINALWIDTH" val="3.662559"/>
  <p:tag name="EMFCHILD" val="Tru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04047"/>
  <p:tag name="ORIGINALWIDTH" val="2.309016"/>
  <p:tag name="EMFCHILD" val="Tru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0.11138"/>
  <p:tag name="ORIGINALWIDTH" val="5.185315"/>
  <p:tag name="EMFCHILD" val="Tru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66811"/>
  <p:tag name="ORIGINALWIDTH" val="3.079331"/>
  <p:tag name="EMFCHILD" val="Tru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69764"/>
  <p:tag name="ORIGINALWIDTH" val="4.256732"/>
  <p:tag name="EMFCHILD" val="Tru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443701"/>
  <p:tag name="ORIGINALWIDTH" val="4.709606"/>
  <p:tag name="EMFCHILD" val="Tru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66811"/>
  <p:tag name="ORIGINALWIDTH" val="2.535906"/>
  <p:tag name="EMFCHILD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69764"/>
  <p:tag name="ORIGINALWIDTH" val="3.727244"/>
  <p:tag name="EMFCHILD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49449"/>
  <p:tag name="ORIGINALWIDTH" val="6.618504"/>
  <p:tag name="EMFCHILD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4016142"/>
  <p:tag name="ORIGINALWIDTH" val="6.081063"/>
  <p:tag name="EMFCHILD" val="True"/>
</p:tagLst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B28AA59-C18E-FC4D-BD87-1D7964E0E4F6}" vid="{969E4A27-902D-3340-850E-95490CE2F52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Fermilab_PPT_template</Template>
  <TotalTime>15535</TotalTime>
  <Words>2752</Words>
  <Application>Microsoft Office PowerPoint</Application>
  <PresentationFormat>On-screen Show (4:3)</PresentationFormat>
  <Paragraphs>438</Paragraphs>
  <Slides>43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63" baseType="lpstr">
      <vt:lpstr>ＭＳ Ｐゴシック</vt:lpstr>
      <vt:lpstr>.PingFangSC-Regular</vt:lpstr>
      <vt:lpstr>Arial</vt:lpstr>
      <vt:lpstr>Calibri</vt:lpstr>
      <vt:lpstr>Calibri Light</vt:lpstr>
      <vt:lpstr>Cambria Math</vt:lpstr>
      <vt:lpstr>Century Gothic</vt:lpstr>
      <vt:lpstr>Constantia</vt:lpstr>
      <vt:lpstr>Geneva</vt:lpstr>
      <vt:lpstr>Helvetica</vt:lpstr>
      <vt:lpstr>Helvetica Light</vt:lpstr>
      <vt:lpstr>PingFangSC-Regular</vt:lpstr>
      <vt:lpstr>Symbol</vt:lpstr>
      <vt:lpstr>Times New Roman</vt:lpstr>
      <vt:lpstr>Wingdings</vt:lpstr>
      <vt:lpstr>Wingdings 2</vt:lpstr>
      <vt:lpstr>Fermilab_PPT_090815</vt:lpstr>
      <vt:lpstr>Office Theme</vt:lpstr>
      <vt:lpstr>Equation</vt:lpstr>
      <vt:lpstr>MathType 7.0 Equation</vt:lpstr>
      <vt:lpstr>PowerPoint Presentation</vt:lpstr>
      <vt:lpstr>Hamiltonian systems and integrability</vt:lpstr>
      <vt:lpstr>Modern accelerators (the LHC case)</vt:lpstr>
      <vt:lpstr>What keeps particles stable in an accelerator?</vt:lpstr>
      <vt:lpstr>Particle motion in static magnetic fields</vt:lpstr>
      <vt:lpstr>Two magnetic monopoles (‘ends’ of a solenoid)</vt:lpstr>
      <vt:lpstr>Strong Focusing with static magnetic fields</vt:lpstr>
      <vt:lpstr>Strong focusing</vt:lpstr>
      <vt:lpstr>The accelerator Hamiltonian</vt:lpstr>
      <vt:lpstr>Ideal linear equations of motion in an accelerator:</vt:lpstr>
      <vt:lpstr>Non-linear focusing</vt:lpstr>
      <vt:lpstr>Example: electron storage ring light sources</vt:lpstr>
      <vt:lpstr>PowerPoint Presentation</vt:lpstr>
      <vt:lpstr>Most accelerators rely on both</vt:lpstr>
      <vt:lpstr>If we try to introduce a frequency spread (add nonlinearities):</vt:lpstr>
      <vt:lpstr>Let’s add a cubic nonlinearity…</vt:lpstr>
      <vt:lpstr>The result of this nonlinearity:</vt:lpstr>
      <vt:lpstr>A ‘model’ accelerator mapping </vt:lpstr>
      <vt:lpstr>Are there “magic” nonlinearities with zero resonance strength?</vt:lpstr>
      <vt:lpstr>Non-accelerator example</vt:lpstr>
      <vt:lpstr>Accelerator research areas, where integrability would help</vt:lpstr>
      <vt:lpstr>Specifics of accelerator focusing</vt:lpstr>
      <vt:lpstr>Integrable nonlinearities in accelerators</vt:lpstr>
      <vt:lpstr>Integrable Optics Concept Emerges</vt:lpstr>
      <vt:lpstr>IOTA Design – Layout       2/23/2012</vt:lpstr>
      <vt:lpstr>IOTA Layout</vt:lpstr>
      <vt:lpstr>IOTA Assembly Completed 7/29/2018</vt:lpstr>
      <vt:lpstr>Example 1</vt:lpstr>
      <vt:lpstr>Example 2</vt:lpstr>
      <vt:lpstr>Implementation concept</vt:lpstr>
      <vt:lpstr>Implementation in IOTA</vt:lpstr>
      <vt:lpstr>Henon-Heiles Type System with Octupoles (N.Kuklev (grad student 2021), U.Chicago)</vt:lpstr>
      <vt:lpstr>Suppression of Coherent Instability via Landau Damping</vt:lpstr>
      <vt:lpstr>Example 3: (Danilov and Nagaitsev, Phys. Rev. Accel. Beams 13, 084002)</vt:lpstr>
      <vt:lpstr>A single 2-m long nonlinear lens creates a tune spread of ~0.25.</vt:lpstr>
      <vt:lpstr>Two integrals of motion</vt:lpstr>
      <vt:lpstr>IOTA Beam on an integer resonance !!!</vt:lpstr>
      <vt:lpstr>Example 4: McMillan mapping</vt:lpstr>
      <vt:lpstr>McMillan 1D mapping</vt:lpstr>
      <vt:lpstr>McMillan mapping in 2d</vt:lpstr>
      <vt:lpstr>McMillan electron lens (future experiment at IOTA)</vt:lpstr>
      <vt:lpstr>Final thoughts and unanswered questions</vt:lpstr>
      <vt:lpstr>Summary: Integrability in Accelerators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S. Tschirhart x4100,5708 08973N</dc:creator>
  <cp:lastModifiedBy>Sergei Nagaitsev</cp:lastModifiedBy>
  <cp:revision>486</cp:revision>
  <cp:lastPrinted>2014-01-20T19:40:21Z</cp:lastPrinted>
  <dcterms:created xsi:type="dcterms:W3CDTF">2016-02-18T02:06:43Z</dcterms:created>
  <dcterms:modified xsi:type="dcterms:W3CDTF">2023-09-15T17:30:17Z</dcterms:modified>
</cp:coreProperties>
</file>