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257" r:id="rId3"/>
    <p:sldId id="267" r:id="rId4"/>
    <p:sldId id="266" r:id="rId5"/>
    <p:sldId id="258" r:id="rId6"/>
    <p:sldId id="268" r:id="rId7"/>
    <p:sldId id="269" r:id="rId8"/>
    <p:sldId id="270" r:id="rId9"/>
    <p:sldId id="272" r:id="rId10"/>
    <p:sldId id="277" r:id="rId11"/>
    <p:sldId id="274" r:id="rId12"/>
    <p:sldId id="273" r:id="rId13"/>
    <p:sldId id="275"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1920"/>
    <a:srgbClr val="2F84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66" autoAdjust="0"/>
    <p:restoredTop sz="96327" autoAdjust="0"/>
  </p:normalViewPr>
  <p:slideViewPr>
    <p:cSldViewPr snapToGrid="0" snapToObjects="1">
      <p:cViewPr varScale="1">
        <p:scale>
          <a:sx n="161" d="100"/>
          <a:sy n="161" d="100"/>
        </p:scale>
        <p:origin x="1584" y="208"/>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D76989-C86F-CD4F-9B16-14D056CA22BA}" type="doc">
      <dgm:prSet loTypeId="urn:microsoft.com/office/officeart/2005/8/layout/hProcess3" loCatId="" qsTypeId="urn:microsoft.com/office/officeart/2005/8/quickstyle/3d5" qsCatId="3D" csTypeId="urn:microsoft.com/office/officeart/2005/8/colors/accent1_2" csCatId="accent1" phldr="1"/>
      <dgm:spPr/>
    </dgm:pt>
    <dgm:pt modelId="{4BCD5DC3-8E94-094A-92E8-76C0292603BA}">
      <dgm:prSet phldrT="[Text]"/>
      <dgm:spPr/>
      <dgm:t>
        <a:bodyPr/>
        <a:lstStyle/>
        <a:p>
          <a:r>
            <a:rPr lang="en-US" dirty="0">
              <a:solidFill>
                <a:srgbClr val="00B0F0"/>
              </a:solidFill>
            </a:rPr>
            <a:t>More Passes</a:t>
          </a:r>
        </a:p>
      </dgm:t>
    </dgm:pt>
    <dgm:pt modelId="{6C5758E9-2507-C849-A105-FC74B6EABE65}" type="parTrans" cxnId="{D7E319DF-5406-0C45-95B1-E957EF3ACD5D}">
      <dgm:prSet/>
      <dgm:spPr/>
      <dgm:t>
        <a:bodyPr/>
        <a:lstStyle/>
        <a:p>
          <a:endParaRPr lang="en-US"/>
        </a:p>
      </dgm:t>
    </dgm:pt>
    <dgm:pt modelId="{B1A5FB12-452F-6545-A201-1EB57942784A}" type="sibTrans" cxnId="{D7E319DF-5406-0C45-95B1-E957EF3ACD5D}">
      <dgm:prSet/>
      <dgm:spPr/>
      <dgm:t>
        <a:bodyPr/>
        <a:lstStyle/>
        <a:p>
          <a:endParaRPr lang="en-US"/>
        </a:p>
      </dgm:t>
    </dgm:pt>
    <dgm:pt modelId="{4F4291EE-24B0-CC42-ACD7-9B9822E1916A}" type="pres">
      <dgm:prSet presAssocID="{B7D76989-C86F-CD4F-9B16-14D056CA22BA}" presName="Name0" presStyleCnt="0">
        <dgm:presLayoutVars>
          <dgm:dir/>
          <dgm:animLvl val="lvl"/>
          <dgm:resizeHandles val="exact"/>
        </dgm:presLayoutVars>
      </dgm:prSet>
      <dgm:spPr/>
    </dgm:pt>
    <dgm:pt modelId="{6FF58F47-E4A4-4E4D-AC4C-BA2919F40A75}" type="pres">
      <dgm:prSet presAssocID="{B7D76989-C86F-CD4F-9B16-14D056CA22BA}" presName="dummy" presStyleCnt="0"/>
      <dgm:spPr/>
    </dgm:pt>
    <dgm:pt modelId="{1B94915D-B26B-E444-9626-33E3AE98DA98}" type="pres">
      <dgm:prSet presAssocID="{B7D76989-C86F-CD4F-9B16-14D056CA22BA}" presName="linH" presStyleCnt="0"/>
      <dgm:spPr/>
    </dgm:pt>
    <dgm:pt modelId="{4627B973-B34E-944B-89CA-D982993CB7F6}" type="pres">
      <dgm:prSet presAssocID="{B7D76989-C86F-CD4F-9B16-14D056CA22BA}" presName="padding1" presStyleCnt="0"/>
      <dgm:spPr/>
    </dgm:pt>
    <dgm:pt modelId="{4BDBE45F-00DD-754D-8A85-98232C31B102}" type="pres">
      <dgm:prSet presAssocID="{4BCD5DC3-8E94-094A-92E8-76C0292603BA}" presName="linV" presStyleCnt="0"/>
      <dgm:spPr/>
    </dgm:pt>
    <dgm:pt modelId="{AAC8833D-2B0D-4941-B506-B292AAB5A20E}" type="pres">
      <dgm:prSet presAssocID="{4BCD5DC3-8E94-094A-92E8-76C0292603BA}" presName="spVertical1" presStyleCnt="0"/>
      <dgm:spPr/>
    </dgm:pt>
    <dgm:pt modelId="{669A94D5-9614-0D45-8102-DB55C7687ECB}" type="pres">
      <dgm:prSet presAssocID="{4BCD5DC3-8E94-094A-92E8-76C0292603BA}" presName="parTx" presStyleLbl="revTx" presStyleIdx="0" presStyleCnt="1">
        <dgm:presLayoutVars>
          <dgm:chMax val="0"/>
          <dgm:chPref val="0"/>
          <dgm:bulletEnabled val="1"/>
        </dgm:presLayoutVars>
      </dgm:prSet>
      <dgm:spPr/>
    </dgm:pt>
    <dgm:pt modelId="{D2F8225B-4507-BD4D-B9CB-106A4B5C9715}" type="pres">
      <dgm:prSet presAssocID="{4BCD5DC3-8E94-094A-92E8-76C0292603BA}" presName="spVertical2" presStyleCnt="0"/>
      <dgm:spPr/>
    </dgm:pt>
    <dgm:pt modelId="{570B4D58-EBEC-6F46-B60B-C9ACA025BEAE}" type="pres">
      <dgm:prSet presAssocID="{4BCD5DC3-8E94-094A-92E8-76C0292603BA}" presName="spVertical3" presStyleCnt="0"/>
      <dgm:spPr/>
    </dgm:pt>
    <dgm:pt modelId="{CEF3EBB0-088F-0346-80B0-9B898C33D7E0}" type="pres">
      <dgm:prSet presAssocID="{B7D76989-C86F-CD4F-9B16-14D056CA22BA}" presName="padding2" presStyleCnt="0"/>
      <dgm:spPr/>
    </dgm:pt>
    <dgm:pt modelId="{F4EE3D2B-0D61-9B4C-B703-1F7230E4EC85}" type="pres">
      <dgm:prSet presAssocID="{B7D76989-C86F-CD4F-9B16-14D056CA22BA}" presName="negArrow" presStyleCnt="0"/>
      <dgm:spPr/>
    </dgm:pt>
    <dgm:pt modelId="{3C0021B0-A34E-6241-A150-8C2B3AF79501}" type="pres">
      <dgm:prSet presAssocID="{B7D76989-C86F-CD4F-9B16-14D056CA22BA}" presName="backgroundArrow" presStyleLbl="node1" presStyleIdx="0" presStyleCnt="1" custLinFactNeighborX="-17353" custLinFactNeighborY="-54"/>
      <dgm:spPr/>
    </dgm:pt>
  </dgm:ptLst>
  <dgm:cxnLst>
    <dgm:cxn modelId="{FA789E0E-A495-FC4A-BB60-68B07C2A1680}" type="presOf" srcId="{B7D76989-C86F-CD4F-9B16-14D056CA22BA}" destId="{4F4291EE-24B0-CC42-ACD7-9B9822E1916A}" srcOrd="0" destOrd="0" presId="urn:microsoft.com/office/officeart/2005/8/layout/hProcess3"/>
    <dgm:cxn modelId="{2552603F-FD6C-2846-A7A9-BA9BA5B5440B}" type="presOf" srcId="{4BCD5DC3-8E94-094A-92E8-76C0292603BA}" destId="{669A94D5-9614-0D45-8102-DB55C7687ECB}" srcOrd="0" destOrd="0" presId="urn:microsoft.com/office/officeart/2005/8/layout/hProcess3"/>
    <dgm:cxn modelId="{D7E319DF-5406-0C45-95B1-E957EF3ACD5D}" srcId="{B7D76989-C86F-CD4F-9B16-14D056CA22BA}" destId="{4BCD5DC3-8E94-094A-92E8-76C0292603BA}" srcOrd="0" destOrd="0" parTransId="{6C5758E9-2507-C849-A105-FC74B6EABE65}" sibTransId="{B1A5FB12-452F-6545-A201-1EB57942784A}"/>
    <dgm:cxn modelId="{9A83A1BB-6CA6-8D43-B69E-C3BB9AD98C62}" type="presParOf" srcId="{4F4291EE-24B0-CC42-ACD7-9B9822E1916A}" destId="{6FF58F47-E4A4-4E4D-AC4C-BA2919F40A75}" srcOrd="0" destOrd="0" presId="urn:microsoft.com/office/officeart/2005/8/layout/hProcess3"/>
    <dgm:cxn modelId="{15A20B50-3312-9749-B188-CFA268B42F91}" type="presParOf" srcId="{4F4291EE-24B0-CC42-ACD7-9B9822E1916A}" destId="{1B94915D-B26B-E444-9626-33E3AE98DA98}" srcOrd="1" destOrd="0" presId="urn:microsoft.com/office/officeart/2005/8/layout/hProcess3"/>
    <dgm:cxn modelId="{25E12285-3339-B64A-8D54-4ED092F068F1}" type="presParOf" srcId="{1B94915D-B26B-E444-9626-33E3AE98DA98}" destId="{4627B973-B34E-944B-89CA-D982993CB7F6}" srcOrd="0" destOrd="0" presId="urn:microsoft.com/office/officeart/2005/8/layout/hProcess3"/>
    <dgm:cxn modelId="{F4476423-B088-EA42-B45D-DD8EBD5D4588}" type="presParOf" srcId="{1B94915D-B26B-E444-9626-33E3AE98DA98}" destId="{4BDBE45F-00DD-754D-8A85-98232C31B102}" srcOrd="1" destOrd="0" presId="urn:microsoft.com/office/officeart/2005/8/layout/hProcess3"/>
    <dgm:cxn modelId="{1EDCB84D-96F3-7847-9EE5-260F8D2BE79E}" type="presParOf" srcId="{4BDBE45F-00DD-754D-8A85-98232C31B102}" destId="{AAC8833D-2B0D-4941-B506-B292AAB5A20E}" srcOrd="0" destOrd="0" presId="urn:microsoft.com/office/officeart/2005/8/layout/hProcess3"/>
    <dgm:cxn modelId="{03AE7020-12E5-4749-B486-6C67C4DDB3D9}" type="presParOf" srcId="{4BDBE45F-00DD-754D-8A85-98232C31B102}" destId="{669A94D5-9614-0D45-8102-DB55C7687ECB}" srcOrd="1" destOrd="0" presId="urn:microsoft.com/office/officeart/2005/8/layout/hProcess3"/>
    <dgm:cxn modelId="{52C2C749-BA88-894D-98CC-E9A76829C8AB}" type="presParOf" srcId="{4BDBE45F-00DD-754D-8A85-98232C31B102}" destId="{D2F8225B-4507-BD4D-B9CB-106A4B5C9715}" srcOrd="2" destOrd="0" presId="urn:microsoft.com/office/officeart/2005/8/layout/hProcess3"/>
    <dgm:cxn modelId="{CC5B056A-F453-BF4E-B634-B15BF6D0F208}" type="presParOf" srcId="{4BDBE45F-00DD-754D-8A85-98232C31B102}" destId="{570B4D58-EBEC-6F46-B60B-C9ACA025BEAE}" srcOrd="3" destOrd="0" presId="urn:microsoft.com/office/officeart/2005/8/layout/hProcess3"/>
    <dgm:cxn modelId="{0752058A-4680-3D41-9843-D74C80FBF53A}" type="presParOf" srcId="{1B94915D-B26B-E444-9626-33E3AE98DA98}" destId="{CEF3EBB0-088F-0346-80B0-9B898C33D7E0}" srcOrd="2" destOrd="0" presId="urn:microsoft.com/office/officeart/2005/8/layout/hProcess3"/>
    <dgm:cxn modelId="{E9493AF9-C8ED-424F-A10E-FB4B3B63E8A5}" type="presParOf" srcId="{1B94915D-B26B-E444-9626-33E3AE98DA98}" destId="{F4EE3D2B-0D61-9B4C-B703-1F7230E4EC85}" srcOrd="3" destOrd="0" presId="urn:microsoft.com/office/officeart/2005/8/layout/hProcess3"/>
    <dgm:cxn modelId="{5795C286-CDB2-9749-A926-6FB06C20C42B}" type="presParOf" srcId="{1B94915D-B26B-E444-9626-33E3AE98DA98}" destId="{3C0021B0-A34E-6241-A150-8C2B3AF79501}" srcOrd="4"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021B0-A34E-6241-A150-8C2B3AF79501}">
      <dsp:nvSpPr>
        <dsp:cNvPr id="0" name=""/>
        <dsp:cNvSpPr/>
      </dsp:nvSpPr>
      <dsp:spPr>
        <a:xfrm>
          <a:off x="0" y="570548"/>
          <a:ext cx="2751292" cy="2448000"/>
        </a:xfrm>
        <a:prstGeom prst="rightArrow">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69A94D5-9614-0D45-8102-DB55C7687ECB}">
      <dsp:nvSpPr>
        <dsp:cNvPr id="0" name=""/>
        <dsp:cNvSpPr/>
      </dsp:nvSpPr>
      <dsp:spPr>
        <a:xfrm>
          <a:off x="221930" y="1183870"/>
          <a:ext cx="2254232" cy="122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45440" rIns="0" bIns="34544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rgbClr val="00B0F0"/>
              </a:solidFill>
            </a:rPr>
            <a:t>More Passes</a:t>
          </a:r>
        </a:p>
      </dsp:txBody>
      <dsp:txXfrm>
        <a:off x="221930" y="1183870"/>
        <a:ext cx="2254232" cy="12240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9/12/23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Tuesday, September 12, 2023</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Tuesday, September 12, 2023</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Tuesday, September 12, 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Talk Title Here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28.gif"/></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g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3.xml"/><Relationship Id="rId5" Type="http://schemas.openxmlformats.org/officeDocument/2006/relationships/image" Target="../media/image16.gi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Current Status Of CEBAF 22GeV S2E Simulations</a:t>
            </a:r>
          </a:p>
        </p:txBody>
      </p:sp>
      <p:sp>
        <p:nvSpPr>
          <p:cNvPr id="3" name="Subtitle 2"/>
          <p:cNvSpPr>
            <a:spLocks noGrp="1"/>
          </p:cNvSpPr>
          <p:nvPr>
            <p:ph type="subTitle" idx="1"/>
          </p:nvPr>
        </p:nvSpPr>
        <p:spPr>
          <a:xfrm>
            <a:off x="91555" y="1731269"/>
            <a:ext cx="4051834" cy="3246671"/>
          </a:xfrm>
        </p:spPr>
        <p:txBody>
          <a:bodyPr/>
          <a:lstStyle/>
          <a:p>
            <a:pPr marL="342900" indent="-342900">
              <a:buFont typeface="Arial" panose="020B0604020202020204" pitchFamily="34" charset="0"/>
              <a:buChar char="•"/>
            </a:pPr>
            <a:r>
              <a:rPr lang="en-US" dirty="0"/>
              <a:t>Brief Introduction to 22 GeV CEBAF</a:t>
            </a:r>
          </a:p>
          <a:p>
            <a:pPr marL="342900" indent="-342900">
              <a:buFont typeface="Arial" panose="020B0604020202020204" pitchFamily="34" charset="0"/>
              <a:buChar char="•"/>
            </a:pPr>
            <a:r>
              <a:rPr lang="en-US" dirty="0"/>
              <a:t>Simulation Effort</a:t>
            </a:r>
          </a:p>
          <a:p>
            <a:pPr marL="342900" indent="-342900">
              <a:buFont typeface="Arial" panose="020B0604020202020204" pitchFamily="34" charset="0"/>
              <a:buChar char="•"/>
            </a:pPr>
            <a:r>
              <a:rPr lang="en-US" dirty="0"/>
              <a:t>Machine Changes</a:t>
            </a:r>
          </a:p>
          <a:p>
            <a:pPr marL="342900" indent="-342900">
              <a:buFont typeface="Arial" panose="020B0604020202020204" pitchFamily="34" charset="0"/>
              <a:buChar char="•"/>
            </a:pPr>
            <a:r>
              <a:rPr lang="en-US" dirty="0"/>
              <a:t>S2E Current Status</a:t>
            </a:r>
          </a:p>
          <a:p>
            <a:pPr marL="342900" indent="-342900">
              <a:buFont typeface="Arial" panose="020B0604020202020204" pitchFamily="34" charset="0"/>
              <a:buChar char="•"/>
            </a:pPr>
            <a:r>
              <a:rPr lang="en-US" dirty="0"/>
              <a:t>Next Steps</a:t>
            </a:r>
          </a:p>
          <a:p>
            <a:pPr marL="342900" indent="-342900">
              <a:buFont typeface="Arial" panose="020B0604020202020204" pitchFamily="34" charset="0"/>
              <a:buChar char="•"/>
            </a:pPr>
            <a:endParaRPr lang="en-US" dirty="0"/>
          </a:p>
        </p:txBody>
      </p:sp>
      <p:sp>
        <p:nvSpPr>
          <p:cNvPr id="5" name="Text Placeholder 4"/>
          <p:cNvSpPr>
            <a:spLocks noGrp="1"/>
          </p:cNvSpPr>
          <p:nvPr>
            <p:ph type="body" sz="quarter" idx="14"/>
          </p:nvPr>
        </p:nvSpPr>
        <p:spPr/>
        <p:txBody>
          <a:bodyPr/>
          <a:lstStyle/>
          <a:p>
            <a:r>
              <a:rPr lang="en-US" dirty="0"/>
              <a:t>Donish Khan</a:t>
            </a:r>
          </a:p>
        </p:txBody>
      </p:sp>
      <p:sp>
        <p:nvSpPr>
          <p:cNvPr id="6" name="Date Placeholder 5"/>
          <p:cNvSpPr>
            <a:spLocks noGrp="1"/>
          </p:cNvSpPr>
          <p:nvPr>
            <p:ph type="dt" sz="half" idx="15"/>
          </p:nvPr>
        </p:nvSpPr>
        <p:spPr>
          <a:xfrm>
            <a:off x="333244" y="5611326"/>
            <a:ext cx="2839326" cy="365125"/>
          </a:xfrm>
        </p:spPr>
        <p:txBody>
          <a:bodyPr/>
          <a:lstStyle/>
          <a:p>
            <a:r>
              <a:rPr lang="en-US" dirty="0"/>
              <a:t>Tuesday, September 12, 2023, 2:30PM</a:t>
            </a:r>
          </a:p>
        </p:txBody>
      </p:sp>
      <p:pic>
        <p:nvPicPr>
          <p:cNvPr id="11" name="Picture 10">
            <a:extLst>
              <a:ext uri="{FF2B5EF4-FFF2-40B4-BE49-F238E27FC236}">
                <a16:creationId xmlns:a16="http://schemas.microsoft.com/office/drawing/2014/main" id="{A13DFFFC-45E6-DCF7-0CA1-A34B4F93EB55}"/>
              </a:ext>
            </a:extLst>
          </p:cNvPr>
          <p:cNvPicPr>
            <a:picLocks noChangeAspect="1"/>
          </p:cNvPicPr>
          <p:nvPr/>
        </p:nvPicPr>
        <p:blipFill>
          <a:blip r:embed="rId2"/>
          <a:stretch>
            <a:fillRect/>
          </a:stretch>
        </p:blipFill>
        <p:spPr>
          <a:xfrm>
            <a:off x="3693507" y="2477510"/>
            <a:ext cx="5334000" cy="2649220"/>
          </a:xfrm>
          <a:prstGeom prst="rect">
            <a:avLst/>
          </a:prstGeom>
        </p:spPr>
      </p:pic>
    </p:spTree>
    <p:extLst>
      <p:ext uri="{BB962C8B-B14F-4D97-AF65-F5344CB8AC3E}">
        <p14:creationId xmlns:p14="http://schemas.microsoft.com/office/powerpoint/2010/main" val="139274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8919" y="135343"/>
            <a:ext cx="8464378" cy="487490"/>
          </a:xfrm>
        </p:spPr>
        <p:txBody>
          <a:bodyPr>
            <a:normAutofit/>
          </a:bodyPr>
          <a:lstStyle/>
          <a:p>
            <a:r>
              <a:rPr lang="en-US" dirty="0"/>
              <a:t>Current S2E Status: Error/Orbit Correction</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A5FD161-75D7-2C4F-08AE-B1C2186696E0}"/>
                  </a:ext>
                </a:extLst>
              </p:cNvPr>
              <p:cNvSpPr txBox="1"/>
              <p:nvPr/>
            </p:nvSpPr>
            <p:spPr>
              <a:xfrm>
                <a:off x="308919" y="990989"/>
                <a:ext cx="3332493" cy="4524315"/>
              </a:xfrm>
              <a:prstGeom prst="rect">
                <a:avLst/>
              </a:prstGeom>
              <a:noFill/>
            </p:spPr>
            <p:txBody>
              <a:bodyPr wrap="square" rtlCol="0">
                <a:spAutoFit/>
              </a:bodyPr>
              <a:lstStyle/>
              <a:p>
                <a:pPr marL="285750" indent="-285750">
                  <a:buFont typeface="Arial" panose="020B0604020202020204" pitchFamily="34" charset="0"/>
                  <a:buChar char="•"/>
                </a:pPr>
                <a:r>
                  <a:rPr lang="en-US" dirty="0"/>
                  <a:t>Used the standard Singular Value Decomposition (SVD) algorithm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Results are good! After orbit correction both x and y plane </a:t>
                </a:r>
                <a:r>
                  <a:rPr lang="en-US" b="1" i="1" u="sng" dirty="0"/>
                  <a:t>RMS</a:t>
                </a:r>
                <a:r>
                  <a:rPr lang="en-US" dirty="0"/>
                  <a:t> orbit is </a:t>
                </a:r>
                <a14:m>
                  <m:oMath xmlns:m="http://schemas.openxmlformats.org/officeDocument/2006/math">
                    <m:r>
                      <a:rPr lang="en-US" b="0" i="1" smtClean="0">
                        <a:latin typeface="Cambria Math" panose="02040503050406030204" pitchFamily="18" charset="0"/>
                      </a:rPr>
                      <m:t>&lt;1</m:t>
                    </m:r>
                    <m:r>
                      <a:rPr lang="en-US" b="0" i="1" smtClean="0">
                        <a:latin typeface="Cambria Math" panose="02040503050406030204" pitchFamily="18" charset="0"/>
                      </a:rPr>
                      <m:t>𝑐𝑚</m:t>
                    </m:r>
                  </m:oMath>
                </a14:m>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14:m>
                  <m:oMath xmlns:m="http://schemas.openxmlformats.org/officeDocument/2006/math">
                    <m:r>
                      <a:rPr lang="en-US" b="0" i="0" smtClean="0">
                        <a:latin typeface="Cambria Math" panose="02040503050406030204" pitchFamily="18" charset="0"/>
                      </a:rPr>
                      <m:t>~</m:t>
                    </m:r>
                    <m:r>
                      <a:rPr lang="en-US" b="0" i="1" smtClean="0">
                        <a:latin typeface="Cambria Math" panose="02040503050406030204" pitchFamily="18" charset="0"/>
                      </a:rPr>
                      <m:t>4%</m:t>
                    </m:r>
                  </m:oMath>
                </a14:m>
                <a:r>
                  <a:rPr lang="en-US" dirty="0"/>
                  <a:t> of </a:t>
                </a:r>
                <a14:m>
                  <m:oMath xmlns:m="http://schemas.openxmlformats.org/officeDocument/2006/math">
                    <m:r>
                      <a:rPr lang="en-US" b="0" i="1" smtClean="0">
                        <a:latin typeface="Cambria Math" panose="02040503050406030204" pitchFamily="18" charset="0"/>
                      </a:rPr>
                      <m:t>10</m:t>
                    </m:r>
                    <m:r>
                      <a:rPr lang="en-US" b="0" i="1" smtClean="0">
                        <a:latin typeface="Cambria Math" panose="02040503050406030204" pitchFamily="18" charset="0"/>
                      </a:rPr>
                      <m:t>𝑘</m:t>
                    </m:r>
                    <m:r>
                      <a:rPr lang="en-US" b="0" i="1" smtClean="0">
                        <a:latin typeface="Cambria Math" panose="02040503050406030204" pitchFamily="18" charset="0"/>
                      </a:rPr>
                      <m:t> </m:t>
                    </m:r>
                  </m:oMath>
                </a14:m>
                <a:r>
                  <a:rPr lang="en-US" dirty="0"/>
                  <a:t>runs have results in beam loss</a:t>
                </a:r>
              </a:p>
              <a:p>
                <a:endParaRPr lang="en-US" dirty="0"/>
              </a:p>
              <a:p>
                <a:pPr marL="285750" indent="-285750">
                  <a:buFont typeface="Arial" panose="020B0604020202020204" pitchFamily="34" charset="0"/>
                  <a:buChar char="•"/>
                </a:pPr>
                <a:r>
                  <a:rPr lang="en-US" dirty="0"/>
                  <a:t>Areas where orbit exceed the chamber (</a:t>
                </a:r>
                <a14:m>
                  <m:oMath xmlns:m="http://schemas.openxmlformats.org/officeDocument/2006/math">
                    <m:r>
                      <a:rPr lang="en-US" i="1">
                        <a:latin typeface="Cambria Math" panose="02040503050406030204" pitchFamily="18" charset="0"/>
                      </a:rPr>
                      <m:t>&gt;</m:t>
                    </m:r>
                    <m:r>
                      <a:rPr lang="en-US" b="0" i="1" smtClean="0">
                        <a:latin typeface="Cambria Math" panose="02040503050406030204" pitchFamily="18" charset="0"/>
                      </a:rPr>
                      <m:t>1</m:t>
                    </m:r>
                    <m:r>
                      <a:rPr lang="en-US" b="0" i="1" smtClean="0">
                        <a:latin typeface="Cambria Math" panose="02040503050406030204" pitchFamily="18" charset="0"/>
                      </a:rPr>
                      <m:t>𝑐𝑚</m:t>
                    </m:r>
                  </m:oMath>
                </a14:m>
                <a:r>
                  <a:rPr lang="en-US" dirty="0"/>
                  <a:t>) will result in beam loss</a:t>
                </a:r>
              </a:p>
              <a:p>
                <a:pPr lvl="1"/>
                <a:endParaRPr lang="en-US" dirty="0"/>
              </a:p>
              <a:p>
                <a:pPr marL="285750" indent="-285750">
                  <a:buFont typeface="Arial" panose="020B0604020202020204" pitchFamily="34" charset="0"/>
                  <a:buChar char="•"/>
                </a:pPr>
                <a:endParaRPr lang="en-US" dirty="0"/>
              </a:p>
            </p:txBody>
          </p:sp>
        </mc:Choice>
        <mc:Fallback xmlns="">
          <p:sp>
            <p:nvSpPr>
              <p:cNvPr id="9" name="TextBox 8">
                <a:extLst>
                  <a:ext uri="{FF2B5EF4-FFF2-40B4-BE49-F238E27FC236}">
                    <a16:creationId xmlns:a16="http://schemas.microsoft.com/office/drawing/2014/main" id="{6A5FD161-75D7-2C4F-08AE-B1C2186696E0}"/>
                  </a:ext>
                </a:extLst>
              </p:cNvPr>
              <p:cNvSpPr txBox="1">
                <a:spLocks noRot="1" noChangeAspect="1" noMove="1" noResize="1" noEditPoints="1" noAdjustHandles="1" noChangeArrowheads="1" noChangeShapeType="1" noTextEdit="1"/>
              </p:cNvSpPr>
              <p:nvPr/>
            </p:nvSpPr>
            <p:spPr>
              <a:xfrm>
                <a:off x="308919" y="990989"/>
                <a:ext cx="3332493" cy="4524315"/>
              </a:xfrm>
              <a:prstGeom prst="rect">
                <a:avLst/>
              </a:prstGeom>
              <a:blipFill>
                <a:blip r:embed="rId2"/>
                <a:stretch>
                  <a:fillRect l="-1141" t="-840" r="-3042"/>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CE29E61A-21EA-9B41-FD6E-56CF794E0B30}"/>
              </a:ext>
            </a:extLst>
          </p:cNvPr>
          <p:cNvPicPr>
            <a:picLocks noChangeAspect="1"/>
          </p:cNvPicPr>
          <p:nvPr/>
        </p:nvPicPr>
        <p:blipFill>
          <a:blip r:embed="rId3"/>
          <a:stretch>
            <a:fillRect/>
          </a:stretch>
        </p:blipFill>
        <p:spPr>
          <a:xfrm>
            <a:off x="3970896" y="990989"/>
            <a:ext cx="5156650" cy="2551493"/>
          </a:xfrm>
          <a:prstGeom prst="rect">
            <a:avLst/>
          </a:prstGeom>
        </p:spPr>
      </p:pic>
      <p:pic>
        <p:nvPicPr>
          <p:cNvPr id="10" name="Picture 9">
            <a:extLst>
              <a:ext uri="{FF2B5EF4-FFF2-40B4-BE49-F238E27FC236}">
                <a16:creationId xmlns:a16="http://schemas.microsoft.com/office/drawing/2014/main" id="{8F52E851-92B8-F99E-AD8E-10E87F0121A6}"/>
              </a:ext>
            </a:extLst>
          </p:cNvPr>
          <p:cNvPicPr>
            <a:picLocks noChangeAspect="1"/>
          </p:cNvPicPr>
          <p:nvPr/>
        </p:nvPicPr>
        <p:blipFill>
          <a:blip r:embed="rId4"/>
          <a:stretch>
            <a:fillRect/>
          </a:stretch>
        </p:blipFill>
        <p:spPr>
          <a:xfrm>
            <a:off x="3970897" y="3542482"/>
            <a:ext cx="5156650" cy="2556698"/>
          </a:xfrm>
          <a:prstGeom prst="rect">
            <a:avLst/>
          </a:prstGeom>
        </p:spPr>
      </p:pic>
      <p:sp>
        <p:nvSpPr>
          <p:cNvPr id="2" name="TextBox 1">
            <a:extLst>
              <a:ext uri="{FF2B5EF4-FFF2-40B4-BE49-F238E27FC236}">
                <a16:creationId xmlns:a16="http://schemas.microsoft.com/office/drawing/2014/main" id="{32D35F46-40E7-A095-EDE9-D5A75C9A1CF9}"/>
              </a:ext>
            </a:extLst>
          </p:cNvPr>
          <p:cNvSpPr txBox="1"/>
          <p:nvPr/>
        </p:nvSpPr>
        <p:spPr>
          <a:xfrm>
            <a:off x="4635745" y="1272209"/>
            <a:ext cx="628698" cy="338554"/>
          </a:xfrm>
          <a:prstGeom prst="rect">
            <a:avLst/>
          </a:prstGeom>
          <a:noFill/>
        </p:spPr>
        <p:txBody>
          <a:bodyPr wrap="none" rtlCol="0">
            <a:spAutoFit/>
          </a:bodyPr>
          <a:lstStyle/>
          <a:p>
            <a:r>
              <a:rPr lang="en-US" sz="1600" i="1" dirty="0">
                <a:solidFill>
                  <a:schemeClr val="bg1"/>
                </a:solidFill>
              </a:rPr>
              <a:t>N=10</a:t>
            </a:r>
          </a:p>
        </p:txBody>
      </p:sp>
      <p:sp>
        <p:nvSpPr>
          <p:cNvPr id="3" name="TextBox 2">
            <a:extLst>
              <a:ext uri="{FF2B5EF4-FFF2-40B4-BE49-F238E27FC236}">
                <a16:creationId xmlns:a16="http://schemas.microsoft.com/office/drawing/2014/main" id="{899B6A17-E52D-C25D-772B-E8A12C1A607F}"/>
              </a:ext>
            </a:extLst>
          </p:cNvPr>
          <p:cNvSpPr txBox="1"/>
          <p:nvPr/>
        </p:nvSpPr>
        <p:spPr>
          <a:xfrm>
            <a:off x="7070169" y="1272209"/>
            <a:ext cx="628698" cy="338554"/>
          </a:xfrm>
          <a:prstGeom prst="rect">
            <a:avLst/>
          </a:prstGeom>
          <a:noFill/>
        </p:spPr>
        <p:txBody>
          <a:bodyPr wrap="none" rtlCol="0">
            <a:spAutoFit/>
          </a:bodyPr>
          <a:lstStyle/>
          <a:p>
            <a:r>
              <a:rPr lang="en-US" sz="1600" i="1" dirty="0">
                <a:solidFill>
                  <a:schemeClr val="bg1"/>
                </a:solidFill>
              </a:rPr>
              <a:t>N=10</a:t>
            </a:r>
          </a:p>
        </p:txBody>
      </p:sp>
      <p:sp>
        <p:nvSpPr>
          <p:cNvPr id="4" name="TextBox 3">
            <a:extLst>
              <a:ext uri="{FF2B5EF4-FFF2-40B4-BE49-F238E27FC236}">
                <a16:creationId xmlns:a16="http://schemas.microsoft.com/office/drawing/2014/main" id="{46B594B0-F47A-4D5A-A315-D0148119777F}"/>
              </a:ext>
            </a:extLst>
          </p:cNvPr>
          <p:cNvSpPr txBox="1"/>
          <p:nvPr/>
        </p:nvSpPr>
        <p:spPr>
          <a:xfrm>
            <a:off x="5813863" y="5304924"/>
            <a:ext cx="628698" cy="338554"/>
          </a:xfrm>
          <a:prstGeom prst="rect">
            <a:avLst/>
          </a:prstGeom>
          <a:noFill/>
        </p:spPr>
        <p:txBody>
          <a:bodyPr wrap="none" rtlCol="0">
            <a:spAutoFit/>
          </a:bodyPr>
          <a:lstStyle/>
          <a:p>
            <a:r>
              <a:rPr lang="en-US" sz="1600" i="1" dirty="0">
                <a:solidFill>
                  <a:schemeClr val="bg1"/>
                </a:solidFill>
              </a:rPr>
              <a:t>N=10</a:t>
            </a:r>
          </a:p>
        </p:txBody>
      </p:sp>
      <p:sp>
        <p:nvSpPr>
          <p:cNvPr id="7" name="TextBox 6">
            <a:extLst>
              <a:ext uri="{FF2B5EF4-FFF2-40B4-BE49-F238E27FC236}">
                <a16:creationId xmlns:a16="http://schemas.microsoft.com/office/drawing/2014/main" id="{07E45CA5-F277-3A95-FC38-F627AFF4437A}"/>
              </a:ext>
            </a:extLst>
          </p:cNvPr>
          <p:cNvSpPr txBox="1"/>
          <p:nvPr/>
        </p:nvSpPr>
        <p:spPr>
          <a:xfrm>
            <a:off x="8359605" y="5304924"/>
            <a:ext cx="628698" cy="338554"/>
          </a:xfrm>
          <a:prstGeom prst="rect">
            <a:avLst/>
          </a:prstGeom>
          <a:noFill/>
        </p:spPr>
        <p:txBody>
          <a:bodyPr wrap="none" rtlCol="0">
            <a:spAutoFit/>
          </a:bodyPr>
          <a:lstStyle/>
          <a:p>
            <a:r>
              <a:rPr lang="en-US" sz="1600" i="1" dirty="0">
                <a:solidFill>
                  <a:schemeClr val="bg1"/>
                </a:solidFill>
              </a:rPr>
              <a:t>N=10</a:t>
            </a:r>
          </a:p>
        </p:txBody>
      </p:sp>
    </p:spTree>
    <p:extLst>
      <p:ext uri="{BB962C8B-B14F-4D97-AF65-F5344CB8AC3E}">
        <p14:creationId xmlns:p14="http://schemas.microsoft.com/office/powerpoint/2010/main" val="4262662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F7A9173-A854-DD2D-8363-AB3322C167F8}"/>
              </a:ext>
            </a:extLst>
          </p:cNvPr>
          <p:cNvPicPr>
            <a:picLocks noChangeAspect="1"/>
          </p:cNvPicPr>
          <p:nvPr/>
        </p:nvPicPr>
        <p:blipFill>
          <a:blip r:embed="rId2"/>
          <a:stretch>
            <a:fillRect/>
          </a:stretch>
        </p:blipFill>
        <p:spPr>
          <a:xfrm>
            <a:off x="3826487" y="1177805"/>
            <a:ext cx="5135097" cy="4734559"/>
          </a:xfrm>
          <a:prstGeom prst="rect">
            <a:avLst/>
          </a:prstGeom>
        </p:spPr>
      </p:pic>
      <p:sp>
        <p:nvSpPr>
          <p:cNvPr id="6" name="Title 5"/>
          <p:cNvSpPr>
            <a:spLocks noGrp="1"/>
          </p:cNvSpPr>
          <p:nvPr>
            <p:ph type="title"/>
          </p:nvPr>
        </p:nvSpPr>
        <p:spPr>
          <a:xfrm>
            <a:off x="308919" y="135343"/>
            <a:ext cx="8464378" cy="487490"/>
          </a:xfrm>
        </p:spPr>
        <p:txBody>
          <a:bodyPr>
            <a:normAutofit/>
          </a:bodyPr>
          <a:lstStyle/>
          <a:p>
            <a:r>
              <a:rPr lang="en-US" dirty="0"/>
              <a:t>Current S2E Status: Beam Loss Studies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A5FD161-75D7-2C4F-08AE-B1C2186696E0}"/>
                  </a:ext>
                </a:extLst>
              </p:cNvPr>
              <p:cNvSpPr txBox="1"/>
              <p:nvPr/>
            </p:nvSpPr>
            <p:spPr>
              <a:xfrm>
                <a:off x="242417" y="1368636"/>
                <a:ext cx="3332493" cy="3139321"/>
              </a:xfrm>
              <a:prstGeom prst="rect">
                <a:avLst/>
              </a:prstGeom>
              <a:noFill/>
            </p:spPr>
            <p:txBody>
              <a:bodyPr wrap="square" rtlCol="0">
                <a:spAutoFit/>
              </a:bodyPr>
              <a:lstStyle/>
              <a:p>
                <a:pPr marL="285750" indent="-285750">
                  <a:buFont typeface="Arial" panose="020B0604020202020204" pitchFamily="34" charset="0"/>
                  <a:buChar char="•"/>
                </a:pPr>
                <a:r>
                  <a:rPr lang="en-US" dirty="0"/>
                  <a:t>Combined all beam loss data from </a:t>
                </a:r>
                <a14:m>
                  <m:oMath xmlns:m="http://schemas.openxmlformats.org/officeDocument/2006/math">
                    <m:r>
                      <a:rPr lang="en-US" b="0" i="1" smtClean="0">
                        <a:latin typeface="Cambria Math" panose="02040503050406030204" pitchFamily="18" charset="0"/>
                      </a:rPr>
                      <m:t>10</m:t>
                    </m:r>
                    <m:r>
                      <a:rPr lang="en-US" b="0" i="1" smtClean="0">
                        <a:latin typeface="Cambria Math" panose="02040503050406030204" pitchFamily="18" charset="0"/>
                      </a:rPr>
                      <m:t>𝑘</m:t>
                    </m:r>
                  </m:oMath>
                </a14:m>
                <a:r>
                  <a:rPr lang="en-US" dirty="0"/>
                  <a:t> simulation runs</a:t>
                </a:r>
              </a:p>
              <a:p>
                <a:endParaRPr lang="en-US" dirty="0"/>
              </a:p>
              <a:p>
                <a:pPr marL="285750" indent="-285750">
                  <a:buFont typeface="Arial" panose="020B0604020202020204" pitchFamily="34" charset="0"/>
                  <a:buChar char="•"/>
                </a:pPr>
                <a:r>
                  <a:rPr lang="en-US" dirty="0"/>
                  <a:t>Beam loss histogram post-orbit correction</a:t>
                </a:r>
              </a:p>
              <a:p>
                <a:endParaRPr lang="en-US" dirty="0"/>
              </a:p>
              <a:p>
                <a:pPr marL="285750" indent="-285750">
                  <a:buFont typeface="Arial" panose="020B0604020202020204" pitchFamily="34" charset="0"/>
                  <a:buChar char="•"/>
                </a:pPr>
                <a:r>
                  <a:rPr lang="en-US" dirty="0"/>
                  <a:t>Helpful in determining hotspots in the accelerator</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Vertical bending systems!</a:t>
                </a:r>
              </a:p>
              <a:p>
                <a:pPr marL="285750" indent="-285750">
                  <a:buFont typeface="Arial" panose="020B0604020202020204" pitchFamily="34" charset="0"/>
                  <a:buChar char="•"/>
                </a:pPr>
                <a:endParaRPr lang="en-US" dirty="0"/>
              </a:p>
            </p:txBody>
          </p:sp>
        </mc:Choice>
        <mc:Fallback xmlns="">
          <p:sp>
            <p:nvSpPr>
              <p:cNvPr id="9" name="TextBox 8">
                <a:extLst>
                  <a:ext uri="{FF2B5EF4-FFF2-40B4-BE49-F238E27FC236}">
                    <a16:creationId xmlns:a16="http://schemas.microsoft.com/office/drawing/2014/main" id="{6A5FD161-75D7-2C4F-08AE-B1C2186696E0}"/>
                  </a:ext>
                </a:extLst>
              </p:cNvPr>
              <p:cNvSpPr txBox="1">
                <a:spLocks noRot="1" noChangeAspect="1" noMove="1" noResize="1" noEditPoints="1" noAdjustHandles="1" noChangeArrowheads="1" noChangeShapeType="1" noTextEdit="1"/>
              </p:cNvSpPr>
              <p:nvPr/>
            </p:nvSpPr>
            <p:spPr>
              <a:xfrm>
                <a:off x="242417" y="1368636"/>
                <a:ext cx="3332493" cy="3139321"/>
              </a:xfrm>
              <a:prstGeom prst="rect">
                <a:avLst/>
              </a:prstGeom>
              <a:blipFill>
                <a:blip r:embed="rId3"/>
                <a:stretch>
                  <a:fillRect l="-1521" t="-1215" r="-38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667064D3-2BEE-4344-F366-F4BB20736332}"/>
              </a:ext>
            </a:extLst>
          </p:cNvPr>
          <p:cNvSpPr txBox="1"/>
          <p:nvPr/>
        </p:nvSpPr>
        <p:spPr>
          <a:xfrm>
            <a:off x="5094030" y="1438817"/>
            <a:ext cx="787395" cy="369332"/>
          </a:xfrm>
          <a:prstGeom prst="rect">
            <a:avLst/>
          </a:prstGeom>
          <a:noFill/>
        </p:spPr>
        <p:txBody>
          <a:bodyPr wrap="none" rtlCol="0">
            <a:spAutoFit/>
          </a:bodyPr>
          <a:lstStyle/>
          <a:p>
            <a:r>
              <a:rPr lang="en-US" i="1" dirty="0">
                <a:solidFill>
                  <a:schemeClr val="bg1"/>
                </a:solidFill>
              </a:rPr>
              <a:t>N=10k</a:t>
            </a:r>
          </a:p>
        </p:txBody>
      </p:sp>
      <p:sp>
        <p:nvSpPr>
          <p:cNvPr id="3" name="TextBox 2">
            <a:extLst>
              <a:ext uri="{FF2B5EF4-FFF2-40B4-BE49-F238E27FC236}">
                <a16:creationId xmlns:a16="http://schemas.microsoft.com/office/drawing/2014/main" id="{E133D928-2DD5-C61B-4A5E-F5ED5FF8ADBC}"/>
              </a:ext>
            </a:extLst>
          </p:cNvPr>
          <p:cNvSpPr txBox="1"/>
          <p:nvPr/>
        </p:nvSpPr>
        <p:spPr>
          <a:xfrm>
            <a:off x="5983505" y="4046140"/>
            <a:ext cx="821059" cy="276999"/>
          </a:xfrm>
          <a:prstGeom prst="rect">
            <a:avLst/>
          </a:prstGeom>
          <a:noFill/>
        </p:spPr>
        <p:txBody>
          <a:bodyPr wrap="none" rtlCol="0">
            <a:spAutoFit/>
          </a:bodyPr>
          <a:lstStyle/>
          <a:p>
            <a:r>
              <a:rPr lang="en-US" sz="1200" i="1" dirty="0">
                <a:solidFill>
                  <a:schemeClr val="bg1"/>
                </a:solidFill>
              </a:rPr>
              <a:t>Spreader4</a:t>
            </a:r>
          </a:p>
        </p:txBody>
      </p:sp>
      <p:sp>
        <p:nvSpPr>
          <p:cNvPr id="4" name="TextBox 3">
            <a:extLst>
              <a:ext uri="{FF2B5EF4-FFF2-40B4-BE49-F238E27FC236}">
                <a16:creationId xmlns:a16="http://schemas.microsoft.com/office/drawing/2014/main" id="{89D564B9-DCAC-AAE3-4EF9-ECDB708B8B6C}"/>
              </a:ext>
            </a:extLst>
          </p:cNvPr>
          <p:cNvSpPr txBox="1"/>
          <p:nvPr/>
        </p:nvSpPr>
        <p:spPr>
          <a:xfrm>
            <a:off x="6866419" y="4479773"/>
            <a:ext cx="821059" cy="276999"/>
          </a:xfrm>
          <a:prstGeom prst="rect">
            <a:avLst/>
          </a:prstGeom>
          <a:noFill/>
        </p:spPr>
        <p:txBody>
          <a:bodyPr wrap="none" rtlCol="0">
            <a:spAutoFit/>
          </a:bodyPr>
          <a:lstStyle/>
          <a:p>
            <a:r>
              <a:rPr lang="en-US" sz="1200" i="1" dirty="0">
                <a:solidFill>
                  <a:schemeClr val="bg1"/>
                </a:solidFill>
              </a:rPr>
              <a:t>Spreader6</a:t>
            </a:r>
          </a:p>
        </p:txBody>
      </p:sp>
      <p:sp>
        <p:nvSpPr>
          <p:cNvPr id="7" name="TextBox 6">
            <a:extLst>
              <a:ext uri="{FF2B5EF4-FFF2-40B4-BE49-F238E27FC236}">
                <a16:creationId xmlns:a16="http://schemas.microsoft.com/office/drawing/2014/main" id="{8D5AC76C-EAE4-DA3B-B5B0-42B33AEB32C8}"/>
              </a:ext>
            </a:extLst>
          </p:cNvPr>
          <p:cNvSpPr txBox="1"/>
          <p:nvPr/>
        </p:nvSpPr>
        <p:spPr>
          <a:xfrm>
            <a:off x="7448190" y="4857202"/>
            <a:ext cx="821059" cy="276999"/>
          </a:xfrm>
          <a:prstGeom prst="rect">
            <a:avLst/>
          </a:prstGeom>
          <a:noFill/>
        </p:spPr>
        <p:txBody>
          <a:bodyPr wrap="none" rtlCol="0">
            <a:spAutoFit/>
          </a:bodyPr>
          <a:lstStyle/>
          <a:p>
            <a:r>
              <a:rPr lang="en-US" sz="1200" i="1" dirty="0">
                <a:solidFill>
                  <a:schemeClr val="bg1"/>
                </a:solidFill>
              </a:rPr>
              <a:t>Spreader7</a:t>
            </a:r>
          </a:p>
        </p:txBody>
      </p:sp>
      <p:sp>
        <p:nvSpPr>
          <p:cNvPr id="12" name="TextBox 11">
            <a:extLst>
              <a:ext uri="{FF2B5EF4-FFF2-40B4-BE49-F238E27FC236}">
                <a16:creationId xmlns:a16="http://schemas.microsoft.com/office/drawing/2014/main" id="{D7339156-098A-CA6D-B35A-B90201F65839}"/>
              </a:ext>
            </a:extLst>
          </p:cNvPr>
          <p:cNvSpPr txBox="1"/>
          <p:nvPr/>
        </p:nvSpPr>
        <p:spPr>
          <a:xfrm>
            <a:off x="7858719" y="1534501"/>
            <a:ext cx="999825" cy="276999"/>
          </a:xfrm>
          <a:prstGeom prst="rect">
            <a:avLst/>
          </a:prstGeom>
          <a:noFill/>
        </p:spPr>
        <p:txBody>
          <a:bodyPr wrap="none" rtlCol="0">
            <a:spAutoFit/>
          </a:bodyPr>
          <a:lstStyle/>
          <a:p>
            <a:r>
              <a:rPr lang="en-US" sz="1200" i="1" dirty="0">
                <a:solidFill>
                  <a:schemeClr val="bg1"/>
                </a:solidFill>
              </a:rPr>
              <a:t>Recombiner8</a:t>
            </a:r>
          </a:p>
        </p:txBody>
      </p:sp>
    </p:spTree>
    <p:extLst>
      <p:ext uri="{BB962C8B-B14F-4D97-AF65-F5344CB8AC3E}">
        <p14:creationId xmlns:p14="http://schemas.microsoft.com/office/powerpoint/2010/main" val="1217704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sp>
        <p:nvSpPr>
          <p:cNvPr id="8" name="TextBox 7">
            <a:extLst>
              <a:ext uri="{FF2B5EF4-FFF2-40B4-BE49-F238E27FC236}">
                <a16:creationId xmlns:a16="http://schemas.microsoft.com/office/drawing/2014/main" id="{A6A30B26-4992-4F9D-48D4-6E36A4DB1C27}"/>
              </a:ext>
            </a:extLst>
          </p:cNvPr>
          <p:cNvSpPr txBox="1"/>
          <p:nvPr/>
        </p:nvSpPr>
        <p:spPr>
          <a:xfrm>
            <a:off x="289139" y="1375576"/>
            <a:ext cx="8078525" cy="5355312"/>
          </a:xfrm>
          <a:prstGeom prst="rect">
            <a:avLst/>
          </a:prstGeom>
          <a:noFill/>
        </p:spPr>
        <p:txBody>
          <a:bodyPr wrap="square" rtlCol="0">
            <a:spAutoFit/>
          </a:bodyPr>
          <a:lstStyle/>
          <a:p>
            <a:pPr marL="285750" indent="-285750">
              <a:buFont typeface="Arial" panose="020B0604020202020204" pitchFamily="34" charset="0"/>
              <a:buChar char="•"/>
            </a:pPr>
            <a:r>
              <a:rPr lang="en-US" dirty="0"/>
              <a:t>Strongly focusing </a:t>
            </a:r>
            <a:r>
              <a:rPr lang="en-US" b="1" i="1" u="sng" dirty="0"/>
              <a:t>North</a:t>
            </a:r>
            <a:r>
              <a:rPr lang="en-US" dirty="0"/>
              <a:t> and </a:t>
            </a:r>
            <a:r>
              <a:rPr lang="en-US" b="1" i="1" u="sng" dirty="0"/>
              <a:t>South</a:t>
            </a:r>
            <a:r>
              <a:rPr lang="en-US" dirty="0"/>
              <a:t> linacs have been designed by Alex B.</a:t>
            </a:r>
          </a:p>
          <a:p>
            <a:pPr marL="742950" lvl="1" indent="-285750">
              <a:buFont typeface="Arial" panose="020B0604020202020204" pitchFamily="34" charset="0"/>
              <a:buChar char="•"/>
            </a:pPr>
            <a:r>
              <a:rPr lang="en-US" dirty="0"/>
              <a:t>Match optically with rest of accelerator</a:t>
            </a:r>
          </a:p>
          <a:p>
            <a:pPr marL="742950" lvl="1" indent="-285750">
              <a:buFont typeface="Arial" panose="020B0604020202020204" pitchFamily="34" charset="0"/>
              <a:buChar char="•"/>
            </a:pPr>
            <a:r>
              <a:rPr lang="en-US" dirty="0"/>
              <a:t>Conduct error sensitivity studies (stronger focusing implies greater sensitivity to errors)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Complete Beam Break Up (BBU) Studies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Join pieces as they are completed</a:t>
            </a:r>
          </a:p>
          <a:p>
            <a:pPr marL="742950" lvl="1" indent="-285750">
              <a:buFont typeface="Arial" panose="020B0604020202020204" pitchFamily="34" charset="0"/>
              <a:buChar char="•"/>
            </a:pPr>
            <a:r>
              <a:rPr lang="en-US" dirty="0"/>
              <a:t>Splitters</a:t>
            </a:r>
          </a:p>
          <a:p>
            <a:pPr marL="742950" lvl="1" indent="-285750">
              <a:buFont typeface="Arial" panose="020B0604020202020204" pitchFamily="34" charset="0"/>
              <a:buChar char="•"/>
            </a:pPr>
            <a:r>
              <a:rPr lang="en-US" dirty="0"/>
              <a:t>FFA Transitions</a:t>
            </a:r>
          </a:p>
          <a:p>
            <a:endParaRPr lang="en-US" dirty="0"/>
          </a:p>
          <a:p>
            <a:pPr marL="285750" indent="-285750">
              <a:buFont typeface="Arial" panose="020B0604020202020204" pitchFamily="34" charset="0"/>
              <a:buChar char="•"/>
            </a:pPr>
            <a:r>
              <a:rPr lang="en-US" dirty="0"/>
              <a:t>Beamline optimization</a:t>
            </a:r>
          </a:p>
          <a:p>
            <a:pPr marL="742950" lvl="1" indent="-285750">
              <a:buFont typeface="Arial" panose="020B0604020202020204" pitchFamily="34" charset="0"/>
              <a:buChar char="•"/>
            </a:pPr>
            <a:r>
              <a:rPr lang="en-US" dirty="0"/>
              <a:t>Radiative effects</a:t>
            </a:r>
          </a:p>
          <a:p>
            <a:pPr marL="742950" lvl="1" indent="-285750">
              <a:buFont typeface="Arial" panose="020B0604020202020204" pitchFamily="34" charset="0"/>
              <a:buChar char="•"/>
            </a:pPr>
            <a:r>
              <a:rPr lang="en-US" dirty="0"/>
              <a:t>Dispersion leakage</a:t>
            </a:r>
          </a:p>
          <a:p>
            <a:pPr marL="742950" lvl="1" indent="-285750">
              <a:buFont typeface="Arial" panose="020B0604020202020204" pitchFamily="34" charset="0"/>
              <a:buChar char="•"/>
            </a:pPr>
            <a:r>
              <a:rPr lang="en-US" dirty="0"/>
              <a:t>Betatron mismatch </a:t>
            </a:r>
          </a:p>
          <a:p>
            <a:endParaRPr lang="en-US" dirty="0"/>
          </a:p>
          <a:p>
            <a:pPr lvl="1"/>
            <a:endParaRPr lang="en-US" dirty="0"/>
          </a:p>
          <a:p>
            <a:pPr marL="742950" lvl="1" indent="-285750">
              <a:buFont typeface="Arial" panose="020B0604020202020204" pitchFamily="34" charset="0"/>
              <a:buChar char="•"/>
            </a:pPr>
            <a:endParaRPr lang="en-US" dirty="0"/>
          </a:p>
          <a:p>
            <a:pPr lvl="1"/>
            <a:endParaRPr lang="en-US" dirty="0"/>
          </a:p>
        </p:txBody>
      </p:sp>
      <p:pic>
        <p:nvPicPr>
          <p:cNvPr id="3" name="Picture 2">
            <a:extLst>
              <a:ext uri="{FF2B5EF4-FFF2-40B4-BE49-F238E27FC236}">
                <a16:creationId xmlns:a16="http://schemas.microsoft.com/office/drawing/2014/main" id="{5F2D3ABF-B86B-C0AE-FEF1-56373549ED63}"/>
              </a:ext>
            </a:extLst>
          </p:cNvPr>
          <p:cNvPicPr>
            <a:picLocks noChangeAspect="1"/>
          </p:cNvPicPr>
          <p:nvPr/>
        </p:nvPicPr>
        <p:blipFill>
          <a:blip r:embed="rId2"/>
          <a:stretch>
            <a:fillRect/>
          </a:stretch>
        </p:blipFill>
        <p:spPr>
          <a:xfrm>
            <a:off x="4572000" y="3217026"/>
            <a:ext cx="4516704" cy="1578058"/>
          </a:xfrm>
          <a:prstGeom prst="rect">
            <a:avLst/>
          </a:prstGeom>
        </p:spPr>
      </p:pic>
      <p:sp>
        <p:nvSpPr>
          <p:cNvPr id="4" name="Right Brace 3">
            <a:extLst>
              <a:ext uri="{FF2B5EF4-FFF2-40B4-BE49-F238E27FC236}">
                <a16:creationId xmlns:a16="http://schemas.microsoft.com/office/drawing/2014/main" id="{B809C18A-7F14-32A7-0151-F1A0F882FD67}"/>
              </a:ext>
            </a:extLst>
          </p:cNvPr>
          <p:cNvSpPr/>
          <p:nvPr/>
        </p:nvSpPr>
        <p:spPr>
          <a:xfrm>
            <a:off x="4104475" y="3341717"/>
            <a:ext cx="345193" cy="107234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14619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End! Thank You!</a:t>
            </a:r>
          </a:p>
        </p:txBody>
      </p:sp>
      <p:sp>
        <p:nvSpPr>
          <p:cNvPr id="5" name="Slide Number Placeholder 4"/>
          <p:cNvSpPr>
            <a:spLocks noGrp="1"/>
          </p:cNvSpPr>
          <p:nvPr>
            <p:ph type="sldNum" sz="quarter" idx="12"/>
          </p:nvPr>
        </p:nvSpPr>
        <p:spPr>
          <a:xfrm>
            <a:off x="4226807" y="6126513"/>
            <a:ext cx="536158" cy="303364"/>
          </a:xfrm>
        </p:spPr>
        <p:txBody>
          <a:bodyPr/>
          <a:lstStyle/>
          <a:p>
            <a:fld id="{07E1C93C-5050-FC42-8F10-D22D4F119D13}" type="slidenum">
              <a:rPr lang="en-US" smtClean="0"/>
              <a:pPr/>
              <a:t>13</a:t>
            </a:fld>
            <a:endParaRPr lang="en-US" dirty="0"/>
          </a:p>
        </p:txBody>
      </p:sp>
      <p:sp>
        <p:nvSpPr>
          <p:cNvPr id="8" name="TextBox 7">
            <a:extLst>
              <a:ext uri="{FF2B5EF4-FFF2-40B4-BE49-F238E27FC236}">
                <a16:creationId xmlns:a16="http://schemas.microsoft.com/office/drawing/2014/main" id="{A6A30B26-4992-4F9D-48D4-6E36A4DB1C27}"/>
              </a:ext>
            </a:extLst>
          </p:cNvPr>
          <p:cNvSpPr txBox="1"/>
          <p:nvPr/>
        </p:nvSpPr>
        <p:spPr>
          <a:xfrm>
            <a:off x="588397" y="1034753"/>
            <a:ext cx="807852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Thank you for your time and the opportunity to present some of the interesting work I’ve been involved in at JLAB</a:t>
            </a:r>
          </a:p>
          <a:p>
            <a:pPr marL="285750" indent="-285750">
              <a:buFont typeface="Arial" panose="020B0604020202020204" pitchFamily="34" charset="0"/>
              <a:buChar char="•"/>
            </a:pPr>
            <a:r>
              <a:rPr lang="en-US" dirty="0"/>
              <a:t>Would additionally like to thank:</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5F17D118-50FD-59D2-BF15-7985B26AAF30}"/>
              </a:ext>
            </a:extLst>
          </p:cNvPr>
          <p:cNvSpPr txBox="1"/>
          <p:nvPr/>
        </p:nvSpPr>
        <p:spPr>
          <a:xfrm>
            <a:off x="694772" y="6036449"/>
            <a:ext cx="8078525" cy="430887"/>
          </a:xfrm>
          <a:prstGeom prst="rect">
            <a:avLst/>
          </a:prstGeom>
          <a:noFill/>
        </p:spPr>
        <p:txBody>
          <a:bodyPr wrap="square" rtlCol="0">
            <a:spAutoFit/>
          </a:bodyPr>
          <a:lstStyle/>
          <a:p>
            <a:r>
              <a:rPr lang="en-US" sz="1100" b="0" i="0" u="none" strike="noStrike" dirty="0">
                <a:solidFill>
                  <a:srgbClr val="000000"/>
                </a:solidFill>
                <a:effectLst/>
                <a:latin typeface="avenir-light" panose="02000503020000020003" pitchFamily="2" charset="0"/>
              </a:rPr>
              <a:t>The research described in this paper (on this poster, in this report, etc) was conducted under the Laboratory Directed Research and Development Program at Thomas Jefferson National Accelerator Facility for the U.S. Department of Energy.</a:t>
            </a:r>
            <a:endParaRPr lang="en-US" sz="1100" dirty="0"/>
          </a:p>
        </p:txBody>
      </p:sp>
      <p:pic>
        <p:nvPicPr>
          <p:cNvPr id="10" name="Picture 9" descr="A person in a white shirt&#10;&#10;Description automatically generated">
            <a:extLst>
              <a:ext uri="{FF2B5EF4-FFF2-40B4-BE49-F238E27FC236}">
                <a16:creationId xmlns:a16="http://schemas.microsoft.com/office/drawing/2014/main" id="{076E35F2-7459-D424-C170-15F0147AB9CB}"/>
              </a:ext>
            </a:extLst>
          </p:cNvPr>
          <p:cNvPicPr>
            <a:picLocks noChangeAspect="1"/>
          </p:cNvPicPr>
          <p:nvPr/>
        </p:nvPicPr>
        <p:blipFill>
          <a:blip r:embed="rId2"/>
          <a:stretch>
            <a:fillRect/>
          </a:stretch>
        </p:blipFill>
        <p:spPr>
          <a:xfrm>
            <a:off x="6047602" y="2921635"/>
            <a:ext cx="1600200"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A person wearing sunglasses and smiling&#10;&#10;Description automatically generated">
            <a:extLst>
              <a:ext uri="{FF2B5EF4-FFF2-40B4-BE49-F238E27FC236}">
                <a16:creationId xmlns:a16="http://schemas.microsoft.com/office/drawing/2014/main" id="{504A466C-E4D8-24DD-A25C-524ABCC2052A}"/>
              </a:ext>
            </a:extLst>
          </p:cNvPr>
          <p:cNvPicPr>
            <a:picLocks noChangeAspect="1"/>
          </p:cNvPicPr>
          <p:nvPr/>
        </p:nvPicPr>
        <p:blipFill>
          <a:blip r:embed="rId3"/>
          <a:stretch>
            <a:fillRect/>
          </a:stretch>
        </p:blipFill>
        <p:spPr>
          <a:xfrm>
            <a:off x="1635540" y="2969423"/>
            <a:ext cx="1600200"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Rectangle 12">
            <a:extLst>
              <a:ext uri="{FF2B5EF4-FFF2-40B4-BE49-F238E27FC236}">
                <a16:creationId xmlns:a16="http://schemas.microsoft.com/office/drawing/2014/main" id="{2D8C5714-2CF3-0FD8-072A-C1B3F796EEE0}"/>
              </a:ext>
            </a:extLst>
          </p:cNvPr>
          <p:cNvSpPr/>
          <p:nvPr/>
        </p:nvSpPr>
        <p:spPr>
          <a:xfrm>
            <a:off x="5332187" y="2127360"/>
            <a:ext cx="2637260" cy="769441"/>
          </a:xfrm>
          <a:prstGeom prst="rect">
            <a:avLst/>
          </a:prstGeom>
          <a:noFill/>
        </p:spPr>
        <p:txBody>
          <a:bodyPr wrap="none" lIns="91440" tIns="45720" rIns="91440" bIns="45720">
            <a:spAutoFit/>
          </a:bodyPr>
          <a:lstStyle/>
          <a:p>
            <a:pPr algn="ctr"/>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LDRD Lead</a:t>
            </a:r>
          </a:p>
        </p:txBody>
      </p:sp>
      <p:sp>
        <p:nvSpPr>
          <p:cNvPr id="14" name="Rectangle 13">
            <a:extLst>
              <a:ext uri="{FF2B5EF4-FFF2-40B4-BE49-F238E27FC236}">
                <a16:creationId xmlns:a16="http://schemas.microsoft.com/office/drawing/2014/main" id="{D2D9FD84-3911-24D9-DC83-AC7117E1992D}"/>
              </a:ext>
            </a:extLst>
          </p:cNvPr>
          <p:cNvSpPr/>
          <p:nvPr/>
        </p:nvSpPr>
        <p:spPr>
          <a:xfrm>
            <a:off x="427973" y="2153815"/>
            <a:ext cx="4227336" cy="769441"/>
          </a:xfrm>
          <a:prstGeom prst="rect">
            <a:avLst/>
          </a:prstGeom>
          <a:noFill/>
        </p:spPr>
        <p:txBody>
          <a:bodyPr wrap="square" lIns="91440" tIns="45720" rIns="91440" bIns="45720">
            <a:spAutoFit/>
          </a:bodyPr>
          <a:lstStyle/>
          <a:p>
            <a:pPr algn="ctr"/>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CEBAF FFA Lead</a:t>
            </a:r>
          </a:p>
        </p:txBody>
      </p:sp>
      <p:sp>
        <p:nvSpPr>
          <p:cNvPr id="15" name="Rectangle 14">
            <a:extLst>
              <a:ext uri="{FF2B5EF4-FFF2-40B4-BE49-F238E27FC236}">
                <a16:creationId xmlns:a16="http://schemas.microsoft.com/office/drawing/2014/main" id="{C928AE47-F5BE-CFB4-E039-2AF2D79DFD00}"/>
              </a:ext>
            </a:extLst>
          </p:cNvPr>
          <p:cNvSpPr/>
          <p:nvPr/>
        </p:nvSpPr>
        <p:spPr>
          <a:xfrm>
            <a:off x="313772" y="4513734"/>
            <a:ext cx="4227336" cy="553998"/>
          </a:xfrm>
          <a:prstGeom prst="rect">
            <a:avLst/>
          </a:prstGeom>
          <a:noFill/>
        </p:spPr>
        <p:txBody>
          <a:bodyPr wrap="square" lIns="91440" tIns="45720" rIns="91440" bIns="45720">
            <a:spAutoFit/>
          </a:bodyPr>
          <a:lstStyle/>
          <a:p>
            <a:pPr algn="ctr"/>
            <a:r>
              <a:rPr lang="en-US" sz="3000" dirty="0">
                <a:ln w="0"/>
                <a:effectLst>
                  <a:reflection blurRad="6350" stA="53000" endA="300" endPos="35500" dir="5400000" sy="-90000" algn="bl" rotWithShape="0"/>
                </a:effectLst>
              </a:rPr>
              <a:t>Alex Bogacz</a:t>
            </a:r>
          </a:p>
        </p:txBody>
      </p:sp>
      <p:sp>
        <p:nvSpPr>
          <p:cNvPr id="16" name="Rectangle 15">
            <a:extLst>
              <a:ext uri="{FF2B5EF4-FFF2-40B4-BE49-F238E27FC236}">
                <a16:creationId xmlns:a16="http://schemas.microsoft.com/office/drawing/2014/main" id="{80C620DF-4382-693C-B2EA-C10257EB356B}"/>
              </a:ext>
            </a:extLst>
          </p:cNvPr>
          <p:cNvSpPr/>
          <p:nvPr/>
        </p:nvSpPr>
        <p:spPr>
          <a:xfrm>
            <a:off x="4734034" y="4513734"/>
            <a:ext cx="4227336" cy="553998"/>
          </a:xfrm>
          <a:prstGeom prst="rect">
            <a:avLst/>
          </a:prstGeom>
          <a:noFill/>
        </p:spPr>
        <p:txBody>
          <a:bodyPr wrap="square" lIns="91440" tIns="45720" rIns="91440" bIns="45720">
            <a:spAutoFit/>
          </a:bodyPr>
          <a:lstStyle/>
          <a:p>
            <a:pPr algn="ctr"/>
            <a:r>
              <a:rPr lang="en-US" sz="3000" dirty="0">
                <a:ln w="0"/>
                <a:effectLst>
                  <a:reflection blurRad="6350" stA="53000" endA="300" endPos="35500" dir="5400000" sy="-90000" algn="bl" rotWithShape="0"/>
                </a:effectLst>
              </a:rPr>
              <a:t>Ryan Bodenstein</a:t>
            </a:r>
          </a:p>
        </p:txBody>
      </p:sp>
    </p:spTree>
    <p:extLst>
      <p:ext uri="{BB962C8B-B14F-4D97-AF65-F5344CB8AC3E}">
        <p14:creationId xmlns:p14="http://schemas.microsoft.com/office/powerpoint/2010/main" val="3891214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22GeV CEBAF Upgrade</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
        <p:nvSpPr>
          <p:cNvPr id="8" name="TextBox 7">
            <a:extLst>
              <a:ext uri="{FF2B5EF4-FFF2-40B4-BE49-F238E27FC236}">
                <a16:creationId xmlns:a16="http://schemas.microsoft.com/office/drawing/2014/main" id="{A6A30B26-4992-4F9D-48D4-6E36A4DB1C27}"/>
              </a:ext>
            </a:extLst>
          </p:cNvPr>
          <p:cNvSpPr txBox="1"/>
          <p:nvPr/>
        </p:nvSpPr>
        <p:spPr>
          <a:xfrm>
            <a:off x="636949" y="1046868"/>
            <a:ext cx="8078525" cy="646331"/>
          </a:xfrm>
          <a:prstGeom prst="rect">
            <a:avLst/>
          </a:prstGeom>
          <a:noFill/>
        </p:spPr>
        <p:txBody>
          <a:bodyPr wrap="square" rtlCol="0">
            <a:spAutoFit/>
          </a:bodyPr>
          <a:lstStyle/>
          <a:p>
            <a:pPr marL="285750" indent="-285750">
              <a:buFont typeface="Arial" panose="020B0604020202020204" pitchFamily="34" charset="0"/>
              <a:buChar char="•"/>
            </a:pPr>
            <a:r>
              <a:rPr lang="en-US" dirty="0"/>
              <a:t>Today’s CEBAF contains 5-recirculation passes to 12GeV</a:t>
            </a:r>
          </a:p>
          <a:p>
            <a:pPr marL="285750" indent="-285750">
              <a:buFont typeface="Arial" panose="020B0604020202020204" pitchFamily="34" charset="0"/>
              <a:buChar char="•"/>
            </a:pPr>
            <a:r>
              <a:rPr lang="en-US" dirty="0"/>
              <a:t>A 22GeV CEBAF could open the facility to new physics experiments/opportunities </a:t>
            </a:r>
          </a:p>
        </p:txBody>
      </p:sp>
      <p:sp>
        <p:nvSpPr>
          <p:cNvPr id="9" name="TextBox 8">
            <a:extLst>
              <a:ext uri="{FF2B5EF4-FFF2-40B4-BE49-F238E27FC236}">
                <a16:creationId xmlns:a16="http://schemas.microsoft.com/office/drawing/2014/main" id="{5F17D118-50FD-59D2-BF15-7985B26AAF30}"/>
              </a:ext>
            </a:extLst>
          </p:cNvPr>
          <p:cNvSpPr txBox="1"/>
          <p:nvPr/>
        </p:nvSpPr>
        <p:spPr>
          <a:xfrm>
            <a:off x="703849" y="5428665"/>
            <a:ext cx="8078525" cy="923330"/>
          </a:xfrm>
          <a:prstGeom prst="rect">
            <a:avLst/>
          </a:prstGeom>
          <a:noFill/>
        </p:spPr>
        <p:txBody>
          <a:bodyPr wrap="square" rtlCol="0">
            <a:spAutoFit/>
          </a:bodyPr>
          <a:lstStyle/>
          <a:p>
            <a:pPr marL="285750" indent="-285750">
              <a:buFont typeface="Arial" panose="020B0604020202020204" pitchFamily="34" charset="0"/>
              <a:buChar char="•"/>
            </a:pPr>
            <a:r>
              <a:rPr lang="en-US" dirty="0"/>
              <a:t>Basic idea of the upgrade is simple, increase number of passes to increase the energy</a:t>
            </a:r>
          </a:p>
          <a:p>
            <a:pPr marL="285750" indent="-285750">
              <a:buFont typeface="Arial" panose="020B0604020202020204" pitchFamily="34" charset="0"/>
              <a:buChar char="•"/>
            </a:pPr>
            <a:r>
              <a:rPr lang="en-US" dirty="0"/>
              <a:t>Engineering is not so simple!</a:t>
            </a:r>
          </a:p>
        </p:txBody>
      </p:sp>
      <p:pic>
        <p:nvPicPr>
          <p:cNvPr id="1026" name="Picture 2" descr="The Ferrara research activity at Thomas Jefferson Lab (JLab) | Orientamento  – Fisica a Ferrara">
            <a:extLst>
              <a:ext uri="{FF2B5EF4-FFF2-40B4-BE49-F238E27FC236}">
                <a16:creationId xmlns:a16="http://schemas.microsoft.com/office/drawing/2014/main" id="{4C12CE26-B374-F63F-502F-25B46A3BE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6382"/>
            <a:ext cx="3142785" cy="27417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 10">
            <a:extLst>
              <a:ext uri="{FF2B5EF4-FFF2-40B4-BE49-F238E27FC236}">
                <a16:creationId xmlns:a16="http://schemas.microsoft.com/office/drawing/2014/main" id="{B92D90B5-237D-01CC-98F9-D950EB530FA1}"/>
              </a:ext>
            </a:extLst>
          </p:cNvPr>
          <p:cNvGraphicFramePr/>
          <p:nvPr>
            <p:extLst>
              <p:ext uri="{D42A27DB-BD31-4B8C-83A1-F6EECF244321}">
                <p14:modId xmlns:p14="http://schemas.microsoft.com/office/powerpoint/2010/main" val="2416409463"/>
              </p:ext>
            </p:extLst>
          </p:nvPr>
        </p:nvGraphicFramePr>
        <p:xfrm>
          <a:off x="2980191" y="2061158"/>
          <a:ext cx="2751292" cy="3591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2" descr="The Ferrara research activity at Thomas Jefferson Lab (JLab) | Orientamento  – Fisica a Ferrara">
            <a:extLst>
              <a:ext uri="{FF2B5EF4-FFF2-40B4-BE49-F238E27FC236}">
                <a16:creationId xmlns:a16="http://schemas.microsoft.com/office/drawing/2014/main" id="{9576D66A-C13C-3F1A-198C-02CFB7E7C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5052" y="2289037"/>
            <a:ext cx="3142785" cy="2741706"/>
          </a:xfrm>
          <a:prstGeom prst="rect">
            <a:avLst/>
          </a:prstGeom>
          <a:noFill/>
          <a:extLst>
            <a:ext uri="{909E8E84-426E-40DD-AFC4-6F175D3DCCD1}">
              <a14:hiddenFill xmlns:a14="http://schemas.microsoft.com/office/drawing/2010/main">
                <a:solidFill>
                  <a:srgbClr val="FFFFFF"/>
                </a:solidFill>
              </a14:hiddenFill>
            </a:ext>
          </a:extLst>
        </p:spPr>
      </p:pic>
      <p:sp>
        <p:nvSpPr>
          <p:cNvPr id="13" name="Arc 12">
            <a:extLst>
              <a:ext uri="{FF2B5EF4-FFF2-40B4-BE49-F238E27FC236}">
                <a16:creationId xmlns:a16="http://schemas.microsoft.com/office/drawing/2014/main" id="{1E7EC30C-B19F-1C51-BAD9-E79D4E9F93A6}"/>
              </a:ext>
            </a:extLst>
          </p:cNvPr>
          <p:cNvSpPr/>
          <p:nvPr/>
        </p:nvSpPr>
        <p:spPr>
          <a:xfrm>
            <a:off x="7544293" y="2662279"/>
            <a:ext cx="1238081" cy="606903"/>
          </a:xfrm>
          <a:prstGeom prst="arc">
            <a:avLst>
              <a:gd name="adj1" fmla="val 12090950"/>
              <a:gd name="adj2" fmla="val 2046273"/>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14B385E5-6B0D-2E4C-FB85-C50AA993E99A}"/>
              </a:ext>
            </a:extLst>
          </p:cNvPr>
          <p:cNvSpPr/>
          <p:nvPr/>
        </p:nvSpPr>
        <p:spPr>
          <a:xfrm>
            <a:off x="7544293" y="2554998"/>
            <a:ext cx="1238081" cy="606903"/>
          </a:xfrm>
          <a:prstGeom prst="arc">
            <a:avLst>
              <a:gd name="adj1" fmla="val 12090950"/>
              <a:gd name="adj2" fmla="val 2046273"/>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AB0F0DE2-3886-FC9B-53A0-0EB3FC21C755}"/>
              </a:ext>
            </a:extLst>
          </p:cNvPr>
          <p:cNvSpPr/>
          <p:nvPr/>
        </p:nvSpPr>
        <p:spPr>
          <a:xfrm>
            <a:off x="7535216" y="2447717"/>
            <a:ext cx="1238081" cy="606903"/>
          </a:xfrm>
          <a:prstGeom prst="arc">
            <a:avLst>
              <a:gd name="adj1" fmla="val 12090950"/>
              <a:gd name="adj2" fmla="val 2046273"/>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3892D41E-845F-7C6B-176B-2A91815F0E69}"/>
              </a:ext>
            </a:extLst>
          </p:cNvPr>
          <p:cNvSpPr/>
          <p:nvPr/>
        </p:nvSpPr>
        <p:spPr>
          <a:xfrm>
            <a:off x="7526139" y="2340436"/>
            <a:ext cx="1238081" cy="606903"/>
          </a:xfrm>
          <a:prstGeom prst="arc">
            <a:avLst>
              <a:gd name="adj1" fmla="val 12090950"/>
              <a:gd name="adj2" fmla="val 2046273"/>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7E10F543-88A9-2DFD-C8D2-289B782978A1}"/>
              </a:ext>
            </a:extLst>
          </p:cNvPr>
          <p:cNvSpPr/>
          <p:nvPr/>
        </p:nvSpPr>
        <p:spPr>
          <a:xfrm>
            <a:off x="7517062" y="2217936"/>
            <a:ext cx="1238081" cy="606903"/>
          </a:xfrm>
          <a:prstGeom prst="arc">
            <a:avLst>
              <a:gd name="adj1" fmla="val 12090950"/>
              <a:gd name="adj2" fmla="val 2046273"/>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4C2A661A-DC11-A77E-F434-08E51988D284}"/>
              </a:ext>
            </a:extLst>
          </p:cNvPr>
          <p:cNvSpPr/>
          <p:nvPr/>
        </p:nvSpPr>
        <p:spPr>
          <a:xfrm rot="10800000">
            <a:off x="6390014" y="3256371"/>
            <a:ext cx="1238081" cy="606903"/>
          </a:xfrm>
          <a:prstGeom prst="arc">
            <a:avLst>
              <a:gd name="adj1" fmla="val 12090950"/>
              <a:gd name="adj2" fmla="val 2046273"/>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0B78D7EA-A27D-4A65-E30C-D1E6C3FAEDAE}"/>
              </a:ext>
            </a:extLst>
          </p:cNvPr>
          <p:cNvSpPr/>
          <p:nvPr/>
        </p:nvSpPr>
        <p:spPr>
          <a:xfrm rot="10800000">
            <a:off x="6336444" y="3185270"/>
            <a:ext cx="1238081" cy="606903"/>
          </a:xfrm>
          <a:prstGeom prst="arc">
            <a:avLst>
              <a:gd name="adj1" fmla="val 12090950"/>
              <a:gd name="adj2" fmla="val 2046273"/>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575F8CF1-63A6-DC4E-50CA-03BF1CF867E7}"/>
              </a:ext>
            </a:extLst>
          </p:cNvPr>
          <p:cNvSpPr/>
          <p:nvPr/>
        </p:nvSpPr>
        <p:spPr>
          <a:xfrm rot="10800000">
            <a:off x="6301673" y="3088928"/>
            <a:ext cx="1238081" cy="606903"/>
          </a:xfrm>
          <a:prstGeom prst="arc">
            <a:avLst>
              <a:gd name="adj1" fmla="val 12090950"/>
              <a:gd name="adj2" fmla="val 2046273"/>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a:extLst>
              <a:ext uri="{FF2B5EF4-FFF2-40B4-BE49-F238E27FC236}">
                <a16:creationId xmlns:a16="http://schemas.microsoft.com/office/drawing/2014/main" id="{D9F1A8DB-39BD-5750-27C4-643B027B1C97}"/>
              </a:ext>
            </a:extLst>
          </p:cNvPr>
          <p:cNvSpPr/>
          <p:nvPr/>
        </p:nvSpPr>
        <p:spPr>
          <a:xfrm rot="10800000">
            <a:off x="6259772" y="2988774"/>
            <a:ext cx="1238081" cy="606903"/>
          </a:xfrm>
          <a:prstGeom prst="arc">
            <a:avLst>
              <a:gd name="adj1" fmla="val 12090950"/>
              <a:gd name="adj2" fmla="val 2046273"/>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2F231318-2555-6541-6E45-25A66DAFEDD8}"/>
              </a:ext>
            </a:extLst>
          </p:cNvPr>
          <p:cNvSpPr/>
          <p:nvPr/>
        </p:nvSpPr>
        <p:spPr>
          <a:xfrm rot="10800000">
            <a:off x="6222409" y="2881818"/>
            <a:ext cx="1238081" cy="606903"/>
          </a:xfrm>
          <a:prstGeom prst="arc">
            <a:avLst>
              <a:gd name="adj1" fmla="val 12090950"/>
              <a:gd name="adj2" fmla="val 2046273"/>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69336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Fixed Field Accelerator (FFA) Concept At CEBAF</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
        <p:nvSpPr>
          <p:cNvPr id="8" name="TextBox 7">
            <a:extLst>
              <a:ext uri="{FF2B5EF4-FFF2-40B4-BE49-F238E27FC236}">
                <a16:creationId xmlns:a16="http://schemas.microsoft.com/office/drawing/2014/main" id="{A6A30B26-4992-4F9D-48D4-6E36A4DB1C27}"/>
              </a:ext>
            </a:extLst>
          </p:cNvPr>
          <p:cNvSpPr txBox="1"/>
          <p:nvPr/>
        </p:nvSpPr>
        <p:spPr>
          <a:xfrm>
            <a:off x="588397" y="1375576"/>
            <a:ext cx="8078525" cy="369332"/>
          </a:xfrm>
          <a:prstGeom prst="rect">
            <a:avLst/>
          </a:prstGeom>
          <a:noFill/>
        </p:spPr>
        <p:txBody>
          <a:bodyPr wrap="square" rtlCol="0">
            <a:spAutoFit/>
          </a:bodyPr>
          <a:lstStyle/>
          <a:p>
            <a:pPr marL="285750" indent="-285750">
              <a:buFont typeface="Arial" panose="020B0604020202020204" pitchFamily="34" charset="0"/>
              <a:buChar char="•"/>
            </a:pPr>
            <a:r>
              <a:rPr lang="en-US" dirty="0"/>
              <a:t>Tune the passage of multiple beams in a single arc beamline </a:t>
            </a:r>
          </a:p>
        </p:txBody>
      </p:sp>
      <p:sp>
        <p:nvSpPr>
          <p:cNvPr id="9" name="TextBox 8">
            <a:extLst>
              <a:ext uri="{FF2B5EF4-FFF2-40B4-BE49-F238E27FC236}">
                <a16:creationId xmlns:a16="http://schemas.microsoft.com/office/drawing/2014/main" id="{5F17D118-50FD-59D2-BF15-7985B26AAF30}"/>
              </a:ext>
            </a:extLst>
          </p:cNvPr>
          <p:cNvSpPr txBox="1"/>
          <p:nvPr/>
        </p:nvSpPr>
        <p:spPr>
          <a:xfrm>
            <a:off x="588396" y="4351200"/>
            <a:ext cx="807852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New problems will arise!</a:t>
            </a:r>
          </a:p>
          <a:p>
            <a:pPr marL="285750" indent="-285750">
              <a:buFont typeface="Arial" panose="020B0604020202020204" pitchFamily="34" charset="0"/>
              <a:buChar char="•"/>
            </a:pPr>
            <a:r>
              <a:rPr lang="en-US" dirty="0"/>
              <a:t>Simulation studies aim to identify problems, both predicted and unpredicted</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5F771F2C-88FF-CD17-27DB-78EE122BA855}"/>
              </a:ext>
            </a:extLst>
          </p:cNvPr>
          <p:cNvPicPr>
            <a:picLocks noChangeAspect="1"/>
          </p:cNvPicPr>
          <p:nvPr/>
        </p:nvPicPr>
        <p:blipFill>
          <a:blip r:embed="rId2"/>
          <a:stretch>
            <a:fillRect/>
          </a:stretch>
        </p:blipFill>
        <p:spPr>
          <a:xfrm>
            <a:off x="1068149" y="1706374"/>
            <a:ext cx="6718412" cy="2322790"/>
          </a:xfrm>
          <a:prstGeom prst="rect">
            <a:avLst/>
          </a:prstGeom>
        </p:spPr>
      </p:pic>
      <p:sp>
        <p:nvSpPr>
          <p:cNvPr id="6" name="Rectangle 5">
            <a:extLst>
              <a:ext uri="{FF2B5EF4-FFF2-40B4-BE49-F238E27FC236}">
                <a16:creationId xmlns:a16="http://schemas.microsoft.com/office/drawing/2014/main" id="{95818393-6A64-4437-8E2B-481ECCF0185A}"/>
              </a:ext>
            </a:extLst>
          </p:cNvPr>
          <p:cNvSpPr/>
          <p:nvPr/>
        </p:nvSpPr>
        <p:spPr>
          <a:xfrm>
            <a:off x="2581359" y="2075706"/>
            <a:ext cx="720191" cy="1549525"/>
          </a:xfrm>
          <a:prstGeom prst="rect">
            <a:avLst/>
          </a:prstGeom>
          <a:noFill/>
          <a:ln w="571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76B7317-E303-860E-2D1B-E99E581A213E}"/>
              </a:ext>
            </a:extLst>
          </p:cNvPr>
          <p:cNvSpPr/>
          <p:nvPr/>
        </p:nvSpPr>
        <p:spPr>
          <a:xfrm>
            <a:off x="6383267" y="2075705"/>
            <a:ext cx="720191" cy="1549525"/>
          </a:xfrm>
          <a:prstGeom prst="rect">
            <a:avLst/>
          </a:prstGeom>
          <a:noFill/>
          <a:ln w="571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E4566F7-E42E-CC03-19C0-19F449EA2F2A}"/>
              </a:ext>
            </a:extLst>
          </p:cNvPr>
          <p:cNvSpPr txBox="1"/>
          <p:nvPr/>
        </p:nvSpPr>
        <p:spPr>
          <a:xfrm>
            <a:off x="6980567" y="3906053"/>
            <a:ext cx="830783" cy="246221"/>
          </a:xfrm>
          <a:prstGeom prst="rect">
            <a:avLst/>
          </a:prstGeom>
          <a:noFill/>
        </p:spPr>
        <p:txBody>
          <a:bodyPr wrap="square" rtlCol="0">
            <a:spAutoFit/>
          </a:bodyPr>
          <a:lstStyle/>
          <a:p>
            <a:r>
              <a:rPr lang="en-US" sz="1000" dirty="0"/>
              <a:t>Kirsten D.</a:t>
            </a:r>
          </a:p>
        </p:txBody>
      </p:sp>
    </p:spTree>
    <p:extLst>
      <p:ext uri="{BB962C8B-B14F-4D97-AF65-F5344CB8AC3E}">
        <p14:creationId xmlns:p14="http://schemas.microsoft.com/office/powerpoint/2010/main" val="2708702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Effort Organization</a:t>
            </a:r>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6" name="Picture 5" descr="A red and white logo with black background&#10;&#10;Description automatically generated">
            <a:extLst>
              <a:ext uri="{FF2B5EF4-FFF2-40B4-BE49-F238E27FC236}">
                <a16:creationId xmlns:a16="http://schemas.microsoft.com/office/drawing/2014/main" id="{A3345020-F522-7B46-122B-75A3AB6A3F3A}"/>
              </a:ext>
            </a:extLst>
          </p:cNvPr>
          <p:cNvPicPr>
            <a:picLocks noChangeAspect="1"/>
          </p:cNvPicPr>
          <p:nvPr/>
        </p:nvPicPr>
        <p:blipFill>
          <a:blip r:embed="rId2"/>
          <a:stretch>
            <a:fillRect/>
          </a:stretch>
        </p:blipFill>
        <p:spPr>
          <a:xfrm>
            <a:off x="3828666" y="5067456"/>
            <a:ext cx="2906988" cy="1635181"/>
          </a:xfrm>
          <a:prstGeom prst="rect">
            <a:avLst/>
          </a:prstGeom>
          <a:ln>
            <a:noFill/>
          </a:ln>
        </p:spPr>
      </p:pic>
      <p:pic>
        <p:nvPicPr>
          <p:cNvPr id="8" name="Picture 7" descr="A green and white logo&#10;&#10;Description automatically generated">
            <a:extLst>
              <a:ext uri="{FF2B5EF4-FFF2-40B4-BE49-F238E27FC236}">
                <a16:creationId xmlns:a16="http://schemas.microsoft.com/office/drawing/2014/main" id="{DEA3E986-0F08-05A2-FF1D-5D9B65DD5F79}"/>
              </a:ext>
            </a:extLst>
          </p:cNvPr>
          <p:cNvPicPr>
            <a:picLocks noChangeAspect="1"/>
          </p:cNvPicPr>
          <p:nvPr/>
        </p:nvPicPr>
        <p:blipFill>
          <a:blip r:embed="rId3"/>
          <a:stretch>
            <a:fillRect/>
          </a:stretch>
        </p:blipFill>
        <p:spPr>
          <a:xfrm>
            <a:off x="3948624" y="3805382"/>
            <a:ext cx="2667073" cy="1370579"/>
          </a:xfrm>
          <a:prstGeom prst="rect">
            <a:avLst/>
          </a:prstGeom>
        </p:spPr>
      </p:pic>
      <p:pic>
        <p:nvPicPr>
          <p:cNvPr id="10" name="Picture 9" descr="A black and white image of a curved object&#10;&#10;Description automatically generated">
            <a:extLst>
              <a:ext uri="{FF2B5EF4-FFF2-40B4-BE49-F238E27FC236}">
                <a16:creationId xmlns:a16="http://schemas.microsoft.com/office/drawing/2014/main" id="{E50BEB5E-A032-24FD-F8BC-EEB0049ACB98}"/>
              </a:ext>
            </a:extLst>
          </p:cNvPr>
          <p:cNvPicPr>
            <a:picLocks noChangeAspect="1"/>
          </p:cNvPicPr>
          <p:nvPr/>
        </p:nvPicPr>
        <p:blipFill>
          <a:blip r:embed="rId4"/>
          <a:stretch>
            <a:fillRect/>
          </a:stretch>
        </p:blipFill>
        <p:spPr>
          <a:xfrm>
            <a:off x="3901534" y="1767874"/>
            <a:ext cx="2761253" cy="1057042"/>
          </a:xfrm>
          <a:prstGeom prst="rect">
            <a:avLst/>
          </a:prstGeom>
        </p:spPr>
      </p:pic>
      <p:pic>
        <p:nvPicPr>
          <p:cNvPr id="13" name="Picture 12" descr="A red line in a black background&#10;&#10;Description automatically generated">
            <a:extLst>
              <a:ext uri="{FF2B5EF4-FFF2-40B4-BE49-F238E27FC236}">
                <a16:creationId xmlns:a16="http://schemas.microsoft.com/office/drawing/2014/main" id="{C8E3053A-C6DB-8841-F73C-C3C15F2C668B}"/>
              </a:ext>
            </a:extLst>
          </p:cNvPr>
          <p:cNvPicPr>
            <a:picLocks noChangeAspect="1"/>
          </p:cNvPicPr>
          <p:nvPr/>
        </p:nvPicPr>
        <p:blipFill>
          <a:blip r:embed="rId5"/>
          <a:stretch>
            <a:fillRect/>
          </a:stretch>
        </p:blipFill>
        <p:spPr>
          <a:xfrm>
            <a:off x="600254" y="879726"/>
            <a:ext cx="2443935" cy="615140"/>
          </a:xfrm>
          <a:prstGeom prst="rect">
            <a:avLst/>
          </a:prstGeom>
        </p:spPr>
      </p:pic>
      <p:sp>
        <p:nvSpPr>
          <p:cNvPr id="19" name="Rectangle 18">
            <a:extLst>
              <a:ext uri="{FF2B5EF4-FFF2-40B4-BE49-F238E27FC236}">
                <a16:creationId xmlns:a16="http://schemas.microsoft.com/office/drawing/2014/main" id="{E5E71600-72CC-F6C0-1B0D-725D86C9666F}"/>
              </a:ext>
            </a:extLst>
          </p:cNvPr>
          <p:cNvSpPr/>
          <p:nvPr/>
        </p:nvSpPr>
        <p:spPr>
          <a:xfrm>
            <a:off x="735402" y="1629198"/>
            <a:ext cx="2161308" cy="61514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Dennis T: Injector</a:t>
            </a:r>
          </a:p>
        </p:txBody>
      </p:sp>
      <p:sp>
        <p:nvSpPr>
          <p:cNvPr id="20" name="Rectangle 19">
            <a:extLst>
              <a:ext uri="{FF2B5EF4-FFF2-40B4-BE49-F238E27FC236}">
                <a16:creationId xmlns:a16="http://schemas.microsoft.com/office/drawing/2014/main" id="{080F124B-2771-ACFC-22E5-0DE3B5ADCFC8}"/>
              </a:ext>
            </a:extLst>
          </p:cNvPr>
          <p:cNvSpPr/>
          <p:nvPr/>
        </p:nvSpPr>
        <p:spPr>
          <a:xfrm>
            <a:off x="735402" y="2293003"/>
            <a:ext cx="2161308" cy="61514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Alex B: Linacs</a:t>
            </a:r>
          </a:p>
        </p:txBody>
      </p:sp>
      <p:sp>
        <p:nvSpPr>
          <p:cNvPr id="21" name="Rectangle 20">
            <a:extLst>
              <a:ext uri="{FF2B5EF4-FFF2-40B4-BE49-F238E27FC236}">
                <a16:creationId xmlns:a16="http://schemas.microsoft.com/office/drawing/2014/main" id="{D210DEA2-2977-8B05-2561-6E6BF0F65A5B}"/>
              </a:ext>
            </a:extLst>
          </p:cNvPr>
          <p:cNvSpPr/>
          <p:nvPr/>
        </p:nvSpPr>
        <p:spPr>
          <a:xfrm>
            <a:off x="735402" y="2956808"/>
            <a:ext cx="2161308" cy="61514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Ryan B: </a:t>
            </a:r>
            <a:r>
              <a:rPr lang="en-US" dirty="0">
                <a:solidFill>
                  <a:srgbClr val="00B050"/>
                </a:solidFill>
              </a:rPr>
              <a:t>Spreaders, Splitters</a:t>
            </a:r>
          </a:p>
        </p:txBody>
      </p:sp>
      <p:sp>
        <p:nvSpPr>
          <p:cNvPr id="22" name="Rectangle 21">
            <a:extLst>
              <a:ext uri="{FF2B5EF4-FFF2-40B4-BE49-F238E27FC236}">
                <a16:creationId xmlns:a16="http://schemas.microsoft.com/office/drawing/2014/main" id="{7BFAD94C-9249-E614-A81C-4FC6505995D1}"/>
              </a:ext>
            </a:extLst>
          </p:cNvPr>
          <p:cNvSpPr/>
          <p:nvPr/>
        </p:nvSpPr>
        <p:spPr>
          <a:xfrm>
            <a:off x="735402" y="4948223"/>
            <a:ext cx="2161308" cy="61514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Randy G: FFA Transition</a:t>
            </a:r>
            <a:endParaRPr lang="en-US" dirty="0">
              <a:solidFill>
                <a:schemeClr val="tx1"/>
              </a:solidFill>
            </a:endParaRPr>
          </a:p>
        </p:txBody>
      </p:sp>
      <p:sp>
        <p:nvSpPr>
          <p:cNvPr id="23" name="Rectangle 22">
            <a:extLst>
              <a:ext uri="{FF2B5EF4-FFF2-40B4-BE49-F238E27FC236}">
                <a16:creationId xmlns:a16="http://schemas.microsoft.com/office/drawing/2014/main" id="{AF7E3DC1-2B54-999A-9C06-AD79D7A4C1E3}"/>
              </a:ext>
            </a:extLst>
          </p:cNvPr>
          <p:cNvSpPr/>
          <p:nvPr/>
        </p:nvSpPr>
        <p:spPr>
          <a:xfrm>
            <a:off x="735402" y="3620613"/>
            <a:ext cx="2161308" cy="61514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Donish K: </a:t>
            </a:r>
            <a:r>
              <a:rPr lang="en-US" dirty="0">
                <a:solidFill>
                  <a:schemeClr val="tx1"/>
                </a:solidFill>
              </a:rPr>
              <a:t>Linacs, EM Arcs, S2E</a:t>
            </a:r>
          </a:p>
        </p:txBody>
      </p:sp>
      <p:sp>
        <p:nvSpPr>
          <p:cNvPr id="24" name="Rectangle 23">
            <a:extLst>
              <a:ext uri="{FF2B5EF4-FFF2-40B4-BE49-F238E27FC236}">
                <a16:creationId xmlns:a16="http://schemas.microsoft.com/office/drawing/2014/main" id="{DDA326D1-0E92-C37E-C630-353603BED44C}"/>
              </a:ext>
            </a:extLst>
          </p:cNvPr>
          <p:cNvSpPr/>
          <p:nvPr/>
        </p:nvSpPr>
        <p:spPr>
          <a:xfrm>
            <a:off x="735402" y="5612028"/>
            <a:ext cx="2161308" cy="61514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Kirsten D: </a:t>
            </a:r>
            <a:r>
              <a:rPr lang="en-US" dirty="0">
                <a:solidFill>
                  <a:schemeClr val="tx1"/>
                </a:solidFill>
              </a:rPr>
              <a:t>Radiative</a:t>
            </a:r>
            <a:r>
              <a:rPr lang="en-US" dirty="0">
                <a:solidFill>
                  <a:srgbClr val="FF0000"/>
                </a:solidFill>
              </a:rPr>
              <a:t> </a:t>
            </a:r>
            <a:r>
              <a:rPr lang="en-US" dirty="0">
                <a:solidFill>
                  <a:schemeClr val="tx1"/>
                </a:solidFill>
              </a:rPr>
              <a:t>Effects</a:t>
            </a:r>
          </a:p>
        </p:txBody>
      </p:sp>
      <p:sp>
        <p:nvSpPr>
          <p:cNvPr id="25" name="Rectangle 24">
            <a:extLst>
              <a:ext uri="{FF2B5EF4-FFF2-40B4-BE49-F238E27FC236}">
                <a16:creationId xmlns:a16="http://schemas.microsoft.com/office/drawing/2014/main" id="{32EEBA53-075F-F701-2A97-41F12CD8D6DE}"/>
              </a:ext>
            </a:extLst>
          </p:cNvPr>
          <p:cNvSpPr/>
          <p:nvPr/>
        </p:nvSpPr>
        <p:spPr>
          <a:xfrm>
            <a:off x="735402" y="4284418"/>
            <a:ext cx="2161308" cy="61514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Alex C: FFA</a:t>
            </a:r>
          </a:p>
        </p:txBody>
      </p:sp>
      <p:sp>
        <p:nvSpPr>
          <p:cNvPr id="27" name="Rectangle 26">
            <a:extLst>
              <a:ext uri="{FF2B5EF4-FFF2-40B4-BE49-F238E27FC236}">
                <a16:creationId xmlns:a16="http://schemas.microsoft.com/office/drawing/2014/main" id="{067B250F-5704-6D67-A306-C8A982C4C6E3}"/>
              </a:ext>
            </a:extLst>
          </p:cNvPr>
          <p:cNvSpPr/>
          <p:nvPr/>
        </p:nvSpPr>
        <p:spPr>
          <a:xfrm>
            <a:off x="6735654" y="1953391"/>
            <a:ext cx="2161308" cy="61514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Stephen B: FFA</a:t>
            </a:r>
          </a:p>
        </p:txBody>
      </p:sp>
      <p:sp>
        <p:nvSpPr>
          <p:cNvPr id="28" name="Rectangle 27">
            <a:extLst>
              <a:ext uri="{FF2B5EF4-FFF2-40B4-BE49-F238E27FC236}">
                <a16:creationId xmlns:a16="http://schemas.microsoft.com/office/drawing/2014/main" id="{2360B561-9EDA-1278-801D-AEBA4C84816B}"/>
              </a:ext>
            </a:extLst>
          </p:cNvPr>
          <p:cNvSpPr/>
          <p:nvPr/>
        </p:nvSpPr>
        <p:spPr>
          <a:xfrm>
            <a:off x="6735654" y="4183101"/>
            <a:ext cx="2161308" cy="615141"/>
          </a:xfrm>
          <a:prstGeom prst="rect">
            <a:avLst/>
          </a:prstGeom>
          <a:noFill/>
          <a:ln w="57150">
            <a:solidFill>
              <a:srgbClr val="2F84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Vasiliy M: FFA Transition</a:t>
            </a:r>
          </a:p>
        </p:txBody>
      </p:sp>
      <p:sp>
        <p:nvSpPr>
          <p:cNvPr id="29" name="Rectangle 28">
            <a:extLst>
              <a:ext uri="{FF2B5EF4-FFF2-40B4-BE49-F238E27FC236}">
                <a16:creationId xmlns:a16="http://schemas.microsoft.com/office/drawing/2014/main" id="{C84C66CF-3A50-4670-6F29-CC16E7287CD5}"/>
              </a:ext>
            </a:extLst>
          </p:cNvPr>
          <p:cNvSpPr/>
          <p:nvPr/>
        </p:nvSpPr>
        <p:spPr>
          <a:xfrm>
            <a:off x="6796614" y="5577475"/>
            <a:ext cx="2161308" cy="615141"/>
          </a:xfrm>
          <a:prstGeom prst="rect">
            <a:avLst/>
          </a:prstGeom>
          <a:noFill/>
          <a:ln w="57150">
            <a:solidFill>
              <a:srgbClr val="D119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Georg H: FFA</a:t>
            </a:r>
          </a:p>
        </p:txBody>
      </p:sp>
      <p:sp>
        <p:nvSpPr>
          <p:cNvPr id="31" name="Rectangle 30">
            <a:extLst>
              <a:ext uri="{FF2B5EF4-FFF2-40B4-BE49-F238E27FC236}">
                <a16:creationId xmlns:a16="http://schemas.microsoft.com/office/drawing/2014/main" id="{C5FB7E05-CA42-EB7A-0233-91391CDCCD73}"/>
              </a:ext>
            </a:extLst>
          </p:cNvPr>
          <p:cNvSpPr/>
          <p:nvPr/>
        </p:nvSpPr>
        <p:spPr>
          <a:xfrm>
            <a:off x="4542791" y="1118999"/>
            <a:ext cx="440347" cy="2078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7F371F3-9C03-E628-5569-FE71F5838C4E}"/>
              </a:ext>
            </a:extLst>
          </p:cNvPr>
          <p:cNvSpPr txBox="1"/>
          <p:nvPr/>
        </p:nvSpPr>
        <p:spPr>
          <a:xfrm>
            <a:off x="4983138" y="1029567"/>
            <a:ext cx="784767" cy="369332"/>
          </a:xfrm>
          <a:prstGeom prst="rect">
            <a:avLst/>
          </a:prstGeom>
          <a:noFill/>
        </p:spPr>
        <p:txBody>
          <a:bodyPr wrap="none" rtlCol="0">
            <a:spAutoFit/>
          </a:bodyPr>
          <a:lstStyle/>
          <a:p>
            <a:r>
              <a:rPr lang="en-US" dirty="0">
                <a:solidFill>
                  <a:srgbClr val="00B050"/>
                </a:solidFill>
              </a:rPr>
              <a:t>OptiM</a:t>
            </a:r>
          </a:p>
        </p:txBody>
      </p:sp>
      <p:sp>
        <p:nvSpPr>
          <p:cNvPr id="33" name="Rectangle 32">
            <a:extLst>
              <a:ext uri="{FF2B5EF4-FFF2-40B4-BE49-F238E27FC236}">
                <a16:creationId xmlns:a16="http://schemas.microsoft.com/office/drawing/2014/main" id="{160A5B6C-F456-474E-CC7F-C9F29EAB0B3C}"/>
              </a:ext>
            </a:extLst>
          </p:cNvPr>
          <p:cNvSpPr/>
          <p:nvPr/>
        </p:nvSpPr>
        <p:spPr>
          <a:xfrm>
            <a:off x="5916082" y="1111749"/>
            <a:ext cx="440347" cy="2078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C6CA44F-1D8E-0116-0DFF-3A31EF11DF2C}"/>
              </a:ext>
            </a:extLst>
          </p:cNvPr>
          <p:cNvSpPr txBox="1"/>
          <p:nvPr/>
        </p:nvSpPr>
        <p:spPr>
          <a:xfrm>
            <a:off x="6356429" y="1022317"/>
            <a:ext cx="880369" cy="369332"/>
          </a:xfrm>
          <a:prstGeom prst="rect">
            <a:avLst/>
          </a:prstGeom>
          <a:noFill/>
        </p:spPr>
        <p:txBody>
          <a:bodyPr wrap="none" rtlCol="0">
            <a:spAutoFit/>
          </a:bodyPr>
          <a:lstStyle/>
          <a:p>
            <a:r>
              <a:rPr lang="en-US" dirty="0"/>
              <a:t>elegant</a:t>
            </a:r>
          </a:p>
        </p:txBody>
      </p:sp>
      <p:sp>
        <p:nvSpPr>
          <p:cNvPr id="35" name="Rectangle 34">
            <a:extLst>
              <a:ext uri="{FF2B5EF4-FFF2-40B4-BE49-F238E27FC236}">
                <a16:creationId xmlns:a16="http://schemas.microsoft.com/office/drawing/2014/main" id="{0EB2783B-DED3-870A-F990-8DAF426B9902}"/>
              </a:ext>
            </a:extLst>
          </p:cNvPr>
          <p:cNvSpPr/>
          <p:nvPr/>
        </p:nvSpPr>
        <p:spPr>
          <a:xfrm>
            <a:off x="7289373" y="1114682"/>
            <a:ext cx="440347" cy="2078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5C44F6C-8E8D-0691-AA3B-EA079F032E84}"/>
              </a:ext>
            </a:extLst>
          </p:cNvPr>
          <p:cNvSpPr txBox="1"/>
          <p:nvPr/>
        </p:nvSpPr>
        <p:spPr>
          <a:xfrm>
            <a:off x="7729720" y="1025250"/>
            <a:ext cx="726481" cy="369332"/>
          </a:xfrm>
          <a:prstGeom prst="rect">
            <a:avLst/>
          </a:prstGeom>
          <a:noFill/>
        </p:spPr>
        <p:txBody>
          <a:bodyPr wrap="none" rtlCol="0">
            <a:spAutoFit/>
          </a:bodyPr>
          <a:lstStyle/>
          <a:p>
            <a:r>
              <a:rPr lang="en-US" dirty="0">
                <a:solidFill>
                  <a:srgbClr val="FF0000"/>
                </a:solidFill>
              </a:rPr>
              <a:t>Bmad</a:t>
            </a:r>
          </a:p>
        </p:txBody>
      </p:sp>
      <p:sp>
        <p:nvSpPr>
          <p:cNvPr id="37" name="Rectangle 36">
            <a:extLst>
              <a:ext uri="{FF2B5EF4-FFF2-40B4-BE49-F238E27FC236}">
                <a16:creationId xmlns:a16="http://schemas.microsoft.com/office/drawing/2014/main" id="{880737DB-AE9C-2E76-BFFC-FBC441F5E34B}"/>
              </a:ext>
            </a:extLst>
          </p:cNvPr>
          <p:cNvSpPr/>
          <p:nvPr/>
        </p:nvSpPr>
        <p:spPr>
          <a:xfrm>
            <a:off x="735402" y="6227169"/>
            <a:ext cx="2161308" cy="61514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Jay B: Hall Optics</a:t>
            </a:r>
          </a:p>
        </p:txBody>
      </p:sp>
      <p:sp>
        <p:nvSpPr>
          <p:cNvPr id="38" name="Rectangle 37">
            <a:extLst>
              <a:ext uri="{FF2B5EF4-FFF2-40B4-BE49-F238E27FC236}">
                <a16:creationId xmlns:a16="http://schemas.microsoft.com/office/drawing/2014/main" id="{711D78F4-AC3D-C4EB-5863-C23AC0C5A7AD}"/>
              </a:ext>
            </a:extLst>
          </p:cNvPr>
          <p:cNvSpPr/>
          <p:nvPr/>
        </p:nvSpPr>
        <p:spPr>
          <a:xfrm>
            <a:off x="6735654" y="2583750"/>
            <a:ext cx="2161308" cy="61514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Dejan T: Optics</a:t>
            </a:r>
          </a:p>
        </p:txBody>
      </p:sp>
      <p:sp>
        <p:nvSpPr>
          <p:cNvPr id="39" name="Rectangle 38">
            <a:extLst>
              <a:ext uri="{FF2B5EF4-FFF2-40B4-BE49-F238E27FC236}">
                <a16:creationId xmlns:a16="http://schemas.microsoft.com/office/drawing/2014/main" id="{9EE428EC-FFE9-5B2C-69A0-B48CEE346F99}"/>
              </a:ext>
            </a:extLst>
          </p:cNvPr>
          <p:cNvSpPr/>
          <p:nvPr/>
        </p:nvSpPr>
        <p:spPr>
          <a:xfrm>
            <a:off x="6735654" y="3214109"/>
            <a:ext cx="2161308" cy="61514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Scott B: Optics</a:t>
            </a:r>
          </a:p>
        </p:txBody>
      </p:sp>
    </p:spTree>
    <p:extLst>
      <p:ext uri="{BB962C8B-B14F-4D97-AF65-F5344CB8AC3E}">
        <p14:creationId xmlns:p14="http://schemas.microsoft.com/office/powerpoint/2010/main" val="858213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C58479D8-61B8-BC93-32F0-249C8BA457E4}"/>
              </a:ext>
            </a:extLst>
          </p:cNvPr>
          <p:cNvCxnSpPr/>
          <p:nvPr/>
        </p:nvCxnSpPr>
        <p:spPr>
          <a:xfrm>
            <a:off x="987723" y="1610315"/>
            <a:ext cx="673207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lstStyle/>
          <a:p>
            <a:r>
              <a:rPr lang="en-US" dirty="0"/>
              <a:t>Machine Changes: Linacs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sp>
        <p:nvSpPr>
          <p:cNvPr id="9" name="TextBox 8">
            <a:extLst>
              <a:ext uri="{FF2B5EF4-FFF2-40B4-BE49-F238E27FC236}">
                <a16:creationId xmlns:a16="http://schemas.microsoft.com/office/drawing/2014/main" id="{6A5FD161-75D7-2C4F-08AE-B1C2186696E0}"/>
              </a:ext>
            </a:extLst>
          </p:cNvPr>
          <p:cNvSpPr txBox="1"/>
          <p:nvPr/>
        </p:nvSpPr>
        <p:spPr>
          <a:xfrm>
            <a:off x="1497829" y="817296"/>
            <a:ext cx="6530272" cy="2862322"/>
          </a:xfrm>
          <a:prstGeom prst="rect">
            <a:avLst/>
          </a:prstGeom>
          <a:noFill/>
        </p:spPr>
        <p:txBody>
          <a:bodyPr wrap="square" rtlCol="0">
            <a:spAutoFit/>
          </a:bodyPr>
          <a:lstStyle/>
          <a:p>
            <a:pPr marL="285750" indent="-285750">
              <a:buFont typeface="Arial" panose="020B0604020202020204" pitchFamily="34" charset="0"/>
              <a:buChar char="•"/>
            </a:pPr>
            <a:r>
              <a:rPr lang="en-US" dirty="0"/>
              <a:t>Changed from doublet (12GeV) to triplet: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pic>
        <p:nvPicPr>
          <p:cNvPr id="15" name="Picture 14">
            <a:extLst>
              <a:ext uri="{FF2B5EF4-FFF2-40B4-BE49-F238E27FC236}">
                <a16:creationId xmlns:a16="http://schemas.microsoft.com/office/drawing/2014/main" id="{938BCE6D-22FB-4D4D-D134-12EF9AF88C5B}"/>
              </a:ext>
            </a:extLst>
          </p:cNvPr>
          <p:cNvPicPr>
            <a:picLocks noChangeAspect="1"/>
          </p:cNvPicPr>
          <p:nvPr/>
        </p:nvPicPr>
        <p:blipFill>
          <a:blip r:embed="rId2"/>
          <a:stretch>
            <a:fillRect/>
          </a:stretch>
        </p:blipFill>
        <p:spPr>
          <a:xfrm>
            <a:off x="2988739" y="2646299"/>
            <a:ext cx="2753797" cy="2726259"/>
          </a:xfrm>
          <a:prstGeom prst="rect">
            <a:avLst/>
          </a:prstGeom>
        </p:spPr>
      </p:pic>
      <p:pic>
        <p:nvPicPr>
          <p:cNvPr id="18" name="Picture 17">
            <a:extLst>
              <a:ext uri="{FF2B5EF4-FFF2-40B4-BE49-F238E27FC236}">
                <a16:creationId xmlns:a16="http://schemas.microsoft.com/office/drawing/2014/main" id="{650ADD4C-AA64-8C55-DCC4-0B7DEC34FFAD}"/>
              </a:ext>
            </a:extLst>
          </p:cNvPr>
          <p:cNvPicPr>
            <a:picLocks noChangeAspect="1"/>
          </p:cNvPicPr>
          <p:nvPr/>
        </p:nvPicPr>
        <p:blipFill>
          <a:blip r:embed="rId3"/>
          <a:stretch>
            <a:fillRect/>
          </a:stretch>
        </p:blipFill>
        <p:spPr>
          <a:xfrm>
            <a:off x="5742536" y="2644621"/>
            <a:ext cx="2683326" cy="2726259"/>
          </a:xfrm>
          <a:prstGeom prst="rect">
            <a:avLst/>
          </a:prstGeom>
        </p:spPr>
      </p:pic>
      <p:sp>
        <p:nvSpPr>
          <p:cNvPr id="20" name="TextBox 19">
            <a:extLst>
              <a:ext uri="{FF2B5EF4-FFF2-40B4-BE49-F238E27FC236}">
                <a16:creationId xmlns:a16="http://schemas.microsoft.com/office/drawing/2014/main" id="{8AC34836-1B74-FE8A-4189-A6A7E0FD1279}"/>
              </a:ext>
            </a:extLst>
          </p:cNvPr>
          <p:cNvSpPr txBox="1"/>
          <p:nvPr/>
        </p:nvSpPr>
        <p:spPr>
          <a:xfrm>
            <a:off x="1548150" y="5711496"/>
            <a:ext cx="65464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Again, changing weakly focusing to strongly focusing (Alex B.)</a:t>
            </a:r>
          </a:p>
          <a:p>
            <a:pPr marL="742950" lvl="1" indent="-285750">
              <a:buFont typeface="Arial" panose="020B0604020202020204" pitchFamily="34" charset="0"/>
              <a:buChar char="•"/>
            </a:pPr>
            <a:r>
              <a:rPr lang="en-US" dirty="0"/>
              <a:t>Smaller beta functions in higher passes</a:t>
            </a:r>
          </a:p>
          <a:p>
            <a:pPr marL="742950" lvl="1" indent="-285750">
              <a:buFont typeface="Arial" panose="020B0604020202020204" pitchFamily="34" charset="0"/>
              <a:buChar char="•"/>
            </a:pPr>
            <a:r>
              <a:rPr lang="en-US" dirty="0"/>
              <a:t>Accommodates FFA cells and merger</a:t>
            </a:r>
          </a:p>
        </p:txBody>
      </p:sp>
      <p:pic>
        <p:nvPicPr>
          <p:cNvPr id="21" name="Picture 20">
            <a:extLst>
              <a:ext uri="{FF2B5EF4-FFF2-40B4-BE49-F238E27FC236}">
                <a16:creationId xmlns:a16="http://schemas.microsoft.com/office/drawing/2014/main" id="{6E1E54B5-9AE2-3164-0CA6-367B96329F4E}"/>
              </a:ext>
            </a:extLst>
          </p:cNvPr>
          <p:cNvPicPr>
            <a:picLocks noChangeAspect="1"/>
          </p:cNvPicPr>
          <p:nvPr/>
        </p:nvPicPr>
        <p:blipFill>
          <a:blip r:embed="rId4"/>
          <a:stretch>
            <a:fillRect/>
          </a:stretch>
        </p:blipFill>
        <p:spPr>
          <a:xfrm>
            <a:off x="8425862" y="2644621"/>
            <a:ext cx="504466" cy="2726259"/>
          </a:xfrm>
          <a:prstGeom prst="rect">
            <a:avLst/>
          </a:prstGeom>
        </p:spPr>
      </p:pic>
      <p:sp>
        <p:nvSpPr>
          <p:cNvPr id="22" name="Collate 21">
            <a:extLst>
              <a:ext uri="{FF2B5EF4-FFF2-40B4-BE49-F238E27FC236}">
                <a16:creationId xmlns:a16="http://schemas.microsoft.com/office/drawing/2014/main" id="{78E5FF81-97CA-8E55-CD8F-FE7982D79645}"/>
              </a:ext>
            </a:extLst>
          </p:cNvPr>
          <p:cNvSpPr/>
          <p:nvPr/>
        </p:nvSpPr>
        <p:spPr>
          <a:xfrm>
            <a:off x="1759070" y="1287047"/>
            <a:ext cx="339866" cy="671639"/>
          </a:xfrm>
          <a:prstGeom prst="flowChartCollat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ollate 22">
            <a:extLst>
              <a:ext uri="{FF2B5EF4-FFF2-40B4-BE49-F238E27FC236}">
                <a16:creationId xmlns:a16="http://schemas.microsoft.com/office/drawing/2014/main" id="{AC2AB90A-8557-A5B9-0927-87808F74DBF5}"/>
              </a:ext>
            </a:extLst>
          </p:cNvPr>
          <p:cNvSpPr/>
          <p:nvPr/>
        </p:nvSpPr>
        <p:spPr>
          <a:xfrm>
            <a:off x="2356840" y="1287046"/>
            <a:ext cx="339866" cy="671639"/>
          </a:xfrm>
          <a:prstGeom prst="flowChartCollat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4" name="Decision 23">
            <a:extLst>
              <a:ext uri="{FF2B5EF4-FFF2-40B4-BE49-F238E27FC236}">
                <a16:creationId xmlns:a16="http://schemas.microsoft.com/office/drawing/2014/main" id="{6E280F60-E2A6-88BB-F4A2-71DF547DD85C}"/>
              </a:ext>
            </a:extLst>
          </p:cNvPr>
          <p:cNvSpPr/>
          <p:nvPr/>
        </p:nvSpPr>
        <p:spPr>
          <a:xfrm>
            <a:off x="2074139" y="1287046"/>
            <a:ext cx="307498" cy="671639"/>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n 25">
            <a:extLst>
              <a:ext uri="{FF2B5EF4-FFF2-40B4-BE49-F238E27FC236}">
                <a16:creationId xmlns:a16="http://schemas.microsoft.com/office/drawing/2014/main" id="{B0CAD3DD-359A-BF0B-3E30-6996C4763CEE}"/>
              </a:ext>
            </a:extLst>
          </p:cNvPr>
          <p:cNvSpPr/>
          <p:nvPr/>
        </p:nvSpPr>
        <p:spPr>
          <a:xfrm rot="5400000">
            <a:off x="4204844" y="691138"/>
            <a:ext cx="356050" cy="1878631"/>
          </a:xfrm>
          <a:prstGeom prst="can">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EC469078-A3D4-FE38-44CA-6D98D02FE410}"/>
              </a:ext>
            </a:extLst>
          </p:cNvPr>
          <p:cNvSpPr/>
          <p:nvPr/>
        </p:nvSpPr>
        <p:spPr>
          <a:xfrm>
            <a:off x="3784788" y="1430397"/>
            <a:ext cx="1196161" cy="400110"/>
          </a:xfrm>
          <a:prstGeom prst="rect">
            <a:avLst/>
          </a:prstGeom>
          <a:noFill/>
        </p:spPr>
        <p:txBody>
          <a:bodyPr wrap="square" lIns="91440" tIns="45720" rIns="91440" bIns="45720">
            <a:spAutoFit/>
          </a:bodyPr>
          <a:lstStyle/>
          <a:p>
            <a:pPr algn="ctr"/>
            <a:r>
              <a:rPr lang="en-US" sz="2000" b="0" cap="none" spc="0" dirty="0">
                <a:ln w="0"/>
                <a:solidFill>
                  <a:sysClr val="windowText" lastClr="000000"/>
                </a:solidFill>
                <a:effectLst>
                  <a:reflection blurRad="6350" stA="53000" endA="300" endPos="35500" dir="5400000" sy="-90000" algn="bl" rotWithShape="0"/>
                </a:effectLst>
              </a:rPr>
              <a:t>SRF</a:t>
            </a:r>
          </a:p>
        </p:txBody>
      </p:sp>
      <p:sp>
        <p:nvSpPr>
          <p:cNvPr id="29" name="Collate 28">
            <a:extLst>
              <a:ext uri="{FF2B5EF4-FFF2-40B4-BE49-F238E27FC236}">
                <a16:creationId xmlns:a16="http://schemas.microsoft.com/office/drawing/2014/main" id="{3CF5075B-D2A0-B467-A8DE-45CD3B68A818}"/>
              </a:ext>
            </a:extLst>
          </p:cNvPr>
          <p:cNvSpPr/>
          <p:nvPr/>
        </p:nvSpPr>
        <p:spPr>
          <a:xfrm>
            <a:off x="6014954" y="1280504"/>
            <a:ext cx="339866" cy="671639"/>
          </a:xfrm>
          <a:prstGeom prst="flowChartCollat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ollate 29">
            <a:extLst>
              <a:ext uri="{FF2B5EF4-FFF2-40B4-BE49-F238E27FC236}">
                <a16:creationId xmlns:a16="http://schemas.microsoft.com/office/drawing/2014/main" id="{8FEE3C79-248A-B3BA-0F8F-71F05BE86B0C}"/>
              </a:ext>
            </a:extLst>
          </p:cNvPr>
          <p:cNvSpPr/>
          <p:nvPr/>
        </p:nvSpPr>
        <p:spPr>
          <a:xfrm>
            <a:off x="6612724" y="1280503"/>
            <a:ext cx="339866" cy="671639"/>
          </a:xfrm>
          <a:prstGeom prst="flowChartCollat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1" name="Decision 30">
            <a:extLst>
              <a:ext uri="{FF2B5EF4-FFF2-40B4-BE49-F238E27FC236}">
                <a16:creationId xmlns:a16="http://schemas.microsoft.com/office/drawing/2014/main" id="{4A1552AC-31F9-56D4-E694-384C899AC593}"/>
              </a:ext>
            </a:extLst>
          </p:cNvPr>
          <p:cNvSpPr/>
          <p:nvPr/>
        </p:nvSpPr>
        <p:spPr>
          <a:xfrm>
            <a:off x="6330023" y="1280503"/>
            <a:ext cx="307498" cy="671639"/>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3C617ACE-2A89-70B0-7C58-3FB7D8A983CD}"/>
              </a:ext>
            </a:extLst>
          </p:cNvPr>
          <p:cNvCxnSpPr/>
          <p:nvPr/>
        </p:nvCxnSpPr>
        <p:spPr>
          <a:xfrm>
            <a:off x="1759070" y="1958685"/>
            <a:ext cx="0" cy="2989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623CC14-0B57-620E-92A6-C9662D1021FF}"/>
              </a:ext>
            </a:extLst>
          </p:cNvPr>
          <p:cNvCxnSpPr/>
          <p:nvPr/>
        </p:nvCxnSpPr>
        <p:spPr>
          <a:xfrm>
            <a:off x="6014954" y="1958685"/>
            <a:ext cx="0" cy="2989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AD4AA81-87DD-511E-3249-439B2AC87101}"/>
              </a:ext>
            </a:extLst>
          </p:cNvPr>
          <p:cNvCxnSpPr>
            <a:cxnSpLocks/>
          </p:cNvCxnSpPr>
          <p:nvPr/>
        </p:nvCxnSpPr>
        <p:spPr>
          <a:xfrm>
            <a:off x="1759070" y="2103929"/>
            <a:ext cx="1809518" cy="42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7322254C-F7AE-EF83-4CDA-6FF4BD15CC35}"/>
              </a:ext>
            </a:extLst>
          </p:cNvPr>
          <p:cNvSpPr/>
          <p:nvPr/>
        </p:nvSpPr>
        <p:spPr>
          <a:xfrm>
            <a:off x="3315846" y="1895748"/>
            <a:ext cx="1196161" cy="400110"/>
          </a:xfrm>
          <a:prstGeom prst="rect">
            <a:avLst/>
          </a:prstGeom>
          <a:noFill/>
        </p:spPr>
        <p:txBody>
          <a:bodyPr wrap="square" lIns="91440" tIns="45720" rIns="91440" bIns="45720">
            <a:spAutoFit/>
          </a:bodyPr>
          <a:lstStyle/>
          <a:p>
            <a:pPr algn="ctr"/>
            <a:r>
              <a:rPr lang="en-US" sz="2000" b="0" cap="none" spc="0" dirty="0">
                <a:ln w="0"/>
                <a:solidFill>
                  <a:sysClr val="windowText" lastClr="000000"/>
                </a:solidFill>
                <a:effectLst>
                  <a:reflection blurRad="6350" stA="53000" endA="300" endPos="35500" dir="5400000" sy="-90000" algn="bl" rotWithShape="0"/>
                </a:effectLst>
              </a:rPr>
              <a:t>9.6m</a:t>
            </a:r>
          </a:p>
        </p:txBody>
      </p:sp>
      <p:cxnSp>
        <p:nvCxnSpPr>
          <p:cNvPr id="44" name="Straight Connector 43">
            <a:extLst>
              <a:ext uri="{FF2B5EF4-FFF2-40B4-BE49-F238E27FC236}">
                <a16:creationId xmlns:a16="http://schemas.microsoft.com/office/drawing/2014/main" id="{5BDA88FE-CC82-8BF7-AFE4-A0EF29D8C3CE}"/>
              </a:ext>
            </a:extLst>
          </p:cNvPr>
          <p:cNvCxnSpPr>
            <a:cxnSpLocks/>
          </p:cNvCxnSpPr>
          <p:nvPr/>
        </p:nvCxnSpPr>
        <p:spPr>
          <a:xfrm>
            <a:off x="4208823" y="2101803"/>
            <a:ext cx="1809518" cy="42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AAD3454-A940-DFB8-54F5-3EF7C17E52ED}"/>
              </a:ext>
            </a:extLst>
          </p:cNvPr>
          <p:cNvPicPr>
            <a:picLocks noChangeAspect="1"/>
          </p:cNvPicPr>
          <p:nvPr/>
        </p:nvPicPr>
        <p:blipFill>
          <a:blip r:embed="rId5"/>
          <a:stretch>
            <a:fillRect/>
          </a:stretch>
        </p:blipFill>
        <p:spPr>
          <a:xfrm>
            <a:off x="234942" y="2646299"/>
            <a:ext cx="2753797" cy="2726259"/>
          </a:xfrm>
          <a:prstGeom prst="rect">
            <a:avLst/>
          </a:prstGeom>
        </p:spPr>
      </p:pic>
    </p:spTree>
    <p:extLst>
      <p:ext uri="{BB962C8B-B14F-4D97-AF65-F5344CB8AC3E}">
        <p14:creationId xmlns:p14="http://schemas.microsoft.com/office/powerpoint/2010/main" val="47728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Machine Changes: EM Arcs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A5FD161-75D7-2C4F-08AE-B1C2186696E0}"/>
                  </a:ext>
                </a:extLst>
              </p:cNvPr>
              <p:cNvSpPr txBox="1"/>
              <p:nvPr/>
            </p:nvSpPr>
            <p:spPr>
              <a:xfrm>
                <a:off x="611751" y="801111"/>
                <a:ext cx="8302428" cy="10064294"/>
              </a:xfrm>
              <a:prstGeom prst="rect">
                <a:avLst/>
              </a:prstGeom>
              <a:noFill/>
            </p:spPr>
            <p:txBody>
              <a:bodyPr wrap="square" rtlCol="0">
                <a:spAutoFit/>
              </a:bodyPr>
              <a:lstStyle/>
              <a:p>
                <a:pPr marL="285750" indent="-285750">
                  <a:buFont typeface="Arial" panose="020B0604020202020204" pitchFamily="34" charset="0"/>
                  <a:buChar char="•"/>
                </a:pPr>
                <a:r>
                  <a:rPr lang="en-US" dirty="0"/>
                  <a:t>Redesigned Spreaders/Recombiners with new magnets to accommodate higher energy (Ryan B.)</a:t>
                </a:r>
              </a:p>
              <a:p>
                <a:pPr marL="285750" indent="-285750">
                  <a:buFont typeface="Arial" panose="020B0604020202020204" pitchFamily="34" charset="0"/>
                  <a:buChar char="•"/>
                </a:pPr>
                <a:r>
                  <a:rPr lang="en-US" dirty="0"/>
                  <a:t>Arc1/Arc2 (lowest) proper discarded and the rest moved up-by-one (Jay B.)</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Retune arcs for isochronicity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56</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oMath>
                </a14:m>
                <a:r>
                  <a:rPr lang="en-US" dirty="0"/>
                  <a:t>)</a:t>
                </a:r>
              </a:p>
              <a:p>
                <a:pPr marL="285750" indent="-285750">
                  <a:buFont typeface="Arial" panose="020B0604020202020204" pitchFamily="34" charset="0"/>
                  <a:buChar char="•"/>
                </a:pPr>
                <a:r>
                  <a:rPr lang="en-US" dirty="0"/>
                  <a:t>Rematch arcs from and to linacs</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mc:Choice>
        <mc:Fallback xmlns="">
          <p:sp>
            <p:nvSpPr>
              <p:cNvPr id="9" name="TextBox 8">
                <a:extLst>
                  <a:ext uri="{FF2B5EF4-FFF2-40B4-BE49-F238E27FC236}">
                    <a16:creationId xmlns:a16="http://schemas.microsoft.com/office/drawing/2014/main" id="{6A5FD161-75D7-2C4F-08AE-B1C2186696E0}"/>
                  </a:ext>
                </a:extLst>
              </p:cNvPr>
              <p:cNvSpPr txBox="1">
                <a:spLocks noRot="1" noChangeAspect="1" noMove="1" noResize="1" noEditPoints="1" noAdjustHandles="1" noChangeArrowheads="1" noChangeShapeType="1" noTextEdit="1"/>
              </p:cNvSpPr>
              <p:nvPr/>
            </p:nvSpPr>
            <p:spPr>
              <a:xfrm>
                <a:off x="611751" y="801111"/>
                <a:ext cx="8302428" cy="10064294"/>
              </a:xfrm>
              <a:prstGeom prst="rect">
                <a:avLst/>
              </a:prstGeom>
              <a:blipFill>
                <a:blip r:embed="rId2"/>
                <a:stretch>
                  <a:fillRect l="-459" t="-25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3E1476C0-CDED-EB5B-BD2E-59A26965E322}"/>
              </a:ext>
            </a:extLst>
          </p:cNvPr>
          <p:cNvPicPr>
            <a:picLocks noChangeAspect="1"/>
          </p:cNvPicPr>
          <p:nvPr/>
        </p:nvPicPr>
        <p:blipFill>
          <a:blip r:embed="rId3"/>
          <a:stretch>
            <a:fillRect/>
          </a:stretch>
        </p:blipFill>
        <p:spPr>
          <a:xfrm>
            <a:off x="779279" y="1787070"/>
            <a:ext cx="3575879" cy="3873870"/>
          </a:xfrm>
          <a:prstGeom prst="rect">
            <a:avLst/>
          </a:prstGeom>
        </p:spPr>
      </p:pic>
      <p:pic>
        <p:nvPicPr>
          <p:cNvPr id="7" name="Picture 6">
            <a:extLst>
              <a:ext uri="{FF2B5EF4-FFF2-40B4-BE49-F238E27FC236}">
                <a16:creationId xmlns:a16="http://schemas.microsoft.com/office/drawing/2014/main" id="{19082511-2E00-154E-D2F0-F3784345134E}"/>
              </a:ext>
            </a:extLst>
          </p:cNvPr>
          <p:cNvPicPr>
            <a:picLocks noChangeAspect="1"/>
          </p:cNvPicPr>
          <p:nvPr/>
        </p:nvPicPr>
        <p:blipFill>
          <a:blip r:embed="rId4"/>
          <a:stretch>
            <a:fillRect/>
          </a:stretch>
        </p:blipFill>
        <p:spPr>
          <a:xfrm>
            <a:off x="3373221" y="4367082"/>
            <a:ext cx="889679" cy="661354"/>
          </a:xfrm>
          <a:prstGeom prst="rect">
            <a:avLst/>
          </a:prstGeom>
        </p:spPr>
      </p:pic>
      <p:pic>
        <p:nvPicPr>
          <p:cNvPr id="8" name="Picture 7">
            <a:extLst>
              <a:ext uri="{FF2B5EF4-FFF2-40B4-BE49-F238E27FC236}">
                <a16:creationId xmlns:a16="http://schemas.microsoft.com/office/drawing/2014/main" id="{2FED9F0F-ED04-BD6F-CED7-DABF7AEA80EF}"/>
              </a:ext>
            </a:extLst>
          </p:cNvPr>
          <p:cNvPicPr>
            <a:picLocks noChangeAspect="1"/>
          </p:cNvPicPr>
          <p:nvPr/>
        </p:nvPicPr>
        <p:blipFill>
          <a:blip r:embed="rId5"/>
          <a:stretch>
            <a:fillRect/>
          </a:stretch>
        </p:blipFill>
        <p:spPr>
          <a:xfrm>
            <a:off x="4572000" y="1787070"/>
            <a:ext cx="3575879" cy="3873493"/>
          </a:xfrm>
          <a:prstGeom prst="rect">
            <a:avLst/>
          </a:prstGeom>
        </p:spPr>
      </p:pic>
    </p:spTree>
    <p:extLst>
      <p:ext uri="{BB962C8B-B14F-4D97-AF65-F5344CB8AC3E}">
        <p14:creationId xmlns:p14="http://schemas.microsoft.com/office/powerpoint/2010/main" val="3574835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Machine Changes: Splitters/FFA/FFA Merger</a:t>
            </a:r>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sp>
        <p:nvSpPr>
          <p:cNvPr id="9" name="TextBox 8">
            <a:extLst>
              <a:ext uri="{FF2B5EF4-FFF2-40B4-BE49-F238E27FC236}">
                <a16:creationId xmlns:a16="http://schemas.microsoft.com/office/drawing/2014/main" id="{6A5FD161-75D7-2C4F-08AE-B1C2186696E0}"/>
              </a:ext>
            </a:extLst>
          </p:cNvPr>
          <p:cNvSpPr txBox="1"/>
          <p:nvPr/>
        </p:nvSpPr>
        <p:spPr>
          <a:xfrm>
            <a:off x="5377062" y="3375329"/>
            <a:ext cx="3766937" cy="1477328"/>
          </a:xfrm>
          <a:prstGeom prst="rect">
            <a:avLst/>
          </a:prstGeom>
          <a:noFill/>
        </p:spPr>
        <p:txBody>
          <a:bodyPr wrap="square" rtlCol="0">
            <a:spAutoFit/>
          </a:bodyPr>
          <a:lstStyle/>
          <a:p>
            <a:pPr marL="285750" indent="-285750">
              <a:buFont typeface="Arial" panose="020B0604020202020204" pitchFamily="34" charset="0"/>
              <a:buChar char="•"/>
            </a:pPr>
            <a:r>
              <a:rPr lang="en-US" dirty="0"/>
              <a:t>Added right after the FFA arcs</a:t>
            </a:r>
          </a:p>
          <a:p>
            <a:pPr marL="285750" indent="-285750">
              <a:buFont typeface="Arial" panose="020B0604020202020204" pitchFamily="34" charset="0"/>
              <a:buChar char="•"/>
            </a:pPr>
            <a:r>
              <a:rPr lang="en-US" dirty="0"/>
              <a:t>Linac optics changed to strong focusing to accommodate smaller betatron functions</a:t>
            </a:r>
          </a:p>
          <a:p>
            <a:r>
              <a:rPr lang="en-US" dirty="0"/>
              <a:t> </a:t>
            </a:r>
          </a:p>
        </p:txBody>
      </p:sp>
      <p:pic>
        <p:nvPicPr>
          <p:cNvPr id="7" name="Picture 3">
            <a:extLst>
              <a:ext uri="{FF2B5EF4-FFF2-40B4-BE49-F238E27FC236}">
                <a16:creationId xmlns:a16="http://schemas.microsoft.com/office/drawing/2014/main" id="{16BDB07B-EF2B-859D-F525-BDD7529B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 y="1176398"/>
            <a:ext cx="4574311" cy="206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FB3F363-155A-6EF2-52B0-08F72D09EE27}"/>
              </a:ext>
            </a:extLst>
          </p:cNvPr>
          <p:cNvPicPr>
            <a:picLocks noChangeAspect="1"/>
          </p:cNvPicPr>
          <p:nvPr/>
        </p:nvPicPr>
        <p:blipFill>
          <a:blip r:embed="rId3"/>
          <a:stretch>
            <a:fillRect/>
          </a:stretch>
        </p:blipFill>
        <p:spPr>
          <a:xfrm>
            <a:off x="5578016" y="4571890"/>
            <a:ext cx="2907557" cy="1787345"/>
          </a:xfrm>
          <a:prstGeom prst="rect">
            <a:avLst/>
          </a:prstGeom>
        </p:spPr>
      </p:pic>
      <p:sp>
        <p:nvSpPr>
          <p:cNvPr id="10" name="TextBox 9">
            <a:extLst>
              <a:ext uri="{FF2B5EF4-FFF2-40B4-BE49-F238E27FC236}">
                <a16:creationId xmlns:a16="http://schemas.microsoft.com/office/drawing/2014/main" id="{229A2F08-5ED1-AFE7-9862-45236E8067F1}"/>
              </a:ext>
            </a:extLst>
          </p:cNvPr>
          <p:cNvSpPr txBox="1"/>
          <p:nvPr/>
        </p:nvSpPr>
        <p:spPr>
          <a:xfrm>
            <a:off x="1801368" y="845770"/>
            <a:ext cx="3359029" cy="400110"/>
          </a:xfrm>
          <a:prstGeom prst="rect">
            <a:avLst/>
          </a:prstGeom>
          <a:noFill/>
        </p:spPr>
        <p:txBody>
          <a:bodyPr wrap="square" rtlCol="0">
            <a:spAutoFit/>
          </a:bodyPr>
          <a:lstStyle/>
          <a:p>
            <a:r>
              <a:rPr lang="en-US" sz="2000" b="1" i="1" u="sng" dirty="0"/>
              <a:t>Splitters</a:t>
            </a:r>
          </a:p>
        </p:txBody>
      </p:sp>
      <p:sp>
        <p:nvSpPr>
          <p:cNvPr id="11" name="TextBox 10">
            <a:extLst>
              <a:ext uri="{FF2B5EF4-FFF2-40B4-BE49-F238E27FC236}">
                <a16:creationId xmlns:a16="http://schemas.microsoft.com/office/drawing/2014/main" id="{3D6BFCDF-025F-6140-02EE-C4A506B70332}"/>
              </a:ext>
            </a:extLst>
          </p:cNvPr>
          <p:cNvSpPr txBox="1"/>
          <p:nvPr/>
        </p:nvSpPr>
        <p:spPr>
          <a:xfrm>
            <a:off x="6273447" y="2975219"/>
            <a:ext cx="3359029" cy="400110"/>
          </a:xfrm>
          <a:prstGeom prst="rect">
            <a:avLst/>
          </a:prstGeom>
          <a:noFill/>
        </p:spPr>
        <p:txBody>
          <a:bodyPr wrap="square" rtlCol="0">
            <a:spAutoFit/>
          </a:bodyPr>
          <a:lstStyle/>
          <a:p>
            <a:r>
              <a:rPr lang="en-US" sz="2000" b="1" i="1" u="sng" dirty="0"/>
              <a:t>FFA Transition</a:t>
            </a:r>
          </a:p>
        </p:txBody>
      </p:sp>
      <p:sp>
        <p:nvSpPr>
          <p:cNvPr id="12" name="TextBox 11">
            <a:extLst>
              <a:ext uri="{FF2B5EF4-FFF2-40B4-BE49-F238E27FC236}">
                <a16:creationId xmlns:a16="http://schemas.microsoft.com/office/drawing/2014/main" id="{3CF3CDB8-953A-5916-9909-18FEA2627DFE}"/>
              </a:ext>
            </a:extLst>
          </p:cNvPr>
          <p:cNvSpPr txBox="1"/>
          <p:nvPr/>
        </p:nvSpPr>
        <p:spPr>
          <a:xfrm>
            <a:off x="609997" y="3375329"/>
            <a:ext cx="338950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Added right before the FFA arcs</a:t>
            </a:r>
          </a:p>
          <a:p>
            <a:pPr marL="285750" indent="-285750">
              <a:buFont typeface="Arial" panose="020B0604020202020204" pitchFamily="34" charset="0"/>
              <a:buChar char="•"/>
            </a:pPr>
            <a:r>
              <a:rPr lang="en-US" dirty="0"/>
              <a:t>Work in progress but very close!</a:t>
            </a:r>
          </a:p>
          <a:p>
            <a:pPr marL="285750" indent="-285750">
              <a:buFont typeface="Arial" panose="020B0604020202020204" pitchFamily="34" charset="0"/>
              <a:buChar char="•"/>
            </a:pPr>
            <a:r>
              <a:rPr lang="en-US" dirty="0"/>
              <a:t>Challenge to fine tune the optics while maintaining space requirements:</a:t>
            </a:r>
          </a:p>
        </p:txBody>
      </p:sp>
      <p:cxnSp>
        <p:nvCxnSpPr>
          <p:cNvPr id="14" name="Straight Connector 13">
            <a:extLst>
              <a:ext uri="{FF2B5EF4-FFF2-40B4-BE49-F238E27FC236}">
                <a16:creationId xmlns:a16="http://schemas.microsoft.com/office/drawing/2014/main" id="{F9C28B21-6B06-4AF5-CD77-8470F90AD062}"/>
              </a:ext>
            </a:extLst>
          </p:cNvPr>
          <p:cNvCxnSpPr>
            <a:cxnSpLocks/>
          </p:cNvCxnSpPr>
          <p:nvPr/>
        </p:nvCxnSpPr>
        <p:spPr>
          <a:xfrm>
            <a:off x="4579951" y="913751"/>
            <a:ext cx="0" cy="52803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5">
            <a:extLst>
              <a:ext uri="{FF2B5EF4-FFF2-40B4-BE49-F238E27FC236}">
                <a16:creationId xmlns:a16="http://schemas.microsoft.com/office/drawing/2014/main" id="{E8F98BD4-3BBB-0674-2240-9FD2492421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708" b="38449"/>
          <a:stretch/>
        </p:blipFill>
        <p:spPr bwMode="auto">
          <a:xfrm>
            <a:off x="-12561" y="5527964"/>
            <a:ext cx="4576611" cy="48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957A96A-0FCA-14D5-CEDE-576142FC57B8}"/>
              </a:ext>
            </a:extLst>
          </p:cNvPr>
          <p:cNvPicPr>
            <a:picLocks noChangeAspect="1"/>
          </p:cNvPicPr>
          <p:nvPr/>
        </p:nvPicPr>
        <p:blipFill>
          <a:blip r:embed="rId5"/>
          <a:stretch>
            <a:fillRect/>
          </a:stretch>
        </p:blipFill>
        <p:spPr>
          <a:xfrm>
            <a:off x="5462711" y="1215519"/>
            <a:ext cx="3002729" cy="1816620"/>
          </a:xfrm>
          <a:prstGeom prst="rect">
            <a:avLst/>
          </a:prstGeom>
        </p:spPr>
      </p:pic>
      <p:sp>
        <p:nvSpPr>
          <p:cNvPr id="3" name="TextBox 2">
            <a:extLst>
              <a:ext uri="{FF2B5EF4-FFF2-40B4-BE49-F238E27FC236}">
                <a16:creationId xmlns:a16="http://schemas.microsoft.com/office/drawing/2014/main" id="{287C775E-C599-E7D1-3447-D1A28FF02057}"/>
              </a:ext>
            </a:extLst>
          </p:cNvPr>
          <p:cNvSpPr txBox="1"/>
          <p:nvPr/>
        </p:nvSpPr>
        <p:spPr>
          <a:xfrm>
            <a:off x="5784971" y="728029"/>
            <a:ext cx="3359029" cy="400110"/>
          </a:xfrm>
          <a:prstGeom prst="rect">
            <a:avLst/>
          </a:prstGeom>
          <a:noFill/>
        </p:spPr>
        <p:txBody>
          <a:bodyPr wrap="square" rtlCol="0">
            <a:spAutoFit/>
          </a:bodyPr>
          <a:lstStyle/>
          <a:p>
            <a:r>
              <a:rPr lang="en-US" sz="2000" b="1" i="1" u="sng" dirty="0"/>
              <a:t>FFA &amp; Neural Networks</a:t>
            </a:r>
          </a:p>
        </p:txBody>
      </p:sp>
      <p:sp>
        <p:nvSpPr>
          <p:cNvPr id="4" name="TextBox 3">
            <a:extLst>
              <a:ext uri="{FF2B5EF4-FFF2-40B4-BE49-F238E27FC236}">
                <a16:creationId xmlns:a16="http://schemas.microsoft.com/office/drawing/2014/main" id="{3FCD82D2-7D95-4E2E-C911-2E92A9F6D9C9}"/>
              </a:ext>
            </a:extLst>
          </p:cNvPr>
          <p:cNvSpPr txBox="1"/>
          <p:nvPr/>
        </p:nvSpPr>
        <p:spPr>
          <a:xfrm>
            <a:off x="3932182" y="3099320"/>
            <a:ext cx="830783" cy="246221"/>
          </a:xfrm>
          <a:prstGeom prst="rect">
            <a:avLst/>
          </a:prstGeom>
          <a:noFill/>
        </p:spPr>
        <p:txBody>
          <a:bodyPr wrap="square" rtlCol="0">
            <a:spAutoFit/>
          </a:bodyPr>
          <a:lstStyle/>
          <a:p>
            <a:r>
              <a:rPr lang="en-US" sz="1000" dirty="0"/>
              <a:t>Ryan B</a:t>
            </a:r>
          </a:p>
        </p:txBody>
      </p:sp>
      <p:sp>
        <p:nvSpPr>
          <p:cNvPr id="13" name="TextBox 12">
            <a:extLst>
              <a:ext uri="{FF2B5EF4-FFF2-40B4-BE49-F238E27FC236}">
                <a16:creationId xmlns:a16="http://schemas.microsoft.com/office/drawing/2014/main" id="{DF34E4CE-54F7-11A4-1C91-160078721A14}"/>
              </a:ext>
            </a:extLst>
          </p:cNvPr>
          <p:cNvSpPr txBox="1"/>
          <p:nvPr/>
        </p:nvSpPr>
        <p:spPr>
          <a:xfrm>
            <a:off x="3932181" y="5948290"/>
            <a:ext cx="830783" cy="246221"/>
          </a:xfrm>
          <a:prstGeom prst="rect">
            <a:avLst/>
          </a:prstGeom>
          <a:noFill/>
        </p:spPr>
        <p:txBody>
          <a:bodyPr wrap="square" rtlCol="0">
            <a:spAutoFit/>
          </a:bodyPr>
          <a:lstStyle/>
          <a:p>
            <a:r>
              <a:rPr lang="en-US" sz="1000" dirty="0"/>
              <a:t>Ryan B</a:t>
            </a:r>
          </a:p>
        </p:txBody>
      </p:sp>
      <p:sp>
        <p:nvSpPr>
          <p:cNvPr id="15" name="TextBox 14">
            <a:extLst>
              <a:ext uri="{FF2B5EF4-FFF2-40B4-BE49-F238E27FC236}">
                <a16:creationId xmlns:a16="http://schemas.microsoft.com/office/drawing/2014/main" id="{B710BC34-16F0-09BF-B021-98EEA7AD9539}"/>
              </a:ext>
            </a:extLst>
          </p:cNvPr>
          <p:cNvSpPr txBox="1"/>
          <p:nvPr/>
        </p:nvSpPr>
        <p:spPr>
          <a:xfrm>
            <a:off x="8485573" y="6064022"/>
            <a:ext cx="830783" cy="246221"/>
          </a:xfrm>
          <a:prstGeom prst="rect">
            <a:avLst/>
          </a:prstGeom>
          <a:noFill/>
        </p:spPr>
        <p:txBody>
          <a:bodyPr wrap="square" rtlCol="0">
            <a:spAutoFit/>
          </a:bodyPr>
          <a:lstStyle/>
          <a:p>
            <a:r>
              <a:rPr lang="en-US" sz="1000" dirty="0"/>
              <a:t>Vasiliy M</a:t>
            </a:r>
          </a:p>
        </p:txBody>
      </p:sp>
      <p:sp>
        <p:nvSpPr>
          <p:cNvPr id="17" name="TextBox 16">
            <a:extLst>
              <a:ext uri="{FF2B5EF4-FFF2-40B4-BE49-F238E27FC236}">
                <a16:creationId xmlns:a16="http://schemas.microsoft.com/office/drawing/2014/main" id="{92DD8494-3359-F905-C51F-BF3712F23355}"/>
              </a:ext>
            </a:extLst>
          </p:cNvPr>
          <p:cNvSpPr txBox="1"/>
          <p:nvPr/>
        </p:nvSpPr>
        <p:spPr>
          <a:xfrm>
            <a:off x="8352362" y="2557403"/>
            <a:ext cx="830783" cy="246221"/>
          </a:xfrm>
          <a:prstGeom prst="rect">
            <a:avLst/>
          </a:prstGeom>
          <a:noFill/>
        </p:spPr>
        <p:txBody>
          <a:bodyPr wrap="square" rtlCol="0">
            <a:spAutoFit/>
          </a:bodyPr>
          <a:lstStyle/>
          <a:p>
            <a:r>
              <a:rPr lang="en-US" sz="1000" dirty="0"/>
              <a:t>Alex C</a:t>
            </a:r>
          </a:p>
        </p:txBody>
      </p:sp>
    </p:spTree>
    <p:extLst>
      <p:ext uri="{BB962C8B-B14F-4D97-AF65-F5344CB8AC3E}">
        <p14:creationId xmlns:p14="http://schemas.microsoft.com/office/powerpoint/2010/main" val="3169655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8919" y="240539"/>
            <a:ext cx="8464378" cy="487490"/>
          </a:xfrm>
        </p:spPr>
        <p:txBody>
          <a:bodyPr vert="horz" lIns="91440" tIns="45720" rIns="91440" bIns="45720" rtlCol="0" anchor="ctr">
            <a:normAutofit/>
          </a:bodyPr>
          <a:lstStyle/>
          <a:p>
            <a:r>
              <a:rPr lang="en-US" b="1" kern="1200" cap="none" baseline="0" dirty="0">
                <a:latin typeface="Arial" charset="0"/>
                <a:ea typeface="+mj-ea"/>
                <a:cs typeface="Arial" panose="020B0604020202020204" pitchFamily="34" charset="0"/>
              </a:rPr>
              <a:t>Current S2E Status</a:t>
            </a:r>
          </a:p>
        </p:txBody>
      </p:sp>
      <p:sp>
        <p:nvSpPr>
          <p:cNvPr id="9" name="TextBox 8">
            <a:extLst>
              <a:ext uri="{FF2B5EF4-FFF2-40B4-BE49-F238E27FC236}">
                <a16:creationId xmlns:a16="http://schemas.microsoft.com/office/drawing/2014/main" id="{6A5FD161-75D7-2C4F-08AE-B1C2186696E0}"/>
              </a:ext>
            </a:extLst>
          </p:cNvPr>
          <p:cNvSpPr txBox="1"/>
          <p:nvPr/>
        </p:nvSpPr>
        <p:spPr>
          <a:xfrm>
            <a:off x="0" y="2241111"/>
            <a:ext cx="4226807" cy="5381694"/>
          </a:xfrm>
          <a:prstGeom prst="rect">
            <a:avLst/>
          </a:prstGeom>
        </p:spPr>
        <p:txBody>
          <a:bodyPr vert="horz" lIns="91440" tIns="45720" rIns="91440" bIns="45720" rtlCol="0">
            <a:normAutofit/>
          </a:bodyPr>
          <a:lstStyle/>
          <a:p>
            <a:pPr marL="285750" indent="-285750">
              <a:lnSpc>
                <a:spcPct val="90000"/>
              </a:lnSpc>
              <a:spcAft>
                <a:spcPts val="600"/>
              </a:spcAft>
              <a:buFont typeface="Arial" panose="020B0604020202020204" pitchFamily="34" charset="0"/>
              <a:buChar char="•"/>
            </a:pPr>
            <a:r>
              <a:rPr lang="en-US" sz="2200" dirty="0">
                <a:latin typeface="Arial" charset="0"/>
                <a:cs typeface="Arial" panose="020B0604020202020204" pitchFamily="34" charset="0"/>
              </a:rPr>
              <a:t>We have EM portion of accelerator (NL9 Exit) “connected”</a:t>
            </a:r>
          </a:p>
          <a:p>
            <a:pPr marL="742950" lvl="1" indent="-285750">
              <a:lnSpc>
                <a:spcPct val="90000"/>
              </a:lnSpc>
              <a:spcAft>
                <a:spcPts val="600"/>
              </a:spcAft>
              <a:buFont typeface="Arial" panose="020B0604020202020204" pitchFamily="34" charset="0"/>
              <a:buChar char="•"/>
            </a:pPr>
            <a:r>
              <a:rPr lang="en-US" sz="2200" dirty="0">
                <a:latin typeface="Arial" charset="0"/>
                <a:cs typeface="Arial" panose="020B0604020202020204" pitchFamily="34" charset="0"/>
              </a:rPr>
              <a:t>Optics matched</a:t>
            </a:r>
          </a:p>
          <a:p>
            <a:pPr marL="742950" lvl="1" indent="-285750">
              <a:lnSpc>
                <a:spcPct val="90000"/>
              </a:lnSpc>
              <a:spcAft>
                <a:spcPts val="600"/>
              </a:spcAft>
              <a:buFont typeface="Arial" panose="020B0604020202020204" pitchFamily="34" charset="0"/>
              <a:buChar char="•"/>
            </a:pPr>
            <a:r>
              <a:rPr lang="en-US" sz="2200" dirty="0">
                <a:latin typeface="Arial" charset="0"/>
                <a:cs typeface="Arial" panose="020B0604020202020204" pitchFamily="34" charset="0"/>
              </a:rPr>
              <a:t>Error/Orbit Correction &amp; Beam loss</a:t>
            </a:r>
          </a:p>
          <a:p>
            <a:pPr marL="285750" indent="-285750">
              <a:lnSpc>
                <a:spcPct val="90000"/>
              </a:lnSpc>
              <a:spcAft>
                <a:spcPts val="600"/>
              </a:spcAft>
              <a:buFont typeface="Arial" panose="020B0604020202020204" pitchFamily="34" charset="0"/>
              <a:buChar char="•"/>
            </a:pPr>
            <a:endParaRPr lang="en-US" sz="2200" dirty="0">
              <a:latin typeface="Arial" charset="0"/>
              <a:cs typeface="Arial" panose="020B0604020202020204" pitchFamily="34" charset="0"/>
            </a:endParaRPr>
          </a:p>
          <a:p>
            <a:pPr marL="285750" indent="-285750">
              <a:lnSpc>
                <a:spcPct val="90000"/>
              </a:lnSpc>
              <a:spcAft>
                <a:spcPts val="600"/>
              </a:spcAft>
              <a:buFont typeface="Arial" panose="020B0604020202020204" pitchFamily="34" charset="0"/>
              <a:buChar char="•"/>
            </a:pPr>
            <a:endParaRPr lang="en-US" sz="2200" dirty="0">
              <a:latin typeface="Arial" charset="0"/>
              <a:cs typeface="Arial" panose="020B0604020202020204" pitchFamily="34" charset="0"/>
            </a:endParaRPr>
          </a:p>
          <a:p>
            <a:pPr marL="285750" indent="-285750">
              <a:lnSpc>
                <a:spcPct val="90000"/>
              </a:lnSpc>
              <a:spcAft>
                <a:spcPts val="600"/>
              </a:spcAft>
              <a:buFont typeface="Arial" panose="020B0604020202020204" pitchFamily="34" charset="0"/>
              <a:buChar char="•"/>
            </a:pPr>
            <a:endParaRPr lang="en-US" sz="2200" dirty="0">
              <a:latin typeface="Arial" charset="0"/>
              <a:cs typeface="Arial" panose="020B0604020202020204" pitchFamily="34" charset="0"/>
            </a:endParaRPr>
          </a:p>
          <a:p>
            <a:pPr>
              <a:lnSpc>
                <a:spcPct val="90000"/>
              </a:lnSpc>
              <a:spcAft>
                <a:spcPts val="600"/>
              </a:spcAft>
            </a:pPr>
            <a:endParaRPr lang="en-US" sz="2200" dirty="0">
              <a:latin typeface="Arial" charset="0"/>
              <a:cs typeface="Arial" panose="020B0604020202020204" pitchFamily="34" charset="0"/>
            </a:endParaRPr>
          </a:p>
          <a:p>
            <a:pPr marL="285750" indent="-285750">
              <a:lnSpc>
                <a:spcPct val="90000"/>
              </a:lnSpc>
              <a:spcAft>
                <a:spcPts val="600"/>
              </a:spcAft>
              <a:buFont typeface="Arial" panose="020B0604020202020204" pitchFamily="34" charset="0"/>
              <a:buChar char="•"/>
            </a:pPr>
            <a:endParaRPr lang="en-US" sz="2200" dirty="0">
              <a:latin typeface="Arial" charset="0"/>
              <a:cs typeface="Arial" panose="020B0604020202020204" pitchFamily="34" charset="0"/>
            </a:endParaRPr>
          </a:p>
          <a:p>
            <a:pPr marL="285750" indent="-285750">
              <a:lnSpc>
                <a:spcPct val="90000"/>
              </a:lnSpc>
              <a:spcAft>
                <a:spcPts val="600"/>
              </a:spcAft>
              <a:buFont typeface="Arial" panose="020B0604020202020204" pitchFamily="34" charset="0"/>
              <a:buChar char="•"/>
            </a:pPr>
            <a:endParaRPr lang="en-US" sz="2200" dirty="0">
              <a:latin typeface="Arial" charset="0"/>
              <a:cs typeface="Arial" panose="020B0604020202020204" pitchFamily="34" charset="0"/>
            </a:endParaRPr>
          </a:p>
          <a:p>
            <a:pPr>
              <a:lnSpc>
                <a:spcPct val="90000"/>
              </a:lnSpc>
              <a:spcAft>
                <a:spcPts val="600"/>
              </a:spcAft>
            </a:pPr>
            <a:endParaRPr lang="en-US" sz="2200" dirty="0">
              <a:latin typeface="Arial" charset="0"/>
              <a:cs typeface="Arial" panose="020B0604020202020204" pitchFamily="34" charset="0"/>
            </a:endParaRPr>
          </a:p>
          <a:p>
            <a:pPr marL="285750" indent="-285750">
              <a:lnSpc>
                <a:spcPct val="90000"/>
              </a:lnSpc>
              <a:spcAft>
                <a:spcPts val="600"/>
              </a:spcAft>
              <a:buFont typeface="Arial" panose="020B0604020202020204" pitchFamily="34" charset="0"/>
              <a:buChar char="•"/>
            </a:pPr>
            <a:endParaRPr lang="en-US" sz="2200" dirty="0">
              <a:latin typeface="Arial" charset="0"/>
              <a:cs typeface="Arial" panose="020B0604020202020204" pitchFamily="34" charset="0"/>
            </a:endParaRPr>
          </a:p>
        </p:txBody>
      </p:sp>
      <p:sp>
        <p:nvSpPr>
          <p:cNvPr id="5" name="Slide Number Placeholder 4"/>
          <p:cNvSpPr>
            <a:spLocks noGrp="1"/>
          </p:cNvSpPr>
          <p:nvPr>
            <p:ph type="sldNum" sz="quarter" idx="12"/>
          </p:nvPr>
        </p:nvSpPr>
        <p:spPr>
          <a:xfrm>
            <a:off x="4226807" y="6467336"/>
            <a:ext cx="536158" cy="303364"/>
          </a:xfrm>
        </p:spPr>
        <p:txBody>
          <a:bodyPr vert="horz" lIns="91440" tIns="45720" rIns="91440" bIns="45720" rtlCol="0" anchor="ctr">
            <a:normAutofit/>
          </a:bodyPr>
          <a:lstStyle/>
          <a:p>
            <a:pPr>
              <a:spcAft>
                <a:spcPts val="600"/>
              </a:spcAft>
            </a:pPr>
            <a:fld id="{07E1C93C-5050-FC42-8F10-D22D4F119D13}" type="slidenum">
              <a:rPr lang="en-US" smtClean="0"/>
              <a:pPr>
                <a:spcAft>
                  <a:spcPts val="600"/>
                </a:spcAft>
              </a:pPr>
              <a:t>8</a:t>
            </a:fld>
            <a:endParaRPr lang="en-US"/>
          </a:p>
        </p:txBody>
      </p:sp>
      <p:pic>
        <p:nvPicPr>
          <p:cNvPr id="8" name="Picture 7">
            <a:extLst>
              <a:ext uri="{FF2B5EF4-FFF2-40B4-BE49-F238E27FC236}">
                <a16:creationId xmlns:a16="http://schemas.microsoft.com/office/drawing/2014/main" id="{F765F63A-0563-F11E-62E4-A33E0C2CC348}"/>
              </a:ext>
            </a:extLst>
          </p:cNvPr>
          <p:cNvPicPr>
            <a:picLocks noChangeAspect="1"/>
          </p:cNvPicPr>
          <p:nvPr/>
        </p:nvPicPr>
        <p:blipFill>
          <a:blip r:embed="rId2"/>
          <a:stretch>
            <a:fillRect/>
          </a:stretch>
        </p:blipFill>
        <p:spPr>
          <a:xfrm>
            <a:off x="3934801" y="1134784"/>
            <a:ext cx="5209199" cy="4890733"/>
          </a:xfrm>
          <a:prstGeom prst="rect">
            <a:avLst/>
          </a:prstGeom>
        </p:spPr>
      </p:pic>
      <p:pic>
        <p:nvPicPr>
          <p:cNvPr id="2" name="Picture 1">
            <a:extLst>
              <a:ext uri="{FF2B5EF4-FFF2-40B4-BE49-F238E27FC236}">
                <a16:creationId xmlns:a16="http://schemas.microsoft.com/office/drawing/2014/main" id="{2E2D2AD5-047B-4FD5-ABC8-8CFFCF78FEAB}"/>
              </a:ext>
            </a:extLst>
          </p:cNvPr>
          <p:cNvPicPr>
            <a:picLocks noChangeAspect="1"/>
          </p:cNvPicPr>
          <p:nvPr/>
        </p:nvPicPr>
        <p:blipFill>
          <a:blip r:embed="rId3"/>
          <a:stretch>
            <a:fillRect/>
          </a:stretch>
        </p:blipFill>
        <p:spPr>
          <a:xfrm>
            <a:off x="4571999" y="1153617"/>
            <a:ext cx="4572001" cy="224984"/>
          </a:xfrm>
          <a:prstGeom prst="rect">
            <a:avLst/>
          </a:prstGeom>
        </p:spPr>
      </p:pic>
    </p:spTree>
    <p:extLst>
      <p:ext uri="{BB962C8B-B14F-4D97-AF65-F5344CB8AC3E}">
        <p14:creationId xmlns:p14="http://schemas.microsoft.com/office/powerpoint/2010/main" val="2614578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8919" y="135343"/>
            <a:ext cx="8464378" cy="487490"/>
          </a:xfrm>
        </p:spPr>
        <p:txBody>
          <a:bodyPr>
            <a:normAutofit fontScale="90000"/>
          </a:bodyPr>
          <a:lstStyle/>
          <a:p>
            <a:r>
              <a:rPr lang="en-US" dirty="0"/>
              <a:t>Current S2E Status: Error/Orbit Correction &amp; Beam Loss Studies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A5FD161-75D7-2C4F-08AE-B1C2186696E0}"/>
                  </a:ext>
                </a:extLst>
              </p:cNvPr>
              <p:cNvSpPr txBox="1"/>
              <p:nvPr/>
            </p:nvSpPr>
            <p:spPr>
              <a:xfrm>
                <a:off x="325108" y="1176696"/>
                <a:ext cx="4246892" cy="3416320"/>
              </a:xfrm>
              <a:prstGeom prst="rect">
                <a:avLst/>
              </a:prstGeom>
              <a:noFill/>
            </p:spPr>
            <p:txBody>
              <a:bodyPr wrap="square" rtlCol="0">
                <a:spAutoFit/>
              </a:bodyPr>
              <a:lstStyle/>
              <a:p>
                <a:pPr marL="285750" indent="-285750">
                  <a:buFont typeface="Arial" panose="020B0604020202020204" pitchFamily="34" charset="0"/>
                  <a:buChar char="•"/>
                </a:pPr>
                <a:r>
                  <a:rPr lang="en-US" dirty="0"/>
                  <a:t>Study the effects of errors intrinsic to an accelerator’s operation:</a:t>
                </a:r>
              </a:p>
              <a:p>
                <a:pPr marL="742950" lvl="1" indent="-285750">
                  <a:buFont typeface="Arial" panose="020B0604020202020204" pitchFamily="34" charset="0"/>
                  <a:buChar char="•"/>
                </a:pPr>
                <a:r>
                  <a:rPr lang="en-US" dirty="0"/>
                  <a:t>spatial and angular element placement errors</a:t>
                </a:r>
              </a:p>
              <a:p>
                <a:pPr marL="742950" lvl="1" indent="-285750">
                  <a:buFont typeface="Arial" panose="020B0604020202020204" pitchFamily="34" charset="0"/>
                  <a:buChar char="•"/>
                </a:pPr>
                <a:r>
                  <a:rPr lang="en-US" dirty="0"/>
                  <a:t>Field strength errors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Errors sampled randomly from a Gaussian in </a:t>
                </a:r>
                <a14:m>
                  <m:oMath xmlns:m="http://schemas.openxmlformats.org/officeDocument/2006/math">
                    <m:r>
                      <a:rPr lang="en-US" b="0" i="1" smtClean="0">
                        <a:latin typeface="Cambria Math" panose="02040503050406030204" pitchFamily="18" charset="0"/>
                      </a:rPr>
                      <m:t>10</m:t>
                    </m:r>
                    <m:r>
                      <a:rPr lang="en-US" b="0" i="1" smtClean="0">
                        <a:latin typeface="Cambria Math" panose="02040503050406030204" pitchFamily="18" charset="0"/>
                      </a:rPr>
                      <m:t>𝑘</m:t>
                    </m:r>
                  </m:oMath>
                </a14:m>
                <a:r>
                  <a:rPr lang="en-US" dirty="0"/>
                  <a:t> simulation runs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mc:Choice>
        <mc:Fallback xmlns="">
          <p:sp>
            <p:nvSpPr>
              <p:cNvPr id="9" name="TextBox 8">
                <a:extLst>
                  <a:ext uri="{FF2B5EF4-FFF2-40B4-BE49-F238E27FC236}">
                    <a16:creationId xmlns:a16="http://schemas.microsoft.com/office/drawing/2014/main" id="{6A5FD161-75D7-2C4F-08AE-B1C2186696E0}"/>
                  </a:ext>
                </a:extLst>
              </p:cNvPr>
              <p:cNvSpPr txBox="1">
                <a:spLocks noRot="1" noChangeAspect="1" noMove="1" noResize="1" noEditPoints="1" noAdjustHandles="1" noChangeArrowheads="1" noChangeShapeType="1" noTextEdit="1"/>
              </p:cNvSpPr>
              <p:nvPr/>
            </p:nvSpPr>
            <p:spPr>
              <a:xfrm>
                <a:off x="325108" y="1176696"/>
                <a:ext cx="4246892" cy="3416320"/>
              </a:xfrm>
              <a:prstGeom prst="rect">
                <a:avLst/>
              </a:prstGeom>
              <a:blipFill>
                <a:blip r:embed="rId2"/>
                <a:stretch>
                  <a:fillRect l="-896" t="-741" r="-1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5">
                <a:extLst>
                  <a:ext uri="{FF2B5EF4-FFF2-40B4-BE49-F238E27FC236}">
                    <a16:creationId xmlns:a16="http://schemas.microsoft.com/office/drawing/2014/main" id="{F1A9DFFC-4EDD-8A83-B544-F9544FD38761}"/>
                  </a:ext>
                </a:extLst>
              </p:cNvPr>
              <p:cNvGraphicFramePr>
                <a:graphicFrameLocks noGrp="1"/>
              </p:cNvGraphicFramePr>
              <p:nvPr>
                <p:extLst>
                  <p:ext uri="{D42A27DB-BD31-4B8C-83A1-F6EECF244321}">
                    <p14:modId xmlns:p14="http://schemas.microsoft.com/office/powerpoint/2010/main" val="322163857"/>
                  </p:ext>
                </p:extLst>
              </p:nvPr>
            </p:nvGraphicFramePr>
            <p:xfrm>
              <a:off x="4762965" y="1176696"/>
              <a:ext cx="4307813" cy="4079240"/>
            </p:xfrm>
            <a:graphic>
              <a:graphicData uri="http://schemas.openxmlformats.org/drawingml/2006/table">
                <a:tbl>
                  <a:tblPr firstRow="1" bandRow="1">
                    <a:tableStyleId>{5C22544A-7EE6-4342-B048-85BDC9FD1C3A}</a:tableStyleId>
                  </a:tblPr>
                  <a:tblGrid>
                    <a:gridCol w="2574649">
                      <a:extLst>
                        <a:ext uri="{9D8B030D-6E8A-4147-A177-3AD203B41FA5}">
                          <a16:colId xmlns:a16="http://schemas.microsoft.com/office/drawing/2014/main" val="1749963902"/>
                        </a:ext>
                      </a:extLst>
                    </a:gridCol>
                    <a:gridCol w="1733164">
                      <a:extLst>
                        <a:ext uri="{9D8B030D-6E8A-4147-A177-3AD203B41FA5}">
                          <a16:colId xmlns:a16="http://schemas.microsoft.com/office/drawing/2014/main" val="2447298191"/>
                        </a:ext>
                      </a:extLst>
                    </a:gridCol>
                  </a:tblGrid>
                  <a:tr h="370840">
                    <a:tc>
                      <a:txBody>
                        <a:bodyPr/>
                        <a:lstStyle/>
                        <a:p>
                          <a:r>
                            <a:rPr lang="en-US" dirty="0"/>
                            <a:t>Error Type</a:t>
                          </a:r>
                        </a:p>
                      </a:txBody>
                      <a:tcPr/>
                    </a:tc>
                    <a:tc>
                      <a:txBody>
                        <a:bodyPr/>
                        <a:lstStyle/>
                        <a:p>
                          <a:r>
                            <a:rPr lang="en-US" dirty="0"/>
                            <a:t>Error </a:t>
                          </a:r>
                          <a14:m>
                            <m:oMath xmlns:m="http://schemas.openxmlformats.org/officeDocument/2006/math">
                              <m:r>
                                <a:rPr lang="en-US" i="1" smtClean="0">
                                  <a:latin typeface="Cambria Math" panose="02040503050406030204" pitchFamily="18" charset="0"/>
                                  <a:ea typeface="Cambria Math" panose="02040503050406030204" pitchFamily="18" charset="0"/>
                                </a:rPr>
                                <m:t>𝝈</m:t>
                              </m:r>
                            </m:oMath>
                          </a14:m>
                          <a:endParaRPr lang="en-US" dirty="0"/>
                        </a:p>
                      </a:txBody>
                      <a:tcPr/>
                    </a:tc>
                    <a:extLst>
                      <a:ext uri="{0D108BD9-81ED-4DB2-BD59-A6C34878D82A}">
                        <a16:rowId xmlns:a16="http://schemas.microsoft.com/office/drawing/2014/main" val="42638064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Dipole </a:t>
                          </a:r>
                          <a14:m>
                            <m:oMath xmlns:m="http://schemas.openxmlformats.org/officeDocument/2006/math">
                              <m:r>
                                <a:rPr lang="en-US" sz="1800" b="0" i="0" smtClean="0">
                                  <a:latin typeface="Cambria Math" panose="02040503050406030204" pitchFamily="18" charset="0"/>
                                  <a:ea typeface="Cambria Math" panose="02040503050406030204" pitchFamily="18" charset="0"/>
                                </a:rPr>
                                <m:t>&lt;</m:t>
                              </m:r>
                              <m:r>
                                <a:rPr lang="en-US" sz="1800" i="1" smtClean="0">
                                  <a:latin typeface="Cambria Math" panose="02040503050406030204" pitchFamily="18" charset="0"/>
                                  <a:ea typeface="Cambria Math" panose="02040503050406030204" pitchFamily="18" charset="0"/>
                                </a:rPr>
                                <m:t>𝛿</m:t>
                              </m:r>
                              <m:r>
                                <m:rPr>
                                  <m:sty m:val="p"/>
                                </m:rPr>
                                <a:rPr lang="el-GR" sz="1800" i="1" smtClean="0">
                                  <a:latin typeface="Cambria Math" panose="02040503050406030204" pitchFamily="18" charset="0"/>
                                  <a:ea typeface="Cambria Math" panose="02040503050406030204" pitchFamily="18" charset="0"/>
                                </a:rPr>
                                <m:t>Χ</m:t>
                              </m:r>
                            </m:oMath>
                          </a14:m>
                          <a:r>
                            <a:rPr lang="en-US" sz="1800" dirty="0"/>
                            <a:t>,</a:t>
                          </a:r>
                          <a:r>
                            <a:rPr lang="en-US" sz="1800" dirty="0">
                              <a:ea typeface="Cambria Math" panose="02040503050406030204" pitchFamily="18" charset="0"/>
                            </a:rPr>
                            <a:t> </a:t>
                          </a:r>
                          <a14:m>
                            <m:oMath xmlns:m="http://schemas.openxmlformats.org/officeDocument/2006/math">
                              <m:r>
                                <a:rPr lang="en-US" sz="1800" i="1" smtClean="0">
                                  <a:latin typeface="Cambria Math" panose="02040503050406030204" pitchFamily="18" charset="0"/>
                                  <a:ea typeface="Cambria Math" panose="02040503050406030204" pitchFamily="18" charset="0"/>
                                </a:rPr>
                                <m:t>𝛿</m:t>
                              </m:r>
                              <m:r>
                                <m:rPr>
                                  <m:sty m:val="p"/>
                                </m:rPr>
                                <a:rPr lang="el-GR" sz="1800" i="1" smtClean="0">
                                  <a:latin typeface="Cambria Math" panose="02040503050406030204" pitchFamily="18" charset="0"/>
                                  <a:ea typeface="Cambria Math" panose="02040503050406030204" pitchFamily="18" charset="0"/>
                                </a:rPr>
                                <m:t>Υ</m:t>
                              </m:r>
                            </m:oMath>
                          </a14:m>
                          <a:r>
                            <a:rPr lang="en-US" sz="1800" dirty="0"/>
                            <a:t>,</a:t>
                          </a:r>
                          <a:r>
                            <a:rPr lang="en-US" sz="1800" dirty="0">
                              <a:ea typeface="Cambria Math" panose="02040503050406030204" pitchFamily="18" charset="0"/>
                            </a:rPr>
                            <a:t> </a:t>
                          </a:r>
                          <a14:m>
                            <m:oMath xmlns:m="http://schemas.openxmlformats.org/officeDocument/2006/math">
                              <m:r>
                                <a:rPr lang="en-US" sz="1800" i="1" smtClean="0">
                                  <a:latin typeface="Cambria Math" panose="02040503050406030204" pitchFamily="18" charset="0"/>
                                  <a:ea typeface="Cambria Math" panose="02040503050406030204" pitchFamily="18" charset="0"/>
                                </a:rPr>
                                <m:t>𝛿</m:t>
                              </m:r>
                              <m:r>
                                <a:rPr lang="en-US" sz="1800" b="0" i="0" smtClean="0">
                                  <a:latin typeface="Cambria Math" panose="02040503050406030204" pitchFamily="18" charset="0"/>
                                  <a:ea typeface="Cambria Math" panose="02040503050406030204" pitchFamily="18" charset="0"/>
                                </a:rPr>
                                <m:t>ℤ</m:t>
                              </m:r>
                              <m:r>
                                <a:rPr lang="en-US" sz="1800" b="0" i="0" smtClean="0">
                                  <a:latin typeface="Cambria Math" panose="02040503050406030204" pitchFamily="18" charset="0"/>
                                  <a:ea typeface="Cambria Math" panose="02040503050406030204" pitchFamily="18" charset="0"/>
                                </a:rPr>
                                <m:t>&gt;</m:t>
                              </m:r>
                            </m:oMath>
                          </a14:m>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mn-ea"/>
                                  </a:rPr>
                                  <m:t>2 </m:t>
                                </m:r>
                                <m:r>
                                  <a:rPr lang="en-US" b="0" i="1" smtClean="0">
                                    <a:latin typeface="Cambria Math" panose="02040503050406030204" pitchFamily="18" charset="0"/>
                                    <a:ea typeface="+mn-ea"/>
                                  </a:rPr>
                                  <m:t>𝑚𝑟𝑎𝑑</m:t>
                                </m:r>
                              </m:oMath>
                            </m:oMathPara>
                          </a14:m>
                          <a:endParaRPr lang="en-US" dirty="0"/>
                        </a:p>
                      </a:txBody>
                      <a:tcPr/>
                    </a:tc>
                    <a:extLst>
                      <a:ext uri="{0D108BD9-81ED-4DB2-BD59-A6C34878D82A}">
                        <a16:rowId xmlns:a16="http://schemas.microsoft.com/office/drawing/2014/main" val="576042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Dipole </a:t>
                          </a:r>
                          <a14:m>
                            <m:oMath xmlns:m="http://schemas.openxmlformats.org/officeDocument/2006/math">
                              <m:r>
                                <a:rPr lang="en-US" sz="1800" b="0" i="0" smtClean="0">
                                  <a:latin typeface="Cambria Math" panose="02040503050406030204" pitchFamily="18" charset="0"/>
                                  <a:ea typeface="Cambria Math" panose="02040503050406030204" pitchFamily="18" charset="0"/>
                                </a:rPr>
                                <m:t>&lt;</m:t>
                              </m:r>
                              <m:r>
                                <a:rPr lang="en-US" sz="1800" i="1" smtClean="0">
                                  <a:latin typeface="Cambria Math" panose="02040503050406030204" pitchFamily="18" charset="0"/>
                                  <a:ea typeface="Cambria Math" panose="02040503050406030204" pitchFamily="18" charset="0"/>
                                </a:rPr>
                                <m:t>𝛿</m:t>
                              </m:r>
                              <m:r>
                                <a:rPr lang="en-US" sz="1800" b="0" i="1" smtClean="0">
                                  <a:latin typeface="Cambria Math" panose="02040503050406030204" pitchFamily="18" charset="0"/>
                                  <a:ea typeface="Cambria Math" panose="02040503050406030204" pitchFamily="18" charset="0"/>
                                </a:rPr>
                                <m:t>𝑥</m:t>
                              </m:r>
                            </m:oMath>
                          </a14:m>
                          <a:r>
                            <a:rPr lang="en-US" sz="1800" dirty="0"/>
                            <a:t>,</a:t>
                          </a:r>
                          <a:r>
                            <a:rPr lang="en-US" sz="1800" dirty="0">
                              <a:ea typeface="Cambria Math" panose="02040503050406030204" pitchFamily="18" charset="0"/>
                            </a:rPr>
                            <a:t> </a:t>
                          </a:r>
                          <a14:m>
                            <m:oMath xmlns:m="http://schemas.openxmlformats.org/officeDocument/2006/math">
                              <m:r>
                                <a:rPr lang="en-US" sz="1800" i="1" smtClean="0">
                                  <a:latin typeface="Cambria Math" panose="02040503050406030204" pitchFamily="18" charset="0"/>
                                  <a:ea typeface="Cambria Math" panose="02040503050406030204" pitchFamily="18" charset="0"/>
                                </a:rPr>
                                <m:t>𝛿</m:t>
                              </m:r>
                              <m:r>
                                <a:rPr lang="en-US" sz="1800" b="0" i="1" smtClean="0">
                                  <a:latin typeface="Cambria Math" panose="02040503050406030204" pitchFamily="18" charset="0"/>
                                  <a:ea typeface="Cambria Math" panose="02040503050406030204" pitchFamily="18" charset="0"/>
                                </a:rPr>
                                <m:t>𝑦</m:t>
                              </m:r>
                            </m:oMath>
                          </a14:m>
                          <a:r>
                            <a:rPr lang="en-US" sz="1800" dirty="0"/>
                            <a:t>,</a:t>
                          </a:r>
                          <a:r>
                            <a:rPr lang="en-US" sz="1800" dirty="0">
                              <a:ea typeface="Cambria Math" panose="02040503050406030204" pitchFamily="18" charset="0"/>
                            </a:rPr>
                            <a:t> </a:t>
                          </a:r>
                          <a14:m>
                            <m:oMath xmlns:m="http://schemas.openxmlformats.org/officeDocument/2006/math">
                              <m:r>
                                <a:rPr lang="en-US" sz="1800" i="1" smtClean="0">
                                  <a:latin typeface="Cambria Math" panose="02040503050406030204" pitchFamily="18" charset="0"/>
                                  <a:ea typeface="Cambria Math" panose="02040503050406030204" pitchFamily="18" charset="0"/>
                                </a:rPr>
                                <m:t>𝛿</m:t>
                              </m:r>
                              <m:r>
                                <m:rPr>
                                  <m:sty m:val="p"/>
                                </m:rPr>
                                <a:rPr lang="en-US" sz="1800" b="0" i="0" smtClean="0">
                                  <a:latin typeface="Cambria Math" panose="02040503050406030204" pitchFamily="18" charset="0"/>
                                  <a:ea typeface="Cambria Math" panose="02040503050406030204" pitchFamily="18" charset="0"/>
                                </a:rPr>
                                <m:t>z</m:t>
                              </m:r>
                              <m:r>
                                <a:rPr lang="en-US" sz="1800" b="0" i="0" smtClean="0">
                                  <a:latin typeface="Cambria Math" panose="02040503050406030204" pitchFamily="18" charset="0"/>
                                  <a:ea typeface="Cambria Math" panose="02040503050406030204" pitchFamily="18" charset="0"/>
                                </a:rPr>
                                <m:t>&gt;</m:t>
                              </m:r>
                            </m:oMath>
                          </a14:m>
                          <a:endParaRPr lang="en-US" sz="1800"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mn-ea"/>
                                  </a:rPr>
                                  <m:t>200 </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oMath>
                            </m:oMathPara>
                          </a14:m>
                          <a:endParaRPr lang="en-US" dirty="0"/>
                        </a:p>
                      </a:txBody>
                      <a:tcPr/>
                    </a:tc>
                    <a:extLst>
                      <a:ext uri="{0D108BD9-81ED-4DB2-BD59-A6C34878D82A}">
                        <a16:rowId xmlns:a16="http://schemas.microsoft.com/office/drawing/2014/main" val="17986615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Dipole</a:t>
                          </a:r>
                          <a:r>
                            <a:rPr lang="en-US" baseline="0" dirty="0"/>
                            <a:t> FSE</a:t>
                          </a:r>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0.01%</m:t>
                                </m:r>
                              </m:oMath>
                            </m:oMathPara>
                          </a14:m>
                          <a:endParaRPr lang="en-US" dirty="0"/>
                        </a:p>
                      </a:txBody>
                      <a:tcPr/>
                    </a:tc>
                    <a:extLst>
                      <a:ext uri="{0D108BD9-81ED-4DB2-BD59-A6C34878D82A}">
                        <a16:rowId xmlns:a16="http://schemas.microsoft.com/office/drawing/2014/main" val="9509965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Quad </a:t>
                          </a:r>
                          <a14:m>
                            <m:oMath xmlns:m="http://schemas.openxmlformats.org/officeDocument/2006/math">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&lt;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𝛿</m:t>
                              </m:r>
                              <m:r>
                                <m:rPr>
                                  <m:sty m:val="p"/>
                                </m:rPr>
                                <a:rPr kumimoji="0" lang="el-GR"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Χ</m:t>
                              </m:r>
                            </m:oMath>
                          </a14:m>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0000"/>
                              </a:solidFill>
                              <a:effectLst/>
                              <a:uLnTx/>
                              <a:uFillTx/>
                              <a:latin typeface="Calibri" panose="020F0502020204030204"/>
                              <a:ea typeface="Cambria Math" panose="02040503050406030204" pitchFamily="18" charset="0"/>
                              <a:cs typeface="+mn-cs"/>
                            </a:rPr>
                            <a:t> </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𝛿</m:t>
                              </m:r>
                              <m:r>
                                <m:rPr>
                                  <m:sty m:val="p"/>
                                </m:rPr>
                                <a:rPr kumimoji="0" lang="el-GR"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Υ</m:t>
                              </m:r>
                            </m:oMath>
                          </a14:m>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0000"/>
                              </a:solidFill>
                              <a:effectLst/>
                              <a:uLnTx/>
                              <a:uFillTx/>
                              <a:latin typeface="Calibri" panose="020F0502020204030204"/>
                              <a:ea typeface="Cambria Math" panose="02040503050406030204" pitchFamily="18" charset="0"/>
                              <a:cs typeface="+mn-cs"/>
                            </a:rPr>
                            <a:t> </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𝛿</m:t>
                              </m:r>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ℤ</m:t>
                              </m:r>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&gt;</m:t>
                              </m:r>
                            </m:oMath>
                          </a14:m>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mn-ea"/>
                                  </a:rPr>
                                  <m:t>2 </m:t>
                                </m:r>
                                <m:r>
                                  <a:rPr lang="en-US" b="0" i="1" smtClean="0">
                                    <a:latin typeface="Cambria Math" panose="02040503050406030204" pitchFamily="18" charset="0"/>
                                    <a:ea typeface="+mn-ea"/>
                                  </a:rPr>
                                  <m:t>𝑚𝑟𝑎𝑑</m:t>
                                </m:r>
                              </m:oMath>
                            </m:oMathPara>
                          </a14:m>
                          <a:endParaRPr lang="en-US" dirty="0"/>
                        </a:p>
                      </a:txBody>
                      <a:tcPr/>
                    </a:tc>
                    <a:extLst>
                      <a:ext uri="{0D108BD9-81ED-4DB2-BD59-A6C34878D82A}">
                        <a16:rowId xmlns:a16="http://schemas.microsoft.com/office/drawing/2014/main" val="33026611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Quad </a:t>
                          </a:r>
                          <a14:m>
                            <m:oMath xmlns:m="http://schemas.openxmlformats.org/officeDocument/2006/math">
                              <m:r>
                                <a:rPr lang="en-US" sz="1800" b="0" i="0" smtClean="0">
                                  <a:latin typeface="Cambria Math" panose="02040503050406030204" pitchFamily="18" charset="0"/>
                                  <a:ea typeface="Cambria Math" panose="02040503050406030204" pitchFamily="18" charset="0"/>
                                </a:rPr>
                                <m:t>&lt;</m:t>
                              </m:r>
                              <m:r>
                                <a:rPr lang="en-US" sz="1800" i="1" smtClean="0">
                                  <a:latin typeface="Cambria Math" panose="02040503050406030204" pitchFamily="18" charset="0"/>
                                  <a:ea typeface="Cambria Math" panose="02040503050406030204" pitchFamily="18" charset="0"/>
                                </a:rPr>
                                <m:t>𝛿</m:t>
                              </m:r>
                              <m:r>
                                <a:rPr lang="en-US" sz="1800" b="0" i="1" smtClean="0">
                                  <a:latin typeface="Cambria Math" panose="02040503050406030204" pitchFamily="18" charset="0"/>
                                  <a:ea typeface="Cambria Math" panose="02040503050406030204" pitchFamily="18" charset="0"/>
                                </a:rPr>
                                <m:t>𝑥</m:t>
                              </m:r>
                            </m:oMath>
                          </a14:m>
                          <a:r>
                            <a:rPr lang="en-US" sz="1800" dirty="0"/>
                            <a:t>,</a:t>
                          </a:r>
                          <a:r>
                            <a:rPr lang="en-US" sz="1800" dirty="0">
                              <a:ea typeface="Cambria Math" panose="02040503050406030204" pitchFamily="18" charset="0"/>
                            </a:rPr>
                            <a:t> </a:t>
                          </a:r>
                          <a14:m>
                            <m:oMath xmlns:m="http://schemas.openxmlformats.org/officeDocument/2006/math">
                              <m:r>
                                <a:rPr lang="en-US" sz="1800" i="1" smtClean="0">
                                  <a:latin typeface="Cambria Math" panose="02040503050406030204" pitchFamily="18" charset="0"/>
                                  <a:ea typeface="Cambria Math" panose="02040503050406030204" pitchFamily="18" charset="0"/>
                                </a:rPr>
                                <m:t>𝛿</m:t>
                              </m:r>
                              <m:r>
                                <a:rPr lang="en-US" sz="1800" b="0" i="1" smtClean="0">
                                  <a:latin typeface="Cambria Math" panose="02040503050406030204" pitchFamily="18" charset="0"/>
                                  <a:ea typeface="Cambria Math" panose="02040503050406030204" pitchFamily="18" charset="0"/>
                                </a:rPr>
                                <m:t>𝑦</m:t>
                              </m:r>
                            </m:oMath>
                          </a14:m>
                          <a:r>
                            <a:rPr lang="en-US" sz="1800" dirty="0"/>
                            <a:t>,</a:t>
                          </a:r>
                          <a:r>
                            <a:rPr lang="en-US" sz="1800" dirty="0">
                              <a:ea typeface="Cambria Math" panose="02040503050406030204" pitchFamily="18" charset="0"/>
                            </a:rPr>
                            <a:t> </a:t>
                          </a:r>
                          <a14:m>
                            <m:oMath xmlns:m="http://schemas.openxmlformats.org/officeDocument/2006/math">
                              <m:r>
                                <a:rPr lang="en-US" sz="1800" i="1" smtClean="0">
                                  <a:latin typeface="Cambria Math" panose="02040503050406030204" pitchFamily="18" charset="0"/>
                                  <a:ea typeface="Cambria Math" panose="02040503050406030204" pitchFamily="18" charset="0"/>
                                </a:rPr>
                                <m:t>𝛿</m:t>
                              </m:r>
                              <m:r>
                                <m:rPr>
                                  <m:sty m:val="p"/>
                                </m:rPr>
                                <a:rPr lang="en-US" sz="1800" b="0" i="0" smtClean="0">
                                  <a:latin typeface="Cambria Math" panose="02040503050406030204" pitchFamily="18" charset="0"/>
                                  <a:ea typeface="Cambria Math" panose="02040503050406030204" pitchFamily="18" charset="0"/>
                                </a:rPr>
                                <m:t>z</m:t>
                              </m:r>
                              <m:r>
                                <a:rPr lang="en-US" sz="1800" b="0" i="0" smtClean="0">
                                  <a:latin typeface="Cambria Math" panose="02040503050406030204" pitchFamily="18" charset="0"/>
                                  <a:ea typeface="Cambria Math" panose="02040503050406030204" pitchFamily="18" charset="0"/>
                                </a:rPr>
                                <m:t>&gt;</m:t>
                              </m:r>
                            </m:oMath>
                          </a14:m>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mn-ea"/>
                                  </a:rPr>
                                  <m:t>200 </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oMath>
                            </m:oMathPara>
                          </a14:m>
                          <a:endParaRPr lang="en-US" dirty="0"/>
                        </a:p>
                      </a:txBody>
                      <a:tcPr/>
                    </a:tc>
                    <a:extLst>
                      <a:ext uri="{0D108BD9-81ED-4DB2-BD59-A6C34878D82A}">
                        <a16:rowId xmlns:a16="http://schemas.microsoft.com/office/drawing/2014/main" val="1090323760"/>
                      </a:ext>
                    </a:extLst>
                  </a:tr>
                  <a:tr h="370840">
                    <a:tc>
                      <a:txBody>
                        <a:bodyPr/>
                        <a:lstStyle/>
                        <a:p>
                          <a:r>
                            <a:rPr lang="en-US" dirty="0"/>
                            <a:t>Quad FSE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0.01%</m:t>
                                </m:r>
                              </m:oMath>
                            </m:oMathPara>
                          </a14:m>
                          <a:endParaRPr lang="en-US" dirty="0"/>
                        </a:p>
                      </a:txBody>
                      <a:tcPr/>
                    </a:tc>
                    <a:extLst>
                      <a:ext uri="{0D108BD9-81ED-4DB2-BD59-A6C34878D82A}">
                        <a16:rowId xmlns:a16="http://schemas.microsoft.com/office/drawing/2014/main" val="26577880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SRF </a:t>
                          </a:r>
                          <a14:m>
                            <m:oMath xmlns:m="http://schemas.openxmlformats.org/officeDocument/2006/math">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&lt;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𝛿</m:t>
                              </m:r>
                              <m:r>
                                <m:rPr>
                                  <m:sty m:val="p"/>
                                </m:rPr>
                                <a:rPr kumimoji="0" lang="el-GR"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Χ</m:t>
                              </m:r>
                            </m:oMath>
                          </a14:m>
                          <a:r>
                            <a:rPr kumimoji="0" lang="en-US" sz="1800" b="0" i="0" u="none" strike="noStrike" kern="1200" cap="none" spc="0" normalizeH="0" baseline="0" noProof="0" dirty="0">
                              <a:ln>
                                <a:noFill/>
                              </a:ln>
                              <a:solidFill>
                                <a:srgbClr val="000000"/>
                              </a:solidFill>
                              <a:effectLst/>
                              <a:uLnTx/>
                              <a:uFillTx/>
                              <a:latin typeface="+mn-lt"/>
                              <a:ea typeface="+mn-ea"/>
                              <a:cs typeface="+mn-cs"/>
                            </a:rPr>
                            <a:t>,</a:t>
                          </a:r>
                          <a:r>
                            <a:rPr kumimoji="0" lang="en-US" sz="1800" b="0" i="0" u="none" strike="noStrike" kern="1200" cap="none" spc="0" normalizeH="0" baseline="0" noProof="0" dirty="0">
                              <a:ln>
                                <a:noFill/>
                              </a:ln>
                              <a:solidFill>
                                <a:srgbClr val="000000"/>
                              </a:solidFill>
                              <a:effectLst/>
                              <a:uLnTx/>
                              <a:uFillTx/>
                              <a:latin typeface="+mn-lt"/>
                              <a:ea typeface="Cambria Math" panose="02040503050406030204" pitchFamily="18" charset="0"/>
                              <a:cs typeface="+mn-cs"/>
                            </a:rPr>
                            <a:t> </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𝛿</m:t>
                              </m:r>
                              <m:r>
                                <m:rPr>
                                  <m:sty m:val="p"/>
                                </m:rPr>
                                <a:rPr kumimoji="0" lang="el-GR"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Υ</m:t>
                              </m:r>
                            </m:oMath>
                          </a14:m>
                          <a:r>
                            <a:rPr kumimoji="0" lang="en-US" sz="1800" b="0" i="0" u="none" strike="noStrike" kern="1200" cap="none" spc="0" normalizeH="0" baseline="0" noProof="0" dirty="0">
                              <a:ln>
                                <a:noFill/>
                              </a:ln>
                              <a:solidFill>
                                <a:srgbClr val="000000"/>
                              </a:solidFill>
                              <a:effectLst/>
                              <a:uLnTx/>
                              <a:uFillTx/>
                              <a:latin typeface="+mn-lt"/>
                              <a:ea typeface="+mn-ea"/>
                              <a:cs typeface="+mn-cs"/>
                            </a:rPr>
                            <a:t>,</a:t>
                          </a:r>
                          <a:r>
                            <a:rPr kumimoji="0" lang="en-US" sz="1800" b="0" i="0" u="none" strike="noStrike" kern="1200" cap="none" spc="0" normalizeH="0" baseline="0" noProof="0" dirty="0">
                              <a:ln>
                                <a:noFill/>
                              </a:ln>
                              <a:solidFill>
                                <a:srgbClr val="000000"/>
                              </a:solidFill>
                              <a:effectLst/>
                              <a:uLnTx/>
                              <a:uFillTx/>
                              <a:latin typeface="+mn-lt"/>
                              <a:ea typeface="Cambria Math" panose="02040503050406030204" pitchFamily="18" charset="0"/>
                              <a:cs typeface="+mn-cs"/>
                            </a:rPr>
                            <a:t> </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𝛿</m:t>
                              </m:r>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ℤ</m:t>
                              </m:r>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&gt;</m:t>
                              </m:r>
                            </m:oMath>
                          </a14:m>
                          <a:endParaRPr kumimoji="0" lang="en-US" sz="1800" b="0" i="0" u="none" strike="noStrike" kern="120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mn-ea"/>
                                  </a:rPr>
                                  <m:t>2 </m:t>
                                </m:r>
                                <m:r>
                                  <a:rPr lang="en-US" b="0" i="1" smtClean="0">
                                    <a:latin typeface="Cambria Math" panose="02040503050406030204" pitchFamily="18" charset="0"/>
                                    <a:ea typeface="+mn-ea"/>
                                  </a:rPr>
                                  <m:t>𝑚𝑟𝑎𝑑</m:t>
                                </m:r>
                              </m:oMath>
                            </m:oMathPara>
                          </a14:m>
                          <a:endParaRPr lang="en-US" dirty="0"/>
                        </a:p>
                      </a:txBody>
                      <a:tcPr/>
                    </a:tc>
                    <a:extLst>
                      <a:ext uri="{0D108BD9-81ED-4DB2-BD59-A6C34878D82A}">
                        <a16:rowId xmlns:a16="http://schemas.microsoft.com/office/drawing/2014/main" val="21162864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SRF</a:t>
                          </a:r>
                          <a:r>
                            <a:rPr lang="en-US" baseline="0" dirty="0"/>
                            <a:t> </a:t>
                          </a:r>
                          <a14:m>
                            <m:oMath xmlns:m="http://schemas.openxmlformats.org/officeDocument/2006/math">
                              <m:r>
                                <a:rPr lang="en-US" sz="1800" b="0" i="0" smtClean="0">
                                  <a:latin typeface="Cambria Math" panose="02040503050406030204" pitchFamily="18" charset="0"/>
                                  <a:ea typeface="Cambria Math" panose="02040503050406030204" pitchFamily="18" charset="0"/>
                                </a:rPr>
                                <m:t>&lt;</m:t>
                              </m:r>
                              <m:r>
                                <a:rPr lang="en-US" sz="1800" i="1" smtClean="0">
                                  <a:latin typeface="Cambria Math" panose="02040503050406030204" pitchFamily="18" charset="0"/>
                                  <a:ea typeface="Cambria Math" panose="02040503050406030204" pitchFamily="18" charset="0"/>
                                </a:rPr>
                                <m:t>𝛿</m:t>
                              </m:r>
                              <m:r>
                                <a:rPr lang="en-US" sz="1800" b="0" i="1" smtClean="0">
                                  <a:latin typeface="Cambria Math" panose="02040503050406030204" pitchFamily="18" charset="0"/>
                                  <a:ea typeface="Cambria Math" panose="02040503050406030204" pitchFamily="18" charset="0"/>
                                </a:rPr>
                                <m:t>𝑥</m:t>
                              </m:r>
                            </m:oMath>
                          </a14:m>
                          <a:r>
                            <a:rPr lang="en-US" sz="1800" dirty="0"/>
                            <a:t>,</a:t>
                          </a:r>
                          <a:r>
                            <a:rPr lang="en-US" sz="1800" dirty="0">
                              <a:ea typeface="Cambria Math" panose="02040503050406030204" pitchFamily="18" charset="0"/>
                            </a:rPr>
                            <a:t> </a:t>
                          </a:r>
                          <a14:m>
                            <m:oMath xmlns:m="http://schemas.openxmlformats.org/officeDocument/2006/math">
                              <m:r>
                                <a:rPr lang="en-US" sz="1800" i="1" smtClean="0">
                                  <a:latin typeface="Cambria Math" panose="02040503050406030204" pitchFamily="18" charset="0"/>
                                  <a:ea typeface="Cambria Math" panose="02040503050406030204" pitchFamily="18" charset="0"/>
                                </a:rPr>
                                <m:t>𝛿</m:t>
                              </m:r>
                              <m:r>
                                <a:rPr lang="en-US" sz="1800" b="0" i="1" smtClean="0">
                                  <a:latin typeface="Cambria Math" panose="02040503050406030204" pitchFamily="18" charset="0"/>
                                  <a:ea typeface="Cambria Math" panose="02040503050406030204" pitchFamily="18" charset="0"/>
                                </a:rPr>
                                <m:t>𝑦</m:t>
                              </m:r>
                            </m:oMath>
                          </a14:m>
                          <a:r>
                            <a:rPr lang="en-US" sz="1800" dirty="0"/>
                            <a:t>,</a:t>
                          </a:r>
                          <a:r>
                            <a:rPr lang="en-US" sz="1800" dirty="0">
                              <a:ea typeface="Cambria Math" panose="02040503050406030204" pitchFamily="18" charset="0"/>
                            </a:rPr>
                            <a:t> </a:t>
                          </a:r>
                          <a14:m>
                            <m:oMath xmlns:m="http://schemas.openxmlformats.org/officeDocument/2006/math">
                              <m:r>
                                <a:rPr lang="en-US" sz="1800" i="1" smtClean="0">
                                  <a:latin typeface="Cambria Math" panose="02040503050406030204" pitchFamily="18" charset="0"/>
                                  <a:ea typeface="Cambria Math" panose="02040503050406030204" pitchFamily="18" charset="0"/>
                                </a:rPr>
                                <m:t>𝛿</m:t>
                              </m:r>
                              <m:r>
                                <m:rPr>
                                  <m:sty m:val="p"/>
                                </m:rPr>
                                <a:rPr lang="en-US" sz="1800" b="0" i="0" smtClean="0">
                                  <a:latin typeface="Cambria Math" panose="02040503050406030204" pitchFamily="18" charset="0"/>
                                  <a:ea typeface="Cambria Math" panose="02040503050406030204" pitchFamily="18" charset="0"/>
                                </a:rPr>
                                <m:t>z</m:t>
                              </m:r>
                              <m:r>
                                <a:rPr lang="en-US" sz="1800" b="0" i="0" smtClean="0">
                                  <a:latin typeface="Cambria Math" panose="02040503050406030204" pitchFamily="18" charset="0"/>
                                  <a:ea typeface="Cambria Math" panose="02040503050406030204" pitchFamily="18" charset="0"/>
                                </a:rPr>
                                <m:t>&gt;</m:t>
                              </m:r>
                            </m:oMath>
                          </a14:m>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mn-ea"/>
                                  </a:rPr>
                                  <m:t>200 </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oMath>
                            </m:oMathPara>
                          </a14:m>
                          <a:endParaRPr lang="en-US" dirty="0"/>
                        </a:p>
                      </a:txBody>
                      <a:tcPr/>
                    </a:tc>
                    <a:extLst>
                      <a:ext uri="{0D108BD9-81ED-4DB2-BD59-A6C34878D82A}">
                        <a16:rowId xmlns:a16="http://schemas.microsoft.com/office/drawing/2014/main" val="14800735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BPM </a:t>
                          </a:r>
                          <a14:m>
                            <m:oMath xmlns:m="http://schemas.openxmlformats.org/officeDocument/2006/math">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&lt;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𝛿</m:t>
                              </m:r>
                              <m:r>
                                <m:rPr>
                                  <m:sty m:val="p"/>
                                </m:rPr>
                                <a:rPr kumimoji="0" lang="el-GR"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Χ</m:t>
                              </m:r>
                            </m:oMath>
                          </a14:m>
                          <a:r>
                            <a:rPr kumimoji="0" lang="en-US" sz="1800" b="0" i="0" u="none" strike="noStrike" kern="1200" cap="none" spc="0" normalizeH="0" baseline="0" noProof="0" dirty="0">
                              <a:ln>
                                <a:noFill/>
                              </a:ln>
                              <a:solidFill>
                                <a:srgbClr val="000000"/>
                              </a:solidFill>
                              <a:effectLst/>
                              <a:uLnTx/>
                              <a:uFillTx/>
                              <a:latin typeface="+mn-lt"/>
                              <a:ea typeface="+mn-ea"/>
                              <a:cs typeface="+mn-cs"/>
                            </a:rPr>
                            <a:t>,</a:t>
                          </a:r>
                          <a:r>
                            <a:rPr kumimoji="0" lang="en-US" sz="1800" b="0" i="0" u="none" strike="noStrike" kern="1200" cap="none" spc="0" normalizeH="0" baseline="0" noProof="0" dirty="0">
                              <a:ln>
                                <a:noFill/>
                              </a:ln>
                              <a:solidFill>
                                <a:srgbClr val="000000"/>
                              </a:solidFill>
                              <a:effectLst/>
                              <a:uLnTx/>
                              <a:uFillTx/>
                              <a:latin typeface="+mn-lt"/>
                              <a:ea typeface="Cambria Math" panose="02040503050406030204" pitchFamily="18" charset="0"/>
                              <a:cs typeface="+mn-cs"/>
                            </a:rPr>
                            <a:t> </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𝛿</m:t>
                              </m:r>
                              <m:r>
                                <m:rPr>
                                  <m:sty m:val="p"/>
                                </m:rPr>
                                <a:rPr kumimoji="0" lang="el-GR"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Υ</m:t>
                              </m:r>
                            </m:oMath>
                          </a14:m>
                          <a:r>
                            <a:rPr kumimoji="0" lang="en-US" sz="1800" b="0" i="0" u="none" strike="noStrike" kern="1200" cap="none" spc="0" normalizeH="0" baseline="0" noProof="0" dirty="0">
                              <a:ln>
                                <a:noFill/>
                              </a:ln>
                              <a:solidFill>
                                <a:srgbClr val="000000"/>
                              </a:solidFill>
                              <a:effectLst/>
                              <a:uLnTx/>
                              <a:uFillTx/>
                              <a:latin typeface="+mn-lt"/>
                              <a:ea typeface="+mn-ea"/>
                              <a:cs typeface="+mn-cs"/>
                            </a:rPr>
                            <a:t>,</a:t>
                          </a:r>
                          <a:r>
                            <a:rPr kumimoji="0" lang="en-US" sz="1800" b="0" i="0" u="none" strike="noStrike" kern="1200" cap="none" spc="0" normalizeH="0" baseline="0" noProof="0" dirty="0">
                              <a:ln>
                                <a:noFill/>
                              </a:ln>
                              <a:solidFill>
                                <a:srgbClr val="000000"/>
                              </a:solidFill>
                              <a:effectLst/>
                              <a:uLnTx/>
                              <a:uFillTx/>
                              <a:latin typeface="+mn-lt"/>
                              <a:ea typeface="Cambria Math" panose="02040503050406030204" pitchFamily="18" charset="0"/>
                              <a:cs typeface="+mn-cs"/>
                            </a:rPr>
                            <a:t> </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𝛿</m:t>
                              </m:r>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ℤ</m:t>
                              </m:r>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&gt;</m:t>
                              </m:r>
                            </m:oMath>
                          </a14:m>
                          <a:endParaRPr kumimoji="0" lang="en-US" sz="1800" b="0" i="0" u="none" strike="noStrike" kern="120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mn-ea"/>
                                  </a:rPr>
                                  <m:t>2 </m:t>
                                </m:r>
                                <m:r>
                                  <a:rPr lang="en-US" b="0" i="1" smtClean="0">
                                    <a:latin typeface="Cambria Math" panose="02040503050406030204" pitchFamily="18" charset="0"/>
                                    <a:ea typeface="+mn-ea"/>
                                  </a:rPr>
                                  <m:t>𝑚𝑟𝑎𝑑</m:t>
                                </m:r>
                              </m:oMath>
                            </m:oMathPara>
                          </a14:m>
                          <a:endParaRPr lang="en-US" dirty="0"/>
                        </a:p>
                      </a:txBody>
                      <a:tcPr/>
                    </a:tc>
                    <a:extLst>
                      <a:ext uri="{0D108BD9-81ED-4DB2-BD59-A6C34878D82A}">
                        <a16:rowId xmlns:a16="http://schemas.microsoft.com/office/drawing/2014/main" val="26012936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BPM </a:t>
                          </a:r>
                          <a14:m>
                            <m:oMath xmlns:m="http://schemas.openxmlformats.org/officeDocument/2006/math">
                              <m:r>
                                <a:rPr lang="en-US" sz="1800" b="0" i="0" smtClean="0">
                                  <a:latin typeface="Cambria Math" panose="02040503050406030204" pitchFamily="18" charset="0"/>
                                  <a:ea typeface="Cambria Math" panose="02040503050406030204" pitchFamily="18" charset="0"/>
                                </a:rPr>
                                <m:t>&lt;</m:t>
                              </m:r>
                              <m:r>
                                <a:rPr lang="en-US" sz="1800" i="1" smtClean="0">
                                  <a:latin typeface="Cambria Math" panose="02040503050406030204" pitchFamily="18" charset="0"/>
                                  <a:ea typeface="Cambria Math" panose="02040503050406030204" pitchFamily="18" charset="0"/>
                                </a:rPr>
                                <m:t>𝛿</m:t>
                              </m:r>
                              <m:r>
                                <a:rPr lang="en-US" sz="1800" b="0" i="1" smtClean="0">
                                  <a:latin typeface="Cambria Math" panose="02040503050406030204" pitchFamily="18" charset="0"/>
                                  <a:ea typeface="Cambria Math" panose="02040503050406030204" pitchFamily="18" charset="0"/>
                                </a:rPr>
                                <m:t>𝑥</m:t>
                              </m:r>
                            </m:oMath>
                          </a14:m>
                          <a:r>
                            <a:rPr lang="en-US" sz="1800" dirty="0"/>
                            <a:t>,</a:t>
                          </a:r>
                          <a:r>
                            <a:rPr lang="en-US" sz="1800" dirty="0">
                              <a:ea typeface="Cambria Math" panose="02040503050406030204" pitchFamily="18" charset="0"/>
                            </a:rPr>
                            <a:t> </a:t>
                          </a:r>
                          <a14:m>
                            <m:oMath xmlns:m="http://schemas.openxmlformats.org/officeDocument/2006/math">
                              <m:r>
                                <a:rPr lang="en-US" sz="1800" i="1" smtClean="0">
                                  <a:latin typeface="Cambria Math" panose="02040503050406030204" pitchFamily="18" charset="0"/>
                                  <a:ea typeface="Cambria Math" panose="02040503050406030204" pitchFamily="18" charset="0"/>
                                </a:rPr>
                                <m:t>𝛿</m:t>
                              </m:r>
                              <m:r>
                                <a:rPr lang="en-US" sz="1800" b="0" i="1" smtClean="0">
                                  <a:latin typeface="Cambria Math" panose="02040503050406030204" pitchFamily="18" charset="0"/>
                                  <a:ea typeface="Cambria Math" panose="02040503050406030204" pitchFamily="18" charset="0"/>
                                </a:rPr>
                                <m:t>𝑦</m:t>
                              </m:r>
                            </m:oMath>
                          </a14:m>
                          <a:r>
                            <a:rPr lang="en-US" sz="1800" dirty="0"/>
                            <a:t>,</a:t>
                          </a:r>
                          <a:r>
                            <a:rPr lang="en-US" sz="1800" dirty="0">
                              <a:ea typeface="Cambria Math" panose="02040503050406030204" pitchFamily="18" charset="0"/>
                            </a:rPr>
                            <a:t> </a:t>
                          </a:r>
                          <a14:m>
                            <m:oMath xmlns:m="http://schemas.openxmlformats.org/officeDocument/2006/math">
                              <m:r>
                                <a:rPr lang="en-US" sz="1800" i="1" smtClean="0">
                                  <a:latin typeface="Cambria Math" panose="02040503050406030204" pitchFamily="18" charset="0"/>
                                  <a:ea typeface="Cambria Math" panose="02040503050406030204" pitchFamily="18" charset="0"/>
                                </a:rPr>
                                <m:t>𝛿</m:t>
                              </m:r>
                              <m:r>
                                <m:rPr>
                                  <m:sty m:val="p"/>
                                </m:rPr>
                                <a:rPr lang="en-US" sz="1800" b="0" i="0" smtClean="0">
                                  <a:latin typeface="Cambria Math" panose="02040503050406030204" pitchFamily="18" charset="0"/>
                                  <a:ea typeface="Cambria Math" panose="02040503050406030204" pitchFamily="18" charset="0"/>
                                </a:rPr>
                                <m:t>z</m:t>
                              </m:r>
                              <m:r>
                                <a:rPr lang="en-US" sz="1800" b="0" i="0" smtClean="0">
                                  <a:latin typeface="Cambria Math" panose="02040503050406030204" pitchFamily="18" charset="0"/>
                                  <a:ea typeface="Cambria Math" panose="02040503050406030204" pitchFamily="18" charset="0"/>
                                </a:rPr>
                                <m:t>&gt;</m:t>
                              </m:r>
                            </m:oMath>
                          </a14:m>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mn-ea"/>
                                  </a:rPr>
                                  <m:t>200 </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oMath>
                            </m:oMathPara>
                          </a14:m>
                          <a:endParaRPr lang="en-US" dirty="0"/>
                        </a:p>
                      </a:txBody>
                      <a:tcPr/>
                    </a:tc>
                    <a:extLst>
                      <a:ext uri="{0D108BD9-81ED-4DB2-BD59-A6C34878D82A}">
                        <a16:rowId xmlns:a16="http://schemas.microsoft.com/office/drawing/2014/main" val="67809360"/>
                      </a:ext>
                    </a:extLst>
                  </a:tr>
                </a:tbl>
              </a:graphicData>
            </a:graphic>
          </p:graphicFrame>
        </mc:Choice>
        <mc:Fallback xmlns="">
          <p:graphicFrame>
            <p:nvGraphicFramePr>
              <p:cNvPr id="2" name="Table 5">
                <a:extLst>
                  <a:ext uri="{FF2B5EF4-FFF2-40B4-BE49-F238E27FC236}">
                    <a16:creationId xmlns:a16="http://schemas.microsoft.com/office/drawing/2014/main" id="{F1A9DFFC-4EDD-8A83-B544-F9544FD38761}"/>
                  </a:ext>
                </a:extLst>
              </p:cNvPr>
              <p:cNvGraphicFramePr>
                <a:graphicFrameLocks noGrp="1"/>
              </p:cNvGraphicFramePr>
              <p:nvPr>
                <p:extLst>
                  <p:ext uri="{D42A27DB-BD31-4B8C-83A1-F6EECF244321}">
                    <p14:modId xmlns:p14="http://schemas.microsoft.com/office/powerpoint/2010/main" val="322163857"/>
                  </p:ext>
                </p:extLst>
              </p:nvPr>
            </p:nvGraphicFramePr>
            <p:xfrm>
              <a:off x="4762965" y="1176696"/>
              <a:ext cx="4307813" cy="4079240"/>
            </p:xfrm>
            <a:graphic>
              <a:graphicData uri="http://schemas.openxmlformats.org/drawingml/2006/table">
                <a:tbl>
                  <a:tblPr firstRow="1" bandRow="1">
                    <a:tableStyleId>{5C22544A-7EE6-4342-B048-85BDC9FD1C3A}</a:tableStyleId>
                  </a:tblPr>
                  <a:tblGrid>
                    <a:gridCol w="2574649">
                      <a:extLst>
                        <a:ext uri="{9D8B030D-6E8A-4147-A177-3AD203B41FA5}">
                          <a16:colId xmlns:a16="http://schemas.microsoft.com/office/drawing/2014/main" val="1749963902"/>
                        </a:ext>
                      </a:extLst>
                    </a:gridCol>
                    <a:gridCol w="1733164">
                      <a:extLst>
                        <a:ext uri="{9D8B030D-6E8A-4147-A177-3AD203B41FA5}">
                          <a16:colId xmlns:a16="http://schemas.microsoft.com/office/drawing/2014/main" val="2447298191"/>
                        </a:ext>
                      </a:extLst>
                    </a:gridCol>
                  </a:tblGrid>
                  <a:tr h="370840">
                    <a:tc>
                      <a:txBody>
                        <a:bodyPr/>
                        <a:lstStyle/>
                        <a:p>
                          <a:r>
                            <a:rPr lang="en-US" dirty="0"/>
                            <a:t>Error Type</a:t>
                          </a:r>
                        </a:p>
                      </a:txBody>
                      <a:tcPr/>
                    </a:tc>
                    <a:tc>
                      <a:txBody>
                        <a:bodyPr/>
                        <a:lstStyle/>
                        <a:p>
                          <a:endParaRPr lang="en-US"/>
                        </a:p>
                      </a:txBody>
                      <a:tcPr>
                        <a:blipFill>
                          <a:blip r:embed="rId3"/>
                          <a:stretch>
                            <a:fillRect l="-148905" t="-6897" r="-1460" b="-1037931"/>
                          </a:stretch>
                        </a:blipFill>
                      </a:tcPr>
                    </a:tc>
                    <a:extLst>
                      <a:ext uri="{0D108BD9-81ED-4DB2-BD59-A6C34878D82A}">
                        <a16:rowId xmlns:a16="http://schemas.microsoft.com/office/drawing/2014/main" val="4263806453"/>
                      </a:ext>
                    </a:extLst>
                  </a:tr>
                  <a:tr h="370840">
                    <a:tc>
                      <a:txBody>
                        <a:bodyPr/>
                        <a:lstStyle/>
                        <a:p>
                          <a:endParaRPr lang="en-US"/>
                        </a:p>
                      </a:txBody>
                      <a:tcPr>
                        <a:blipFill>
                          <a:blip r:embed="rId3"/>
                          <a:stretch>
                            <a:fillRect l="-493" t="-103333" r="-68473" b="-903333"/>
                          </a:stretch>
                        </a:blipFill>
                      </a:tcPr>
                    </a:tc>
                    <a:tc>
                      <a:txBody>
                        <a:bodyPr/>
                        <a:lstStyle/>
                        <a:p>
                          <a:endParaRPr lang="en-US"/>
                        </a:p>
                      </a:txBody>
                      <a:tcPr>
                        <a:blipFill>
                          <a:blip r:embed="rId3"/>
                          <a:stretch>
                            <a:fillRect l="-148905" t="-103333" r="-1460" b="-903333"/>
                          </a:stretch>
                        </a:blipFill>
                      </a:tcPr>
                    </a:tc>
                    <a:extLst>
                      <a:ext uri="{0D108BD9-81ED-4DB2-BD59-A6C34878D82A}">
                        <a16:rowId xmlns:a16="http://schemas.microsoft.com/office/drawing/2014/main" val="576042770"/>
                      </a:ext>
                    </a:extLst>
                  </a:tr>
                  <a:tr h="370840">
                    <a:tc>
                      <a:txBody>
                        <a:bodyPr/>
                        <a:lstStyle/>
                        <a:p>
                          <a:endParaRPr lang="en-US"/>
                        </a:p>
                      </a:txBody>
                      <a:tcPr>
                        <a:blipFill>
                          <a:blip r:embed="rId3"/>
                          <a:stretch>
                            <a:fillRect l="-493" t="-210345" r="-68473" b="-834483"/>
                          </a:stretch>
                        </a:blipFill>
                      </a:tcPr>
                    </a:tc>
                    <a:tc>
                      <a:txBody>
                        <a:bodyPr/>
                        <a:lstStyle/>
                        <a:p>
                          <a:endParaRPr lang="en-US"/>
                        </a:p>
                      </a:txBody>
                      <a:tcPr>
                        <a:blipFill>
                          <a:blip r:embed="rId3"/>
                          <a:stretch>
                            <a:fillRect l="-148905" t="-210345" r="-1460" b="-834483"/>
                          </a:stretch>
                        </a:blipFill>
                      </a:tcPr>
                    </a:tc>
                    <a:extLst>
                      <a:ext uri="{0D108BD9-81ED-4DB2-BD59-A6C34878D82A}">
                        <a16:rowId xmlns:a16="http://schemas.microsoft.com/office/drawing/2014/main" val="17986615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Dipole</a:t>
                          </a:r>
                          <a:r>
                            <a:rPr lang="en-US" baseline="0" dirty="0"/>
                            <a:t> FSE</a:t>
                          </a:r>
                        </a:p>
                      </a:txBody>
                      <a:tcPr/>
                    </a:tc>
                    <a:tc>
                      <a:txBody>
                        <a:bodyPr/>
                        <a:lstStyle/>
                        <a:p>
                          <a:endParaRPr lang="en-US"/>
                        </a:p>
                      </a:txBody>
                      <a:tcPr>
                        <a:blipFill>
                          <a:blip r:embed="rId3"/>
                          <a:stretch>
                            <a:fillRect l="-148905" t="-310345" r="-1460" b="-734483"/>
                          </a:stretch>
                        </a:blipFill>
                      </a:tcPr>
                    </a:tc>
                    <a:extLst>
                      <a:ext uri="{0D108BD9-81ED-4DB2-BD59-A6C34878D82A}">
                        <a16:rowId xmlns:a16="http://schemas.microsoft.com/office/drawing/2014/main" val="950996575"/>
                      </a:ext>
                    </a:extLst>
                  </a:tr>
                  <a:tr h="370840">
                    <a:tc>
                      <a:txBody>
                        <a:bodyPr/>
                        <a:lstStyle/>
                        <a:p>
                          <a:endParaRPr lang="en-US"/>
                        </a:p>
                      </a:txBody>
                      <a:tcPr>
                        <a:blipFill>
                          <a:blip r:embed="rId3"/>
                          <a:stretch>
                            <a:fillRect l="-493" t="-410345" r="-68473" b="-634483"/>
                          </a:stretch>
                        </a:blipFill>
                      </a:tcPr>
                    </a:tc>
                    <a:tc>
                      <a:txBody>
                        <a:bodyPr/>
                        <a:lstStyle/>
                        <a:p>
                          <a:endParaRPr lang="en-US"/>
                        </a:p>
                      </a:txBody>
                      <a:tcPr>
                        <a:blipFill>
                          <a:blip r:embed="rId3"/>
                          <a:stretch>
                            <a:fillRect l="-148905" t="-410345" r="-1460" b="-634483"/>
                          </a:stretch>
                        </a:blipFill>
                      </a:tcPr>
                    </a:tc>
                    <a:extLst>
                      <a:ext uri="{0D108BD9-81ED-4DB2-BD59-A6C34878D82A}">
                        <a16:rowId xmlns:a16="http://schemas.microsoft.com/office/drawing/2014/main" val="3302661138"/>
                      </a:ext>
                    </a:extLst>
                  </a:tr>
                  <a:tr h="370840">
                    <a:tc>
                      <a:txBody>
                        <a:bodyPr/>
                        <a:lstStyle/>
                        <a:p>
                          <a:endParaRPr lang="en-US"/>
                        </a:p>
                      </a:txBody>
                      <a:tcPr>
                        <a:blipFill>
                          <a:blip r:embed="rId3"/>
                          <a:stretch>
                            <a:fillRect l="-493" t="-493333" r="-68473" b="-513333"/>
                          </a:stretch>
                        </a:blipFill>
                      </a:tcPr>
                    </a:tc>
                    <a:tc>
                      <a:txBody>
                        <a:bodyPr/>
                        <a:lstStyle/>
                        <a:p>
                          <a:endParaRPr lang="en-US"/>
                        </a:p>
                      </a:txBody>
                      <a:tcPr>
                        <a:blipFill>
                          <a:blip r:embed="rId3"/>
                          <a:stretch>
                            <a:fillRect l="-148905" t="-493333" r="-1460" b="-513333"/>
                          </a:stretch>
                        </a:blipFill>
                      </a:tcPr>
                    </a:tc>
                    <a:extLst>
                      <a:ext uri="{0D108BD9-81ED-4DB2-BD59-A6C34878D82A}">
                        <a16:rowId xmlns:a16="http://schemas.microsoft.com/office/drawing/2014/main" val="1090323760"/>
                      </a:ext>
                    </a:extLst>
                  </a:tr>
                  <a:tr h="370840">
                    <a:tc>
                      <a:txBody>
                        <a:bodyPr/>
                        <a:lstStyle/>
                        <a:p>
                          <a:r>
                            <a:rPr lang="en-US" dirty="0"/>
                            <a:t>Quad FSE</a:t>
                          </a:r>
                        </a:p>
                      </a:txBody>
                      <a:tcPr/>
                    </a:tc>
                    <a:tc>
                      <a:txBody>
                        <a:bodyPr/>
                        <a:lstStyle/>
                        <a:p>
                          <a:endParaRPr lang="en-US"/>
                        </a:p>
                      </a:txBody>
                      <a:tcPr>
                        <a:blipFill>
                          <a:blip r:embed="rId3"/>
                          <a:stretch>
                            <a:fillRect l="-148905" t="-613793" r="-1460" b="-431034"/>
                          </a:stretch>
                        </a:blipFill>
                      </a:tcPr>
                    </a:tc>
                    <a:extLst>
                      <a:ext uri="{0D108BD9-81ED-4DB2-BD59-A6C34878D82A}">
                        <a16:rowId xmlns:a16="http://schemas.microsoft.com/office/drawing/2014/main" val="2657788006"/>
                      </a:ext>
                    </a:extLst>
                  </a:tr>
                  <a:tr h="370840">
                    <a:tc>
                      <a:txBody>
                        <a:bodyPr/>
                        <a:lstStyle/>
                        <a:p>
                          <a:endParaRPr lang="en-US"/>
                        </a:p>
                      </a:txBody>
                      <a:tcPr>
                        <a:blipFill>
                          <a:blip r:embed="rId3"/>
                          <a:stretch>
                            <a:fillRect l="-493" t="-713793" r="-68473" b="-331034"/>
                          </a:stretch>
                        </a:blipFill>
                      </a:tcPr>
                    </a:tc>
                    <a:tc>
                      <a:txBody>
                        <a:bodyPr/>
                        <a:lstStyle/>
                        <a:p>
                          <a:endParaRPr lang="en-US"/>
                        </a:p>
                      </a:txBody>
                      <a:tcPr>
                        <a:blipFill>
                          <a:blip r:embed="rId3"/>
                          <a:stretch>
                            <a:fillRect l="-148905" t="-713793" r="-1460" b="-331034"/>
                          </a:stretch>
                        </a:blipFill>
                      </a:tcPr>
                    </a:tc>
                    <a:extLst>
                      <a:ext uri="{0D108BD9-81ED-4DB2-BD59-A6C34878D82A}">
                        <a16:rowId xmlns:a16="http://schemas.microsoft.com/office/drawing/2014/main" val="2116286438"/>
                      </a:ext>
                    </a:extLst>
                  </a:tr>
                  <a:tr h="370840">
                    <a:tc>
                      <a:txBody>
                        <a:bodyPr/>
                        <a:lstStyle/>
                        <a:p>
                          <a:endParaRPr lang="en-US"/>
                        </a:p>
                      </a:txBody>
                      <a:tcPr>
                        <a:blipFill>
                          <a:blip r:embed="rId3"/>
                          <a:stretch>
                            <a:fillRect l="-493" t="-813793" r="-68473" b="-231034"/>
                          </a:stretch>
                        </a:blipFill>
                      </a:tcPr>
                    </a:tc>
                    <a:tc>
                      <a:txBody>
                        <a:bodyPr/>
                        <a:lstStyle/>
                        <a:p>
                          <a:endParaRPr lang="en-US"/>
                        </a:p>
                      </a:txBody>
                      <a:tcPr>
                        <a:blipFill>
                          <a:blip r:embed="rId3"/>
                          <a:stretch>
                            <a:fillRect l="-148905" t="-813793" r="-1460" b="-231034"/>
                          </a:stretch>
                        </a:blipFill>
                      </a:tcPr>
                    </a:tc>
                    <a:extLst>
                      <a:ext uri="{0D108BD9-81ED-4DB2-BD59-A6C34878D82A}">
                        <a16:rowId xmlns:a16="http://schemas.microsoft.com/office/drawing/2014/main" val="1480073534"/>
                      </a:ext>
                    </a:extLst>
                  </a:tr>
                  <a:tr h="370840">
                    <a:tc>
                      <a:txBody>
                        <a:bodyPr/>
                        <a:lstStyle/>
                        <a:p>
                          <a:endParaRPr lang="en-US"/>
                        </a:p>
                      </a:txBody>
                      <a:tcPr>
                        <a:blipFill>
                          <a:blip r:embed="rId3"/>
                          <a:stretch>
                            <a:fillRect l="-493" t="-883333" r="-68473" b="-123333"/>
                          </a:stretch>
                        </a:blipFill>
                      </a:tcPr>
                    </a:tc>
                    <a:tc>
                      <a:txBody>
                        <a:bodyPr/>
                        <a:lstStyle/>
                        <a:p>
                          <a:endParaRPr lang="en-US"/>
                        </a:p>
                      </a:txBody>
                      <a:tcPr>
                        <a:blipFill>
                          <a:blip r:embed="rId3"/>
                          <a:stretch>
                            <a:fillRect l="-148905" t="-883333" r="-1460" b="-123333"/>
                          </a:stretch>
                        </a:blipFill>
                      </a:tcPr>
                    </a:tc>
                    <a:extLst>
                      <a:ext uri="{0D108BD9-81ED-4DB2-BD59-A6C34878D82A}">
                        <a16:rowId xmlns:a16="http://schemas.microsoft.com/office/drawing/2014/main" val="2601293649"/>
                      </a:ext>
                    </a:extLst>
                  </a:tr>
                  <a:tr h="370840">
                    <a:tc>
                      <a:txBody>
                        <a:bodyPr/>
                        <a:lstStyle/>
                        <a:p>
                          <a:endParaRPr lang="en-US"/>
                        </a:p>
                      </a:txBody>
                      <a:tcPr>
                        <a:blipFill>
                          <a:blip r:embed="rId3"/>
                          <a:stretch>
                            <a:fillRect l="-493" t="-1017241" r="-68473" b="-27586"/>
                          </a:stretch>
                        </a:blipFill>
                      </a:tcPr>
                    </a:tc>
                    <a:tc>
                      <a:txBody>
                        <a:bodyPr/>
                        <a:lstStyle/>
                        <a:p>
                          <a:endParaRPr lang="en-US"/>
                        </a:p>
                      </a:txBody>
                      <a:tcPr>
                        <a:blipFill>
                          <a:blip r:embed="rId3"/>
                          <a:stretch>
                            <a:fillRect l="-148905" t="-1017241" r="-1460" b="-27586"/>
                          </a:stretch>
                        </a:blipFill>
                      </a:tcPr>
                    </a:tc>
                    <a:extLst>
                      <a:ext uri="{0D108BD9-81ED-4DB2-BD59-A6C34878D82A}">
                        <a16:rowId xmlns:a16="http://schemas.microsoft.com/office/drawing/2014/main" val="67809360"/>
                      </a:ext>
                    </a:extLst>
                  </a:tr>
                </a:tbl>
              </a:graphicData>
            </a:graphic>
          </p:graphicFrame>
        </mc:Fallback>
      </mc:AlternateContent>
      <p:pic>
        <p:nvPicPr>
          <p:cNvPr id="4" name="Picture 3">
            <a:extLst>
              <a:ext uri="{FF2B5EF4-FFF2-40B4-BE49-F238E27FC236}">
                <a16:creationId xmlns:a16="http://schemas.microsoft.com/office/drawing/2014/main" id="{63349F43-5D3F-2D1D-14B8-63209D1F9063}"/>
              </a:ext>
            </a:extLst>
          </p:cNvPr>
          <p:cNvPicPr>
            <a:picLocks noChangeAspect="1"/>
          </p:cNvPicPr>
          <p:nvPr/>
        </p:nvPicPr>
        <p:blipFill>
          <a:blip r:embed="rId4"/>
          <a:stretch>
            <a:fillRect/>
          </a:stretch>
        </p:blipFill>
        <p:spPr>
          <a:xfrm>
            <a:off x="182767" y="3721589"/>
            <a:ext cx="4484716" cy="2479191"/>
          </a:xfrm>
          <a:prstGeom prst="rect">
            <a:avLst/>
          </a:prstGeom>
        </p:spPr>
      </p:pic>
      <p:sp>
        <p:nvSpPr>
          <p:cNvPr id="7" name="Rectangle 6">
            <a:extLst>
              <a:ext uri="{FF2B5EF4-FFF2-40B4-BE49-F238E27FC236}">
                <a16:creationId xmlns:a16="http://schemas.microsoft.com/office/drawing/2014/main" id="{04852966-CB18-E5F7-2563-D0C9B2598C66}"/>
              </a:ext>
            </a:extLst>
          </p:cNvPr>
          <p:cNvSpPr/>
          <p:nvPr/>
        </p:nvSpPr>
        <p:spPr>
          <a:xfrm>
            <a:off x="3690851" y="6093229"/>
            <a:ext cx="976632" cy="374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376970"/>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38512</TotalTime>
  <Words>791</Words>
  <Application>Microsoft Macintosh PowerPoint</Application>
  <PresentationFormat>On-screen Show (4:3)</PresentationFormat>
  <Paragraphs>200</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PingFangSC-Regular</vt:lpstr>
      <vt:lpstr>.PingFangSC-Regular</vt:lpstr>
      <vt:lpstr>Arial</vt:lpstr>
      <vt:lpstr>avenir-light</vt:lpstr>
      <vt:lpstr>Calibri</vt:lpstr>
      <vt:lpstr>Cambria Math</vt:lpstr>
      <vt:lpstr>Office Theme</vt:lpstr>
      <vt:lpstr>Current Status Of CEBAF 22GeV S2E Simulations</vt:lpstr>
      <vt:lpstr>22GeV CEBAF Upgrade</vt:lpstr>
      <vt:lpstr>The Fixed Field Accelerator (FFA) Concept At CEBAF</vt:lpstr>
      <vt:lpstr>Simulation Effort Organization</vt:lpstr>
      <vt:lpstr>Machine Changes: Linacs</vt:lpstr>
      <vt:lpstr>Machine Changes: EM Arcs</vt:lpstr>
      <vt:lpstr>Machine Changes: Splitters/FFA/FFA Merger</vt:lpstr>
      <vt:lpstr>Current S2E Status</vt:lpstr>
      <vt:lpstr>Current S2E Status: Error/Orbit Correction &amp; Beam Loss Studies</vt:lpstr>
      <vt:lpstr>Current S2E Status: Error/Orbit Correction</vt:lpstr>
      <vt:lpstr>Current S2E Status: Beam Loss Studies</vt:lpstr>
      <vt:lpstr>Next Steps</vt:lpstr>
      <vt:lpstr>The End!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Status Of CEBAF 22GeV S2E Simulations</dc:title>
  <dc:creator>Donish Khan</dc:creator>
  <cp:lastModifiedBy>Donish Khan</cp:lastModifiedBy>
  <cp:revision>163</cp:revision>
  <dcterms:created xsi:type="dcterms:W3CDTF">2023-08-16T21:23:54Z</dcterms:created>
  <dcterms:modified xsi:type="dcterms:W3CDTF">2023-09-12T17:04:12Z</dcterms:modified>
</cp:coreProperties>
</file>