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86" r:id="rId2"/>
    <p:sldId id="892" r:id="rId3"/>
    <p:sldId id="959" r:id="rId4"/>
    <p:sldId id="932" r:id="rId5"/>
    <p:sldId id="928" r:id="rId6"/>
    <p:sldId id="929" r:id="rId7"/>
    <p:sldId id="877" r:id="rId8"/>
    <p:sldId id="900" r:id="rId9"/>
    <p:sldId id="971" r:id="rId10"/>
    <p:sldId id="972" r:id="rId11"/>
    <p:sldId id="893" r:id="rId12"/>
    <p:sldId id="973" r:id="rId13"/>
    <p:sldId id="916" r:id="rId14"/>
    <p:sldId id="982" r:id="rId15"/>
    <p:sldId id="974" r:id="rId16"/>
    <p:sldId id="979" r:id="rId17"/>
    <p:sldId id="980" r:id="rId18"/>
    <p:sldId id="981" r:id="rId19"/>
    <p:sldId id="894" r:id="rId20"/>
    <p:sldId id="975" r:id="rId21"/>
    <p:sldId id="897" r:id="rId22"/>
    <p:sldId id="915" r:id="rId23"/>
    <p:sldId id="867" r:id="rId24"/>
    <p:sldId id="921" r:id="rId25"/>
    <p:sldId id="924" r:id="rId26"/>
    <p:sldId id="967" r:id="rId27"/>
    <p:sldId id="977" r:id="rId28"/>
    <p:sldId id="942" r:id="rId29"/>
    <p:sldId id="913" r:id="rId30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60" userDrawn="1">
          <p15:clr>
            <a:srgbClr val="A4A3A4"/>
          </p15:clr>
        </p15:guide>
        <p15:guide id="2" orient="horz" pos="1010" userDrawn="1">
          <p15:clr>
            <a:srgbClr val="A4A3A4"/>
          </p15:clr>
        </p15:guide>
        <p15:guide id="3" orient="horz" pos="3630" userDrawn="1">
          <p15:clr>
            <a:srgbClr val="A4A3A4"/>
          </p15:clr>
        </p15:guide>
        <p15:guide id="4" orient="horz" pos="2309" userDrawn="1">
          <p15:clr>
            <a:srgbClr val="A4A3A4"/>
          </p15:clr>
        </p15:guide>
        <p15:guide id="5" pos="7295" userDrawn="1">
          <p15:clr>
            <a:srgbClr val="A4A3A4"/>
          </p15:clr>
        </p15:guide>
        <p15:guide id="6" pos="393" userDrawn="1">
          <p15:clr>
            <a:srgbClr val="A4A3A4"/>
          </p15:clr>
        </p15:guide>
        <p15:guide id="7" userDrawn="1">
          <p15:clr>
            <a:srgbClr val="A4A3A4"/>
          </p15:clr>
        </p15:guide>
        <p15:guide id="8" pos="2767" userDrawn="1">
          <p15:clr>
            <a:srgbClr val="A4A3A4"/>
          </p15:clr>
        </p15:guide>
        <p15:guide id="9" pos="5185" userDrawn="1">
          <p15:clr>
            <a:srgbClr val="A4A3A4"/>
          </p15:clr>
        </p15:guide>
        <p15:guide id="10" pos="4905" userDrawn="1">
          <p15:clr>
            <a:srgbClr val="A4A3A4"/>
          </p15:clr>
        </p15:guide>
        <p15:guide id="11" pos="3803" userDrawn="1">
          <p15:clr>
            <a:srgbClr val="A4A3A4"/>
          </p15:clr>
        </p15:guide>
        <p15:guide id="12" pos="249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BE2"/>
    <a:srgbClr val="898989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32" autoAdjust="0"/>
    <p:restoredTop sz="93068"/>
  </p:normalViewPr>
  <p:slideViewPr>
    <p:cSldViewPr snapToGrid="0" snapToObjects="1">
      <p:cViewPr varScale="1">
        <p:scale>
          <a:sx n="63" d="100"/>
          <a:sy n="63" d="100"/>
        </p:scale>
        <p:origin x="1052" y="52"/>
      </p:cViewPr>
      <p:guideLst>
        <p:guide orient="horz" pos="2560"/>
        <p:guide orient="horz" pos="1010"/>
        <p:guide orient="horz" pos="3630"/>
        <p:guide orient="horz" pos="2309"/>
        <p:guide pos="7295"/>
        <p:guide pos="393"/>
        <p:guide/>
        <p:guide pos="2767"/>
        <p:guide pos="5185"/>
        <p:guide pos="4905"/>
        <p:guide pos="3803"/>
        <p:guide pos="249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5994"/>
    </p:cViewPr>
  </p:sorterViewPr>
  <p:notesViewPr>
    <p:cSldViewPr snapToGrid="0" snapToObjects="1">
      <p:cViewPr varScale="1">
        <p:scale>
          <a:sx n="114" d="100"/>
          <a:sy n="114" d="100"/>
        </p:scale>
        <p:origin x="-4192" y="-11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B9D2C41-C2D0-FF45-8B99-3885B7F78EB1}" type="datetimeFigureOut">
              <a:rPr lang="en-US" smtClean="0"/>
              <a:pPr/>
              <a:t>9/14/2023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69AC406-2681-664E-BB07-370330405A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3687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A948ED6-3360-EB40-9D40-476C2156E9E8}" type="datetimeFigureOut">
              <a:rPr lang="en-US" smtClean="0"/>
              <a:pPr/>
              <a:t>9/14/2023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8C10DA6-9909-7D4F-83A2-7593F71DDB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2528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803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603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0714_001-2-Edit_bluepp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t="17632" r="5976" b="20233"/>
          <a:stretch/>
        </p:blipFill>
        <p:spPr>
          <a:xfrm>
            <a:off x="0" y="1"/>
            <a:ext cx="12192000" cy="631372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4891939"/>
            <a:ext cx="12192000" cy="1421788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719" y="4891939"/>
            <a:ext cx="10968567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2183808"/>
            <a:ext cx="12192000" cy="2183808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717" y="2538981"/>
            <a:ext cx="10968568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3335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" y="0"/>
            <a:ext cx="12191999" cy="1143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0096" y="0"/>
            <a:ext cx="8581904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109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3501" y="6356351"/>
            <a:ext cx="688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-211627" y="-142629"/>
            <a:ext cx="12596659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Rectangle 46"/>
          <p:cNvSpPr/>
          <p:nvPr/>
        </p:nvSpPr>
        <p:spPr>
          <a:xfrm>
            <a:off x="613" y="6323775"/>
            <a:ext cx="12221599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sz="1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sz="1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" name="Picture 47" descr="RGB_White-Seal_White-Mark_SC_Horizontal–400dp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91" y="6457861"/>
            <a:ext cx="2093957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64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62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54.jpeg"/><Relationship Id="rId7" Type="http://schemas.openxmlformats.org/officeDocument/2006/relationships/image" Target="../media/image58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emf"/><Relationship Id="rId5" Type="http://schemas.openxmlformats.org/officeDocument/2006/relationships/image" Target="../media/image56.png"/><Relationship Id="rId4" Type="http://schemas.openxmlformats.org/officeDocument/2006/relationships/image" Target="../media/image5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4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6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.png"/><Relationship Id="rId7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emf"/><Relationship Id="rId5" Type="http://schemas.openxmlformats.org/officeDocument/2006/relationships/image" Target="../media/image68.jpe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73.JPG"/><Relationship Id="rId7" Type="http://schemas.openxmlformats.org/officeDocument/2006/relationships/image" Target="../media/image76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7" Type="http://schemas.openxmlformats.org/officeDocument/2006/relationships/image" Target="../media/image8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5.emf"/><Relationship Id="rId4" Type="http://schemas.openxmlformats.org/officeDocument/2006/relationships/image" Target="../media/image10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31.png"/><Relationship Id="rId7" Type="http://schemas.openxmlformats.org/officeDocument/2006/relationships/image" Target="../media/image23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1.emf"/><Relationship Id="rId7" Type="http://schemas.openxmlformats.org/officeDocument/2006/relationships/image" Target="../media/image45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859903" y="4690942"/>
            <a:ext cx="8226425" cy="1035038"/>
          </a:xfrm>
        </p:spPr>
        <p:txBody>
          <a:bodyPr>
            <a:normAutofit/>
          </a:bodyPr>
          <a:lstStyle/>
          <a:p>
            <a:r>
              <a:rPr lang="en-US" sz="1800" b="1" dirty="0"/>
              <a:t>Lucas Brouwer</a:t>
            </a:r>
          </a:p>
          <a:p>
            <a:r>
              <a:rPr lang="en-US" sz="1800" dirty="0"/>
              <a:t>Lawrence Berkeley National Laboratory</a:t>
            </a:r>
          </a:p>
        </p:txBody>
      </p:sp>
      <p:sp>
        <p:nvSpPr>
          <p:cNvPr id="3" name="Rectangle 2"/>
          <p:cNvSpPr/>
          <p:nvPr/>
        </p:nvSpPr>
        <p:spPr>
          <a:xfrm>
            <a:off x="1859903" y="2307246"/>
            <a:ext cx="849085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</a:rPr>
              <a:t>Superconducting CCT Magnets: A Flexible Technology for Compact FFA’s</a:t>
            </a:r>
          </a:p>
          <a:p>
            <a:pPr algn="ctr"/>
            <a:endParaRPr lang="en-US" sz="1600" dirty="0">
              <a:solidFill>
                <a:srgbClr val="FFFFFF"/>
              </a:solidFill>
            </a:endParaRPr>
          </a:p>
          <a:p>
            <a:pPr algn="ctr"/>
            <a:r>
              <a:rPr lang="en-US" sz="2000" dirty="0">
                <a:solidFill>
                  <a:srgbClr val="FFFFFF"/>
                </a:solidFill>
              </a:rPr>
              <a:t>September 14</a:t>
            </a:r>
            <a:r>
              <a:rPr lang="en-US" sz="2000" baseline="30000" dirty="0">
                <a:solidFill>
                  <a:srgbClr val="FFFFFF"/>
                </a:solidFill>
              </a:rPr>
              <a:t>th</a:t>
            </a:r>
            <a:r>
              <a:rPr lang="en-US" sz="2000" dirty="0">
                <a:solidFill>
                  <a:srgbClr val="FFFFFF"/>
                </a:solidFill>
              </a:rPr>
              <a:t>, 2023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</a:rPr>
              <a:t>2023 Workshop on Fixed Field Alternating Gradient Accelerators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671" y="179805"/>
            <a:ext cx="2572816" cy="68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99" y="179805"/>
            <a:ext cx="1302257" cy="63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58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0"/>
            <a:ext cx="10985501" cy="1143000"/>
          </a:xfrm>
          <a:noFill/>
        </p:spPr>
        <p:txBody>
          <a:bodyPr>
            <a:normAutofit/>
          </a:bodyPr>
          <a:lstStyle/>
          <a:p>
            <a:r>
              <a:rPr lang="en-US" dirty="0"/>
              <a:t>Instead, parameterize the CCT geometry in the beam dynamics software COSY INFINITY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77363" y="2014094"/>
            <a:ext cx="2862929" cy="212828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4573" y="1568822"/>
            <a:ext cx="2508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 Hard Edge Model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956" y="2503103"/>
            <a:ext cx="1753273" cy="120753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3664840" y="3481478"/>
            <a:ext cx="219456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58167" y="5019076"/>
            <a:ext cx="107494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Motivation: analytic coil design in curved frame is difficult, but coil parameterization is straight-forward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Directly connects coil geometry to beam optimization  (eliminates field parameterization in curved system)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Biot</a:t>
            </a:r>
            <a:r>
              <a:rPr lang="en-US" dirty="0"/>
              <a:t>-Savart model includes all end effects and coil transitions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42885" y="2195291"/>
            <a:ext cx="2628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generate “seed” set of curved CCT winding coefficients approximating hard-edge solution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530013" y="2014094"/>
            <a:ext cx="4763566" cy="24998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241580" y="6422057"/>
            <a:ext cx="65768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example: W. Wan et. al., 2015, doi.org/10.1103/PhysRevSTAB.18.103501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" y="2053285"/>
            <a:ext cx="1646963" cy="410004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2419112" y="2215426"/>
            <a:ext cx="676656" cy="664500"/>
            <a:chOff x="7420264" y="2229213"/>
            <a:chExt cx="676656" cy="664500"/>
          </a:xfrm>
        </p:grpSpPr>
        <p:sp>
          <p:nvSpPr>
            <p:cNvPr id="46" name="Curved Up Arrow 45"/>
            <p:cNvSpPr/>
            <p:nvPr/>
          </p:nvSpPr>
          <p:spPr>
            <a:xfrm>
              <a:off x="7447696" y="2603189"/>
              <a:ext cx="649224" cy="290524"/>
            </a:xfrm>
            <a:prstGeom prst="curvedUpArrow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Curved Up Arrow 46"/>
            <p:cNvSpPr/>
            <p:nvPr/>
          </p:nvSpPr>
          <p:spPr>
            <a:xfrm flipH="1" flipV="1">
              <a:off x="7420264" y="2229213"/>
              <a:ext cx="649224" cy="290524"/>
            </a:xfrm>
            <a:prstGeom prst="curvedUpArrow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4" r="35672" b="1951"/>
          <a:stretch/>
        </p:blipFill>
        <p:spPr bwMode="auto">
          <a:xfrm>
            <a:off x="9220964" y="2187775"/>
            <a:ext cx="1703604" cy="1579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6740557" y="3668352"/>
                <a:ext cx="2778976" cy="5014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d>
                        <m:dPr>
                          <m:ctrlPr>
                            <a:rPr lang="en-US" sz="1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000"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</m:d>
                      <m:r>
                        <a:rPr lang="en-US" sz="10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000"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b>
                          <m:r>
                            <a:rPr lang="en-US" sz="100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en-US" sz="1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1000"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</m:acc>
                      <m:r>
                        <a:rPr lang="en-US" sz="100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lang="en-US" sz="1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00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1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0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p>
                                      <m:r>
                                        <a:rPr lang="en-US" sz="100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  <m:sub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sz="1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0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000">
                                      <a:latin typeface="Cambria Math" panose="02040503050406030204" pitchFamily="18" charset="0"/>
                                    </a:rPr>
                                    <m:t>ξ</m:t>
                                  </m:r>
                                </m:e>
                              </m:func>
                            </m:e>
                          </m:nary>
                          <m:r>
                            <a:rPr lang="en-US" sz="100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00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sz="100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n-US" sz="1000"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</m:d>
                      <m:acc>
                        <m:accPr>
                          <m:chr m:val="̂"/>
                          <m:ctrlPr>
                            <a:rPr lang="en-US" sz="1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100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</m:acc>
                      <m:r>
                        <a:rPr lang="en-US" sz="100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0557" y="3668352"/>
                <a:ext cx="2778976" cy="501484"/>
              </a:xfrm>
              <a:prstGeom prst="rect">
                <a:avLst/>
              </a:prstGeom>
              <a:blipFill>
                <a:blip r:embed="rId5"/>
                <a:stretch>
                  <a:fillRect t="-96341" b="-146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105" y="2133480"/>
            <a:ext cx="1646963" cy="410004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7629760" y="2806506"/>
            <a:ext cx="676656" cy="664500"/>
            <a:chOff x="7420264" y="2229213"/>
            <a:chExt cx="676656" cy="664500"/>
          </a:xfrm>
        </p:grpSpPr>
        <p:sp>
          <p:nvSpPr>
            <p:cNvPr id="52" name="Curved Up Arrow 51"/>
            <p:cNvSpPr/>
            <p:nvPr/>
          </p:nvSpPr>
          <p:spPr>
            <a:xfrm>
              <a:off x="7447696" y="2603189"/>
              <a:ext cx="649224" cy="290524"/>
            </a:xfrm>
            <a:prstGeom prst="curvedUpArrow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Curved Up Arrow 52"/>
            <p:cNvSpPr/>
            <p:nvPr/>
          </p:nvSpPr>
          <p:spPr>
            <a:xfrm flipH="1" flipV="1">
              <a:off x="7420264" y="2229213"/>
              <a:ext cx="649224" cy="290524"/>
            </a:xfrm>
            <a:prstGeom prst="curvedUpArrow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6548148" y="1555400"/>
            <a:ext cx="4550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Biot</a:t>
            </a:r>
            <a:r>
              <a:rPr lang="en-US" dirty="0"/>
              <a:t>-Savart Model from Coil Parameterization</a:t>
            </a:r>
          </a:p>
        </p:txBody>
      </p:sp>
      <p:pic>
        <p:nvPicPr>
          <p:cNvPr id="63" name="Picture 2">
            <a:extLst>
              <a:ext uri="{FF2B5EF4-FFF2-40B4-BE49-F238E27FC236}">
                <a16:creationId xmlns:a16="http://schemas.microsoft.com/office/drawing/2014/main" id="{27294972-3EAF-491E-877D-7641D745B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14" t="38685" r="10682" b="35534"/>
          <a:stretch/>
        </p:blipFill>
        <p:spPr bwMode="auto">
          <a:xfrm>
            <a:off x="9390796" y="3710635"/>
            <a:ext cx="1502705" cy="718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580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10184"/>
          </a:xfrm>
          <a:noFill/>
        </p:spPr>
        <p:txBody>
          <a:bodyPr>
            <a:normAutofit/>
          </a:bodyPr>
          <a:lstStyle/>
          <a:p>
            <a:r>
              <a:rPr lang="en-US" sz="3400" dirty="0"/>
              <a:t>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895503-1C10-4B11-911A-DBD32566A1CE}"/>
              </a:ext>
            </a:extLst>
          </p:cNvPr>
          <p:cNvSpPr txBox="1"/>
          <p:nvPr/>
        </p:nvSpPr>
        <p:spPr>
          <a:xfrm>
            <a:off x="5992221" y="5229972"/>
            <a:ext cx="5572488" cy="92333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US-MDP program for Nb</a:t>
            </a:r>
            <a:r>
              <a:rPr lang="en-US" baseline="-25000" dirty="0"/>
              <a:t>3</a:t>
            </a:r>
            <a:r>
              <a:rPr lang="en-US" dirty="0"/>
              <a:t>Sn and HTS magnets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AG-CCT design for proton therapy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fabrication and test of curved dipole layers</a:t>
            </a:r>
          </a:p>
        </p:txBody>
      </p:sp>
      <p:sp>
        <p:nvSpPr>
          <p:cNvPr id="29" name="Rectangle: Rounded Corners 6">
            <a:extLst>
              <a:ext uri="{FF2B5EF4-FFF2-40B4-BE49-F238E27FC236}">
                <a16:creationId xmlns:a16="http://schemas.microsoft.com/office/drawing/2014/main" id="{85FEF659-EF04-4551-AFF8-7CCDCEFADE42}"/>
              </a:ext>
            </a:extLst>
          </p:cNvPr>
          <p:cNvSpPr/>
          <p:nvPr/>
        </p:nvSpPr>
        <p:spPr>
          <a:xfrm>
            <a:off x="5741512" y="2259282"/>
            <a:ext cx="3048919" cy="2604434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7">
            <a:extLst>
              <a:ext uri="{FF2B5EF4-FFF2-40B4-BE49-F238E27FC236}">
                <a16:creationId xmlns:a16="http://schemas.microsoft.com/office/drawing/2014/main" id="{A633C116-B261-4F80-AD61-D60A984F5B00}"/>
              </a:ext>
            </a:extLst>
          </p:cNvPr>
          <p:cNvSpPr/>
          <p:nvPr/>
        </p:nvSpPr>
        <p:spPr>
          <a:xfrm>
            <a:off x="9076002" y="2259282"/>
            <a:ext cx="2505075" cy="2604434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6F3B68-F981-464F-8C73-71965DDB3A8C}"/>
              </a:ext>
            </a:extLst>
          </p:cNvPr>
          <p:cNvSpPr txBox="1"/>
          <p:nvPr/>
        </p:nvSpPr>
        <p:spPr>
          <a:xfrm>
            <a:off x="483543" y="2371871"/>
            <a:ext cx="227185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u="sng" dirty="0"/>
              <a:t>Introduction to CCT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6F60EB-DF5E-484D-B096-72A4AFD6ADB3}"/>
              </a:ext>
            </a:extLst>
          </p:cNvPr>
          <p:cNvSpPr txBox="1"/>
          <p:nvPr/>
        </p:nvSpPr>
        <p:spPr>
          <a:xfrm>
            <a:off x="434410" y="1636202"/>
            <a:ext cx="494052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Background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171743-7946-4C8D-9566-DCB1B6567F57}"/>
              </a:ext>
            </a:extLst>
          </p:cNvPr>
          <p:cNvSpPr txBox="1"/>
          <p:nvPr/>
        </p:nvSpPr>
        <p:spPr>
          <a:xfrm>
            <a:off x="3004130" y="2334547"/>
            <a:ext cx="2084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u="sng" dirty="0"/>
              <a:t>Introduction to the AG-CCT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C1338C5-500E-455A-A7AD-8C1FBF539972}"/>
              </a:ext>
            </a:extLst>
          </p:cNvPr>
          <p:cNvSpPr txBox="1"/>
          <p:nvPr/>
        </p:nvSpPr>
        <p:spPr>
          <a:xfrm>
            <a:off x="3164150" y="2980457"/>
            <a:ext cx="21273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Alternating gradients for large 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∆p/p</a:t>
            </a:r>
            <a:r>
              <a:rPr lang="en-US" sz="1300" dirty="0"/>
              <a:t> with fixed-field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7480E9E-FE0F-431A-AFB2-0D923C2C4835}"/>
              </a:ext>
            </a:extLst>
          </p:cNvPr>
          <p:cNvSpPr txBox="1"/>
          <p:nvPr/>
        </p:nvSpPr>
        <p:spPr>
          <a:xfrm>
            <a:off x="5750772" y="2330710"/>
            <a:ext cx="303965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u="sng" dirty="0"/>
              <a:t>HEP high-field (straight), ARDAP project for proton therapy (curved)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1EB105-B4E4-42F5-AEAF-2DAC9DA9D2AB}"/>
              </a:ext>
            </a:extLst>
          </p:cNvPr>
          <p:cNvSpPr txBox="1"/>
          <p:nvPr/>
        </p:nvSpPr>
        <p:spPr>
          <a:xfrm>
            <a:off x="9240628" y="3017781"/>
            <a:ext cx="21360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The AG-CCT for fixed-field return arc design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565C2E6-D1A9-4432-BB89-AB49692709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14576" r="8477" b="12325"/>
          <a:stretch/>
        </p:blipFill>
        <p:spPr>
          <a:xfrm>
            <a:off x="7352487" y="3727587"/>
            <a:ext cx="1247776" cy="760908"/>
          </a:xfrm>
          <a:prstGeom prst="rect">
            <a:avLst/>
          </a:prstGeom>
        </p:spPr>
      </p:pic>
      <p:pic>
        <p:nvPicPr>
          <p:cNvPr id="45" name="Picture 2">
            <a:extLst>
              <a:ext uri="{FF2B5EF4-FFF2-40B4-BE49-F238E27FC236}">
                <a16:creationId xmlns:a16="http://schemas.microsoft.com/office/drawing/2014/main" id="{185C6121-AF11-45B2-8AD7-80B4ECDB00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3" r="35672" b="1951"/>
          <a:stretch/>
        </p:blipFill>
        <p:spPr bwMode="auto">
          <a:xfrm>
            <a:off x="3497424" y="3529863"/>
            <a:ext cx="1324567" cy="1217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76D7DBD2-A7F0-4D91-B8C8-622D9135884D}"/>
              </a:ext>
            </a:extLst>
          </p:cNvPr>
          <p:cNvSpPr txBox="1"/>
          <p:nvPr/>
        </p:nvSpPr>
        <p:spPr>
          <a:xfrm>
            <a:off x="7332956" y="3222175"/>
            <a:ext cx="12727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A 2.4 T curved  dipole magnet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69E2B8B-4903-4DE5-AB6D-D92E274EC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39" y="3656922"/>
            <a:ext cx="2212395" cy="87008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D6F60EB-DF5E-484D-B096-72A4AFD6ADB3}"/>
              </a:ext>
            </a:extLst>
          </p:cNvPr>
          <p:cNvSpPr txBox="1"/>
          <p:nvPr/>
        </p:nvSpPr>
        <p:spPr>
          <a:xfrm>
            <a:off x="5992221" y="1636202"/>
            <a:ext cx="237646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Status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D6F60EB-DF5E-484D-B096-72A4AFD6ADB3}"/>
              </a:ext>
            </a:extLst>
          </p:cNvPr>
          <p:cNvSpPr txBox="1"/>
          <p:nvPr/>
        </p:nvSpPr>
        <p:spPr>
          <a:xfrm>
            <a:off x="9076002" y="1636202"/>
            <a:ext cx="2505075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Plans</a:t>
            </a:r>
          </a:p>
        </p:txBody>
      </p:sp>
      <p:sp>
        <p:nvSpPr>
          <p:cNvPr id="51" name="Rectangle: Rounded Corners 5">
            <a:extLst>
              <a:ext uri="{FF2B5EF4-FFF2-40B4-BE49-F238E27FC236}">
                <a16:creationId xmlns:a16="http://schemas.microsoft.com/office/drawing/2014/main" id="{6620B5A9-02B7-424F-9A97-EBA4A727ACFA}"/>
              </a:ext>
            </a:extLst>
          </p:cNvPr>
          <p:cNvSpPr/>
          <p:nvPr/>
        </p:nvSpPr>
        <p:spPr>
          <a:xfrm>
            <a:off x="483543" y="2259282"/>
            <a:ext cx="4839987" cy="2604433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C1338C5-500E-455A-A7AD-8C1FBF539972}"/>
              </a:ext>
            </a:extLst>
          </p:cNvPr>
          <p:cNvSpPr txBox="1"/>
          <p:nvPr/>
        </p:nvSpPr>
        <p:spPr>
          <a:xfrm>
            <a:off x="637639" y="2817726"/>
            <a:ext cx="221239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Flexible generation of combined function fields for curved and straight magnets</a:t>
            </a:r>
          </a:p>
          <a:p>
            <a:endParaRPr lang="en-US" sz="1300" dirty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0422" y="3580808"/>
            <a:ext cx="1955085" cy="121713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433" y="3807202"/>
            <a:ext cx="1206938" cy="680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2491" y="3578301"/>
            <a:ext cx="763975" cy="297643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76D7DBD2-A7F0-4D91-B8C8-622D9135884D}"/>
              </a:ext>
            </a:extLst>
          </p:cNvPr>
          <p:cNvSpPr txBox="1"/>
          <p:nvPr/>
        </p:nvSpPr>
        <p:spPr>
          <a:xfrm>
            <a:off x="5825967" y="3283641"/>
            <a:ext cx="11545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Nb</a:t>
            </a:r>
            <a:r>
              <a:rPr lang="en-US" sz="1300" baseline="-25000" dirty="0"/>
              <a:t>3</a:t>
            </a:r>
            <a:r>
              <a:rPr lang="en-US" sz="1300" dirty="0"/>
              <a:t>Sn + HTS magnets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160371" y="4641504"/>
            <a:ext cx="0" cy="47302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E385A02-ED46-4235-8F6C-220E24833066}"/>
              </a:ext>
            </a:extLst>
          </p:cNvPr>
          <p:cNvSpPr txBox="1"/>
          <p:nvPr/>
        </p:nvSpPr>
        <p:spPr>
          <a:xfrm>
            <a:off x="9124960" y="2334547"/>
            <a:ext cx="236734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u="sng" dirty="0"/>
              <a:t>Combined function CCT’s relevant to FFA’s</a:t>
            </a:r>
          </a:p>
        </p:txBody>
      </p:sp>
    </p:spTree>
    <p:extLst>
      <p:ext uri="{BB962C8B-B14F-4D97-AF65-F5344CB8AC3E}">
        <p14:creationId xmlns:p14="http://schemas.microsoft.com/office/powerpoint/2010/main" val="4127161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11239500" cy="1168400"/>
          </a:xfrm>
          <a:noFill/>
        </p:spPr>
        <p:txBody>
          <a:bodyPr>
            <a:normAutofit/>
          </a:bodyPr>
          <a:lstStyle/>
          <a:p>
            <a:r>
              <a:rPr lang="en-US" dirty="0"/>
              <a:t>Metallic Winding Mandrels Accurately Position the Conductor and Intercept Lorentz Forces for Stress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5907"/>
          <a:stretch/>
        </p:blipFill>
        <p:spPr>
          <a:xfrm>
            <a:off x="7210472" y="2167641"/>
            <a:ext cx="1575664" cy="2492152"/>
          </a:xfrm>
          <a:prstGeom prst="rect">
            <a:avLst/>
          </a:prstGeom>
        </p:spPr>
      </p:pic>
      <p:pic>
        <p:nvPicPr>
          <p:cNvPr id="17" name="Picture 3" descr="C:\Users\caspi\Desktop\photos\ok1.JPG"/>
          <p:cNvPicPr>
            <a:picLocks noChangeAspect="1" noChangeArrowheads="1"/>
          </p:cNvPicPr>
          <p:nvPr/>
        </p:nvPicPr>
        <p:blipFill>
          <a:blip r:embed="rId3" cstate="print"/>
          <a:srcRect l="3419" t="15954" b="11519"/>
          <a:stretch>
            <a:fillRect/>
          </a:stretch>
        </p:blipFill>
        <p:spPr bwMode="auto">
          <a:xfrm>
            <a:off x="1314711" y="1795462"/>
            <a:ext cx="4882092" cy="274962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924011" y="1470324"/>
            <a:ext cx="2148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Force accumulation in traditional Cos(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dirty="0"/>
          </a:p>
        </p:txBody>
      </p:sp>
      <p:pic>
        <p:nvPicPr>
          <p:cNvPr id="20" name="Picture 19" descr="C:\Users\darbelaez\Downloads\IMG_3703.JPG"/>
          <p:cNvPicPr>
            <a:picLocks noChangeAspect="1" noChangeArrowheads="1"/>
          </p:cNvPicPr>
          <p:nvPr/>
        </p:nvPicPr>
        <p:blipFill rotWithShape="1">
          <a:blip r:embed="rId4"/>
          <a:srcRect l="48559" t="19394" r="22195" b="20000"/>
          <a:stretch/>
        </p:blipFill>
        <p:spPr bwMode="auto">
          <a:xfrm>
            <a:off x="9070730" y="2223320"/>
            <a:ext cx="1148868" cy="2380793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9175402" y="1505572"/>
            <a:ext cx="1568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CCT ribs intercept force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9651899" y="2116655"/>
            <a:ext cx="46456" cy="4809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136642" y="5047221"/>
            <a:ext cx="7935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Important for high field magnets with strain sensitive conductor (Nb</a:t>
            </a:r>
            <a:r>
              <a:rPr lang="en-US" baseline="-25000" dirty="0"/>
              <a:t>3</a:t>
            </a:r>
            <a:r>
              <a:rPr lang="en-US" dirty="0"/>
              <a:t>Sn/HTS)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Important for large aperture magnets</a:t>
            </a:r>
          </a:p>
        </p:txBody>
      </p:sp>
    </p:spTree>
    <p:extLst>
      <p:ext uri="{BB962C8B-B14F-4D97-AF65-F5344CB8AC3E}">
        <p14:creationId xmlns:p14="http://schemas.microsoft.com/office/powerpoint/2010/main" val="3507461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0"/>
            <a:ext cx="10947401" cy="1168400"/>
          </a:xfrm>
          <a:noFill/>
        </p:spPr>
        <p:txBody>
          <a:bodyPr>
            <a:norm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and HTS CCT Dipole Development at LBNL (within the HEP - US Magnet Development Program)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883351" y="6356351"/>
            <a:ext cx="688900" cy="365125"/>
          </a:xfrm>
        </p:spPr>
        <p:txBody>
          <a:bodyPr/>
          <a:lstStyle/>
          <a:p>
            <a:fld id="{D260E43B-7F43-FA45-AAB7-E054FD6CC4E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r="9760"/>
          <a:stretch/>
        </p:blipFill>
        <p:spPr>
          <a:xfrm>
            <a:off x="7459915" y="6356351"/>
            <a:ext cx="1063339" cy="4630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635" y="2895642"/>
            <a:ext cx="2220418" cy="166531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81187" y="2249569"/>
            <a:ext cx="2818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CCT3,4,5: 9.2 T, 90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ø</a:t>
            </a:r>
            <a:r>
              <a:rPr lang="en-US" sz="1400" dirty="0"/>
              <a:t> (2015-2018)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400657" y="3575934"/>
            <a:ext cx="2125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CCT6: 13 T, 120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ø</a:t>
            </a:r>
            <a:r>
              <a:rPr lang="en-US" sz="1400" dirty="0"/>
              <a:t> (2026)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878" y="3572736"/>
            <a:ext cx="1704892" cy="168451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608" y="3908374"/>
            <a:ext cx="1999620" cy="191423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48542" y="1378667"/>
            <a:ext cx="588910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Sn: 9 T demonstrated in a 90 mm bore, 13 T to be demonstrated in a 120 mm bore in ~3 years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139324" y="6327776"/>
            <a:ext cx="39356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D. Arbelaez et. al, 2022, doi.org/10.1109/TASC.2022.3155505</a:t>
            </a:r>
          </a:p>
          <a:p>
            <a:r>
              <a:rPr lang="en-US" sz="1000" dirty="0">
                <a:solidFill>
                  <a:schemeClr val="bg1"/>
                </a:solidFill>
              </a:rPr>
              <a:t>X. Wang et al., 2021, doi.org/10.1088/1361-6668/abc2a5 </a:t>
            </a:r>
          </a:p>
          <a:p>
            <a:r>
              <a:rPr lang="en-US" sz="1000" dirty="0">
                <a:solidFill>
                  <a:schemeClr val="bg1"/>
                </a:solidFill>
              </a:rPr>
              <a:t>T. Shen et al., 2022, DOI: 10.1103/PhysRevAccelBeams.25.122401</a:t>
            </a:r>
          </a:p>
          <a:p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83691" y="1378667"/>
            <a:ext cx="401665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HTS: demonstrated 1.5-3 T, future focus is hybrid ~15 T (HTS+Nb</a:t>
            </a:r>
            <a:r>
              <a:rPr lang="en-US" baseline="-25000" dirty="0"/>
              <a:t>3</a:t>
            </a:r>
            <a:r>
              <a:rPr lang="en-US" dirty="0"/>
              <a:t>Sn)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3869" y="4330924"/>
            <a:ext cx="3586480" cy="1600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3869" y="2592032"/>
            <a:ext cx="1756318" cy="118700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/>
          <a:srcRect r="40615"/>
          <a:stretch/>
        </p:blipFill>
        <p:spPr>
          <a:xfrm>
            <a:off x="9407109" y="2489456"/>
            <a:ext cx="1548874" cy="129867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901135" y="2192953"/>
            <a:ext cx="2433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C2: 3 T, 60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ø</a:t>
            </a:r>
            <a:r>
              <a:rPr lang="en-US" sz="1400" dirty="0"/>
              <a:t> (2021)  - REBCO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901135" y="4004452"/>
            <a:ext cx="2874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BIN5c: 1.6 T, 31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ø</a:t>
            </a:r>
            <a:r>
              <a:rPr lang="en-US" sz="1400" dirty="0"/>
              <a:t> (2021) – Bi2212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24229" y="3229432"/>
            <a:ext cx="2915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subscale: 5 T, 50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ø</a:t>
            </a:r>
            <a:r>
              <a:rPr lang="en-US" sz="1400" dirty="0"/>
              <a:t> (now)</a:t>
            </a:r>
          </a:p>
        </p:txBody>
      </p:sp>
    </p:spTree>
    <p:extLst>
      <p:ext uri="{BB962C8B-B14F-4D97-AF65-F5344CB8AC3E}">
        <p14:creationId xmlns:p14="http://schemas.microsoft.com/office/powerpoint/2010/main" val="400841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0"/>
            <a:ext cx="10947401" cy="1168400"/>
          </a:xfrm>
          <a:noFill/>
        </p:spPr>
        <p:txBody>
          <a:bodyPr>
            <a:normAutofit/>
          </a:bodyPr>
          <a:lstStyle/>
          <a:p>
            <a:r>
              <a:rPr lang="en-US" dirty="0"/>
              <a:t>ARDAP Accelerator Stewardship project to develop a large momentum acceptance SC  gantry for proton therapy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140CB5B-7DC3-45B1-BA1B-11106C26F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6"/>
          <a:stretch/>
        </p:blipFill>
        <p:spPr>
          <a:xfrm>
            <a:off x="850853" y="1684827"/>
            <a:ext cx="5993476" cy="3173246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607F3B56-A1B8-4FE4-80D2-B581D5A65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0" r="35672" b="1951"/>
          <a:stretch/>
        </p:blipFill>
        <p:spPr bwMode="auto">
          <a:xfrm>
            <a:off x="7036204" y="1662017"/>
            <a:ext cx="2029799" cy="1883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3CA31833-C876-4E51-A929-A0BFC1BA789F}"/>
              </a:ext>
            </a:extLst>
          </p:cNvPr>
          <p:cNvSpPr/>
          <p:nvPr/>
        </p:nvSpPr>
        <p:spPr>
          <a:xfrm>
            <a:off x="2486204" y="6374834"/>
            <a:ext cx="50861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24815">
              <a:buSzPts val="1100"/>
              <a:tabLst>
                <a:tab pos="389255" algn="l"/>
              </a:tabLst>
            </a:pPr>
            <a:r>
              <a:rPr lang="en-US" sz="1200" dirty="0">
                <a:solidFill>
                  <a:schemeClr val="bg1"/>
                </a:solidFill>
                <a:cs typeface="Calibri" panose="020F0502020204030204" pitchFamily="34" charset="0"/>
              </a:rPr>
              <a:t>L. Brouwer, et al., IEEE Trans. Appl. </a:t>
            </a:r>
            <a:r>
              <a:rPr lang="en-US" sz="1200" dirty="0" err="1">
                <a:solidFill>
                  <a:schemeClr val="bg1"/>
                </a:solidFill>
                <a:cs typeface="Calibri" panose="020F0502020204030204" pitchFamily="34" charset="0"/>
              </a:rPr>
              <a:t>Supercond</a:t>
            </a:r>
            <a:r>
              <a:rPr lang="en-US" sz="1200" dirty="0">
                <a:solidFill>
                  <a:schemeClr val="bg1"/>
                </a:solidFill>
                <a:cs typeface="Calibri" panose="020F0502020204030204" pitchFamily="34" charset="0"/>
              </a:rPr>
              <a:t>, 2017, https://doi.org/</a:t>
            </a:r>
            <a:r>
              <a:rPr lang="en-US" sz="1200" dirty="0">
                <a:solidFill>
                  <a:schemeClr val="bg1"/>
                </a:solidFill>
              </a:rPr>
              <a:t>10.1109/TASC.2016.2628305</a:t>
            </a:r>
            <a:endParaRPr lang="en-US" sz="120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pic>
        <p:nvPicPr>
          <p:cNvPr id="49" name="Picture 2">
            <a:extLst>
              <a:ext uri="{FF2B5EF4-FFF2-40B4-BE49-F238E27FC236}">
                <a16:creationId xmlns:a16="http://schemas.microsoft.com/office/drawing/2014/main" id="{C7CF0B17-29AC-47EE-BDD8-5C71FB0B4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878" y="1684827"/>
            <a:ext cx="2775721" cy="179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933893" y="5479717"/>
            <a:ext cx="10635389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 single AG-CCT magnet provides 1:1 imaging from the degrader source to patient (with large momentum acceptance)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D9A7F9-57FD-47F4-8DD9-2F936A32E2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9"/>
          <a:stretch/>
        </p:blipFill>
        <p:spPr>
          <a:xfrm>
            <a:off x="635000" y="1586010"/>
            <a:ext cx="1098563" cy="4080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3C8675-ADEA-4550-A22F-35E6AD6C00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416" y="1586010"/>
            <a:ext cx="979116" cy="3482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E13253-1EC1-40D3-BC6C-D3FAFC5FF5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289" y="4370157"/>
            <a:ext cx="1231208" cy="40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55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175" y="0"/>
            <a:ext cx="10944226" cy="1143000"/>
          </a:xfrm>
          <a:noFill/>
        </p:spPr>
        <p:txBody>
          <a:bodyPr>
            <a:normAutofit/>
          </a:bodyPr>
          <a:lstStyle/>
          <a:p>
            <a:r>
              <a:rPr lang="en-US" dirty="0"/>
              <a:t>Large momentum acceptance beam optics with a single, 5 T magnet for proton therapy gantries (70-250 MeV)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607F3B56-A1B8-4FE4-80D2-B581D5A65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72" b="1951"/>
          <a:stretch/>
        </p:blipFill>
        <p:spPr bwMode="auto">
          <a:xfrm>
            <a:off x="6498963" y="1614262"/>
            <a:ext cx="5410552" cy="2478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9F652CBE-C7A3-48FB-98E4-6248F72A9BEC}"/>
              </a:ext>
            </a:extLst>
          </p:cNvPr>
          <p:cNvSpPr txBox="1">
            <a:spLocks/>
          </p:cNvSpPr>
          <p:nvPr/>
        </p:nvSpPr>
        <p:spPr bwMode="auto">
          <a:xfrm>
            <a:off x="7080725" y="2486349"/>
            <a:ext cx="1801020" cy="3471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charset="0"/>
              <a:buChar char="o"/>
              <a:defRPr sz="2000" kern="120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25000"/>
              <a:buFont typeface="Arial" charset="0"/>
              <a:buNone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Four layers  </a:t>
            </a:r>
          </a:p>
          <a:p>
            <a:pPr marL="0" indent="0">
              <a:buSzPct val="125000"/>
              <a:buFont typeface="Arial" charset="0"/>
              <a:buNone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Lay12: AG-CCT</a:t>
            </a:r>
          </a:p>
          <a:p>
            <a:pPr marL="0" indent="0">
              <a:buSzPct val="125000"/>
              <a:buFont typeface="Arial" charset="0"/>
              <a:buNone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Lay34: CCT dipole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C4FF2B2-E76B-4988-93B1-BC1AD3A4EF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0"/>
          <a:stretch/>
        </p:blipFill>
        <p:spPr>
          <a:xfrm>
            <a:off x="373803" y="2069658"/>
            <a:ext cx="5370076" cy="357697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761B34E-5FB6-41CC-AF3A-C1798B87197A}"/>
              </a:ext>
            </a:extLst>
          </p:cNvPr>
          <p:cNvCxnSpPr/>
          <p:nvPr/>
        </p:nvCxnSpPr>
        <p:spPr>
          <a:xfrm flipH="1">
            <a:off x="4154618" y="2061059"/>
            <a:ext cx="234393" cy="133084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E3D4636-2392-4642-9BB0-7AB88CEC9BDB}"/>
              </a:ext>
            </a:extLst>
          </p:cNvPr>
          <p:cNvCxnSpPr/>
          <p:nvPr/>
        </p:nvCxnSpPr>
        <p:spPr>
          <a:xfrm flipH="1">
            <a:off x="4471344" y="2694388"/>
            <a:ext cx="962074" cy="448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68B6C658-A45A-401B-8A15-24EFE01771E3}"/>
              </a:ext>
            </a:extLst>
          </p:cNvPr>
          <p:cNvSpPr txBox="1">
            <a:spLocks/>
          </p:cNvSpPr>
          <p:nvPr/>
        </p:nvSpPr>
        <p:spPr bwMode="auto">
          <a:xfrm>
            <a:off x="4359484" y="1898615"/>
            <a:ext cx="2534676" cy="3471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charset="0"/>
              <a:buChar char="o"/>
              <a:defRPr sz="2000" kern="120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25000"/>
              <a:buFont typeface="Arial" charset="0"/>
              <a:buNone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Alt. Quadrupole (± 22.7 T/m)</a:t>
            </a:r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6C673282-539E-49AF-9F5A-9D426F833741}"/>
              </a:ext>
            </a:extLst>
          </p:cNvPr>
          <p:cNvSpPr txBox="1">
            <a:spLocks/>
          </p:cNvSpPr>
          <p:nvPr/>
        </p:nvSpPr>
        <p:spPr bwMode="auto">
          <a:xfrm>
            <a:off x="4778409" y="2451027"/>
            <a:ext cx="2534676" cy="3471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charset="0"/>
              <a:buChar char="o"/>
              <a:defRPr sz="2000" kern="120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25000"/>
              <a:buFont typeface="Arial" charset="0"/>
              <a:buNone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Const. Dipole (2.3 T)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6726" y="4379047"/>
            <a:ext cx="4114800" cy="1686339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10" idx="3"/>
          </p:cNvCxnSpPr>
          <p:nvPr/>
        </p:nvCxnSpPr>
        <p:spPr>
          <a:xfrm flipV="1">
            <a:off x="8001675" y="5766698"/>
            <a:ext cx="906933" cy="1846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631776" y="5766698"/>
            <a:ext cx="136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-6% </a:t>
            </a:r>
            <a:r>
              <a:rPr lang="en-US" dirty="0" err="1"/>
              <a:t>dp</a:t>
            </a:r>
            <a:r>
              <a:rPr lang="en-US" dirty="0"/>
              <a:t>/p 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7981235" y="4528793"/>
            <a:ext cx="1086565" cy="1167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631776" y="4302009"/>
            <a:ext cx="136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+11% </a:t>
            </a:r>
            <a:r>
              <a:rPr lang="en-US" dirty="0" err="1"/>
              <a:t>dp</a:t>
            </a:r>
            <a:r>
              <a:rPr lang="en-US" dirty="0"/>
              <a:t>/p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9"/>
          <a:stretch/>
        </p:blipFill>
        <p:spPr>
          <a:xfrm>
            <a:off x="269949" y="5817675"/>
            <a:ext cx="1098563" cy="4080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903" y="5877522"/>
            <a:ext cx="979116" cy="34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04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49198"/>
          </a:xfrm>
          <a:noFill/>
        </p:spPr>
        <p:txBody>
          <a:bodyPr>
            <a:normAutofit/>
          </a:bodyPr>
          <a:lstStyle/>
          <a:p>
            <a:r>
              <a:rPr lang="en-US" sz="3600" dirty="0"/>
              <a:t>A reduced bend prototype for a first test</a:t>
            </a:r>
            <a:endParaRPr lang="en-US" sz="3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80BD4F5-7239-4864-A054-2F2A8697DE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9" t="9018" r="26966" b="3353"/>
          <a:stretch/>
        </p:blipFill>
        <p:spPr>
          <a:xfrm rot="1226353">
            <a:off x="10098103" y="2000664"/>
            <a:ext cx="1072547" cy="1116452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ED4D6E72-F985-4E2B-A38D-C762AEACA6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3" r="35672" b="1951"/>
          <a:stretch/>
        </p:blipFill>
        <p:spPr bwMode="auto">
          <a:xfrm>
            <a:off x="3432984" y="1856160"/>
            <a:ext cx="1750817" cy="1608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F67C6464-7207-40E1-9D4F-FB5AAB9992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0"/>
          <a:stretch/>
        </p:blipFill>
        <p:spPr bwMode="auto">
          <a:xfrm>
            <a:off x="540604" y="1936354"/>
            <a:ext cx="2412781" cy="132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0511A38F-CED3-4539-984E-36E62F09379D}"/>
              </a:ext>
            </a:extLst>
          </p:cNvPr>
          <p:cNvGrpSpPr/>
          <p:nvPr/>
        </p:nvGrpSpPr>
        <p:grpSpPr>
          <a:xfrm>
            <a:off x="717143" y="3653190"/>
            <a:ext cx="5506374" cy="2398016"/>
            <a:chOff x="390828" y="3572699"/>
            <a:chExt cx="5506374" cy="2398016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2CD5429-F8F0-40EE-8A1F-25EE202C34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70"/>
            <a:stretch/>
          </p:blipFill>
          <p:spPr>
            <a:xfrm>
              <a:off x="390828" y="3633801"/>
              <a:ext cx="3508386" cy="2336914"/>
            </a:xfrm>
            <a:prstGeom prst="rect">
              <a:avLst/>
            </a:prstGeom>
          </p:spPr>
        </p:pic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EE1124C-5D0B-4D87-964C-616BBBE6A654}"/>
                </a:ext>
              </a:extLst>
            </p:cNvPr>
            <p:cNvCxnSpPr/>
            <p:nvPr/>
          </p:nvCxnSpPr>
          <p:spPr>
            <a:xfrm flipH="1">
              <a:off x="2845342" y="3735143"/>
              <a:ext cx="234393" cy="13308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E6C84311-4B7B-4561-8DDC-2C3BB1B76E6B}"/>
                </a:ext>
              </a:extLst>
            </p:cNvPr>
            <p:cNvCxnSpPr/>
            <p:nvPr/>
          </p:nvCxnSpPr>
          <p:spPr>
            <a:xfrm flipH="1">
              <a:off x="2845342" y="4242196"/>
              <a:ext cx="962074" cy="448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Content Placeholder 6">
              <a:extLst>
                <a:ext uri="{FF2B5EF4-FFF2-40B4-BE49-F238E27FC236}">
                  <a16:creationId xmlns:a16="http://schemas.microsoft.com/office/drawing/2014/main" id="{DF719D40-1D39-477A-B2CC-2141045B94E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050207" y="3572699"/>
              <a:ext cx="2846995" cy="34710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2"/>
                  </a:solidFill>
                  <a:latin typeface="Arial"/>
                  <a:ea typeface="ＭＳ Ｐゴシック" charset="0"/>
                  <a:cs typeface="Arial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Courier New" charset="0"/>
                <a:buChar char="o"/>
                <a:defRPr sz="2000" kern="1200">
                  <a:solidFill>
                    <a:srgbClr val="1F497D"/>
                  </a:solidFill>
                  <a:latin typeface="Arial"/>
                  <a:ea typeface="ＭＳ Ｐゴシック" charset="0"/>
                  <a:cs typeface="Arial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rgbClr val="1F497D"/>
                  </a:solidFill>
                  <a:latin typeface="+mj-lt"/>
                  <a:ea typeface="ＭＳ Ｐゴシック" charset="0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rgbClr val="1F497D"/>
                  </a:solidFill>
                  <a:latin typeface="+mj-lt"/>
                  <a:ea typeface="ＭＳ Ｐゴシック" charset="0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rgbClr val="1F497D"/>
                  </a:solidFill>
                  <a:latin typeface="+mj-lt"/>
                  <a:ea typeface="ＭＳ Ｐゴシック" charset="0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SzPct val="125000"/>
                <a:buNone/>
              </a:pP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Alternating Quadrupole (± 22.7 T/m)</a:t>
              </a:r>
            </a:p>
          </p:txBody>
        </p:sp>
        <p:sp>
          <p:nvSpPr>
            <p:cNvPr id="44" name="Content Placeholder 6">
              <a:extLst>
                <a:ext uri="{FF2B5EF4-FFF2-40B4-BE49-F238E27FC236}">
                  <a16:creationId xmlns:a16="http://schemas.microsoft.com/office/drawing/2014/main" id="{F81009F9-C22A-47CB-84EB-3324EA7E2AB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152407" y="3998835"/>
              <a:ext cx="2534676" cy="34710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2"/>
                  </a:solidFill>
                  <a:latin typeface="Arial"/>
                  <a:ea typeface="ＭＳ Ｐゴシック" charset="0"/>
                  <a:cs typeface="Arial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Courier New" charset="0"/>
                <a:buChar char="o"/>
                <a:defRPr sz="2000" kern="1200">
                  <a:solidFill>
                    <a:srgbClr val="1F497D"/>
                  </a:solidFill>
                  <a:latin typeface="Arial"/>
                  <a:ea typeface="ＭＳ Ｐゴシック" charset="0"/>
                  <a:cs typeface="Arial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rgbClr val="1F497D"/>
                  </a:solidFill>
                  <a:latin typeface="+mj-lt"/>
                  <a:ea typeface="ＭＳ Ｐゴシック" charset="0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rgbClr val="1F497D"/>
                  </a:solidFill>
                  <a:latin typeface="+mj-lt"/>
                  <a:ea typeface="ＭＳ Ｐゴシック" charset="0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rgbClr val="1F497D"/>
                  </a:solidFill>
                  <a:latin typeface="+mj-lt"/>
                  <a:ea typeface="ＭＳ Ｐゴシック" charset="0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SzPct val="125000"/>
                <a:buNone/>
              </a:pP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Constant Dipole (2.3 T)</a:t>
              </a:r>
            </a:p>
          </p:txBody>
        </p:sp>
      </p:grpSp>
      <p:sp>
        <p:nvSpPr>
          <p:cNvPr id="45" name="Rounded Rectangle 4">
            <a:extLst>
              <a:ext uri="{FF2B5EF4-FFF2-40B4-BE49-F238E27FC236}">
                <a16:creationId xmlns:a16="http://schemas.microsoft.com/office/drawing/2014/main" id="{42919C10-9C10-4F47-A36E-CE6B54BA7601}"/>
              </a:ext>
            </a:extLst>
          </p:cNvPr>
          <p:cNvSpPr/>
          <p:nvPr/>
        </p:nvSpPr>
        <p:spPr>
          <a:xfrm>
            <a:off x="234949" y="1360527"/>
            <a:ext cx="6203951" cy="4790396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33">
            <a:extLst>
              <a:ext uri="{FF2B5EF4-FFF2-40B4-BE49-F238E27FC236}">
                <a16:creationId xmlns:a16="http://schemas.microsoft.com/office/drawing/2014/main" id="{19CF1F6B-64FA-4D25-ABCE-96BAF238CD51}"/>
              </a:ext>
            </a:extLst>
          </p:cNvPr>
          <p:cNvSpPr/>
          <p:nvPr/>
        </p:nvSpPr>
        <p:spPr>
          <a:xfrm>
            <a:off x="6977694" y="1360527"/>
            <a:ext cx="4938566" cy="4790396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1DE2DA-1884-4059-9FCE-2C803F24DD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93" b="-1"/>
          <a:stretch/>
        </p:blipFill>
        <p:spPr>
          <a:xfrm>
            <a:off x="7754375" y="1936354"/>
            <a:ext cx="1879697" cy="1254433"/>
          </a:xfrm>
          <a:prstGeom prst="rect">
            <a:avLst/>
          </a:prstGeom>
        </p:spPr>
      </p:pic>
      <p:sp>
        <p:nvSpPr>
          <p:cNvPr id="48" name="Content Placeholder 6">
            <a:extLst>
              <a:ext uri="{FF2B5EF4-FFF2-40B4-BE49-F238E27FC236}">
                <a16:creationId xmlns:a16="http://schemas.microsoft.com/office/drawing/2014/main" id="{E3290F87-D731-4F46-B0C8-8843B2F89288}"/>
              </a:ext>
            </a:extLst>
          </p:cNvPr>
          <p:cNvSpPr txBox="1">
            <a:spLocks/>
          </p:cNvSpPr>
          <p:nvPr/>
        </p:nvSpPr>
        <p:spPr bwMode="auto">
          <a:xfrm>
            <a:off x="547974" y="1427931"/>
            <a:ext cx="5577899" cy="357897"/>
          </a:xfrm>
          <a:prstGeom prst="rect">
            <a:avLst/>
          </a:prstGeom>
          <a:noFill/>
          <a:ln w="19050"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charset="0"/>
              <a:buChar char="o"/>
              <a:defRPr sz="2000" kern="120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/>
              <a:t>Four layer CCT design with large acceptance (20%)</a:t>
            </a:r>
            <a:endParaRPr lang="en-US" sz="1600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1C30261-B900-4A89-9444-1CAD6D9823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32168" y="3727990"/>
            <a:ext cx="1099662" cy="2248416"/>
          </a:xfrm>
          <a:prstGeom prst="rect">
            <a:avLst/>
          </a:prstGeom>
        </p:spPr>
      </p:pic>
      <p:sp>
        <p:nvSpPr>
          <p:cNvPr id="50" name="Content Placeholder 6">
            <a:extLst>
              <a:ext uri="{FF2B5EF4-FFF2-40B4-BE49-F238E27FC236}">
                <a16:creationId xmlns:a16="http://schemas.microsoft.com/office/drawing/2014/main" id="{46083ED4-AC2B-4274-B70D-29B33CE22915}"/>
              </a:ext>
            </a:extLst>
          </p:cNvPr>
          <p:cNvSpPr txBox="1">
            <a:spLocks/>
          </p:cNvSpPr>
          <p:nvPr/>
        </p:nvSpPr>
        <p:spPr bwMode="auto">
          <a:xfrm>
            <a:off x="7276103" y="3425523"/>
            <a:ext cx="4491091" cy="348625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charset="0"/>
              <a:buChar char="o"/>
              <a:defRPr sz="2000" kern="120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b="1" dirty="0">
                <a:solidFill>
                  <a:srgbClr val="7030A0"/>
                </a:solidFill>
              </a:rPr>
              <a:t>2.4 T dipole in 290 mm aperture (reduced bend angle) </a:t>
            </a:r>
          </a:p>
        </p:txBody>
      </p:sp>
      <p:sp>
        <p:nvSpPr>
          <p:cNvPr id="51" name="Content Placeholder 6">
            <a:extLst>
              <a:ext uri="{FF2B5EF4-FFF2-40B4-BE49-F238E27FC236}">
                <a16:creationId xmlns:a16="http://schemas.microsoft.com/office/drawing/2014/main" id="{067CE2E5-4334-44AD-902A-532AE3A343F4}"/>
              </a:ext>
            </a:extLst>
          </p:cNvPr>
          <p:cNvSpPr txBox="1">
            <a:spLocks/>
          </p:cNvSpPr>
          <p:nvPr/>
        </p:nvSpPr>
        <p:spPr bwMode="auto">
          <a:xfrm>
            <a:off x="7106856" y="1427930"/>
            <a:ext cx="4660064" cy="402811"/>
          </a:xfrm>
          <a:prstGeom prst="rect">
            <a:avLst/>
          </a:prstGeom>
          <a:noFill/>
          <a:ln w="19050"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charset="0"/>
              <a:buChar char="o"/>
              <a:defRPr sz="2000" kern="120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/>
              <a:t>Fabrication and test of two dipole layers </a:t>
            </a:r>
            <a:endParaRPr lang="en-US" sz="1600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3292AE9-BF58-426A-90EE-9A42CE0CC5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901" y="3807376"/>
            <a:ext cx="2530470" cy="2169470"/>
          </a:xfrm>
          <a:prstGeom prst="rect">
            <a:avLst/>
          </a:prstGeom>
        </p:spPr>
      </p:pic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B125F82-1F3A-4D83-B276-B97C54E2EB1C}"/>
              </a:ext>
            </a:extLst>
          </p:cNvPr>
          <p:cNvCxnSpPr/>
          <p:nvPr/>
        </p:nvCxnSpPr>
        <p:spPr>
          <a:xfrm>
            <a:off x="5988423" y="1595305"/>
            <a:ext cx="1389888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490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0"/>
            <a:ext cx="10947401" cy="1168400"/>
          </a:xfrm>
          <a:noFill/>
        </p:spPr>
        <p:txBody>
          <a:bodyPr>
            <a:normAutofit/>
          </a:bodyPr>
          <a:lstStyle/>
          <a:p>
            <a:r>
              <a:rPr lang="en-US" dirty="0"/>
              <a:t>Baseline technology established for design, fabrication, and test of high-curvature CCT magnets with very large apertures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t="7865" r="6573" b="4698"/>
          <a:stretch/>
        </p:blipFill>
        <p:spPr>
          <a:xfrm rot="5400000">
            <a:off x="568527" y="1989235"/>
            <a:ext cx="1764896" cy="1308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" t="7069"/>
          <a:stretch/>
        </p:blipFill>
        <p:spPr>
          <a:xfrm>
            <a:off x="2278938" y="2111649"/>
            <a:ext cx="1680733" cy="12122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" t="4124" r="2484" b="3776"/>
          <a:stretch/>
        </p:blipFill>
        <p:spPr>
          <a:xfrm>
            <a:off x="4560495" y="1965029"/>
            <a:ext cx="2872310" cy="18735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635" y="3708982"/>
            <a:ext cx="2252030" cy="16890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9" b="24012"/>
          <a:stretch/>
        </p:blipFill>
        <p:spPr>
          <a:xfrm>
            <a:off x="8160192" y="2027182"/>
            <a:ext cx="2895234" cy="12967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214" y="3510440"/>
            <a:ext cx="2851337" cy="2035848"/>
          </a:xfrm>
          <a:prstGeom prst="rect">
            <a:avLst/>
          </a:prstGeom>
        </p:spPr>
      </p:pic>
      <p:pic>
        <p:nvPicPr>
          <p:cNvPr id="21" name="Picture 20" descr="A picture containing kitchen, oven, food, stove&#10;&#10;Description automatically generated">
            <a:extLst>
              <a:ext uri="{FF2B5EF4-FFF2-40B4-BE49-F238E27FC236}">
                <a16:creationId xmlns:a16="http://schemas.microsoft.com/office/drawing/2014/main" id="{B36A3D6F-7BF0-40E1-8688-89E669DC70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909" y="3677584"/>
            <a:ext cx="3273476" cy="17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62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0"/>
            <a:ext cx="10947401" cy="1168400"/>
          </a:xfrm>
          <a:noFill/>
        </p:spPr>
        <p:txBody>
          <a:bodyPr>
            <a:normAutofit/>
          </a:bodyPr>
          <a:lstStyle/>
          <a:p>
            <a:r>
              <a:rPr lang="en-US" dirty="0"/>
              <a:t>A prototype magnet consisting of the two dipole layers reached the design field in a liquid helium bath (4.5 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715349"/>
            <a:ext cx="6007100" cy="4505325"/>
          </a:xfrm>
          <a:prstGeom prst="rect">
            <a:avLst/>
          </a:prstGeom>
        </p:spPr>
      </p:pic>
      <p:sp>
        <p:nvSpPr>
          <p:cNvPr id="28" name="Content Placeholder 6"/>
          <p:cNvSpPr txBox="1">
            <a:spLocks/>
          </p:cNvSpPr>
          <p:nvPr/>
        </p:nvSpPr>
        <p:spPr bwMode="auto">
          <a:xfrm>
            <a:off x="1017514" y="1290596"/>
            <a:ext cx="4686178" cy="56453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charset="0"/>
              <a:buChar char="o"/>
              <a:defRPr sz="2000" kern="120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00" dirty="0">
                <a:solidFill>
                  <a:schemeClr val="tx1"/>
                </a:solidFill>
                <a:latin typeface="+mn-lt"/>
              </a:rPr>
              <a:t>The magnet reached nominal current after 17 quenches (60% of wire short-sample)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4395428" y="3087442"/>
            <a:ext cx="2000579" cy="974212"/>
            <a:chOff x="4293828" y="3092833"/>
            <a:chExt cx="2000579" cy="974212"/>
          </a:xfrm>
        </p:grpSpPr>
        <p:sp>
          <p:nvSpPr>
            <p:cNvPr id="30" name="Content Placeholder 6"/>
            <p:cNvSpPr txBox="1">
              <a:spLocks/>
            </p:cNvSpPr>
            <p:nvPr/>
          </p:nvSpPr>
          <p:spPr bwMode="auto">
            <a:xfrm>
              <a:off x="4293828" y="3376938"/>
              <a:ext cx="2000579" cy="69010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xtLs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2"/>
                  </a:solidFill>
                  <a:latin typeface="Arial"/>
                  <a:ea typeface="ＭＳ Ｐゴシック" charset="0"/>
                  <a:cs typeface="Arial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Courier New" charset="0"/>
                <a:buChar char="o"/>
                <a:defRPr sz="2000" kern="1200">
                  <a:solidFill>
                    <a:srgbClr val="1F497D"/>
                  </a:solidFill>
                  <a:latin typeface="Arial"/>
                  <a:ea typeface="ＭＳ Ｐゴシック" charset="0"/>
                  <a:cs typeface="Arial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rgbClr val="1F497D"/>
                  </a:solidFill>
                  <a:latin typeface="+mj-lt"/>
                  <a:ea typeface="ＭＳ Ｐゴシック" charset="0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rgbClr val="1F497D"/>
                  </a:solidFill>
                  <a:latin typeface="+mj-lt"/>
                  <a:ea typeface="ＭＳ Ｐゴシック" charset="0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rgbClr val="1F497D"/>
                  </a:solidFill>
                  <a:latin typeface="+mj-lt"/>
                  <a:ea typeface="ＭＳ Ｐゴシック" charset="0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100" b="1" dirty="0"/>
                <a:t>onset of electrical damage to outer layer which leads to end of testing</a:t>
              </a:r>
              <a:endParaRPr lang="en-US" sz="1100" dirty="0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V="1">
              <a:off x="4881563" y="3092833"/>
              <a:ext cx="0" cy="28410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Arrow Connector 31"/>
          <p:cNvCxnSpPr/>
          <p:nvPr/>
        </p:nvCxnSpPr>
        <p:spPr>
          <a:xfrm flipH="1">
            <a:off x="4845217" y="2230495"/>
            <a:ext cx="69683" cy="1609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6"/>
          <p:cNvSpPr txBox="1">
            <a:spLocks/>
          </p:cNvSpPr>
          <p:nvPr/>
        </p:nvSpPr>
        <p:spPr bwMode="auto">
          <a:xfrm>
            <a:off x="4259264" y="1973646"/>
            <a:ext cx="2424051" cy="25684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charset="0"/>
              <a:buChar char="o"/>
              <a:defRPr sz="2000" kern="120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dirty="0"/>
              <a:t>peak current of 1008 A</a:t>
            </a:r>
            <a:endParaRPr lang="en-US" sz="1100" dirty="0"/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4880058" y="2721732"/>
            <a:ext cx="250742" cy="1734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6"/>
          <p:cNvSpPr txBox="1">
            <a:spLocks/>
          </p:cNvSpPr>
          <p:nvPr/>
        </p:nvSpPr>
        <p:spPr bwMode="auto">
          <a:xfrm>
            <a:off x="5162706" y="2313137"/>
            <a:ext cx="1733886" cy="25684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charset="0"/>
              <a:buChar char="o"/>
              <a:defRPr sz="2000" kern="120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dirty="0"/>
              <a:t>10 minute hold at nominal current</a:t>
            </a:r>
            <a:endParaRPr lang="en-US" sz="1100" dirty="0"/>
          </a:p>
        </p:txBody>
      </p:sp>
      <p:sp>
        <p:nvSpPr>
          <p:cNvPr id="36" name="TextBox 35"/>
          <p:cNvSpPr txBox="1"/>
          <p:nvPr/>
        </p:nvSpPr>
        <p:spPr>
          <a:xfrm>
            <a:off x="7269268" y="1636258"/>
            <a:ext cx="39005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2.4 T dipole field in very large aperture (290 mm) with tight bend radius (</a:t>
            </a:r>
            <a:r>
              <a:rPr lang="el-GR" sz="1600" dirty="0"/>
              <a:t>ρ</a:t>
            </a:r>
            <a:r>
              <a:rPr lang="en-US" sz="1600" dirty="0"/>
              <a:t>=0.9 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2686111" y="6355284"/>
            <a:ext cx="84316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L. Brouwer et al., “Design and test of a curved superconducting dipole magnet for proton therapy,” NIM-A, vol. 957, p. 163414, Mar. 2020, https://doi.org/10.1016/j.nima.2020.163414</a:t>
            </a:r>
          </a:p>
        </p:txBody>
      </p:sp>
      <p:sp>
        <p:nvSpPr>
          <p:cNvPr id="42" name="Content Placeholder 2"/>
          <p:cNvSpPr>
            <a:spLocks noGrp="1"/>
          </p:cNvSpPr>
          <p:nvPr>
            <p:ph idx="1"/>
          </p:nvPr>
        </p:nvSpPr>
        <p:spPr>
          <a:xfrm>
            <a:off x="10068478" y="2990080"/>
            <a:ext cx="1786297" cy="218673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1600" u="sng" dirty="0"/>
              <a:t>LBNL</a:t>
            </a:r>
            <a:r>
              <a:rPr lang="en-US" sz="1600" dirty="0"/>
              <a:t>: L. Brouwer, S. Caspi, J. Herrera, J. Swanson, M </a:t>
            </a:r>
            <a:r>
              <a:rPr lang="en-US" sz="1600" dirty="0" err="1"/>
              <a:t>Maruszewski</a:t>
            </a:r>
            <a:r>
              <a:rPr lang="en-US" sz="1600" dirty="0"/>
              <a:t>, M. </a:t>
            </a:r>
            <a:r>
              <a:rPr lang="en-US" sz="1600" dirty="0" err="1"/>
              <a:t>Marchevsky</a:t>
            </a:r>
            <a:r>
              <a:rPr lang="en-US" sz="1600" dirty="0"/>
              <a:t>, K. Edwards, J. Taylor, W. Wan, S. </a:t>
            </a:r>
            <a:r>
              <a:rPr lang="en-US" sz="1600" dirty="0" err="1"/>
              <a:t>Prestemon</a:t>
            </a:r>
            <a:r>
              <a:rPr lang="en-US" sz="1600" dirty="0"/>
              <a:t>, X. Wang, C. Myers, S. Myers, R. </a:t>
            </a:r>
            <a:r>
              <a:rPr lang="en-US" sz="1600" dirty="0" err="1"/>
              <a:t>Hafalia</a:t>
            </a:r>
            <a:r>
              <a:rPr lang="en-US" sz="1600" dirty="0"/>
              <a:t>, M. </a:t>
            </a:r>
            <a:r>
              <a:rPr lang="en-US" sz="1600" dirty="0" err="1"/>
              <a:t>Turqueti</a:t>
            </a:r>
            <a:r>
              <a:rPr lang="en-US" sz="1600" dirty="0"/>
              <a:t>, C. Sun, D. Robin, M. Reynolds, A. Hodgkinson, T. Lipton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u="sng" dirty="0"/>
              <a:t>Varian Medical</a:t>
            </a:r>
            <a:r>
              <a:rPr lang="en-US" sz="1600" dirty="0"/>
              <a:t>: A. </a:t>
            </a:r>
            <a:r>
              <a:rPr lang="en-US" sz="1600" dirty="0" err="1"/>
              <a:t>Godeke</a:t>
            </a:r>
            <a:r>
              <a:rPr lang="en-US" sz="1600" dirty="0"/>
              <a:t>, M. </a:t>
            </a:r>
            <a:r>
              <a:rPr lang="en-US" sz="1600" dirty="0" err="1"/>
              <a:t>Schillo</a:t>
            </a:r>
            <a:r>
              <a:rPr lang="en-US" sz="1600" dirty="0"/>
              <a:t>, A. Huggins, R. Nast 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u="sng" dirty="0"/>
              <a:t>Paul </a:t>
            </a:r>
            <a:r>
              <a:rPr lang="en-US" sz="1600" u="sng" dirty="0" err="1"/>
              <a:t>Scherrer</a:t>
            </a:r>
            <a:r>
              <a:rPr lang="en-US" sz="1600" u="sng" dirty="0"/>
              <a:t> Institute</a:t>
            </a:r>
            <a:r>
              <a:rPr lang="en-US" sz="1600" dirty="0"/>
              <a:t>: M. </a:t>
            </a:r>
            <a:r>
              <a:rPr lang="en-US" sz="1600" dirty="0" err="1"/>
              <a:t>Schippers</a:t>
            </a:r>
            <a:r>
              <a:rPr lang="en-US" sz="1600" dirty="0"/>
              <a:t>, A. </a:t>
            </a:r>
            <a:r>
              <a:rPr lang="en-US" sz="1600" dirty="0" err="1"/>
              <a:t>Gerbershagen</a:t>
            </a:r>
            <a:r>
              <a:rPr lang="en-US" sz="1600" dirty="0"/>
              <a:t>, C. </a:t>
            </a:r>
            <a:r>
              <a:rPr lang="en-US" sz="1600" dirty="0" err="1"/>
              <a:t>Calzolaio</a:t>
            </a:r>
            <a:r>
              <a:rPr lang="en-US" sz="1600" dirty="0"/>
              <a:t>, S. </a:t>
            </a:r>
            <a:r>
              <a:rPr lang="en-US" sz="1600" dirty="0" err="1"/>
              <a:t>Sanfilippo</a:t>
            </a:r>
            <a:endParaRPr lang="en-US" sz="16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E0F7959-4381-41DE-AC86-6F91E7F63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645" y="2296300"/>
            <a:ext cx="2602310" cy="346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8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71650"/>
          </a:xfrm>
          <a:noFill/>
        </p:spPr>
        <p:txBody>
          <a:bodyPr>
            <a:normAutofit/>
          </a:bodyPr>
          <a:lstStyle/>
          <a:p>
            <a:r>
              <a:rPr lang="en-US" sz="3400" dirty="0"/>
              <a:t>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895503-1C10-4B11-911A-DBD32566A1CE}"/>
              </a:ext>
            </a:extLst>
          </p:cNvPr>
          <p:cNvSpPr txBox="1"/>
          <p:nvPr/>
        </p:nvSpPr>
        <p:spPr>
          <a:xfrm>
            <a:off x="7454901" y="5380965"/>
            <a:ext cx="4432300" cy="646331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program to build and test combined function CCT magnets relevant to FFA’s</a:t>
            </a:r>
          </a:p>
        </p:txBody>
      </p:sp>
      <p:sp>
        <p:nvSpPr>
          <p:cNvPr id="30" name="Rectangle: Rounded Corners 6">
            <a:extLst>
              <a:ext uri="{FF2B5EF4-FFF2-40B4-BE49-F238E27FC236}">
                <a16:creationId xmlns:a16="http://schemas.microsoft.com/office/drawing/2014/main" id="{85FEF659-EF04-4551-AFF8-7CCDCEFADE42}"/>
              </a:ext>
            </a:extLst>
          </p:cNvPr>
          <p:cNvSpPr/>
          <p:nvPr/>
        </p:nvSpPr>
        <p:spPr>
          <a:xfrm>
            <a:off x="5741512" y="2259282"/>
            <a:ext cx="3048919" cy="2604434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7">
            <a:extLst>
              <a:ext uri="{FF2B5EF4-FFF2-40B4-BE49-F238E27FC236}">
                <a16:creationId xmlns:a16="http://schemas.microsoft.com/office/drawing/2014/main" id="{A633C116-B261-4F80-AD61-D60A984F5B00}"/>
              </a:ext>
            </a:extLst>
          </p:cNvPr>
          <p:cNvSpPr/>
          <p:nvPr/>
        </p:nvSpPr>
        <p:spPr>
          <a:xfrm>
            <a:off x="9076002" y="2259282"/>
            <a:ext cx="2505075" cy="2604434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6F3B68-F981-464F-8C73-71965DDB3A8C}"/>
              </a:ext>
            </a:extLst>
          </p:cNvPr>
          <p:cNvSpPr txBox="1"/>
          <p:nvPr/>
        </p:nvSpPr>
        <p:spPr>
          <a:xfrm>
            <a:off x="483543" y="2371871"/>
            <a:ext cx="227185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u="sng" dirty="0"/>
              <a:t>Introduction to CCT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6F60EB-DF5E-484D-B096-72A4AFD6ADB3}"/>
              </a:ext>
            </a:extLst>
          </p:cNvPr>
          <p:cNvSpPr txBox="1"/>
          <p:nvPr/>
        </p:nvSpPr>
        <p:spPr>
          <a:xfrm>
            <a:off x="434410" y="1636202"/>
            <a:ext cx="494052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Background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F171743-7946-4C8D-9566-DCB1B6567F57}"/>
              </a:ext>
            </a:extLst>
          </p:cNvPr>
          <p:cNvSpPr txBox="1"/>
          <p:nvPr/>
        </p:nvSpPr>
        <p:spPr>
          <a:xfrm>
            <a:off x="3004130" y="2334547"/>
            <a:ext cx="2084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u="sng" dirty="0"/>
              <a:t>Introduction to the AG-CCT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C1338C5-500E-455A-A7AD-8C1FBF539972}"/>
              </a:ext>
            </a:extLst>
          </p:cNvPr>
          <p:cNvSpPr txBox="1"/>
          <p:nvPr/>
        </p:nvSpPr>
        <p:spPr>
          <a:xfrm>
            <a:off x="3164150" y="2980457"/>
            <a:ext cx="21273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Alternating gradients for large 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∆p/p</a:t>
            </a:r>
            <a:r>
              <a:rPr lang="en-US" sz="1300" dirty="0"/>
              <a:t> with fixed-field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7480E9E-FE0F-431A-AFB2-0D923C2C4835}"/>
              </a:ext>
            </a:extLst>
          </p:cNvPr>
          <p:cNvSpPr txBox="1"/>
          <p:nvPr/>
        </p:nvSpPr>
        <p:spPr>
          <a:xfrm>
            <a:off x="5750772" y="2330710"/>
            <a:ext cx="303965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u="sng" dirty="0"/>
              <a:t>HEP high-field (straight), ARDAP project for proton therapy (curved)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61EB105-B4E4-42F5-AEAF-2DAC9DA9D2AB}"/>
              </a:ext>
            </a:extLst>
          </p:cNvPr>
          <p:cNvSpPr txBox="1"/>
          <p:nvPr/>
        </p:nvSpPr>
        <p:spPr>
          <a:xfrm>
            <a:off x="9240628" y="3017781"/>
            <a:ext cx="21360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The AG-CCT for fixed-field return arc design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A565C2E6-D1A9-4432-BB89-AB49692709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14576" r="8477" b="12325"/>
          <a:stretch/>
        </p:blipFill>
        <p:spPr>
          <a:xfrm>
            <a:off x="7352487" y="3727587"/>
            <a:ext cx="1247776" cy="760908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185C6121-AF11-45B2-8AD7-80B4ECDB00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3" r="35672" b="1951"/>
          <a:stretch/>
        </p:blipFill>
        <p:spPr bwMode="auto">
          <a:xfrm>
            <a:off x="3497424" y="3529863"/>
            <a:ext cx="1324567" cy="1217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319A0DE-1EC0-4A32-BEC2-0F3F25586D7B}"/>
              </a:ext>
            </a:extLst>
          </p:cNvPr>
          <p:cNvSpPr txBox="1"/>
          <p:nvPr/>
        </p:nvSpPr>
        <p:spPr>
          <a:xfrm>
            <a:off x="9124960" y="2334547"/>
            <a:ext cx="236734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u="sng" dirty="0"/>
              <a:t>Combined function CCT’s relevant to FFA’s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6D7DBD2-A7F0-4D91-B8C8-622D9135884D}"/>
              </a:ext>
            </a:extLst>
          </p:cNvPr>
          <p:cNvSpPr txBox="1"/>
          <p:nvPr/>
        </p:nvSpPr>
        <p:spPr>
          <a:xfrm>
            <a:off x="7332956" y="3222175"/>
            <a:ext cx="12727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A 2.4 T curved  dipole magnet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F69E2B8B-4903-4DE5-AB6D-D92E274EC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39" y="3656922"/>
            <a:ext cx="2212395" cy="87008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2D6F60EB-DF5E-484D-B096-72A4AFD6ADB3}"/>
              </a:ext>
            </a:extLst>
          </p:cNvPr>
          <p:cNvSpPr txBox="1"/>
          <p:nvPr/>
        </p:nvSpPr>
        <p:spPr>
          <a:xfrm>
            <a:off x="5992221" y="1636202"/>
            <a:ext cx="237646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Status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D6F60EB-DF5E-484D-B096-72A4AFD6ADB3}"/>
              </a:ext>
            </a:extLst>
          </p:cNvPr>
          <p:cNvSpPr txBox="1"/>
          <p:nvPr/>
        </p:nvSpPr>
        <p:spPr>
          <a:xfrm>
            <a:off x="9076002" y="1636202"/>
            <a:ext cx="2505075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Plans</a:t>
            </a:r>
          </a:p>
        </p:txBody>
      </p:sp>
      <p:sp>
        <p:nvSpPr>
          <p:cNvPr id="52" name="Rectangle: Rounded Corners 5">
            <a:extLst>
              <a:ext uri="{FF2B5EF4-FFF2-40B4-BE49-F238E27FC236}">
                <a16:creationId xmlns:a16="http://schemas.microsoft.com/office/drawing/2014/main" id="{6620B5A9-02B7-424F-9A97-EBA4A727ACFA}"/>
              </a:ext>
            </a:extLst>
          </p:cNvPr>
          <p:cNvSpPr/>
          <p:nvPr/>
        </p:nvSpPr>
        <p:spPr>
          <a:xfrm>
            <a:off x="483543" y="2259282"/>
            <a:ext cx="4839987" cy="2604433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C1338C5-500E-455A-A7AD-8C1FBF539972}"/>
              </a:ext>
            </a:extLst>
          </p:cNvPr>
          <p:cNvSpPr txBox="1"/>
          <p:nvPr/>
        </p:nvSpPr>
        <p:spPr>
          <a:xfrm>
            <a:off x="637639" y="2817726"/>
            <a:ext cx="221239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Flexible generation of combined function fields for curved and straight magnets</a:t>
            </a:r>
          </a:p>
          <a:p>
            <a:endParaRPr lang="en-US" sz="1300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0422" y="3580808"/>
            <a:ext cx="1955085" cy="121713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433" y="3807202"/>
            <a:ext cx="1206938" cy="680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2491" y="3578301"/>
            <a:ext cx="763975" cy="2976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76D7DBD2-A7F0-4D91-B8C8-622D9135884D}"/>
              </a:ext>
            </a:extLst>
          </p:cNvPr>
          <p:cNvSpPr txBox="1"/>
          <p:nvPr/>
        </p:nvSpPr>
        <p:spPr>
          <a:xfrm>
            <a:off x="5825967" y="3283641"/>
            <a:ext cx="11545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Nb</a:t>
            </a:r>
            <a:r>
              <a:rPr lang="en-US" sz="1300" baseline="-25000" dirty="0"/>
              <a:t>3</a:t>
            </a:r>
            <a:r>
              <a:rPr lang="en-US" sz="1300" dirty="0"/>
              <a:t>Sn + HTS magnets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9807467" y="4746999"/>
            <a:ext cx="0" cy="47302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0941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10184"/>
          </a:xfrm>
          <a:noFill/>
        </p:spPr>
        <p:txBody>
          <a:bodyPr>
            <a:normAutofit/>
          </a:bodyPr>
          <a:lstStyle/>
          <a:p>
            <a:r>
              <a:rPr lang="en-US" sz="3400" dirty="0"/>
              <a:t>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895503-1C10-4B11-911A-DBD32566A1CE}"/>
              </a:ext>
            </a:extLst>
          </p:cNvPr>
          <p:cNvSpPr txBox="1"/>
          <p:nvPr/>
        </p:nvSpPr>
        <p:spPr>
          <a:xfrm>
            <a:off x="1088899" y="5265640"/>
            <a:ext cx="7516774" cy="646331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introduction to the Canted-Cosine-Theta (CCT) magnet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incorporating alternating gradients into a continuous coil (AG-CCT)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079442" y="4527002"/>
            <a:ext cx="0" cy="67014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9" name="Rectangle: Rounded Corners 6">
            <a:extLst>
              <a:ext uri="{FF2B5EF4-FFF2-40B4-BE49-F238E27FC236}">
                <a16:creationId xmlns:a16="http://schemas.microsoft.com/office/drawing/2014/main" id="{85FEF659-EF04-4551-AFF8-7CCDCEFADE42}"/>
              </a:ext>
            </a:extLst>
          </p:cNvPr>
          <p:cNvSpPr/>
          <p:nvPr/>
        </p:nvSpPr>
        <p:spPr>
          <a:xfrm>
            <a:off x="5741512" y="2259282"/>
            <a:ext cx="3048919" cy="2604434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7">
            <a:extLst>
              <a:ext uri="{FF2B5EF4-FFF2-40B4-BE49-F238E27FC236}">
                <a16:creationId xmlns:a16="http://schemas.microsoft.com/office/drawing/2014/main" id="{A633C116-B261-4F80-AD61-D60A984F5B00}"/>
              </a:ext>
            </a:extLst>
          </p:cNvPr>
          <p:cNvSpPr/>
          <p:nvPr/>
        </p:nvSpPr>
        <p:spPr>
          <a:xfrm>
            <a:off x="9076002" y="2259282"/>
            <a:ext cx="2505075" cy="2604434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6F3B68-F981-464F-8C73-71965DDB3A8C}"/>
              </a:ext>
            </a:extLst>
          </p:cNvPr>
          <p:cNvSpPr txBox="1"/>
          <p:nvPr/>
        </p:nvSpPr>
        <p:spPr>
          <a:xfrm>
            <a:off x="483543" y="2371871"/>
            <a:ext cx="227185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u="sng" dirty="0"/>
              <a:t>Introduction to CCT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6F60EB-DF5E-484D-B096-72A4AFD6ADB3}"/>
              </a:ext>
            </a:extLst>
          </p:cNvPr>
          <p:cNvSpPr txBox="1"/>
          <p:nvPr/>
        </p:nvSpPr>
        <p:spPr>
          <a:xfrm>
            <a:off x="434410" y="1636202"/>
            <a:ext cx="494052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Background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171743-7946-4C8D-9566-DCB1B6567F57}"/>
              </a:ext>
            </a:extLst>
          </p:cNvPr>
          <p:cNvSpPr txBox="1"/>
          <p:nvPr/>
        </p:nvSpPr>
        <p:spPr>
          <a:xfrm>
            <a:off x="3004130" y="2334547"/>
            <a:ext cx="2084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u="sng" dirty="0"/>
              <a:t>Introduction to the AG-CCT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C1338C5-500E-455A-A7AD-8C1FBF539972}"/>
              </a:ext>
            </a:extLst>
          </p:cNvPr>
          <p:cNvSpPr txBox="1"/>
          <p:nvPr/>
        </p:nvSpPr>
        <p:spPr>
          <a:xfrm>
            <a:off x="3164150" y="2980457"/>
            <a:ext cx="21273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Alternating gradients for large 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∆p/p</a:t>
            </a:r>
            <a:r>
              <a:rPr lang="en-US" sz="1300" dirty="0"/>
              <a:t> with fixed-field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7480E9E-FE0F-431A-AFB2-0D923C2C4835}"/>
              </a:ext>
            </a:extLst>
          </p:cNvPr>
          <p:cNvSpPr txBox="1"/>
          <p:nvPr/>
        </p:nvSpPr>
        <p:spPr>
          <a:xfrm>
            <a:off x="5750772" y="2330710"/>
            <a:ext cx="303965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u="sng" dirty="0"/>
              <a:t>HEP high-field (straight), ARDAP project for proton therapy (curved)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1EB105-B4E4-42F5-AEAF-2DAC9DA9D2AB}"/>
              </a:ext>
            </a:extLst>
          </p:cNvPr>
          <p:cNvSpPr txBox="1"/>
          <p:nvPr/>
        </p:nvSpPr>
        <p:spPr>
          <a:xfrm>
            <a:off x="9240628" y="3017781"/>
            <a:ext cx="21360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The AG-CCT for fixed-field return arc design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565C2E6-D1A9-4432-BB89-AB49692709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14576" r="8477" b="12325"/>
          <a:stretch/>
        </p:blipFill>
        <p:spPr>
          <a:xfrm>
            <a:off x="7352487" y="3727587"/>
            <a:ext cx="1247776" cy="760908"/>
          </a:xfrm>
          <a:prstGeom prst="rect">
            <a:avLst/>
          </a:prstGeom>
        </p:spPr>
      </p:pic>
      <p:pic>
        <p:nvPicPr>
          <p:cNvPr id="45" name="Picture 2">
            <a:extLst>
              <a:ext uri="{FF2B5EF4-FFF2-40B4-BE49-F238E27FC236}">
                <a16:creationId xmlns:a16="http://schemas.microsoft.com/office/drawing/2014/main" id="{185C6121-AF11-45B2-8AD7-80B4ECDB00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3" r="35672" b="1951"/>
          <a:stretch/>
        </p:blipFill>
        <p:spPr bwMode="auto">
          <a:xfrm>
            <a:off x="3497424" y="3529863"/>
            <a:ext cx="1324567" cy="1217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76D7DBD2-A7F0-4D91-B8C8-622D9135884D}"/>
              </a:ext>
            </a:extLst>
          </p:cNvPr>
          <p:cNvSpPr txBox="1"/>
          <p:nvPr/>
        </p:nvSpPr>
        <p:spPr>
          <a:xfrm>
            <a:off x="7332956" y="3222175"/>
            <a:ext cx="12727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A 2.4 T curved  dipole magnet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69E2B8B-4903-4DE5-AB6D-D92E274EC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39" y="3656922"/>
            <a:ext cx="2212395" cy="87008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D6F60EB-DF5E-484D-B096-72A4AFD6ADB3}"/>
              </a:ext>
            </a:extLst>
          </p:cNvPr>
          <p:cNvSpPr txBox="1"/>
          <p:nvPr/>
        </p:nvSpPr>
        <p:spPr>
          <a:xfrm>
            <a:off x="5992221" y="1636202"/>
            <a:ext cx="237646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Status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D6F60EB-DF5E-484D-B096-72A4AFD6ADB3}"/>
              </a:ext>
            </a:extLst>
          </p:cNvPr>
          <p:cNvSpPr txBox="1"/>
          <p:nvPr/>
        </p:nvSpPr>
        <p:spPr>
          <a:xfrm>
            <a:off x="9076002" y="1636202"/>
            <a:ext cx="2505075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Plans</a:t>
            </a:r>
          </a:p>
        </p:txBody>
      </p:sp>
      <p:sp>
        <p:nvSpPr>
          <p:cNvPr id="51" name="Rectangle: Rounded Corners 5">
            <a:extLst>
              <a:ext uri="{FF2B5EF4-FFF2-40B4-BE49-F238E27FC236}">
                <a16:creationId xmlns:a16="http://schemas.microsoft.com/office/drawing/2014/main" id="{6620B5A9-02B7-424F-9A97-EBA4A727ACFA}"/>
              </a:ext>
            </a:extLst>
          </p:cNvPr>
          <p:cNvSpPr/>
          <p:nvPr/>
        </p:nvSpPr>
        <p:spPr>
          <a:xfrm>
            <a:off x="483543" y="2259282"/>
            <a:ext cx="4839987" cy="2604433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C1338C5-500E-455A-A7AD-8C1FBF539972}"/>
              </a:ext>
            </a:extLst>
          </p:cNvPr>
          <p:cNvSpPr txBox="1"/>
          <p:nvPr/>
        </p:nvSpPr>
        <p:spPr>
          <a:xfrm>
            <a:off x="637639" y="2817726"/>
            <a:ext cx="221239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Flexible generation of combined function fields for curved and straight magnets</a:t>
            </a:r>
          </a:p>
          <a:p>
            <a:endParaRPr lang="en-US" sz="1300" dirty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0422" y="3580808"/>
            <a:ext cx="1955085" cy="121713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433" y="3807202"/>
            <a:ext cx="1206938" cy="680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2491" y="3578301"/>
            <a:ext cx="763975" cy="297643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76D7DBD2-A7F0-4D91-B8C8-622D9135884D}"/>
              </a:ext>
            </a:extLst>
          </p:cNvPr>
          <p:cNvSpPr txBox="1"/>
          <p:nvPr/>
        </p:nvSpPr>
        <p:spPr>
          <a:xfrm>
            <a:off x="5825967" y="3283641"/>
            <a:ext cx="11545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Nb</a:t>
            </a:r>
            <a:r>
              <a:rPr lang="en-US" sz="1300" baseline="-25000" dirty="0"/>
              <a:t>3</a:t>
            </a:r>
            <a:r>
              <a:rPr lang="en-US" sz="1300" dirty="0"/>
              <a:t>Sn + HTS magnets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5F27A8-87D2-491A-BBEE-42BB940D9472}"/>
              </a:ext>
            </a:extLst>
          </p:cNvPr>
          <p:cNvSpPr txBox="1"/>
          <p:nvPr/>
        </p:nvSpPr>
        <p:spPr>
          <a:xfrm>
            <a:off x="9134290" y="2330710"/>
            <a:ext cx="236734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u="sng" dirty="0"/>
              <a:t>Combined function CCT’s relevant to FFA’s</a:t>
            </a:r>
          </a:p>
        </p:txBody>
      </p:sp>
    </p:spTree>
    <p:extLst>
      <p:ext uri="{BB962C8B-B14F-4D97-AF65-F5344CB8AC3E}">
        <p14:creationId xmlns:p14="http://schemas.microsoft.com/office/powerpoint/2010/main" val="27315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50240" y="131112"/>
            <a:ext cx="11043920" cy="849835"/>
          </a:xfrm>
          <a:noFill/>
        </p:spPr>
        <p:txBody>
          <a:bodyPr>
            <a:normAutofit fontScale="90000"/>
          </a:bodyPr>
          <a:lstStyle/>
          <a:p>
            <a:r>
              <a:rPr lang="en-US" sz="3400" dirty="0"/>
              <a:t>We have new R&amp;D funding to develop combined function CCT magnets (relevant to FFA applications)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69279" y="3900507"/>
            <a:ext cx="4795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/>
              <a:t>Near term: solidify design parameters for the prototype magnet within 1 year.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2" b="5736"/>
          <a:stretch/>
        </p:blipFill>
        <p:spPr>
          <a:xfrm>
            <a:off x="554731" y="1662143"/>
            <a:ext cx="2886969" cy="14663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190" y="1814145"/>
            <a:ext cx="1607589" cy="10905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34727" r="4321" b="21317"/>
          <a:stretch/>
        </p:blipFill>
        <p:spPr>
          <a:xfrm>
            <a:off x="554731" y="4122469"/>
            <a:ext cx="4213212" cy="11169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66165" y="1329387"/>
            <a:ext cx="6185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b="1" dirty="0"/>
              <a:t>Combined function CCT’s map onto existing layouts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89964" y="3563287"/>
            <a:ext cx="541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b="1" dirty="0"/>
              <a:t>New accelerator layouts leveraging the AG-CCT?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8DC520-F8D4-4BA1-AA6D-5BE644B99DB1}"/>
              </a:ext>
            </a:extLst>
          </p:cNvPr>
          <p:cNvSpPr txBox="1"/>
          <p:nvPr/>
        </p:nvSpPr>
        <p:spPr>
          <a:xfrm>
            <a:off x="6044670" y="1662143"/>
            <a:ext cx="54112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b="1" dirty="0"/>
              <a:t>Goals for five year program: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develop the technology for combined function, superconducting CCT magnets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build and test a prototype magnet to demonstrate performance in the 5-7 T range</a:t>
            </a:r>
          </a:p>
          <a:p>
            <a:pPr lvl="1"/>
            <a:endParaRPr lang="en-US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74F255-340B-4420-9852-6E45296697C6}"/>
              </a:ext>
            </a:extLst>
          </p:cNvPr>
          <p:cNvSpPr txBox="1"/>
          <p:nvPr/>
        </p:nvSpPr>
        <p:spPr>
          <a:xfrm>
            <a:off x="5669279" y="4929276"/>
            <a:ext cx="54112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b="1" dirty="0"/>
              <a:t>Question for this workshop - what do you see as the key aspects of SC magnet technology which needs to be demonstrated for future FFA’s?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8" t="33227" r="15726" b="32703"/>
          <a:stretch/>
        </p:blipFill>
        <p:spPr>
          <a:xfrm>
            <a:off x="336666" y="5195857"/>
            <a:ext cx="3970726" cy="95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96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23927"/>
          </a:xfrm>
          <a:noFill/>
        </p:spPr>
        <p:txBody>
          <a:bodyPr>
            <a:normAutofit/>
          </a:bodyPr>
          <a:lstStyle/>
          <a:p>
            <a:r>
              <a:rPr lang="en-US" sz="3400" dirty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895503-1C10-4B11-911A-DBD32566A1CE}"/>
              </a:ext>
            </a:extLst>
          </p:cNvPr>
          <p:cNvSpPr txBox="1"/>
          <p:nvPr/>
        </p:nvSpPr>
        <p:spPr>
          <a:xfrm>
            <a:off x="483543" y="4786906"/>
            <a:ext cx="4851424" cy="1200329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CCT is flexible design for combined function fields in straight and curved geometries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AG-CCT integrates alternating gradients into a single magnet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895503-1C10-4B11-911A-DBD32566A1CE}"/>
              </a:ext>
            </a:extLst>
          </p:cNvPr>
          <p:cNvSpPr txBox="1"/>
          <p:nvPr/>
        </p:nvSpPr>
        <p:spPr>
          <a:xfrm>
            <a:off x="5635370" y="4799030"/>
            <a:ext cx="3155061" cy="1200329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8-10 T Nb</a:t>
            </a:r>
            <a:r>
              <a:rPr lang="en-US" baseline="-25000" dirty="0"/>
              <a:t>3</a:t>
            </a:r>
            <a:r>
              <a:rPr lang="en-US" dirty="0"/>
              <a:t>Sn dipoles for HEP (US-MDP)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2.4 T curved </a:t>
            </a:r>
            <a:r>
              <a:rPr lang="en-US" dirty="0" err="1"/>
              <a:t>NbTi</a:t>
            </a:r>
            <a:r>
              <a:rPr lang="en-US" dirty="0"/>
              <a:t> dipole for proton therapy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E895503-1C10-4B11-911A-DBD32566A1CE}"/>
              </a:ext>
            </a:extLst>
          </p:cNvPr>
          <p:cNvSpPr txBox="1"/>
          <p:nvPr/>
        </p:nvSpPr>
        <p:spPr>
          <a:xfrm>
            <a:off x="9041088" y="4786906"/>
            <a:ext cx="3039047" cy="1754326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13 T, 120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ø </a:t>
            </a:r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dipole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plan to build and test ~5 T combined function CCT magnets relevant to FFA’s (now is an excellent time for community feedback)</a:t>
            </a:r>
          </a:p>
        </p:txBody>
      </p:sp>
      <p:sp>
        <p:nvSpPr>
          <p:cNvPr id="31" name="Rectangle: Rounded Corners 6">
            <a:extLst>
              <a:ext uri="{FF2B5EF4-FFF2-40B4-BE49-F238E27FC236}">
                <a16:creationId xmlns:a16="http://schemas.microsoft.com/office/drawing/2014/main" id="{85FEF659-EF04-4551-AFF8-7CCDCEFADE42}"/>
              </a:ext>
            </a:extLst>
          </p:cNvPr>
          <p:cNvSpPr/>
          <p:nvPr/>
        </p:nvSpPr>
        <p:spPr>
          <a:xfrm>
            <a:off x="5741512" y="1881464"/>
            <a:ext cx="3048919" cy="2604434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7">
            <a:extLst>
              <a:ext uri="{FF2B5EF4-FFF2-40B4-BE49-F238E27FC236}">
                <a16:creationId xmlns:a16="http://schemas.microsoft.com/office/drawing/2014/main" id="{A633C116-B261-4F80-AD61-D60A984F5B00}"/>
              </a:ext>
            </a:extLst>
          </p:cNvPr>
          <p:cNvSpPr/>
          <p:nvPr/>
        </p:nvSpPr>
        <p:spPr>
          <a:xfrm>
            <a:off x="9076002" y="1881464"/>
            <a:ext cx="2505075" cy="2604434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46F3B68-F981-464F-8C73-71965DDB3A8C}"/>
              </a:ext>
            </a:extLst>
          </p:cNvPr>
          <p:cNvSpPr txBox="1"/>
          <p:nvPr/>
        </p:nvSpPr>
        <p:spPr>
          <a:xfrm>
            <a:off x="483543" y="1994053"/>
            <a:ext cx="227185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u="sng" dirty="0"/>
              <a:t>Introduction to CCT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D6F60EB-DF5E-484D-B096-72A4AFD6ADB3}"/>
              </a:ext>
            </a:extLst>
          </p:cNvPr>
          <p:cNvSpPr txBox="1"/>
          <p:nvPr/>
        </p:nvSpPr>
        <p:spPr>
          <a:xfrm>
            <a:off x="434410" y="1258384"/>
            <a:ext cx="494052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Background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F171743-7946-4C8D-9566-DCB1B6567F57}"/>
              </a:ext>
            </a:extLst>
          </p:cNvPr>
          <p:cNvSpPr txBox="1"/>
          <p:nvPr/>
        </p:nvSpPr>
        <p:spPr>
          <a:xfrm>
            <a:off x="3004130" y="1956729"/>
            <a:ext cx="2084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u="sng" dirty="0"/>
              <a:t>Introduction to the AG-CCT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C1338C5-500E-455A-A7AD-8C1FBF539972}"/>
              </a:ext>
            </a:extLst>
          </p:cNvPr>
          <p:cNvSpPr txBox="1"/>
          <p:nvPr/>
        </p:nvSpPr>
        <p:spPr>
          <a:xfrm>
            <a:off x="3164150" y="2602639"/>
            <a:ext cx="21273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Alternating gradients for large 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∆p/p</a:t>
            </a:r>
            <a:r>
              <a:rPr lang="en-US" sz="1300" dirty="0"/>
              <a:t> with fixed-field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7480E9E-FE0F-431A-AFB2-0D923C2C4835}"/>
              </a:ext>
            </a:extLst>
          </p:cNvPr>
          <p:cNvSpPr txBox="1"/>
          <p:nvPr/>
        </p:nvSpPr>
        <p:spPr>
          <a:xfrm>
            <a:off x="5750772" y="1952892"/>
            <a:ext cx="303965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u="sng" dirty="0"/>
              <a:t>HEP high-field (straight), ARDAP project for proton therapy (curved)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61EB105-B4E4-42F5-AEAF-2DAC9DA9D2AB}"/>
              </a:ext>
            </a:extLst>
          </p:cNvPr>
          <p:cNvSpPr txBox="1"/>
          <p:nvPr/>
        </p:nvSpPr>
        <p:spPr>
          <a:xfrm>
            <a:off x="9240628" y="2639963"/>
            <a:ext cx="21360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The AG-CCT for fixed-field return arc design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565C2E6-D1A9-4432-BB89-AB49692709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14576" r="8477" b="12325"/>
          <a:stretch/>
        </p:blipFill>
        <p:spPr>
          <a:xfrm>
            <a:off x="7352487" y="3349769"/>
            <a:ext cx="1247776" cy="760908"/>
          </a:xfrm>
          <a:prstGeom prst="rect">
            <a:avLst/>
          </a:prstGeom>
        </p:spPr>
      </p:pic>
      <p:pic>
        <p:nvPicPr>
          <p:cNvPr id="47" name="Picture 2">
            <a:extLst>
              <a:ext uri="{FF2B5EF4-FFF2-40B4-BE49-F238E27FC236}">
                <a16:creationId xmlns:a16="http://schemas.microsoft.com/office/drawing/2014/main" id="{185C6121-AF11-45B2-8AD7-80B4ECDB00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3" r="35672" b="1951"/>
          <a:stretch/>
        </p:blipFill>
        <p:spPr bwMode="auto">
          <a:xfrm>
            <a:off x="3497424" y="3152045"/>
            <a:ext cx="1324567" cy="1217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76D7DBD2-A7F0-4D91-B8C8-622D9135884D}"/>
              </a:ext>
            </a:extLst>
          </p:cNvPr>
          <p:cNvSpPr txBox="1"/>
          <p:nvPr/>
        </p:nvSpPr>
        <p:spPr>
          <a:xfrm>
            <a:off x="7332956" y="2844357"/>
            <a:ext cx="12727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A 2.4 T curved  dipole magnet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F69E2B8B-4903-4DE5-AB6D-D92E274EC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39" y="3279104"/>
            <a:ext cx="2212395" cy="87008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D6F60EB-DF5E-484D-B096-72A4AFD6ADB3}"/>
              </a:ext>
            </a:extLst>
          </p:cNvPr>
          <p:cNvSpPr txBox="1"/>
          <p:nvPr/>
        </p:nvSpPr>
        <p:spPr>
          <a:xfrm>
            <a:off x="5992221" y="1258384"/>
            <a:ext cx="237646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Status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D6F60EB-DF5E-484D-B096-72A4AFD6ADB3}"/>
              </a:ext>
            </a:extLst>
          </p:cNvPr>
          <p:cNvSpPr txBox="1"/>
          <p:nvPr/>
        </p:nvSpPr>
        <p:spPr>
          <a:xfrm>
            <a:off x="9076002" y="1258384"/>
            <a:ext cx="2505075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Plans</a:t>
            </a:r>
          </a:p>
        </p:txBody>
      </p:sp>
      <p:sp>
        <p:nvSpPr>
          <p:cNvPr id="53" name="Rectangle: Rounded Corners 5">
            <a:extLst>
              <a:ext uri="{FF2B5EF4-FFF2-40B4-BE49-F238E27FC236}">
                <a16:creationId xmlns:a16="http://schemas.microsoft.com/office/drawing/2014/main" id="{6620B5A9-02B7-424F-9A97-EBA4A727ACFA}"/>
              </a:ext>
            </a:extLst>
          </p:cNvPr>
          <p:cNvSpPr/>
          <p:nvPr/>
        </p:nvSpPr>
        <p:spPr>
          <a:xfrm>
            <a:off x="483543" y="1881464"/>
            <a:ext cx="4839987" cy="2604433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1338C5-500E-455A-A7AD-8C1FBF539972}"/>
              </a:ext>
            </a:extLst>
          </p:cNvPr>
          <p:cNvSpPr txBox="1"/>
          <p:nvPr/>
        </p:nvSpPr>
        <p:spPr>
          <a:xfrm>
            <a:off x="637639" y="2439908"/>
            <a:ext cx="221239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Flexible generation of combined function fields for curved and straight magnets</a:t>
            </a:r>
          </a:p>
          <a:p>
            <a:endParaRPr lang="en-US" sz="1300" dirty="0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0422" y="3202990"/>
            <a:ext cx="1955085" cy="121713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433" y="3429384"/>
            <a:ext cx="1206938" cy="680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2491" y="3200483"/>
            <a:ext cx="763975" cy="297643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76D7DBD2-A7F0-4D91-B8C8-622D9135884D}"/>
              </a:ext>
            </a:extLst>
          </p:cNvPr>
          <p:cNvSpPr txBox="1"/>
          <p:nvPr/>
        </p:nvSpPr>
        <p:spPr>
          <a:xfrm>
            <a:off x="5825967" y="2905823"/>
            <a:ext cx="11545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Nb</a:t>
            </a:r>
            <a:r>
              <a:rPr lang="en-US" sz="1300" baseline="-25000" dirty="0"/>
              <a:t>3</a:t>
            </a:r>
            <a:r>
              <a:rPr lang="en-US" sz="1300" dirty="0"/>
              <a:t>Sn + HTS magnets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C5E4B29-F388-4D98-9BD0-D3F1F831B00B}"/>
              </a:ext>
            </a:extLst>
          </p:cNvPr>
          <p:cNvSpPr txBox="1"/>
          <p:nvPr/>
        </p:nvSpPr>
        <p:spPr>
          <a:xfrm>
            <a:off x="9144865" y="1994053"/>
            <a:ext cx="236734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u="sng" dirty="0"/>
              <a:t>Combined function CCT’s relevant to FFA’s</a:t>
            </a:r>
          </a:p>
        </p:txBody>
      </p:sp>
    </p:spTree>
    <p:extLst>
      <p:ext uri="{BB962C8B-B14F-4D97-AF65-F5344CB8AC3E}">
        <p14:creationId xmlns:p14="http://schemas.microsoft.com/office/powerpoint/2010/main" val="20053644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3381376"/>
            <a:ext cx="10972800" cy="57149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Backup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820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95" y="1631642"/>
            <a:ext cx="7100880" cy="3879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/>
              <a:t>Focus on scoping the AG-CCT design to 1.2, 2.4 GeV/c passes in collaboration with LBNL’s Accelerator Modeling Program (AMP)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457" y="1741162"/>
            <a:ext cx="4227636" cy="16252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70" r="9811"/>
          <a:stretch/>
        </p:blipFill>
        <p:spPr>
          <a:xfrm>
            <a:off x="7686155" y="3480483"/>
            <a:ext cx="3904239" cy="109119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818652" y="2234866"/>
            <a:ext cx="830425" cy="67180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763475" y="3884983"/>
            <a:ext cx="830425" cy="135254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stCxn id="8" idx="6"/>
          </p:cNvCxnSpPr>
          <p:nvPr/>
        </p:nvCxnSpPr>
        <p:spPr>
          <a:xfrm flipV="1">
            <a:off x="4649077" y="2098065"/>
            <a:ext cx="3035049" cy="47270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9" idx="6"/>
          </p:cNvCxnSpPr>
          <p:nvPr/>
        </p:nvCxnSpPr>
        <p:spPr>
          <a:xfrm flipV="1">
            <a:off x="5593900" y="2098065"/>
            <a:ext cx="2090226" cy="246319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791799" y="6429437"/>
            <a:ext cx="86572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K. M. Black </a:t>
            </a:r>
            <a:r>
              <a:rPr lang="en-US" sz="1400" i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“Muon Collider Forum Report.”, 2023, http://arxiv.org/abs/2209.01318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/>
          <a:srcRect b="4000"/>
          <a:stretch/>
        </p:blipFill>
        <p:spPr>
          <a:xfrm>
            <a:off x="7731775" y="4685709"/>
            <a:ext cx="3812998" cy="124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6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90" y="0"/>
            <a:ext cx="10975911" cy="1143000"/>
          </a:xfrm>
          <a:effectLst/>
        </p:spPr>
        <p:txBody>
          <a:bodyPr/>
          <a:lstStyle/>
          <a:p>
            <a:r>
              <a:rPr lang="en-US" dirty="0"/>
              <a:t>Focus on scoping the AG-CCT design to 1.2, 2.4 GeV/c passes in collaboration with LBNL’s Accelerator Modeling Program (AMP)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465712" y="22032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1479" y="1418401"/>
            <a:ext cx="3471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B0 = 1.725 T</a:t>
            </a:r>
          </a:p>
          <a:p>
            <a:r>
              <a:rPr lang="en-US" dirty="0"/>
              <a:t>G = 87.67 T/m</a:t>
            </a: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φtot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30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deg</a:t>
            </a:r>
            <a:endParaRPr lang="en-US" dirty="0"/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φsplit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3.95, 6.0, 10.11, 6.0, 3.95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aperture = 100 mm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ρ = 3.02 m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42" y="3771660"/>
            <a:ext cx="4744743" cy="22524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896" y="1400308"/>
            <a:ext cx="2944615" cy="24246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"/>
          <a:stretch/>
        </p:blipFill>
        <p:spPr>
          <a:xfrm>
            <a:off x="9349197" y="1400308"/>
            <a:ext cx="2762061" cy="24246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579" y="1400308"/>
            <a:ext cx="2944615" cy="24246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7500" y="1143000"/>
            <a:ext cx="2186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reference energy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0465" y="5747657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34727" r="4321" b="21317"/>
          <a:stretch/>
        </p:blipFill>
        <p:spPr>
          <a:xfrm>
            <a:off x="6861588" y="4082267"/>
            <a:ext cx="4975218" cy="13189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8" t="33227" r="15726" b="32703"/>
          <a:stretch/>
        </p:blipFill>
        <p:spPr>
          <a:xfrm>
            <a:off x="5588040" y="5122506"/>
            <a:ext cx="4688876" cy="112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44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effectLst/>
        </p:spPr>
        <p:txBody>
          <a:bodyPr/>
          <a:lstStyle/>
          <a:p>
            <a:r>
              <a:rPr lang="en-US" dirty="0"/>
              <a:t>Harmonics along the length for coil design based on SCOFF model (at 30 mm reference radius – 60% of aperture)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718" y="1281280"/>
            <a:ext cx="4432887" cy="29547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5" y="1281280"/>
            <a:ext cx="4431056" cy="2953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8" t="9604" r="11305" b="3627"/>
          <a:stretch/>
        </p:blipFill>
        <p:spPr>
          <a:xfrm>
            <a:off x="9508992" y="1715218"/>
            <a:ext cx="2492167" cy="160768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487" y="4374292"/>
            <a:ext cx="2739791" cy="182620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65925" y="4761118"/>
            <a:ext cx="1632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B3 integrates to zero through ends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91434" y="4720275"/>
            <a:ext cx="1666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B4 integrates to zero through ends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616" y="4374292"/>
            <a:ext cx="2893751" cy="192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124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effectLst/>
        </p:spPr>
        <p:txBody>
          <a:bodyPr/>
          <a:lstStyle/>
          <a:p>
            <a:r>
              <a:rPr lang="en-US" dirty="0"/>
              <a:t>In plane fields for perfect sectioning + peak field on conductor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465712" y="22032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0465" y="5747657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98" y="2138377"/>
            <a:ext cx="1983828" cy="34419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0465" y="1623175"/>
            <a:ext cx="1387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Quad Layers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59399" y="1623175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Dipole only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99569" y="1623175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Combined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42425" y="1850287"/>
            <a:ext cx="4276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Peak field on the conductor is 7.5 T, a 23% rise (from 6.11 T of </a:t>
            </a:r>
            <a:r>
              <a:rPr lang="en-US" dirty="0" err="1"/>
              <a:t>dipole+gradient</a:t>
            </a:r>
            <a:r>
              <a:rPr lang="en-US" dirty="0"/>
              <a:t>) </a:t>
            </a:r>
          </a:p>
          <a:p>
            <a:r>
              <a:rPr lang="en-US" dirty="0"/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9"/>
          <a:stretch/>
        </p:blipFill>
        <p:spPr>
          <a:xfrm>
            <a:off x="2737437" y="2175155"/>
            <a:ext cx="1998078" cy="33683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608" y="2022088"/>
            <a:ext cx="2170724" cy="35581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140" y="2648616"/>
            <a:ext cx="3138206" cy="242142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8878" y="1861817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4.5 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333" y="5585372"/>
            <a:ext cx="739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-4.5 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8189" y="1917554"/>
            <a:ext cx="798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1.76 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65083" y="1942620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6.25 T</a:t>
            </a:r>
          </a:p>
        </p:txBody>
      </p:sp>
    </p:spTree>
    <p:extLst>
      <p:ext uri="{BB962C8B-B14F-4D97-AF65-F5344CB8AC3E}">
        <p14:creationId xmlns:p14="http://schemas.microsoft.com/office/powerpoint/2010/main" val="9360689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65890" y="134439"/>
            <a:ext cx="11016511" cy="849835"/>
          </a:xfrm>
          <a:noFill/>
        </p:spPr>
        <p:txBody>
          <a:bodyPr>
            <a:normAutofit fontScale="90000"/>
          </a:bodyPr>
          <a:lstStyle/>
          <a:p>
            <a:r>
              <a:rPr lang="en-US" sz="3000" dirty="0"/>
              <a:t>These fields are a bit high for </a:t>
            </a:r>
            <a:r>
              <a:rPr lang="en-US" sz="3000" dirty="0" err="1"/>
              <a:t>Nb-Ti</a:t>
            </a:r>
            <a:r>
              <a:rPr lang="en-US" sz="3000" dirty="0"/>
              <a:t>, but feasible with respect to conductor performance (the LHC </a:t>
            </a:r>
            <a:r>
              <a:rPr lang="en-US" sz="3000" dirty="0" err="1"/>
              <a:t>NbTi</a:t>
            </a:r>
            <a:r>
              <a:rPr lang="en-US" sz="3000" dirty="0"/>
              <a:t> cable is a good reference)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78798" y="2179007"/>
            <a:ext cx="4641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36 strands of 0.825 mm wire (15.1 mm thick)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" t="15591" r="3002" b="9650"/>
          <a:stretch/>
        </p:blipFill>
        <p:spPr>
          <a:xfrm>
            <a:off x="6843500" y="2586112"/>
            <a:ext cx="4664125" cy="27288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54" y="1852322"/>
            <a:ext cx="5776189" cy="38501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685" y="1600527"/>
            <a:ext cx="4018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Short-sample assuming LHC </a:t>
            </a:r>
            <a:r>
              <a:rPr lang="en-US" dirty="0" err="1"/>
              <a:t>NbTi</a:t>
            </a:r>
            <a:r>
              <a:rPr lang="en-US" dirty="0"/>
              <a:t> cable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715500" y="4809372"/>
            <a:ext cx="217495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Test winding into old AG-CCT mandrel</a:t>
            </a:r>
          </a:p>
        </p:txBody>
      </p:sp>
    </p:spTree>
    <p:extLst>
      <p:ext uri="{BB962C8B-B14F-4D97-AF65-F5344CB8AC3E}">
        <p14:creationId xmlns:p14="http://schemas.microsoft.com/office/powerpoint/2010/main" val="29910943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noFill/>
        </p:spPr>
        <p:txBody>
          <a:bodyPr>
            <a:normAutofit/>
          </a:bodyPr>
          <a:lstStyle/>
          <a:p>
            <a:r>
              <a:rPr lang="en-US" dirty="0"/>
              <a:t>Momentum Acceptance Addresses a Key Technical Risk (Fast Field Ramping)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0" r="2716"/>
          <a:stretch/>
        </p:blipFill>
        <p:spPr>
          <a:xfrm>
            <a:off x="347914" y="2752580"/>
            <a:ext cx="4973976" cy="1565504"/>
          </a:xfrm>
          <a:prstGeom prst="rect">
            <a:avLst/>
          </a:prstGeom>
        </p:spPr>
      </p:pic>
      <p:sp>
        <p:nvSpPr>
          <p:cNvPr id="75" name="Content Placeholder 6"/>
          <p:cNvSpPr txBox="1">
            <a:spLocks/>
          </p:cNvSpPr>
          <p:nvPr/>
        </p:nvSpPr>
        <p:spPr bwMode="auto">
          <a:xfrm>
            <a:off x="630536" y="2025003"/>
            <a:ext cx="4973976" cy="57649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charset="0"/>
              <a:buChar char="o"/>
              <a:defRPr sz="2000" kern="120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Fast depth scanning with beam energy is desired during treatment </a:t>
            </a:r>
            <a:endParaRPr lang="en-US" sz="1600" dirty="0"/>
          </a:p>
        </p:txBody>
      </p:sp>
      <p:grpSp>
        <p:nvGrpSpPr>
          <p:cNvPr id="3" name="Group 2"/>
          <p:cNvGrpSpPr/>
          <p:nvPr/>
        </p:nvGrpSpPr>
        <p:grpSpPr>
          <a:xfrm>
            <a:off x="6064899" y="1677896"/>
            <a:ext cx="6220342" cy="4611014"/>
            <a:chOff x="6064899" y="1464536"/>
            <a:chExt cx="6220342" cy="4611014"/>
          </a:xfrm>
        </p:grpSpPr>
        <p:sp>
          <p:nvSpPr>
            <p:cNvPr id="78" name="Content Placeholder 6"/>
            <p:cNvSpPr txBox="1">
              <a:spLocks/>
            </p:cNvSpPr>
            <p:nvPr/>
          </p:nvSpPr>
          <p:spPr bwMode="auto">
            <a:xfrm>
              <a:off x="7042396" y="4449969"/>
              <a:ext cx="3733800" cy="16255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2"/>
                  </a:solidFill>
                  <a:latin typeface="Arial"/>
                  <a:ea typeface="ＭＳ Ｐゴシック" charset="0"/>
                  <a:cs typeface="Arial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Courier New" charset="0"/>
                <a:buChar char="o"/>
                <a:defRPr sz="2000" kern="1200">
                  <a:solidFill>
                    <a:srgbClr val="1F497D"/>
                  </a:solidFill>
                  <a:latin typeface="Arial"/>
                  <a:ea typeface="ＭＳ Ｐゴシック" charset="0"/>
                  <a:cs typeface="Arial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rgbClr val="1F497D"/>
                  </a:solidFill>
                  <a:latin typeface="+mj-lt"/>
                  <a:ea typeface="ＭＳ Ｐゴシック" charset="0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rgbClr val="1F497D"/>
                  </a:solidFill>
                  <a:latin typeface="+mj-lt"/>
                  <a:ea typeface="ＭＳ Ｐゴシック" charset="0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rgbClr val="1F497D"/>
                  </a:solidFill>
                  <a:latin typeface="+mj-lt"/>
                  <a:ea typeface="ＭＳ Ｐゴシック" charset="0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SzPct val="125000"/>
                <a:buNone/>
              </a:pPr>
              <a:r>
                <a:rPr lang="en-US" sz="1200" b="1" u="sng" dirty="0"/>
                <a:t>some tumors can be treated at fixed-field</a:t>
              </a:r>
            </a:p>
            <a:p>
              <a:pPr marL="0" indent="0">
                <a:buSzPct val="125000"/>
                <a:buNone/>
              </a:pPr>
              <a:endParaRPr lang="en-US" sz="500" b="1" u="sng" dirty="0"/>
            </a:p>
            <a:p>
              <a:pPr marL="0" indent="0">
                <a:buSzPct val="125000"/>
                <a:buNone/>
              </a:pPr>
              <a:r>
                <a:rPr lang="en-US" sz="1200" b="1" u="sng" dirty="0"/>
                <a:t>order of magnitude reduction in magnet field ramping for worst-case scenario</a:t>
              </a:r>
              <a:endParaRPr lang="en-US" sz="1200" b="1" dirty="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6519356" y="2060718"/>
              <a:ext cx="4215748" cy="2119250"/>
              <a:chOff x="650626" y="3716490"/>
              <a:chExt cx="4215748" cy="2119250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650626" y="3716490"/>
                <a:ext cx="4215748" cy="2119250"/>
                <a:chOff x="2514600" y="2209800"/>
                <a:chExt cx="6477000" cy="3728482"/>
              </a:xfrm>
            </p:grpSpPr>
            <p:grpSp>
              <p:nvGrpSpPr>
                <p:cNvPr id="36" name="Group 35"/>
                <p:cNvGrpSpPr/>
                <p:nvPr/>
              </p:nvGrpSpPr>
              <p:grpSpPr>
                <a:xfrm>
                  <a:off x="2514600" y="2209800"/>
                  <a:ext cx="6477000" cy="3728482"/>
                  <a:chOff x="152400" y="1035654"/>
                  <a:chExt cx="8839200" cy="5252482"/>
                </a:xfrm>
              </p:grpSpPr>
              <p:pic>
                <p:nvPicPr>
                  <p:cNvPr id="43" name="Picture 42" descr="plot_depth.jpg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626" t="3725" r="7975"/>
                  <a:stretch>
                    <a:fillRect/>
                  </a:stretch>
                </p:blipFill>
                <p:spPr>
                  <a:xfrm>
                    <a:off x="152400" y="1035654"/>
                    <a:ext cx="8839200" cy="5252482"/>
                  </a:xfrm>
                  <a:prstGeom prst="rect">
                    <a:avLst/>
                  </a:prstGeom>
                </p:spPr>
              </p:pic>
              <p:sp>
                <p:nvSpPr>
                  <p:cNvPr id="44" name="Rectangle 43"/>
                  <p:cNvSpPr/>
                  <p:nvPr/>
                </p:nvSpPr>
                <p:spPr>
                  <a:xfrm>
                    <a:off x="831660" y="4616934"/>
                    <a:ext cx="1103965" cy="1186039"/>
                  </a:xfrm>
                  <a:prstGeom prst="rect">
                    <a:avLst/>
                  </a:prstGeom>
                  <a:solidFill>
                    <a:schemeClr val="tx1">
                      <a:alpha val="9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" name="Left Brace 44"/>
                  <p:cNvSpPr/>
                  <p:nvPr/>
                </p:nvSpPr>
                <p:spPr>
                  <a:xfrm rot="5400000">
                    <a:off x="1136723" y="3800603"/>
                    <a:ext cx="473306" cy="1103964"/>
                  </a:xfrm>
                  <a:prstGeom prst="leftBrace">
                    <a:avLst>
                      <a:gd name="adj1" fmla="val 8333"/>
                      <a:gd name="adj2" fmla="val 52239"/>
                    </a:avLst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880336" y="3719314"/>
                    <a:ext cx="1244255" cy="572108"/>
                  </a:xfrm>
                  <a:prstGeom prst="rect">
                    <a:avLst/>
                  </a:prstGeom>
                  <a:solidFill>
                    <a:srgbClr val="FFFFFF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900" dirty="0">
                        <a:solidFill>
                          <a:srgbClr val="558ED5"/>
                        </a:solidFill>
                      </a:rPr>
                      <a:t>3.73 cm</a:t>
                    </a:r>
                  </a:p>
                </p:txBody>
              </p:sp>
              <p:sp>
                <p:nvSpPr>
                  <p:cNvPr id="47" name="Rectangle 46"/>
                  <p:cNvSpPr/>
                  <p:nvPr/>
                </p:nvSpPr>
                <p:spPr>
                  <a:xfrm>
                    <a:off x="4162809" y="1360264"/>
                    <a:ext cx="4669556" cy="1862940"/>
                  </a:xfrm>
                  <a:prstGeom prst="rect">
                    <a:avLst/>
                  </a:prstGeom>
                  <a:solidFill>
                    <a:schemeClr val="tx1">
                      <a:alpha val="9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" name="Left Brace 47"/>
                  <p:cNvSpPr/>
                  <p:nvPr/>
                </p:nvSpPr>
                <p:spPr>
                  <a:xfrm rot="16200000">
                    <a:off x="2890361" y="3662201"/>
                    <a:ext cx="473306" cy="2382770"/>
                  </a:xfrm>
                  <a:prstGeom prst="leftBrace">
                    <a:avLst>
                      <a:gd name="adj1" fmla="val 8333"/>
                      <a:gd name="adj2" fmla="val 53906"/>
                    </a:avLst>
                  </a:prstGeom>
                  <a:solidFill>
                    <a:srgbClr val="FFFFFF"/>
                  </a:solidFill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" name="Left Brace 48"/>
                  <p:cNvSpPr/>
                  <p:nvPr/>
                </p:nvSpPr>
                <p:spPr>
                  <a:xfrm rot="16200000">
                    <a:off x="6260934" y="1125079"/>
                    <a:ext cx="473306" cy="4669556"/>
                  </a:xfrm>
                  <a:prstGeom prst="leftBrace">
                    <a:avLst>
                      <a:gd name="adj1" fmla="val 8333"/>
                      <a:gd name="adj2" fmla="val 53906"/>
                    </a:avLst>
                  </a:prstGeom>
                  <a:solidFill>
                    <a:srgbClr val="FFFFFF"/>
                  </a:solidFill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2701762" y="5067357"/>
                    <a:ext cx="1244255" cy="572108"/>
                  </a:xfrm>
                  <a:prstGeom prst="rect">
                    <a:avLst/>
                  </a:prstGeom>
                  <a:solidFill>
                    <a:srgbClr val="FFFFFF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900" dirty="0">
                        <a:solidFill>
                          <a:srgbClr val="558ED5"/>
                        </a:solidFill>
                      </a:rPr>
                      <a:t>7.96 cm</a:t>
                    </a:r>
                  </a:p>
                </p:txBody>
              </p:sp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6159629" y="3748012"/>
                    <a:ext cx="1385418" cy="572108"/>
                  </a:xfrm>
                  <a:prstGeom prst="rect">
                    <a:avLst/>
                  </a:prstGeom>
                  <a:solidFill>
                    <a:srgbClr val="FFFFFF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900" dirty="0">
                        <a:solidFill>
                          <a:srgbClr val="558ED5"/>
                        </a:solidFill>
                      </a:rPr>
                      <a:t>15.75 cm</a:t>
                    </a:r>
                  </a:p>
                </p:txBody>
              </p:sp>
              <p:sp>
                <p:nvSpPr>
                  <p:cNvPr id="52" name="Rectangle 51"/>
                  <p:cNvSpPr/>
                  <p:nvPr/>
                </p:nvSpPr>
                <p:spPr>
                  <a:xfrm>
                    <a:off x="1935626" y="3141493"/>
                    <a:ext cx="2382771" cy="1475442"/>
                  </a:xfrm>
                  <a:prstGeom prst="rect">
                    <a:avLst/>
                  </a:prstGeom>
                  <a:solidFill>
                    <a:schemeClr val="tx1">
                      <a:alpha val="9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7" name="Group 36"/>
                <p:cNvGrpSpPr/>
                <p:nvPr/>
              </p:nvGrpSpPr>
              <p:grpSpPr>
                <a:xfrm>
                  <a:off x="3124200" y="2667000"/>
                  <a:ext cx="2819400" cy="2667000"/>
                  <a:chOff x="3124200" y="2667000"/>
                  <a:chExt cx="2819400" cy="2667000"/>
                </a:xfrm>
              </p:grpSpPr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3276600" y="2667000"/>
                    <a:ext cx="1828800" cy="714935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rgbClr val="FFFFFF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/>
                      <a:t>Magnetic rigidity settings</a:t>
                    </a:r>
                  </a:p>
                </p:txBody>
              </p:sp>
              <p:grpSp>
                <p:nvGrpSpPr>
                  <p:cNvPr id="39" name="Group 38"/>
                  <p:cNvGrpSpPr/>
                  <p:nvPr/>
                </p:nvGrpSpPr>
                <p:grpSpPr>
                  <a:xfrm>
                    <a:off x="3124200" y="3429000"/>
                    <a:ext cx="2819400" cy="1905000"/>
                    <a:chOff x="3276600" y="3429000"/>
                    <a:chExt cx="2819400" cy="1905000"/>
                  </a:xfrm>
                </p:grpSpPr>
                <p:cxnSp>
                  <p:nvCxnSpPr>
                    <p:cNvPr id="40" name="Straight Arrow Connector 39"/>
                    <p:cNvCxnSpPr/>
                    <p:nvPr/>
                  </p:nvCxnSpPr>
                  <p:spPr bwMode="auto">
                    <a:xfrm>
                      <a:off x="3276600" y="3429000"/>
                      <a:ext cx="2819400" cy="0"/>
                    </a:xfrm>
                    <a:prstGeom prst="straightConnector1">
                      <a:avLst/>
                    </a:prstGeom>
                    <a:no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arrow"/>
                    </a:ln>
                    <a:effectLst/>
                  </p:spPr>
                </p:cxnSp>
                <p:cxnSp>
                  <p:nvCxnSpPr>
                    <p:cNvPr id="41" name="Straight Arrow Connector 40"/>
                    <p:cNvCxnSpPr/>
                    <p:nvPr/>
                  </p:nvCxnSpPr>
                  <p:spPr bwMode="auto">
                    <a:xfrm>
                      <a:off x="3276600" y="3429000"/>
                      <a:ext cx="914400" cy="990600"/>
                    </a:xfrm>
                    <a:prstGeom prst="straightConnector1">
                      <a:avLst/>
                    </a:prstGeom>
                    <a:ln>
                      <a:headEnd type="none" w="med" len="med"/>
                      <a:tailEnd type="arrow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Straight Arrow Connector 41"/>
                    <p:cNvCxnSpPr/>
                    <p:nvPr/>
                  </p:nvCxnSpPr>
                  <p:spPr bwMode="auto">
                    <a:xfrm>
                      <a:off x="3276600" y="3429000"/>
                      <a:ext cx="0" cy="1905000"/>
                    </a:xfrm>
                    <a:prstGeom prst="straightConnector1">
                      <a:avLst/>
                    </a:prstGeom>
                    <a:no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arrow"/>
                    </a:ln>
                    <a:effectLst/>
                  </p:spPr>
                </p:cxnSp>
              </p:grpSp>
            </p:grpSp>
          </p:grpSp>
          <p:sp>
            <p:nvSpPr>
              <p:cNvPr id="33" name="Rectangle 32"/>
              <p:cNvSpPr/>
              <p:nvPr/>
            </p:nvSpPr>
            <p:spPr>
              <a:xfrm>
                <a:off x="1014950" y="5402257"/>
                <a:ext cx="419078" cy="21672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000" b="1" dirty="0"/>
                  <a:t>1.19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743598" y="4968774"/>
                <a:ext cx="419078" cy="21672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000" b="1" dirty="0"/>
                  <a:t>1.50</a:t>
                </a: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096801" y="4390797"/>
                <a:ext cx="419078" cy="21672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000" b="1" dirty="0"/>
                  <a:t>1.87</a:t>
                </a:r>
                <a:endParaRPr lang="en-US" sz="1000" dirty="0"/>
              </a:p>
            </p:txBody>
          </p:sp>
        </p:grpSp>
        <p:sp>
          <p:nvSpPr>
            <p:cNvPr id="79" name="Content Placeholder 6"/>
            <p:cNvSpPr txBox="1">
              <a:spLocks/>
            </p:cNvSpPr>
            <p:nvPr/>
          </p:nvSpPr>
          <p:spPr bwMode="auto">
            <a:xfrm>
              <a:off x="6064899" y="1464536"/>
              <a:ext cx="6220342" cy="34710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2"/>
                  </a:solidFill>
                  <a:latin typeface="Arial"/>
                  <a:ea typeface="ＭＳ Ｐゴシック" charset="0"/>
                  <a:cs typeface="Arial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Courier New" charset="0"/>
                <a:buChar char="o"/>
                <a:defRPr sz="2000" kern="1200">
                  <a:solidFill>
                    <a:srgbClr val="1F497D"/>
                  </a:solidFill>
                  <a:latin typeface="Arial"/>
                  <a:ea typeface="ＭＳ Ｐゴシック" charset="0"/>
                  <a:cs typeface="Arial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rgbClr val="1F497D"/>
                  </a:solidFill>
                  <a:latin typeface="+mj-lt"/>
                  <a:ea typeface="ＭＳ Ｐゴシック" charset="0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rgbClr val="1F497D"/>
                  </a:solidFill>
                  <a:latin typeface="+mj-lt"/>
                  <a:ea typeface="ＭＳ Ｐゴシック" charset="0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rgbClr val="1F497D"/>
                  </a:solidFill>
                  <a:latin typeface="+mj-lt"/>
                  <a:ea typeface="ＭＳ Ｐゴシック" charset="0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00" b="1" dirty="0"/>
                <a:t>With a large momentum acceptance, each magnet setting covers a range of treatment energy (e.g. 20% </a:t>
              </a:r>
              <a:r>
                <a:rPr lang="en-US" sz="1600" b="1" dirty="0" err="1"/>
                <a:t>dp</a:t>
              </a:r>
              <a:r>
                <a:rPr lang="en-US" sz="1600" b="1" dirty="0"/>
                <a:t>/p)</a:t>
              </a:r>
              <a:endParaRPr lang="en-US" sz="1600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723810" y="4437166"/>
              <a:ext cx="3866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B050"/>
                  </a:solidFill>
                  <a:sym typeface="Wingdings" panose="05000000000000000000" pitchFamily="2" charset="2"/>
                </a:rPr>
                <a:t>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30551" y="4737322"/>
              <a:ext cx="3866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B050"/>
                  </a:solidFill>
                  <a:sym typeface="Wingdings" panose="05000000000000000000" pitchFamily="2" charset="2"/>
                </a:rPr>
                <a:t>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6529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69"/>
          <a:stretch/>
        </p:blipFill>
        <p:spPr>
          <a:xfrm>
            <a:off x="104619" y="1363950"/>
            <a:ext cx="5000781" cy="35873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noFill/>
        </p:spPr>
        <p:txBody>
          <a:bodyPr>
            <a:normAutofit fontScale="90000"/>
          </a:bodyPr>
          <a:lstStyle/>
          <a:p>
            <a:r>
              <a:rPr lang="en-US" sz="2700" dirty="0"/>
              <a:t>Hall probes verified the design field at nominal current, a more complicated measurement system is required for future field quality characterization determining the harmonic content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632635" y="1281222"/>
            <a:ext cx="5645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994061" y="1620224"/>
            <a:ext cx="5645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H4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31285" y="2720713"/>
            <a:ext cx="5645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451232" y="1632760"/>
            <a:ext cx="830258" cy="543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3"/>
          <a:stretch/>
        </p:blipFill>
        <p:spPr>
          <a:xfrm>
            <a:off x="9589458" y="1263428"/>
            <a:ext cx="2471267" cy="49429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3967" y="5220546"/>
            <a:ext cx="60150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At 4.5 K and nominal current of 922 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probes/predicted agree within error on center axis:  H1, H4, H5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probes/predicted fall slightly outside error off center axis: H2,H3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52" t="4033" r="4220" b="79936"/>
          <a:stretch/>
        </p:blipFill>
        <p:spPr>
          <a:xfrm>
            <a:off x="3679134" y="1191803"/>
            <a:ext cx="3114676" cy="7239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618" y="1989556"/>
            <a:ext cx="3624963" cy="241621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25" name="Straight Arrow Connector 24"/>
          <p:cNvCxnSpPr/>
          <p:nvPr/>
        </p:nvCxnSpPr>
        <p:spPr>
          <a:xfrm>
            <a:off x="3539891" y="1989556"/>
            <a:ext cx="523078" cy="187080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7053297" y="6087756"/>
            <a:ext cx="5007428" cy="114300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/>
              <a:t>Measurements by C. Myers and X. Wang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3297" y="1354341"/>
            <a:ext cx="2710906" cy="119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77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1" cy="1128264"/>
          </a:xfrm>
          <a:noFill/>
        </p:spPr>
        <p:txBody>
          <a:bodyPr>
            <a:normAutofit/>
          </a:bodyPr>
          <a:lstStyle/>
          <a:p>
            <a:r>
              <a:rPr lang="en-US" sz="3400" dirty="0"/>
              <a:t>Abbreviated History of the Concept (HEP focused)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309419" y="1280109"/>
            <a:ext cx="8222612" cy="1204356"/>
            <a:chOff x="169454" y="1233454"/>
            <a:chExt cx="8222612" cy="12043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0831" y="1370785"/>
              <a:ext cx="3833770" cy="92307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450235" y="1410435"/>
              <a:ext cx="29418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1970, basic concept published</a:t>
              </a:r>
            </a:p>
          </p:txBody>
        </p:sp>
        <p:sp>
          <p:nvSpPr>
            <p:cNvPr id="12" name="Rectangle: Rounded Corners 5">
              <a:extLst>
                <a:ext uri="{FF2B5EF4-FFF2-40B4-BE49-F238E27FC236}">
                  <a16:creationId xmlns:a16="http://schemas.microsoft.com/office/drawing/2014/main" id="{6620B5A9-02B7-424F-9A97-EBA4A727ACFA}"/>
                </a:ext>
              </a:extLst>
            </p:cNvPr>
            <p:cNvSpPr/>
            <p:nvPr/>
          </p:nvSpPr>
          <p:spPr>
            <a:xfrm>
              <a:off x="169454" y="1233454"/>
              <a:ext cx="4783546" cy="1204356"/>
            </a:xfrm>
            <a:prstGeom prst="round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35863" y="1798308"/>
            <a:ext cx="11846172" cy="2006216"/>
            <a:chOff x="195898" y="1835632"/>
            <a:chExt cx="11846172" cy="200621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8852" y="3041453"/>
              <a:ext cx="3165973" cy="6501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842390" y="3024983"/>
              <a:ext cx="41996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~2000-2015, revisited by industry and labs 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t="2674" b="-1"/>
            <a:stretch/>
          </p:blipFill>
          <p:spPr>
            <a:xfrm>
              <a:off x="3904772" y="3061363"/>
              <a:ext cx="2966336" cy="608006"/>
            </a:xfrm>
            <a:prstGeom prst="rect">
              <a:avLst/>
            </a:prstGeom>
          </p:spPr>
        </p:pic>
        <p:sp>
          <p:nvSpPr>
            <p:cNvPr id="14" name="Rectangle: Rounded Corners 5">
              <a:extLst>
                <a:ext uri="{FF2B5EF4-FFF2-40B4-BE49-F238E27FC236}">
                  <a16:creationId xmlns:a16="http://schemas.microsoft.com/office/drawing/2014/main" id="{6620B5A9-02B7-424F-9A97-EBA4A727ACFA}"/>
                </a:ext>
              </a:extLst>
            </p:cNvPr>
            <p:cNvSpPr/>
            <p:nvPr/>
          </p:nvSpPr>
          <p:spPr>
            <a:xfrm>
              <a:off x="195898" y="2719981"/>
              <a:ext cx="7408796" cy="1121867"/>
            </a:xfrm>
            <a:prstGeom prst="round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7952100" y="1835632"/>
              <a:ext cx="753750" cy="884349"/>
            </a:xfrm>
            <a:prstGeom prst="straightConnector1">
              <a:avLst/>
            </a:prstGeom>
            <a:ln w="28575">
              <a:prstDash val="dash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256697" y="2883609"/>
              <a:ext cx="725805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Highlights: extension to combined function + curved magnets, low current demonstrators ~2-3 T</a:t>
              </a:r>
              <a:endParaRPr lang="en-US" sz="1200" b="1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09419" y="3408802"/>
            <a:ext cx="11190461" cy="2781101"/>
            <a:chOff x="169454" y="3408802"/>
            <a:chExt cx="11190461" cy="278110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0831" y="4556964"/>
              <a:ext cx="2482612" cy="87660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952100" y="4638285"/>
              <a:ext cx="34078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~2015-now, push for high field Nb</a:t>
              </a:r>
              <a:r>
                <a:rPr lang="en-US" sz="1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Sn magnets + CCT’s going into accelerators</a:t>
              </a:r>
            </a:p>
          </p:txBody>
        </p:sp>
        <p:sp>
          <p:nvSpPr>
            <p:cNvPr id="18" name="Rectangle: Rounded Corners 5">
              <a:extLst>
                <a:ext uri="{FF2B5EF4-FFF2-40B4-BE49-F238E27FC236}">
                  <a16:creationId xmlns:a16="http://schemas.microsoft.com/office/drawing/2014/main" id="{6620B5A9-02B7-424F-9A97-EBA4A727ACFA}"/>
                </a:ext>
              </a:extLst>
            </p:cNvPr>
            <p:cNvSpPr/>
            <p:nvPr/>
          </p:nvSpPr>
          <p:spPr>
            <a:xfrm>
              <a:off x="182948" y="4037904"/>
              <a:ext cx="7421745" cy="2151999"/>
            </a:xfrm>
            <a:prstGeom prst="round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03626" y="4560257"/>
              <a:ext cx="3292259" cy="82086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46857" y="5160607"/>
              <a:ext cx="2056873" cy="93831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169454" y="4160405"/>
              <a:ext cx="743523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Highlights: 8-10 T Nb</a:t>
              </a:r>
              <a:r>
                <a:rPr lang="en-US" sz="12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Sn dipoles at LBNL/PSI, </a:t>
              </a:r>
              <a:r>
                <a:rPr lang="en-U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NbTi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orbit correctors for </a:t>
              </a:r>
              <a:r>
                <a:rPr lang="en-U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HiLumi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LHC</a:t>
              </a:r>
              <a:endParaRPr lang="en-US" sz="1200" b="1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9620250" y="3408802"/>
              <a:ext cx="0" cy="91970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4783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0"/>
          <a:stretch/>
        </p:blipFill>
        <p:spPr bwMode="auto">
          <a:xfrm>
            <a:off x="7507722" y="2176740"/>
            <a:ext cx="3249651" cy="354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1" cy="1128264"/>
          </a:xfrm>
          <a:noFill/>
        </p:spPr>
        <p:txBody>
          <a:bodyPr>
            <a:normAutofit/>
          </a:bodyPr>
          <a:lstStyle/>
          <a:p>
            <a:r>
              <a:rPr lang="en-US" sz="3400" dirty="0"/>
              <a:t>Canted-Cosine-Theta (CCT) SC Magnets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6" name="Picture 2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58" y="3640134"/>
            <a:ext cx="5743754" cy="2079996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/>
          <p:cNvSpPr txBox="1"/>
          <p:nvPr/>
        </p:nvSpPr>
        <p:spPr>
          <a:xfrm>
            <a:off x="378555" y="1341535"/>
            <a:ext cx="560756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Advantages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excellent field quality (to large % of aperture)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stress management for high-field and/or large apertures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combined function fields (i.e. dipole + quadrupole)</a:t>
            </a:r>
          </a:p>
          <a:p>
            <a:endParaRPr lang="en-US" sz="800" dirty="0"/>
          </a:p>
          <a:p>
            <a:r>
              <a:rPr lang="en-US" sz="1600" dirty="0"/>
              <a:t>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slightly more conductor (~15-20%)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tradeoff of longer ends vs. efficiency for very short magnets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816399" y="6439344"/>
            <a:ext cx="5489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D.I. Meyer, R. </a:t>
            </a:r>
            <a:r>
              <a:rPr lang="en-US" sz="1400" dirty="0" err="1">
                <a:solidFill>
                  <a:schemeClr val="bg1"/>
                </a:solidFill>
              </a:rPr>
              <a:t>Flasck</a:t>
            </a:r>
            <a:r>
              <a:rPr lang="en-US" sz="1400" dirty="0">
                <a:solidFill>
                  <a:schemeClr val="bg1"/>
                </a:solidFill>
              </a:rPr>
              <a:t>, 1970, doi.org/10.1016/0029-554X(70)90784-6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371402" y="4297729"/>
                <a:ext cx="1500026" cy="400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m:rPr>
                          <m:sty m:val="p"/>
                        </m:rPr>
                        <a:rPr lang="en-US" sz="2600" b="0" i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m:rPr>
                          <m:sty m:val="p"/>
                        </m:rPr>
                        <a:rPr lang="el-GR" sz="2600" b="0" i="1" smtClean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1402" y="4297729"/>
                <a:ext cx="1500026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7398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838" y="0"/>
            <a:ext cx="10960563" cy="1128264"/>
          </a:xfrm>
          <a:noFill/>
        </p:spPr>
        <p:txBody>
          <a:bodyPr>
            <a:normAutofit/>
          </a:bodyPr>
          <a:lstStyle/>
          <a:p>
            <a:r>
              <a:rPr lang="en-US" sz="3200" dirty="0"/>
              <a:t>The CCT is a Flexible Technology for Combined Function Fields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7" name="Picture 2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06" b="39179"/>
          <a:stretch/>
        </p:blipFill>
        <p:spPr bwMode="auto">
          <a:xfrm>
            <a:off x="8098810" y="1343505"/>
            <a:ext cx="2895779" cy="1158374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/>
          <p:cNvSpPr txBox="1"/>
          <p:nvPr/>
        </p:nvSpPr>
        <p:spPr>
          <a:xfrm>
            <a:off x="7373607" y="1362783"/>
            <a:ext cx="12362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n=1, dipole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1349101" y="1673062"/>
                <a:ext cx="4088555" cy="8288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nary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  <m:r>
                        <a:rPr lang="en-US" i="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101" y="1673062"/>
                <a:ext cx="4088555" cy="8288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7" b="40521"/>
          <a:stretch/>
        </p:blipFill>
        <p:spPr bwMode="auto">
          <a:xfrm>
            <a:off x="7590260" y="3318681"/>
            <a:ext cx="2756680" cy="11328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" name="Straight Arrow Connector 37"/>
          <p:cNvCxnSpPr/>
          <p:nvPr/>
        </p:nvCxnSpPr>
        <p:spPr>
          <a:xfrm flipV="1">
            <a:off x="5798895" y="1732116"/>
            <a:ext cx="1574712" cy="1067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514838" y="2105880"/>
            <a:ext cx="1622562" cy="6925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229021" y="2798420"/>
            <a:ext cx="17395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n=2, quadrupole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0" t="24275" r="26092" b="10197"/>
          <a:stretch/>
        </p:blipFill>
        <p:spPr>
          <a:xfrm>
            <a:off x="7799894" y="4814596"/>
            <a:ext cx="2687714" cy="1483443"/>
          </a:xfrm>
          <a:prstGeom prst="rect">
            <a:avLst/>
          </a:prstGeom>
        </p:spPr>
      </p:pic>
      <p:cxnSp>
        <p:nvCxnSpPr>
          <p:cNvPr id="46" name="Straight Arrow Connector 45"/>
          <p:cNvCxnSpPr/>
          <p:nvPr/>
        </p:nvCxnSpPr>
        <p:spPr>
          <a:xfrm>
            <a:off x="5560900" y="2501879"/>
            <a:ext cx="1338453" cy="1853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899353" y="4513527"/>
            <a:ext cx="30572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n=1, 2, 3, </a:t>
            </a:r>
            <a:r>
              <a:rPr lang="en-US" dirty="0" err="1"/>
              <a:t>dipole+quad</a:t>
            </a:r>
            <a:r>
              <a:rPr lang="en-US" dirty="0"/>
              <a:t>.+sext.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A1A0B4A-E3B3-4C72-A468-FB15B59559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296" y="2939975"/>
            <a:ext cx="5039360" cy="15646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17AE133-F019-4540-97CA-4DFAFD9C26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088" y="5413138"/>
            <a:ext cx="3987173" cy="6561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62146BC-4FB7-4A1B-90DF-0B745BDD9E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138" y="4678850"/>
            <a:ext cx="2772360" cy="5775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8B24746-5430-4BBE-B12B-52F41EC35C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3378" y="4605297"/>
            <a:ext cx="2174006" cy="63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17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511" y="4057339"/>
            <a:ext cx="5729623" cy="20542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28264"/>
          </a:xfrm>
          <a:noFill/>
        </p:spPr>
        <p:txBody>
          <a:bodyPr>
            <a:normAutofit/>
          </a:bodyPr>
          <a:lstStyle/>
          <a:p>
            <a:r>
              <a:rPr lang="en-US" sz="3400" dirty="0"/>
              <a:t>Example: Combined Function Dipole + Quadrupole (40 mm 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ø</a:t>
            </a:r>
            <a:r>
              <a:rPr lang="en-US" sz="340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64" y="1411288"/>
            <a:ext cx="5880548" cy="7868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1" t="28262" r="52562" b="60388"/>
          <a:stretch/>
        </p:blipFill>
        <p:spPr>
          <a:xfrm>
            <a:off x="6908910" y="4418044"/>
            <a:ext cx="1818773" cy="5743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2" b="5736"/>
          <a:stretch/>
        </p:blipFill>
        <p:spPr>
          <a:xfrm>
            <a:off x="389631" y="2198122"/>
            <a:ext cx="4111245" cy="20881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3" t="5606" r="14297" b="14563"/>
          <a:stretch/>
        </p:blipFill>
        <p:spPr>
          <a:xfrm>
            <a:off x="2770375" y="3830344"/>
            <a:ext cx="3000375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59" y="1347865"/>
            <a:ext cx="3522437" cy="238954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6603598" y="5987019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-12 mm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695620" y="5987019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 mm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945042" y="1263527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4.36 T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997599" y="3528043"/>
            <a:ext cx="806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2.91 T</a:t>
            </a:r>
          </a:p>
        </p:txBody>
      </p:sp>
    </p:spTree>
    <p:extLst>
      <p:ext uri="{BB962C8B-B14F-4D97-AF65-F5344CB8AC3E}">
        <p14:creationId xmlns:p14="http://schemas.microsoft.com/office/powerpoint/2010/main" val="1472069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69262"/>
          </a:xfrm>
          <a:noFill/>
        </p:spPr>
        <p:txBody>
          <a:bodyPr>
            <a:normAutofit/>
          </a:bodyPr>
          <a:lstStyle/>
          <a:p>
            <a:r>
              <a:rPr lang="en-US" sz="3400" dirty="0"/>
              <a:t>The CCT Naturally Extends to Curved Magnets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4" name="Picture 13" descr="C:\Documents and Settings\caspi\Desktop\Magnets\Toroidal\Torus-paraview\26mmBore\Presentations\Cases\Sol5TDip5T.png"/>
          <p:cNvPicPr>
            <a:picLocks noChangeAspect="1" noChangeArrowheads="1"/>
          </p:cNvPicPr>
          <p:nvPr/>
        </p:nvPicPr>
        <p:blipFill>
          <a:blip r:embed="rId2" cstate="print"/>
          <a:srcRect l="15963" r="36707"/>
          <a:stretch>
            <a:fillRect/>
          </a:stretch>
        </p:blipFill>
        <p:spPr bwMode="auto">
          <a:xfrm>
            <a:off x="336236" y="1968446"/>
            <a:ext cx="2194110" cy="3914492"/>
          </a:xfrm>
          <a:prstGeom prst="rect">
            <a:avLst/>
          </a:prstGeom>
          <a:noFill/>
        </p:spPr>
      </p:pic>
      <p:pic>
        <p:nvPicPr>
          <p:cNvPr id="15" name="Picture 14" descr="C:\Documents and Settings\caspi\Desktop\Magnets\Toroidal\Torus-paraview\26mmBore\Presentations\Sextupoleonly\SmagTwoLayer.png"/>
          <p:cNvPicPr>
            <a:picLocks noChangeAspect="1" noChangeArrowheads="1"/>
          </p:cNvPicPr>
          <p:nvPr/>
        </p:nvPicPr>
        <p:blipFill>
          <a:blip r:embed="rId3" cstate="print"/>
          <a:srcRect l="13796" r="9124" b="19946"/>
          <a:stretch>
            <a:fillRect/>
          </a:stretch>
        </p:blipFill>
        <p:spPr bwMode="auto">
          <a:xfrm>
            <a:off x="6467291" y="2152997"/>
            <a:ext cx="2067873" cy="1752600"/>
          </a:xfrm>
          <a:prstGeom prst="rect">
            <a:avLst/>
          </a:prstGeom>
          <a:noFill/>
        </p:spPr>
      </p:pic>
      <p:pic>
        <p:nvPicPr>
          <p:cNvPr id="16" name="Picture 15" descr="C:\Documents and Settings\caspi\Desktop\Magnets\Toroidal\Torus-paraview\26mmBore\Presentations\Quadonly\TwoLayermagnitude.png"/>
          <p:cNvPicPr>
            <a:picLocks noChangeAspect="1" noChangeArrowheads="1"/>
          </p:cNvPicPr>
          <p:nvPr/>
        </p:nvPicPr>
        <p:blipFill>
          <a:blip r:embed="rId4" cstate="print"/>
          <a:srcRect l="5620" t="8497" r="11797" b="24240"/>
          <a:stretch>
            <a:fillRect/>
          </a:stretch>
        </p:blipFill>
        <p:spPr bwMode="auto">
          <a:xfrm>
            <a:off x="3114491" y="2152997"/>
            <a:ext cx="2667000" cy="1772695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757663" y="1351919"/>
            <a:ext cx="11175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cs typeface="Arial"/>
              </a:rPr>
              <a:t>Dipole                             Quadrupole                   Sextupole           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723892" y="1813584"/>
            <a:ext cx="0" cy="41015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229092" y="1852661"/>
            <a:ext cx="4799" cy="20730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8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84987" y="4286597"/>
            <a:ext cx="5379012" cy="168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C:\Documents and Settings\caspi\Desktop\Magnets\Toroidal\Torus-paraview\130mmBore\V4-8strandCable\MakeMP\ProE\MakeRibsLay1\RibsandCoil-3.jpg"/>
          <p:cNvPicPr>
            <a:picLocks noChangeAspect="1" noChangeArrowheads="1"/>
          </p:cNvPicPr>
          <p:nvPr/>
        </p:nvPicPr>
        <p:blipFill>
          <a:blip r:embed="rId6" cstate="print"/>
          <a:srcRect r="22619"/>
          <a:stretch>
            <a:fillRect/>
          </a:stretch>
        </p:blipFill>
        <p:spPr bwMode="auto">
          <a:xfrm>
            <a:off x="9562985" y="3350641"/>
            <a:ext cx="2070891" cy="2235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Connector 22"/>
          <p:cNvCxnSpPr/>
          <p:nvPr/>
        </p:nvCxnSpPr>
        <p:spPr>
          <a:xfrm>
            <a:off x="9110585" y="1800289"/>
            <a:ext cx="4799" cy="4114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352050" y="1967655"/>
            <a:ext cx="2839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cs typeface="Arial"/>
              </a:rPr>
              <a:t>Single winding combined function: </a:t>
            </a:r>
            <a:r>
              <a:rPr lang="en-US" sz="2400" dirty="0" err="1">
                <a:latin typeface="+mj-lt"/>
                <a:cs typeface="Arial"/>
              </a:rPr>
              <a:t>dipole+quad</a:t>
            </a:r>
            <a:r>
              <a:rPr lang="en-US" sz="2400" dirty="0">
                <a:latin typeface="+mj-lt"/>
                <a:cs typeface="Arial"/>
              </a:rPr>
              <a:t>.+sext. </a:t>
            </a:r>
          </a:p>
        </p:txBody>
      </p:sp>
    </p:spTree>
    <p:extLst>
      <p:ext uri="{BB962C8B-B14F-4D97-AF65-F5344CB8AC3E}">
        <p14:creationId xmlns:p14="http://schemas.microsoft.com/office/powerpoint/2010/main" val="4075891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noFill/>
        </p:spPr>
        <p:txBody>
          <a:bodyPr>
            <a:normAutofit/>
          </a:bodyPr>
          <a:lstStyle/>
          <a:p>
            <a:r>
              <a:rPr lang="en-US" dirty="0"/>
              <a:t>The alternating gradient CCT (AG-CCT) is a method for producing alternating gradient fields with continuous windings instead of separate magnets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0E43B-7F43-FA45-AAB7-E054FD6CC4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9D2C2D-5F3D-4E26-8F8F-DF1406AE2B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8"/>
          <a:stretch/>
        </p:blipFill>
        <p:spPr>
          <a:xfrm>
            <a:off x="5972214" y="2318449"/>
            <a:ext cx="5885957" cy="3109893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27294972-3EAF-491E-877D-7641D745B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1" b="1951"/>
          <a:stretch/>
        </p:blipFill>
        <p:spPr bwMode="auto">
          <a:xfrm>
            <a:off x="2017165" y="1842603"/>
            <a:ext cx="3797519" cy="3586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200C4864-5421-4F34-9658-D85623AB794A}"/>
              </a:ext>
            </a:extLst>
          </p:cNvPr>
          <p:cNvSpPr txBox="1">
            <a:spLocks/>
          </p:cNvSpPr>
          <p:nvPr/>
        </p:nvSpPr>
        <p:spPr bwMode="auto">
          <a:xfrm>
            <a:off x="6772341" y="1828063"/>
            <a:ext cx="4285701" cy="39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charset="0"/>
              <a:buChar char="o"/>
              <a:defRPr sz="2000" kern="120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Quadrupole fields along the bend, blue is produced by AG-CCT and dash-black is desired integral </a:t>
            </a:r>
          </a:p>
        </p:txBody>
      </p:sp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DA0C6BFE-E1F8-431A-9A44-640F204879E9}"/>
              </a:ext>
            </a:extLst>
          </p:cNvPr>
          <p:cNvSpPr txBox="1">
            <a:spLocks/>
          </p:cNvSpPr>
          <p:nvPr/>
        </p:nvSpPr>
        <p:spPr bwMode="auto">
          <a:xfrm>
            <a:off x="1697603" y="2745997"/>
            <a:ext cx="3257551" cy="24390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charset="0"/>
              <a:buChar char="o"/>
              <a:defRPr sz="2000" kern="120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5000"/>
              <a:buFont typeface="Arial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Example: 5 section AG-CCT layer (FDFDF)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CA31833-C876-4E51-A929-A0BFC1BA789F}"/>
              </a:ext>
            </a:extLst>
          </p:cNvPr>
          <p:cNvSpPr/>
          <p:nvPr/>
        </p:nvSpPr>
        <p:spPr>
          <a:xfrm>
            <a:off x="2710805" y="6410573"/>
            <a:ext cx="109111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424815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>
                <a:tab pos="389255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Calibri" panose="020F0502020204030204" pitchFamily="34" charset="0"/>
              </a:rPr>
              <a:t>W. Wan, et al., PRAB, 2015,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Calibri" panose="020F0502020204030204" pitchFamily="34" charset="0"/>
              </a:rPr>
              <a:t>https://doi.org/10.1103/PhysRevSTAB.18.103501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A50D4C-C5EB-4379-A137-09CF62AB0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10" y="3183047"/>
            <a:ext cx="1558985" cy="1083622"/>
          </a:xfrm>
          <a:prstGeom prst="rect">
            <a:avLst/>
          </a:prstGeom>
        </p:spPr>
      </p:pic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200C4864-5421-4F34-9658-D85623AB794A}"/>
              </a:ext>
            </a:extLst>
          </p:cNvPr>
          <p:cNvSpPr txBox="1">
            <a:spLocks/>
          </p:cNvSpPr>
          <p:nvPr/>
        </p:nvSpPr>
        <p:spPr bwMode="auto">
          <a:xfrm>
            <a:off x="2218526" y="4395975"/>
            <a:ext cx="2215703" cy="39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charset="0"/>
              <a:buChar char="o"/>
              <a:defRPr sz="2000" kern="120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Compact nesting of ends </a:t>
            </a:r>
          </a:p>
        </p:txBody>
      </p:sp>
    </p:spTree>
    <p:extLst>
      <p:ext uri="{BB962C8B-B14F-4D97-AF65-F5344CB8AC3E}">
        <p14:creationId xmlns:p14="http://schemas.microsoft.com/office/powerpoint/2010/main" val="3746282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7680DCA-22D2-4A1B-A7C3-E0417C6C13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60"/>
          <a:stretch/>
        </p:blipFill>
        <p:spPr>
          <a:xfrm>
            <a:off x="7780052" y="4291108"/>
            <a:ext cx="4153903" cy="1769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F39469-4DAF-48DF-B181-295A5263A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94" y="1713791"/>
            <a:ext cx="3642255" cy="15848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noFill/>
        </p:spPr>
        <p:txBody>
          <a:bodyPr>
            <a:normAutofit fontScale="90000"/>
          </a:bodyPr>
          <a:lstStyle/>
          <a:p>
            <a:r>
              <a:rPr lang="en-US" dirty="0"/>
              <a:t>Magnetic design of curved CCTs: in toroidal (binormal) coordinates you can derive the relation between the winding path and the toroidal harmonics (</a:t>
            </a:r>
            <a:r>
              <a:rPr lang="en-US" u="sng" dirty="0"/>
              <a:t>but is it useful</a:t>
            </a:r>
            <a:r>
              <a:rPr lang="en-US" dirty="0"/>
              <a:t>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ACC3D7-D654-4935-B259-4252F6C511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93" t="7703" r="13219" b="19174"/>
          <a:stretch/>
        </p:blipFill>
        <p:spPr>
          <a:xfrm>
            <a:off x="4635500" y="1338106"/>
            <a:ext cx="2064950" cy="1749059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349C0526-B5F7-400D-82F4-5645E30D3EAA}"/>
              </a:ext>
            </a:extLst>
          </p:cNvPr>
          <p:cNvSpPr txBox="1"/>
          <p:nvPr/>
        </p:nvSpPr>
        <p:spPr>
          <a:xfrm>
            <a:off x="293500" y="1288470"/>
            <a:ext cx="3296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Parametrization of winding path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81F5A1FB-6DAE-441A-84D6-5F0CB20F79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6" r="3985"/>
          <a:stretch/>
        </p:blipFill>
        <p:spPr>
          <a:xfrm>
            <a:off x="3019093" y="4161582"/>
            <a:ext cx="4988283" cy="9956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7D35D6-3930-42BA-9419-DA59822E04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18" y="3378560"/>
            <a:ext cx="1625600" cy="8229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F1EB91-36B6-49CF-B66A-EE7E8F0B44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480" b="20816"/>
          <a:stretch/>
        </p:blipFill>
        <p:spPr>
          <a:xfrm>
            <a:off x="73518" y="4201520"/>
            <a:ext cx="2901099" cy="362029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CC5D7F00-7C53-4C99-B242-0100819F3819}"/>
              </a:ext>
            </a:extLst>
          </p:cNvPr>
          <p:cNvSpPr txBox="1"/>
          <p:nvPr/>
        </p:nvSpPr>
        <p:spPr>
          <a:xfrm>
            <a:off x="3521618" y="3662282"/>
            <a:ext cx="3983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density sheet (pitch averaged)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CDF7CE2-DFA4-4B3C-B596-7878001A5C82}"/>
              </a:ext>
            </a:extLst>
          </p:cNvPr>
          <p:cNvSpPr txBox="1"/>
          <p:nvPr/>
        </p:nvSpPr>
        <p:spPr>
          <a:xfrm>
            <a:off x="8327686" y="3482333"/>
            <a:ext cx="3645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Field harmonics (arbitrary combinations allowed)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F8CD0F5-E566-4BDA-8036-6AC91AAF9BB2}"/>
              </a:ext>
            </a:extLst>
          </p:cNvPr>
          <p:cNvCxnSpPr>
            <a:cxnSpLocks/>
          </p:cNvCxnSpPr>
          <p:nvPr/>
        </p:nvCxnSpPr>
        <p:spPr>
          <a:xfrm>
            <a:off x="3260092" y="3239859"/>
            <a:ext cx="659140" cy="3401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20A2710-019B-4A1F-9560-4C93D02234EE}"/>
              </a:ext>
            </a:extLst>
          </p:cNvPr>
          <p:cNvCxnSpPr>
            <a:cxnSpLocks/>
          </p:cNvCxnSpPr>
          <p:nvPr/>
        </p:nvCxnSpPr>
        <p:spPr>
          <a:xfrm>
            <a:off x="7682456" y="3846948"/>
            <a:ext cx="42625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9D5B2B14-F1DC-48C5-8CFA-DC170033C34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68" t="10871" r="3358"/>
          <a:stretch/>
        </p:blipFill>
        <p:spPr>
          <a:xfrm>
            <a:off x="6700449" y="1338107"/>
            <a:ext cx="5233506" cy="186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74301"/>
      </p:ext>
    </p:extLst>
  </p:cSld>
  <p:clrMapOvr>
    <a:masterClrMapping/>
  </p:clrMapOvr>
</p:sld>
</file>

<file path=ppt/theme/theme1.xml><?xml version="1.0" encoding="utf-8"?>
<a:theme xmlns:a="http://schemas.openxmlformats.org/drawingml/2006/main" name="ATAP No Footer">
  <a:themeElements>
    <a:clrScheme name="Custom 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81589</TotalTime>
  <Words>2057</Words>
  <Application>Microsoft Office PowerPoint</Application>
  <PresentationFormat>Widescreen</PresentationFormat>
  <Paragraphs>254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ＭＳ Ｐゴシック</vt:lpstr>
      <vt:lpstr>Arial</vt:lpstr>
      <vt:lpstr>Calibri</vt:lpstr>
      <vt:lpstr>Cambria Math</vt:lpstr>
      <vt:lpstr>Courier New</vt:lpstr>
      <vt:lpstr>Franklin Gothic Book</vt:lpstr>
      <vt:lpstr>Franklin Gothic Medium</vt:lpstr>
      <vt:lpstr>Helvetica</vt:lpstr>
      <vt:lpstr>Times New Roman</vt:lpstr>
      <vt:lpstr>Wingdings</vt:lpstr>
      <vt:lpstr>ATAP No Footer</vt:lpstr>
      <vt:lpstr>PowerPoint Presentation</vt:lpstr>
      <vt:lpstr>Outline</vt:lpstr>
      <vt:lpstr>Abbreviated History of the Concept (HEP focused)</vt:lpstr>
      <vt:lpstr>Canted-Cosine-Theta (CCT) SC Magnets</vt:lpstr>
      <vt:lpstr>The CCT is a Flexible Technology for Combined Function Fields</vt:lpstr>
      <vt:lpstr>Example: Combined Function Dipole + Quadrupole (40 mm ø)</vt:lpstr>
      <vt:lpstr>The CCT Naturally Extends to Curved Magnets</vt:lpstr>
      <vt:lpstr>The alternating gradient CCT (AG-CCT) is a method for producing alternating gradient fields with continuous windings instead of separate magnets</vt:lpstr>
      <vt:lpstr>Magnetic design of curved CCTs: in toroidal (binormal) coordinates you can derive the relation between the winding path and the toroidal harmonics (but is it useful?)</vt:lpstr>
      <vt:lpstr>Instead, parameterize the CCT geometry in the beam dynamics software COSY INFINITY</vt:lpstr>
      <vt:lpstr>Outline</vt:lpstr>
      <vt:lpstr>Metallic Winding Mandrels Accurately Position the Conductor and Intercept Lorentz Forces for Stress Management</vt:lpstr>
      <vt:lpstr>Nb3Sn and HTS CCT Dipole Development at LBNL (within the HEP - US Magnet Development Program) </vt:lpstr>
      <vt:lpstr>ARDAP Accelerator Stewardship project to develop a large momentum acceptance SC  gantry for proton therapy</vt:lpstr>
      <vt:lpstr>Large momentum acceptance beam optics with a single, 5 T magnet for proton therapy gantries (70-250 MeV)</vt:lpstr>
      <vt:lpstr>A reduced bend prototype for a first test</vt:lpstr>
      <vt:lpstr>Baseline technology established for design, fabrication, and test of high-curvature CCT magnets with very large apertures</vt:lpstr>
      <vt:lpstr>A prototype magnet consisting of the two dipole layers reached the design field in a liquid helium bath (4.5 K)</vt:lpstr>
      <vt:lpstr>Outline</vt:lpstr>
      <vt:lpstr>We have new R&amp;D funding to develop combined function CCT magnets (relevant to FFA applications)</vt:lpstr>
      <vt:lpstr>Summary</vt:lpstr>
      <vt:lpstr>PowerPoint Presentation</vt:lpstr>
      <vt:lpstr>Focus on scoping the AG-CCT design to 1.2, 2.4 GeV/c passes in collaboration with LBNL’s Accelerator Modeling Program (AMP) </vt:lpstr>
      <vt:lpstr>Focus on scoping the AG-CCT design to 1.2, 2.4 GeV/c passes in collaboration with LBNL’s Accelerator Modeling Program (AMP) </vt:lpstr>
      <vt:lpstr>Harmonics along the length for coil design based on SCOFF model (at 30 mm reference radius – 60% of aperture)</vt:lpstr>
      <vt:lpstr>In plane fields for perfect sectioning + peak field on conductor</vt:lpstr>
      <vt:lpstr>These fields are a bit high for Nb-Ti, but feasible with respect to conductor performance (the LHC NbTi cable is a good reference)</vt:lpstr>
      <vt:lpstr>Momentum Acceptance Addresses a Key Technical Risk (Fast Field Ramping)</vt:lpstr>
      <vt:lpstr>Hall probes verified the design field at nominal current, a more complicated measurement system is required for future field quality characterization determining the harmonic content</vt:lpstr>
    </vt:vector>
  </TitlesOfParts>
  <Company>Lawrence Berkekley Nationl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xrwang</dc:creator>
  <cp:lastModifiedBy>Lucas Brouwer</cp:lastModifiedBy>
  <cp:revision>3461</cp:revision>
  <cp:lastPrinted>2017-11-29T16:44:04Z</cp:lastPrinted>
  <dcterms:created xsi:type="dcterms:W3CDTF">2015-07-10T17:44:33Z</dcterms:created>
  <dcterms:modified xsi:type="dcterms:W3CDTF">2023-09-14T11:45:36Z</dcterms:modified>
</cp:coreProperties>
</file>