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51"/>
  </p:notesMasterIdLst>
  <p:sldIdLst>
    <p:sldId id="257" r:id="rId4"/>
    <p:sldId id="279" r:id="rId5"/>
    <p:sldId id="328" r:id="rId6"/>
    <p:sldId id="314" r:id="rId7"/>
    <p:sldId id="283" r:id="rId8"/>
    <p:sldId id="260" r:id="rId9"/>
    <p:sldId id="284" r:id="rId10"/>
    <p:sldId id="323" r:id="rId11"/>
    <p:sldId id="319" r:id="rId12"/>
    <p:sldId id="285" r:id="rId13"/>
    <p:sldId id="290" r:id="rId14"/>
    <p:sldId id="292" r:id="rId15"/>
    <p:sldId id="286" r:id="rId16"/>
    <p:sldId id="287" r:id="rId17"/>
    <p:sldId id="288" r:id="rId18"/>
    <p:sldId id="294" r:id="rId19"/>
    <p:sldId id="295" r:id="rId20"/>
    <p:sldId id="332" r:id="rId21"/>
    <p:sldId id="330" r:id="rId22"/>
    <p:sldId id="298" r:id="rId23"/>
    <p:sldId id="296" r:id="rId24"/>
    <p:sldId id="299" r:id="rId25"/>
    <p:sldId id="322" r:id="rId26"/>
    <p:sldId id="338" r:id="rId27"/>
    <p:sldId id="300" r:id="rId28"/>
    <p:sldId id="333" r:id="rId29"/>
    <p:sldId id="339" r:id="rId30"/>
    <p:sldId id="301" r:id="rId31"/>
    <p:sldId id="342" r:id="rId32"/>
    <p:sldId id="302" r:id="rId33"/>
    <p:sldId id="343" r:id="rId34"/>
    <p:sldId id="335" r:id="rId35"/>
    <p:sldId id="340" r:id="rId36"/>
    <p:sldId id="345" r:id="rId37"/>
    <p:sldId id="329" r:id="rId38"/>
    <p:sldId id="341" r:id="rId39"/>
    <p:sldId id="309" r:id="rId40"/>
    <p:sldId id="324" r:id="rId41"/>
    <p:sldId id="325" r:id="rId42"/>
    <p:sldId id="312" r:id="rId43"/>
    <p:sldId id="313" r:id="rId44"/>
    <p:sldId id="317" r:id="rId45"/>
    <p:sldId id="337" r:id="rId46"/>
    <p:sldId id="344" r:id="rId47"/>
    <p:sldId id="321" r:id="rId48"/>
    <p:sldId id="291" r:id="rId49"/>
    <p:sldId id="311" r:id="rId5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FF"/>
    <a:srgbClr val="00FFFF"/>
    <a:srgbClr val="FF3399"/>
    <a:srgbClr val="FFFF99"/>
    <a:srgbClr val="FFCCFF"/>
    <a:srgbClr val="CC99FF"/>
    <a:srgbClr val="FF669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85BE263C-DBD7-4A20-BB59-AAB30ACAA65A}" styleName="Medium Style 3 - 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0505E3EF-67EA-436B-97B2-0124C06EBD24}" styleName="Medium Style 4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804" autoAdjust="0"/>
    <p:restoredTop sz="87814" autoAdjust="0"/>
  </p:normalViewPr>
  <p:slideViewPr>
    <p:cSldViewPr snapToGrid="0">
      <p:cViewPr varScale="1">
        <p:scale>
          <a:sx n="83" d="100"/>
          <a:sy n="83" d="100"/>
        </p:scale>
        <p:origin x="840" y="1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14/9/2023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21187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Mention momentum ranges achievable</a:t>
            </a:r>
            <a:r>
              <a:rPr lang="en-GB" baseline="0" dirty="0"/>
              <a:t> (also what was achieved with the previous gantries)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8614223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6475875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170530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277473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829533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972520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*recursion relations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87609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*recursion relations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24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573428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062530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14/9/2023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2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14/9/2023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emf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hyperlink" Target="https://cerncourier.com/wp-content/uploads/2020/12/CCSupp_1_Med_2020_NIMMS_fig1.jpg" TargetMode="Externa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cerncourier.com/wp-content/uploads/2020/12/CCSupp_1_Med_2020_NIMMS_fig1.jpg" TargetMode="External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8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9.png"/><Relationship Id="rId4" Type="http://schemas.openxmlformats.org/officeDocument/2006/relationships/image" Target="../media/image5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1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cerncourier.com/wp-content/uploads/2020/12/CCSupp_1_Med_2020_NIMMS_fig1.jpg" TargetMode="External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erncourier.com/wp-content/uploads/2020/12/CCSupp_1_Med_2020_NIMMS_fig1.jpg" TargetMode="External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image" Target="../media/image62.emf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1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hyperlink" Target="http://sushi-septum-project.web.cern.ch/" TargetMode="External"/><Relationship Id="rId2" Type="http://schemas.openxmlformats.org/officeDocument/2006/relationships/hyperlink" Target="https://www.researchgate.net/project/LHC-hi-Lumi-orbit-corrector-5Tm-CCT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worldscientific.com/doi/abs/10.1142/S0217751X14410024?journalCode=ijmpa" TargetMode="External"/><Relationship Id="rId5" Type="http://schemas.openxmlformats.org/officeDocument/2006/relationships/hyperlink" Target="https://www.whittington.nhs.uk/default.asp?c=27306" TargetMode="External"/><Relationship Id="rId4" Type="http://schemas.openxmlformats.org/officeDocument/2006/relationships/hyperlink" Target="https://doi.org/10.1016/j.nima.2020.163414" TargetMode="Externa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.png"/><Relationship Id="rId12" Type="http://schemas.openxmlformats.org/officeDocument/2006/relationships/image" Target="../media/image28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1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0.pn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.png"/><Relationship Id="rId4" Type="http://schemas.openxmlformats.org/officeDocument/2006/relationships/image" Target="../media/image31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487775"/>
            <a:ext cx="6218789" cy="2512850"/>
          </a:xfrm>
        </p:spPr>
        <p:txBody>
          <a:bodyPr/>
          <a:lstStyle/>
          <a:p>
            <a:r>
              <a:rPr lang="en-AU" sz="2400" dirty="0"/>
              <a:t>FFA’23</a:t>
            </a:r>
          </a:p>
          <a:p>
            <a:r>
              <a:rPr lang="en-AU" dirty="0"/>
              <a:t>Compact Accelerators based on Canted-Cosine-Theta Magnets</a:t>
            </a:r>
            <a:endParaRPr lang="en-AU" sz="2000" b="0" dirty="0"/>
          </a:p>
          <a:p>
            <a:r>
              <a:rPr lang="en-AU" sz="2800" dirty="0">
                <a:solidFill>
                  <a:srgbClr val="FFCCFF"/>
                </a:solidFill>
              </a:rPr>
              <a:t>Hannah Norman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2" y="5464969"/>
            <a:ext cx="6218790" cy="707231"/>
          </a:xfrm>
        </p:spPr>
        <p:txBody>
          <a:bodyPr>
            <a:noAutofit/>
          </a:bodyPr>
          <a:lstStyle/>
          <a:p>
            <a:pPr lvl="1"/>
            <a:r>
              <a:rPr lang="en-AU" dirty="0"/>
              <a:t>Universities of </a:t>
            </a:r>
            <a:r>
              <a:rPr lang="en-AU" b="1" dirty="0"/>
              <a:t>Manchester</a:t>
            </a:r>
            <a:r>
              <a:rPr lang="en-AU" dirty="0"/>
              <a:t> and </a:t>
            </a:r>
            <a:r>
              <a:rPr lang="en-AU" b="1" dirty="0"/>
              <a:t>Melbourne</a:t>
            </a:r>
            <a:r>
              <a:rPr lang="en-AU" dirty="0"/>
              <a:t>, </a:t>
            </a:r>
            <a:r>
              <a:rPr lang="en-AU" b="1" dirty="0"/>
              <a:t>Cockcroft Institute</a:t>
            </a:r>
          </a:p>
          <a:p>
            <a:pPr lvl="1"/>
            <a:r>
              <a:rPr lang="en-AU" dirty="0"/>
              <a:t>14/09/23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361E6A6-BA53-48F9-8469-A76DD1981406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1</a:t>
            </a:fld>
            <a:endParaRPr lang="en-AU" noProof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07F5E3-9BDA-FE9B-34B0-481C1C3230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69824" y="1361270"/>
            <a:ext cx="1640264" cy="69772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008B9E6-58E5-9051-ED1E-27D6B909D05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5034" y="1208888"/>
            <a:ext cx="1500190" cy="85010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3293" y="1203342"/>
            <a:ext cx="1771382" cy="82377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>
          <a:xfrm>
            <a:off x="6977380" y="5077301"/>
            <a:ext cx="5016500" cy="775335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</a:rPr>
              <a:t>hannah.norman@manchester.ac.uk</a:t>
            </a:r>
          </a:p>
        </p:txBody>
      </p:sp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63628"/>
            <a:ext cx="10296000" cy="887360"/>
          </a:xfrm>
        </p:spPr>
        <p:txBody>
          <a:bodyPr/>
          <a:lstStyle/>
          <a:p>
            <a:r>
              <a:rPr lang="en-GB" dirty="0"/>
              <a:t>Medical Accelerators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0141" y="1018191"/>
            <a:ext cx="3251459" cy="222491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60569" y="1440443"/>
            <a:ext cx="30308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PAMELA FFA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919" y="1591251"/>
            <a:ext cx="1982929" cy="14948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0569" y="3723755"/>
            <a:ext cx="3274201" cy="2409535"/>
          </a:xfrm>
          <a:prstGeom prst="rect">
            <a:avLst/>
          </a:prstGeom>
        </p:spPr>
      </p:pic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219336"/>
              </p:ext>
            </p:extLst>
          </p:nvPr>
        </p:nvGraphicFramePr>
        <p:xfrm>
          <a:off x="260569" y="2027540"/>
          <a:ext cx="5539035" cy="1371600"/>
        </p:xfrm>
        <a:graphic>
          <a:graphicData uri="http://schemas.openxmlformats.org/drawingml/2006/table">
            <a:tbl>
              <a:tblPr firstRow="1">
                <a:tableStyleId>{6E25E649-3F16-4E02-A733-19D2CDBF48F0}</a:tableStyleId>
              </a:tblPr>
              <a:tblGrid>
                <a:gridCol w="964957">
                  <a:extLst>
                    <a:ext uri="{9D8B030D-6E8A-4147-A177-3AD203B41FA5}">
                      <a16:colId xmlns:a16="http://schemas.microsoft.com/office/drawing/2014/main" val="1343737170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106359157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3712791609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1387134766"/>
                    </a:ext>
                  </a:extLst>
                </a:gridCol>
                <a:gridCol w="964957">
                  <a:extLst>
                    <a:ext uri="{9D8B030D-6E8A-4147-A177-3AD203B41FA5}">
                      <a16:colId xmlns:a16="http://schemas.microsoft.com/office/drawing/2014/main" val="2373953446"/>
                    </a:ext>
                  </a:extLst>
                </a:gridCol>
                <a:gridCol w="714250">
                  <a:extLst>
                    <a:ext uri="{9D8B030D-6E8A-4147-A177-3AD203B41FA5}">
                      <a16:colId xmlns:a16="http://schemas.microsoft.com/office/drawing/2014/main" val="4194529232"/>
                    </a:ext>
                  </a:extLst>
                </a:gridCol>
              </a:tblGrid>
              <a:tr h="592469">
                <a:tc>
                  <a:txBody>
                    <a:bodyPr/>
                    <a:lstStyle/>
                    <a:p>
                      <a:r>
                        <a:rPr lang="en-GB" dirty="0"/>
                        <a:t>Magnet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Field [T]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Current</a:t>
                      </a:r>
                      <a:r>
                        <a:rPr lang="en-GB" baseline="0" dirty="0"/>
                        <a:t> [A]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Length [m]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err="1"/>
                        <a:t>R</a:t>
                      </a:r>
                      <a:r>
                        <a:rPr lang="en-GB" baseline="-25000" dirty="0" err="1"/>
                        <a:t>inner</a:t>
                      </a:r>
                      <a:r>
                        <a:rPr lang="en-GB" baseline="-25000" dirty="0"/>
                        <a:t>     </a:t>
                      </a:r>
                      <a:r>
                        <a:rPr lang="en-GB" dirty="0"/>
                        <a:t>[mm] </a:t>
                      </a:r>
                      <a:r>
                        <a:rPr lang="en-GB" baseline="-25000" dirty="0"/>
                        <a:t>                    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R</a:t>
                      </a:r>
                      <a:r>
                        <a:rPr lang="en-GB" baseline="-25000" dirty="0"/>
                        <a:t>outer </a:t>
                      </a:r>
                      <a:r>
                        <a:rPr lang="en-GB" dirty="0"/>
                        <a:t>[mm]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7137306"/>
                  </a:ext>
                </a:extLst>
              </a:tr>
              <a:tr h="350136">
                <a:tc>
                  <a:txBody>
                    <a:bodyPr/>
                    <a:lstStyle/>
                    <a:p>
                      <a:r>
                        <a:rPr lang="en-GB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3.9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755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0.6644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170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216.2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9555317"/>
                  </a:ext>
                </a:extLst>
              </a:tr>
              <a:tr h="226754">
                <a:tc>
                  <a:txBody>
                    <a:bodyPr/>
                    <a:lstStyle/>
                    <a:p>
                      <a:r>
                        <a:rPr lang="en-GB" dirty="0"/>
                        <a:t>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5.06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650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0.66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170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244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7507486"/>
                  </a:ext>
                </a:extLst>
              </a:tr>
            </a:tbl>
          </a:graphicData>
        </a:graphic>
      </p:graphicFrame>
      <p:sp>
        <p:nvSpPr>
          <p:cNvPr id="12" name="Rectangle 11"/>
          <p:cNvSpPr/>
          <p:nvPr/>
        </p:nvSpPr>
        <p:spPr>
          <a:xfrm>
            <a:off x="-13365" y="6250987"/>
            <a:ext cx="462948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600" i="1" dirty="0"/>
              <a:t>Variation of multipole strength along magnet </a:t>
            </a:r>
          </a:p>
          <a:p>
            <a:r>
              <a:rPr lang="en-GB" sz="1600" i="1" dirty="0"/>
              <a:t>length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4198282" y="4005696"/>
            <a:ext cx="7354205" cy="2505359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Content Placeholder 2"/>
          <p:cNvSpPr>
            <a:spLocks noGrp="1"/>
          </p:cNvSpPr>
          <p:nvPr>
            <p:ph idx="1"/>
          </p:nvPr>
        </p:nvSpPr>
        <p:spPr>
          <a:xfrm>
            <a:off x="4215491" y="3211506"/>
            <a:ext cx="10296000" cy="2867166"/>
          </a:xfrm>
        </p:spPr>
        <p:txBody>
          <a:bodyPr/>
          <a:lstStyle/>
          <a:p>
            <a:endParaRPr lang="en-GB" sz="2400" dirty="0"/>
          </a:p>
          <a:p>
            <a:endParaRPr lang="en-GB" sz="2400" dirty="0"/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/>
              <a:t>Solenoidal components did not cancel </a:t>
            </a:r>
            <a:r>
              <a:rPr lang="en-GB" sz="2400" b="1" i="1" dirty="0"/>
              <a:t>locally</a:t>
            </a:r>
            <a:r>
              <a:rPr lang="en-GB" sz="2400" dirty="0"/>
              <a:t>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 Lead to </a:t>
            </a:r>
            <a:r>
              <a:rPr lang="en-GB" sz="2400" b="1" dirty="0"/>
              <a:t>beam losses </a:t>
            </a:r>
            <a:r>
              <a:rPr lang="en-GB" sz="2400" dirty="0"/>
              <a:t>after a few turns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2 additional layers to cancel unwanted components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/>
              <a:t>Multipole errors adjusted </a:t>
            </a:r>
            <a:r>
              <a:rPr lang="en-GB" sz="2400" dirty="0"/>
              <a:t>via winding 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Tune shift </a:t>
            </a:r>
            <a:r>
              <a:rPr lang="en-GB" sz="2400" b="1" dirty="0"/>
              <a:t>(0.3, 0.23) </a:t>
            </a:r>
            <a:r>
              <a:rPr lang="en-GB" sz="2400" dirty="0"/>
              <a:t>(</a:t>
            </a:r>
            <a:r>
              <a:rPr lang="en-GB" sz="2400" dirty="0" err="1"/>
              <a:t>h,v</a:t>
            </a:r>
            <a:r>
              <a:rPr lang="en-GB" sz="2400" dirty="0"/>
              <a:t>) </a:t>
            </a:r>
            <a:r>
              <a:rPr lang="en-GB" sz="2400" dirty="0" err="1"/>
              <a:t>v.s</a:t>
            </a:r>
            <a:r>
              <a:rPr lang="en-GB" sz="2400" dirty="0"/>
              <a:t>. (0.5, 0.5) previously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198282" y="3571455"/>
            <a:ext cx="24345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Study Outcomes: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608960" y="3243105"/>
            <a:ext cx="44426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PAMELA FFA and particle tracing through cell</a:t>
            </a:r>
          </a:p>
        </p:txBody>
      </p:sp>
      <p:sp>
        <p:nvSpPr>
          <p:cNvPr id="1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29487" y="6250987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10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9561678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Medical Technology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6356" y="1516387"/>
            <a:ext cx="11408409" cy="4376944"/>
          </a:xfrm>
        </p:spPr>
        <p:txBody>
          <a:bodyPr/>
          <a:lstStyle/>
          <a:p>
            <a:r>
              <a:rPr lang="en-GB" sz="2400" b="1" dirty="0"/>
              <a:t>Gantries  (LBNL, HUST)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1630" y="2206145"/>
            <a:ext cx="5104823" cy="2192753"/>
          </a:xfrm>
          <a:prstGeom prst="rect">
            <a:avLst/>
          </a:prstGeom>
        </p:spPr>
      </p:pic>
      <p:sp>
        <p:nvSpPr>
          <p:cNvPr id="9" name="AutoShape 2" descr="Fig. 1. - Layout of the SC gantry beamline: a $45^{\circ }$ bending section with two $22.5^{\circ }$ AG-CCT magnets and three QS magnets and a $135^{\circ }$ bending section with two $67.5^{\circ }$ AG-CCT magnets and one QS magnet.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6723" y="4438988"/>
            <a:ext cx="4014635" cy="225549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238478" y="6590780"/>
            <a:ext cx="36439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/>
              <a:t>LBNL (top), HUST (bottom) SC gantry layouts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8749617"/>
              </p:ext>
            </p:extLst>
          </p:nvPr>
        </p:nvGraphicFramePr>
        <p:xfrm>
          <a:off x="8184028" y="1282426"/>
          <a:ext cx="3901104" cy="4745708"/>
        </p:xfrm>
        <a:graphic>
          <a:graphicData uri="http://schemas.openxmlformats.org/drawingml/2006/table">
            <a:tbl>
              <a:tblPr firstRow="1">
                <a:tableStyleId>{21E4AEA4-8DFA-4A89-87EB-49C32662AFE0}</a:tableStyleId>
              </a:tblPr>
              <a:tblGrid>
                <a:gridCol w="1618168">
                  <a:extLst>
                    <a:ext uri="{9D8B030D-6E8A-4147-A177-3AD203B41FA5}">
                      <a16:colId xmlns:a16="http://schemas.microsoft.com/office/drawing/2014/main" val="567949749"/>
                    </a:ext>
                  </a:extLst>
                </a:gridCol>
                <a:gridCol w="1079172">
                  <a:extLst>
                    <a:ext uri="{9D8B030D-6E8A-4147-A177-3AD203B41FA5}">
                      <a16:colId xmlns:a16="http://schemas.microsoft.com/office/drawing/2014/main" val="684144133"/>
                    </a:ext>
                  </a:extLst>
                </a:gridCol>
                <a:gridCol w="1203764">
                  <a:extLst>
                    <a:ext uri="{9D8B030D-6E8A-4147-A177-3AD203B41FA5}">
                      <a16:colId xmlns:a16="http://schemas.microsoft.com/office/drawing/2014/main" val="2129613069"/>
                    </a:ext>
                  </a:extLst>
                </a:gridCol>
              </a:tblGrid>
              <a:tr h="351484">
                <a:tc>
                  <a:txBody>
                    <a:bodyPr/>
                    <a:lstStyle/>
                    <a:p>
                      <a:r>
                        <a:rPr lang="en-GB" sz="2400" dirty="0"/>
                        <a:t>Parameter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LBNL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HUST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8709979"/>
                  </a:ext>
                </a:extLst>
              </a:tr>
              <a:tr h="722348">
                <a:tc>
                  <a:txBody>
                    <a:bodyPr/>
                    <a:lstStyle/>
                    <a:p>
                      <a:r>
                        <a:rPr lang="en-GB" sz="2400" dirty="0"/>
                        <a:t>B[T]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2.46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251798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/>
                        <a:t>Gradient [T/m]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17.43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12.0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6586357"/>
                  </a:ext>
                </a:extLst>
              </a:tr>
              <a:tr h="1613995">
                <a:tc>
                  <a:txBody>
                    <a:bodyPr/>
                    <a:lstStyle/>
                    <a:p>
                      <a:r>
                        <a:rPr lang="en-GB" sz="2400" dirty="0"/>
                        <a:t>Current [A]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922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400" dirty="0"/>
                        <a:t>584.38 (dip), 370.84 (quad)</a:t>
                      </a:r>
                    </a:p>
                    <a:p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2803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/>
                        <a:t>Physical Bend [°]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67.5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6761113"/>
                  </a:ext>
                </a:extLst>
              </a:tr>
            </a:tbl>
          </a:graphicData>
        </a:graphic>
      </p:graphicFrame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7121" y="3148213"/>
            <a:ext cx="3126239" cy="2581550"/>
          </a:xfrm>
          <a:prstGeom prst="rect">
            <a:avLst/>
          </a:prstGeom>
        </p:spPr>
      </p:pic>
      <p:cxnSp>
        <p:nvCxnSpPr>
          <p:cNvPr id="20" name="Straight Arrow Connector 19"/>
          <p:cNvCxnSpPr/>
          <p:nvPr/>
        </p:nvCxnSpPr>
        <p:spPr>
          <a:xfrm flipH="1" flipV="1">
            <a:off x="4244455" y="3148214"/>
            <a:ext cx="1364213" cy="9347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>
            <a:off x="4290485" y="4212673"/>
            <a:ext cx="1421391" cy="8582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" name="Picture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3918" y="3029373"/>
            <a:ext cx="4010402" cy="2650876"/>
          </a:xfrm>
          <a:prstGeom prst="rect">
            <a:avLst/>
          </a:prstGeom>
        </p:spPr>
      </p:pic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11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973967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00063" y="2487775"/>
            <a:ext cx="4772203" cy="2272930"/>
          </a:xfrm>
        </p:spPr>
        <p:txBody>
          <a:bodyPr wrap="square" anchor="t">
            <a:normAutofit/>
          </a:bodyPr>
          <a:lstStyle/>
          <a:p>
            <a:r>
              <a:rPr lang="en-AU" dirty="0"/>
              <a:t>Why CCTs?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1843CBF-571F-18B4-E40E-19EC4716E15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46889" y="6531977"/>
            <a:ext cx="4107621" cy="328612"/>
          </a:xfrm>
          <a:noFill/>
        </p:spPr>
        <p:txBody>
          <a:bodyPr/>
          <a:lstStyle/>
          <a:p>
            <a:r>
              <a:rPr lang="en-AU" sz="1200" dirty="0">
                <a:solidFill>
                  <a:schemeClr val="bg1"/>
                </a:solidFill>
                <a:latin typeface="ff-meta-serif-web-pro"/>
                <a:hlinkClick r:id="rId2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Image cr</a:t>
            </a:r>
            <a:r>
              <a:rPr lang="en-AU" sz="1200" b="0" i="0" u="none" strike="noStrike" dirty="0">
                <a:solidFill>
                  <a:schemeClr val="bg1"/>
                </a:solidFill>
                <a:effectLst/>
                <a:latin typeface="ff-meta-serif-web-pro"/>
                <a:hlinkClick r:id="rId2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edits: G Kirby and J van Nugteren, CERN</a:t>
            </a:r>
            <a:endParaRPr lang="en-US" sz="1200" dirty="0">
              <a:solidFill>
                <a:schemeClr val="bg1"/>
              </a:solidFill>
            </a:endParaRPr>
          </a:p>
        </p:txBody>
      </p:sp>
      <p:pic>
        <p:nvPicPr>
          <p:cNvPr id="20" name="Picture Placeholder 19" descr="A close-up of a metal surface&#10;&#10;Description automatically generated">
            <a:extLst>
              <a:ext uri="{FF2B5EF4-FFF2-40B4-BE49-F238E27FC236}">
                <a16:creationId xmlns:a16="http://schemas.microsoft.com/office/drawing/2014/main" id="{2C1536CA-405A-35D3-F242-DA902F89F27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95" r="12997" b="2"/>
          <a:stretch/>
        </p:blipFill>
        <p:spPr>
          <a:xfrm>
            <a:off x="5600700" y="369309"/>
            <a:ext cx="6591299" cy="6486258"/>
          </a:xfrm>
          <a:noFill/>
        </p:spPr>
      </p:pic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A070F874-2685-411E-B532-12B17F62F8B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12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7116298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Advantages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sz="2400" b="1" dirty="0"/>
              <a:t>Due to the unique geometry of the CCT,</a:t>
            </a:r>
          </a:p>
        </p:txBody>
      </p:sp>
      <p:pic>
        <p:nvPicPr>
          <p:cNvPr id="7" name="Content Placeholder 6" descr="Diagram&#10;&#10;Description automatically generated">
            <a:extLst>
              <a:ext uri="{FF2B5EF4-FFF2-40B4-BE49-F238E27FC236}">
                <a16:creationId xmlns:a16="http://schemas.microsoft.com/office/drawing/2014/main" id="{06C2F2E1-DFF8-42C0-B28C-322AA8C0DBC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354"/>
          <a:stretch/>
        </p:blipFill>
        <p:spPr>
          <a:xfrm>
            <a:off x="0" y="2340236"/>
            <a:ext cx="10560050" cy="174860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180886" y="2006883"/>
            <a:ext cx="10466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Dipole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36808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Quadrupole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12963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/>
              <a:t>Sextupole</a:t>
            </a:r>
            <a:endParaRPr lang="en-GB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5500110" y="2014176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/>
              <a:t>Octupole</a:t>
            </a:r>
            <a:endParaRPr lang="en-GB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6976126" y="2026825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/>
              <a:t>Decapole</a:t>
            </a:r>
            <a:endParaRPr lang="en-GB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8563412" y="2014176"/>
            <a:ext cx="147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 err="1"/>
              <a:t>Dodecapole</a:t>
            </a:r>
            <a:r>
              <a:rPr lang="en-GB" b="1" dirty="0"/>
              <a:t>…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161440" y="4072804"/>
            <a:ext cx="7903045" cy="268035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</a:t>
            </a:r>
            <a:r>
              <a:rPr lang="en-US" sz="2400" b="1" dirty="0">
                <a:solidFill>
                  <a:schemeClr val="tx1"/>
                </a:solidFill>
              </a:rPr>
              <a:t>combined function </a:t>
            </a:r>
            <a:r>
              <a:rPr lang="en-US" sz="2400" dirty="0">
                <a:solidFill>
                  <a:schemeClr val="tx1"/>
                </a:solidFill>
              </a:rPr>
              <a:t>(depending on coil winding)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Good field </a:t>
            </a:r>
            <a:r>
              <a:rPr lang="en-US" sz="2400" dirty="0">
                <a:solidFill>
                  <a:schemeClr val="tx1"/>
                </a:solidFill>
              </a:rPr>
              <a:t>quality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Small stresses </a:t>
            </a:r>
            <a:r>
              <a:rPr lang="en-US" sz="2400" dirty="0">
                <a:solidFill>
                  <a:schemeClr val="tx1"/>
                </a:solidFill>
              </a:rPr>
              <a:t>on conductor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</a:t>
            </a:r>
            <a:r>
              <a:rPr lang="en-US" sz="2400" b="1" dirty="0">
                <a:solidFill>
                  <a:schemeClr val="tx1"/>
                </a:solidFill>
              </a:rPr>
              <a:t>independently tune harmonics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Compact</a:t>
            </a:r>
            <a:r>
              <a:rPr lang="en-US" sz="2400" dirty="0">
                <a:solidFill>
                  <a:schemeClr val="tx1"/>
                </a:solidFill>
              </a:rPr>
              <a:t> design 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Simple</a:t>
            </a:r>
            <a:r>
              <a:rPr lang="en-US" sz="2400" dirty="0">
                <a:solidFill>
                  <a:schemeClr val="tx1"/>
                </a:solidFill>
              </a:rPr>
              <a:t> to wind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</a:t>
            </a:r>
            <a:r>
              <a:rPr lang="en-US" sz="2400" b="1" dirty="0">
                <a:solidFill>
                  <a:schemeClr val="tx1"/>
                </a:solidFill>
              </a:rPr>
              <a:t>strongly curved </a:t>
            </a:r>
            <a:r>
              <a:rPr lang="en-US" sz="2400" dirty="0">
                <a:solidFill>
                  <a:schemeClr val="tx1"/>
                </a:solidFill>
              </a:rPr>
              <a:t>(for </a:t>
            </a:r>
            <a:r>
              <a:rPr lang="en-US" sz="2400" dirty="0" err="1">
                <a:solidFill>
                  <a:schemeClr val="tx1"/>
                </a:solidFill>
              </a:rPr>
              <a:t>e.g</a:t>
            </a:r>
            <a:r>
              <a:rPr lang="en-US" sz="2400" dirty="0">
                <a:solidFill>
                  <a:schemeClr val="tx1"/>
                </a:solidFill>
              </a:rPr>
              <a:t> space saving purposes)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13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3378715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Why </a:t>
            </a:r>
            <a:r>
              <a:rPr lang="en-GB" i="1" dirty="0"/>
              <a:t>not </a:t>
            </a:r>
            <a:r>
              <a:rPr lang="en-GB" dirty="0"/>
              <a:t>CCTs?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sz="2400" dirty="0"/>
              <a:t>Though proposed in 1969, CCTs are </a:t>
            </a:r>
            <a:r>
              <a:rPr lang="en-GB" sz="2400" b="1" dirty="0"/>
              <a:t>still a relatively new concept </a:t>
            </a:r>
            <a:r>
              <a:rPr lang="en-GB" sz="2400" dirty="0"/>
              <a:t>and widely untested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</p:txBody>
      </p:sp>
      <p:sp>
        <p:nvSpPr>
          <p:cNvPr id="6" name="Rounded Rectangle 5"/>
          <p:cNvSpPr/>
          <p:nvPr/>
        </p:nvSpPr>
        <p:spPr>
          <a:xfrm>
            <a:off x="549704" y="2386620"/>
            <a:ext cx="10410355" cy="2265452"/>
          </a:xfrm>
          <a:prstGeom prst="roundRect">
            <a:avLst/>
          </a:prstGeom>
          <a:solidFill>
            <a:srgbClr val="FF6699">
              <a:alpha val="65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Need </a:t>
            </a:r>
            <a:r>
              <a:rPr lang="en-US" sz="2400" b="1" dirty="0">
                <a:solidFill>
                  <a:schemeClr val="tx1"/>
                </a:solidFill>
              </a:rPr>
              <a:t>more conductor </a:t>
            </a:r>
            <a:r>
              <a:rPr lang="en-US" sz="2400" dirty="0">
                <a:solidFill>
                  <a:schemeClr val="tx1"/>
                </a:solidFill>
              </a:rPr>
              <a:t>for higher fields (£££)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No one has used them in medical accelerators </a:t>
            </a:r>
            <a:r>
              <a:rPr lang="en-US" sz="2400" b="1" dirty="0">
                <a:solidFill>
                  <a:schemeClr val="tx1"/>
                </a:solidFill>
              </a:rPr>
              <a:t>in practice </a:t>
            </a:r>
            <a:r>
              <a:rPr lang="en-US" sz="2400" dirty="0">
                <a:solidFill>
                  <a:schemeClr val="tx1"/>
                </a:solidFill>
              </a:rPr>
              <a:t>yet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 be complicated to design and resolve fields (especially for </a:t>
            </a:r>
            <a:r>
              <a:rPr lang="en-US" sz="2400" b="1" dirty="0">
                <a:solidFill>
                  <a:schemeClr val="tx1"/>
                </a:solidFill>
              </a:rPr>
              <a:t>curved </a:t>
            </a:r>
            <a:r>
              <a:rPr lang="en-US" sz="2400" dirty="0">
                <a:solidFill>
                  <a:schemeClr val="tx1"/>
                </a:solidFill>
              </a:rPr>
              <a:t>case)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Can’t </a:t>
            </a:r>
            <a:r>
              <a:rPr lang="en-US" sz="2400" b="1" dirty="0">
                <a:solidFill>
                  <a:schemeClr val="tx1"/>
                </a:solidFill>
              </a:rPr>
              <a:t>ramp </a:t>
            </a:r>
            <a:r>
              <a:rPr lang="en-US" sz="2400" dirty="0">
                <a:solidFill>
                  <a:schemeClr val="tx1"/>
                </a:solidFill>
              </a:rPr>
              <a:t>quickly (leads to quench)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14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985355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Possible Applications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6356" y="1532415"/>
            <a:ext cx="11408409" cy="5187362"/>
          </a:xfrm>
        </p:spPr>
        <p:txBody>
          <a:bodyPr/>
          <a:lstStyle/>
          <a:p>
            <a:r>
              <a:rPr lang="en-GB" sz="2400" dirty="0"/>
              <a:t>Though CCTs look good on paper, we should be careful about </a:t>
            </a:r>
            <a:r>
              <a:rPr lang="en-GB" sz="2400" b="1" i="1" dirty="0"/>
              <a:t>how</a:t>
            </a:r>
            <a:r>
              <a:rPr lang="en-GB" sz="2400" i="1" dirty="0"/>
              <a:t> </a:t>
            </a:r>
            <a:r>
              <a:rPr lang="en-GB" sz="2400" dirty="0"/>
              <a:t>we are using them and </a:t>
            </a:r>
            <a:r>
              <a:rPr lang="en-GB" sz="2400" b="1" i="1" dirty="0"/>
              <a:t>what</a:t>
            </a:r>
            <a:r>
              <a:rPr lang="en-GB" sz="2400" dirty="0"/>
              <a:t> we are using them </a:t>
            </a:r>
            <a:r>
              <a:rPr lang="en-GB" sz="2400" i="1" dirty="0"/>
              <a:t>for</a:t>
            </a:r>
          </a:p>
          <a:p>
            <a:endParaRPr lang="en-GB" dirty="0"/>
          </a:p>
          <a:p>
            <a:endParaRPr lang="en-GB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3031226"/>
              </p:ext>
            </p:extLst>
          </p:nvPr>
        </p:nvGraphicFramePr>
        <p:xfrm>
          <a:off x="487387" y="2892827"/>
          <a:ext cx="11066345" cy="2103120"/>
        </p:xfrm>
        <a:graphic>
          <a:graphicData uri="http://schemas.openxmlformats.org/drawingml/2006/table">
            <a:tbl>
              <a:tblPr firstRow="1" bandRow="1">
                <a:tableStyleId>{8A107856-5554-42FB-B03E-39F5DBC370BA}</a:tableStyleId>
              </a:tblPr>
              <a:tblGrid>
                <a:gridCol w="2213269">
                  <a:extLst>
                    <a:ext uri="{9D8B030D-6E8A-4147-A177-3AD203B41FA5}">
                      <a16:colId xmlns:a16="http://schemas.microsoft.com/office/drawing/2014/main" val="3349666755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686377442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3420759401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131383250"/>
                    </a:ext>
                  </a:extLst>
                </a:gridCol>
                <a:gridCol w="2213269">
                  <a:extLst>
                    <a:ext uri="{9D8B030D-6E8A-4147-A177-3AD203B41FA5}">
                      <a16:colId xmlns:a16="http://schemas.microsoft.com/office/drawing/2014/main" val="3023032608"/>
                    </a:ext>
                  </a:extLst>
                </a:gridCol>
              </a:tblGrid>
              <a:tr h="418556">
                <a:tc>
                  <a:txBody>
                    <a:bodyPr/>
                    <a:lstStyle/>
                    <a:p>
                      <a:r>
                        <a:rPr lang="en-GB" sz="2400" dirty="0"/>
                        <a:t>Application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Field</a:t>
                      </a:r>
                      <a:r>
                        <a:rPr lang="en-GB" sz="2400" baseline="0" dirty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Length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# of magnets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Benefit</a:t>
                      </a:r>
                      <a:r>
                        <a:rPr lang="en-GB" sz="2400" baseline="0" dirty="0"/>
                        <a:t> </a:t>
                      </a:r>
                      <a:r>
                        <a:rPr lang="en-GB" sz="2400" baseline="0" dirty="0" err="1"/>
                        <a:t>v.s</a:t>
                      </a:r>
                      <a:r>
                        <a:rPr lang="en-GB" sz="2400" baseline="0" dirty="0"/>
                        <a:t>. cost, effort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131555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/>
                        <a:t>Large Colliders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Large (&gt; 16</a:t>
                      </a:r>
                      <a:r>
                        <a:rPr lang="en-GB" sz="2400" baseline="0" dirty="0"/>
                        <a:t> T)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Long (15 m)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Lots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Arguable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40581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sz="2400" dirty="0"/>
                        <a:t>Compact Machines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Small (3-4 T)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Short (~2 m)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Few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Huge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36284628"/>
                  </a:ext>
                </a:extLst>
              </a:tr>
            </a:tbl>
          </a:graphicData>
        </a:graphic>
      </p:graphicFrame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15</a:t>
            </a:fld>
            <a:endParaRPr lang="en-AU" sz="2400" noProof="0" dirty="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7EF93CA-1520-F58B-3500-B01336B76BC1}"/>
              </a:ext>
            </a:extLst>
          </p:cNvPr>
          <p:cNvSpPr/>
          <p:nvPr/>
        </p:nvSpPr>
        <p:spPr>
          <a:xfrm>
            <a:off x="6351476" y="5728821"/>
            <a:ext cx="4754674" cy="887360"/>
          </a:xfrm>
          <a:prstGeom prst="roundRect">
            <a:avLst/>
          </a:prstGeom>
          <a:solidFill>
            <a:srgbClr val="92D050">
              <a:alpha val="41000"/>
            </a:srgb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Let’s look at applying a CCT to a compact machine…</a:t>
            </a:r>
            <a:endParaRPr lang="en-GB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556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 vert="horz" lIns="91440" tIns="45720" rIns="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smtClean="0"/>
              <a:pPr>
                <a:spcAft>
                  <a:spcPts val="600"/>
                </a:spcAft>
              </a:pPr>
              <a:t>16</a:t>
            </a:fld>
            <a:endParaRPr lang="en-AU"/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01889" y="2547410"/>
            <a:ext cx="7272337" cy="2272930"/>
          </a:xfrm>
        </p:spPr>
        <p:txBody>
          <a:bodyPr vert="horz" wrap="square" lIns="90000" tIns="90000" rIns="90000" bIns="90000" rtlCol="0" anchor="t" anchorCtr="0">
            <a:normAutofit/>
          </a:bodyPr>
          <a:lstStyle/>
          <a:p>
            <a:pPr>
              <a:lnSpc>
                <a:spcPct val="90000"/>
              </a:lnSpc>
            </a:pPr>
            <a:r>
              <a:rPr lang="en-AU" sz="2800" dirty="0"/>
              <a:t>Application to Compact Accelerators:</a:t>
            </a:r>
          </a:p>
          <a:p>
            <a:pPr>
              <a:lnSpc>
                <a:spcPct val="90000"/>
              </a:lnSpc>
            </a:pPr>
            <a:r>
              <a:rPr lang="en-AU" sz="4000" dirty="0"/>
              <a:t>NIMMS</a:t>
            </a:r>
          </a:p>
          <a:p>
            <a:pPr>
              <a:lnSpc>
                <a:spcPct val="90000"/>
              </a:lnSpc>
            </a:pPr>
            <a:r>
              <a:rPr lang="en-AU" sz="2400" dirty="0"/>
              <a:t>(Next Ion Medical Machine Study)</a:t>
            </a:r>
          </a:p>
          <a:p>
            <a:pPr>
              <a:lnSpc>
                <a:spcPct val="90000"/>
              </a:lnSpc>
            </a:pPr>
            <a:endParaRPr lang="en-AU" sz="2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E147020-B83B-A7D3-9887-5D0D56DDC8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15" r="25815"/>
          <a:stretch/>
        </p:blipFill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noFill/>
        </p:spPr>
      </p:pic>
      <p:sp>
        <p:nvSpPr>
          <p:cNvPr id="12" name="TextBox 11"/>
          <p:cNvSpPr txBox="1"/>
          <p:nvPr/>
        </p:nvSpPr>
        <p:spPr>
          <a:xfrm>
            <a:off x="500063" y="5394937"/>
            <a:ext cx="4772202" cy="7072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>
              <a:spcAft>
                <a:spcPts val="600"/>
              </a:spcAft>
            </a:pPr>
            <a:r>
              <a:rPr lang="en-AU" sz="2000" i="1">
                <a:solidFill>
                  <a:schemeClr val="bg1"/>
                </a:solidFill>
              </a:rPr>
              <a:t>A collaborative study from CERN to develop portfolio of technology for future facilities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6FF8D6-6706-2FE8-59B3-F3A06A6E0E78}"/>
              </a:ext>
            </a:extLst>
          </p:cNvPr>
          <p:cNvSpPr txBox="1">
            <a:spLocks/>
          </p:cNvSpPr>
          <p:nvPr/>
        </p:nvSpPr>
        <p:spPr>
          <a:xfrm>
            <a:off x="3546889" y="6531977"/>
            <a:ext cx="4107621" cy="328612"/>
          </a:xfrm>
          <a:prstGeom prst="rect">
            <a:avLst/>
          </a:prstGeom>
          <a:noFill/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" b="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" b="1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 sz="1200" dirty="0">
                <a:solidFill>
                  <a:schemeClr val="bg1"/>
                </a:solidFill>
                <a:latin typeface="ff-meta-serif-web-pro"/>
                <a:hlinkClick r:id="rId3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Image credits: </a:t>
            </a:r>
            <a:r>
              <a:rPr lang="en-AU" sz="1100" b="0" i="0" u="none" strike="noStrike" dirty="0">
                <a:solidFill>
                  <a:schemeClr val="bg1"/>
                </a:solidFill>
                <a:effectLst/>
              </a:rPr>
              <a:t>Thomas </a:t>
            </a:r>
            <a:r>
              <a:rPr lang="en-AU" sz="1100" b="0" i="0" u="none" strike="noStrike" dirty="0" err="1">
                <a:solidFill>
                  <a:schemeClr val="bg1"/>
                </a:solidFill>
                <a:effectLst/>
              </a:rPr>
              <a:t>Kaestenbauer</a:t>
            </a:r>
            <a:r>
              <a:rPr lang="en-AU" sz="1100" b="0" i="0" u="none" strike="noStrike" dirty="0">
                <a:solidFill>
                  <a:schemeClr val="bg1"/>
                </a:solidFill>
                <a:effectLst/>
              </a:rPr>
              <a:t>, CERN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9520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4" y="395066"/>
            <a:ext cx="10246048" cy="887360"/>
          </a:xfrm>
        </p:spPr>
        <p:txBody>
          <a:bodyPr/>
          <a:lstStyle/>
          <a:p>
            <a:r>
              <a:rPr lang="en-GB" dirty="0"/>
              <a:t>NIMMS Initiative (2019-present)</a:t>
            </a:r>
          </a:p>
        </p:txBody>
      </p: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289527" y="626264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17</a:t>
            </a:fld>
            <a:endParaRPr lang="en-AU" sz="2400" dirty="0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848FCB44-5B35-5003-2AB1-B56CDDB1ADB0}"/>
              </a:ext>
            </a:extLst>
          </p:cNvPr>
          <p:cNvSpPr/>
          <p:nvPr/>
        </p:nvSpPr>
        <p:spPr>
          <a:xfrm>
            <a:off x="224244" y="1581014"/>
            <a:ext cx="11450568" cy="2201056"/>
          </a:xfrm>
          <a:prstGeom prst="roundRect">
            <a:avLst/>
          </a:prstGeom>
          <a:solidFill>
            <a:srgbClr val="00B0F0">
              <a:alpha val="27992"/>
            </a:srgb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14350" indent="-514350">
              <a:buFont typeface="+mj-lt"/>
              <a:buAutoNum type="arabicPeriod"/>
            </a:pPr>
            <a:endParaRPr lang="en-GB" sz="2800" dirty="0">
              <a:solidFill>
                <a:schemeClr val="tx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837DD6F-4411-6E33-0262-5E070D008604}"/>
              </a:ext>
            </a:extLst>
          </p:cNvPr>
          <p:cNvSpPr txBox="1"/>
          <p:nvPr/>
        </p:nvSpPr>
        <p:spPr>
          <a:xfrm>
            <a:off x="375614" y="1581014"/>
            <a:ext cx="1273078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400" dirty="0">
                <a:solidFill>
                  <a:srgbClr val="2D2D2D"/>
                </a:solidFill>
                <a:effectLst/>
              </a:rPr>
              <a:t>Develop a</a:t>
            </a:r>
            <a:r>
              <a:rPr lang="en-AU" sz="2400" b="1" dirty="0">
                <a:solidFill>
                  <a:srgbClr val="2D2D2D"/>
                </a:solidFill>
                <a:effectLst/>
              </a:rPr>
              <a:t>  </a:t>
            </a:r>
            <a:r>
              <a:rPr lang="en-AU" sz="2400" b="1" dirty="0">
                <a:effectLst/>
              </a:rPr>
              <a:t>“toolbox” of technologies </a:t>
            </a:r>
            <a:r>
              <a:rPr lang="en-AU" sz="2400" dirty="0">
                <a:solidFill>
                  <a:srgbClr val="2D2D2D"/>
                </a:solidFill>
                <a:effectLst/>
              </a:rPr>
              <a:t>for a new generation of medical ion accelerators</a:t>
            </a:r>
          </a:p>
          <a:p>
            <a:endParaRPr lang="en-AU" sz="2400" dirty="0">
              <a:solidFill>
                <a:srgbClr val="2D2D2D"/>
              </a:solidFill>
            </a:endParaRPr>
          </a:p>
          <a:p>
            <a:pPr marL="342900" indent="-342900">
              <a:buFont typeface="Wingdings" pitchFamily="2" charset="2"/>
              <a:buChar char="§"/>
            </a:pPr>
            <a:r>
              <a:rPr lang="en-AU" sz="2400" dirty="0">
                <a:solidFill>
                  <a:srgbClr val="2D2D2D"/>
                </a:solidFill>
              </a:rPr>
              <a:t>Follow-up study to </a:t>
            </a:r>
            <a:r>
              <a:rPr lang="en-AU" sz="2400" dirty="0">
                <a:solidFill>
                  <a:srgbClr val="2D2D2D"/>
                </a:solidFill>
                <a:effectLst/>
              </a:rPr>
              <a:t>PIMMS (2000) (CNAO/</a:t>
            </a:r>
            <a:r>
              <a:rPr lang="en-AU" sz="2400" dirty="0" err="1">
                <a:solidFill>
                  <a:srgbClr val="2D2D2D"/>
                </a:solidFill>
                <a:effectLst/>
              </a:rPr>
              <a:t>MedAustron</a:t>
            </a:r>
            <a:r>
              <a:rPr lang="en-AU" sz="2400" dirty="0">
                <a:solidFill>
                  <a:srgbClr val="2D2D2D"/>
                </a:solidFill>
                <a:effectLst/>
              </a:rPr>
              <a:t>)</a:t>
            </a:r>
          </a:p>
          <a:p>
            <a:pPr marL="342900" indent="-342900">
              <a:buFont typeface="Wingdings" pitchFamily="2" charset="2"/>
              <a:buChar char="§"/>
            </a:pPr>
            <a:r>
              <a:rPr lang="en-AU" sz="2400" dirty="0">
                <a:solidFill>
                  <a:srgbClr val="2D2D2D"/>
                </a:solidFill>
              </a:rPr>
              <a:t>S</a:t>
            </a:r>
            <a:r>
              <a:rPr lang="en-AU" sz="2400" dirty="0">
                <a:solidFill>
                  <a:srgbClr val="2D2D2D"/>
                </a:solidFill>
                <a:effectLst/>
              </a:rPr>
              <a:t>upport from EU programs </a:t>
            </a:r>
            <a:r>
              <a:rPr lang="en-AU" sz="2400" dirty="0" err="1">
                <a:solidFill>
                  <a:srgbClr val="2D2D2D"/>
                </a:solidFill>
                <a:effectLst/>
              </a:rPr>
              <a:t>HITRIplus</a:t>
            </a:r>
            <a:r>
              <a:rPr lang="en-AU" sz="2400" dirty="0">
                <a:solidFill>
                  <a:srgbClr val="2D2D2D"/>
                </a:solidFill>
                <a:effectLst/>
              </a:rPr>
              <a:t> and </a:t>
            </a:r>
            <a:r>
              <a:rPr lang="en-AU" sz="2400" dirty="0" err="1">
                <a:solidFill>
                  <a:srgbClr val="2D2D2D"/>
                </a:solidFill>
                <a:effectLst/>
              </a:rPr>
              <a:t>iFAST</a:t>
            </a:r>
            <a:r>
              <a:rPr lang="en-AU" sz="2400" dirty="0">
                <a:solidFill>
                  <a:srgbClr val="2D2D2D"/>
                </a:solidFill>
                <a:effectLst/>
              </a:rPr>
              <a:t> + many collaborators</a:t>
            </a:r>
          </a:p>
          <a:p>
            <a:pPr marL="342900" indent="-342900">
              <a:buFont typeface="Wingdings" pitchFamily="2" charset="2"/>
              <a:buChar char="§"/>
            </a:pPr>
            <a:r>
              <a:rPr lang="en-AU" sz="2400" dirty="0">
                <a:solidFill>
                  <a:srgbClr val="2D2D2D"/>
                </a:solidFill>
              </a:rPr>
              <a:t>Partnered with SEEIIST to </a:t>
            </a:r>
            <a:r>
              <a:rPr lang="en-AU" sz="2400" b="1" dirty="0">
                <a:solidFill>
                  <a:srgbClr val="2D2D2D"/>
                </a:solidFill>
              </a:rPr>
              <a:t>construct treatment + research facility in South East Europe</a:t>
            </a:r>
            <a:endParaRPr lang="en-AU" sz="2400" b="1" dirty="0">
              <a:effectLst/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44EA16B5-D643-3BBB-312B-10A064551391}"/>
              </a:ext>
            </a:extLst>
          </p:cNvPr>
          <p:cNvSpPr/>
          <p:nvPr/>
        </p:nvSpPr>
        <p:spPr>
          <a:xfrm>
            <a:off x="224244" y="4412406"/>
            <a:ext cx="4801152" cy="2201056"/>
          </a:xfrm>
          <a:prstGeom prst="roundRect">
            <a:avLst/>
          </a:prstGeom>
          <a:solidFill>
            <a:srgbClr val="CC99FF">
              <a:alpha val="46000"/>
            </a:srgb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2800" dirty="0">
              <a:solidFill>
                <a:schemeClr val="tx1"/>
              </a:solidFill>
            </a:endParaRP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342D4945-D8E4-DB9D-D42E-D93CEE5FD6C5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75614" y="3912734"/>
            <a:ext cx="9966359" cy="3476536"/>
          </a:xfrm>
        </p:spPr>
        <p:txBody>
          <a:bodyPr/>
          <a:lstStyle/>
          <a:p>
            <a:r>
              <a:rPr lang="en-GB" sz="2400" b="1" dirty="0"/>
              <a:t>Goal of NIMMS:</a:t>
            </a:r>
            <a:r>
              <a:rPr lang="en-GB" sz="2400" dirty="0"/>
              <a:t> Design an ion therapy machine (+ gantry) for future facilities </a:t>
            </a:r>
          </a:p>
          <a:p>
            <a:r>
              <a:rPr lang="en-GB" sz="2400" dirty="0"/>
              <a:t>Specifications: </a:t>
            </a:r>
          </a:p>
          <a:p>
            <a:pPr marL="342900" indent="-342900">
              <a:buFont typeface="Wingdings" pitchFamily="2" charset="2"/>
              <a:buChar char="§"/>
            </a:pPr>
            <a:r>
              <a:rPr lang="en-GB" sz="2400" b="1" i="1" dirty="0"/>
              <a:t>Smaller </a:t>
            </a:r>
            <a:r>
              <a:rPr lang="en-GB" sz="2400" dirty="0"/>
              <a:t>(footprint 1000m</a:t>
            </a:r>
            <a:r>
              <a:rPr lang="en-GB" sz="2400" baseline="30000" dirty="0"/>
              <a:t>2</a:t>
            </a:r>
            <a:r>
              <a:rPr lang="en-GB" sz="2400" b="1" dirty="0"/>
              <a:t> )</a:t>
            </a:r>
          </a:p>
          <a:p>
            <a:pPr marL="342900" indent="-342900">
              <a:buFont typeface="Wingdings" pitchFamily="2" charset="2"/>
              <a:buChar char="§"/>
            </a:pPr>
            <a:r>
              <a:rPr lang="en-GB" sz="2400" b="1" i="1" dirty="0"/>
              <a:t>Cheaper </a:t>
            </a:r>
            <a:r>
              <a:rPr lang="en-GB" sz="2400" dirty="0"/>
              <a:t>(&lt;</a:t>
            </a:r>
            <a:r>
              <a:rPr lang="en-AU" sz="2400" dirty="0">
                <a:solidFill>
                  <a:srgbClr val="2D2D2D"/>
                </a:solidFill>
                <a:effectLst/>
              </a:rPr>
              <a:t>€</a:t>
            </a:r>
            <a:r>
              <a:rPr lang="en-GB" sz="2400" dirty="0"/>
              <a:t>120M building costs)</a:t>
            </a:r>
            <a:endParaRPr lang="en-GB" sz="2400" b="1" dirty="0"/>
          </a:p>
          <a:p>
            <a:pPr marL="342900" indent="-342900">
              <a:buFont typeface="Wingdings" pitchFamily="2" charset="2"/>
              <a:buChar char="§"/>
            </a:pPr>
            <a:r>
              <a:rPr lang="en-GB" sz="2400" i="1" dirty="0"/>
              <a:t>Accelerate </a:t>
            </a:r>
            <a:r>
              <a:rPr lang="en-GB" sz="2400" b="1" i="1" dirty="0"/>
              <a:t>heavy ions </a:t>
            </a:r>
            <a:r>
              <a:rPr lang="en-GB" sz="2400" dirty="0"/>
              <a:t>(C, He, etc.) </a:t>
            </a:r>
            <a:endParaRPr lang="en-GB" sz="2400" b="1" dirty="0"/>
          </a:p>
          <a:p>
            <a:pPr marL="342900" indent="-342900">
              <a:buFont typeface="Wingdings" pitchFamily="2" charset="2"/>
              <a:buChar char="§"/>
            </a:pPr>
            <a:r>
              <a:rPr lang="en-GB" sz="2400" b="1" i="1" dirty="0"/>
              <a:t>Higher intensities </a:t>
            </a:r>
            <a:r>
              <a:rPr lang="en-GB" sz="2400" b="1" dirty="0"/>
              <a:t>(&gt;1x10</a:t>
            </a:r>
            <a:r>
              <a:rPr lang="en-GB" sz="2400" b="1" baseline="30000" dirty="0"/>
              <a:t>10</a:t>
            </a:r>
            <a:r>
              <a:rPr lang="en-GB" sz="2400" b="1" dirty="0"/>
              <a:t> </a:t>
            </a:r>
            <a:r>
              <a:rPr lang="en-GB" sz="2400" dirty="0" err="1"/>
              <a:t>pps</a:t>
            </a:r>
            <a:r>
              <a:rPr lang="en-GB" sz="2400" b="1" dirty="0"/>
              <a:t>)</a:t>
            </a:r>
            <a:endParaRPr lang="en-GB" sz="2400" dirty="0"/>
          </a:p>
        </p:txBody>
      </p:sp>
      <p:pic>
        <p:nvPicPr>
          <p:cNvPr id="25" name="Picture 1" descr="page5image211376768">
            <a:extLst>
              <a:ext uri="{FF2B5EF4-FFF2-40B4-BE49-F238E27FC236}">
                <a16:creationId xmlns:a16="http://schemas.microsoft.com/office/drawing/2014/main" id="{A73397F0-50BE-46ED-F24D-7890574434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6865" y="4509639"/>
            <a:ext cx="3002662" cy="228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D0E7205B-D5DC-3E1B-2FC1-CD4286CE2203}"/>
              </a:ext>
            </a:extLst>
          </p:cNvPr>
          <p:cNvSpPr txBox="1"/>
          <p:nvPr/>
        </p:nvSpPr>
        <p:spPr>
          <a:xfrm>
            <a:off x="5358793" y="6445204"/>
            <a:ext cx="36973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Example layout of  SEEIIST facility</a:t>
            </a:r>
          </a:p>
        </p:txBody>
      </p:sp>
    </p:spTree>
    <p:extLst>
      <p:ext uri="{BB962C8B-B14F-4D97-AF65-F5344CB8AC3E}">
        <p14:creationId xmlns:p14="http://schemas.microsoft.com/office/powerpoint/2010/main" val="1969044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1" grpId="0" animBg="1"/>
      <p:bldP spid="2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4" y="395066"/>
            <a:ext cx="10246048" cy="887360"/>
          </a:xfrm>
        </p:spPr>
        <p:txBody>
          <a:bodyPr/>
          <a:lstStyle/>
          <a:p>
            <a:r>
              <a:rPr lang="en-GB" dirty="0"/>
              <a:t>Future Ion Therapy Machines</a:t>
            </a:r>
          </a:p>
        </p:txBody>
      </p:sp>
      <p:pic>
        <p:nvPicPr>
          <p:cNvPr id="5" name="Picture Placeholder 45" descr="Chart, pie chart, sunburst chart&#10;&#10;Description automatically generated">
            <a:extLst>
              <a:ext uri="{FF2B5EF4-FFF2-40B4-BE49-F238E27FC236}">
                <a16:creationId xmlns:a16="http://schemas.microsoft.com/office/drawing/2014/main" id="{12399816-9D48-CBDB-BB4A-AAE082A1E4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01" t="11206" r="5827" b="1235"/>
          <a:stretch/>
        </p:blipFill>
        <p:spPr>
          <a:xfrm>
            <a:off x="5646553" y="2803304"/>
            <a:ext cx="3085504" cy="245998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</p:pic>
      <p:sp>
        <p:nvSpPr>
          <p:cNvPr id="12" name="TextBox 11"/>
          <p:cNvSpPr txBox="1"/>
          <p:nvPr/>
        </p:nvSpPr>
        <p:spPr>
          <a:xfrm>
            <a:off x="9268342" y="5241096"/>
            <a:ext cx="30855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NIMMS Superconducting Compact Synchrotron, square and triangular versions courtesy of E. Benedetto</a:t>
            </a:r>
          </a:p>
        </p:txBody>
      </p: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289527" y="626264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18</a:t>
            </a:fld>
            <a:endParaRPr lang="en-AU" sz="24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94203E-9384-4825-F8D6-94F1A9C13C08}"/>
              </a:ext>
            </a:extLst>
          </p:cNvPr>
          <p:cNvSpPr txBox="1"/>
          <p:nvPr/>
        </p:nvSpPr>
        <p:spPr>
          <a:xfrm>
            <a:off x="327496" y="1654636"/>
            <a:ext cx="3085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Possible Candidates: </a:t>
            </a:r>
          </a:p>
        </p:txBody>
      </p:sp>
      <p:pic>
        <p:nvPicPr>
          <p:cNvPr id="2055" name="Picture 7" descr="page6image294351520">
            <a:extLst>
              <a:ext uri="{FF2B5EF4-FFF2-40B4-BE49-F238E27FC236}">
                <a16:creationId xmlns:a16="http://schemas.microsoft.com/office/drawing/2014/main" id="{23B4D91D-FD35-43D2-FFA6-C5C7A69EC0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28141" y="2936918"/>
            <a:ext cx="2182953" cy="2002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EBB14F9-9209-C161-54AE-100DED1979C9}"/>
              </a:ext>
            </a:extLst>
          </p:cNvPr>
          <p:cNvSpPr txBox="1"/>
          <p:nvPr/>
        </p:nvSpPr>
        <p:spPr>
          <a:xfrm>
            <a:off x="10613336" y="2526038"/>
            <a:ext cx="55801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+ others…</a:t>
            </a:r>
            <a:endParaRPr lang="en-AU" sz="2400" dirty="0">
              <a:effectLst/>
            </a:endParaRPr>
          </a:p>
          <a:p>
            <a:endParaRPr lang="en-US" sz="2400" dirty="0"/>
          </a:p>
        </p:txBody>
      </p:sp>
      <p:pic>
        <p:nvPicPr>
          <p:cNvPr id="8" name="Picture 2" descr="page6image294350784">
            <a:extLst>
              <a:ext uri="{FF2B5EF4-FFF2-40B4-BE49-F238E27FC236}">
                <a16:creationId xmlns:a16="http://schemas.microsoft.com/office/drawing/2014/main" id="{DBE0E74D-1038-2911-0D92-1DC1D0E074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96" y="2655557"/>
            <a:ext cx="4552116" cy="3101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A71BBE0-4767-E117-02EB-1FB49AE5E080}"/>
              </a:ext>
            </a:extLst>
          </p:cNvPr>
          <p:cNvSpPr txBox="1"/>
          <p:nvPr/>
        </p:nvSpPr>
        <p:spPr>
          <a:xfrm>
            <a:off x="2747300" y="5717007"/>
            <a:ext cx="28992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Example layout with normal conducting synchrotron , courtesy of M. </a:t>
            </a:r>
            <a:r>
              <a:rPr lang="en-US" sz="1200" i="1" dirty="0" err="1"/>
              <a:t>Vretenar</a:t>
            </a:r>
            <a:endParaRPr lang="en-US" sz="1200" i="1" dirty="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D99A40BA-7367-22EE-5553-95A379E3B027}"/>
              </a:ext>
            </a:extLst>
          </p:cNvPr>
          <p:cNvSpPr/>
          <p:nvPr/>
        </p:nvSpPr>
        <p:spPr>
          <a:xfrm>
            <a:off x="138566" y="5632156"/>
            <a:ext cx="2133148" cy="1168791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</a:rPr>
              <a:t>Main Specs: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75m circum.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ffectLst/>
              </a:rPr>
              <a:t>Max </a:t>
            </a:r>
            <a:r>
              <a:rPr lang="en-US" sz="2400" b="1" dirty="0">
                <a:solidFill>
                  <a:schemeClr val="tx1"/>
                </a:solidFill>
                <a:effectLst/>
              </a:rPr>
              <a:t>B</a:t>
            </a:r>
            <a:r>
              <a:rPr lang="en-US" sz="2400" dirty="0">
                <a:solidFill>
                  <a:schemeClr val="tx1"/>
                </a:solidFill>
                <a:effectLst/>
              </a:rPr>
              <a:t> = 2T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54C0534-76FF-D654-8E63-E360F974C4E9}"/>
              </a:ext>
            </a:extLst>
          </p:cNvPr>
          <p:cNvSpPr/>
          <p:nvPr/>
        </p:nvSpPr>
        <p:spPr>
          <a:xfrm>
            <a:off x="5975663" y="5596080"/>
            <a:ext cx="2313489" cy="1168791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</a:rPr>
              <a:t>Main Specs: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27m circum.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  <a:effectLst/>
              </a:rPr>
              <a:t>Max </a:t>
            </a:r>
            <a:r>
              <a:rPr lang="en-US" sz="2400" b="1" dirty="0">
                <a:solidFill>
                  <a:schemeClr val="tx1"/>
                </a:solidFill>
                <a:effectLst/>
              </a:rPr>
              <a:t>B</a:t>
            </a:r>
            <a:r>
              <a:rPr lang="en-US" sz="2400" dirty="0">
                <a:solidFill>
                  <a:schemeClr val="tx1"/>
                </a:solidFill>
                <a:effectLst/>
              </a:rPr>
              <a:t> = 3.5T</a:t>
            </a: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13DC145-936B-94C7-A671-FA349CC78F60}"/>
              </a:ext>
            </a:extLst>
          </p:cNvPr>
          <p:cNvSpPr/>
          <p:nvPr/>
        </p:nvSpPr>
        <p:spPr>
          <a:xfrm>
            <a:off x="138566" y="2211504"/>
            <a:ext cx="4944224" cy="461665"/>
          </a:xfrm>
          <a:prstGeom prst="roundRect">
            <a:avLst/>
          </a:prstGeom>
          <a:solidFill>
            <a:srgbClr val="FF6699">
              <a:alpha val="50196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460D8F2-3506-352A-4564-CD885C7A0502}"/>
              </a:ext>
            </a:extLst>
          </p:cNvPr>
          <p:cNvSpPr txBox="1"/>
          <p:nvPr/>
        </p:nvSpPr>
        <p:spPr>
          <a:xfrm>
            <a:off x="327496" y="2234053"/>
            <a:ext cx="68734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Normal Conducting Synchrotron</a:t>
            </a:r>
            <a:endParaRPr lang="en-US" sz="2000" b="1" dirty="0"/>
          </a:p>
          <a:p>
            <a:endParaRPr lang="en-US" dirty="0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C09DB217-0858-5DFC-A160-266DE7CACD2E}"/>
              </a:ext>
            </a:extLst>
          </p:cNvPr>
          <p:cNvSpPr/>
          <p:nvPr/>
        </p:nvSpPr>
        <p:spPr>
          <a:xfrm>
            <a:off x="5858802" y="2109290"/>
            <a:ext cx="4102152" cy="546267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90FA64B-4164-B21C-0ED5-482AF04CEED0}"/>
              </a:ext>
            </a:extLst>
          </p:cNvPr>
          <p:cNvSpPr txBox="1"/>
          <p:nvPr/>
        </p:nvSpPr>
        <p:spPr>
          <a:xfrm>
            <a:off x="5941961" y="2171235"/>
            <a:ext cx="41021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Superconducting Synchrotron</a:t>
            </a:r>
          </a:p>
          <a:p>
            <a:r>
              <a:rPr lang="en-US" sz="24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11900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0" grpId="0"/>
      <p:bldP spid="4" grpId="0"/>
      <p:bldP spid="7" grpId="0" animBg="1"/>
      <p:bldP spid="9" grpId="0" animBg="1"/>
      <p:bldP spid="3" grpId="0" animBg="1"/>
      <p:bldP spid="11" grpId="0"/>
      <p:bldP spid="13" grpId="0" animBg="1"/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4" y="395066"/>
            <a:ext cx="10246048" cy="887360"/>
          </a:xfrm>
        </p:spPr>
        <p:txBody>
          <a:bodyPr/>
          <a:lstStyle/>
          <a:p>
            <a:r>
              <a:rPr lang="en-GB" dirty="0"/>
              <a:t>NIMMS Medical Superconducting Synchrotron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146512" y="1442401"/>
            <a:ext cx="9940627" cy="2932632"/>
          </a:xfrm>
        </p:spPr>
        <p:txBody>
          <a:bodyPr/>
          <a:lstStyle/>
          <a:p>
            <a:r>
              <a:rPr lang="en-GB" sz="2400" b="1" dirty="0"/>
              <a:t>Goal:</a:t>
            </a:r>
            <a:r>
              <a:rPr lang="en-GB" sz="2400" dirty="0"/>
              <a:t> Design a </a:t>
            </a:r>
            <a:r>
              <a:rPr lang="en-GB" sz="2400" b="1" i="1" dirty="0"/>
              <a:t>smaller</a:t>
            </a:r>
            <a:r>
              <a:rPr lang="en-GB" sz="2400" dirty="0"/>
              <a:t> heavy ion therapy synchrotron for next gen. facilities</a:t>
            </a:r>
          </a:p>
        </p:txBody>
      </p:sp>
      <p:pic>
        <p:nvPicPr>
          <p:cNvPr id="5" name="Picture Placeholder 45" descr="Chart, pie chart, sunburst chart&#10;&#10;Description automatically generated">
            <a:extLst>
              <a:ext uri="{FF2B5EF4-FFF2-40B4-BE49-F238E27FC236}">
                <a16:creationId xmlns:a16="http://schemas.microsoft.com/office/drawing/2014/main" id="{12399816-9D48-CBDB-BB4A-AAE082A1E42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01" t="11206" r="5827" b="1235"/>
          <a:stretch/>
        </p:blipFill>
        <p:spPr>
          <a:xfrm>
            <a:off x="7412746" y="2689268"/>
            <a:ext cx="4312019" cy="343785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</p:pic>
      <p:sp>
        <p:nvSpPr>
          <p:cNvPr id="8" name="Right Arrow 7"/>
          <p:cNvSpPr/>
          <p:nvPr/>
        </p:nvSpPr>
        <p:spPr>
          <a:xfrm rot="1716874">
            <a:off x="6982641" y="2515255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ight Arrow 8"/>
          <p:cNvSpPr/>
          <p:nvPr/>
        </p:nvSpPr>
        <p:spPr>
          <a:xfrm rot="20015524">
            <a:off x="6998546" y="5561270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ight Arrow 9"/>
          <p:cNvSpPr/>
          <p:nvPr/>
        </p:nvSpPr>
        <p:spPr>
          <a:xfrm rot="8432808">
            <a:off x="11020943" y="2379119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ight Arrow 10"/>
          <p:cNvSpPr/>
          <p:nvPr/>
        </p:nvSpPr>
        <p:spPr>
          <a:xfrm rot="12724999">
            <a:off x="11095999" y="5584771"/>
            <a:ext cx="9185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6991946" y="6101514"/>
            <a:ext cx="46828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NIMMS Superconducting Compact Synchrotron, courtesy of E. Benedetto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1304" y="2358043"/>
            <a:ext cx="4301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1" dirty="0"/>
              <a:t>What makes this design special?</a:t>
            </a:r>
          </a:p>
        </p:txBody>
      </p:sp>
      <p:sp>
        <p:nvSpPr>
          <p:cNvPr id="1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289527" y="626264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19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63510" y="2918454"/>
            <a:ext cx="7000495" cy="1456578"/>
          </a:xfrm>
          <a:prstGeom prst="roundRect">
            <a:avLst/>
          </a:prstGeom>
          <a:solidFill>
            <a:srgbClr val="FFC000">
              <a:alpha val="72000"/>
            </a:srgbClr>
          </a:solidFill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 Based on 90° CCT magnets at </a:t>
            </a:r>
            <a:r>
              <a:rPr lang="en-US" sz="2400" b="1" dirty="0">
                <a:solidFill>
                  <a:schemeClr val="tx1"/>
                </a:solidFill>
              </a:rPr>
              <a:t>3.5 T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 27 m </a:t>
            </a:r>
            <a:r>
              <a:rPr lang="en-US" sz="2400" dirty="0">
                <a:solidFill>
                  <a:schemeClr val="tx1"/>
                </a:solidFill>
              </a:rPr>
              <a:t>circumference, 1.89 m bending radius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 </a:t>
            </a:r>
            <a:r>
              <a:rPr lang="en-US" sz="2400" b="1" dirty="0">
                <a:solidFill>
                  <a:schemeClr val="tx1"/>
                </a:solidFill>
              </a:rPr>
              <a:t>Combined-function</a:t>
            </a:r>
            <a:r>
              <a:rPr lang="en-US" sz="2400" dirty="0">
                <a:solidFill>
                  <a:schemeClr val="tx1"/>
                </a:solidFill>
              </a:rPr>
              <a:t> quadrupole layers </a:t>
            </a:r>
            <a:r>
              <a:rPr lang="en-US" sz="2400" b="1" dirty="0">
                <a:solidFill>
                  <a:schemeClr val="tx1"/>
                </a:solidFill>
              </a:rPr>
              <a:t>inside</a:t>
            </a:r>
            <a:r>
              <a:rPr lang="en-US" sz="2400" dirty="0">
                <a:solidFill>
                  <a:schemeClr val="tx1"/>
                </a:solidFill>
              </a:rPr>
              <a:t> dipole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 Adapt magnets from synchrotron to gantry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0109" y="5189539"/>
            <a:ext cx="6451110" cy="680588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AU" sz="2400" dirty="0">
                <a:solidFill>
                  <a:schemeClr val="tx1"/>
                </a:solidFill>
              </a:rPr>
              <a:t>→</a:t>
            </a:r>
            <a:r>
              <a:rPr lang="en-AU" sz="2400" dirty="0"/>
              <a:t>  </a:t>
            </a:r>
            <a:r>
              <a:rPr lang="en-GB" sz="2400" b="1" dirty="0">
                <a:solidFill>
                  <a:schemeClr val="tx1"/>
                </a:solidFill>
              </a:rPr>
              <a:t>Study effects of special magnet geometry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349F866-69C7-424D-FD54-94BC4BF0E682}"/>
              </a:ext>
            </a:extLst>
          </p:cNvPr>
          <p:cNvSpPr txBox="1"/>
          <p:nvPr/>
        </p:nvSpPr>
        <p:spPr>
          <a:xfrm>
            <a:off x="231304" y="4707081"/>
            <a:ext cx="61026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b="1" dirty="0">
                <a:solidFill>
                  <a:schemeClr val="tx1"/>
                </a:solidFill>
              </a:rPr>
              <a:t>Aim: </a:t>
            </a:r>
            <a:r>
              <a:rPr lang="en-GB" sz="2400" dirty="0">
                <a:solidFill>
                  <a:schemeClr val="tx1"/>
                </a:solidFill>
              </a:rPr>
              <a:t>Perform beam dynamics simulations</a:t>
            </a:r>
          </a:p>
          <a:p>
            <a:r>
              <a:rPr lang="en-GB" sz="2400" b="1" dirty="0">
                <a:solidFill>
                  <a:schemeClr val="tx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73111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3" grpId="0" uiExpand="1" build="allAtOnce" animBg="1"/>
      <p:bldP spid="2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3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Outline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z="2400" noProof="0" smtClean="0"/>
              <a:pPr/>
              <a:t>2</a:t>
            </a:fld>
            <a:endParaRPr lang="en-AU" sz="2400" noProof="0"/>
          </a:p>
        </p:txBody>
      </p:sp>
      <p:sp>
        <p:nvSpPr>
          <p:cNvPr id="6" name="Rounded Rectangle 5"/>
          <p:cNvSpPr/>
          <p:nvPr/>
        </p:nvSpPr>
        <p:spPr>
          <a:xfrm>
            <a:off x="395937" y="1282426"/>
            <a:ext cx="8090838" cy="5180508"/>
          </a:xfrm>
          <a:prstGeom prst="roundRect">
            <a:avLst/>
          </a:prstGeom>
          <a:solidFill>
            <a:srgbClr val="CC99FF">
              <a:alpha val="46000"/>
            </a:srgb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(Brief) Review of </a:t>
            </a:r>
            <a:r>
              <a:rPr lang="en-GB" sz="2800" b="1" dirty="0">
                <a:solidFill>
                  <a:schemeClr val="tx1"/>
                </a:solidFill>
              </a:rPr>
              <a:t>Canted-Cosine-Theta (CCT) Technology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Application to Compact Accelerators: 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NIMMS (Next Ion Medical Machine Study) Superconducting Synchrotron</a:t>
            </a:r>
          </a:p>
          <a:p>
            <a:pPr marL="1016100" lvl="2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Beam Dynamics and Stability Studies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CCT Magnets in FFAs: How would that work?</a:t>
            </a:r>
          </a:p>
          <a:p>
            <a:pPr marL="1473300" lvl="3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TURBO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800" dirty="0">
                <a:solidFill>
                  <a:schemeClr val="tx1"/>
                </a:solidFill>
              </a:rPr>
              <a:t>Review and Questions</a:t>
            </a:r>
          </a:p>
        </p:txBody>
      </p:sp>
    </p:spTree>
    <p:extLst>
      <p:ext uri="{BB962C8B-B14F-4D97-AF65-F5344CB8AC3E}">
        <p14:creationId xmlns:p14="http://schemas.microsoft.com/office/powerpoint/2010/main" val="715261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206188" cy="887360"/>
          </a:xfrm>
        </p:spPr>
        <p:txBody>
          <a:bodyPr/>
          <a:lstStyle/>
          <a:p>
            <a:r>
              <a:rPr lang="en-GB" dirty="0"/>
              <a:t>Magnet Options</a:t>
            </a:r>
          </a:p>
        </p:txBody>
      </p: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C7E5BB85-EA6B-CF44-AF9E-80C2722B88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818" t="15600" r="24988" b="14400"/>
          <a:stretch/>
        </p:blipFill>
        <p:spPr>
          <a:xfrm>
            <a:off x="423745" y="4378547"/>
            <a:ext cx="3301752" cy="2013263"/>
          </a:xfrm>
          <a:prstGeom prst="rect">
            <a:avLst/>
          </a:prstGeom>
        </p:spPr>
      </p:pic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20</a:t>
            </a:fld>
            <a:endParaRPr lang="en-AU" sz="2400" dirty="0"/>
          </a:p>
        </p:txBody>
      </p:sp>
      <p:sp>
        <p:nvSpPr>
          <p:cNvPr id="6" name="Rounded Rectangle 5"/>
          <p:cNvSpPr/>
          <p:nvPr/>
        </p:nvSpPr>
        <p:spPr>
          <a:xfrm>
            <a:off x="71870" y="1472821"/>
            <a:ext cx="5894205" cy="1760683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Original NIMMS design based on AG-CCT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Two alternative main magnet options: </a:t>
            </a:r>
          </a:p>
          <a:p>
            <a:pPr marL="914400" lvl="1" indent="-457200"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CF-CCT (WIP)</a:t>
            </a:r>
          </a:p>
          <a:p>
            <a:pPr marL="914400" lvl="1" indent="-457200"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CF Cosine-Theta dipole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00751" y="3568667"/>
            <a:ext cx="4105489" cy="659763"/>
          </a:xfrm>
          <a:prstGeom prst="roundRect">
            <a:avLst/>
          </a:prstGeom>
          <a:solidFill>
            <a:srgbClr val="FFCCFF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800" dirty="0">
                <a:solidFill>
                  <a:schemeClr val="tx1"/>
                </a:solidFill>
              </a:rPr>
              <a:t>Modelling in OPERA 3D: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7014" y="6521945"/>
            <a:ext cx="48473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Curved cosine-theta demonstrator EM model (30</a:t>
            </a:r>
            <a:r>
              <a:rPr lang="en-US" sz="1600" b="1" dirty="0"/>
              <a:t> °)</a:t>
            </a:r>
            <a:r>
              <a:rPr lang="en-GB" sz="1600" i="1" dirty="0"/>
              <a:t> </a:t>
            </a:r>
          </a:p>
        </p:txBody>
      </p:sp>
      <p:sp>
        <p:nvSpPr>
          <p:cNvPr id="4" name="Right Arrow 3">
            <a:extLst>
              <a:ext uri="{FF2B5EF4-FFF2-40B4-BE49-F238E27FC236}">
                <a16:creationId xmlns:a16="http://schemas.microsoft.com/office/drawing/2014/main" id="{815FFB77-F0EA-AB9D-31A3-C416E40CB4A6}"/>
              </a:ext>
            </a:extLst>
          </p:cNvPr>
          <p:cNvSpPr/>
          <p:nvPr/>
        </p:nvSpPr>
        <p:spPr>
          <a:xfrm rot="331005">
            <a:off x="4373777" y="2664079"/>
            <a:ext cx="708102" cy="46981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19980D0-BD01-63D7-3FB7-DAABDA061A16}"/>
              </a:ext>
            </a:extLst>
          </p:cNvPr>
          <p:cNvSpPr txBox="1"/>
          <p:nvPr/>
        </p:nvSpPr>
        <p:spPr>
          <a:xfrm>
            <a:off x="5966076" y="6393453"/>
            <a:ext cx="4121627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AG-CCT (coils only) </a:t>
            </a:r>
            <a:r>
              <a:rPr lang="en-GB" sz="1600" i="1" dirty="0"/>
              <a:t>EM model (90</a:t>
            </a:r>
            <a:r>
              <a:rPr lang="en-US" sz="1600" b="1" dirty="0"/>
              <a:t> °)</a:t>
            </a:r>
            <a:r>
              <a:rPr lang="en-GB" sz="1600" i="1" dirty="0"/>
              <a:t> </a:t>
            </a:r>
          </a:p>
          <a:p>
            <a:r>
              <a:rPr lang="en-US" dirty="0"/>
              <a:t>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C131F66-6578-E7A3-5E47-5356D4303C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6890" y="86946"/>
            <a:ext cx="4320386" cy="3567639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8DECBBE2-96B9-64F7-89B3-7B9C80134578}"/>
              </a:ext>
            </a:extLst>
          </p:cNvPr>
          <p:cNvSpPr txBox="1"/>
          <p:nvPr/>
        </p:nvSpPr>
        <p:spPr>
          <a:xfrm>
            <a:off x="10385687" y="3659018"/>
            <a:ext cx="1832155" cy="2616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1100" i="1" dirty="0">
                <a:cs typeface="Calibri"/>
              </a:rPr>
              <a:t>Credit: W. Wan, LBNL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37638E46-660F-9596-4AC0-292B0FCF9FCE}"/>
              </a:ext>
            </a:extLst>
          </p:cNvPr>
          <p:cNvSpPr/>
          <p:nvPr/>
        </p:nvSpPr>
        <p:spPr>
          <a:xfrm>
            <a:off x="10594037" y="241696"/>
            <a:ext cx="1415456" cy="430886"/>
          </a:xfrm>
          <a:prstGeom prst="roundRect">
            <a:avLst/>
          </a:prstGeom>
          <a:solidFill>
            <a:srgbClr val="66FFFF">
              <a:alpha val="54889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>
                <a:solidFill>
                  <a:schemeClr val="tx1"/>
                </a:solidFill>
              </a:rPr>
              <a:t>90° bend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781DBC40-9034-1094-D2EA-34E593223701}"/>
              </a:ext>
            </a:extLst>
          </p:cNvPr>
          <p:cNvSpPr/>
          <p:nvPr/>
        </p:nvSpPr>
        <p:spPr>
          <a:xfrm>
            <a:off x="9520921" y="3941272"/>
            <a:ext cx="2626844" cy="505643"/>
          </a:xfrm>
          <a:prstGeom prst="roundRect">
            <a:avLst/>
          </a:prstGeom>
          <a:solidFill>
            <a:srgbClr val="66FFFF">
              <a:alpha val="54902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>
                <a:solidFill>
                  <a:schemeClr val="tx1"/>
                </a:solidFill>
              </a:rPr>
              <a:t>B = 3.5T, g= 10 T/m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3662" y="4160013"/>
            <a:ext cx="3860579" cy="222235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EFFE208-2CD4-2C34-187D-25C50BA0E45E}"/>
              </a:ext>
            </a:extLst>
          </p:cNvPr>
          <p:cNvSpPr txBox="1"/>
          <p:nvPr/>
        </p:nvSpPr>
        <p:spPr>
          <a:xfrm>
            <a:off x="5309690" y="3730254"/>
            <a:ext cx="2987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Courtesy of M. </a:t>
            </a:r>
            <a:r>
              <a:rPr lang="en-GB" i="1" dirty="0" err="1"/>
              <a:t>Karpinnen</a:t>
            </a:r>
            <a:r>
              <a:rPr lang="en-GB" i="1" dirty="0"/>
              <a:t>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2C22D25F-0EA0-1380-6E6E-D8D991B0DFB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26253" y="1584491"/>
            <a:ext cx="3681443" cy="2757704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6826F91-32A0-F72D-57E3-EBF3DD8FC63F}"/>
              </a:ext>
            </a:extLst>
          </p:cNvPr>
          <p:cNvSpPr/>
          <p:nvPr/>
        </p:nvSpPr>
        <p:spPr>
          <a:xfrm>
            <a:off x="6111963" y="1701681"/>
            <a:ext cx="1535251" cy="385102"/>
          </a:xfrm>
          <a:prstGeom prst="roundRect">
            <a:avLst/>
          </a:prstGeom>
          <a:solidFill>
            <a:srgbClr val="FF3399">
              <a:alpha val="54889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>
                <a:solidFill>
                  <a:schemeClr val="tx1"/>
                </a:solidFill>
              </a:rPr>
              <a:t>30° bend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F6B97295-41C3-4294-A56F-D83121768D26}"/>
              </a:ext>
            </a:extLst>
          </p:cNvPr>
          <p:cNvSpPr/>
          <p:nvPr/>
        </p:nvSpPr>
        <p:spPr>
          <a:xfrm>
            <a:off x="7267539" y="3324307"/>
            <a:ext cx="2458564" cy="414985"/>
          </a:xfrm>
          <a:prstGeom prst="roundRect">
            <a:avLst/>
          </a:prstGeom>
          <a:solidFill>
            <a:srgbClr val="FF3399">
              <a:alpha val="54902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>
                <a:solidFill>
                  <a:schemeClr val="tx1"/>
                </a:solidFill>
              </a:rPr>
              <a:t>B = 3T, g= 3.5 T/m</a:t>
            </a:r>
          </a:p>
        </p:txBody>
      </p:sp>
    </p:spTree>
    <p:extLst>
      <p:ext uri="{BB962C8B-B14F-4D97-AF65-F5344CB8AC3E}">
        <p14:creationId xmlns:p14="http://schemas.microsoft.com/office/powerpoint/2010/main" val="1482195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0" grpId="0"/>
      <p:bldP spid="4" grpId="0" animBg="1"/>
      <p:bldP spid="16" grpId="0"/>
      <p:bldP spid="18" grpId="0"/>
      <p:bldP spid="21" grpId="0" animBg="1"/>
      <p:bldP spid="22" grpId="0" animBg="1"/>
      <p:bldP spid="5" grpId="0"/>
      <p:bldP spid="14" grpId="0" animBg="1"/>
      <p:bldP spid="1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1122" y="384286"/>
            <a:ext cx="8260091" cy="887360"/>
          </a:xfrm>
        </p:spPr>
        <p:txBody>
          <a:bodyPr/>
          <a:lstStyle/>
          <a:p>
            <a:r>
              <a:rPr lang="en-GB" dirty="0"/>
              <a:t>Curved, Combined-Function Magnets</a:t>
            </a:r>
          </a:p>
        </p:txBody>
      </p:sp>
      <p:sp>
        <p:nvSpPr>
          <p:cNvPr id="2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21</a:t>
            </a:fld>
            <a:endParaRPr lang="en-AU" sz="2400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586" y="4614534"/>
            <a:ext cx="5825868" cy="1544814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247133" y="1590870"/>
            <a:ext cx="6759148" cy="1379184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How does </a:t>
            </a:r>
            <a:r>
              <a:rPr lang="en-GB" sz="2400" b="1" dirty="0">
                <a:solidFill>
                  <a:schemeClr val="tx1"/>
                </a:solidFill>
              </a:rPr>
              <a:t>curvature </a:t>
            </a:r>
            <a:r>
              <a:rPr lang="en-GB" sz="2400" dirty="0">
                <a:solidFill>
                  <a:schemeClr val="tx1"/>
                </a:solidFill>
              </a:rPr>
              <a:t>affect the field distribution?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How does this affect </a:t>
            </a:r>
            <a:r>
              <a:rPr lang="en-GB" sz="2400" b="1" dirty="0">
                <a:solidFill>
                  <a:schemeClr val="tx1"/>
                </a:solidFill>
              </a:rPr>
              <a:t>particles</a:t>
            </a:r>
            <a:r>
              <a:rPr lang="en-GB" sz="2400" dirty="0">
                <a:solidFill>
                  <a:schemeClr val="tx1"/>
                </a:solidFill>
              </a:rPr>
              <a:t> in the accelerator?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What issues arise from </a:t>
            </a:r>
            <a:r>
              <a:rPr lang="en-GB" sz="2400" b="1" dirty="0">
                <a:solidFill>
                  <a:schemeClr val="tx1"/>
                </a:solidFill>
              </a:rPr>
              <a:t>additional CF </a:t>
            </a:r>
            <a:r>
              <a:rPr lang="en-GB" sz="2400" dirty="0">
                <a:solidFill>
                  <a:schemeClr val="tx1"/>
                </a:solidFill>
              </a:rPr>
              <a:t>layers?</a:t>
            </a:r>
          </a:p>
        </p:txBody>
      </p:sp>
      <p:pic>
        <p:nvPicPr>
          <p:cNvPr id="24" name="Content Placeholder 5">
            <a:extLst>
              <a:ext uri="{FF2B5EF4-FFF2-40B4-BE49-F238E27FC236}">
                <a16:creationId xmlns:a16="http://schemas.microsoft.com/office/drawing/2014/main" id="{91B5FBFD-3E3C-4607-8A44-21ADC0B7F1CB}"/>
              </a:ext>
            </a:extLst>
          </p:cNvPr>
          <p:cNvPicPr>
            <a:picLocks noGrp="1" noChangeAspect="1"/>
          </p:cNvPicPr>
          <p:nvPr>
            <p:ph idx="4294967295"/>
          </p:nvPr>
        </p:nvPicPr>
        <p:blipFill rotWithShape="1">
          <a:blip r:embed="rId4"/>
          <a:srcRect l="64213" t="2269" r="619" b="313"/>
          <a:stretch/>
        </p:blipFill>
        <p:spPr>
          <a:xfrm>
            <a:off x="7307960" y="1166759"/>
            <a:ext cx="3825477" cy="365149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414054" y="3868002"/>
            <a:ext cx="32498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Alternating gradient CCT layers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6092330" y="5129281"/>
            <a:ext cx="5893273" cy="807664"/>
          </a:xfrm>
          <a:prstGeom prst="roundRect">
            <a:avLst/>
          </a:prstGeom>
          <a:solidFill>
            <a:srgbClr val="FF0000">
              <a:alpha val="57000"/>
            </a:srgb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Problem: We </a:t>
            </a:r>
            <a:r>
              <a:rPr lang="en-GB" sz="2400" b="1" dirty="0">
                <a:solidFill>
                  <a:schemeClr val="tx1"/>
                </a:solidFill>
              </a:rPr>
              <a:t>can’t</a:t>
            </a:r>
            <a:r>
              <a:rPr lang="en-GB" sz="2400" dirty="0">
                <a:solidFill>
                  <a:schemeClr val="tx1"/>
                </a:solidFill>
              </a:rPr>
              <a:t> use multipole expansion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148278" y="3466388"/>
            <a:ext cx="7166921" cy="1000544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Curvature (seemingly) introduces additional harmonics </a:t>
            </a:r>
          </a:p>
          <a:p>
            <a:r>
              <a:rPr lang="en-GB" sz="2400" dirty="0">
                <a:solidFill>
                  <a:schemeClr val="tx1"/>
                </a:solidFill>
              </a:rPr>
              <a:t>→ Can be </a:t>
            </a:r>
            <a:r>
              <a:rPr lang="en-GB" sz="2400" b="1" dirty="0">
                <a:solidFill>
                  <a:schemeClr val="tx1"/>
                </a:solidFill>
              </a:rPr>
              <a:t>corrected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5CFAD78-4048-A923-DC79-73F30898906D}"/>
              </a:ext>
            </a:extLst>
          </p:cNvPr>
          <p:cNvSpPr txBox="1"/>
          <p:nvPr/>
        </p:nvSpPr>
        <p:spPr>
          <a:xfrm>
            <a:off x="1554749" y="6355196"/>
            <a:ext cx="32498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Table from C </a:t>
            </a:r>
            <a:r>
              <a:rPr lang="en-GB" sz="1600" i="1" dirty="0" err="1"/>
              <a:t>Goodzeit</a:t>
            </a:r>
            <a:endParaRPr lang="en-GB" sz="1600" i="1" dirty="0"/>
          </a:p>
        </p:txBody>
      </p:sp>
    </p:spTree>
    <p:extLst>
      <p:ext uri="{BB962C8B-B14F-4D97-AF65-F5344CB8AC3E}">
        <p14:creationId xmlns:p14="http://schemas.microsoft.com/office/powerpoint/2010/main" val="3699914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991682" cy="887360"/>
          </a:xfrm>
        </p:spPr>
        <p:txBody>
          <a:bodyPr/>
          <a:lstStyle/>
          <a:p>
            <a:r>
              <a:rPr lang="en-GB" dirty="0"/>
              <a:t>Validity of Multipole Expansion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258949" y="1282426"/>
            <a:ext cx="6513110" cy="4454837"/>
          </a:xfrm>
        </p:spPr>
        <p:txBody>
          <a:bodyPr/>
          <a:lstStyle/>
          <a:p>
            <a:endParaRPr lang="en-GB" dirty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0" y="2427627"/>
                <a:ext cx="7467801" cy="126714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2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28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2800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0" y="2427627"/>
                <a:ext cx="7467801" cy="126714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323786" y="1700651"/>
            <a:ext cx="1020163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We’ve already seen we can express the magnetic field in a 2D straight system as:</a:t>
            </a:r>
          </a:p>
          <a:p>
            <a:endParaRPr lang="en-GB" sz="2400" dirty="0"/>
          </a:p>
          <a:p>
            <a:endParaRPr lang="en-GB" sz="24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553" y="4807243"/>
            <a:ext cx="7434439" cy="138713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73651" y="4127175"/>
            <a:ext cx="68374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/>
              <a:t>Vector potential in curved coordinates:  </a:t>
            </a:r>
          </a:p>
        </p:txBody>
      </p:sp>
      <p:sp>
        <p:nvSpPr>
          <p:cNvPr id="9" name="Oval 8"/>
          <p:cNvSpPr/>
          <p:nvPr/>
        </p:nvSpPr>
        <p:spPr>
          <a:xfrm>
            <a:off x="3126257" y="4678451"/>
            <a:ext cx="1532239" cy="201901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4994706" y="4777060"/>
            <a:ext cx="1590713" cy="192040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ounded Rectangle 10"/>
          <p:cNvSpPr/>
          <p:nvPr/>
        </p:nvSpPr>
        <p:spPr>
          <a:xfrm>
            <a:off x="7051598" y="3509844"/>
            <a:ext cx="5078013" cy="1382104"/>
          </a:xfrm>
          <a:prstGeom prst="roundRect">
            <a:avLst/>
          </a:prstGeom>
          <a:solidFill>
            <a:srgbClr val="FF6699">
              <a:alpha val="61000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u="sng" dirty="0">
                <a:solidFill>
                  <a:schemeClr val="tx1"/>
                </a:solidFill>
              </a:rPr>
              <a:t>Not</a:t>
            </a:r>
            <a:r>
              <a:rPr lang="en-GB" sz="2400" dirty="0">
                <a:solidFill>
                  <a:schemeClr val="tx1"/>
                </a:solidFill>
              </a:rPr>
              <a:t> a solution to Maxwell’s equations</a:t>
            </a:r>
          </a:p>
          <a:p>
            <a:r>
              <a:rPr lang="en-GB" sz="2400" dirty="0">
                <a:solidFill>
                  <a:schemeClr val="tx1"/>
                </a:solidFill>
              </a:rPr>
              <a:t>Multipoles have </a:t>
            </a:r>
            <a:r>
              <a:rPr lang="en-GB" sz="2400" b="1" dirty="0">
                <a:solidFill>
                  <a:schemeClr val="tx1"/>
                </a:solidFill>
              </a:rPr>
              <a:t>no physical meaning</a:t>
            </a:r>
          </a:p>
          <a:p>
            <a:r>
              <a:rPr lang="en-GB" sz="2400" b="1" dirty="0">
                <a:solidFill>
                  <a:schemeClr val="tx1"/>
                </a:solidFill>
              </a:rPr>
              <a:t>Can’t use scaling law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85726" y="2402648"/>
            <a:ext cx="6451170" cy="1385691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Rounded Rectangle 12"/>
          <p:cNvSpPr/>
          <p:nvPr/>
        </p:nvSpPr>
        <p:spPr>
          <a:xfrm>
            <a:off x="149593" y="5125207"/>
            <a:ext cx="7161510" cy="1078266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22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15538624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559118" cy="887360"/>
          </a:xfrm>
        </p:spPr>
        <p:txBody>
          <a:bodyPr/>
          <a:lstStyle/>
          <a:p>
            <a:r>
              <a:rPr lang="en-GB" dirty="0"/>
              <a:t>Validity of Multipole Expansion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316356" y="1532415"/>
            <a:ext cx="9322944" cy="4454837"/>
          </a:xfrm>
        </p:spPr>
        <p:txBody>
          <a:bodyPr/>
          <a:lstStyle/>
          <a:p>
            <a:r>
              <a:rPr lang="en-GB" sz="2400" dirty="0"/>
              <a:t>Three cases where we can’t use multipole expansion to describe the field: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16354" y="3759833"/>
            <a:ext cx="70541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When might we have all three to worry about? </a:t>
            </a:r>
            <a:r>
              <a:rPr lang="en-GB" sz="2400" b="1" dirty="0"/>
              <a:t>In FFAs!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ounded Rectangle 7"/>
              <p:cNvSpPr/>
              <p:nvPr/>
            </p:nvSpPr>
            <p:spPr>
              <a:xfrm>
                <a:off x="282565" y="1999644"/>
                <a:ext cx="9153150" cy="1457504"/>
              </a:xfrm>
              <a:prstGeom prst="round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412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>
                    <a:solidFill>
                      <a:schemeClr val="tx1"/>
                    </a:solidFill>
                  </a:rPr>
                  <a:t>In curved coordinate systems</a:t>
                </a: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>
                    <a:solidFill>
                      <a:schemeClr val="tx1"/>
                    </a:solidFill>
                  </a:rPr>
                  <a:t>Longitudinally </a:t>
                </a:r>
                <a:r>
                  <a:rPr lang="en-GB" sz="2400" b="1" dirty="0">
                    <a:solidFill>
                      <a:schemeClr val="tx1"/>
                    </a:solidFill>
                  </a:rPr>
                  <a:t>dependent</a:t>
                </a:r>
                <a:r>
                  <a:rPr lang="en-GB" sz="2400" dirty="0">
                    <a:solidFill>
                      <a:schemeClr val="tx1"/>
                    </a:solidFill>
                  </a:rPr>
                  <a:t> fields (at the ends)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sub>
                    </m:sSub>
                    <m:d>
                      <m:d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e>
                    </m:d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GB" sz="240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n-GB" sz="240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0 </m:t>
                    </m:r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  <a:p>
                <a:pPr marL="457200" indent="-457200">
                  <a:buFont typeface="+mj-lt"/>
                  <a:buAutoNum type="arabicPeriod"/>
                </a:pPr>
                <a:r>
                  <a:rPr lang="en-GB" sz="2400" dirty="0">
                    <a:solidFill>
                      <a:schemeClr val="tx1"/>
                    </a:solidFill>
                  </a:rPr>
                  <a:t>Where the field has longitudinal </a:t>
                </a:r>
                <a:r>
                  <a:rPr lang="en-GB" sz="2400" b="1" dirty="0">
                    <a:solidFill>
                      <a:schemeClr val="tx1"/>
                    </a:solidFill>
                  </a:rPr>
                  <a:t>components</a:t>
                </a:r>
                <a:r>
                  <a:rPr lang="en-GB" sz="2400" dirty="0">
                    <a:solidFill>
                      <a:schemeClr val="tx1"/>
                    </a:solidFill>
                  </a:rPr>
                  <a:t> (off-axis)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𝐵</m:t>
                        </m:r>
                      </m:e>
                      <m:sub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𝑧</m:t>
                        </m:r>
                      </m:sub>
                    </m:sSub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en-GB" sz="2400" i="1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≠</m:t>
                    </m:r>
                    <m:r>
                      <a:rPr lang="en-GB" sz="2400" dirty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0</m:t>
                    </m:r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8" name="Rounded 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565" y="1999644"/>
                <a:ext cx="9153150" cy="1457504"/>
              </a:xfrm>
              <a:prstGeom prst="roundRect">
                <a:avLst/>
              </a:prstGeom>
              <a:blipFill>
                <a:blip r:embed="rId4"/>
                <a:stretch>
                  <a:fillRect l="-66"/>
                </a:stretch>
              </a:blipFill>
              <a:ln w="4127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ounded Rectangle 9"/>
          <p:cNvSpPr/>
          <p:nvPr/>
        </p:nvSpPr>
        <p:spPr>
          <a:xfrm>
            <a:off x="265399" y="4528423"/>
            <a:ext cx="11518416" cy="99614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Workaround Solution: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339899" y="4292238"/>
            <a:ext cx="7725162" cy="643956"/>
          </a:xfrm>
          <a:prstGeom prst="roundRect">
            <a:avLst/>
          </a:prstGeom>
          <a:solidFill>
            <a:srgbClr val="FFFF99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Taylor expansion of potential satisfies* Maxwell’s equations </a:t>
            </a:r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648347" y="6413275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23</a:t>
            </a:fld>
            <a:endParaRPr lang="en-AU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18">
                <a:extLst>
                  <a:ext uri="{FF2B5EF4-FFF2-40B4-BE49-F238E27FC236}">
                    <a16:creationId xmlns:a16="http://schemas.microsoft.com/office/drawing/2014/main" id="{7FC41DBF-C901-915F-47D9-E9FE0FFAC0FF}"/>
                  </a:ext>
                </a:extLst>
              </p:cNvPr>
              <p:cNvSpPr txBox="1"/>
              <p:nvPr/>
            </p:nvSpPr>
            <p:spPr>
              <a:xfrm>
                <a:off x="-1513288" y="5394242"/>
                <a:ext cx="11798595" cy="14591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GB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GB" sz="2400">
                              <a:latin typeface="Cambria Math" panose="02040503050406030204" pitchFamily="18" charset="0"/>
                            </a:rPr>
                            <m:t>x</m:t>
                          </m:r>
                        </m:e>
                      </m:d>
                      <m:r>
                        <a:rPr lang="en-GB" sz="2400">
                          <a:latin typeface="Cambria Math" panose="02040503050406030204" pitchFamily="18" charset="0"/>
                        </a:rPr>
                        <m:t>=  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GB" sz="2400">
                          <a:latin typeface="Cambria Math" panose="02040503050406030204" pitchFamily="18" charset="0"/>
                        </a:rPr>
                        <m:t> +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 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𝑑𝑥</m:t>
                          </m:r>
                        </m:den>
                      </m:f>
                      <m:r>
                        <a:rPr lang="en-GB" sz="2400" i="1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 +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!</m:t>
                          </m:r>
                        </m:den>
                      </m:f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sSup>
                        <m:sSup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en-GB" sz="2400">
                          <a:latin typeface="Cambria Math" panose="02040503050406030204" pitchFamily="18" charset="0"/>
                        </a:rPr>
                        <m:t>  +   </m:t>
                      </m:r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3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!</m:t>
                          </m:r>
                        </m:den>
                      </m:f>
                      <m:f>
                        <m:f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  <m:sSub>
                            <m:sSub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sub>
                          </m:sSub>
                        </m:num>
                        <m:den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𝑑</m:t>
                          </m:r>
                          <m:sSup>
                            <m:sSupPr>
                              <m:ctrlPr>
                                <a:rPr lang="en-GB" sz="24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p>
                              <m:r>
                                <a:rPr lang="en-GB" sz="2400" i="1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sSup>
                        <m:sSup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p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r>
                        <a:rPr lang="en-GB" sz="2400">
                          <a:latin typeface="Cambria Math" panose="02040503050406030204" pitchFamily="18" charset="0"/>
                        </a:rPr>
                        <m:t>+…,</m:t>
                      </m:r>
                    </m:oMath>
                  </m:oMathPara>
                </a14:m>
                <a:endParaRPr lang="en-GB" sz="2400" dirty="0"/>
              </a:p>
              <a:p>
                <a:endParaRPr lang="en-GB" sz="2000" dirty="0"/>
              </a:p>
              <a:p>
                <a:endParaRPr lang="en-GB" sz="2000" dirty="0"/>
              </a:p>
            </p:txBody>
          </p:sp>
        </mc:Choice>
        <mc:Fallback xmlns="">
          <p:sp>
            <p:nvSpPr>
              <p:cNvPr id="3" name="TextBox 18">
                <a:extLst>
                  <a:ext uri="{FF2B5EF4-FFF2-40B4-BE49-F238E27FC236}">
                    <a16:creationId xmlns:a16="http://schemas.microsoft.com/office/drawing/2014/main" id="{7FC41DBF-C901-915F-47D9-E9FE0FFAC0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513288" y="5394242"/>
                <a:ext cx="11798595" cy="145911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4CAAA4AB-C14F-A09C-7A12-5437DE2CFC3B}"/>
              </a:ext>
            </a:extLst>
          </p:cNvPr>
          <p:cNvSpPr/>
          <p:nvPr/>
        </p:nvSpPr>
        <p:spPr>
          <a:xfrm>
            <a:off x="0" y="5330971"/>
            <a:ext cx="8178391" cy="1073826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3615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 animBg="1"/>
      <p:bldP spid="3" grpId="0"/>
      <p:bldP spid="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559118" cy="887360"/>
          </a:xfrm>
        </p:spPr>
        <p:txBody>
          <a:bodyPr/>
          <a:lstStyle/>
          <a:p>
            <a:r>
              <a:rPr lang="en-GB" dirty="0"/>
              <a:t>Validity of Multipole Expansion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451537" y="3600072"/>
            <a:ext cx="6446219" cy="1900534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Analytical solution</a:t>
            </a:r>
            <a:endParaRPr lang="en-GB" sz="2400" b="1" dirty="0">
              <a:solidFill>
                <a:schemeClr val="tx1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(</a:t>
            </a:r>
            <a:r>
              <a:rPr lang="en-GB" sz="2400" b="1" dirty="0" err="1">
                <a:solidFill>
                  <a:schemeClr val="tx1"/>
                </a:solidFill>
              </a:rPr>
              <a:t>x,y</a:t>
            </a:r>
            <a:r>
              <a:rPr lang="en-GB" sz="2400" b="1" dirty="0">
                <a:solidFill>
                  <a:schemeClr val="tx1"/>
                </a:solidFill>
              </a:rPr>
              <a:t>)</a:t>
            </a:r>
            <a:r>
              <a:rPr lang="en-GB" sz="2400" dirty="0">
                <a:solidFill>
                  <a:schemeClr val="tx1"/>
                </a:solidFill>
              </a:rPr>
              <a:t> cross-terms for each </a:t>
            </a:r>
            <a:r>
              <a:rPr lang="en-GB" sz="2400" b="1" dirty="0">
                <a:solidFill>
                  <a:schemeClr val="tx1"/>
                </a:solidFill>
              </a:rPr>
              <a:t>z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Can fit to field from straight magnet </a:t>
            </a:r>
            <a:r>
              <a:rPr lang="en-GB" sz="2400" dirty="0" err="1">
                <a:solidFill>
                  <a:schemeClr val="tx1"/>
                </a:solidFill>
              </a:rPr>
              <a:t>fieldmaps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  <a:r>
              <a:rPr lang="en-AU" sz="2400" dirty="0">
                <a:solidFill>
                  <a:schemeClr val="tx1"/>
                </a:solidFill>
              </a:rPr>
              <a:t>→</a:t>
            </a:r>
            <a:r>
              <a:rPr lang="en-AU" sz="2400" dirty="0"/>
              <a:t> </a:t>
            </a:r>
            <a:r>
              <a:rPr lang="en-GB" sz="2400" dirty="0">
                <a:solidFill>
                  <a:schemeClr val="tx1"/>
                </a:solidFill>
              </a:rPr>
              <a:t>Adapting for curved CCT (WIP)</a:t>
            </a:r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648347" y="6413275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24</a:t>
            </a:fld>
            <a:endParaRPr lang="en-AU" sz="24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0940261-43B5-0CE8-1557-E60612F88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1537" y="2205593"/>
            <a:ext cx="7855727" cy="1073826"/>
          </a:xfrm>
          <a:prstGeom prst="rect">
            <a:avLst/>
          </a:prstGeom>
        </p:spPr>
      </p:pic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A21C65EA-5D1A-24BE-8D51-17F4DBA54325}"/>
              </a:ext>
            </a:extLst>
          </p:cNvPr>
          <p:cNvSpPr/>
          <p:nvPr/>
        </p:nvSpPr>
        <p:spPr>
          <a:xfrm>
            <a:off x="336792" y="1242437"/>
            <a:ext cx="11518416" cy="996140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In 3D*: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D8D78A6D-E4B9-9C32-B8FC-7D664FBBCD9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867" t="-1377"/>
          <a:stretch/>
        </p:blipFill>
        <p:spPr>
          <a:xfrm>
            <a:off x="8137149" y="2278566"/>
            <a:ext cx="4054851" cy="4029949"/>
          </a:xfrm>
          <a:prstGeom prst="rect">
            <a:avLst/>
          </a:prstGeom>
        </p:spPr>
      </p:pic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B7B2FB61-5092-BCA7-F4BD-C5417EE33753}"/>
              </a:ext>
            </a:extLst>
          </p:cNvPr>
          <p:cNvSpPr/>
          <p:nvPr/>
        </p:nvSpPr>
        <p:spPr>
          <a:xfrm>
            <a:off x="451538" y="2100833"/>
            <a:ext cx="7685611" cy="1084204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D5C997C-73DA-57ED-8403-A56CA4E2B987}"/>
              </a:ext>
            </a:extLst>
          </p:cNvPr>
          <p:cNvSpPr txBox="1"/>
          <p:nvPr/>
        </p:nvSpPr>
        <p:spPr>
          <a:xfrm>
            <a:off x="5756807" y="6506864"/>
            <a:ext cx="51009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2D fit to field map data for ideal straight magnet</a:t>
            </a:r>
          </a:p>
        </p:txBody>
      </p:sp>
    </p:spTree>
    <p:extLst>
      <p:ext uri="{BB962C8B-B14F-4D97-AF65-F5344CB8AC3E}">
        <p14:creationId xmlns:p14="http://schemas.microsoft.com/office/powerpoint/2010/main" val="2754895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9" grpId="0" animBg="1"/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8950146" cy="887360"/>
          </a:xfrm>
        </p:spPr>
        <p:txBody>
          <a:bodyPr/>
          <a:lstStyle/>
          <a:p>
            <a:r>
              <a:rPr lang="en-GB" dirty="0"/>
              <a:t>Straight and Curved Magnet Comparison</a:t>
            </a:r>
          </a:p>
        </p:txBody>
      </p:sp>
      <p:graphicFrame>
        <p:nvGraphicFramePr>
          <p:cNvPr id="5" name="Table 41">
            <a:extLst>
              <a:ext uri="{FF2B5EF4-FFF2-40B4-BE49-F238E27FC236}">
                <a16:creationId xmlns:a16="http://schemas.microsoft.com/office/drawing/2014/main" id="{6E89FA54-3A81-C889-69C9-D891926238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276168"/>
              </p:ext>
            </p:extLst>
          </p:nvPr>
        </p:nvGraphicFramePr>
        <p:xfrm>
          <a:off x="289547" y="3876967"/>
          <a:ext cx="6564010" cy="274320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248931">
                  <a:extLst>
                    <a:ext uri="{9D8B030D-6E8A-4147-A177-3AD203B41FA5}">
                      <a16:colId xmlns:a16="http://schemas.microsoft.com/office/drawing/2014/main" val="2226414434"/>
                    </a:ext>
                  </a:extLst>
                </a:gridCol>
                <a:gridCol w="1033073">
                  <a:extLst>
                    <a:ext uri="{9D8B030D-6E8A-4147-A177-3AD203B41FA5}">
                      <a16:colId xmlns:a16="http://schemas.microsoft.com/office/drawing/2014/main" val="2343717719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1922890248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3503820760"/>
                    </a:ext>
                  </a:extLst>
                </a:gridCol>
                <a:gridCol w="1094002">
                  <a:extLst>
                    <a:ext uri="{9D8B030D-6E8A-4147-A177-3AD203B41FA5}">
                      <a16:colId xmlns:a16="http://schemas.microsoft.com/office/drawing/2014/main" val="129066023"/>
                    </a:ext>
                  </a:extLst>
                </a:gridCol>
              </a:tblGrid>
              <a:tr h="337871"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Component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Straight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Curved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39922328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FFT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Fit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FFT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/>
                        <a:t>Fit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8393386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/>
                        <a:t>B</a:t>
                      </a:r>
                      <a:r>
                        <a:rPr lang="en-US" sz="2400" baseline="-25000" dirty="0"/>
                        <a:t>1   </a:t>
                      </a:r>
                      <a:r>
                        <a:rPr lang="en-US" sz="2400" baseline="0" dirty="0"/>
                        <a:t>(Dip.) [Tm]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-3.46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-3.43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344385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2</a:t>
                      </a:r>
                      <a:r>
                        <a:rPr lang="en-US" sz="2400" baseline="0" dirty="0"/>
                        <a:t>*(Quad.)[10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-318.2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-287.4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236.1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275.6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4054007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3 </a:t>
                      </a:r>
                      <a:r>
                        <a:rPr lang="en-US" sz="2400" baseline="0" dirty="0"/>
                        <a:t>(Sext.)[10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3.1    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2458408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4</a:t>
                      </a:r>
                      <a:r>
                        <a:rPr lang="en-US" sz="2400" baseline="0" dirty="0"/>
                        <a:t> (Oct.)[10</a:t>
                      </a:r>
                      <a:r>
                        <a:rPr lang="en-US" sz="2400" baseline="30000" dirty="0"/>
                        <a:t>-4 </a:t>
                      </a:r>
                      <a:r>
                        <a:rPr lang="en-US" sz="2400" baseline="0" dirty="0"/>
                        <a:t>]</a:t>
                      </a:r>
                      <a:r>
                        <a:rPr lang="en-US" sz="2400" baseline="-25000" dirty="0"/>
                        <a:t>  </a:t>
                      </a:r>
                      <a:endParaRPr lang="en-US" sz="2400" baseline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-1.7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5.2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AD7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1612100"/>
                  </a:ext>
                </a:extLst>
              </a:tr>
            </a:tbl>
          </a:graphicData>
        </a:graphic>
      </p:graphicFrame>
      <p:pic>
        <p:nvPicPr>
          <p:cNvPr id="6" name="Picture 5" descr="A close up of a device&#10;&#10;Description automatically generated">
            <a:extLst>
              <a:ext uri="{FF2B5EF4-FFF2-40B4-BE49-F238E27FC236}">
                <a16:creationId xmlns:a16="http://schemas.microsoft.com/office/drawing/2014/main" id="{9933DA5D-0839-6844-A583-DEC36B0036A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742" t="12976" r="23835" b="12976"/>
          <a:stretch/>
        </p:blipFill>
        <p:spPr>
          <a:xfrm>
            <a:off x="7982258" y="3299843"/>
            <a:ext cx="3886574" cy="2425254"/>
          </a:xfrm>
          <a:prstGeom prst="rect">
            <a:avLst/>
          </a:prstGeom>
        </p:spPr>
      </p:pic>
      <p:cxnSp>
        <p:nvCxnSpPr>
          <p:cNvPr id="9" name="Straight Arrow Connector 8"/>
          <p:cNvCxnSpPr/>
          <p:nvPr/>
        </p:nvCxnSpPr>
        <p:spPr>
          <a:xfrm flipH="1" flipV="1">
            <a:off x="8868864" y="2171184"/>
            <a:ext cx="9425" cy="106894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V="1">
            <a:off x="8868864" y="3240131"/>
            <a:ext cx="1338606" cy="1885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V="1">
            <a:off x="8878289" y="2505507"/>
            <a:ext cx="961535" cy="75347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9315461" y="3216714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x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358630" y="2550607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y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768827" y="2206999"/>
            <a:ext cx="610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i="1" dirty="0"/>
              <a:t>z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944818" y="6300230"/>
            <a:ext cx="38669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(*On-axis analysis for now)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89547" y="1501018"/>
            <a:ext cx="93309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Developed two analytical techniques* </a:t>
            </a:r>
          </a:p>
          <a:p>
            <a:endParaRPr lang="en-GB" sz="2400" b="1" dirty="0"/>
          </a:p>
        </p:txBody>
      </p:sp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25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279594" y="2004987"/>
            <a:ext cx="7539949" cy="1792449"/>
          </a:xfrm>
          <a:prstGeom prst="roundRect">
            <a:avLst/>
          </a:prstGeom>
          <a:solidFill>
            <a:srgbClr val="FFCCFF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Measuring field </a:t>
            </a:r>
            <a:r>
              <a:rPr lang="en-GB" sz="2400" b="1" dirty="0">
                <a:solidFill>
                  <a:schemeClr val="tx1"/>
                </a:solidFill>
              </a:rPr>
              <a:t>as a function of angle</a:t>
            </a:r>
          </a:p>
          <a:p>
            <a:pPr marL="914400" lvl="1" indent="-4572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Calculate multipoles using </a:t>
            </a:r>
            <a:r>
              <a:rPr lang="en-GB" sz="2400" b="1" dirty="0">
                <a:solidFill>
                  <a:schemeClr val="tx1"/>
                </a:solidFill>
              </a:rPr>
              <a:t>Fourier analysis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Measuring field map </a:t>
            </a:r>
            <a:r>
              <a:rPr lang="en-GB" sz="2400" b="1" dirty="0">
                <a:solidFill>
                  <a:schemeClr val="tx1"/>
                </a:solidFill>
              </a:rPr>
              <a:t>over line</a:t>
            </a:r>
          </a:p>
          <a:p>
            <a:pPr marL="914400" lvl="1" indent="-4572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Fit straight line </a:t>
            </a:r>
            <a:r>
              <a:rPr lang="en-GB" sz="2400" dirty="0">
                <a:solidFill>
                  <a:schemeClr val="tx1"/>
                </a:solidFill>
              </a:rPr>
              <a:t>to main field along </a:t>
            </a:r>
            <a:r>
              <a:rPr lang="en-GB" sz="2400" dirty="0" err="1">
                <a:solidFill>
                  <a:schemeClr val="tx1"/>
                </a:solidFill>
              </a:rPr>
              <a:t>midplane</a:t>
            </a:r>
            <a:r>
              <a:rPr lang="en-GB" sz="2400" dirty="0">
                <a:solidFill>
                  <a:schemeClr val="tx1"/>
                </a:solidFill>
              </a:rPr>
              <a:t> (y=0)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9236630" y="5679810"/>
            <a:ext cx="31170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Field sampling in OPERA 3D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7A80EDDB-0F97-832A-9DD3-1C25C6E60F86}"/>
              </a:ext>
            </a:extLst>
          </p:cNvPr>
          <p:cNvCxnSpPr>
            <a:cxnSpLocks/>
          </p:cNvCxnSpPr>
          <p:nvPr/>
        </p:nvCxnSpPr>
        <p:spPr>
          <a:xfrm>
            <a:off x="8452654" y="3414416"/>
            <a:ext cx="2342521" cy="1938332"/>
          </a:xfrm>
          <a:prstGeom prst="straightConnector1">
            <a:avLst/>
          </a:prstGeom>
          <a:ln w="2540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8583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8950146" cy="887360"/>
          </a:xfrm>
        </p:spPr>
        <p:txBody>
          <a:bodyPr/>
          <a:lstStyle/>
          <a:p>
            <a:r>
              <a:rPr lang="en-GB" dirty="0"/>
              <a:t>Curved CCT Field Gradients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89547" y="1501018"/>
            <a:ext cx="93309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Using the 2</a:t>
            </a:r>
            <a:r>
              <a:rPr lang="en-GB" sz="2400" b="1" baseline="30000" dirty="0"/>
              <a:t>nd</a:t>
            </a:r>
            <a:r>
              <a:rPr lang="en-GB" sz="2400" b="1" dirty="0"/>
              <a:t> technique:</a:t>
            </a:r>
          </a:p>
          <a:p>
            <a:endParaRPr lang="en-GB" sz="2400" b="1" dirty="0"/>
          </a:p>
        </p:txBody>
      </p:sp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26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230522" y="2118216"/>
            <a:ext cx="7539949" cy="1155656"/>
          </a:xfrm>
          <a:prstGeom prst="roundRect">
            <a:avLst/>
          </a:prstGeom>
          <a:solidFill>
            <a:srgbClr val="FFCCFF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Measuring field map </a:t>
            </a:r>
            <a:r>
              <a:rPr lang="en-GB" sz="2400" b="1" dirty="0">
                <a:solidFill>
                  <a:schemeClr val="tx1"/>
                </a:solidFill>
              </a:rPr>
              <a:t>over line</a:t>
            </a:r>
          </a:p>
          <a:p>
            <a:pPr marL="914400" lvl="1" indent="-4572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Fit straight line </a:t>
            </a:r>
            <a:r>
              <a:rPr lang="en-GB" sz="2400" dirty="0">
                <a:solidFill>
                  <a:schemeClr val="tx1"/>
                </a:solidFill>
              </a:rPr>
              <a:t>to main field along </a:t>
            </a:r>
            <a:r>
              <a:rPr lang="en-GB" sz="2400" dirty="0" err="1">
                <a:solidFill>
                  <a:schemeClr val="tx1"/>
                </a:solidFill>
              </a:rPr>
              <a:t>midplane</a:t>
            </a:r>
            <a:r>
              <a:rPr lang="en-GB" sz="2400" dirty="0">
                <a:solidFill>
                  <a:schemeClr val="tx1"/>
                </a:solidFill>
              </a:rPr>
              <a:t> (y=0) </a:t>
            </a:r>
          </a:p>
        </p:txBody>
      </p:sp>
      <p:graphicFrame>
        <p:nvGraphicFramePr>
          <p:cNvPr id="4" name="Table 41">
            <a:extLst>
              <a:ext uri="{FF2B5EF4-FFF2-40B4-BE49-F238E27FC236}">
                <a16:creationId xmlns:a16="http://schemas.microsoft.com/office/drawing/2014/main" id="{FDA7557C-DD37-8DB7-59B0-4EBF5796A3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42647"/>
              </p:ext>
            </p:extLst>
          </p:nvPr>
        </p:nvGraphicFramePr>
        <p:xfrm>
          <a:off x="271703" y="3598863"/>
          <a:ext cx="7189302" cy="2651760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924633">
                  <a:extLst>
                    <a:ext uri="{9D8B030D-6E8A-4147-A177-3AD203B41FA5}">
                      <a16:colId xmlns:a16="http://schemas.microsoft.com/office/drawing/2014/main" val="2226414434"/>
                    </a:ext>
                  </a:extLst>
                </a:gridCol>
                <a:gridCol w="1343464">
                  <a:extLst>
                    <a:ext uri="{9D8B030D-6E8A-4147-A177-3AD203B41FA5}">
                      <a16:colId xmlns:a16="http://schemas.microsoft.com/office/drawing/2014/main" val="2343717719"/>
                    </a:ext>
                  </a:extLst>
                </a:gridCol>
                <a:gridCol w="1173135">
                  <a:extLst>
                    <a:ext uri="{9D8B030D-6E8A-4147-A177-3AD203B41FA5}">
                      <a16:colId xmlns:a16="http://schemas.microsoft.com/office/drawing/2014/main" val="1922890248"/>
                    </a:ext>
                  </a:extLst>
                </a:gridCol>
                <a:gridCol w="1748070">
                  <a:extLst>
                    <a:ext uri="{9D8B030D-6E8A-4147-A177-3AD203B41FA5}">
                      <a16:colId xmlns:a16="http://schemas.microsoft.com/office/drawing/2014/main" val="3503820760"/>
                    </a:ext>
                  </a:extLst>
                </a:gridCol>
              </a:tblGrid>
              <a:tr h="802250"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Component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baseline="0" dirty="0">
                          <a:solidFill>
                            <a:schemeClr val="tx1"/>
                          </a:solidFill>
                        </a:rPr>
                        <a:t>Outer Fringes</a:t>
                      </a:r>
                      <a:endParaRPr lang="en-US" sz="2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dirty="0">
                          <a:solidFill>
                            <a:schemeClr val="tx1"/>
                          </a:solidFill>
                        </a:rPr>
                        <a:t>F-Layers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b="1" baseline="0" dirty="0">
                          <a:solidFill>
                            <a:schemeClr val="tx1"/>
                          </a:solidFill>
                        </a:rPr>
                        <a:t>D-layers (Main Body)</a:t>
                      </a:r>
                      <a:endParaRPr lang="en-US" sz="24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922328"/>
                  </a:ext>
                </a:extLst>
              </a:tr>
              <a:tr h="404498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/>
                        <a:t>B</a:t>
                      </a:r>
                      <a:r>
                        <a:rPr lang="en-US" sz="2400" baseline="-25000" dirty="0"/>
                        <a:t>1   </a:t>
                      </a:r>
                      <a:r>
                        <a:rPr lang="en-US" sz="2400" baseline="0" dirty="0"/>
                        <a:t>(Dip.) [Tm]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2.50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3.93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0344385"/>
                  </a:ext>
                </a:extLst>
              </a:tr>
              <a:tr h="404498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2</a:t>
                      </a:r>
                      <a:r>
                        <a:rPr lang="en-US" sz="2400" baseline="0" dirty="0"/>
                        <a:t>(Quad.)[T/m]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-7.26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-9.23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9.67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4054007"/>
                  </a:ext>
                </a:extLst>
              </a:tr>
              <a:tr h="404498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3 </a:t>
                      </a:r>
                      <a:r>
                        <a:rPr lang="en-US" sz="2400" baseline="0" dirty="0"/>
                        <a:t>(Sext.)[T/m</a:t>
                      </a:r>
                      <a:r>
                        <a:rPr lang="en-US" sz="2400" baseline="30000" dirty="0"/>
                        <a:t>2 </a:t>
                      </a:r>
                      <a:r>
                        <a:rPr lang="en-US" sz="2400" baseline="0" dirty="0"/>
                        <a:t>]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2.80   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3.10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5.42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52458408"/>
                  </a:ext>
                </a:extLst>
              </a:tr>
              <a:tr h="411518">
                <a:tc>
                  <a:txBody>
                    <a:bodyPr/>
                    <a:lstStyle/>
                    <a:p>
                      <a:r>
                        <a:rPr lang="en-US" sz="2400" baseline="0" dirty="0"/>
                        <a:t>B</a:t>
                      </a:r>
                      <a:r>
                        <a:rPr lang="en-US" sz="2400" baseline="-25000" dirty="0"/>
                        <a:t>4</a:t>
                      </a:r>
                      <a:r>
                        <a:rPr lang="en-US" sz="2400" baseline="0" dirty="0"/>
                        <a:t> (Oct.)[T/m</a:t>
                      </a:r>
                      <a:r>
                        <a:rPr lang="en-US" sz="2400" baseline="30000" dirty="0"/>
                        <a:t>3 </a:t>
                      </a:r>
                      <a:r>
                        <a:rPr lang="en-US" sz="2400" baseline="0" dirty="0"/>
                        <a:t>]</a:t>
                      </a:r>
                      <a:r>
                        <a:rPr lang="en-US" sz="2400" baseline="-25000" dirty="0"/>
                        <a:t>  </a:t>
                      </a:r>
                      <a:endParaRPr lang="en-US" sz="2400" baseline="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309.80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244.44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298.80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9161210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33641" t="2277" r="8589" b="2220"/>
          <a:stretch/>
        </p:blipFill>
        <p:spPr>
          <a:xfrm>
            <a:off x="9852220" y="462600"/>
            <a:ext cx="2190307" cy="5622542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9907937" y="402473"/>
            <a:ext cx="2169041" cy="5742797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ight Brace 6"/>
          <p:cNvSpPr/>
          <p:nvPr/>
        </p:nvSpPr>
        <p:spPr>
          <a:xfrm>
            <a:off x="6705420" y="4483601"/>
            <a:ext cx="515207" cy="848298"/>
          </a:xfrm>
          <a:prstGeom prst="rightBrace">
            <a:avLst/>
          </a:prstGeom>
          <a:noFill/>
          <a:ln w="2222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C7EF93CA-1520-F58B-3500-B01336B76BC1}"/>
              </a:ext>
            </a:extLst>
          </p:cNvPr>
          <p:cNvSpPr/>
          <p:nvPr/>
        </p:nvSpPr>
        <p:spPr>
          <a:xfrm>
            <a:off x="7452344" y="4712566"/>
            <a:ext cx="2339352" cy="424353"/>
          </a:xfrm>
          <a:prstGeom prst="roundRect">
            <a:avLst/>
          </a:prstGeom>
          <a:solidFill>
            <a:srgbClr val="92D050">
              <a:alpha val="41000"/>
            </a:srgb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Expected result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8499474" y="6250622"/>
            <a:ext cx="28169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/>
              <a:t>Perpendicular vectors to central CCT curvature for field sampling</a:t>
            </a:r>
          </a:p>
        </p:txBody>
      </p:sp>
    </p:spTree>
    <p:extLst>
      <p:ext uri="{BB962C8B-B14F-4D97-AF65-F5344CB8AC3E}">
        <p14:creationId xmlns:p14="http://schemas.microsoft.com/office/powerpoint/2010/main" val="2108862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5" grpId="0" animBg="1"/>
      <p:bldP spid="1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 descr="A large factory with many machines&#10;&#10;Description automatically generated with medium confidence">
            <a:extLst>
              <a:ext uri="{FF2B5EF4-FFF2-40B4-BE49-F238E27FC236}">
                <a16:creationId xmlns:a16="http://schemas.microsoft.com/office/drawing/2014/main" id="{7B0425B7-A859-56F8-B993-28943B52968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07" r="23447" b="-1"/>
          <a:stretch/>
        </p:blipFill>
        <p:spPr>
          <a:xfrm>
            <a:off x="1" y="1"/>
            <a:ext cx="6538648" cy="6857998"/>
          </a:xfrm>
          <a:noFill/>
        </p:spPr>
      </p:pic>
      <p:sp>
        <p:nvSpPr>
          <p:cNvPr id="30" name="Slide Number Placeholder 2">
            <a:extLst>
              <a:ext uri="{FF2B5EF4-FFF2-40B4-BE49-F238E27FC236}">
                <a16:creationId xmlns:a16="http://schemas.microsoft.com/office/drawing/2014/main" id="{97AD44FD-64FB-73B2-8985-A1F185B3E9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27</a:t>
            </a:fld>
            <a:endParaRPr lang="en-AU" noProof="0"/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4DF3F89A-3F02-1958-A563-FA7F6E575C2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7255" y="616633"/>
            <a:ext cx="1260000" cy="1260000"/>
          </a:xfrm>
        </p:spPr>
        <p:txBody>
          <a:bodyPr/>
          <a:lstStyle/>
          <a:p>
            <a:endParaRPr lang="en-US"/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774179" y="0"/>
            <a:ext cx="7417821" cy="6879660"/>
          </a:xfrm>
        </p:spPr>
        <p:txBody>
          <a:bodyPr wrap="square" anchor="t">
            <a:normAutofit/>
          </a:bodyPr>
          <a:lstStyle/>
          <a:p>
            <a:r>
              <a:rPr lang="en-AU" dirty="0"/>
              <a:t>How do the Gradients affect Beam Dynamics?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41843CBF-571F-18B4-E40E-19EC4716E15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00063" y="5394937"/>
            <a:ext cx="2782490" cy="707231"/>
          </a:xfrm>
        </p:spPr>
        <p:txBody>
          <a:bodyPr>
            <a:normAutofit/>
          </a:bodyPr>
          <a:lstStyle/>
          <a:p>
            <a:r>
              <a:rPr lang="en-AU" dirty="0">
                <a:hlinkClick r:id="rId3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Image cr</a:t>
            </a:r>
            <a:r>
              <a:rPr lang="en-AU" b="0" i="0" u="none" strike="noStrike" dirty="0">
                <a:effectLst/>
                <a:hlinkClick r:id="rId3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edits: CNAO, CERN</a:t>
            </a:r>
            <a:endParaRPr lang="en-US" dirty="0"/>
          </a:p>
        </p:txBody>
      </p:sp>
      <p:sp>
        <p:nvSpPr>
          <p:cNvPr id="34" name="Text Placeholder 6">
            <a:extLst>
              <a:ext uri="{FF2B5EF4-FFF2-40B4-BE49-F238E27FC236}">
                <a16:creationId xmlns:a16="http://schemas.microsoft.com/office/drawing/2014/main" id="{BD9964B3-39FB-F3F8-D58C-A1C70722154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7255" y="5338960"/>
            <a:ext cx="288000" cy="10800"/>
          </a:xfrm>
        </p:spPr>
        <p:txBody>
          <a:bodyPr/>
          <a:lstStyle/>
          <a:p>
            <a:endParaRPr lang="en-US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A070F874-2685-411E-B532-12B17F62F8B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27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18805829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7534482" cy="887360"/>
          </a:xfrm>
        </p:spPr>
        <p:txBody>
          <a:bodyPr/>
          <a:lstStyle/>
          <a:p>
            <a:r>
              <a:rPr lang="en-GB" dirty="0"/>
              <a:t>Particle Tracking Study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164" t="10883" r="29989" b="525"/>
          <a:stretch/>
        </p:blipFill>
        <p:spPr>
          <a:xfrm>
            <a:off x="495174" y="2520991"/>
            <a:ext cx="3901868" cy="3634426"/>
          </a:xfrm>
          <a:prstGeom prst="rect">
            <a:avLst/>
          </a:prstGeom>
        </p:spPr>
      </p:pic>
      <p:graphicFrame>
        <p:nvGraphicFramePr>
          <p:cNvPr id="8" name="Table 23">
            <a:extLst>
              <a:ext uri="{FF2B5EF4-FFF2-40B4-BE49-F238E27FC236}">
                <a16:creationId xmlns:a16="http://schemas.microsoft.com/office/drawing/2014/main" id="{2AD8ED9A-3079-139A-7464-7AC2FF72D8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0737794"/>
              </p:ext>
            </p:extLst>
          </p:nvPr>
        </p:nvGraphicFramePr>
        <p:xfrm>
          <a:off x="7083265" y="935715"/>
          <a:ext cx="4218500" cy="2895600"/>
        </p:xfrm>
        <a:graphic>
          <a:graphicData uri="http://schemas.openxmlformats.org/drawingml/2006/table">
            <a:tbl>
              <a:tblPr firstRow="1">
                <a:tableStyleId>{69012ECD-51FC-41F1-AA8D-1B2483CD663E}</a:tableStyleId>
              </a:tblPr>
              <a:tblGrid>
                <a:gridCol w="1981790">
                  <a:extLst>
                    <a:ext uri="{9D8B030D-6E8A-4147-A177-3AD203B41FA5}">
                      <a16:colId xmlns:a16="http://schemas.microsoft.com/office/drawing/2014/main" val="2383450584"/>
                    </a:ext>
                  </a:extLst>
                </a:gridCol>
                <a:gridCol w="2236710">
                  <a:extLst>
                    <a:ext uri="{9D8B030D-6E8A-4147-A177-3AD203B41FA5}">
                      <a16:colId xmlns:a16="http://schemas.microsoft.com/office/drawing/2014/main" val="3474988406"/>
                    </a:ext>
                  </a:extLst>
                </a:gridCol>
              </a:tblGrid>
              <a:tr h="371907">
                <a:tc>
                  <a:txBody>
                    <a:bodyPr/>
                    <a:lstStyle/>
                    <a:p>
                      <a:r>
                        <a:rPr lang="en-US" sz="2400" dirty="0"/>
                        <a:t>Parameter</a:t>
                      </a:r>
                      <a:endParaRPr lang="en-US" sz="2400" b="1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Value</a:t>
                      </a:r>
                      <a:endParaRPr lang="en-US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81910637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 err="1"/>
                        <a:t>E</a:t>
                      </a:r>
                      <a:r>
                        <a:rPr lang="en-US" sz="2400" baseline="-25000" dirty="0" err="1"/>
                        <a:t>kmax</a:t>
                      </a:r>
                      <a:r>
                        <a:rPr lang="en-US" sz="2400" baseline="-25000" dirty="0"/>
                        <a:t>  </a:t>
                      </a:r>
                      <a:r>
                        <a:rPr lang="en-US" sz="2400" baseline="0" dirty="0"/>
                        <a:t>[M</a:t>
                      </a:r>
                      <a:r>
                        <a:rPr lang="en-US" sz="2400" dirty="0"/>
                        <a:t>eV/u]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430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56022451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r>
                        <a:rPr lang="en-US" sz="2400" dirty="0" err="1"/>
                        <a:t>N</a:t>
                      </a:r>
                      <a:r>
                        <a:rPr lang="en-US" sz="2400" baseline="-25000" dirty="0" err="1"/>
                        <a:t>particles</a:t>
                      </a:r>
                      <a:r>
                        <a:rPr lang="en-US" sz="2400" baseline="-25000" dirty="0"/>
                        <a:t>  </a:t>
                      </a:r>
                      <a:r>
                        <a:rPr lang="en-US" sz="2400" baseline="0" dirty="0"/>
                        <a:t>[-]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2 x 10</a:t>
                      </a:r>
                      <a:r>
                        <a:rPr lang="en-US" sz="2400" baseline="30000" dirty="0"/>
                        <a:t>10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37800526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pPr marL="0" marR="0" lvl="0" indent="0" algn="l" defTabSz="56949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 err="1"/>
                        <a:t>σ</a:t>
                      </a:r>
                      <a:r>
                        <a:rPr lang="en-US" sz="2400" baseline="-25000" dirty="0" err="1"/>
                        <a:t>x</a:t>
                      </a:r>
                      <a:r>
                        <a:rPr lang="en-US" sz="2400" baseline="-25000" dirty="0"/>
                        <a:t>, </a:t>
                      </a:r>
                      <a:r>
                        <a:rPr lang="en-US" sz="2400" dirty="0" err="1"/>
                        <a:t>σ</a:t>
                      </a:r>
                      <a:r>
                        <a:rPr lang="en-US" sz="2400" baseline="-25000" dirty="0" err="1"/>
                        <a:t>y</a:t>
                      </a:r>
                      <a:r>
                        <a:rPr lang="en-US" sz="2400" baseline="-25000" dirty="0"/>
                        <a:t> </a:t>
                      </a:r>
                      <a:r>
                        <a:rPr lang="en-US" sz="2400" baseline="0" dirty="0"/>
                        <a:t>[mm]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0.85, 1.78</a:t>
                      </a:r>
                      <a:endParaRPr lang="en-US" sz="2400" b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5613902"/>
                  </a:ext>
                </a:extLst>
              </a:tr>
              <a:tr h="371907">
                <a:tc>
                  <a:txBody>
                    <a:bodyPr/>
                    <a:lstStyle/>
                    <a:p>
                      <a:r>
                        <a:rPr lang="en-US" sz="2400" dirty="0" err="1"/>
                        <a:t>Q</a:t>
                      </a:r>
                      <a:r>
                        <a:rPr lang="en-US" sz="2400" baseline="-25000" dirty="0" err="1"/>
                        <a:t>x</a:t>
                      </a:r>
                      <a:r>
                        <a:rPr lang="en-US" sz="2400" baseline="-25000" dirty="0"/>
                        <a:t> , </a:t>
                      </a:r>
                      <a:r>
                        <a:rPr lang="en-US" sz="2400" baseline="0" dirty="0" err="1"/>
                        <a:t>Q</a:t>
                      </a:r>
                      <a:r>
                        <a:rPr lang="en-US" sz="2400" baseline="-25000" dirty="0" err="1"/>
                        <a:t>y</a:t>
                      </a:r>
                      <a:r>
                        <a:rPr lang="en-US" sz="2400" baseline="-25000" dirty="0"/>
                        <a:t> </a:t>
                      </a:r>
                      <a:r>
                        <a:rPr lang="en-US" sz="2400" baseline="0" dirty="0"/>
                        <a:t>[-]</a:t>
                      </a:r>
                      <a:endParaRPr lang="en-US" sz="2400" b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/>
                        <a:t>1.68, 1.13 </a:t>
                      </a:r>
                      <a:r>
                        <a:rPr lang="en-US" sz="1600" dirty="0"/>
                        <a:t>(extraction)</a:t>
                      </a:r>
                    </a:p>
                    <a:p>
                      <a:r>
                        <a:rPr lang="en-US" sz="2400" b="0" dirty="0"/>
                        <a:t>1.72, 1.09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571149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891415" y="6093321"/>
            <a:ext cx="5049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i="1" dirty="0"/>
              <a:t>NIMMS Synchrotron in MAD-X with magnets shown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552117" y="4043012"/>
            <a:ext cx="38032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i="1" dirty="0"/>
              <a:t>Initial tracking parameters for the NIMMS Synchrotron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28</a:t>
            </a:fld>
            <a:endParaRPr lang="en-AU" sz="2400" dirty="0"/>
          </a:p>
        </p:txBody>
      </p:sp>
      <p:sp>
        <p:nvSpPr>
          <p:cNvPr id="6" name="Rounded Rectangle 5"/>
          <p:cNvSpPr/>
          <p:nvPr/>
        </p:nvSpPr>
        <p:spPr>
          <a:xfrm>
            <a:off x="5653458" y="5103544"/>
            <a:ext cx="5365061" cy="1054465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Track particles in synchrotron lattice </a:t>
            </a:r>
          </a:p>
          <a:p>
            <a:r>
              <a:rPr lang="en-GB" sz="2400" dirty="0">
                <a:solidFill>
                  <a:schemeClr val="tx1"/>
                </a:solidFill>
              </a:rPr>
              <a:t>With and without curved magnet errors</a:t>
            </a:r>
          </a:p>
        </p:txBody>
      </p:sp>
      <p:cxnSp>
        <p:nvCxnSpPr>
          <p:cNvPr id="9" name="Straight Arrow Connector 8"/>
          <p:cNvCxnSpPr/>
          <p:nvPr/>
        </p:nvCxnSpPr>
        <p:spPr>
          <a:xfrm flipH="1" flipV="1">
            <a:off x="3997778" y="4854756"/>
            <a:ext cx="1447800" cy="647296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ounded Rectangle 10"/>
          <p:cNvSpPr/>
          <p:nvPr/>
        </p:nvSpPr>
        <p:spPr>
          <a:xfrm>
            <a:off x="347672" y="1404432"/>
            <a:ext cx="5875145" cy="938526"/>
          </a:xfrm>
          <a:prstGeom prst="roundRect">
            <a:avLst/>
          </a:prstGeom>
          <a:solidFill>
            <a:srgbClr val="FFFF99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Feed errors into lattice dipoles for tracking </a:t>
            </a:r>
          </a:p>
          <a:p>
            <a:r>
              <a:rPr lang="en-GB" sz="2400" dirty="0">
                <a:solidFill>
                  <a:schemeClr val="tx1"/>
                </a:solidFill>
              </a:rPr>
              <a:t>→ How </a:t>
            </a:r>
            <a:r>
              <a:rPr lang="en-GB" sz="2400" i="1" dirty="0">
                <a:solidFill>
                  <a:schemeClr val="tx1"/>
                </a:solidFill>
              </a:rPr>
              <a:t>‘bad’ </a:t>
            </a:r>
            <a:r>
              <a:rPr lang="en-GB" sz="2400" dirty="0">
                <a:solidFill>
                  <a:schemeClr val="tx1"/>
                </a:solidFill>
              </a:rPr>
              <a:t>are they? </a:t>
            </a:r>
          </a:p>
        </p:txBody>
      </p:sp>
    </p:spTree>
    <p:extLst>
      <p:ext uri="{BB962C8B-B14F-4D97-AF65-F5344CB8AC3E}">
        <p14:creationId xmlns:p14="http://schemas.microsoft.com/office/powerpoint/2010/main" val="2847045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259601"/>
            <a:ext cx="5400702" cy="887360"/>
          </a:xfrm>
        </p:spPr>
        <p:txBody>
          <a:bodyPr/>
          <a:lstStyle/>
          <a:p>
            <a:r>
              <a:rPr lang="en-GB" dirty="0"/>
              <a:t>Frequency Map Analysis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29</a:t>
            </a:fld>
            <a:endParaRPr lang="en-AU" sz="2400" dirty="0"/>
          </a:p>
        </p:txBody>
      </p:sp>
      <p:sp>
        <p:nvSpPr>
          <p:cNvPr id="3" name="Rounded Rectangle 2"/>
          <p:cNvSpPr/>
          <p:nvPr/>
        </p:nvSpPr>
        <p:spPr>
          <a:xfrm>
            <a:off x="185841" y="1135440"/>
            <a:ext cx="7805802" cy="215789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Tracked particles at initial offset (</a:t>
            </a:r>
            <a:r>
              <a:rPr lang="en-GB" sz="2400" dirty="0" err="1">
                <a:solidFill>
                  <a:schemeClr val="tx1"/>
                </a:solidFill>
              </a:rPr>
              <a:t>x,y</a:t>
            </a:r>
            <a:r>
              <a:rPr lang="en-GB" sz="2400" dirty="0">
                <a:solidFill>
                  <a:schemeClr val="tx1"/>
                </a:solidFill>
              </a:rPr>
              <a:t>) in accelerator for 2048 turns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Gathered position data from each particle per turn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 Performed an FFT on data to return </a:t>
            </a:r>
            <a:r>
              <a:rPr lang="en-GB" sz="2400" dirty="0" err="1">
                <a:solidFill>
                  <a:schemeClr val="tx1"/>
                </a:solidFill>
              </a:rPr>
              <a:t>q</a:t>
            </a:r>
            <a:r>
              <a:rPr lang="en-GB" sz="2400" baseline="-25000" dirty="0" err="1">
                <a:solidFill>
                  <a:schemeClr val="tx1"/>
                </a:solidFill>
              </a:rPr>
              <a:t>x</a:t>
            </a:r>
            <a:r>
              <a:rPr lang="en-GB" sz="2400" dirty="0">
                <a:solidFill>
                  <a:schemeClr val="tx1"/>
                </a:solidFill>
              </a:rPr>
              <a:t> (NAFF)</a:t>
            </a:r>
            <a:endParaRPr lang="en-GB" sz="2400" baseline="-25000" dirty="0">
              <a:solidFill>
                <a:schemeClr val="tx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US" sz="2400" dirty="0">
                <a:solidFill>
                  <a:schemeClr val="tx1"/>
                </a:solidFill>
              </a:rPr>
              <a:t>Turn-by-turn data split to identify </a:t>
            </a:r>
            <a:r>
              <a:rPr lang="en-US" sz="2400" i="1" dirty="0">
                <a:solidFill>
                  <a:schemeClr val="tx1"/>
                </a:solidFill>
              </a:rPr>
              <a:t>stable tune regions</a:t>
            </a:r>
            <a:r>
              <a:rPr lang="en-US" sz="2400" dirty="0">
                <a:solidFill>
                  <a:schemeClr val="tx1"/>
                </a:solidFill>
              </a:rPr>
              <a:t> </a:t>
            </a:r>
            <a:endParaRPr lang="en-GB" sz="2400" dirty="0">
              <a:solidFill>
                <a:schemeClr val="tx1"/>
              </a:solidFill>
            </a:endParaRPr>
          </a:p>
          <a:p>
            <a:r>
              <a:rPr lang="en-GB" sz="2400" dirty="0">
                <a:solidFill>
                  <a:schemeClr val="tx1"/>
                </a:solidFill>
              </a:rPr>
              <a:t>→  This lets us see how long those particles last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A620668-F5F6-5EE5-8357-F46F90FBEF4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304" t="11428" r="-1"/>
          <a:stretch/>
        </p:blipFill>
        <p:spPr>
          <a:xfrm>
            <a:off x="4099211" y="3471002"/>
            <a:ext cx="3892431" cy="279651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30D08DC-52C7-43EA-641D-11568571B59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22" t="9261"/>
          <a:stretch/>
        </p:blipFill>
        <p:spPr>
          <a:xfrm>
            <a:off x="7991642" y="3398008"/>
            <a:ext cx="3891867" cy="2808000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408767AB-0CBD-EFB6-DA84-3A2C86252152}"/>
              </a:ext>
            </a:extLst>
          </p:cNvPr>
          <p:cNvSpPr/>
          <p:nvPr/>
        </p:nvSpPr>
        <p:spPr>
          <a:xfrm>
            <a:off x="198509" y="3713870"/>
            <a:ext cx="3583983" cy="2949647"/>
          </a:xfrm>
          <a:prstGeom prst="roundRect">
            <a:avLst/>
          </a:prstGeom>
          <a:solidFill>
            <a:srgbClr val="CC99FF">
              <a:alpha val="46000"/>
            </a:srgb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3200" dirty="0">
              <a:solidFill>
                <a:schemeClr val="tx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C061D6-4789-F670-ECF1-7CBF97835528}"/>
              </a:ext>
            </a:extLst>
          </p:cNvPr>
          <p:cNvSpPr txBox="1"/>
          <p:nvPr/>
        </p:nvSpPr>
        <p:spPr>
          <a:xfrm>
            <a:off x="218140" y="3985861"/>
            <a:ext cx="3892431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dirty="0"/>
              <a:t>Left: No resonances driving particle loss</a:t>
            </a:r>
          </a:p>
          <a:p>
            <a:r>
              <a:rPr lang="en-GB" sz="2400" dirty="0"/>
              <a:t>Right: Amplitude growth outside physical aperture </a:t>
            </a:r>
          </a:p>
          <a:p>
            <a:r>
              <a:rPr lang="en-GB" sz="2400" b="1" dirty="0"/>
              <a:t>Key Takeaway: </a:t>
            </a:r>
            <a:r>
              <a:rPr lang="en-GB" sz="2400" dirty="0"/>
              <a:t>Gradients aren’t causing huge tune shifts </a:t>
            </a:r>
            <a:endParaRPr lang="en-US" sz="2400" dirty="0"/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C1F9DABC-7AAC-A6E7-2F51-7C5610DBB402}"/>
              </a:ext>
            </a:extLst>
          </p:cNvPr>
          <p:cNvSpPr/>
          <p:nvPr/>
        </p:nvSpPr>
        <p:spPr>
          <a:xfrm>
            <a:off x="8560065" y="2552684"/>
            <a:ext cx="3446094" cy="823313"/>
          </a:xfrm>
          <a:prstGeom prst="roundRect">
            <a:avLst/>
          </a:prstGeom>
          <a:solidFill>
            <a:srgbClr val="FFFF99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24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5B90DE9-3C8C-9B16-B42C-393F30B1D117}"/>
                  </a:ext>
                </a:extLst>
              </p:cNvPr>
              <p:cNvSpPr txBox="1"/>
              <p:nvPr/>
            </p:nvSpPr>
            <p:spPr>
              <a:xfrm>
                <a:off x="8560065" y="2588564"/>
                <a:ext cx="3297762" cy="751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𝐷</m:t>
                      </m:r>
                      <m:r>
                        <a:rPr lang="en-GB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func>
                        <m:funcPr>
                          <m:ctrlPr>
                            <a:rPr lang="en-GB" sz="24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sSub>
                            <m:sSubPr>
                              <m:ctrlPr>
                                <a:rPr lang="en-GB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GB" sz="2400" b="0" i="0" smtClean="0">
                                  <a:latin typeface="Cambria Math" panose="02040503050406030204" pitchFamily="18" charset="0"/>
                                </a:rPr>
                                <m:t>log</m:t>
                              </m:r>
                            </m:e>
                            <m:sub>
                              <m:r>
                                <a:rPr lang="en-GB" sz="2400" b="0" i="1" smtClean="0">
                                  <a:latin typeface="Cambria Math" panose="02040503050406030204" pitchFamily="18" charset="0"/>
                                </a:rPr>
                                <m:t>10</m:t>
                              </m:r>
                            </m:sub>
                          </m:sSub>
                        </m:fName>
                        <m:e>
                          <m:rad>
                            <m:radPr>
                              <m:degHide m:val="on"/>
                              <m:ctrlPr>
                                <a:rPr lang="en-GB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radPr>
                            <m:deg/>
                            <m:e>
                              <m:r>
                                <m:rPr>
                                  <m:sty m:val="p"/>
                                </m:rPr>
                                <a:rPr lang="el-GR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Δ</m:t>
                              </m:r>
                              <m:sSup>
                                <m:sSupPr>
                                  <m:ctrlPr>
                                    <a:rPr lang="el-GR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el-GR" sz="24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4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b>
                                      <m:r>
                                        <a:rPr lang="en-GB" sz="24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𝑥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en-GB" sz="24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n-GB" sz="24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r>
                                <m:rPr>
                                  <m:sty m:val="p"/>
                                </m:rPr>
                                <a:rPr lang="el-GR" sz="2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Δ</m:t>
                              </m:r>
                              <m:sSup>
                                <m:sSupPr>
                                  <m:ctrlPr>
                                    <a:rPr lang="el-GR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sSub>
                                    <m:sSubPr>
                                      <m:ctrlPr>
                                        <a:rPr lang="el-GR" sz="24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400" i="1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b>
                                      <m:r>
                                        <a:rPr lang="en-GB" sz="2400" b="0" i="1" smtClean="0"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𝑦</m:t>
                                      </m:r>
                                    </m:sub>
                                  </m:sSub>
                                </m:e>
                                <m:sup>
                                  <m:r>
                                    <a:rPr lang="en-GB" sz="2400" i="1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rad>
                        </m:e>
                      </m:func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25B90DE9-3C8C-9B16-B42C-393F30B1D1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60065" y="2588564"/>
                <a:ext cx="3297762" cy="751552"/>
              </a:xfrm>
              <a:prstGeom prst="rect">
                <a:avLst/>
              </a:prstGeom>
              <a:blipFill>
                <a:blip r:embed="rId4"/>
                <a:stretch>
                  <a:fillRect l="-1533" r="-3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extBox 3"/>
          <p:cNvSpPr txBox="1"/>
          <p:nvPr/>
        </p:nvSpPr>
        <p:spPr>
          <a:xfrm>
            <a:off x="4896246" y="6267512"/>
            <a:ext cx="2298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Normal working point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688721" y="6228019"/>
            <a:ext cx="29084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Extraction  working point</a:t>
            </a:r>
          </a:p>
        </p:txBody>
      </p:sp>
    </p:spTree>
    <p:extLst>
      <p:ext uri="{BB962C8B-B14F-4D97-AF65-F5344CB8AC3E}">
        <p14:creationId xmlns:p14="http://schemas.microsoft.com/office/powerpoint/2010/main" val="707027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9" grpId="0"/>
      <p:bldP spid="24" grpId="0" animBg="1"/>
      <p:bldP spid="25" grpId="0"/>
      <p:bldP spid="4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 descr="A rainbow colored spiral object&#10;&#10;Description automatically generated">
            <a:extLst>
              <a:ext uri="{FF2B5EF4-FFF2-40B4-BE49-F238E27FC236}">
                <a16:creationId xmlns:a16="http://schemas.microsoft.com/office/drawing/2014/main" id="{EA34FB22-335B-9EBA-9851-8B959B62712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44" r="1" b="645"/>
          <a:stretch/>
        </p:blipFill>
        <p:spPr>
          <a:xfrm>
            <a:off x="433470" y="433470"/>
            <a:ext cx="11325062" cy="5991061"/>
          </a:xfrm>
          <a:noFill/>
        </p:spPr>
      </p:pic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2045C79F-EBBE-1B40-DFA6-40B6A6DCE2A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33470" y="433470"/>
            <a:ext cx="720000" cy="720000"/>
          </a:xfrm>
        </p:spPr>
        <p:txBody>
          <a:bodyPr/>
          <a:lstStyle/>
          <a:p>
            <a:endParaRPr lang="en-US"/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65534" y="3834826"/>
            <a:ext cx="5597528" cy="1370663"/>
          </a:xfrm>
        </p:spPr>
        <p:txBody>
          <a:bodyPr vert="horz" lIns="91440" tIns="45720" rIns="91440" bIns="45720" rtlCol="0">
            <a:normAutofit/>
          </a:bodyPr>
          <a:lstStyle/>
          <a:p>
            <a:r>
              <a:rPr lang="en-AU" sz="4000" dirty="0">
                <a:solidFill>
                  <a:schemeClr val="tx2"/>
                </a:solidFill>
                <a:latin typeface="+mj-lt"/>
              </a:rPr>
              <a:t>What are CCTs?</a:t>
            </a: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8359EF1-0D41-7BEA-5B52-EB6BF0B9B15B}"/>
              </a:ext>
            </a:extLst>
          </p:cNvPr>
          <p:cNvSpPr txBox="1">
            <a:spLocks/>
          </p:cNvSpPr>
          <p:nvPr/>
        </p:nvSpPr>
        <p:spPr>
          <a:xfrm>
            <a:off x="4613106" y="6011297"/>
            <a:ext cx="2965787" cy="8264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Calibri" panose="020F0502020204030204" pitchFamily="34" charset="0"/>
              <a:buChar char="–"/>
              <a:defRPr sz="200" b="0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800"/>
              </a:spcBef>
              <a:buFont typeface="Arial" panose="020B0604020202020204" pitchFamily="34" charset="0"/>
              <a:buNone/>
              <a:defRPr sz="200" b="1" kern="1200">
                <a:solidFill>
                  <a:schemeClr val="accent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" kern="1200">
                <a:solidFill>
                  <a:schemeClr val="tx2">
                    <a:alpha val="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 sz="1100" dirty="0">
                <a:solidFill>
                  <a:schemeClr val="tx2"/>
                </a:solidFill>
                <a:hlinkClick r:id="rId3" tooltip="&lt;b&gt;Combined windings&lt;/b&gt; Solution for curved and straight “canted-cosine-theta” coils combining dipole and quadrupole in the same winding. Credits: G Kirby and J van Nugteren, CERN (left) and G Kirby and J van Nugteren, CERN (right)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Image credits: G Kirby and J van Nugteren, CERN</a:t>
            </a:r>
            <a:endParaRPr lang="en-AU" sz="1100" dirty="0">
              <a:solidFill>
                <a:schemeClr val="tx2"/>
              </a:solidFill>
            </a:endParaRPr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A070F874-2685-411E-B532-12B17F62F8B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3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39081071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Particle Tracking Study</a:t>
            </a:r>
          </a:p>
        </p:txBody>
      </p:sp>
      <p:sp>
        <p:nvSpPr>
          <p:cNvPr id="9" name="Rectangle 8"/>
          <p:cNvSpPr/>
          <p:nvPr/>
        </p:nvSpPr>
        <p:spPr>
          <a:xfrm>
            <a:off x="7328425" y="5643742"/>
            <a:ext cx="41320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i="1" dirty="0"/>
              <a:t>Map of starting tracking locations (</a:t>
            </a:r>
            <a:r>
              <a:rPr lang="en-US" sz="1200" i="1" dirty="0" err="1"/>
              <a:t>x,y</a:t>
            </a:r>
            <a:r>
              <a:rPr lang="en-US" sz="1200" i="1" dirty="0"/>
              <a:t>) corresponding to </a:t>
            </a:r>
          </a:p>
          <a:p>
            <a:r>
              <a:rPr lang="en-US" sz="1200" i="1" dirty="0"/>
              <a:t>each particle’s time in the ring. DA estimated from bottom dark blue region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30</a:t>
            </a:fld>
            <a:endParaRPr lang="en-AU" sz="2400" dirty="0"/>
          </a:p>
        </p:txBody>
      </p:sp>
      <p:sp>
        <p:nvSpPr>
          <p:cNvPr id="4" name="Rounded Rectangle 3"/>
          <p:cNvSpPr/>
          <p:nvPr/>
        </p:nvSpPr>
        <p:spPr>
          <a:xfrm>
            <a:off x="370462" y="1565030"/>
            <a:ext cx="6030338" cy="4176551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b="1" dirty="0">
                <a:solidFill>
                  <a:schemeClr val="tx1"/>
                </a:solidFill>
              </a:rPr>
              <a:t>Map (</a:t>
            </a:r>
            <a:r>
              <a:rPr lang="en-US" sz="2400" b="1" dirty="0" err="1">
                <a:solidFill>
                  <a:schemeClr val="tx1"/>
                </a:solidFill>
              </a:rPr>
              <a:t>x,y</a:t>
            </a:r>
            <a:r>
              <a:rPr lang="en-US" sz="2400" b="1" dirty="0">
                <a:solidFill>
                  <a:schemeClr val="tx1"/>
                </a:solidFill>
              </a:rPr>
              <a:t>)</a:t>
            </a:r>
            <a:r>
              <a:rPr lang="en-US" sz="2400" b="1" baseline="-25000" dirty="0">
                <a:solidFill>
                  <a:schemeClr val="tx1"/>
                </a:solidFill>
              </a:rPr>
              <a:t> </a:t>
            </a:r>
            <a:r>
              <a:rPr lang="en-US" sz="2400" dirty="0">
                <a:solidFill>
                  <a:schemeClr val="tx1"/>
                </a:solidFill>
              </a:rPr>
              <a:t>to identify </a:t>
            </a:r>
            <a:r>
              <a:rPr lang="en-US" sz="2400" b="1" i="1" dirty="0">
                <a:solidFill>
                  <a:schemeClr val="tx1"/>
                </a:solidFill>
              </a:rPr>
              <a:t>stable </a:t>
            </a:r>
            <a:r>
              <a:rPr lang="en-US" sz="2400" i="1" dirty="0">
                <a:solidFill>
                  <a:schemeClr val="tx1"/>
                </a:solidFill>
              </a:rPr>
              <a:t>regions </a:t>
            </a:r>
            <a:r>
              <a:rPr lang="en-US" sz="2400" dirty="0">
                <a:solidFill>
                  <a:schemeClr val="tx1"/>
                </a:solidFill>
              </a:rPr>
              <a:t>(DA)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DA </a:t>
            </a:r>
            <a:r>
              <a:rPr lang="en-US" sz="2400" b="1" i="1" dirty="0">
                <a:solidFill>
                  <a:schemeClr val="tx1"/>
                </a:solidFill>
              </a:rPr>
              <a:t>mostly preserved </a:t>
            </a:r>
            <a:r>
              <a:rPr lang="en-US" sz="2400" dirty="0">
                <a:solidFill>
                  <a:schemeClr val="tx1"/>
                </a:solidFill>
              </a:rPr>
              <a:t>(horizontally) </a:t>
            </a:r>
            <a:r>
              <a:rPr lang="en-GB" sz="2400" dirty="0">
                <a:solidFill>
                  <a:schemeClr val="tx1"/>
                </a:solidFill>
              </a:rPr>
              <a:t>up to half-aperture:</a:t>
            </a:r>
          </a:p>
          <a:p>
            <a:pPr marL="742950" lvl="1" indent="-28575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 |x| = 0.013 m, |y| = 0.003 m, compared with base lattice |x|= 0.014 m, |y| = 0.010 m</a:t>
            </a:r>
          </a:p>
          <a:p>
            <a:r>
              <a:rPr lang="en-US" sz="2400" dirty="0">
                <a:solidFill>
                  <a:schemeClr val="tx1"/>
                </a:solidFill>
              </a:rPr>
              <a:t>→ Further checks needed: 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2400" dirty="0">
                <a:solidFill>
                  <a:schemeClr val="tx1"/>
                </a:solidFill>
              </a:rPr>
              <a:t>Redefining our magnet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2400" dirty="0">
                <a:solidFill>
                  <a:schemeClr val="tx1"/>
                </a:solidFill>
              </a:rPr>
              <a:t>Benchmarking with another tracking code</a:t>
            </a:r>
          </a:p>
          <a:p>
            <a:endParaRPr lang="en-US" sz="2400" dirty="0">
              <a:solidFill>
                <a:schemeClr val="tx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F5B2E02-2270-745B-BBEE-EC8E850515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86" t="10636" b="1486"/>
          <a:stretch/>
        </p:blipFill>
        <p:spPr>
          <a:xfrm>
            <a:off x="6829467" y="1776204"/>
            <a:ext cx="5212512" cy="3756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78103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25D27F-C72F-4BD3-F916-7274B7A3D1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4" y="395066"/>
            <a:ext cx="9036817" cy="887360"/>
          </a:xfrm>
        </p:spPr>
        <p:txBody>
          <a:bodyPr/>
          <a:lstStyle/>
          <a:p>
            <a:r>
              <a:rPr lang="en-US" dirty="0"/>
              <a:t>Integrated Gradients </a:t>
            </a:r>
            <a:r>
              <a:rPr lang="en-US" dirty="0" err="1"/>
              <a:t>v.s</a:t>
            </a:r>
            <a:r>
              <a:rPr lang="en-US" dirty="0"/>
              <a:t>. Gradient Lenses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1A479E0-7CCC-70EC-7D91-F8747D602A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638" y="2318202"/>
            <a:ext cx="5190959" cy="389603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D43054C-0E84-866A-9131-BD50A73CC4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4597" y="2363225"/>
            <a:ext cx="5070984" cy="380598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3040798-FC00-1398-F95C-F72AE48519C1}"/>
              </a:ext>
            </a:extLst>
          </p:cNvPr>
          <p:cNvSpPr txBox="1"/>
          <p:nvPr/>
        </p:nvSpPr>
        <p:spPr>
          <a:xfrm>
            <a:off x="658109" y="6214237"/>
            <a:ext cx="40374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/>
              <a:t>Dynamic aperture with integrated </a:t>
            </a:r>
            <a:r>
              <a:rPr lang="en-US" sz="1600" i="1" dirty="0" err="1"/>
              <a:t>sextupole</a:t>
            </a:r>
            <a:r>
              <a:rPr lang="en-US" sz="1600" i="1" dirty="0"/>
              <a:t> field (k3L) distributed inside SBENDS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98558B5-166B-5127-41F0-8631402872D5}"/>
              </a:ext>
            </a:extLst>
          </p:cNvPr>
          <p:cNvSpPr txBox="1"/>
          <p:nvPr/>
        </p:nvSpPr>
        <p:spPr>
          <a:xfrm>
            <a:off x="5744744" y="6169213"/>
            <a:ext cx="484081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i="1" dirty="0"/>
              <a:t>Dynamic aperture with </a:t>
            </a:r>
            <a:r>
              <a:rPr lang="en-US" sz="1600" i="1" dirty="0" err="1"/>
              <a:t>sextupole</a:t>
            </a:r>
            <a:r>
              <a:rPr lang="en-US" sz="1600" i="1" dirty="0"/>
              <a:t> strength k3 distributed in two thin lenses in the extremities of each SBEND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9B2372A7-872F-FB7B-6038-310803BB0703}"/>
              </a:ext>
            </a:extLst>
          </p:cNvPr>
          <p:cNvSpPr/>
          <p:nvPr/>
        </p:nvSpPr>
        <p:spPr>
          <a:xfrm>
            <a:off x="514673" y="1282426"/>
            <a:ext cx="8924749" cy="1406770"/>
          </a:xfrm>
          <a:prstGeom prst="roundRect">
            <a:avLst/>
          </a:prstGeom>
          <a:solidFill>
            <a:srgbClr val="FF6699">
              <a:alpha val="65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How do we represent our magnets + gradients?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Commonly use ‘integrated’ gradients distributed over magnet</a:t>
            </a:r>
          </a:p>
          <a:p>
            <a:pPr marL="380990" indent="-38099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Looking at DA, integrated gradients </a:t>
            </a:r>
            <a:r>
              <a:rPr lang="en-US" sz="2400" dirty="0" err="1">
                <a:solidFill>
                  <a:schemeClr val="tx1"/>
                </a:solidFill>
              </a:rPr>
              <a:t>v.s</a:t>
            </a:r>
            <a:r>
              <a:rPr lang="en-US" sz="2400" dirty="0">
                <a:solidFill>
                  <a:schemeClr val="tx1"/>
                </a:solidFill>
              </a:rPr>
              <a:t>. lenses </a:t>
            </a:r>
            <a:r>
              <a:rPr lang="en-US" sz="2400" b="1" dirty="0">
                <a:solidFill>
                  <a:schemeClr val="tx1"/>
                </a:solidFill>
              </a:rPr>
              <a:t>aren’t </a:t>
            </a:r>
            <a:r>
              <a:rPr lang="en-US" sz="2400" dirty="0">
                <a:solidFill>
                  <a:schemeClr val="tx1"/>
                </a:solidFill>
              </a:rPr>
              <a:t>equivalent</a:t>
            </a:r>
          </a:p>
          <a:p>
            <a:r>
              <a:rPr lang="en-GB" sz="2400" dirty="0">
                <a:solidFill>
                  <a:schemeClr val="tx1"/>
                </a:solidFill>
              </a:rPr>
              <a:t>How do we know which one is right?</a:t>
            </a: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31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3978427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32</a:t>
            </a:fld>
            <a:endParaRPr lang="en-AU" sz="24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B0AA5A8F-4B95-745A-0677-9262856506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878" y="3683057"/>
            <a:ext cx="3463865" cy="26153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F68F2FD-767C-F0BD-0E1B-2707B6889C1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863" t="12421" r="27973" b="6882"/>
          <a:stretch/>
        </p:blipFill>
        <p:spPr>
          <a:xfrm rot="18482644">
            <a:off x="4190714" y="1331092"/>
            <a:ext cx="2589032" cy="227718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BFD9082-97FF-BAE0-B47A-0D7D855D66A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8" t="-2596" r="57611" b="37755"/>
          <a:stretch/>
        </p:blipFill>
        <p:spPr>
          <a:xfrm>
            <a:off x="36677" y="1572906"/>
            <a:ext cx="2607638" cy="2110151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433440CF-E798-B9DE-8E1F-1990714A7A92}"/>
              </a:ext>
            </a:extLst>
          </p:cNvPr>
          <p:cNvSpPr/>
          <p:nvPr/>
        </p:nvSpPr>
        <p:spPr>
          <a:xfrm>
            <a:off x="3761553" y="1572906"/>
            <a:ext cx="3582308" cy="2099173"/>
          </a:xfrm>
          <a:prstGeom prst="ellipse">
            <a:avLst/>
          </a:prstGeom>
          <a:noFill/>
          <a:ln w="15875">
            <a:solidFill>
              <a:schemeClr val="accent1">
                <a:shade val="1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ight Arrow 15">
            <a:extLst>
              <a:ext uri="{FF2B5EF4-FFF2-40B4-BE49-F238E27FC236}">
                <a16:creationId xmlns:a16="http://schemas.microsoft.com/office/drawing/2014/main" id="{CAF8B35B-21A9-FF07-670B-C012B6D1AD95}"/>
              </a:ext>
            </a:extLst>
          </p:cNvPr>
          <p:cNvSpPr/>
          <p:nvPr/>
        </p:nvSpPr>
        <p:spPr>
          <a:xfrm>
            <a:off x="2644315" y="2244604"/>
            <a:ext cx="1096899" cy="450166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0AB59F03-9B34-5000-E460-5D57ECACDD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00248" y="3709167"/>
            <a:ext cx="3349557" cy="2563114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5F06E7CA-E957-6066-9A50-203A0FBC1501}"/>
              </a:ext>
            </a:extLst>
          </p:cNvPr>
          <p:cNvSpPr/>
          <p:nvPr/>
        </p:nvSpPr>
        <p:spPr>
          <a:xfrm>
            <a:off x="7100021" y="4481324"/>
            <a:ext cx="5050101" cy="1268546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Split up magnet into more slices in fringes to capture finer field detail at ends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D237C2B-CC3F-592A-A05E-5708AE993EC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484645" y="1108130"/>
            <a:ext cx="4516900" cy="2113337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B7D5B1C2-4CD4-5355-2C5A-58D1837C7B39}"/>
              </a:ext>
            </a:extLst>
          </p:cNvPr>
          <p:cNvSpPr txBox="1"/>
          <p:nvPr/>
        </p:nvSpPr>
        <p:spPr>
          <a:xfrm>
            <a:off x="7745484" y="3221467"/>
            <a:ext cx="42560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Higher order derivatives over magnet length, courtesy of L </a:t>
            </a:r>
            <a:r>
              <a:rPr lang="en-US" sz="1400" i="1" dirty="0" err="1"/>
              <a:t>Garolfi</a:t>
            </a:r>
            <a:endParaRPr lang="en-US" sz="1400" i="1" dirty="0"/>
          </a:p>
        </p:txBody>
      </p:sp>
      <p:sp>
        <p:nvSpPr>
          <p:cNvPr id="24" name="Title 1">
            <a:extLst>
              <a:ext uri="{FF2B5EF4-FFF2-40B4-BE49-F238E27FC236}">
                <a16:creationId xmlns:a16="http://schemas.microsoft.com/office/drawing/2014/main" id="{B6B1B2C0-B942-07B1-B335-3046D42BBDA8}"/>
              </a:ext>
            </a:extLst>
          </p:cNvPr>
          <p:cNvSpPr txBox="1">
            <a:spLocks/>
          </p:cNvSpPr>
          <p:nvPr/>
        </p:nvSpPr>
        <p:spPr>
          <a:xfrm>
            <a:off x="1390472" y="280924"/>
            <a:ext cx="7903799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AU" sz="3200" b="1" kern="1200" dirty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Rinse and Repeat (with more slices)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BA7DE61-E872-CD5C-A9EE-63A317BD14BC}"/>
              </a:ext>
            </a:extLst>
          </p:cNvPr>
          <p:cNvSpPr txBox="1"/>
          <p:nvPr/>
        </p:nvSpPr>
        <p:spPr>
          <a:xfrm>
            <a:off x="140453" y="6349841"/>
            <a:ext cx="87875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MAD-X Survey for original magnet (left) and split up magnet with additional lenses (right)</a:t>
            </a:r>
          </a:p>
        </p:txBody>
      </p:sp>
    </p:spTree>
    <p:extLst>
      <p:ext uri="{BB962C8B-B14F-4D97-AF65-F5344CB8AC3E}">
        <p14:creationId xmlns:p14="http://schemas.microsoft.com/office/powerpoint/2010/main" val="115895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6" grpId="0" animBg="1"/>
      <p:bldP spid="18" grpId="0" animBg="1"/>
      <p:bldP spid="20" grpId="0"/>
      <p:bldP spid="2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10563F-170E-49FD-A2F1-810D2F0518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4" y="395066"/>
            <a:ext cx="8906083" cy="887360"/>
          </a:xfrm>
        </p:spPr>
        <p:txBody>
          <a:bodyPr/>
          <a:lstStyle/>
          <a:p>
            <a:r>
              <a:rPr lang="en-US" dirty="0"/>
              <a:t>How many slices are actually enough?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E4D384A-B2A5-8511-2D6D-99BFBD1DF30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9628" r="663" b="7853"/>
          <a:stretch/>
        </p:blipFill>
        <p:spPr>
          <a:xfrm>
            <a:off x="8531244" y="3965392"/>
            <a:ext cx="2588217" cy="221666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F3BC9D1-1AB4-CE41-75DC-4C7766661B2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8884"/>
          <a:stretch/>
        </p:blipFill>
        <p:spPr>
          <a:xfrm>
            <a:off x="7048211" y="1256063"/>
            <a:ext cx="4979867" cy="2427916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0FBB2DFB-7983-0EEF-BD1F-3F768D2FCB03}"/>
              </a:ext>
            </a:extLst>
          </p:cNvPr>
          <p:cNvSpPr/>
          <p:nvPr/>
        </p:nvSpPr>
        <p:spPr>
          <a:xfrm>
            <a:off x="270983" y="4636553"/>
            <a:ext cx="6424046" cy="1570623"/>
          </a:xfrm>
          <a:prstGeom prst="roundRect">
            <a:avLst/>
          </a:prstGeom>
          <a:solidFill>
            <a:srgbClr val="FFCCFF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286B167-9F12-1F03-3260-07DE73457936}"/>
              </a:ext>
            </a:extLst>
          </p:cNvPr>
          <p:cNvSpPr txBox="1"/>
          <p:nvPr/>
        </p:nvSpPr>
        <p:spPr>
          <a:xfrm>
            <a:off x="317849" y="4820602"/>
            <a:ext cx="642404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§"/>
            </a:pPr>
            <a:r>
              <a:rPr lang="en-US" sz="2400" dirty="0"/>
              <a:t>Can verify by tracking in 3D </a:t>
            </a:r>
            <a:r>
              <a:rPr lang="en-US" sz="2400" dirty="0" err="1"/>
              <a:t>fieldmap</a:t>
            </a:r>
            <a:endParaRPr lang="en-US" sz="2400" dirty="0"/>
          </a:p>
          <a:p>
            <a:pPr marL="342900" indent="-342900">
              <a:buFont typeface="Wingdings" pitchFamily="2" charset="2"/>
              <a:buChar char="§"/>
            </a:pPr>
            <a:r>
              <a:rPr lang="en-US" sz="2400" dirty="0"/>
              <a:t> Compare error in </a:t>
            </a:r>
            <a:r>
              <a:rPr lang="en-US" sz="2400" dirty="0" err="1"/>
              <a:t>phsp</a:t>
            </a:r>
            <a:r>
              <a:rPr lang="en-US" sz="2400" dirty="0"/>
              <a:t> with MAD-X/PTC</a:t>
            </a:r>
          </a:p>
          <a:p>
            <a:pPr marL="342900" indent="-342900">
              <a:buFont typeface="Wingdings" pitchFamily="2" charset="2"/>
              <a:buChar char="§"/>
            </a:pPr>
            <a:r>
              <a:rPr lang="en-US" sz="2400" dirty="0"/>
              <a:t>Currently a WIP </a:t>
            </a:r>
            <a:r>
              <a:rPr lang="en-GB" sz="2400" dirty="0">
                <a:solidFill>
                  <a:schemeClr val="tx1"/>
                </a:solidFill>
              </a:rPr>
              <a:t>→ will also extend to </a:t>
            </a:r>
            <a:r>
              <a:rPr lang="en-GB" sz="2400" b="1" dirty="0">
                <a:solidFill>
                  <a:schemeClr val="tx1"/>
                </a:solidFill>
              </a:rPr>
              <a:t>full ring</a:t>
            </a:r>
            <a:endParaRPr lang="en-US" sz="2400" b="1" dirty="0"/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DFBB1A35-F4AD-7F4B-503B-EBF12722A027}"/>
              </a:ext>
            </a:extLst>
          </p:cNvPr>
          <p:cNvSpPr/>
          <p:nvPr/>
        </p:nvSpPr>
        <p:spPr>
          <a:xfrm>
            <a:off x="97902" y="3657615"/>
            <a:ext cx="7881363" cy="554758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dirty="0">
                <a:solidFill>
                  <a:schemeClr val="tx1"/>
                </a:solidFill>
              </a:rPr>
              <a:t>Want to </a:t>
            </a:r>
            <a:r>
              <a:rPr lang="en-US" sz="2400" b="1" dirty="0">
                <a:solidFill>
                  <a:schemeClr val="tx1"/>
                </a:solidFill>
              </a:rPr>
              <a:t>validate </a:t>
            </a:r>
            <a:r>
              <a:rPr lang="en-US" sz="2400" dirty="0">
                <a:solidFill>
                  <a:schemeClr val="tx1"/>
                </a:solidFill>
              </a:rPr>
              <a:t>minimum no. of slices with </a:t>
            </a:r>
            <a:r>
              <a:rPr lang="en-US" sz="2400" dirty="0" err="1">
                <a:solidFill>
                  <a:schemeClr val="tx1"/>
                </a:solidFill>
              </a:rPr>
              <a:t>Zgoubi</a:t>
            </a:r>
            <a:r>
              <a:rPr lang="en-US" sz="2400" dirty="0">
                <a:solidFill>
                  <a:schemeClr val="tx1"/>
                </a:solidFill>
              </a:rPr>
              <a:t>(doo)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8641C1C-3A3B-9A58-2BC9-63EF29B1F374}"/>
              </a:ext>
            </a:extLst>
          </p:cNvPr>
          <p:cNvSpPr txBox="1"/>
          <p:nvPr/>
        </p:nvSpPr>
        <p:spPr>
          <a:xfrm>
            <a:off x="163922" y="2115751"/>
            <a:ext cx="673189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 err="1"/>
              <a:t>Zgoubi</a:t>
            </a:r>
            <a:r>
              <a:rPr lang="en-US" sz="2400" dirty="0"/>
              <a:t>: Ray tracing code to describe off-axis fields, lattice non-linearity (used in FFAs)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B1201A2-3A6E-D61B-A994-38E59D4DB62A}"/>
              </a:ext>
            </a:extLst>
          </p:cNvPr>
          <p:cNvSpPr txBox="1"/>
          <p:nvPr/>
        </p:nvSpPr>
        <p:spPr>
          <a:xfrm>
            <a:off x="8158068" y="3657615"/>
            <a:ext cx="31401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2D Polar </a:t>
            </a:r>
            <a:r>
              <a:rPr lang="en-US" sz="1400" i="1" dirty="0" err="1"/>
              <a:t>fieldmap</a:t>
            </a:r>
            <a:r>
              <a:rPr lang="en-US" sz="1400" i="1" dirty="0"/>
              <a:t> of CCT in OPERA 3D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B8DEAB8-534B-2C44-65D0-2B4491DB7F8E}"/>
              </a:ext>
            </a:extLst>
          </p:cNvPr>
          <p:cNvSpPr txBox="1"/>
          <p:nvPr/>
        </p:nvSpPr>
        <p:spPr>
          <a:xfrm>
            <a:off x="8255254" y="6356220"/>
            <a:ext cx="31401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2D Polar </a:t>
            </a:r>
            <a:r>
              <a:rPr lang="en-US" sz="1400" i="1" dirty="0" err="1"/>
              <a:t>fieldmap</a:t>
            </a:r>
            <a:r>
              <a:rPr lang="en-US" sz="1400" i="1" dirty="0"/>
              <a:t> of CCT in </a:t>
            </a:r>
            <a:r>
              <a:rPr lang="en-US" sz="1400" i="1" dirty="0" err="1"/>
              <a:t>Zgoubi</a:t>
            </a:r>
            <a:endParaRPr lang="en-US" sz="1400" i="1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2E2A48F-E545-2B9C-75B3-18A0869423C4}"/>
              </a:ext>
            </a:extLst>
          </p:cNvPr>
          <p:cNvSpPr txBox="1"/>
          <p:nvPr/>
        </p:nvSpPr>
        <p:spPr>
          <a:xfrm rot="5400000" flipH="1">
            <a:off x="10875074" y="5266877"/>
            <a:ext cx="7965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 err="1"/>
              <a:t>Bz</a:t>
            </a:r>
            <a:r>
              <a:rPr lang="en-US" sz="1400" b="1" dirty="0"/>
              <a:t>[T]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33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3136863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5" grpId="0"/>
      <p:bldP spid="16" grpId="0"/>
      <p:bldP spid="17" grpId="0"/>
      <p:bldP spid="1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10031744" cy="887360"/>
          </a:xfrm>
        </p:spPr>
        <p:txBody>
          <a:bodyPr/>
          <a:lstStyle/>
          <a:p>
            <a:r>
              <a:rPr lang="en-GB" dirty="0"/>
              <a:t>Tolerance Study</a:t>
            </a:r>
          </a:p>
        </p:txBody>
      </p:sp>
      <p:sp>
        <p:nvSpPr>
          <p:cNvPr id="9" name="Rectangle 8"/>
          <p:cNvSpPr/>
          <p:nvPr/>
        </p:nvSpPr>
        <p:spPr>
          <a:xfrm>
            <a:off x="5933397" y="6480954"/>
            <a:ext cx="579681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i="1" dirty="0"/>
              <a:t>Example particle survival plot for k2L, k3L being varied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34</a:t>
            </a:fld>
            <a:endParaRPr lang="en-AU" sz="2400" dirty="0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F34BD75-EE14-00BF-710D-212D4B37CF58}"/>
              </a:ext>
            </a:extLst>
          </p:cNvPr>
          <p:cNvSpPr/>
          <p:nvPr/>
        </p:nvSpPr>
        <p:spPr>
          <a:xfrm>
            <a:off x="200067" y="1544955"/>
            <a:ext cx="8262009" cy="1511475"/>
          </a:xfrm>
          <a:prstGeom prst="roundRect">
            <a:avLst/>
          </a:prstGeom>
          <a:solidFill>
            <a:srgbClr val="CC99FF">
              <a:alpha val="46000"/>
            </a:srgb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Will want to know how much tuning needed for gradients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Vary k2L, k3L and check particle survival </a:t>
            </a:r>
          </a:p>
          <a:p>
            <a:r>
              <a:rPr lang="en-US" sz="2400" dirty="0">
                <a:solidFill>
                  <a:schemeClr val="tx1"/>
                </a:solidFill>
              </a:rPr>
              <a:t>→ Use combination with highest survival and re-run study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440303-929D-B7E0-5F83-A29B5687B0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0067" y="3252201"/>
            <a:ext cx="5471408" cy="3605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7274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28410D-08E2-0936-A1A3-FF56962DBF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4" y="395066"/>
            <a:ext cx="8420086" cy="887360"/>
          </a:xfrm>
        </p:spPr>
        <p:txBody>
          <a:bodyPr/>
          <a:lstStyle/>
          <a:p>
            <a:r>
              <a:rPr lang="en-US" dirty="0"/>
              <a:t>Summary of Tracking Study Results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5349CAD-57FB-66A3-63A9-2EB5FFB6FCAD}"/>
              </a:ext>
            </a:extLst>
          </p:cNvPr>
          <p:cNvSpPr/>
          <p:nvPr/>
        </p:nvSpPr>
        <p:spPr>
          <a:xfrm>
            <a:off x="391795" y="2293748"/>
            <a:ext cx="11408410" cy="3267080"/>
          </a:xfrm>
          <a:prstGeom prst="roundRect">
            <a:avLst/>
          </a:prstGeom>
          <a:solidFill>
            <a:srgbClr val="7030A0">
              <a:alpha val="29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Curved CCT harmonics (fairly) </a:t>
            </a:r>
            <a:r>
              <a:rPr lang="en-GB" sz="2400" b="1" dirty="0">
                <a:solidFill>
                  <a:schemeClr val="tx1"/>
                </a:solidFill>
              </a:rPr>
              <a:t>well-tolerated</a:t>
            </a:r>
            <a:r>
              <a:rPr lang="en-GB" sz="2400" dirty="0">
                <a:solidFill>
                  <a:schemeClr val="tx1"/>
                </a:solidFill>
              </a:rPr>
              <a:t> by compact synchrotron dynamics using integrated gradients</a:t>
            </a:r>
          </a:p>
          <a:p>
            <a:pPr marL="800100" lvl="1" indent="-342900">
              <a:buFont typeface="Wingdings" pitchFamily="2" charset="2"/>
              <a:buChar char="Ø"/>
            </a:pPr>
            <a:r>
              <a:rPr lang="en-GB" sz="2400" b="1" dirty="0">
                <a:solidFill>
                  <a:schemeClr val="tx1"/>
                </a:solidFill>
              </a:rPr>
              <a:t>Re-run study with many slices </a:t>
            </a:r>
          </a:p>
          <a:p>
            <a:pPr marL="800100" lvl="1" indent="-342900">
              <a:buFont typeface="Wingdings" pitchFamily="2" charset="2"/>
              <a:buChar char="Ø"/>
            </a:pPr>
            <a:r>
              <a:rPr lang="en-GB" sz="2400" b="1" dirty="0">
                <a:solidFill>
                  <a:schemeClr val="tx1"/>
                </a:solidFill>
              </a:rPr>
              <a:t>Validate</a:t>
            </a:r>
            <a:r>
              <a:rPr lang="en-GB" sz="2400" dirty="0">
                <a:solidFill>
                  <a:schemeClr val="tx1"/>
                </a:solidFill>
              </a:rPr>
              <a:t> results by tracking in 3D </a:t>
            </a:r>
            <a:r>
              <a:rPr lang="en-GB" sz="2400" dirty="0" err="1">
                <a:solidFill>
                  <a:schemeClr val="tx1"/>
                </a:solidFill>
              </a:rPr>
              <a:t>fieldmap</a:t>
            </a:r>
            <a:r>
              <a:rPr lang="en-GB" sz="2400" dirty="0">
                <a:solidFill>
                  <a:schemeClr val="tx1"/>
                </a:solidFill>
              </a:rPr>
              <a:t> (</a:t>
            </a:r>
            <a:r>
              <a:rPr lang="en-GB" sz="2400" dirty="0" err="1">
                <a:solidFill>
                  <a:schemeClr val="tx1"/>
                </a:solidFill>
              </a:rPr>
              <a:t>Zgoubi</a:t>
            </a:r>
            <a:r>
              <a:rPr lang="en-GB" sz="2400" dirty="0">
                <a:solidFill>
                  <a:schemeClr val="tx1"/>
                </a:solidFill>
              </a:rPr>
              <a:t>)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Need to </a:t>
            </a:r>
            <a:r>
              <a:rPr lang="en-GB" sz="2400" b="1" dirty="0">
                <a:solidFill>
                  <a:schemeClr val="tx1"/>
                </a:solidFill>
              </a:rPr>
              <a:t>establish tolerances on DA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Introduce 2D field components for </a:t>
            </a:r>
            <a:r>
              <a:rPr lang="en-GB" sz="2400" b="1" dirty="0">
                <a:solidFill>
                  <a:schemeClr val="tx1"/>
                </a:solidFill>
              </a:rPr>
              <a:t>non-linear effects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Repeat study → </a:t>
            </a:r>
            <a:r>
              <a:rPr lang="en-GB" sz="2400" b="1" dirty="0">
                <a:solidFill>
                  <a:schemeClr val="tx1"/>
                </a:solidFill>
              </a:rPr>
              <a:t>retune magnets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9A163E-0C26-5E07-4A37-997F53F2AE99}"/>
              </a:ext>
            </a:extLst>
          </p:cNvPr>
          <p:cNvSpPr txBox="1"/>
          <p:nvPr/>
        </p:nvSpPr>
        <p:spPr>
          <a:xfrm>
            <a:off x="616226" y="1789043"/>
            <a:ext cx="4157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What have we learned?</a:t>
            </a:r>
          </a:p>
        </p:txBody>
      </p:sp>
    </p:spTree>
    <p:extLst>
      <p:ext uri="{BB962C8B-B14F-4D97-AF65-F5344CB8AC3E}">
        <p14:creationId xmlns:p14="http://schemas.microsoft.com/office/powerpoint/2010/main" val="2122534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41143477-1525-4192-9B86-60F349B188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4654" y="3143758"/>
            <a:ext cx="5801346" cy="2272930"/>
          </a:xfrm>
        </p:spPr>
        <p:txBody>
          <a:bodyPr wrap="square" anchor="t">
            <a:normAutofit/>
          </a:bodyPr>
          <a:lstStyle/>
          <a:p>
            <a:r>
              <a:rPr lang="en-AU"/>
              <a:t>Application to FFAs</a:t>
            </a:r>
            <a:endParaRPr lang="en-AU" dirty="0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A070F874-2685-411E-B532-12B17F62F8B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36</a:t>
            </a:fld>
            <a:endParaRPr lang="en-AU" noProof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3EF9957-4B4B-90BA-F8E3-E638AE24F131}"/>
              </a:ext>
            </a:extLst>
          </p:cNvPr>
          <p:cNvSpPr txBox="1"/>
          <p:nvPr/>
        </p:nvSpPr>
        <p:spPr>
          <a:xfrm>
            <a:off x="4122549" y="6261316"/>
            <a:ext cx="30767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EMMA, Image credit: S.L. Sheehy</a:t>
            </a:r>
          </a:p>
        </p:txBody>
      </p:sp>
      <p:pic>
        <p:nvPicPr>
          <p:cNvPr id="43" name="Picture Placeholder 42" descr="A machine with many wires and a ladder&#10;&#10;Description automatically generated with medium confidence">
            <a:extLst>
              <a:ext uri="{FF2B5EF4-FFF2-40B4-BE49-F238E27FC236}">
                <a16:creationId xmlns:a16="http://schemas.microsoft.com/office/drawing/2014/main" id="{12D90582-19EB-863D-5929-BC36C37C8C2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8" r="209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2262039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639" y="368773"/>
            <a:ext cx="9241696" cy="887360"/>
          </a:xfrm>
        </p:spPr>
        <p:txBody>
          <a:bodyPr/>
          <a:lstStyle/>
          <a:p>
            <a:r>
              <a:rPr lang="en-GB" dirty="0"/>
              <a:t>Possible Application: TURBO</a:t>
            </a:r>
            <a:br>
              <a:rPr lang="en-GB" dirty="0"/>
            </a:br>
            <a:r>
              <a:rPr lang="en-GB" dirty="0"/>
              <a:t>(Technology for Rapid Beam Operation)</a:t>
            </a:r>
          </a:p>
        </p:txBody>
      </p:sp>
      <p:pic>
        <p:nvPicPr>
          <p:cNvPr id="5" name="Content Placeholder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7405" y="2853306"/>
            <a:ext cx="5449270" cy="2222246"/>
          </a:xfrm>
          <a:prstGeom prst="rect">
            <a:avLst/>
          </a:prstGeom>
        </p:spPr>
      </p:pic>
      <p:sp>
        <p:nvSpPr>
          <p:cNvPr id="6" name="Oval 5"/>
          <p:cNvSpPr/>
          <p:nvPr/>
        </p:nvSpPr>
        <p:spPr>
          <a:xfrm>
            <a:off x="9640115" y="4170984"/>
            <a:ext cx="1042220" cy="904568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Down Arrow 6"/>
          <p:cNvSpPr/>
          <p:nvPr/>
        </p:nvSpPr>
        <p:spPr>
          <a:xfrm rot="10800000">
            <a:off x="9941074" y="5195730"/>
            <a:ext cx="361790" cy="82972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" name="Picture 8" descr="A picture containing appliance, dryer&#10;&#10;Description automatically generated">
            <a:extLst>
              <a:ext uri="{FF2B5EF4-FFF2-40B4-BE49-F238E27FC236}">
                <a16:creationId xmlns:a16="http://schemas.microsoft.com/office/drawing/2014/main" id="{84D7F609-C28E-5CC1-1BE0-2D7F9098E0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21205" y="6007192"/>
            <a:ext cx="880040" cy="829724"/>
          </a:xfrm>
          <a:prstGeom prst="rect">
            <a:avLst/>
          </a:prstGeom>
          <a:noFill/>
        </p:spPr>
      </p:pic>
      <p:sp>
        <p:nvSpPr>
          <p:cNvPr id="9" name="TextBox 8"/>
          <p:cNvSpPr txBox="1"/>
          <p:nvPr/>
        </p:nvSpPr>
        <p:spPr>
          <a:xfrm>
            <a:off x="7001300" y="5348853"/>
            <a:ext cx="296962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i="1" dirty="0"/>
              <a:t>TURBO FFA Beamline (lab demonstrator version)</a:t>
            </a:r>
          </a:p>
          <a:p>
            <a:r>
              <a:rPr lang="en-GB" sz="1050" i="1" dirty="0"/>
              <a:t>Courtesy of J. Yap</a:t>
            </a:r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37</a:t>
            </a:fld>
            <a:endParaRPr lang="en-AU" sz="2400" dirty="0"/>
          </a:p>
        </p:txBody>
      </p:sp>
      <p:sp>
        <p:nvSpPr>
          <p:cNvPr id="13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1" y="1905350"/>
            <a:ext cx="6878469" cy="61571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Scaled-down (0.5-3 MeV) test beamline for treatment</a:t>
            </a:r>
          </a:p>
        </p:txBody>
      </p:sp>
      <p:sp>
        <p:nvSpPr>
          <p:cNvPr id="16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1" y="3232856"/>
            <a:ext cx="6564574" cy="1542547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dirty="0">
                <a:solidFill>
                  <a:schemeClr val="tx1"/>
                </a:solidFill>
              </a:rPr>
              <a:t>Closed-dispersion FFA arc for </a:t>
            </a:r>
            <a:r>
              <a:rPr lang="en-GB" sz="2400" b="1" dirty="0">
                <a:solidFill>
                  <a:schemeClr val="tx1"/>
                </a:solidFill>
              </a:rPr>
              <a:t>Large P Acceptance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Accommodates clinical system requirements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Controllable beam dynamics </a:t>
            </a:r>
            <a:r>
              <a:rPr lang="en-GB" sz="2400" dirty="0">
                <a:solidFill>
                  <a:schemeClr val="tx1"/>
                </a:solidFill>
              </a:rPr>
              <a:t>for transported energies </a:t>
            </a:r>
          </a:p>
        </p:txBody>
      </p:sp>
      <p:sp>
        <p:nvSpPr>
          <p:cNvPr id="17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122830" y="5787348"/>
            <a:ext cx="8122009" cy="974745"/>
          </a:xfrm>
          <a:prstGeom prst="roundRect">
            <a:avLst/>
          </a:prstGeom>
          <a:solidFill>
            <a:srgbClr val="FFFF99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Non-linear magnets </a:t>
            </a:r>
            <a:r>
              <a:rPr lang="en-GB" sz="2400" dirty="0">
                <a:solidFill>
                  <a:schemeClr val="tx1"/>
                </a:solidFill>
              </a:rPr>
              <a:t>with required multipoles for stability</a:t>
            </a:r>
            <a:endParaRPr lang="en-GB" sz="2400" b="1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Unique magnets </a:t>
            </a:r>
            <a:r>
              <a:rPr lang="en-GB" sz="2400" dirty="0">
                <a:solidFill>
                  <a:schemeClr val="tx1"/>
                </a:solidFill>
              </a:rPr>
              <a:t>at each point in arc → </a:t>
            </a:r>
            <a:r>
              <a:rPr lang="en-GB" sz="2400" b="1" dirty="0">
                <a:solidFill>
                  <a:schemeClr val="tx1"/>
                </a:solidFill>
              </a:rPr>
              <a:t>CCT demonstrator</a:t>
            </a:r>
          </a:p>
        </p:txBody>
      </p:sp>
      <p:sp>
        <p:nvSpPr>
          <p:cNvPr id="3" name="Rectangle 2"/>
          <p:cNvSpPr/>
          <p:nvPr/>
        </p:nvSpPr>
        <p:spPr>
          <a:xfrm>
            <a:off x="122831" y="1409084"/>
            <a:ext cx="238835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b="1" dirty="0"/>
              <a:t>Concept:</a:t>
            </a:r>
          </a:p>
        </p:txBody>
      </p:sp>
      <p:sp>
        <p:nvSpPr>
          <p:cNvPr id="4" name="Rectangle 3"/>
          <p:cNvSpPr/>
          <p:nvPr/>
        </p:nvSpPr>
        <p:spPr>
          <a:xfrm>
            <a:off x="184246" y="2777909"/>
            <a:ext cx="13805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To show: </a:t>
            </a:r>
          </a:p>
        </p:txBody>
      </p:sp>
      <p:sp>
        <p:nvSpPr>
          <p:cNvPr id="10" name="Rectangle 9"/>
          <p:cNvSpPr/>
          <p:nvPr/>
        </p:nvSpPr>
        <p:spPr>
          <a:xfrm>
            <a:off x="184246" y="5024119"/>
            <a:ext cx="13837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Requires:</a:t>
            </a:r>
          </a:p>
        </p:txBody>
      </p:sp>
      <p:sp>
        <p:nvSpPr>
          <p:cNvPr id="23" name="Rounded Rectangle 22"/>
          <p:cNvSpPr/>
          <p:nvPr/>
        </p:nvSpPr>
        <p:spPr>
          <a:xfrm>
            <a:off x="8378343" y="1846689"/>
            <a:ext cx="2923422" cy="464719"/>
          </a:xfrm>
          <a:prstGeom prst="roundRect">
            <a:avLst/>
          </a:prstGeom>
          <a:solidFill>
            <a:srgbClr val="FF6699">
              <a:alpha val="50196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b="1" dirty="0">
              <a:solidFill>
                <a:schemeClr val="tx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378343" y="1911298"/>
            <a:ext cx="34872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/>
              <a:t>See Adam Steinberg’s Talk</a:t>
            </a:r>
          </a:p>
        </p:txBody>
      </p:sp>
    </p:spTree>
    <p:extLst>
      <p:ext uri="{BB962C8B-B14F-4D97-AF65-F5344CB8AC3E}">
        <p14:creationId xmlns:p14="http://schemas.microsoft.com/office/powerpoint/2010/main" val="437447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9" grpId="0"/>
      <p:bldP spid="13" grpId="0" animBg="1"/>
      <p:bldP spid="16" grpId="0" animBg="1"/>
      <p:bldP spid="17" grpId="0" animBg="1"/>
      <p:bldP spid="3" grpId="0"/>
      <p:bldP spid="4" grpId="0"/>
      <p:bldP spid="10" grpId="0"/>
      <p:bldP spid="23" grpId="0" animBg="1"/>
      <p:bldP spid="2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7778E4-17CE-B011-3393-846498D6D9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6471" y="306997"/>
            <a:ext cx="10296000" cy="887360"/>
          </a:xfrm>
        </p:spPr>
        <p:txBody>
          <a:bodyPr anchor="b">
            <a:normAutofit/>
          </a:bodyPr>
          <a:lstStyle/>
          <a:p>
            <a:r>
              <a:rPr lang="en-GB" dirty="0"/>
              <a:t>Scaling Up</a:t>
            </a:r>
          </a:p>
        </p:txBody>
      </p:sp>
      <p:sp>
        <p:nvSpPr>
          <p:cNvPr id="18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316005" y="1974876"/>
            <a:ext cx="9231660" cy="147948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Higher strength </a:t>
            </a:r>
            <a:r>
              <a:rPr lang="en-GB" sz="2400" dirty="0">
                <a:solidFill>
                  <a:schemeClr val="tx1"/>
                </a:solidFill>
              </a:rPr>
              <a:t>magnets (maximum field ~3.5 T) to treat in </a:t>
            </a:r>
            <a:r>
              <a:rPr lang="en-GB" sz="2400" b="1" dirty="0">
                <a:solidFill>
                  <a:schemeClr val="tx1"/>
                </a:solidFill>
              </a:rPr>
              <a:t>modes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Adjustable</a:t>
            </a:r>
            <a:r>
              <a:rPr lang="en-GB" sz="2400" dirty="0">
                <a:solidFill>
                  <a:schemeClr val="tx1"/>
                </a:solidFill>
              </a:rPr>
              <a:t> multipoles 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Good field quality </a:t>
            </a:r>
            <a:r>
              <a:rPr lang="en-GB" sz="2400" dirty="0">
                <a:solidFill>
                  <a:schemeClr val="tx1"/>
                </a:solidFill>
              </a:rPr>
              <a:t>(1E-4)</a:t>
            </a:r>
          </a:p>
          <a:p>
            <a:pPr marL="558900" lvl="1" indent="-342900">
              <a:buFont typeface="Wingdings" panose="020B0604020202020204" pitchFamily="34" charset="0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Compactness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0" name="Arc 9"/>
          <p:cNvSpPr/>
          <p:nvPr/>
        </p:nvSpPr>
        <p:spPr>
          <a:xfrm rot="5400000">
            <a:off x="6713955" y="4689817"/>
            <a:ext cx="823064" cy="1136216"/>
          </a:xfrm>
          <a:prstGeom prst="arc">
            <a:avLst>
              <a:gd name="adj1" fmla="val 13412266"/>
              <a:gd name="adj2" fmla="val 18746059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FF0000"/>
              </a:solidFill>
            </a:endParaRPr>
          </a:p>
        </p:txBody>
      </p:sp>
      <p:sp>
        <p:nvSpPr>
          <p:cNvPr id="7" name="Arc 6"/>
          <p:cNvSpPr/>
          <p:nvPr/>
        </p:nvSpPr>
        <p:spPr>
          <a:xfrm rot="5400000">
            <a:off x="6785136" y="5315627"/>
            <a:ext cx="754860" cy="1136216"/>
          </a:xfrm>
          <a:prstGeom prst="arc">
            <a:avLst>
              <a:gd name="adj1" fmla="val 13412266"/>
              <a:gd name="adj2" fmla="val 18861738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rc 7"/>
          <p:cNvSpPr/>
          <p:nvPr/>
        </p:nvSpPr>
        <p:spPr>
          <a:xfrm rot="5400000">
            <a:off x="6847593" y="5896299"/>
            <a:ext cx="803014" cy="1136216"/>
          </a:xfrm>
          <a:prstGeom prst="arc">
            <a:avLst>
              <a:gd name="adj1" fmla="val 13412266"/>
              <a:gd name="adj2" fmla="val 18861738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/>
          <p:cNvSpPr txBox="1"/>
          <p:nvPr/>
        </p:nvSpPr>
        <p:spPr>
          <a:xfrm>
            <a:off x="7978999" y="5128598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/>
              <a:t>1</a:t>
            </a:r>
            <a:r>
              <a:rPr lang="en-GB" sz="2000" b="1" baseline="30000" dirty="0"/>
              <a:t>st</a:t>
            </a:r>
            <a:r>
              <a:rPr lang="en-GB" sz="2000" b="1" dirty="0"/>
              <a:t> mode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978999" y="5669457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/>
              <a:t>2</a:t>
            </a:r>
            <a:r>
              <a:rPr lang="en-GB" sz="2000" b="1" baseline="30000" dirty="0"/>
              <a:t>nd</a:t>
            </a:r>
            <a:r>
              <a:rPr lang="en-GB" sz="2000" b="1" dirty="0"/>
              <a:t> mode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978998" y="6261165"/>
            <a:ext cx="133581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/>
              <a:t>3</a:t>
            </a:r>
            <a:r>
              <a:rPr lang="en-GB" sz="2000" b="1" baseline="30000" dirty="0"/>
              <a:t>rd</a:t>
            </a:r>
            <a:r>
              <a:rPr lang="en-GB" sz="2000" b="1" dirty="0"/>
              <a:t> mode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06067179"/>
                  </p:ext>
                </p:extLst>
              </p:nvPr>
            </p:nvGraphicFramePr>
            <p:xfrm>
              <a:off x="507074" y="3934422"/>
              <a:ext cx="6742026" cy="2830898"/>
            </p:xfrm>
            <a:graphic>
              <a:graphicData uri="http://schemas.openxmlformats.org/drawingml/2006/table">
                <a:tbl>
                  <a:tblPr firstRow="1" bandRow="1">
                    <a:tableStyleId>{F2DE63D5-997A-4646-A377-4702673A728D}</a:tableStyleId>
                  </a:tblPr>
                  <a:tblGrid>
                    <a:gridCol w="1147754">
                      <a:extLst>
                        <a:ext uri="{9D8B030D-6E8A-4147-A177-3AD203B41FA5}">
                          <a16:colId xmlns:a16="http://schemas.microsoft.com/office/drawing/2014/main" val="938591685"/>
                        </a:ext>
                      </a:extLst>
                    </a:gridCol>
                    <a:gridCol w="1533517">
                      <a:extLst>
                        <a:ext uri="{9D8B030D-6E8A-4147-A177-3AD203B41FA5}">
                          <a16:colId xmlns:a16="http://schemas.microsoft.com/office/drawing/2014/main" val="4160823143"/>
                        </a:ext>
                      </a:extLst>
                    </a:gridCol>
                    <a:gridCol w="1680735">
                      <a:extLst>
                        <a:ext uri="{9D8B030D-6E8A-4147-A177-3AD203B41FA5}">
                          <a16:colId xmlns:a16="http://schemas.microsoft.com/office/drawing/2014/main" val="3605791154"/>
                        </a:ext>
                      </a:extLst>
                    </a:gridCol>
                    <a:gridCol w="981452">
                      <a:extLst>
                        <a:ext uri="{9D8B030D-6E8A-4147-A177-3AD203B41FA5}">
                          <a16:colId xmlns:a16="http://schemas.microsoft.com/office/drawing/2014/main" val="233203550"/>
                        </a:ext>
                      </a:extLst>
                    </a:gridCol>
                    <a:gridCol w="1398568">
                      <a:extLst>
                        <a:ext uri="{9D8B030D-6E8A-4147-A177-3AD203B41FA5}">
                          <a16:colId xmlns:a16="http://schemas.microsoft.com/office/drawing/2014/main" val="2194440414"/>
                        </a:ext>
                      </a:extLst>
                    </a:gridCol>
                  </a:tblGrid>
                  <a:tr h="534212">
                    <a:tc>
                      <a:txBody>
                        <a:bodyPr/>
                        <a:lstStyle/>
                        <a:p>
                          <a:r>
                            <a:rPr lang="en-GB" sz="2000" b="1" dirty="0">
                              <a:solidFill>
                                <a:schemeClr val="tx1"/>
                              </a:solidFill>
                            </a:rPr>
                            <a:t>Species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1" dirty="0">
                              <a:solidFill>
                                <a:schemeClr val="tx1"/>
                              </a:solidFill>
                            </a:rPr>
                            <a:t>E [MeV/u]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14:m>
                            <m:oMath xmlns:m="http://schemas.openxmlformats.org/officeDocument/2006/math">
                              <m:r>
                                <a:rPr lang="en-GB" sz="2000" b="1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𝑩</m:t>
                              </m:r>
                              <m:r>
                                <a:rPr lang="en-GB" sz="2000" b="1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𝝆</m:t>
                              </m:r>
                              <m:r>
                                <a:rPr lang="en-GB" sz="2000" b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 [</m:t>
                              </m:r>
                            </m:oMath>
                          </a14:m>
                          <a:r>
                            <a:rPr lang="en-GB" sz="2000" b="1" dirty="0">
                              <a:solidFill>
                                <a:schemeClr val="tx1"/>
                              </a:solidFill>
                            </a:rPr>
                            <a:t>Tm]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GB" sz="2000" b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±</m:t>
                                </m:r>
                                <m:f>
                                  <m:fPr>
                                    <m:ctrlP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Pr>
                                  <m:num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𝜹</m:t>
                                    </m:r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𝑷</m:t>
                                    </m:r>
                                  </m:num>
                                  <m:den>
                                    <m:r>
                                      <a:rPr lang="en-GB" sz="2000" b="1" i="1" smtClean="0">
                                        <a:solidFill>
                                          <a:schemeClr val="tx1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𝑷</m:t>
                                    </m:r>
                                  </m:den>
                                </m:f>
                              </m:oMath>
                            </m:oMathPara>
                          </a14:m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14:m>
                            <m:oMath xmlns:m="http://schemas.openxmlformats.org/officeDocument/2006/math">
                              <m:sSub>
                                <m:sSubPr>
                                  <m:ctrlPr>
                                    <a:rPr lang="en-GB" sz="2000" b="1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GB" sz="2000" b="1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𝑩</m:t>
                                  </m:r>
                                </m:e>
                                <m:sub>
                                  <m:r>
                                    <a:rPr lang="en-GB" sz="2000" b="1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𝒅𝒊𝒑</m:t>
                                  </m:r>
                                </m:sub>
                              </m:sSub>
                              <m:r>
                                <a:rPr lang="en-GB" sz="2000" b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[</m:t>
                              </m:r>
                            </m:oMath>
                          </a14:m>
                          <a:r>
                            <a:rPr lang="en-GB" sz="2000" b="1" dirty="0">
                              <a:solidFill>
                                <a:schemeClr val="tx1"/>
                              </a:solidFill>
                            </a:rPr>
                            <a:t>T]</a:t>
                          </a: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210918245"/>
                      </a:ext>
                    </a:extLst>
                  </a:tr>
                  <a:tr h="668469">
                    <a:tc>
                      <a:txBody>
                        <a:bodyPr/>
                        <a:lstStyle/>
                        <a:p>
                          <a:r>
                            <a:rPr lang="en-GB" sz="2000" b="0" baseline="0" dirty="0"/>
                            <a:t>p</a:t>
                          </a:r>
                          <a:r>
                            <a:rPr lang="en-GB" sz="2000" b="0" baseline="30000" dirty="0"/>
                            <a:t>+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70 - 250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1.23 – 2.43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33%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0.6 – 1.22</a:t>
                          </a: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674256533"/>
                      </a:ext>
                    </a:extLst>
                  </a:tr>
                  <a:tr h="324169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/>
                            <a:t>4</a:t>
                          </a:r>
                          <a:r>
                            <a:rPr lang="en-GB" sz="2000" b="0" baseline="0" dirty="0"/>
                            <a:t>He</a:t>
                          </a:r>
                          <a:r>
                            <a:rPr lang="en-GB" sz="2000" b="0" baseline="30000" dirty="0"/>
                            <a:t>2+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70 - 250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2.43</a:t>
                          </a:r>
                          <a:r>
                            <a:rPr lang="en-GB" sz="2000" b="0" baseline="0" dirty="0"/>
                            <a:t> – 3.32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33%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1.22 – 1.66</a:t>
                          </a: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176445521"/>
                      </a:ext>
                    </a:extLst>
                  </a:tr>
                  <a:tr h="559524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0" baseline="30000" dirty="0"/>
                            <a:t>12</a:t>
                          </a:r>
                          <a:r>
                            <a:rPr lang="en-GB" sz="2000" b="0" baseline="0" dirty="0"/>
                            <a:t>C</a:t>
                          </a:r>
                          <a:r>
                            <a:rPr lang="en-GB" sz="2000" b="0" baseline="30000" dirty="0"/>
                            <a:t>6+</a:t>
                          </a:r>
                        </a:p>
                        <a:p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70</a:t>
                          </a:r>
                          <a:r>
                            <a:rPr lang="en-GB" sz="2000" b="0" baseline="0" dirty="0"/>
                            <a:t> - 430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2.50 – 6.63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45%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1.25 – 3.32</a:t>
                          </a:r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548766318"/>
                      </a:ext>
                    </a:extLst>
                  </a:tr>
                  <a:tr h="324169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/>
                            <a:t>16</a:t>
                          </a:r>
                          <a:r>
                            <a:rPr lang="en-GB" sz="2000" b="0" baseline="0" dirty="0"/>
                            <a:t>O</a:t>
                          </a:r>
                          <a:r>
                            <a:rPr lang="en-GB" sz="2000" b="0" baseline="30000" dirty="0"/>
                            <a:t>8+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70 - 500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2.50 – 7.26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49%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/>
                            <a:t>1.25</a:t>
                          </a:r>
                          <a:r>
                            <a:rPr lang="en-GB" sz="2000" b="0" baseline="0" dirty="0"/>
                            <a:t> – 3.63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943881649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306067179"/>
                  </p:ext>
                </p:extLst>
              </p:nvPr>
            </p:nvGraphicFramePr>
            <p:xfrm>
              <a:off x="507074" y="3934422"/>
              <a:ext cx="6742026" cy="2830898"/>
            </p:xfrm>
            <a:graphic>
              <a:graphicData uri="http://schemas.openxmlformats.org/drawingml/2006/table">
                <a:tbl>
                  <a:tblPr firstRow="1" bandRow="1">
                    <a:tableStyleId>{F2DE63D5-997A-4646-A377-4702673A728D}</a:tableStyleId>
                  </a:tblPr>
                  <a:tblGrid>
                    <a:gridCol w="1147754">
                      <a:extLst>
                        <a:ext uri="{9D8B030D-6E8A-4147-A177-3AD203B41FA5}">
                          <a16:colId xmlns:a16="http://schemas.microsoft.com/office/drawing/2014/main" val="938591685"/>
                        </a:ext>
                      </a:extLst>
                    </a:gridCol>
                    <a:gridCol w="1533517">
                      <a:extLst>
                        <a:ext uri="{9D8B030D-6E8A-4147-A177-3AD203B41FA5}">
                          <a16:colId xmlns:a16="http://schemas.microsoft.com/office/drawing/2014/main" val="4160823143"/>
                        </a:ext>
                      </a:extLst>
                    </a:gridCol>
                    <a:gridCol w="1680735">
                      <a:extLst>
                        <a:ext uri="{9D8B030D-6E8A-4147-A177-3AD203B41FA5}">
                          <a16:colId xmlns:a16="http://schemas.microsoft.com/office/drawing/2014/main" val="3605791154"/>
                        </a:ext>
                      </a:extLst>
                    </a:gridCol>
                    <a:gridCol w="981452">
                      <a:extLst>
                        <a:ext uri="{9D8B030D-6E8A-4147-A177-3AD203B41FA5}">
                          <a16:colId xmlns:a16="http://schemas.microsoft.com/office/drawing/2014/main" val="233203550"/>
                        </a:ext>
                      </a:extLst>
                    </a:gridCol>
                    <a:gridCol w="1398568">
                      <a:extLst>
                        <a:ext uri="{9D8B030D-6E8A-4147-A177-3AD203B41FA5}">
                          <a16:colId xmlns:a16="http://schemas.microsoft.com/office/drawing/2014/main" val="2194440414"/>
                        </a:ext>
                      </a:extLst>
                    </a:gridCol>
                  </a:tblGrid>
                  <a:tr h="668909"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Species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1" dirty="0" smtClean="0">
                              <a:solidFill>
                                <a:schemeClr val="tx1"/>
                              </a:solidFill>
                            </a:rPr>
                            <a:t>E [MeV/u]</a:t>
                          </a:r>
                          <a:endParaRPr lang="en-GB" sz="2000" b="1" dirty="0">
                            <a:solidFill>
                              <a:schemeClr val="tx1"/>
                            </a:solidFill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159783" t="-4545" r="-142029" b="-33909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445342" t="-4545" r="-143478" b="-33909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381739" t="-4545" r="-435" b="-339091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210918245"/>
                      </a:ext>
                    </a:extLst>
                  </a:tr>
                  <a:tr h="668469">
                    <a:tc>
                      <a:txBody>
                        <a:bodyPr/>
                        <a:lstStyle/>
                        <a:p>
                          <a:r>
                            <a:rPr lang="en-GB" sz="2000" b="0" baseline="0" dirty="0" smtClean="0"/>
                            <a:t>p</a:t>
                          </a:r>
                          <a:r>
                            <a:rPr lang="en-GB" sz="2000" b="0" baseline="30000" dirty="0" smtClean="0"/>
                            <a:t>+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1.23 – 2.43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0.6 – 1.22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674256533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4</a:t>
                          </a:r>
                          <a:r>
                            <a:rPr lang="en-GB" sz="2000" b="0" baseline="0" dirty="0" smtClean="0"/>
                            <a:t>He</a:t>
                          </a:r>
                          <a:r>
                            <a:rPr lang="en-GB" sz="2000" b="0" baseline="30000" dirty="0" smtClean="0"/>
                            <a:t>2+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70 - 250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2.43</a:t>
                          </a:r>
                          <a:r>
                            <a:rPr lang="en-GB" sz="2000" b="0" baseline="0" dirty="0" smtClean="0"/>
                            <a:t> – 3.32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33%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1.22 – 1.66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176445521"/>
                      </a:ext>
                    </a:extLst>
                  </a:tr>
                  <a:tr h="701040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GB" sz="2000" b="0" baseline="30000" dirty="0" smtClean="0"/>
                            <a:t>12</a:t>
                          </a:r>
                          <a:r>
                            <a:rPr lang="en-GB" sz="2000" b="0" baseline="0" dirty="0" smtClean="0"/>
                            <a:t>C</a:t>
                          </a:r>
                          <a:r>
                            <a:rPr lang="en-GB" sz="2000" b="0" baseline="30000" dirty="0" smtClean="0"/>
                            <a:t>6+</a:t>
                          </a:r>
                        </a:p>
                        <a:p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</a:t>
                          </a:r>
                          <a:r>
                            <a:rPr lang="en-GB" sz="2000" b="0" baseline="0" dirty="0" smtClean="0"/>
                            <a:t> - 430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6.63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45%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 – 3.32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548766318"/>
                      </a:ext>
                    </a:extLst>
                  </a:tr>
                  <a:tr h="396240">
                    <a:tc>
                      <a:txBody>
                        <a:bodyPr/>
                        <a:lstStyle/>
                        <a:p>
                          <a:r>
                            <a:rPr lang="en-GB" sz="2000" b="0" baseline="30000" dirty="0" smtClean="0"/>
                            <a:t>16</a:t>
                          </a:r>
                          <a:r>
                            <a:rPr lang="en-GB" sz="2000" b="0" baseline="0" dirty="0" smtClean="0"/>
                            <a:t>O</a:t>
                          </a:r>
                          <a:r>
                            <a:rPr lang="en-GB" sz="2000" b="0" baseline="30000" dirty="0" smtClean="0"/>
                            <a:t>8+</a:t>
                          </a:r>
                          <a:endParaRPr lang="en-GB" sz="2000" b="0" baseline="3000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70 - 500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2.50 – 7.26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49%</a:t>
                          </a:r>
                          <a:endParaRPr lang="en-GB" sz="2000" b="0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GB" sz="2000" b="0" dirty="0" smtClean="0"/>
                            <a:t>1.25</a:t>
                          </a:r>
                          <a:r>
                            <a:rPr lang="en-GB" sz="2000" b="0" baseline="0" dirty="0" smtClean="0"/>
                            <a:t> – 3.63</a:t>
                          </a:r>
                          <a:endParaRPr lang="en-GB" sz="2000" b="0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943881649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5" name="Rectangle 4"/>
          <p:cNvSpPr/>
          <p:nvPr/>
        </p:nvSpPr>
        <p:spPr>
          <a:xfrm>
            <a:off x="507074" y="1340981"/>
            <a:ext cx="48859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Full-scale Clinical Beamline Requires: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38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679124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0" grpId="0" animBg="1"/>
      <p:bldP spid="7" grpId="0" animBg="1"/>
      <p:bldP spid="8" grpId="0" animBg="1"/>
      <p:bldP spid="3" grpId="0"/>
      <p:bldP spid="11" grpId="0"/>
      <p:bldP spid="1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7778E4-17CE-B011-3393-846498D6D9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6471" y="306997"/>
            <a:ext cx="10296000" cy="887360"/>
          </a:xfrm>
        </p:spPr>
        <p:txBody>
          <a:bodyPr anchor="b">
            <a:normAutofit/>
          </a:bodyPr>
          <a:lstStyle/>
          <a:p>
            <a:r>
              <a:rPr lang="en-GB" dirty="0"/>
              <a:t>Scaling Up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365B312-6C84-2EAD-E026-7750AF02328F}"/>
              </a:ext>
            </a:extLst>
          </p:cNvPr>
          <p:cNvSpPr txBox="1"/>
          <p:nvPr/>
        </p:nvSpPr>
        <p:spPr>
          <a:xfrm>
            <a:off x="8573454" y="4789267"/>
            <a:ext cx="3397943" cy="2616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1100" i="1" dirty="0">
                <a:cs typeface="Calibri"/>
              </a:rPr>
              <a:t>Alternating-Gradient CCT dipole magnet</a:t>
            </a:r>
          </a:p>
        </p:txBody>
      </p:sp>
      <p:sp>
        <p:nvSpPr>
          <p:cNvPr id="19" name="Rectangle: Rounded Corners 14">
            <a:extLst>
              <a:ext uri="{FF2B5EF4-FFF2-40B4-BE49-F238E27FC236}">
                <a16:creationId xmlns:a16="http://schemas.microsoft.com/office/drawing/2014/main" id="{E29BD7A5-7A66-6E5B-17AF-A8A09766DFF2}"/>
              </a:ext>
            </a:extLst>
          </p:cNvPr>
          <p:cNvSpPr/>
          <p:nvPr/>
        </p:nvSpPr>
        <p:spPr>
          <a:xfrm>
            <a:off x="240187" y="2594467"/>
            <a:ext cx="7757402" cy="218663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673100" lvl="1" indent="-457200">
              <a:buAutoNum type="arabicPeriod"/>
            </a:pPr>
            <a:r>
              <a:rPr lang="en-GB" sz="2400" b="1" dirty="0">
                <a:solidFill>
                  <a:schemeClr val="tx1"/>
                </a:solidFill>
                <a:ea typeface="+mn-lt"/>
                <a:cs typeface="+mn-lt"/>
              </a:rPr>
              <a:t>Strong</a:t>
            </a:r>
            <a:r>
              <a:rPr lang="en-GB" sz="2400" dirty="0">
                <a:solidFill>
                  <a:schemeClr val="tx1"/>
                </a:solidFill>
                <a:ea typeface="+mn-lt"/>
                <a:cs typeface="+mn-lt"/>
              </a:rPr>
              <a:t> focusing</a:t>
            </a:r>
          </a:p>
          <a:p>
            <a:pPr marL="673100" lvl="1" indent="-457200">
              <a:buAutoNum type="arabicPeriod"/>
            </a:pPr>
            <a:r>
              <a:rPr lang="en-GB" sz="2400" b="1" dirty="0">
                <a:solidFill>
                  <a:schemeClr val="tx1"/>
                </a:solidFill>
                <a:ea typeface="+mn-lt"/>
                <a:cs typeface="+mn-lt"/>
              </a:rPr>
              <a:t>Large field </a:t>
            </a:r>
            <a:r>
              <a:rPr lang="en-GB" sz="2400" dirty="0">
                <a:solidFill>
                  <a:schemeClr val="tx1"/>
                </a:solidFill>
                <a:ea typeface="+mn-lt"/>
                <a:cs typeface="+mn-lt"/>
              </a:rPr>
              <a:t>to accommodate heavier ions to full kinetic energies</a:t>
            </a:r>
          </a:p>
          <a:p>
            <a:pPr marL="673100" lvl="1" indent="-457200">
              <a:buAutoNum type="arabicPeriod"/>
            </a:pPr>
            <a:r>
              <a:rPr lang="en-GB" sz="2400" b="1" dirty="0">
                <a:solidFill>
                  <a:schemeClr val="tx1"/>
                </a:solidFill>
                <a:ea typeface="+mn-lt"/>
                <a:cs typeface="+mn-lt"/>
              </a:rPr>
              <a:t>Compactness</a:t>
            </a:r>
            <a:r>
              <a:rPr lang="en-GB" sz="2400" dirty="0">
                <a:solidFill>
                  <a:schemeClr val="tx1"/>
                </a:solidFill>
                <a:ea typeface="+mn-lt"/>
                <a:cs typeface="+mn-lt"/>
              </a:rPr>
              <a:t>, light weight</a:t>
            </a:r>
          </a:p>
          <a:p>
            <a:pPr marL="673100" lvl="1" indent="-457200">
              <a:buAutoNum type="arabicPeriod"/>
            </a:pPr>
            <a:r>
              <a:rPr lang="en-GB" sz="2400" b="1" dirty="0">
                <a:solidFill>
                  <a:schemeClr val="tx1"/>
                </a:solidFill>
                <a:ea typeface="+mn-lt"/>
                <a:cs typeface="+mn-lt"/>
              </a:rPr>
              <a:t>Tuneable multipoles</a:t>
            </a:r>
          </a:p>
        </p:txBody>
      </p:sp>
      <p:sp>
        <p:nvSpPr>
          <p:cNvPr id="6" name="Rectangle 5"/>
          <p:cNvSpPr/>
          <p:nvPr/>
        </p:nvSpPr>
        <p:spPr>
          <a:xfrm>
            <a:off x="441791" y="5851429"/>
            <a:ext cx="93300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anose="020B0604020202020204" pitchFamily="34" charset="0"/>
              <a:buChar char="§"/>
            </a:pPr>
            <a:r>
              <a:rPr lang="en-GB" sz="2400" dirty="0">
                <a:cs typeface="Calibri"/>
              </a:rPr>
              <a:t>Apply and adapt EM model of AG-CCT in collaboration with NIMMS </a:t>
            </a:r>
            <a:endParaRPr lang="en-GB" sz="2400" dirty="0"/>
          </a:p>
        </p:txBody>
      </p:sp>
      <p:sp>
        <p:nvSpPr>
          <p:cNvPr id="3" name="TextBox 2"/>
          <p:cNvSpPr txBox="1"/>
          <p:nvPr/>
        </p:nvSpPr>
        <p:spPr>
          <a:xfrm>
            <a:off x="441792" y="5262406"/>
            <a:ext cx="29635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i="1" dirty="0"/>
              <a:t>But first</a:t>
            </a:r>
            <a:r>
              <a:rPr lang="en-GB" sz="2400" b="1" dirty="0"/>
              <a:t>, a model…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7468" y="1223467"/>
            <a:ext cx="4163929" cy="343844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40187" y="1999156"/>
            <a:ext cx="858377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b="1" dirty="0"/>
              <a:t>Curved Alternating-Gradient CCT demonstrator could provide:</a:t>
            </a:r>
          </a:p>
          <a:p>
            <a:endParaRPr lang="en-GB" sz="2000" b="1" dirty="0">
              <a:cs typeface="Calibri"/>
            </a:endParaRPr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39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736404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/>
              <p:cNvSpPr/>
              <p:nvPr/>
            </p:nvSpPr>
            <p:spPr>
              <a:xfrm>
                <a:off x="1734152" y="2522186"/>
                <a:ext cx="1801327" cy="5959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GB" sz="32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GB" sz="3200" b="1" dirty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𝛁</m:t>
                          </m:r>
                        </m:e>
                        <m:sup>
                          <m:r>
                            <a:rPr lang="en-GB" sz="3200" b="1" i="1" dirty="0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GB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en-GB" sz="32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=0</m:t>
                      </m:r>
                    </m:oMath>
                  </m:oMathPara>
                </a14:m>
                <a:endParaRPr lang="en-GB" sz="3200" dirty="0"/>
              </a:p>
            </p:txBody>
          </p:sp>
        </mc:Choice>
        <mc:Fallback xmlns=""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34152" y="2522186"/>
                <a:ext cx="1801327" cy="59593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-124991" y="4938987"/>
                <a:ext cx="5848041" cy="143507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3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GB" sz="32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3200" i="1">
                          <a:latin typeface="Cambria Math" panose="02040503050406030204" pitchFamily="18" charset="0"/>
                        </a:rPr>
                        <m:t>𝑖</m:t>
                      </m:r>
                      <m:sSub>
                        <m:sSub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GB" sz="32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32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32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32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3200" b="1" i="1">
                                      <a:latin typeface="Cambria Math" panose="02040503050406030204" pitchFamily="18" charset="0"/>
                                    </a:rPr>
                                    <m:t>𝒛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32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32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24991" y="4938987"/>
                <a:ext cx="5848041" cy="143507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</a:t>
            </a:fld>
            <a:endParaRPr lang="en-AU" sz="2400" noProof="0" dirty="0"/>
          </a:p>
        </p:txBody>
      </p:sp>
      <p:sp>
        <p:nvSpPr>
          <p:cNvPr id="3" name="TextBox 2"/>
          <p:cNvSpPr txBox="1"/>
          <p:nvPr/>
        </p:nvSpPr>
        <p:spPr>
          <a:xfrm>
            <a:off x="322504" y="1461649"/>
            <a:ext cx="100539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/>
              <a:t>From Maxwell’s magnetic field equations, we arrive at the Laplace equation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Rectangle 29"/>
              <p:cNvSpPr/>
              <p:nvPr/>
            </p:nvSpPr>
            <p:spPr>
              <a:xfrm>
                <a:off x="4990007" y="5022952"/>
                <a:ext cx="7467801" cy="126714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∞</m:t>
                          </m:r>
                        </m:sup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[</m:t>
                          </m:r>
                        </m:e>
                      </m:nary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 i="1">
                          <a:latin typeface="Cambria Math" panose="02040503050406030204" pitchFamily="18" charset="0"/>
                        </a:rPr>
                        <m:t>+</m:t>
                      </m:r>
                      <m:sSub>
                        <m:sSubPr>
                          <m:ctrlPr>
                            <a:rPr lang="en-GB" sz="2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func>
                        <m:func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  <m:r>
                        <a:rPr lang="en-GB" sz="2800">
                          <a:latin typeface="Cambria Math" panose="02040503050406030204" pitchFamily="18" charset="0"/>
                        </a:rPr>
                        <m:t>]</m:t>
                      </m:r>
                      <m:sSup>
                        <m:sSupPr>
                          <m:ctrlPr>
                            <a:rPr lang="en-GB" sz="280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GB" sz="28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GB" sz="2800" i="1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GB" sz="2800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num>
                                <m:den>
                                  <m:sSub>
                                    <m:sSubPr>
                                      <m:ctrlP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𝑅</m:t>
                                      </m:r>
                                    </m:e>
                                    <m:sub>
                                      <m:r>
                                        <a:rPr lang="en-GB" sz="2800" i="1">
                                          <a:latin typeface="Cambria Math" panose="02040503050406030204" pitchFamily="18" charset="0"/>
                                        </a:rPr>
                                        <m:t>𝑟𝑒𝑓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𝑛</m:t>
                          </m:r>
                          <m:r>
                            <a:rPr lang="en-GB" sz="2800" i="1"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GB" sz="3200" dirty="0"/>
              </a:p>
            </p:txBody>
          </p:sp>
        </mc:Choice>
        <mc:Fallback xmlns="">
          <p:sp>
            <p:nvSpPr>
              <p:cNvPr id="30" name="Rectangle 2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007" y="5022952"/>
                <a:ext cx="7467801" cy="126714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ounded Rectangle 3"/>
          <p:cNvSpPr/>
          <p:nvPr/>
        </p:nvSpPr>
        <p:spPr>
          <a:xfrm>
            <a:off x="1428764" y="2288188"/>
            <a:ext cx="2740532" cy="1063928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itle 1"/>
          <p:cNvSpPr txBox="1">
            <a:spLocks/>
          </p:cNvSpPr>
          <p:nvPr/>
        </p:nvSpPr>
        <p:spPr>
          <a:xfrm>
            <a:off x="1428764" y="862777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Quick Magnet Theory</a:t>
            </a:r>
            <a:br>
              <a:rPr lang="en-GB" dirty="0"/>
            </a:br>
            <a:endParaRPr lang="en-GB" dirty="0"/>
          </a:p>
        </p:txBody>
      </p:sp>
      <p:sp>
        <p:nvSpPr>
          <p:cNvPr id="29" name="Rounded Rectangle 28"/>
          <p:cNvSpPr/>
          <p:nvPr/>
        </p:nvSpPr>
        <p:spPr>
          <a:xfrm>
            <a:off x="378187" y="4840664"/>
            <a:ext cx="4614983" cy="1528617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Rounded Rectangle 31"/>
          <p:cNvSpPr/>
          <p:nvPr/>
        </p:nvSpPr>
        <p:spPr>
          <a:xfrm>
            <a:off x="5711687" y="4901765"/>
            <a:ext cx="6013077" cy="1457957"/>
          </a:xfrm>
          <a:prstGeom prst="roundRect">
            <a:avLst/>
          </a:prstGeom>
          <a:noFill/>
          <a:ln w="444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/>
          <p:cNvSpPr txBox="1"/>
          <p:nvPr/>
        </p:nvSpPr>
        <p:spPr>
          <a:xfrm>
            <a:off x="378187" y="4196436"/>
            <a:ext cx="58960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/>
              <a:t>From 2D magnetic field solution: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5349477" y="3118118"/>
            <a:ext cx="6510213" cy="1444657"/>
          </a:xfrm>
          <a:prstGeom prst="roundRect">
            <a:avLst/>
          </a:prstGeom>
          <a:solidFill>
            <a:srgbClr val="FF3399">
              <a:alpha val="59000"/>
            </a:srgb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 err="1">
                <a:solidFill>
                  <a:schemeClr val="tx1"/>
                </a:solidFill>
              </a:rPr>
              <a:t>B</a:t>
            </a:r>
            <a:r>
              <a:rPr lang="en-GB" sz="2400" baseline="-25000" dirty="0" err="1">
                <a:solidFill>
                  <a:schemeClr val="tx1"/>
                </a:solidFill>
              </a:rPr>
              <a:t>n</a:t>
            </a:r>
            <a:r>
              <a:rPr lang="en-GB" sz="2400" baseline="-25000" dirty="0">
                <a:solidFill>
                  <a:schemeClr val="tx1"/>
                </a:solidFill>
              </a:rPr>
              <a:t> </a:t>
            </a:r>
            <a:r>
              <a:rPr lang="en-GB" sz="2400" dirty="0">
                <a:solidFill>
                  <a:schemeClr val="tx1"/>
                </a:solidFill>
              </a:rPr>
              <a:t> , A</a:t>
            </a:r>
            <a:r>
              <a:rPr lang="en-GB" sz="2400" baseline="-25000" dirty="0">
                <a:solidFill>
                  <a:schemeClr val="tx1"/>
                </a:solidFill>
              </a:rPr>
              <a:t>n</a:t>
            </a:r>
            <a:r>
              <a:rPr lang="en-GB" sz="2400" dirty="0">
                <a:solidFill>
                  <a:schemeClr val="tx1"/>
                </a:solidFill>
              </a:rPr>
              <a:t>  = </a:t>
            </a:r>
            <a:r>
              <a:rPr lang="en-GB" sz="2400" b="1" dirty="0">
                <a:solidFill>
                  <a:schemeClr val="tx1"/>
                </a:solidFill>
              </a:rPr>
              <a:t>Normal </a:t>
            </a:r>
            <a:r>
              <a:rPr lang="en-GB" sz="2400" dirty="0">
                <a:solidFill>
                  <a:schemeClr val="tx1"/>
                </a:solidFill>
              </a:rPr>
              <a:t>and </a:t>
            </a:r>
            <a:r>
              <a:rPr lang="en-GB" sz="2400" b="1" dirty="0">
                <a:solidFill>
                  <a:schemeClr val="tx1"/>
                </a:solidFill>
              </a:rPr>
              <a:t>Skew</a:t>
            </a:r>
            <a:r>
              <a:rPr lang="en-GB" sz="2400" dirty="0">
                <a:solidFill>
                  <a:schemeClr val="tx1"/>
                </a:solidFill>
              </a:rPr>
              <a:t> multipoles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FT on </a:t>
            </a:r>
            <a:r>
              <a:rPr lang="en-GB" sz="2400" dirty="0" err="1">
                <a:solidFill>
                  <a:schemeClr val="tx1"/>
                </a:solidFill>
              </a:rPr>
              <a:t>B</a:t>
            </a:r>
            <a:r>
              <a:rPr lang="en-GB" sz="2400" baseline="-25000" dirty="0" err="1">
                <a:solidFill>
                  <a:schemeClr val="tx1"/>
                </a:solidFill>
              </a:rPr>
              <a:t>main</a:t>
            </a:r>
            <a:r>
              <a:rPr lang="en-GB" sz="2400" dirty="0">
                <a:solidFill>
                  <a:schemeClr val="tx1"/>
                </a:solidFill>
              </a:rPr>
              <a:t> returns multipole coefficients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Scale for different </a:t>
            </a:r>
            <a:r>
              <a:rPr lang="en-GB" sz="2400" dirty="0" err="1">
                <a:solidFill>
                  <a:schemeClr val="tx1"/>
                </a:solidFill>
              </a:rPr>
              <a:t>R</a:t>
            </a:r>
            <a:r>
              <a:rPr lang="en-GB" sz="2400" baseline="-25000" dirty="0" err="1">
                <a:solidFill>
                  <a:schemeClr val="tx1"/>
                </a:solidFill>
              </a:rPr>
              <a:t>ref</a:t>
            </a:r>
            <a:r>
              <a:rPr lang="en-GB" sz="2400" dirty="0">
                <a:solidFill>
                  <a:schemeClr val="tx1"/>
                </a:solidFill>
              </a:rPr>
              <a:t> to know field everywhere</a:t>
            </a:r>
          </a:p>
        </p:txBody>
      </p:sp>
    </p:spTree>
    <p:extLst>
      <p:ext uri="{BB962C8B-B14F-4D97-AF65-F5344CB8AC3E}">
        <p14:creationId xmlns:p14="http://schemas.microsoft.com/office/powerpoint/2010/main" val="138185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4" grpId="0"/>
      <p:bldP spid="30" grpId="0"/>
      <p:bldP spid="4" grpId="0" animBg="1"/>
      <p:bldP spid="29" grpId="0" animBg="1"/>
      <p:bldP spid="32" grpId="0" animBg="1"/>
      <p:bldP spid="6" grpId="0"/>
      <p:bldP spid="8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Summary 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01765" y="6159348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40</a:t>
            </a:fld>
            <a:endParaRPr lang="en-AU" sz="2400" noProof="0" dirty="0"/>
          </a:p>
        </p:txBody>
      </p:sp>
      <p:sp>
        <p:nvSpPr>
          <p:cNvPr id="3" name="Rounded Rectangle 2"/>
          <p:cNvSpPr/>
          <p:nvPr/>
        </p:nvSpPr>
        <p:spPr>
          <a:xfrm>
            <a:off x="198120" y="3433464"/>
            <a:ext cx="11699293" cy="2310263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Heavy ion therapy necessary but limited by size, cost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US" sz="2400" dirty="0">
                <a:solidFill>
                  <a:schemeClr val="tx1"/>
                </a:solidFill>
              </a:rPr>
              <a:t>Need </a:t>
            </a:r>
            <a:r>
              <a:rPr lang="en-US" sz="2400" b="1" dirty="0">
                <a:solidFill>
                  <a:schemeClr val="tx1"/>
                </a:solidFill>
              </a:rPr>
              <a:t>innovative</a:t>
            </a:r>
            <a:r>
              <a:rPr lang="en-US" sz="2400" dirty="0">
                <a:solidFill>
                  <a:schemeClr val="tx1"/>
                </a:solidFill>
              </a:rPr>
              <a:t> accelerators based on superconducting magnets</a:t>
            </a:r>
          </a:p>
          <a:p>
            <a:pPr lvl="1"/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Tools developed for studying </a:t>
            </a:r>
            <a:r>
              <a:rPr lang="en-GB" sz="2400" b="1" dirty="0">
                <a:solidFill>
                  <a:schemeClr val="tx1"/>
                </a:solidFill>
              </a:rPr>
              <a:t>effect of magnet gradients </a:t>
            </a:r>
            <a:r>
              <a:rPr lang="en-GB" sz="2400" dirty="0">
                <a:solidFill>
                  <a:schemeClr val="tx1"/>
                </a:solidFill>
              </a:rPr>
              <a:t>on particles in accelerators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Continue study for </a:t>
            </a:r>
            <a:r>
              <a:rPr lang="en-GB" sz="2400" b="1" dirty="0">
                <a:solidFill>
                  <a:schemeClr val="tx1"/>
                </a:solidFill>
              </a:rPr>
              <a:t>curved CCT with 3D fields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Establish design criteria </a:t>
            </a:r>
            <a:r>
              <a:rPr lang="en-GB" sz="2400" dirty="0">
                <a:solidFill>
                  <a:schemeClr val="tx1"/>
                </a:solidFill>
              </a:rPr>
              <a:t>for a CCT for other applications (TURBO) (</a:t>
            </a:r>
            <a:r>
              <a:rPr lang="en-GB" sz="2400">
                <a:solidFill>
                  <a:schemeClr val="tx1"/>
                </a:solidFill>
              </a:rPr>
              <a:t>watch this space!)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374085" y="1650059"/>
            <a:ext cx="10111035" cy="954107"/>
          </a:xfrm>
          <a:prstGeom prst="roundRect">
            <a:avLst/>
          </a:prstGeom>
          <a:solidFill>
            <a:srgbClr val="FFFF99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chemeClr val="tx1"/>
                </a:solidFill>
              </a:rPr>
              <a:t>Canted-Cosine Theta Magnets are an </a:t>
            </a:r>
            <a:r>
              <a:rPr lang="en-US" sz="2800" b="1" i="1" dirty="0">
                <a:solidFill>
                  <a:schemeClr val="tx1"/>
                </a:solidFill>
              </a:rPr>
              <a:t>enabling</a:t>
            </a:r>
            <a:r>
              <a:rPr lang="en-US" sz="2800" dirty="0">
                <a:solidFill>
                  <a:schemeClr val="tx1"/>
                </a:solidFill>
              </a:rPr>
              <a:t> technology</a:t>
            </a:r>
          </a:p>
          <a:p>
            <a:pPr marL="457200" indent="-457200">
              <a:buFont typeface="Wingdings" panose="05000000000000000000" pitchFamily="2" charset="2"/>
              <a:buChar char="§"/>
            </a:pPr>
            <a:r>
              <a:rPr lang="en-US" sz="2800" dirty="0">
                <a:solidFill>
                  <a:schemeClr val="tx1"/>
                </a:solidFill>
              </a:rPr>
              <a:t>Huge potential, </a:t>
            </a:r>
            <a:r>
              <a:rPr lang="en-US" sz="2800" b="1" dirty="0">
                <a:solidFill>
                  <a:schemeClr val="tx1"/>
                </a:solidFill>
              </a:rPr>
              <a:t>if used correctly</a:t>
            </a:r>
          </a:p>
        </p:txBody>
      </p:sp>
      <p:sp>
        <p:nvSpPr>
          <p:cNvPr id="6" name="Rectangle 5"/>
          <p:cNvSpPr/>
          <p:nvPr/>
        </p:nvSpPr>
        <p:spPr>
          <a:xfrm>
            <a:off x="374085" y="2971799"/>
            <a:ext cx="19176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/>
              <a:t>Applications: </a:t>
            </a:r>
          </a:p>
        </p:txBody>
      </p:sp>
    </p:spTree>
    <p:extLst>
      <p:ext uri="{BB962C8B-B14F-4D97-AF65-F5344CB8AC3E}">
        <p14:creationId xmlns:p14="http://schemas.microsoft.com/office/powerpoint/2010/main" val="1081799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solidFill>
                  <a:schemeClr val="bg1"/>
                </a:solidFill>
              </a:rPr>
              <a:t>Thanks to: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60070" y="1828800"/>
            <a:ext cx="464058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err="1">
                <a:solidFill>
                  <a:schemeClr val="bg1"/>
                </a:solidFill>
              </a:rPr>
              <a:t>UniMelb</a:t>
            </a:r>
            <a:r>
              <a:rPr lang="en-GB" sz="3200" dirty="0">
                <a:solidFill>
                  <a:schemeClr val="bg1"/>
                </a:solidFill>
              </a:rPr>
              <a:t> team:</a:t>
            </a:r>
          </a:p>
          <a:p>
            <a:r>
              <a:rPr lang="en-GB" sz="3200" dirty="0">
                <a:solidFill>
                  <a:schemeClr val="bg1"/>
                </a:solidFill>
              </a:rPr>
              <a:t>A. Steinberg</a:t>
            </a:r>
          </a:p>
          <a:p>
            <a:r>
              <a:rPr lang="en-GB" sz="3200" dirty="0">
                <a:solidFill>
                  <a:schemeClr val="bg1"/>
                </a:solidFill>
              </a:rPr>
              <a:t>J. Yap</a:t>
            </a:r>
          </a:p>
          <a:p>
            <a:r>
              <a:rPr lang="en-GB" sz="3200" dirty="0">
                <a:solidFill>
                  <a:schemeClr val="bg1"/>
                </a:solidFill>
              </a:rPr>
              <a:t>F. Zhang</a:t>
            </a:r>
          </a:p>
          <a:p>
            <a:r>
              <a:rPr lang="en-GB" sz="3200" dirty="0">
                <a:solidFill>
                  <a:schemeClr val="bg1"/>
                </a:solidFill>
              </a:rPr>
              <a:t>S. Williams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1872" y="5310718"/>
            <a:ext cx="94830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2400" dirty="0">
              <a:solidFill>
                <a:schemeClr val="bg1"/>
              </a:solidFill>
            </a:endParaRPr>
          </a:p>
          <a:p>
            <a:r>
              <a:rPr lang="en-GB" sz="2400" dirty="0">
                <a:solidFill>
                  <a:schemeClr val="bg1"/>
                </a:solidFill>
              </a:rPr>
              <a:t>Supervisors: </a:t>
            </a:r>
            <a:r>
              <a:rPr lang="en-GB" sz="2400" dirty="0" err="1">
                <a:solidFill>
                  <a:schemeClr val="bg1"/>
                </a:solidFill>
              </a:rPr>
              <a:t>Prof.</a:t>
            </a:r>
            <a:r>
              <a:rPr lang="en-GB" sz="2400" dirty="0">
                <a:solidFill>
                  <a:schemeClr val="bg1"/>
                </a:solidFill>
              </a:rPr>
              <a:t> R Appleby (</a:t>
            </a:r>
            <a:r>
              <a:rPr lang="en-GB" sz="2400" dirty="0" err="1">
                <a:solidFill>
                  <a:schemeClr val="bg1"/>
                </a:solidFill>
              </a:rPr>
              <a:t>UoM</a:t>
            </a:r>
            <a:r>
              <a:rPr lang="en-GB" sz="2400" dirty="0">
                <a:solidFill>
                  <a:schemeClr val="bg1"/>
                </a:solidFill>
              </a:rPr>
              <a:t>), Dr S. Sheehy (</a:t>
            </a:r>
            <a:r>
              <a:rPr lang="en-GB" sz="2400" dirty="0" err="1">
                <a:solidFill>
                  <a:schemeClr val="bg1"/>
                </a:solidFill>
              </a:rPr>
              <a:t>UniMelb</a:t>
            </a:r>
            <a:r>
              <a:rPr lang="en-GB" sz="2400" dirty="0">
                <a:solidFill>
                  <a:schemeClr val="bg1"/>
                </a:solidFill>
              </a:rPr>
              <a:t>)</a:t>
            </a:r>
          </a:p>
          <a:p>
            <a:r>
              <a:rPr lang="en-GB" sz="2400" dirty="0">
                <a:solidFill>
                  <a:schemeClr val="bg1"/>
                </a:solidFill>
              </a:rPr>
              <a:t>Collaborators: Dr E. Benedetto, Dr M. </a:t>
            </a:r>
            <a:r>
              <a:rPr lang="en-GB" sz="2400" dirty="0" err="1">
                <a:solidFill>
                  <a:schemeClr val="bg1"/>
                </a:solidFill>
              </a:rPr>
              <a:t>Karppinen</a:t>
            </a:r>
            <a:r>
              <a:rPr lang="en-GB" sz="2400" dirty="0">
                <a:solidFill>
                  <a:schemeClr val="bg1"/>
                </a:solidFill>
              </a:rPr>
              <a:t> (external, NIMMS)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301765" y="6159348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41</a:t>
            </a:fld>
            <a:endParaRPr lang="en-AU" sz="2400" dirty="0"/>
          </a:p>
        </p:txBody>
      </p:sp>
      <p:pic>
        <p:nvPicPr>
          <p:cNvPr id="9" name="Picture Placeholder 9">
            <a:extLst>
              <a:ext uri="{FF2B5EF4-FFF2-40B4-BE49-F238E27FC236}">
                <a16:creationId xmlns:a16="http://schemas.microsoft.com/office/drawing/2014/main" id="{E5355ED1-F893-EF4C-927B-C5464E8E665B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 rotWithShape="1">
          <a:blip r:embed="rId2"/>
          <a:srcRect l="-1942" r="1942"/>
          <a:stretch/>
        </p:blipFill>
        <p:spPr>
          <a:xfrm>
            <a:off x="6743381" y="0"/>
            <a:ext cx="5404384" cy="5404384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</p:spPr>
      </p:pic>
      <p:sp>
        <p:nvSpPr>
          <p:cNvPr id="4" name="Rounded Rectangle 3"/>
          <p:cNvSpPr/>
          <p:nvPr/>
        </p:nvSpPr>
        <p:spPr>
          <a:xfrm>
            <a:off x="179070" y="1677492"/>
            <a:ext cx="4103370" cy="3100919"/>
          </a:xfrm>
          <a:prstGeom prst="round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ounded Rectangle 9"/>
          <p:cNvSpPr/>
          <p:nvPr/>
        </p:nvSpPr>
        <p:spPr>
          <a:xfrm>
            <a:off x="241872" y="5404384"/>
            <a:ext cx="8475407" cy="1258914"/>
          </a:xfrm>
          <a:prstGeom prst="round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97181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References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85800" y="2253343"/>
            <a:ext cx="3820886" cy="2852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/>
          </a:p>
        </p:txBody>
      </p:sp>
      <p:sp>
        <p:nvSpPr>
          <p:cNvPr id="7" name="Rectangle 6"/>
          <p:cNvSpPr/>
          <p:nvPr/>
        </p:nvSpPr>
        <p:spPr>
          <a:xfrm>
            <a:off x="816153" y="1189409"/>
            <a:ext cx="10950290" cy="70357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[1] D.I. Meyer and R.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Flasck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“A new configuration for a dipole magnet for use in high energy physics application”,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Nucl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. Instr. and Methods 80, pp. 339-341, 1970.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[2] S.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Caspi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S, “A 16T Canted-Cosine-Theta (CCT): An option for the FCC”, presentation, 2015, accessed 01/09/2022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CCT winding diagram, from [2]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[3] FCC-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hh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main dipole CCT from S.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Caspi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“Status and Development of a Nb3Sn CCT magnet”, presentation, 2016, accessed 01/09/2022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[4] HL-LHC main corrector magnets and design parameters (straight and curved), G. Kirby,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hlinkClick r:id="rId2"/>
              </a:rPr>
              <a:t>https://www.researchgate.net/project/LHC-hi-Lumi-orbit-corrector-5Tm-CCT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accessed 26/09/22 (gets updated daily)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[5] Super-beta layout and CCT quadrupole diagram, F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Bosi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et al (2013). Compact Superconducting High Gradient Quadrupole Magnets for the Interaction Regions of High Luminosity Colliders. 10.1109/TASC.2012.2231716. 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[6] Recoil separator ring,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Resta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Lopez, Javier et al (2021). DESIGN AND BEAM DYNAMICS STUDIES OF A NOVEL COMPACT RECOIL SEPARATOR RING FOR NUCLEAR RESEARCH WITH RADIOACTIVE BEAMS. 10.18429/JACoW-IPAC2021-WEPAB180. 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[7] </a:t>
            </a:r>
            <a:r>
              <a:rPr lang="en-US" sz="1200" dirty="0" err="1">
                <a:solidFill>
                  <a:schemeClr val="tx2">
                    <a:lumMod val="75000"/>
                  </a:schemeClr>
                </a:solidFill>
              </a:rPr>
              <a:t>SuShi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 septum magnet, from 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  <a:hlinkClick r:id="rId3"/>
              </a:rPr>
              <a:t>http://sushi-septum-project.web.cern.ch/</a:t>
            </a: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, accessed 27/09/22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[8] PAMELA layout, cell and CCT design details, Witte, Holger et al (2012). The Advantages and Challenges of Helical Coils for Small Accelerators—A Case Study- IEEE TRANS APPL SUPERCONDUCT. 22. 4100110-4100110. 10.1109/TASC.2012.2186135. 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[9] Superconducting gantry, CCT and design parameters,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L. </a:t>
            </a:r>
            <a:r>
              <a:rPr lang="en-GB" sz="1200" dirty="0" err="1">
                <a:solidFill>
                  <a:schemeClr val="tx2">
                    <a:lumMod val="75000"/>
                  </a:schemeClr>
                </a:solidFill>
              </a:rPr>
              <a:t>Brouwer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 et al, Design and test of a curved superconducting dipole magnet for proton therapy (2020) 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  <a:hlinkClick r:id="rId4"/>
              </a:rPr>
              <a:t>https://doi.org/10.1016/j.nima.2020.163414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[10] Superconducting gantry and CCT design parameters, C. Li, "Coil Error Analysis of a Curved Canted-Cosine-Theta Magnet Applied to a Superconducting Gantry (2022)  Art no. 4006105, </a:t>
            </a:r>
            <a:r>
              <a:rPr lang="en-GB" sz="1200" dirty="0" err="1">
                <a:solidFill>
                  <a:schemeClr val="tx2">
                    <a:lumMod val="75000"/>
                  </a:schemeClr>
                </a:solidFill>
              </a:rPr>
              <a:t>doi</a:t>
            </a: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: 10.1109/TASC.2022.3170857.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>
                <a:solidFill>
                  <a:schemeClr val="tx2">
                    <a:lumMod val="75000"/>
                  </a:schemeClr>
                </a:solidFill>
              </a:rPr>
              <a:t>[11] CCT Windings, from G. Kirby “State of the art in CCTs”, 2022, [accessed 27/09/22]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US" sz="1200" dirty="0">
                <a:solidFill>
                  <a:schemeClr val="tx2">
                    <a:lumMod val="75000"/>
                  </a:schemeClr>
                </a:solidFill>
              </a:rPr>
              <a:t>[12] </a:t>
            </a:r>
            <a:r>
              <a:rPr lang="en-GB" sz="1200" dirty="0">
                <a:solidFill>
                  <a:schemeClr val="tx2"/>
                </a:solidFill>
              </a:rPr>
              <a:t>J.S.L. Yap, et al “TURBO: A Novel Beam Delivery System Enabling Rapid Depth Scanning for Charged Particle Therapy (2022)  doi:10.18429/JACoW-IPAC2022-THPOMS001</a:t>
            </a:r>
          </a:p>
          <a:p>
            <a:pPr marL="342900" lvl="0" indent="-342900">
              <a:spcBef>
                <a:spcPct val="20000"/>
              </a:spcBef>
              <a:defRPr/>
            </a:pPr>
            <a:r>
              <a:rPr lang="en-GB" sz="1200" dirty="0">
                <a:solidFill>
                  <a:schemeClr val="tx2"/>
                </a:solidFill>
              </a:rPr>
              <a:t>13[] Radiotherapy clinic, </a:t>
            </a:r>
            <a:r>
              <a:rPr lang="en-GB" sz="1200" dirty="0">
                <a:solidFill>
                  <a:schemeClr val="tx2"/>
                </a:solidFill>
                <a:hlinkClick r:id="rId5"/>
              </a:rPr>
              <a:t>https://www.whittington.nhs.uk/default.asp?c=27306</a:t>
            </a:r>
            <a:r>
              <a:rPr lang="en-GB" sz="1200" dirty="0">
                <a:solidFill>
                  <a:schemeClr val="tx2"/>
                </a:solidFill>
              </a:rPr>
              <a:t> , accessed 28/09/22</a:t>
            </a:r>
          </a:p>
          <a:p>
            <a:pPr marL="342900" indent="-342900">
              <a:spcBef>
                <a:spcPct val="20000"/>
              </a:spcBef>
              <a:defRPr/>
            </a:pPr>
            <a:r>
              <a:rPr lang="en-GB" sz="1200" dirty="0">
                <a:solidFill>
                  <a:schemeClr val="tx2"/>
                </a:solidFill>
              </a:rPr>
              <a:t>[14] HIT Carbon gantry, adapted from </a:t>
            </a:r>
            <a:r>
              <a:rPr lang="en-GB" sz="1200" dirty="0">
                <a:hlinkClick r:id="rId6"/>
              </a:rPr>
              <a:t>https://www.worldscientific.com/doi/abs/10.1142/S0217751X14410024?journalCode=ijmpa</a:t>
            </a:r>
            <a:r>
              <a:rPr lang="en-GB" sz="1200" dirty="0"/>
              <a:t> , </a:t>
            </a:r>
            <a:r>
              <a:rPr lang="en-GB" sz="1200" dirty="0">
                <a:solidFill>
                  <a:schemeClr val="tx2"/>
                </a:solidFill>
              </a:rPr>
              <a:t>accessed 08/09/22</a:t>
            </a:r>
          </a:p>
          <a:p>
            <a:r>
              <a:rPr lang="en-GB" sz="1200" dirty="0">
                <a:solidFill>
                  <a:schemeClr val="tx2"/>
                </a:solidFill>
              </a:rPr>
              <a:t>[15] </a:t>
            </a:r>
            <a:r>
              <a:rPr lang="en-US" sz="1200" i="1" dirty="0">
                <a:solidFill>
                  <a:schemeClr val="tx2"/>
                </a:solidFill>
              </a:rPr>
              <a:t>NIMMS Superconducting Compact Synchrotron, adapted from E. Benedetto</a:t>
            </a:r>
          </a:p>
          <a:p>
            <a:r>
              <a:rPr lang="en-US" sz="1200" i="1" dirty="0">
                <a:solidFill>
                  <a:schemeClr val="tx2"/>
                </a:solidFill>
              </a:rPr>
              <a:t>CCT Diagram, </a:t>
            </a:r>
            <a:r>
              <a:rPr lang="en-GB" sz="1200" dirty="0">
                <a:solidFill>
                  <a:schemeClr val="tx2"/>
                </a:solidFill>
              </a:rPr>
              <a:t>E. Benedetto, et al., “A Carbon-Ion Superconducting Gantry and a Synchrotron Based on Canted Cosine Theta Magnets (2021) ,”doi:10.48550/arXiv.2105.04205 </a:t>
            </a:r>
          </a:p>
          <a:p>
            <a:r>
              <a:rPr lang="en-GB" sz="1200" i="1" dirty="0">
                <a:solidFill>
                  <a:schemeClr val="tx2"/>
                </a:solidFill>
              </a:rPr>
              <a:t>[16] </a:t>
            </a:r>
            <a:r>
              <a:rPr lang="en-GB" sz="1200" i="1" dirty="0" err="1">
                <a:solidFill>
                  <a:schemeClr val="tx2"/>
                </a:solidFill>
              </a:rPr>
              <a:t>Goodzeit</a:t>
            </a:r>
            <a:r>
              <a:rPr lang="en-GB" sz="1200" i="1" dirty="0">
                <a:solidFill>
                  <a:schemeClr val="tx2"/>
                </a:solidFill>
              </a:rPr>
              <a:t>, C, et al (2007). Combined function magnets using double-helix coils. 560 - 562. 10.1109/PAC.2007.4440278. </a:t>
            </a:r>
          </a:p>
          <a:p>
            <a:r>
              <a:rPr lang="en-GB" sz="1200" i="1" dirty="0">
                <a:solidFill>
                  <a:schemeClr val="tx2"/>
                </a:solidFill>
              </a:rPr>
              <a:t>[17] </a:t>
            </a:r>
            <a:r>
              <a:rPr lang="en-GB" sz="1200" dirty="0">
                <a:solidFill>
                  <a:schemeClr val="tx2"/>
                </a:solidFill>
              </a:rPr>
              <a:t>D. </a:t>
            </a:r>
            <a:r>
              <a:rPr lang="en-GB" sz="1200" dirty="0" err="1">
                <a:solidFill>
                  <a:schemeClr val="tx2"/>
                </a:solidFill>
              </a:rPr>
              <a:t>Veres</a:t>
            </a:r>
            <a:r>
              <a:rPr lang="en-GB" sz="1200" dirty="0">
                <a:solidFill>
                  <a:schemeClr val="tx2"/>
                </a:solidFill>
              </a:rPr>
              <a:t>, et al,  “A New Algorithm for Optimizing the Field Quality of Curved CCT Magnets (2022)  doi:10.1109/TASC.2022. 3162389</a:t>
            </a:r>
          </a:p>
          <a:p>
            <a:r>
              <a:rPr lang="en-GB" sz="1200" i="1" dirty="0">
                <a:solidFill>
                  <a:schemeClr val="tx2"/>
                </a:solidFill>
              </a:rPr>
              <a:t>[18] Curved and straight cosine-theta models, courtesy of M. </a:t>
            </a:r>
            <a:r>
              <a:rPr lang="en-GB" sz="1200" i="1" dirty="0" err="1">
                <a:solidFill>
                  <a:schemeClr val="tx2"/>
                </a:solidFill>
              </a:rPr>
              <a:t>Karpinnen</a:t>
            </a:r>
            <a:r>
              <a:rPr lang="en-GB" sz="1200" i="1" dirty="0">
                <a:solidFill>
                  <a:schemeClr val="tx2"/>
                </a:solidFill>
              </a:rPr>
              <a:t> </a:t>
            </a:r>
            <a:endParaRPr lang="en-US" sz="1200" i="1" dirty="0">
              <a:solidFill>
                <a:schemeClr val="tx2"/>
              </a:solidFill>
            </a:endParaRPr>
          </a:p>
          <a:p>
            <a:r>
              <a:rPr lang="en-US" sz="1200" i="1" dirty="0">
                <a:solidFill>
                  <a:schemeClr val="tx2"/>
                </a:solidFill>
              </a:rPr>
              <a:t>[19] </a:t>
            </a:r>
            <a:r>
              <a:rPr lang="en-GB" sz="1200" dirty="0">
                <a:solidFill>
                  <a:schemeClr val="tx2"/>
                </a:solidFill>
              </a:rPr>
              <a:t>H.X.Q. Norman, et al “Performance Study of the NIMMS Superconducting Compact Synchrotron for Ion Therapy with Strongly Curved Magnets (2022) ”,doi:10.18429/JACoW-IPAC2022-THPOMS028</a:t>
            </a:r>
          </a:p>
          <a:p>
            <a:endParaRPr lang="en-US" sz="1200" dirty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>
              <a:solidFill>
                <a:schemeClr val="tx2"/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>
              <a:solidFill>
                <a:schemeClr val="tx2">
                  <a:lumMod val="75000"/>
                </a:schemeClr>
              </a:solidFill>
            </a:endParaRPr>
          </a:p>
          <a:p>
            <a:pPr marL="342900" lvl="0" indent="-342900">
              <a:spcBef>
                <a:spcPct val="20000"/>
              </a:spcBef>
              <a:defRPr/>
            </a:pPr>
            <a:endParaRPr 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58748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64CDFF-5CA6-8EEF-6A9A-FACBFDAA94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Extra Slides </a:t>
            </a:r>
          </a:p>
        </p:txBody>
      </p:sp>
    </p:spTree>
    <p:extLst>
      <p:ext uri="{BB962C8B-B14F-4D97-AF65-F5344CB8AC3E}">
        <p14:creationId xmlns:p14="http://schemas.microsoft.com/office/powerpoint/2010/main" val="101295657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9D57E5-5E73-206D-AAB6-62D302ACE0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4" y="395066"/>
            <a:ext cx="8165401" cy="887360"/>
          </a:xfrm>
        </p:spPr>
        <p:txBody>
          <a:bodyPr/>
          <a:lstStyle/>
          <a:p>
            <a:r>
              <a:rPr lang="en-US" dirty="0"/>
              <a:t>Approximate 3D Map with a Lattice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A352A08A-70F8-0555-7FD6-877AF3FFF73C}"/>
              </a:ext>
            </a:extLst>
          </p:cNvPr>
          <p:cNvSpPr/>
          <p:nvPr/>
        </p:nvSpPr>
        <p:spPr>
          <a:xfrm>
            <a:off x="156980" y="3924286"/>
            <a:ext cx="6955646" cy="211333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Compare tracking in </a:t>
            </a:r>
            <a:r>
              <a:rPr lang="en-GB" sz="2400" dirty="0" err="1">
                <a:solidFill>
                  <a:schemeClr val="tx1"/>
                </a:solidFill>
              </a:rPr>
              <a:t>fieldmap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  <a:r>
              <a:rPr lang="en-GB" sz="2400" dirty="0" err="1">
                <a:solidFill>
                  <a:schemeClr val="tx1"/>
                </a:solidFill>
              </a:rPr>
              <a:t>v.s</a:t>
            </a:r>
            <a:r>
              <a:rPr lang="en-GB" sz="2400" dirty="0">
                <a:solidFill>
                  <a:schemeClr val="tx1"/>
                </a:solidFill>
              </a:rPr>
              <a:t>. SBENDS + lenses for 1 magnet in RF-TRACK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Calculate difference in phase space params.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For certain number of slices in body + fringe regions, 1:1 mapping with tracking in 3D </a:t>
            </a:r>
            <a:r>
              <a:rPr lang="en-GB" sz="2400" dirty="0" err="1">
                <a:solidFill>
                  <a:schemeClr val="tx1"/>
                </a:solidFill>
              </a:rPr>
              <a:t>fieldmap</a:t>
            </a:r>
            <a:endParaRPr lang="en-US" sz="2400" dirty="0">
              <a:solidFill>
                <a:schemeClr val="tx1"/>
              </a:solidFill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4F9883A-5A83-7138-27D7-81D208B096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73344" y="3953882"/>
            <a:ext cx="4641642" cy="211333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0CA13F0B-AA1C-FAC9-07F5-A5AE02E86AEB}"/>
              </a:ext>
            </a:extLst>
          </p:cNvPr>
          <p:cNvSpPr txBox="1"/>
          <p:nvPr/>
        </p:nvSpPr>
        <p:spPr>
          <a:xfrm>
            <a:off x="67410" y="3119460"/>
            <a:ext cx="774343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b="1" dirty="0">
                <a:solidFill>
                  <a:schemeClr val="tx1"/>
                </a:solidFill>
              </a:rPr>
              <a:t>Aim:</a:t>
            </a:r>
            <a:r>
              <a:rPr lang="en-GB" sz="2400" dirty="0">
                <a:solidFill>
                  <a:schemeClr val="tx1"/>
                </a:solidFill>
              </a:rPr>
              <a:t> Find min. set of elements to </a:t>
            </a:r>
            <a:r>
              <a:rPr lang="en-GB" sz="2400" b="1" dirty="0">
                <a:solidFill>
                  <a:schemeClr val="tx1"/>
                </a:solidFill>
              </a:rPr>
              <a:t>describe any magnet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C0DF78AA-C881-A9E0-96DB-C5A16D599EF9}"/>
              </a:ext>
            </a:extLst>
          </p:cNvPr>
          <p:cNvSpPr/>
          <p:nvPr/>
        </p:nvSpPr>
        <p:spPr>
          <a:xfrm>
            <a:off x="650" y="1808177"/>
            <a:ext cx="7268305" cy="938526"/>
          </a:xfrm>
          <a:prstGeom prst="roundRect">
            <a:avLst/>
          </a:prstGeom>
          <a:solidFill>
            <a:srgbClr val="FFFF99"/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From NIMMS/HITRI+: Can replace a 3D </a:t>
            </a:r>
            <a:r>
              <a:rPr lang="en-GB" sz="2400" dirty="0" err="1">
                <a:solidFill>
                  <a:schemeClr val="tx1"/>
                </a:solidFill>
              </a:rPr>
              <a:t>fieldmap</a:t>
            </a:r>
            <a:r>
              <a:rPr lang="en-GB" sz="2400" dirty="0">
                <a:solidFill>
                  <a:schemeClr val="tx1"/>
                </a:solidFill>
              </a:rPr>
              <a:t> with a number of SBENDS + gradient lenses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0E8A1D-00E1-522B-03FF-E348C080AA76}"/>
              </a:ext>
            </a:extLst>
          </p:cNvPr>
          <p:cNvSpPr txBox="1"/>
          <p:nvPr/>
        </p:nvSpPr>
        <p:spPr>
          <a:xfrm>
            <a:off x="6957763" y="6119174"/>
            <a:ext cx="52728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400" b="0" i="1" u="none" strike="noStrike" dirty="0">
                <a:effectLst/>
              </a:rPr>
              <a:t>Error estimate 𝜒 </a:t>
            </a:r>
            <a:r>
              <a:rPr lang="en-AU" sz="1400" b="0" i="1" u="none" strike="noStrike" baseline="30000" dirty="0">
                <a:effectLst/>
              </a:rPr>
              <a:t>2   </a:t>
            </a:r>
            <a:r>
              <a:rPr lang="en-AU" sz="1400" i="1" dirty="0"/>
              <a:t>from </a:t>
            </a:r>
            <a:r>
              <a:rPr lang="en-AU" sz="1400" b="0" i="1" u="none" strike="noStrike" dirty="0">
                <a:effectLst/>
              </a:rPr>
              <a:t>converting a 3D field map to a matrix-based </a:t>
            </a:r>
            <a:r>
              <a:rPr lang="en-AU" sz="1400" b="0" i="1" u="none" strike="noStrike" dirty="0" err="1">
                <a:effectLst/>
              </a:rPr>
              <a:t>symplectic</a:t>
            </a:r>
            <a:r>
              <a:rPr lang="en-AU" sz="1400" b="0" i="1" u="none" strike="noStrike" dirty="0">
                <a:effectLst/>
              </a:rPr>
              <a:t> lattice, </a:t>
            </a:r>
            <a:r>
              <a:rPr lang="en-US" sz="1400" i="1" dirty="0"/>
              <a:t>courtesy of L </a:t>
            </a:r>
            <a:r>
              <a:rPr lang="en-US" sz="1400" i="1" dirty="0" err="1"/>
              <a:t>Garolfi</a:t>
            </a:r>
            <a:endParaRPr lang="en-US" sz="1400" i="1" dirty="0"/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 txBox="1">
            <a:spLocks/>
          </p:cNvSpPr>
          <p:nvPr/>
        </p:nvSpPr>
        <p:spPr>
          <a:xfrm>
            <a:off x="11460509" y="6298392"/>
            <a:ext cx="8460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C22DD25-61AE-413C-B4D2-EF2365C9B2E1}" type="slidenum">
              <a:rPr lang="en-AU" sz="2400" smtClean="0"/>
              <a:pPr/>
              <a:t>44</a:t>
            </a:fld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10057776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Problems in FFAs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7649" y="3666522"/>
            <a:ext cx="11408409" cy="4376944"/>
          </a:xfrm>
        </p:spPr>
        <p:txBody>
          <a:bodyPr/>
          <a:lstStyle/>
          <a:p>
            <a:endParaRPr lang="en-GB" sz="2400" dirty="0">
              <a:sym typeface="Wingdings" panose="05000000000000000000" pitchFamily="2" charset="2"/>
            </a:endParaRPr>
          </a:p>
          <a:p>
            <a:r>
              <a:rPr lang="en-GB" sz="2400" b="1" dirty="0">
                <a:sym typeface="Wingdings" panose="05000000000000000000" pitchFamily="2" charset="2"/>
              </a:rPr>
              <a:t>Disadvantages: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dirty="0">
              <a:sym typeface="Wingdings" panose="05000000000000000000" pitchFamily="2" charset="2"/>
            </a:endParaRPr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sz="2400" dirty="0"/>
          </a:p>
        </p:txBody>
      </p:sp>
      <p:sp>
        <p:nvSpPr>
          <p:cNvPr id="5" name="Rounded Rectangle 4"/>
          <p:cNvSpPr/>
          <p:nvPr/>
        </p:nvSpPr>
        <p:spPr>
          <a:xfrm>
            <a:off x="397650" y="2182277"/>
            <a:ext cx="8547567" cy="1616766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chemeClr val="tx1">
                <a:alpha val="9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Strong focusing 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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Large energy acceptance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High rep. rate, fast acceleration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, higher currents + intensities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Reliable due to fixed magnets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(no ramping)</a:t>
            </a:r>
          </a:p>
        </p:txBody>
      </p:sp>
      <p:sp>
        <p:nvSpPr>
          <p:cNvPr id="6" name="Rectangle 5"/>
          <p:cNvSpPr/>
          <p:nvPr/>
        </p:nvSpPr>
        <p:spPr>
          <a:xfrm>
            <a:off x="397649" y="1578009"/>
            <a:ext cx="881261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/>
              <a:t>FFAs (in general) can be a </a:t>
            </a:r>
            <a:r>
              <a:rPr lang="en-GB" sz="2400" b="1" dirty="0"/>
              <a:t>very advantageous accelerator solution: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397649" y="4683801"/>
            <a:ext cx="8083742" cy="1671262"/>
          </a:xfrm>
          <a:prstGeom prst="roundRect">
            <a:avLst/>
          </a:prstGeom>
          <a:solidFill>
            <a:srgbClr val="FF6699">
              <a:alpha val="50196"/>
            </a:srgb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Large complex magnets 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Large footprints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Difficulty adjusting </a:t>
            </a: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magnets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  <a:sym typeface="Wingdings" panose="05000000000000000000" pitchFamily="2" charset="2"/>
              </a:rPr>
              <a:t>Higher energies require </a:t>
            </a:r>
            <a:r>
              <a:rPr lang="en-GB" sz="2400" b="1" dirty="0">
                <a:solidFill>
                  <a:schemeClr val="tx1"/>
                </a:solidFill>
                <a:sym typeface="Wingdings" panose="05000000000000000000" pitchFamily="2" charset="2"/>
              </a:rPr>
              <a:t>stronger fields </a:t>
            </a:r>
            <a:r>
              <a:rPr lang="en-GB" sz="2400" b="1" dirty="0">
                <a:solidFill>
                  <a:schemeClr val="tx1"/>
                </a:solidFill>
              </a:rPr>
              <a:t>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Heavy dependence on field quality due to </a:t>
            </a:r>
            <a:r>
              <a:rPr lang="en-GB" sz="2400" b="1" dirty="0">
                <a:solidFill>
                  <a:schemeClr val="tx1"/>
                </a:solidFill>
              </a:rPr>
              <a:t>DA shrinkage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45</a:t>
            </a:fld>
            <a:endParaRPr lang="en-AU" sz="2400" noProof="0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58DEE7BF-DEE7-A36F-CF13-9FB4F8CF7A29}"/>
              </a:ext>
            </a:extLst>
          </p:cNvPr>
          <p:cNvSpPr/>
          <p:nvPr/>
        </p:nvSpPr>
        <p:spPr>
          <a:xfrm>
            <a:off x="9208976" y="5209714"/>
            <a:ext cx="2585375" cy="474342"/>
          </a:xfrm>
          <a:prstGeom prst="roundRect">
            <a:avLst/>
          </a:prstGeom>
          <a:solidFill>
            <a:srgbClr val="92D050">
              <a:alpha val="41000"/>
            </a:srgb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 b="1" dirty="0">
                <a:solidFill>
                  <a:schemeClr val="tx1"/>
                </a:solidFill>
              </a:rPr>
              <a:t>Might a CCT help?</a:t>
            </a:r>
            <a:endParaRPr lang="en-GB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872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  <p:bldP spid="8" grpId="0" animBg="1"/>
      <p:bldP spid="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Could a CCT be a good fit for an FFA?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397649" y="1506060"/>
            <a:ext cx="11408410" cy="1310649"/>
          </a:xfrm>
          <a:prstGeom prst="roundRect">
            <a:avLst/>
          </a:prstGeom>
          <a:solidFill>
            <a:srgbClr val="7030A0">
              <a:alpha val="29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CCTs are an exciting technology, but still ‘new’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Could benefit future designs of FFAs, compact medical machines, more possibilities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97648" y="4277853"/>
            <a:ext cx="8555851" cy="155955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+mj-lt"/>
              <a:buAutoNum type="arabicPeriod"/>
            </a:pPr>
            <a:r>
              <a:rPr lang="en-GB" sz="2400" b="1" dirty="0">
                <a:solidFill>
                  <a:schemeClr val="tx1"/>
                </a:solidFill>
              </a:rPr>
              <a:t>Straight</a:t>
            </a:r>
            <a:r>
              <a:rPr lang="en-GB" sz="2400" dirty="0">
                <a:solidFill>
                  <a:schemeClr val="tx1"/>
                </a:solidFill>
              </a:rPr>
              <a:t> and </a:t>
            </a:r>
            <a:r>
              <a:rPr lang="en-GB" sz="2400" b="1" dirty="0">
                <a:solidFill>
                  <a:schemeClr val="tx1"/>
                </a:solidFill>
              </a:rPr>
              <a:t>curved</a:t>
            </a:r>
            <a:r>
              <a:rPr lang="en-GB" sz="2400" dirty="0">
                <a:solidFill>
                  <a:schemeClr val="tx1"/>
                </a:solidFill>
              </a:rPr>
              <a:t> magnet models for analysis </a:t>
            </a:r>
            <a:r>
              <a:rPr lang="en-AU" sz="2400" b="0" i="0" u="none" strike="noStrike" dirty="0">
                <a:solidFill>
                  <a:srgbClr val="040C28"/>
                </a:solidFill>
                <a:effectLst/>
                <a:latin typeface="Google Sans"/>
              </a:rPr>
              <a:t>✓</a:t>
            </a:r>
            <a:endParaRPr lang="en-GB" sz="2400" dirty="0">
              <a:solidFill>
                <a:schemeClr val="tx1"/>
              </a:solidFill>
            </a:endParaRPr>
          </a:p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Particle tracking through 3D gradient fields </a:t>
            </a:r>
            <a:r>
              <a:rPr lang="en-GB" sz="2400" b="1" dirty="0">
                <a:solidFill>
                  <a:schemeClr val="tx1"/>
                </a:solidFill>
              </a:rPr>
              <a:t>on and off-axis 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400" dirty="0">
                <a:solidFill>
                  <a:schemeClr val="tx1"/>
                </a:solidFill>
              </a:rPr>
              <a:t>Establish tolerances for </a:t>
            </a:r>
            <a:r>
              <a:rPr lang="en-GB" sz="2400" b="1" dirty="0">
                <a:solidFill>
                  <a:schemeClr val="tx1"/>
                </a:solidFill>
              </a:rPr>
              <a:t>multi- </a:t>
            </a:r>
            <a:r>
              <a:rPr lang="en-GB" sz="2400" b="1" dirty="0" err="1">
                <a:solidFill>
                  <a:schemeClr val="tx1"/>
                </a:solidFill>
              </a:rPr>
              <a:t>v.s</a:t>
            </a:r>
            <a:r>
              <a:rPr lang="en-GB" sz="2400" b="1" dirty="0">
                <a:solidFill>
                  <a:schemeClr val="tx1"/>
                </a:solidFill>
              </a:rPr>
              <a:t>. single pass </a:t>
            </a:r>
            <a:r>
              <a:rPr lang="en-GB" sz="2400" dirty="0">
                <a:solidFill>
                  <a:schemeClr val="tx1"/>
                </a:solidFill>
              </a:rPr>
              <a:t>systems </a:t>
            </a:r>
          </a:p>
        </p:txBody>
      </p:sp>
      <p:sp>
        <p:nvSpPr>
          <p:cNvPr id="8" name="Rectangle 7"/>
          <p:cNvSpPr/>
          <p:nvPr/>
        </p:nvSpPr>
        <p:spPr>
          <a:xfrm>
            <a:off x="397649" y="3706338"/>
            <a:ext cx="908486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/>
              <a:t>To confirm that we can apply (curved) CCTs to FFAs, we need:</a:t>
            </a:r>
          </a:p>
        </p:txBody>
      </p: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46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1586578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uiExpand="1" build="allAtOnce" animBg="1"/>
      <p:bldP spid="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Next Steps</a:t>
            </a:r>
          </a:p>
        </p:txBody>
      </p:sp>
      <p:sp>
        <p:nvSpPr>
          <p:cNvPr id="5" name="Rectangle 4"/>
          <p:cNvSpPr/>
          <p:nvPr/>
        </p:nvSpPr>
        <p:spPr>
          <a:xfrm>
            <a:off x="657340" y="2169389"/>
            <a:ext cx="716463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GB" dirty="0"/>
          </a:p>
          <a:p>
            <a:pPr marL="342900" indent="-342900">
              <a:buFont typeface="Wingdings" panose="05000000000000000000" pitchFamily="2" charset="2"/>
              <a:buChar char="§"/>
            </a:pPr>
            <a:endParaRPr lang="en-GB" dirty="0"/>
          </a:p>
          <a:p>
            <a:endParaRPr lang="en-GB" dirty="0"/>
          </a:p>
        </p:txBody>
      </p:sp>
      <p:sp>
        <p:nvSpPr>
          <p:cNvPr id="7" name="Rounded Rectangle 6"/>
          <p:cNvSpPr/>
          <p:nvPr/>
        </p:nvSpPr>
        <p:spPr>
          <a:xfrm>
            <a:off x="330608" y="2169389"/>
            <a:ext cx="11052451" cy="2454641"/>
          </a:xfrm>
          <a:prstGeom prst="roundRect">
            <a:avLst/>
          </a:prstGeom>
          <a:solidFill>
            <a:srgbClr val="7030A0">
              <a:alpha val="29000"/>
            </a:srgb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Need </a:t>
            </a:r>
            <a:r>
              <a:rPr lang="en-GB" sz="2400" b="1" dirty="0">
                <a:solidFill>
                  <a:schemeClr val="tx1"/>
                </a:solidFill>
              </a:rPr>
              <a:t>full 3D magnetic field </a:t>
            </a:r>
            <a:r>
              <a:rPr lang="en-GB" sz="2400" dirty="0">
                <a:solidFill>
                  <a:schemeClr val="tx1"/>
                </a:solidFill>
              </a:rPr>
              <a:t>representation for magnet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Track particles through these fields (using e.g. </a:t>
            </a:r>
            <a:r>
              <a:rPr lang="en-GB" sz="2400" dirty="0" err="1">
                <a:solidFill>
                  <a:schemeClr val="tx1"/>
                </a:solidFill>
              </a:rPr>
              <a:t>Zgoubi</a:t>
            </a:r>
            <a:r>
              <a:rPr lang="en-GB" sz="2400" dirty="0">
                <a:solidFill>
                  <a:schemeClr val="tx1"/>
                </a:solidFill>
              </a:rPr>
              <a:t>, </a:t>
            </a:r>
            <a:r>
              <a:rPr lang="en-GB" sz="2400" dirty="0" err="1">
                <a:solidFill>
                  <a:schemeClr val="tx1"/>
                </a:solidFill>
              </a:rPr>
              <a:t>Zgoubidoo</a:t>
            </a:r>
            <a:r>
              <a:rPr lang="en-GB" sz="2400" dirty="0">
                <a:solidFill>
                  <a:schemeClr val="tx1"/>
                </a:solidFill>
              </a:rPr>
              <a:t>) to investigate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Beam </a:t>
            </a:r>
            <a:r>
              <a:rPr lang="en-GB" sz="2400" b="1" dirty="0">
                <a:solidFill>
                  <a:schemeClr val="tx1"/>
                </a:solidFill>
              </a:rPr>
              <a:t>distortion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Fringe field extent </a:t>
            </a:r>
            <a:r>
              <a:rPr lang="en-GB" sz="2400" dirty="0">
                <a:solidFill>
                  <a:schemeClr val="tx1"/>
                </a:solidFill>
              </a:rPr>
              <a:t>in each layer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DA </a:t>
            </a:r>
            <a:r>
              <a:rPr lang="en-GB" sz="2400" b="1" dirty="0">
                <a:solidFill>
                  <a:schemeClr val="tx1"/>
                </a:solidFill>
              </a:rPr>
              <a:t>shrinkage </a:t>
            </a:r>
            <a:r>
              <a:rPr lang="en-GB" sz="2400" dirty="0">
                <a:solidFill>
                  <a:schemeClr val="tx1"/>
                </a:solidFill>
              </a:rPr>
              <a:t>(needs parameterisation)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>
                <a:solidFill>
                  <a:schemeClr val="tx1"/>
                </a:solidFill>
              </a:rPr>
              <a:t>Establish design criteria </a:t>
            </a:r>
            <a:r>
              <a:rPr lang="en-GB" sz="2400" dirty="0">
                <a:solidFill>
                  <a:schemeClr val="tx1"/>
                </a:solidFill>
              </a:rPr>
              <a:t>for our scaled-up beamline (watch this space!)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47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4097102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28765" y="392674"/>
            <a:ext cx="10296000" cy="887360"/>
          </a:xfrm>
        </p:spPr>
        <p:txBody>
          <a:bodyPr/>
          <a:lstStyle/>
          <a:p>
            <a:r>
              <a:rPr lang="en-GB" dirty="0"/>
              <a:t>Coil-Based Superconducting Magnets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/>
              <p:cNvSpPr txBox="1"/>
              <p:nvPr/>
            </p:nvSpPr>
            <p:spPr>
              <a:xfrm>
                <a:off x="6471744" y="5404239"/>
                <a:ext cx="3840708" cy="12295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GB" sz="2400" b="1">
                          <a:latin typeface="Cambria Math" panose="02040503050406030204" pitchFamily="18" charset="0"/>
                        </a:rPr>
                        <m:t>𝐁</m:t>
                      </m:r>
                      <m:d>
                        <m:dPr>
                          <m:ctrlPr>
                            <a:rPr lang="en-GB" sz="2400" b="1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b="1" i="1">
                              <a:latin typeface="Cambria Math" panose="02040503050406030204" pitchFamily="18" charset="0"/>
                            </a:rPr>
                            <m:t>𝒛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  <m:r>
                        <a:rPr lang="en-GB" sz="2400" i="1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400" i="1">
                          <a:latin typeface="Cambria Math" panose="02040503050406030204" pitchFamily="18" charset="0"/>
                        </a:rPr>
                        <m:t>𝑖</m:t>
                      </m:r>
                      <m:sSub>
                        <m:sSub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</m:sub>
                      </m:sSub>
                      <m:d>
                        <m:dPr>
                          <m:ctrlPr>
                            <a:rPr lang="en-GB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en-GB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d>
                    </m:oMath>
                  </m:oMathPara>
                </a14:m>
                <a:endParaRPr lang="en-GB" sz="2400" i="1" dirty="0">
                  <a:latin typeface="Cambria Math" panose="02040503050406030204" pitchFamily="18" charset="0"/>
                </a:endParaRPr>
              </a:p>
              <a:p>
                <a:endParaRPr lang="en-GB" sz="2400" dirty="0">
                  <a:latin typeface="Cambria Math" panose="02040503050406030204" pitchFamily="18" charset="0"/>
                </a:endParaRPr>
              </a:p>
              <a:p>
                <a:endParaRPr lang="en-GB" sz="2400" dirty="0"/>
              </a:p>
            </p:txBody>
          </p:sp>
        </mc:Choice>
        <mc:Fallback xmlns="">
          <p:sp>
            <p:nvSpPr>
              <p:cNvPr id="15" name="TextBox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1744" y="5404239"/>
                <a:ext cx="3840708" cy="1229504"/>
              </a:xfrm>
              <a:prstGeom prst="rect">
                <a:avLst/>
              </a:prstGeom>
              <a:blipFill>
                <a:blip r:embed="rId2"/>
                <a:stretch>
                  <a:fillRect l="-47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5" name="Picture 5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81" y="3065775"/>
            <a:ext cx="5744857" cy="3737245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1164605" y="6464466"/>
            <a:ext cx="3952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One quadrant of cosine-theta coil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364395" y="1521259"/>
            <a:ext cx="7136335" cy="139791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364395" y="1590988"/>
            <a:ext cx="8191538" cy="1955314"/>
          </a:xfrm>
        </p:spPr>
        <p:txBody>
          <a:bodyPr/>
          <a:lstStyle/>
          <a:p>
            <a:r>
              <a:rPr lang="en-GB" sz="2400" dirty="0"/>
              <a:t>Hadron colliders require </a:t>
            </a:r>
            <a:r>
              <a:rPr lang="en-GB" sz="2400" b="1" dirty="0"/>
              <a:t>strong</a:t>
            </a:r>
            <a:r>
              <a:rPr lang="en-GB" sz="2400" dirty="0"/>
              <a:t> (&gt; 4 T) magnetic fields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Superconducting magnets needed </a:t>
            </a:r>
          </a:p>
          <a:p>
            <a:pPr marL="558900" lvl="1" indent="-342900">
              <a:buFont typeface="Wingdings" panose="05000000000000000000" pitchFamily="2" charset="2"/>
              <a:buChar char="§"/>
            </a:pPr>
            <a:r>
              <a:rPr lang="en-GB" sz="2400" dirty="0"/>
              <a:t>Common type is </a:t>
            </a:r>
            <a:r>
              <a:rPr lang="en-GB" sz="2400" b="1" dirty="0"/>
              <a:t>‘Cosine-Theta’</a:t>
            </a:r>
          </a:p>
          <a:p>
            <a:pPr lvl="1" indent="0">
              <a:buNone/>
            </a:pPr>
            <a:endParaRPr lang="en-GB" sz="2400" b="1" dirty="0"/>
          </a:p>
          <a:p>
            <a:pPr lvl="1" indent="0">
              <a:buNone/>
            </a:pPr>
            <a:endParaRPr lang="en-GB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7159349" y="5831843"/>
                <a:ext cx="2181819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1" i="1" smtClean="0">
                          <a:latin typeface="Cambria Math" panose="02040503050406030204" pitchFamily="18" charset="0"/>
                        </a:rPr>
                        <m:t>𝒛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𝑖𝑦</m:t>
                      </m:r>
                    </m:oMath>
                  </m:oMathPara>
                </a14:m>
                <a:endParaRPr lang="en-GB" sz="28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59349" y="5831843"/>
                <a:ext cx="2181819" cy="5232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ounded Rectangle 7"/>
              <p:cNvSpPr/>
              <p:nvPr/>
            </p:nvSpPr>
            <p:spPr>
              <a:xfrm>
                <a:off x="3351172" y="3357737"/>
                <a:ext cx="8454887" cy="1036219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558900" lvl="1" indent="-34290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Wire carrying current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𝐈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𝐧</m:t>
                        </m:r>
                      </m:sub>
                    </m:sSub>
                    <m:r>
                      <a:rPr lang="en-GB" sz="2400" i="1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on annulus of width </a:t>
                </a:r>
                <a:r>
                  <a:rPr lang="en-GB" sz="2400" dirty="0" err="1">
                    <a:solidFill>
                      <a:schemeClr val="tx1"/>
                    </a:solidFill>
                  </a:rPr>
                  <a:t>b</a:t>
                </a:r>
                <a:r>
                  <a:rPr lang="en-GB" sz="2400" baseline="-25000" dirty="0" err="1">
                    <a:solidFill>
                      <a:schemeClr val="tx1"/>
                    </a:solidFill>
                  </a:rPr>
                  <a:t>w</a:t>
                </a:r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</a:p>
              <a:p>
                <a:pPr marL="558900" lvl="1" indent="-34290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Pure dipole (n=1) field produced for current density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𝐉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𝐳</m:t>
                        </m:r>
                      </m:sub>
                    </m:sSub>
                    <m:r>
                      <a:rPr lang="en-GB" sz="24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r>
                  <a:rPr lang="en-GB" sz="2400" dirty="0">
                    <a:solidFill>
                      <a:schemeClr val="tx1"/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8" name="Rounded 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51172" y="3357737"/>
                <a:ext cx="8454887" cy="1036219"/>
              </a:xfrm>
              <a:prstGeom prst="roundRect">
                <a:avLst/>
              </a:prstGeom>
              <a:blipFill>
                <a:blip r:embed="rId5"/>
                <a:stretch>
                  <a:fillRect/>
                </a:stretch>
              </a:blipFill>
              <a:ln w="38100"/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ounded Rectangle 8"/>
          <p:cNvSpPr/>
          <p:nvPr/>
        </p:nvSpPr>
        <p:spPr>
          <a:xfrm>
            <a:off x="6336956" y="5134452"/>
            <a:ext cx="4110283" cy="1330014"/>
          </a:xfrm>
          <a:prstGeom prst="roundRect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5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2266064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57" grpId="0"/>
      <p:bldP spid="5" grpId="0" animBg="1"/>
      <p:bldP spid="13" grpId="0"/>
      <p:bldP spid="8" grpId="0" build="allAtOnce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/>
              <a:t>Canted-Cosine-Theta Magnets</a:t>
            </a:r>
          </a:p>
        </p:txBody>
      </p:sp>
      <p:cxnSp>
        <p:nvCxnSpPr>
          <p:cNvPr id="44" name="Straight Arrow Connector 43"/>
          <p:cNvCxnSpPr>
            <a:cxnSpLocks/>
          </p:cNvCxnSpPr>
          <p:nvPr/>
        </p:nvCxnSpPr>
        <p:spPr>
          <a:xfrm>
            <a:off x="3425815" y="5250731"/>
            <a:ext cx="38305" cy="1384204"/>
          </a:xfrm>
          <a:prstGeom prst="straightConnector1">
            <a:avLst/>
          </a:prstGeom>
          <a:ln w="4127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cxnSpLocks/>
          </p:cNvCxnSpPr>
          <p:nvPr/>
        </p:nvCxnSpPr>
        <p:spPr>
          <a:xfrm>
            <a:off x="3430650" y="4379411"/>
            <a:ext cx="6574" cy="1138942"/>
          </a:xfrm>
          <a:prstGeom prst="straightConnector1">
            <a:avLst/>
          </a:prstGeom>
          <a:ln w="412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13263" y="5267438"/>
            <a:ext cx="35031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/>
              <a:t>Dipole component </a:t>
            </a:r>
            <a:r>
              <a:rPr lang="en-GB" sz="2400" b="1" dirty="0"/>
              <a:t>adds</a:t>
            </a:r>
          </a:p>
        </p:txBody>
      </p:sp>
      <p:cxnSp>
        <p:nvCxnSpPr>
          <p:cNvPr id="60" name="Straight Arrow Connector 59"/>
          <p:cNvCxnSpPr/>
          <p:nvPr/>
        </p:nvCxnSpPr>
        <p:spPr>
          <a:xfrm flipH="1">
            <a:off x="4620575" y="5321005"/>
            <a:ext cx="1079745" cy="1"/>
          </a:xfrm>
          <a:prstGeom prst="straightConnector1">
            <a:avLst/>
          </a:prstGeom>
          <a:ln w="41275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5700320" y="5313011"/>
            <a:ext cx="1150275" cy="0"/>
          </a:xfrm>
          <a:prstGeom prst="straightConnector1">
            <a:avLst/>
          </a:prstGeom>
          <a:ln w="412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851367" y="4751151"/>
            <a:ext cx="4228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/>
              <a:t>Solenoid component </a:t>
            </a:r>
            <a:r>
              <a:rPr lang="en-GB" sz="2400" b="1" dirty="0"/>
              <a:t>cancels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65319" y="1764623"/>
            <a:ext cx="31666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How do they work?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69245" y="1225656"/>
            <a:ext cx="4171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(AKA double helix, tilted solenoid, etc…)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ounded Rectangle 21"/>
              <p:cNvSpPr/>
              <p:nvPr/>
            </p:nvSpPr>
            <p:spPr>
              <a:xfrm>
                <a:off x="5984901" y="5763580"/>
                <a:ext cx="5376599" cy="871355"/>
              </a:xfrm>
              <a:prstGeom prst="round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285750" indent="-28575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Coil-dominated </a:t>
                </a:r>
              </a:p>
              <a:p>
                <a:pPr marL="285750" indent="-285750">
                  <a:buFont typeface="Wingdings" panose="05000000000000000000" pitchFamily="2" charset="2"/>
                  <a:buChar char="§"/>
                </a:pPr>
                <a:r>
                  <a:rPr lang="en-GB" sz="2400" dirty="0">
                    <a:solidFill>
                      <a:schemeClr val="tx1"/>
                    </a:solidFill>
                  </a:rPr>
                  <a:t>‘Perfect’ dipole field due to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GB" sz="2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𝐉</m:t>
                        </m:r>
                      </m:e>
                      <m:sub>
                        <m:r>
                          <a:rPr lang="en-GB" sz="2400" b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𝐳</m:t>
                        </m:r>
                      </m:sub>
                    </m:sSub>
                    <m:r>
                      <a:rPr lang="en-GB" sz="240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~</m:t>
                    </m:r>
                    <m:func>
                      <m:funcPr>
                        <m:ctrlP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GB" sz="240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GB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𝜗</m:t>
                        </m:r>
                      </m:e>
                    </m:func>
                  </m:oMath>
                </a14:m>
                <a:endParaRPr lang="en-GB" sz="2400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2" name="Rounded Rectangle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4901" y="5763580"/>
                <a:ext cx="5376599" cy="871355"/>
              </a:xfrm>
              <a:prstGeom prst="roundRect">
                <a:avLst/>
              </a:prstGeom>
              <a:blipFill>
                <a:blip r:embed="rId12"/>
                <a:stretch>
                  <a:fillRect l="-564" t="-1351" b="-10811"/>
                </a:stretch>
              </a:blipFill>
              <a:ln w="28575"/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7" name="TextBox 46"/>
          <p:cNvSpPr txBox="1"/>
          <p:nvPr/>
        </p:nvSpPr>
        <p:spPr>
          <a:xfrm>
            <a:off x="5254949" y="3921177"/>
            <a:ext cx="29608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Basic idea of CCT </a:t>
            </a:r>
          </a:p>
        </p:txBody>
      </p:sp>
      <p:sp>
        <p:nvSpPr>
          <p:cNvPr id="68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6</a:t>
            </a:fld>
            <a:endParaRPr lang="en-AU" sz="2400" noProof="0"/>
          </a:p>
        </p:txBody>
      </p:sp>
      <p:pic>
        <p:nvPicPr>
          <p:cNvPr id="14" name="Picture 13" descr="A diagram of a tube with arrows and lines&#10;&#10;Description automatically generated">
            <a:extLst>
              <a:ext uri="{FF2B5EF4-FFF2-40B4-BE49-F238E27FC236}">
                <a16:creationId xmlns:a16="http://schemas.microsoft.com/office/drawing/2014/main" id="{D0B9478C-B3FD-507A-772B-1E64D0D50BE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921" y="2077914"/>
            <a:ext cx="4416148" cy="2953386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8587F29-7DA4-57F6-44CF-975EF128845D}"/>
              </a:ext>
            </a:extLst>
          </p:cNvPr>
          <p:cNvSpPr/>
          <p:nvPr/>
        </p:nvSpPr>
        <p:spPr>
          <a:xfrm>
            <a:off x="6956148" y="2539343"/>
            <a:ext cx="3303270" cy="386717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79B4A50-BB74-1751-CD47-B8FF8F6410C6}"/>
              </a:ext>
            </a:extLst>
          </p:cNvPr>
          <p:cNvSpPr/>
          <p:nvPr/>
        </p:nvSpPr>
        <p:spPr>
          <a:xfrm>
            <a:off x="6999816" y="3654560"/>
            <a:ext cx="3303272" cy="37147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Plus 7">
            <a:extLst>
              <a:ext uri="{FF2B5EF4-FFF2-40B4-BE49-F238E27FC236}">
                <a16:creationId xmlns:a16="http://schemas.microsoft.com/office/drawing/2014/main" id="{571706B2-170E-E8B0-EB66-725717113CDD}"/>
              </a:ext>
            </a:extLst>
          </p:cNvPr>
          <p:cNvSpPr/>
          <p:nvPr/>
        </p:nvSpPr>
        <p:spPr>
          <a:xfrm>
            <a:off x="10343258" y="2506782"/>
            <a:ext cx="273296" cy="274006"/>
          </a:xfrm>
          <a:prstGeom prst="mathPl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Minus 8">
            <a:extLst>
              <a:ext uri="{FF2B5EF4-FFF2-40B4-BE49-F238E27FC236}">
                <a16:creationId xmlns:a16="http://schemas.microsoft.com/office/drawing/2014/main" id="{19A386BD-5544-5190-344E-6BF7B8C3600C}"/>
              </a:ext>
            </a:extLst>
          </p:cNvPr>
          <p:cNvSpPr/>
          <p:nvPr/>
        </p:nvSpPr>
        <p:spPr>
          <a:xfrm>
            <a:off x="10365849" y="3811785"/>
            <a:ext cx="357534" cy="193359"/>
          </a:xfrm>
          <a:prstGeom prst="mathMinu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5E7E743-3210-1F05-2763-398118D281B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034192" y="2926060"/>
            <a:ext cx="3164098" cy="804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932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6" grpId="0"/>
      <p:bldP spid="22" grpId="0" animBg="1"/>
      <p:bldP spid="47" grpId="0"/>
      <p:bldP spid="3" grpId="0" animBg="1"/>
      <p:bldP spid="4" grpId="0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0346" y="329290"/>
            <a:ext cx="10296000" cy="887360"/>
          </a:xfrm>
        </p:spPr>
        <p:txBody>
          <a:bodyPr/>
          <a:lstStyle/>
          <a:p>
            <a:r>
              <a:rPr lang="en-GB" dirty="0"/>
              <a:t>Examples of CCT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36493" y="4923845"/>
            <a:ext cx="10063430" cy="4193471"/>
          </a:xfrm>
        </p:spPr>
        <p:txBody>
          <a:bodyPr/>
          <a:lstStyle/>
          <a:p>
            <a:endParaRPr lang="en-GB" dirty="0"/>
          </a:p>
          <a:p>
            <a:pPr lvl="1" indent="0">
              <a:buNone/>
            </a:pPr>
            <a:endParaRPr lang="en-GB" dirty="0"/>
          </a:p>
          <a:p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294" y="1515275"/>
            <a:ext cx="6485959" cy="2595932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647447" y="6095371"/>
            <a:ext cx="5065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i="1" dirty="0"/>
              <a:t>A very attractive solution for…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68294" y="4240532"/>
            <a:ext cx="40015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i="1" dirty="0"/>
              <a:t>CCT Winding Geometry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7746749" y="1251283"/>
            <a:ext cx="4295274" cy="3898231"/>
          </a:xfrm>
          <a:prstGeom prst="roundRect">
            <a:avLst/>
          </a:prstGeom>
          <a:solidFill>
            <a:srgbClr val="FFFF99">
              <a:alpha val="41000"/>
            </a:srgbClr>
          </a:solidFill>
          <a:ln w="412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6954253" y="3360641"/>
                <a:ext cx="5880266" cy="82157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𝑧</m:t>
                      </m:r>
                      <m:d>
                        <m:d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GB" sz="22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</m:e>
                      </m:d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h</m:t>
                          </m:r>
                          <m:r>
                            <a:rPr lang="en-GB" sz="2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</m:num>
                        <m:den>
                          <m: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GB" sz="22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r>
                        <a:rPr lang="en-GB" sz="2200" b="0" i="1" smtClean="0">
                          <a:latin typeface="Cambria Math" panose="02040503050406030204" pitchFamily="18" charset="0"/>
                        </a:rPr>
                        <m:t>+</m:t>
                      </m:r>
                      <m:f>
                        <m:fPr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GB" sz="2200" i="1">
                              <a:latin typeface="Cambria Math" panose="02040503050406030204" pitchFamily="18" charset="0"/>
                            </a:rPr>
                            <m:t>𝑅</m:t>
                          </m:r>
                        </m:num>
                        <m:den>
                          <m:func>
                            <m:funcPr>
                              <m:ctrlPr>
                                <a:rPr lang="en-GB" sz="22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GB" sz="2200" b="0" i="0" smtClean="0">
                                  <a:latin typeface="Cambria Math" panose="02040503050406030204" pitchFamily="18" charset="0"/>
                                </a:rPr>
                                <m:t>tan</m:t>
                              </m:r>
                            </m:fName>
                            <m:e>
                              <m:r>
                                <a:rPr lang="en-GB" sz="2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𝛼</m:t>
                              </m:r>
                            </m:e>
                          </m:func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GB" sz="22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GB" sz="22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  <m:sup/>
                        <m:e>
                          <m:func>
                            <m:funcPr>
                              <m:ctrlPr>
                                <a:rPr lang="en-GB" sz="22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GB" sz="2200">
                                  <a:latin typeface="Cambria Math" panose="02040503050406030204" pitchFamily="18" charset="0"/>
                                </a:rPr>
                                <m:t>sin</m:t>
                              </m:r>
                            </m:fName>
                            <m:e>
                              <m:r>
                                <a:rPr lang="en-GB" sz="2200" i="1">
                                  <a:latin typeface="Cambria Math" panose="02040503050406030204" pitchFamily="18" charset="0"/>
                                </a:rPr>
                                <m:t>(</m:t>
                              </m:r>
                              <m:r>
                                <a:rPr lang="en-GB" sz="22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GB" sz="2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𝜗</m:t>
                              </m:r>
                              <m:r>
                                <a:rPr lang="en-GB" sz="22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+</m:t>
                              </m:r>
                              <m:sSub>
                                <m:sSubPr>
                                  <m:ctrlP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𝜑</m:t>
                                  </m:r>
                                </m:e>
                                <m:sub>
                                  <m:r>
                                    <a:rPr lang="en-GB" sz="22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GB" sz="22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</m:nary>
                    </m:oMath>
                  </m:oMathPara>
                </a14:m>
                <a:endParaRPr lang="en-GB" sz="2200" dirty="0"/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54253" y="3360641"/>
                <a:ext cx="5880266" cy="82157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Box 17"/>
              <p:cNvSpPr txBox="1"/>
              <p:nvPr/>
            </p:nvSpPr>
            <p:spPr>
              <a:xfrm>
                <a:off x="8425340" y="1900808"/>
                <a:ext cx="2786340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GB" sz="2800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𝜗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func>
                        <m:funcPr>
                          <m:ctrlPr>
                            <a:rPr lang="en-GB" sz="2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b="0" i="0" smtClean="0">
                              <a:latin typeface="Cambria Math" panose="02040503050406030204" pitchFamily="18" charset="0"/>
                            </a:rPr>
                            <m:t>cos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en-GB" sz="1600" dirty="0"/>
              </a:p>
            </p:txBody>
          </p:sp>
        </mc:Choice>
        <mc:Fallback xmlns=""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425340" y="1900808"/>
                <a:ext cx="2786340" cy="43088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8212752" y="2597407"/>
                <a:ext cx="3170307" cy="43088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𝑦</m:t>
                      </m:r>
                      <m:r>
                        <a:rPr lang="en-GB" sz="2800" i="1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𝜗</m:t>
                      </m:r>
                      <m:r>
                        <a:rPr lang="en-GB" sz="28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)=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n-GB" sz="28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∙</m:t>
                      </m:r>
                      <m:func>
                        <m:funcPr>
                          <m:ctrlPr>
                            <a:rPr lang="en-GB" sz="2800" b="0" i="1" smtClean="0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GB" sz="2800" b="0" i="0" smtClean="0">
                              <a:latin typeface="Cambria Math" panose="02040503050406030204" pitchFamily="18" charset="0"/>
                            </a:rPr>
                            <m:t>sin</m:t>
                          </m:r>
                        </m:fName>
                        <m:e>
                          <m:r>
                            <a:rPr lang="en-GB" sz="28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𝜗</m:t>
                          </m:r>
                          <m:r>
                            <a:rPr lang="en-GB" sz="28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)</m:t>
                          </m:r>
                        </m:e>
                      </m:func>
                    </m:oMath>
                  </m:oMathPara>
                </a14:m>
                <a:endParaRPr lang="en-GB" sz="1600" dirty="0"/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12752" y="2597407"/>
                <a:ext cx="3170307" cy="43088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Box 19"/>
          <p:cNvSpPr txBox="1"/>
          <p:nvPr/>
        </p:nvSpPr>
        <p:spPr>
          <a:xfrm>
            <a:off x="5582653" y="4343984"/>
            <a:ext cx="2129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dirty="0"/>
          </a:p>
        </p:txBody>
      </p:sp>
      <p:sp>
        <p:nvSpPr>
          <p:cNvPr id="9" name="TextBox 8"/>
          <p:cNvSpPr txBox="1"/>
          <p:nvPr/>
        </p:nvSpPr>
        <p:spPr>
          <a:xfrm>
            <a:off x="7885533" y="4286828"/>
            <a:ext cx="41909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ϑ = azimuth, h = winding pitch, </a:t>
            </a:r>
            <a:r>
              <a:rPr lang="el-GR" dirty="0"/>
              <a:t>α</a:t>
            </a:r>
            <a:r>
              <a:rPr lang="en-GB" dirty="0"/>
              <a:t> = tilt, n = order, </a:t>
            </a:r>
            <a:r>
              <a:rPr lang="el-GR" dirty="0"/>
              <a:t>ϕ</a:t>
            </a:r>
            <a:r>
              <a:rPr lang="en-GB" dirty="0"/>
              <a:t> = phase (0 = normal, ½ = skew)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143527" y="5229143"/>
            <a:ext cx="5224681" cy="148698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Requires little to </a:t>
            </a:r>
            <a:r>
              <a:rPr lang="en-GB" sz="2400" b="1" dirty="0">
                <a:solidFill>
                  <a:schemeClr val="tx1"/>
                </a:solidFill>
              </a:rPr>
              <a:t>no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  <a:r>
              <a:rPr lang="en-GB" sz="2400" b="1" dirty="0">
                <a:solidFill>
                  <a:schemeClr val="tx1"/>
                </a:solidFill>
              </a:rPr>
              <a:t>pre-stress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Requires </a:t>
            </a:r>
            <a:r>
              <a:rPr lang="en-GB" sz="2400" b="1" dirty="0">
                <a:solidFill>
                  <a:schemeClr val="tx1"/>
                </a:solidFill>
              </a:rPr>
              <a:t>no additional supports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Can achieve </a:t>
            </a:r>
            <a:r>
              <a:rPr lang="en-GB" sz="2400" b="1" dirty="0">
                <a:solidFill>
                  <a:schemeClr val="tx1"/>
                </a:solidFill>
              </a:rPr>
              <a:t>very</a:t>
            </a:r>
            <a:r>
              <a:rPr lang="en-GB" sz="2400" dirty="0">
                <a:solidFill>
                  <a:schemeClr val="tx1"/>
                </a:solidFill>
              </a:rPr>
              <a:t> </a:t>
            </a:r>
            <a:r>
              <a:rPr lang="en-GB" sz="2400" b="1" dirty="0">
                <a:solidFill>
                  <a:schemeClr val="tx1"/>
                </a:solidFill>
              </a:rPr>
              <a:t>strong fields </a:t>
            </a:r>
            <a:r>
              <a:rPr lang="en-GB" sz="2400" dirty="0">
                <a:solidFill>
                  <a:schemeClr val="tx1"/>
                </a:solidFill>
              </a:rPr>
              <a:t>(16 T)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43526" y="4789615"/>
            <a:ext cx="686771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400" dirty="0"/>
              <a:t>Concept to combat limitations in cos-theta magnets:  </a:t>
            </a:r>
          </a:p>
        </p:txBody>
      </p:sp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7</a:t>
            </a:fld>
            <a:endParaRPr lang="en-AU" sz="2400" noProof="0"/>
          </a:p>
        </p:txBody>
      </p:sp>
      <p:sp>
        <p:nvSpPr>
          <p:cNvPr id="4" name="TextBox 3"/>
          <p:cNvSpPr txBox="1"/>
          <p:nvPr/>
        </p:nvSpPr>
        <p:spPr>
          <a:xfrm>
            <a:off x="8214288" y="1306287"/>
            <a:ext cx="353348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Winding Path Equations</a:t>
            </a:r>
          </a:p>
        </p:txBody>
      </p:sp>
    </p:spTree>
    <p:extLst>
      <p:ext uri="{BB962C8B-B14F-4D97-AF65-F5344CB8AC3E}">
        <p14:creationId xmlns:p14="http://schemas.microsoft.com/office/powerpoint/2010/main" val="3610827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6" grpId="0"/>
      <p:bldP spid="7" grpId="0" animBg="1"/>
      <p:bldP spid="13" grpId="0"/>
      <p:bldP spid="18" grpId="0"/>
      <p:bldP spid="19" grpId="0"/>
      <p:bldP spid="9" grpId="0"/>
      <p:bldP spid="10" grpId="0" animBg="1"/>
      <p:bldP spid="11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High Energy Colliders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-104528" y="6334780"/>
            <a:ext cx="3066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dirty="0"/>
              <a:t>*(</a:t>
            </a:r>
            <a:r>
              <a:rPr lang="en-GB" sz="1400" dirty="0"/>
              <a:t>now will be racetrack) </a:t>
            </a:r>
          </a:p>
          <a:p>
            <a:endParaRPr lang="en-GB" sz="1400" dirty="0"/>
          </a:p>
        </p:txBody>
      </p:sp>
      <p:pic>
        <p:nvPicPr>
          <p:cNvPr id="9" name="Picture 2" descr="\\thunder\Supercon\Large Magnets\CCT\Display Pix\DSC05060.JPG"/>
          <p:cNvPicPr>
            <a:picLocks noChangeAspect="1" noChangeArrowheads="1"/>
          </p:cNvPicPr>
          <p:nvPr/>
        </p:nvPicPr>
        <p:blipFill>
          <a:blip r:embed="rId2" cstate="print"/>
          <a:srcRect l="3858" t="15432" r="1235" b="5350"/>
          <a:stretch>
            <a:fillRect/>
          </a:stretch>
        </p:blipFill>
        <p:spPr bwMode="auto">
          <a:xfrm>
            <a:off x="198804" y="1856527"/>
            <a:ext cx="4282775" cy="2681088"/>
          </a:xfrm>
          <a:prstGeom prst="rect">
            <a:avLst/>
          </a:prstGeom>
          <a:solidFill>
            <a:srgbClr val="FFFF00"/>
          </a:solidFill>
        </p:spPr>
      </p:pic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166784"/>
              </p:ext>
            </p:extLst>
          </p:nvPr>
        </p:nvGraphicFramePr>
        <p:xfrm>
          <a:off x="4749419" y="2037245"/>
          <a:ext cx="6905630" cy="2560320"/>
        </p:xfrm>
        <a:graphic>
          <a:graphicData uri="http://schemas.openxmlformats.org/drawingml/2006/table">
            <a:tbl>
              <a:tblPr firstRow="1">
                <a:tableStyleId>{6E25E649-3F16-4E02-A733-19D2CDBF48F0}</a:tableStyleId>
              </a:tblPr>
              <a:tblGrid>
                <a:gridCol w="1132725">
                  <a:extLst>
                    <a:ext uri="{9D8B030D-6E8A-4147-A177-3AD203B41FA5}">
                      <a16:colId xmlns:a16="http://schemas.microsoft.com/office/drawing/2014/main" val="1515699182"/>
                    </a:ext>
                  </a:extLst>
                </a:gridCol>
                <a:gridCol w="1554976">
                  <a:extLst>
                    <a:ext uri="{9D8B030D-6E8A-4147-A177-3AD203B41FA5}">
                      <a16:colId xmlns:a16="http://schemas.microsoft.com/office/drawing/2014/main" val="3847002665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562206763"/>
                    </a:ext>
                  </a:extLst>
                </a:gridCol>
                <a:gridCol w="1112520">
                  <a:extLst>
                    <a:ext uri="{9D8B030D-6E8A-4147-A177-3AD203B41FA5}">
                      <a16:colId xmlns:a16="http://schemas.microsoft.com/office/drawing/2014/main" val="3070323003"/>
                    </a:ext>
                  </a:extLst>
                </a:gridCol>
                <a:gridCol w="822960">
                  <a:extLst>
                    <a:ext uri="{9D8B030D-6E8A-4147-A177-3AD203B41FA5}">
                      <a16:colId xmlns:a16="http://schemas.microsoft.com/office/drawing/2014/main" val="1106095900"/>
                    </a:ext>
                  </a:extLst>
                </a:gridCol>
                <a:gridCol w="1276609">
                  <a:extLst>
                    <a:ext uri="{9D8B030D-6E8A-4147-A177-3AD203B41FA5}">
                      <a16:colId xmlns:a16="http://schemas.microsoft.com/office/drawing/2014/main" val="1915733303"/>
                    </a:ext>
                  </a:extLst>
                </a:gridCol>
              </a:tblGrid>
              <a:tr h="673659">
                <a:tc>
                  <a:txBody>
                    <a:bodyPr/>
                    <a:lstStyle/>
                    <a:p>
                      <a:r>
                        <a:rPr lang="en-GB" sz="2400" dirty="0"/>
                        <a:t>Name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Conductor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Bore    [mm]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I</a:t>
                      </a:r>
                      <a:r>
                        <a:rPr lang="en-GB" sz="2400" baseline="0" dirty="0"/>
                        <a:t> [</a:t>
                      </a:r>
                      <a:r>
                        <a:rPr lang="en-GB" sz="2400" dirty="0"/>
                        <a:t>kA]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B-bore</a:t>
                      </a:r>
                      <a:r>
                        <a:rPr lang="en-GB" sz="2400" baseline="0" dirty="0"/>
                        <a:t> [</a:t>
                      </a:r>
                      <a:r>
                        <a:rPr lang="en-GB" sz="2400" dirty="0"/>
                        <a:t>T]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B-bore tested</a:t>
                      </a:r>
                      <a:r>
                        <a:rPr lang="en-GB" sz="2400" baseline="0" dirty="0"/>
                        <a:t> [</a:t>
                      </a:r>
                      <a:r>
                        <a:rPr lang="en-GB" sz="2400" dirty="0"/>
                        <a:t>T]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3601733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/>
                        <a:t>CCT1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50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4.0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59578290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/>
                        <a:t>CCT2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 err="1"/>
                        <a:t>NbTi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90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10.3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5.1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4.6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6272463"/>
                  </a:ext>
                </a:extLst>
              </a:tr>
              <a:tr h="418930">
                <a:tc>
                  <a:txBody>
                    <a:bodyPr/>
                    <a:lstStyle/>
                    <a:p>
                      <a:r>
                        <a:rPr lang="en-GB" sz="2400" dirty="0"/>
                        <a:t>CCT3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Nb</a:t>
                      </a:r>
                      <a:r>
                        <a:rPr lang="en-GB" sz="2400" baseline="-25000" dirty="0"/>
                        <a:t>3</a:t>
                      </a:r>
                      <a:r>
                        <a:rPr lang="en-GB" sz="2400" baseline="0" dirty="0"/>
                        <a:t>Sn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90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17.7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10.0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7.4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53484040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428764" y="1282426"/>
            <a:ext cx="3574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/>
              <a:t>FCC-</a:t>
            </a:r>
            <a:r>
              <a:rPr lang="en-GB" sz="2400" b="1" dirty="0" err="1"/>
              <a:t>hh</a:t>
            </a:r>
            <a:r>
              <a:rPr lang="en-GB" sz="2400" b="1" dirty="0"/>
              <a:t> Main Dipole*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2232291" y="5432021"/>
            <a:ext cx="9150768" cy="1284783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Fast turnaround of CCT development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Poor control of cable positioning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GB" sz="2400" dirty="0">
                <a:solidFill>
                  <a:schemeClr val="tx1"/>
                </a:solidFill>
              </a:rPr>
              <a:t>Costly materials (Nb</a:t>
            </a:r>
            <a:r>
              <a:rPr lang="en-GB" sz="2400" baseline="-25000" dirty="0">
                <a:solidFill>
                  <a:schemeClr val="tx1"/>
                </a:solidFill>
              </a:rPr>
              <a:t>3</a:t>
            </a:r>
            <a:r>
              <a:rPr lang="en-GB" sz="2400" dirty="0">
                <a:solidFill>
                  <a:schemeClr val="tx1"/>
                </a:solidFill>
              </a:rPr>
              <a:t>Sn conductor → $1.7M USD per magnet)</a:t>
            </a:r>
          </a:p>
        </p:txBody>
      </p:sp>
      <p:sp>
        <p:nvSpPr>
          <p:cNvPr id="5" name="Rectangle 4"/>
          <p:cNvSpPr/>
          <p:nvPr/>
        </p:nvSpPr>
        <p:spPr>
          <a:xfrm>
            <a:off x="2340192" y="4927586"/>
            <a:ext cx="236564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/>
              <a:t>Study Outcomes: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4805447" y="1300151"/>
            <a:ext cx="6074366" cy="67329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412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sz="2400">
                <a:solidFill>
                  <a:schemeClr val="tx1"/>
                </a:solidFill>
              </a:rPr>
              <a:t>Design goals: </a:t>
            </a:r>
            <a:r>
              <a:rPr lang="en-GB" sz="2400" b="1">
                <a:solidFill>
                  <a:schemeClr val="tx1"/>
                </a:solidFill>
              </a:rPr>
              <a:t>16T, 15m long</a:t>
            </a:r>
            <a:r>
              <a:rPr lang="en-GB" sz="2400">
                <a:solidFill>
                  <a:schemeClr val="tx1"/>
                </a:solidFill>
              </a:rPr>
              <a:t>, 50mm aperture</a:t>
            </a:r>
            <a:endParaRPr lang="en-GB" sz="2400" dirty="0">
              <a:solidFill>
                <a:schemeClr val="tx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49419" y="4612093"/>
            <a:ext cx="743496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r>
              <a:rPr lang="en-GB" sz="2000" i="1" dirty="0"/>
              <a:t>R&amp;D short samples parameters (2-layer, operating at 4.2 k)</a:t>
            </a:r>
          </a:p>
        </p:txBody>
      </p:sp>
      <p:sp>
        <p:nvSpPr>
          <p:cNvPr id="19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8</a:t>
            </a:fld>
            <a:endParaRPr lang="en-AU" sz="2400" noProof="0"/>
          </a:p>
        </p:txBody>
      </p:sp>
    </p:spTree>
    <p:extLst>
      <p:ext uri="{BB962C8B-B14F-4D97-AF65-F5344CB8AC3E}">
        <p14:creationId xmlns:p14="http://schemas.microsoft.com/office/powerpoint/2010/main" val="32353681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36711" y="1490166"/>
            <a:ext cx="6096000" cy="830997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/>
              <a:t>Corrector (HIE-ISOLDE)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en-GB" sz="2400" b="1" dirty="0"/>
              <a:t>Extraction septum magnet (</a:t>
            </a:r>
            <a:r>
              <a:rPr lang="en-GB" sz="2400" b="1" dirty="0" err="1"/>
              <a:t>SuShi</a:t>
            </a:r>
            <a:r>
              <a:rPr lang="en-GB" sz="2400" b="1" dirty="0"/>
              <a:t>)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9376" y="885182"/>
            <a:ext cx="7251399" cy="3191518"/>
          </a:xfrm>
          <a:prstGeom prst="rect">
            <a:avLst/>
          </a:prstGeom>
        </p:spPr>
      </p:pic>
      <p:grpSp>
        <p:nvGrpSpPr>
          <p:cNvPr id="17" name="Group 9"/>
          <p:cNvGrpSpPr>
            <a:grpSpLocks noChangeAspect="1"/>
          </p:cNvGrpSpPr>
          <p:nvPr/>
        </p:nvGrpSpPr>
        <p:grpSpPr bwMode="auto">
          <a:xfrm rot="3109323">
            <a:off x="6536848" y="3700272"/>
            <a:ext cx="3041103" cy="2264402"/>
            <a:chOff x="4209" y="2567"/>
            <a:chExt cx="2083" cy="1551"/>
          </a:xfrm>
        </p:grpSpPr>
        <p:sp>
          <p:nvSpPr>
            <p:cNvPr id="20" name="AutoShape 8"/>
            <p:cNvSpPr>
              <a:spLocks noChangeAspect="1" noChangeArrowheads="1" noTextEdit="1"/>
            </p:cNvSpPr>
            <p:nvPr/>
          </p:nvSpPr>
          <p:spPr bwMode="auto">
            <a:xfrm>
              <a:off x="4209" y="2567"/>
              <a:ext cx="2083" cy="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pic>
          <p:nvPicPr>
            <p:cNvPr id="2058" name="Picture 10"/>
            <p:cNvPicPr>
              <a:picLocks noChangeAspect="1" noChangeArrowheads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9" y="2567"/>
              <a:ext cx="2084" cy="1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" name="Title 1"/>
          <p:cNvSpPr txBox="1">
            <a:spLocks/>
          </p:cNvSpPr>
          <p:nvPr/>
        </p:nvSpPr>
        <p:spPr>
          <a:xfrm>
            <a:off x="1332259" y="354858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High Energy Applications</a:t>
            </a:r>
            <a:endParaRPr lang="en-GB" dirty="0"/>
          </a:p>
        </p:txBody>
      </p:sp>
      <p:sp>
        <p:nvSpPr>
          <p:cNvPr id="23" name="TextBox 22"/>
          <p:cNvSpPr txBox="1"/>
          <p:nvPr/>
        </p:nvSpPr>
        <p:spPr>
          <a:xfrm>
            <a:off x="6578930" y="6229849"/>
            <a:ext cx="50493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i="1" dirty="0"/>
              <a:t>Su</a:t>
            </a:r>
            <a:r>
              <a:rPr lang="en-GB" sz="1400" i="1" dirty="0"/>
              <a:t>perconducting </a:t>
            </a:r>
            <a:r>
              <a:rPr lang="en-GB" sz="1400" b="1" i="1" dirty="0"/>
              <a:t>Shi</a:t>
            </a:r>
            <a:r>
              <a:rPr lang="en-GB" sz="1400" i="1" dirty="0"/>
              <a:t>eld (</a:t>
            </a:r>
            <a:r>
              <a:rPr lang="en-GB" sz="1400" i="1" dirty="0" err="1"/>
              <a:t>SuShi</a:t>
            </a:r>
            <a:r>
              <a:rPr lang="en-GB" sz="1400" i="1" dirty="0"/>
              <a:t>) Septum Magnet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550401" y="4093811"/>
            <a:ext cx="2641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i="1" dirty="0"/>
              <a:t>High Intensity and Energy (HIE) Isotope Mass Separator (ISOLDE) Main Ring layout</a:t>
            </a: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7315816"/>
              </p:ext>
            </p:extLst>
          </p:nvPr>
        </p:nvGraphicFramePr>
        <p:xfrm>
          <a:off x="124399" y="2611638"/>
          <a:ext cx="6454530" cy="3512219"/>
        </p:xfrm>
        <a:graphic>
          <a:graphicData uri="http://schemas.openxmlformats.org/drawingml/2006/table">
            <a:tbl>
              <a:tblPr firstRow="1">
                <a:tableStyleId>{EB9631B5-78F2-41C9-869B-9F39066F8104}</a:tableStyleId>
              </a:tblPr>
              <a:tblGrid>
                <a:gridCol w="1290906">
                  <a:extLst>
                    <a:ext uri="{9D8B030D-6E8A-4147-A177-3AD203B41FA5}">
                      <a16:colId xmlns:a16="http://schemas.microsoft.com/office/drawing/2014/main" val="2730994385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343737170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06359157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1782443516"/>
                    </a:ext>
                  </a:extLst>
                </a:gridCol>
                <a:gridCol w="1290906">
                  <a:extLst>
                    <a:ext uri="{9D8B030D-6E8A-4147-A177-3AD203B41FA5}">
                      <a16:colId xmlns:a16="http://schemas.microsoft.com/office/drawing/2014/main" val="3712791609"/>
                    </a:ext>
                  </a:extLst>
                </a:gridCol>
              </a:tblGrid>
              <a:tr h="918962">
                <a:tc>
                  <a:txBody>
                    <a:bodyPr/>
                    <a:lstStyle/>
                    <a:p>
                      <a:r>
                        <a:rPr lang="en-GB" sz="2400" dirty="0"/>
                        <a:t>Project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Magnet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Field [T]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baseline="0" dirty="0"/>
                        <a:t>Gradient [T/m]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Current</a:t>
                      </a:r>
                      <a:r>
                        <a:rPr lang="en-GB" sz="2400" baseline="0" dirty="0"/>
                        <a:t> [A]</a:t>
                      </a:r>
                      <a:endParaRPr lang="en-GB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67137306"/>
                  </a:ext>
                </a:extLst>
              </a:tr>
              <a:tr h="855897">
                <a:tc>
                  <a:txBody>
                    <a:bodyPr/>
                    <a:lstStyle/>
                    <a:p>
                      <a:r>
                        <a:rPr lang="en-GB" sz="2400" dirty="0"/>
                        <a:t>HIE-ISOLDE</a:t>
                      </a:r>
                      <a:r>
                        <a:rPr lang="en-GB" sz="2400" baseline="0" dirty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F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2.27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13.8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437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9555317"/>
                  </a:ext>
                </a:extLst>
              </a:tr>
              <a:tr h="342359">
                <a:tc>
                  <a:txBody>
                    <a:bodyPr/>
                    <a:lstStyle/>
                    <a:p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2.27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-13.8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437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07507486"/>
                  </a:ext>
                </a:extLst>
              </a:tr>
              <a:tr h="599128">
                <a:tc>
                  <a:txBody>
                    <a:bodyPr/>
                    <a:lstStyle/>
                    <a:p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Trim</a:t>
                      </a:r>
                      <a:r>
                        <a:rPr lang="en-GB" sz="2400" baseline="0" dirty="0"/>
                        <a:t> Q</a:t>
                      </a:r>
                      <a:r>
                        <a:rPr lang="en-GB" sz="2400" dirty="0"/>
                        <a:t>uads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-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2.2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± 300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48050426"/>
                  </a:ext>
                </a:extLst>
              </a:tr>
              <a:tr h="449663">
                <a:tc>
                  <a:txBody>
                    <a:bodyPr/>
                    <a:lstStyle/>
                    <a:p>
                      <a:r>
                        <a:rPr lang="en-GB" sz="2400" dirty="0" err="1"/>
                        <a:t>SuShi</a:t>
                      </a:r>
                      <a:r>
                        <a:rPr lang="en-GB" sz="2400" baseline="0" dirty="0"/>
                        <a:t> </a:t>
                      </a:r>
                      <a:endParaRPr lang="en-GB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Dipole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3.0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-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sz="2400" dirty="0"/>
                        <a:t>428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1530083"/>
                  </a:ext>
                </a:extLst>
              </a:tr>
            </a:tbl>
          </a:graphicData>
        </a:graphic>
      </p:graphicFrame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/>
          <a:lstStyle/>
          <a:p>
            <a:fld id="{DC22DD25-61AE-413C-B4D2-EF2365C9B2E1}" type="slidenum">
              <a:rPr lang="en-AU" sz="2400" noProof="0" smtClean="0"/>
              <a:pPr/>
              <a:t>9</a:t>
            </a:fld>
            <a:endParaRPr lang="en-AU" sz="2400" noProof="0" dirty="0"/>
          </a:p>
        </p:txBody>
      </p:sp>
    </p:spTree>
    <p:extLst>
      <p:ext uri="{BB962C8B-B14F-4D97-AF65-F5344CB8AC3E}">
        <p14:creationId xmlns:p14="http://schemas.microsoft.com/office/powerpoint/2010/main" val="2271025351"/>
      </p:ext>
    </p:extLst>
  </p:cSld>
  <p:clrMapOvr>
    <a:masterClrMapping/>
  </p:clrMapOvr>
</p:sld>
</file>

<file path=ppt/theme/theme1.xml><?xml version="1.0" encoding="utf-8"?>
<a:theme xmlns:a="http://schemas.openxmlformats.org/drawingml/2006/main" name="UoM-PowerPoint-template-16x9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UoM-PowerPoint-template-16x9</Template>
  <TotalTime>24264</TotalTime>
  <Words>3670</Words>
  <Application>Microsoft Macintosh PowerPoint</Application>
  <PresentationFormat>Widescreen</PresentationFormat>
  <Paragraphs>628</Paragraphs>
  <Slides>47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7" baseType="lpstr">
      <vt:lpstr>Arial</vt:lpstr>
      <vt:lpstr>Calibri</vt:lpstr>
      <vt:lpstr>Cambria Math</vt:lpstr>
      <vt:lpstr>ff-meta-serif-web-pro</vt:lpstr>
      <vt:lpstr>Georgia</vt:lpstr>
      <vt:lpstr>Google Sans</vt:lpstr>
      <vt:lpstr>Wingdings</vt:lpstr>
      <vt:lpstr>UoM-PowerPoint-template-16x9</vt:lpstr>
      <vt:lpstr>University of Melbourne Patterns</vt:lpstr>
      <vt:lpstr>University of Melbourne-Layout B</vt:lpstr>
      <vt:lpstr>PowerPoint Presentation</vt:lpstr>
      <vt:lpstr>Outline</vt:lpstr>
      <vt:lpstr>PowerPoint Presentation</vt:lpstr>
      <vt:lpstr>PowerPoint Presentation</vt:lpstr>
      <vt:lpstr>Coil-Based Superconducting Magnets</vt:lpstr>
      <vt:lpstr>Canted-Cosine-Theta Magnets</vt:lpstr>
      <vt:lpstr>Examples of CCT</vt:lpstr>
      <vt:lpstr>High Energy Colliders</vt:lpstr>
      <vt:lpstr>PowerPoint Presentation</vt:lpstr>
      <vt:lpstr>Medical Accelerators </vt:lpstr>
      <vt:lpstr>Medical Technology</vt:lpstr>
      <vt:lpstr>PowerPoint Presentation</vt:lpstr>
      <vt:lpstr>Advantages</vt:lpstr>
      <vt:lpstr>Why not CCTs?</vt:lpstr>
      <vt:lpstr>Possible Applications</vt:lpstr>
      <vt:lpstr>PowerPoint Presentation</vt:lpstr>
      <vt:lpstr>NIMMS Initiative (2019-present)</vt:lpstr>
      <vt:lpstr>Future Ion Therapy Machines</vt:lpstr>
      <vt:lpstr>NIMMS Medical Superconducting Synchrotron</vt:lpstr>
      <vt:lpstr>Magnet Options</vt:lpstr>
      <vt:lpstr>Curved, Combined-Function Magnets</vt:lpstr>
      <vt:lpstr>Validity of Multipole Expansion</vt:lpstr>
      <vt:lpstr>Validity of Multipole Expansion</vt:lpstr>
      <vt:lpstr>Validity of Multipole Expansion</vt:lpstr>
      <vt:lpstr>Straight and Curved Magnet Comparison</vt:lpstr>
      <vt:lpstr>Curved CCT Field Gradients</vt:lpstr>
      <vt:lpstr>PowerPoint Presentation</vt:lpstr>
      <vt:lpstr>Particle Tracking Study</vt:lpstr>
      <vt:lpstr>Frequency Map Analysis</vt:lpstr>
      <vt:lpstr>Particle Tracking Study</vt:lpstr>
      <vt:lpstr>Integrated Gradients v.s. Gradient Lenses</vt:lpstr>
      <vt:lpstr>PowerPoint Presentation</vt:lpstr>
      <vt:lpstr>How many slices are actually enough?</vt:lpstr>
      <vt:lpstr>Tolerance Study</vt:lpstr>
      <vt:lpstr>Summary of Tracking Study Results</vt:lpstr>
      <vt:lpstr>PowerPoint Presentation</vt:lpstr>
      <vt:lpstr>Possible Application: TURBO (Technology for Rapid Beam Operation)</vt:lpstr>
      <vt:lpstr>Scaling Up</vt:lpstr>
      <vt:lpstr>Scaling Up</vt:lpstr>
      <vt:lpstr>Summary </vt:lpstr>
      <vt:lpstr>Thanks to:</vt:lpstr>
      <vt:lpstr>References</vt:lpstr>
      <vt:lpstr>Extra Slides </vt:lpstr>
      <vt:lpstr>Approximate 3D Map with a Lattice</vt:lpstr>
      <vt:lpstr>Problems in FFAs</vt:lpstr>
      <vt:lpstr>Could a CCT be a good fit for an FFA?</vt:lpstr>
      <vt:lpstr>Next Steps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HannahNorman</dc:creator>
  <cp:lastModifiedBy>Hannah Norman</cp:lastModifiedBy>
  <cp:revision>446</cp:revision>
  <dcterms:created xsi:type="dcterms:W3CDTF">2020-10-19T22:04:16Z</dcterms:created>
  <dcterms:modified xsi:type="dcterms:W3CDTF">2023-09-14T08:20:05Z</dcterms:modified>
</cp:coreProperties>
</file>