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Lst>
  <p:notesMasterIdLst>
    <p:notesMasterId r:id="rId32"/>
  </p:notesMasterIdLst>
  <p:handoutMasterIdLst>
    <p:handoutMasterId r:id="rId33"/>
  </p:handoutMasterIdLst>
  <p:sldIdLst>
    <p:sldId id="5708" r:id="rId2"/>
    <p:sldId id="3942" r:id="rId3"/>
    <p:sldId id="1281" r:id="rId4"/>
    <p:sldId id="1149" r:id="rId5"/>
    <p:sldId id="1299" r:id="rId6"/>
    <p:sldId id="1307" r:id="rId7"/>
    <p:sldId id="3845" r:id="rId8"/>
    <p:sldId id="3726" r:id="rId9"/>
    <p:sldId id="3659" r:id="rId10"/>
    <p:sldId id="3956" r:id="rId11"/>
    <p:sldId id="5679" r:id="rId12"/>
    <p:sldId id="5666" r:id="rId13"/>
    <p:sldId id="3792" r:id="rId14"/>
    <p:sldId id="4689" r:id="rId15"/>
    <p:sldId id="1370" r:id="rId16"/>
    <p:sldId id="5706" r:id="rId17"/>
    <p:sldId id="3831" r:id="rId18"/>
    <p:sldId id="5709" r:id="rId19"/>
    <p:sldId id="5711" r:id="rId20"/>
    <p:sldId id="5710" r:id="rId21"/>
    <p:sldId id="5713" r:id="rId22"/>
    <p:sldId id="5715" r:id="rId23"/>
    <p:sldId id="5716" r:id="rId24"/>
    <p:sldId id="5717" r:id="rId25"/>
    <p:sldId id="5718" r:id="rId26"/>
    <p:sldId id="3841" r:id="rId27"/>
    <p:sldId id="3938" r:id="rId28"/>
    <p:sldId id="1326" r:id="rId29"/>
    <p:sldId id="5686" r:id="rId30"/>
    <p:sldId id="56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main talk on EIC" id="{7BCA0768-59F7-9543-9080-D02B448A0358}">
          <p14:sldIdLst>
            <p14:sldId id="5708"/>
            <p14:sldId id="3942"/>
            <p14:sldId id="1281"/>
            <p14:sldId id="1149"/>
            <p14:sldId id="1299"/>
            <p14:sldId id="1307"/>
            <p14:sldId id="3845"/>
            <p14:sldId id="3726"/>
            <p14:sldId id="3659"/>
            <p14:sldId id="3956"/>
            <p14:sldId id="5679"/>
            <p14:sldId id="5666"/>
            <p14:sldId id="3792"/>
            <p14:sldId id="4689"/>
            <p14:sldId id="1370"/>
            <p14:sldId id="5706"/>
            <p14:sldId id="3831"/>
            <p14:sldId id="5709"/>
            <p14:sldId id="5711"/>
            <p14:sldId id="5710"/>
            <p14:sldId id="5713"/>
            <p14:sldId id="5715"/>
            <p14:sldId id="5716"/>
            <p14:sldId id="5717"/>
            <p14:sldId id="5718"/>
          </p14:sldIdLst>
        </p14:section>
        <p14:section name="backup" id="{C221B443-4DDF-6B47-ACA9-8774735C4EF4}">
          <p14:sldIdLst>
            <p14:sldId id="3841"/>
            <p14:sldId id="3938"/>
            <p14:sldId id="1326"/>
            <p14:sldId id="5686"/>
            <p14:sldId id="568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AF4"/>
    <a:srgbClr val="8F2FF4"/>
    <a:srgbClr val="197D8C"/>
    <a:srgbClr val="000000"/>
    <a:srgbClr val="0092D2"/>
    <a:srgbClr val="0096CF"/>
    <a:srgbClr val="000080"/>
    <a:srgbClr val="1EBDA3"/>
    <a:srgbClr val="149FFB"/>
    <a:srgbClr val="37A5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32"/>
    <p:restoredTop sz="93265"/>
  </p:normalViewPr>
  <p:slideViewPr>
    <p:cSldViewPr snapToGrid="0" snapToObjects="1">
      <p:cViewPr varScale="1">
        <p:scale>
          <a:sx n="115" d="100"/>
          <a:sy n="115" d="100"/>
        </p:scale>
        <p:origin x="232" y="184"/>
      </p:cViewPr>
      <p:guideLst>
        <p:guide orient="horz" pos="2160"/>
        <p:guide pos="3840"/>
      </p:guideLst>
    </p:cSldViewPr>
  </p:slideViewPr>
  <p:outlineViewPr>
    <p:cViewPr>
      <p:scale>
        <a:sx n="33" d="100"/>
        <a:sy n="33" d="100"/>
      </p:scale>
      <p:origin x="0" y="-34616"/>
    </p:cViewPr>
  </p:outlineViewPr>
  <p:notesTextViewPr>
    <p:cViewPr>
      <p:scale>
        <a:sx n="100" d="100"/>
        <a:sy n="100" d="100"/>
      </p:scale>
      <p:origin x="0" y="0"/>
    </p:cViewPr>
  </p:notesTextViewPr>
  <p:sorterViewPr>
    <p:cViewPr varScale="1">
      <p:scale>
        <a:sx n="1" d="1"/>
        <a:sy n="1" d="1"/>
      </p:scale>
      <p:origin x="0" y="29528"/>
    </p:cViewPr>
  </p:sorterViewPr>
  <p:notesViewPr>
    <p:cSldViewPr snapToGrid="0" snapToObjects="1">
      <p:cViewPr varScale="1">
        <p:scale>
          <a:sx n="61" d="100"/>
          <a:sy n="61" d="100"/>
        </p:scale>
        <p:origin x="2376"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38100" dist="25400" dir="2700000" algn="br" rotWithShape="0">
                <a:srgbClr val="000000">
                  <a:alpha val="60000"/>
                </a:srgbClr>
              </a:outerShdw>
            </a:effectLst>
          </c:spPr>
          <c:marker>
            <c:symbol val="none"/>
          </c:marker>
          <c:cat>
            <c:strRef>
              <c:f>Sheet1!$A$3:$A$10</c:f>
              <c:strCache>
                <c:ptCount val="8"/>
                <c:pt idx="0">
                  <c:v>Jan-16</c:v>
                </c:pt>
                <c:pt idx="1">
                  <c:v>Jul-16</c:v>
                </c:pt>
                <c:pt idx="2">
                  <c:v>Jul-17</c:v>
                </c:pt>
                <c:pt idx="3">
                  <c:v>Jul-18</c:v>
                </c:pt>
                <c:pt idx="4">
                  <c:v>Jul-19</c:v>
                </c:pt>
                <c:pt idx="5">
                  <c:v>Jul-20</c:v>
                </c:pt>
                <c:pt idx="6">
                  <c:v> Jul-21</c:v>
                </c:pt>
                <c:pt idx="7">
                  <c:v>Now</c:v>
                </c:pt>
              </c:strCache>
            </c:strRef>
          </c:cat>
          <c:val>
            <c:numRef>
              <c:f>Sheet1!$B$3:$B$10</c:f>
              <c:numCache>
                <c:formatCode>General</c:formatCode>
                <c:ptCount val="8"/>
                <c:pt idx="0">
                  <c:v>397</c:v>
                </c:pt>
                <c:pt idx="1">
                  <c:v>600</c:v>
                </c:pt>
                <c:pt idx="2">
                  <c:v>697</c:v>
                </c:pt>
                <c:pt idx="3">
                  <c:v>807</c:v>
                </c:pt>
                <c:pt idx="4">
                  <c:v>925</c:v>
                </c:pt>
                <c:pt idx="5">
                  <c:v>1092</c:v>
                </c:pt>
                <c:pt idx="6">
                  <c:v>1296</c:v>
                </c:pt>
                <c:pt idx="7">
                  <c:v>1359</c:v>
                </c:pt>
              </c:numCache>
            </c:numRef>
          </c:val>
          <c:smooth val="0"/>
          <c:extLst>
            <c:ext xmlns:c16="http://schemas.microsoft.com/office/drawing/2014/chart" uri="{C3380CC4-5D6E-409C-BE32-E72D297353CC}">
              <c16:uniqueId val="{00000000-03B9-4636-9B60-660D9C38C536}"/>
            </c:ext>
          </c:extLst>
        </c:ser>
        <c:dLbls>
          <c:showLegendKey val="0"/>
          <c:showVal val="0"/>
          <c:showCatName val="0"/>
          <c:showSerName val="0"/>
          <c:showPercent val="0"/>
          <c:showBubbleSize val="0"/>
        </c:dLbls>
        <c:smooth val="0"/>
        <c:axId val="566242936"/>
        <c:axId val="566245232"/>
      </c:lineChart>
      <c:catAx>
        <c:axId val="566242936"/>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5232"/>
        <c:crosses val="autoZero"/>
        <c:auto val="1"/>
        <c:lblAlgn val="ctr"/>
        <c:lblOffset val="100"/>
        <c:noMultiLvlLbl val="0"/>
      </c:catAx>
      <c:valAx>
        <c:axId val="56624523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crossAx val="566242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lt1">
                  <a:lumMod val="8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B44B70-76A0-564B-B1F3-84321B9B9F18}" type="datetimeFigureOut">
              <a:rPr lang="en-US" smtClean="0"/>
              <a:t>4/5/23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A1AC4F-4F93-CD4C-AE15-BF0ADEFA0D1D}" type="slidenum">
              <a:rPr lang="en-US" smtClean="0"/>
              <a:t>‹#›</a:t>
            </a:fld>
            <a:endParaRPr lang="en-US"/>
          </a:p>
        </p:txBody>
      </p:sp>
    </p:spTree>
    <p:extLst>
      <p:ext uri="{BB962C8B-B14F-4D97-AF65-F5344CB8AC3E}">
        <p14:creationId xmlns:p14="http://schemas.microsoft.com/office/powerpoint/2010/main" val="10330497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8497C-81FD-0A45-873A-7A22D9574B26}" type="datetimeFigureOut">
              <a:rPr lang="en-US" smtClean="0"/>
              <a:t>4/5/23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C71430-EBBA-144C-9116-6DF925E7AC40}" type="slidenum">
              <a:rPr lang="en-US" smtClean="0"/>
              <a:t>‹#›</a:t>
            </a:fld>
            <a:endParaRPr lang="en-US"/>
          </a:p>
        </p:txBody>
      </p:sp>
    </p:spTree>
    <p:extLst>
      <p:ext uri="{BB962C8B-B14F-4D97-AF65-F5344CB8AC3E}">
        <p14:creationId xmlns:p14="http://schemas.microsoft.com/office/powerpoint/2010/main" val="21984556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129EC9-432A-9D4D-9E7F-2234E3773AFA}" type="slidenum">
              <a:rPr lang="en-US" smtClean="0"/>
              <a:t>1</a:t>
            </a:fld>
            <a:endParaRPr lang="en-US"/>
          </a:p>
        </p:txBody>
      </p:sp>
    </p:spTree>
    <p:extLst>
      <p:ext uri="{BB962C8B-B14F-4D97-AF65-F5344CB8AC3E}">
        <p14:creationId xmlns:p14="http://schemas.microsoft.com/office/powerpoint/2010/main" val="239077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3</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3248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C71430-EBBA-144C-9116-6DF925E7AC40}" type="slidenum">
              <a:rPr lang="en-US" smtClean="0"/>
              <a:t>4</a:t>
            </a:fld>
            <a:endParaRPr lang="en-US"/>
          </a:p>
        </p:txBody>
      </p:sp>
    </p:spTree>
    <p:extLst>
      <p:ext uri="{BB962C8B-B14F-4D97-AF65-F5344CB8AC3E}">
        <p14:creationId xmlns:p14="http://schemas.microsoft.com/office/powerpoint/2010/main" val="252693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AF3760-1076-4CB8-8782-B43A7E5A2C18}" type="slidenum">
              <a:rPr lang="en-US" smtClean="0"/>
              <a:t>5</a:t>
            </a:fld>
            <a:endParaRPr lang="en-US"/>
          </a:p>
        </p:txBody>
      </p:sp>
    </p:spTree>
    <p:extLst>
      <p:ext uri="{BB962C8B-B14F-4D97-AF65-F5344CB8AC3E}">
        <p14:creationId xmlns:p14="http://schemas.microsoft.com/office/powerpoint/2010/main" val="3960893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7C3673-99EB-334B-985C-A4006E00FF51}" type="slidenum">
              <a:rPr lang="en-US" smtClean="0"/>
              <a:t>7</a:t>
            </a:fld>
            <a:endParaRPr lang="en-US"/>
          </a:p>
        </p:txBody>
      </p:sp>
    </p:spTree>
    <p:extLst>
      <p:ext uri="{BB962C8B-B14F-4D97-AF65-F5344CB8AC3E}">
        <p14:creationId xmlns:p14="http://schemas.microsoft.com/office/powerpoint/2010/main" val="3143353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Minimize words, keep and</a:t>
            </a:r>
            <a:r>
              <a:rPr lang="en-US" baseline="0" dirty="0"/>
              <a:t> enhance the figures….</a:t>
            </a:r>
            <a:endParaRPr lang="en-US" dirty="0"/>
          </a:p>
        </p:txBody>
      </p:sp>
      <p:sp>
        <p:nvSpPr>
          <p:cNvPr id="4" name="Slide Number Placeholder 3"/>
          <p:cNvSpPr>
            <a:spLocks noGrp="1"/>
          </p:cNvSpPr>
          <p:nvPr>
            <p:ph type="sldNum" sz="quarter" idx="10"/>
          </p:nvPr>
        </p:nvSpPr>
        <p:spPr/>
        <p:txBody>
          <a:bodyPr/>
          <a:lstStyle/>
          <a:p>
            <a:fld id="{A0C71430-EBBA-144C-9116-6DF925E7AC40}" type="slidenum">
              <a:rPr lang="en-US" smtClean="0"/>
              <a:t>8</a:t>
            </a:fld>
            <a:endParaRPr lang="en-US"/>
          </a:p>
        </p:txBody>
      </p:sp>
    </p:spTree>
    <p:extLst>
      <p:ext uri="{BB962C8B-B14F-4D97-AF65-F5344CB8AC3E}">
        <p14:creationId xmlns:p14="http://schemas.microsoft.com/office/powerpoint/2010/main" val="89237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C71430-EBBA-144C-9116-6DF925E7AC40}" type="slidenum">
              <a:rPr lang="en-US" smtClean="0"/>
              <a:t>14</a:t>
            </a:fld>
            <a:endParaRPr lang="en-US"/>
          </a:p>
        </p:txBody>
      </p:sp>
    </p:spTree>
    <p:extLst>
      <p:ext uri="{BB962C8B-B14F-4D97-AF65-F5344CB8AC3E}">
        <p14:creationId xmlns:p14="http://schemas.microsoft.com/office/powerpoint/2010/main" val="377364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C71430-EBBA-144C-9116-6DF925E7AC40}" type="slidenum">
              <a:rPr lang="en-US" smtClean="0"/>
              <a:t>27</a:t>
            </a:fld>
            <a:endParaRPr lang="en-US"/>
          </a:p>
        </p:txBody>
      </p:sp>
    </p:spTree>
    <p:extLst>
      <p:ext uri="{BB962C8B-B14F-4D97-AF65-F5344CB8AC3E}">
        <p14:creationId xmlns:p14="http://schemas.microsoft.com/office/powerpoint/2010/main" val="1555304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371601"/>
            <a:ext cx="10464800" cy="1927225"/>
          </a:xfrm>
        </p:spPr>
        <p:txBody>
          <a:bodyPr anchor="b">
            <a:noAutofit/>
          </a:bodyPr>
          <a:lstStyle>
            <a:lvl1pPr>
              <a:defRPr sz="4400" cap="none" baseline="0"/>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0" y="36576"/>
            <a:ext cx="3860800" cy="329184"/>
          </a:xfrm>
        </p:spPr>
        <p:txBody>
          <a:bodyPr/>
          <a:lstStyle>
            <a:lvl1pPr>
              <a:defRPr b="1"/>
            </a:lvl1pPr>
          </a:lstStyle>
          <a:p>
            <a:fld id="{10F43E55-5A36-9341-9191-E7D110A63C0D}" type="datetime1">
              <a:rPr lang="en-US" smtClean="0"/>
              <a:t>4/5/23</a:t>
            </a:fld>
            <a:endParaRPr lang="en-US" dirty="0"/>
          </a:p>
        </p:txBody>
      </p:sp>
      <p:sp>
        <p:nvSpPr>
          <p:cNvPr id="5" name="Footer Placeholder 4"/>
          <p:cNvSpPr>
            <a:spLocks noGrp="1"/>
          </p:cNvSpPr>
          <p:nvPr>
            <p:ph type="ftr" sz="quarter" idx="11"/>
          </p:nvPr>
        </p:nvSpPr>
        <p:spPr>
          <a:xfrm>
            <a:off x="3009372" y="-18288"/>
            <a:ext cx="6771236" cy="347472"/>
          </a:xfrm>
        </p:spPr>
        <p:txBody>
          <a:bodyPr/>
          <a:lstStyle>
            <a:lvl1pPr algn="ctr">
              <a:defRPr b="1"/>
            </a:lvl1pPr>
          </a:lstStyle>
          <a:p>
            <a:r>
              <a:rPr lang="en-US"/>
              <a:t>EIC and MuIC</a:t>
            </a:r>
            <a:endParaRPr lang="en-US" dirty="0"/>
          </a:p>
        </p:txBody>
      </p:sp>
      <p:sp>
        <p:nvSpPr>
          <p:cNvPr id="6" name="Slide Number Placeholder 5"/>
          <p:cNvSpPr>
            <a:spLocks noGrp="1"/>
          </p:cNvSpPr>
          <p:nvPr>
            <p:ph type="sldNum" sz="quarter" idx="12"/>
          </p:nvPr>
        </p:nvSpPr>
        <p:spPr>
          <a:xfrm>
            <a:off x="10668000" y="0"/>
            <a:ext cx="1422400" cy="329184"/>
          </a:xfrm>
        </p:spPr>
        <p:txBody>
          <a:bodyPr/>
          <a:lstStyle>
            <a:lvl1pPr>
              <a:defRPr b="1"/>
            </a:lvl1pPr>
          </a:lstStyle>
          <a:p>
            <a:fld id="{0CFEC368-1D7A-4F81-ABF6-AE0E36BAF64C}" type="slidenum">
              <a:rPr lang="en-US" smtClean="0"/>
              <a:pPr/>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7600A9A-890D-B14D-B1F5-BEB6810E422C}" type="datetime1">
              <a:rPr lang="en-US" smtClean="0"/>
              <a:t>4/5/23</a:t>
            </a:fld>
            <a:endParaRPr lang="en-US"/>
          </a:p>
        </p:txBody>
      </p:sp>
      <p:sp>
        <p:nvSpPr>
          <p:cNvPr id="5" name="Footer Placeholder 4"/>
          <p:cNvSpPr>
            <a:spLocks noGrp="1"/>
          </p:cNvSpPr>
          <p:nvPr>
            <p:ph type="ftr" sz="quarter" idx="11"/>
          </p:nvPr>
        </p:nvSpPr>
        <p:spPr/>
        <p:txBody>
          <a:bodyPr/>
          <a:lstStyle/>
          <a:p>
            <a:pPr algn="r"/>
            <a:r>
              <a:rPr lang="en-US"/>
              <a:t>EIC and MuIC</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dirty="0"/>
              <a:t>Click to edit Master title style</a:t>
            </a:r>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07C0129-0A90-0043-B2C9-434865C25E5E}" type="datetime1">
              <a:rPr lang="en-US" smtClean="0"/>
              <a:t>4/5/23</a:t>
            </a:fld>
            <a:endParaRPr lang="en-US"/>
          </a:p>
        </p:txBody>
      </p:sp>
      <p:sp>
        <p:nvSpPr>
          <p:cNvPr id="5" name="Footer Placeholder 4"/>
          <p:cNvSpPr>
            <a:spLocks noGrp="1"/>
          </p:cNvSpPr>
          <p:nvPr>
            <p:ph type="ftr" sz="quarter" idx="11"/>
          </p:nvPr>
        </p:nvSpPr>
        <p:spPr/>
        <p:txBody>
          <a:bodyPr/>
          <a:lstStyle/>
          <a:p>
            <a:pPr algn="r"/>
            <a:r>
              <a:rPr lang="en-US"/>
              <a:t>EIC and MuIC</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700763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18288"/>
            <a:ext cx="2552054" cy="347472"/>
          </a:xfrm>
        </p:spPr>
        <p:txBody>
          <a:bodyPr/>
          <a:lstStyle/>
          <a:p>
            <a:fld id="{73BA580B-CBE6-2F4D-ABB1-54CEEE13A445}" type="datetime1">
              <a:rPr lang="en-US" smtClean="0"/>
              <a:t>4/5/23</a:t>
            </a:fld>
            <a:endParaRPr lang="en-US" dirty="0"/>
          </a:p>
        </p:txBody>
      </p:sp>
      <p:sp>
        <p:nvSpPr>
          <p:cNvPr id="5" name="Footer Placeholder 4"/>
          <p:cNvSpPr>
            <a:spLocks noGrp="1"/>
          </p:cNvSpPr>
          <p:nvPr>
            <p:ph type="ftr" sz="quarter" idx="11"/>
          </p:nvPr>
        </p:nvSpPr>
        <p:spPr/>
        <p:txBody>
          <a:bodyPr/>
          <a:lstStyle/>
          <a:p>
            <a:r>
              <a:rPr lang="en-US"/>
              <a:t>EIC and MuIC</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16436-1278-5F43-9157-450A2767B4FD}" type="datetime1">
              <a:rPr lang="en-US" smtClean="0"/>
              <a:t>4/5/23</a:t>
            </a:fld>
            <a:endParaRPr lang="en-US"/>
          </a:p>
        </p:txBody>
      </p:sp>
      <p:sp>
        <p:nvSpPr>
          <p:cNvPr id="5" name="Footer Placeholder 4"/>
          <p:cNvSpPr>
            <a:spLocks noGrp="1"/>
          </p:cNvSpPr>
          <p:nvPr>
            <p:ph type="ftr" sz="quarter" idx="11"/>
          </p:nvPr>
        </p:nvSpPr>
        <p:spPr/>
        <p:txBody>
          <a:bodyPr/>
          <a:lstStyle/>
          <a:p>
            <a:pPr algn="r"/>
            <a:r>
              <a:rPr lang="en-US"/>
              <a:t>EIC and MuIC</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990600"/>
          </a:xfrm>
        </p:spPr>
        <p:txBody>
          <a:bodyPr/>
          <a:lstStyle/>
          <a:p>
            <a:r>
              <a:rPr lang="en-US" dirty="0"/>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73352"/>
            <a:ext cx="5384800" cy="4718304"/>
          </a:xfrm>
        </p:spPr>
        <p:txBody>
          <a:bodyPr/>
          <a:lstStyle>
            <a:lvl1pPr>
              <a:defRPr sz="2200"/>
            </a:lvl1pPr>
            <a:lvl2pPr>
              <a:defRPr sz="2200"/>
            </a:lvl2pPr>
            <a:lvl3pPr>
              <a:defRPr sz="2200"/>
            </a:lvl3pPr>
            <a:lvl4pPr>
              <a:defRPr sz="2200"/>
            </a:lvl4pPr>
            <a:lvl5pPr>
              <a:defRPr sz="2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67B06E1-13CA-7D47-9AC4-E51D7177D80E}" type="datetime1">
              <a:rPr lang="en-US" smtClean="0"/>
              <a:t>4/5/23</a:t>
            </a:fld>
            <a:endParaRPr lang="en-US"/>
          </a:p>
        </p:txBody>
      </p:sp>
      <p:sp>
        <p:nvSpPr>
          <p:cNvPr id="6" name="Footer Placeholder 5"/>
          <p:cNvSpPr>
            <a:spLocks noGrp="1"/>
          </p:cNvSpPr>
          <p:nvPr>
            <p:ph type="ftr" sz="quarter" idx="11"/>
          </p:nvPr>
        </p:nvSpPr>
        <p:spPr/>
        <p:txBody>
          <a:bodyPr/>
          <a:lstStyle/>
          <a:p>
            <a:pPr algn="r"/>
            <a:r>
              <a:rPr lang="en-US"/>
              <a:t>EIC and MuIC</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2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9840" y="2438400"/>
            <a:ext cx="5242560" cy="3951288"/>
          </a:xfrm>
        </p:spPr>
        <p:txBody>
          <a:bodyPr>
            <a:normAutofit/>
          </a:bodyPr>
          <a:lstStyle>
            <a:lvl1pPr>
              <a:defRPr sz="2200"/>
            </a:lvl1pPr>
            <a:lvl2pPr>
              <a:defRPr sz="2200"/>
            </a:lvl2pPr>
            <a:lvl3pPr>
              <a:defRPr sz="2200"/>
            </a:lvl3pPr>
            <a:lvl4pPr>
              <a:defRPr sz="2200"/>
            </a:lvl4pPr>
            <a:lvl5pPr>
              <a:defRPr sz="2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E830410-7927-6B4B-8010-51A8DA425BCD}" type="datetime1">
              <a:rPr lang="en-US" smtClean="0"/>
              <a:t>4/5/23</a:t>
            </a:fld>
            <a:endParaRPr lang="en-US"/>
          </a:p>
        </p:txBody>
      </p:sp>
      <p:sp>
        <p:nvSpPr>
          <p:cNvPr id="8" name="Footer Placeholder 7"/>
          <p:cNvSpPr>
            <a:spLocks noGrp="1"/>
          </p:cNvSpPr>
          <p:nvPr>
            <p:ph type="ftr" sz="quarter" idx="11"/>
          </p:nvPr>
        </p:nvSpPr>
        <p:spPr/>
        <p:txBody>
          <a:bodyPr/>
          <a:lstStyle/>
          <a:p>
            <a:pPr algn="r"/>
            <a:r>
              <a:rPr lang="en-US"/>
              <a:t>EIC and MuIC</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167121F-6532-0543-82BA-F745784FA19B}" type="datetime1">
              <a:rPr lang="en-US" smtClean="0"/>
              <a:t>4/5/23</a:t>
            </a:fld>
            <a:endParaRPr lang="en-US"/>
          </a:p>
        </p:txBody>
      </p:sp>
      <p:sp>
        <p:nvSpPr>
          <p:cNvPr id="4" name="Footer Placeholder 3"/>
          <p:cNvSpPr>
            <a:spLocks noGrp="1"/>
          </p:cNvSpPr>
          <p:nvPr>
            <p:ph type="ftr" sz="quarter" idx="11"/>
          </p:nvPr>
        </p:nvSpPr>
        <p:spPr/>
        <p:txBody>
          <a:bodyPr/>
          <a:lstStyle/>
          <a:p>
            <a:pPr algn="r"/>
            <a:r>
              <a:rPr lang="en-US"/>
              <a:t>EIC and MuIC</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E0FFE4-BB73-F247-BBE5-058E1F33DBC1}" type="datetime1">
              <a:rPr lang="en-US" smtClean="0"/>
              <a:t>4/5/23</a:t>
            </a:fld>
            <a:endParaRPr lang="en-US"/>
          </a:p>
        </p:txBody>
      </p:sp>
      <p:sp>
        <p:nvSpPr>
          <p:cNvPr id="3" name="Footer Placeholder 2"/>
          <p:cNvSpPr>
            <a:spLocks noGrp="1"/>
          </p:cNvSpPr>
          <p:nvPr>
            <p:ph type="ftr" sz="quarter" idx="11"/>
          </p:nvPr>
        </p:nvSpPr>
        <p:spPr/>
        <p:txBody>
          <a:bodyPr/>
          <a:lstStyle/>
          <a:p>
            <a:pPr algn="r"/>
            <a:r>
              <a:rPr lang="en-US"/>
              <a:t>EIC and MuIC</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3962400" y="792080"/>
            <a:ext cx="7620000" cy="5577840"/>
          </a:xfrm>
        </p:spPr>
        <p:txBody>
          <a:bodyPr/>
          <a:lstStyle>
            <a:lvl1pPr>
              <a:defRPr sz="28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D5FBBD2-A4EE-CB43-BE25-824A9F10E57D}" type="datetime1">
              <a:rPr lang="en-US" smtClean="0"/>
              <a:t>4/5/23</a:t>
            </a:fld>
            <a:endParaRPr lang="en-US"/>
          </a:p>
        </p:txBody>
      </p:sp>
      <p:sp>
        <p:nvSpPr>
          <p:cNvPr id="6" name="Footer Placeholder 5"/>
          <p:cNvSpPr>
            <a:spLocks noGrp="1"/>
          </p:cNvSpPr>
          <p:nvPr>
            <p:ph type="ftr" sz="quarter" idx="11"/>
          </p:nvPr>
        </p:nvSpPr>
        <p:spPr/>
        <p:txBody>
          <a:bodyPr/>
          <a:lstStyle/>
          <a:p>
            <a:pPr algn="r"/>
            <a:r>
              <a:rPr lang="en-US"/>
              <a:t>EIC and MuIC</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en-US" dirty="0"/>
              <a:t>Click to edit Master title style</a:t>
            </a:r>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479B4E-331E-234C-B362-2D61E2F33E7E}" type="datetime1">
              <a:rPr lang="en-US" smtClean="0"/>
              <a:t>4/5/23</a:t>
            </a:fld>
            <a:endParaRPr lang="en-US"/>
          </a:p>
        </p:txBody>
      </p:sp>
      <p:sp>
        <p:nvSpPr>
          <p:cNvPr id="6" name="Footer Placeholder 5"/>
          <p:cNvSpPr>
            <a:spLocks noGrp="1"/>
          </p:cNvSpPr>
          <p:nvPr>
            <p:ph type="ftr" sz="quarter" idx="11"/>
          </p:nvPr>
        </p:nvSpPr>
        <p:spPr/>
        <p:txBody>
          <a:bodyPr/>
          <a:lstStyle/>
          <a:p>
            <a:pPr algn="r"/>
            <a:r>
              <a:rPr lang="en-US"/>
              <a:t>EIC and MuIC</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b="1">
                <a:solidFill>
                  <a:srgbClr val="FFFFFF"/>
                </a:solidFill>
              </a:defRPr>
            </a:lvl1pPr>
          </a:lstStyle>
          <a:p>
            <a:fld id="{2435FEF3-F398-064F-8F04-15B71CD2A5CE}" type="datetime1">
              <a:rPr lang="en-US" smtClean="0"/>
              <a:t>4/5/23</a:t>
            </a:fld>
            <a:endParaRPr lang="en-US" dirty="0"/>
          </a:p>
        </p:txBody>
      </p:sp>
      <p:sp>
        <p:nvSpPr>
          <p:cNvPr id="5" name="Footer Placeholder 4"/>
          <p:cNvSpPr>
            <a:spLocks noGrp="1"/>
          </p:cNvSpPr>
          <p:nvPr>
            <p:ph type="ftr" sz="quarter" idx="3"/>
          </p:nvPr>
        </p:nvSpPr>
        <p:spPr>
          <a:xfrm>
            <a:off x="3560455" y="36576"/>
            <a:ext cx="6274856" cy="347472"/>
          </a:xfrm>
          <a:prstGeom prst="rect">
            <a:avLst/>
          </a:prstGeom>
        </p:spPr>
        <p:txBody>
          <a:bodyPr vert="horz" lIns="91440" tIns="45720" rIns="91440" bIns="45720" rtlCol="0" anchor="ctr"/>
          <a:lstStyle>
            <a:lvl1pPr algn="ctr">
              <a:defRPr sz="1200">
                <a:solidFill>
                  <a:srgbClr val="FFFFFF"/>
                </a:solidFill>
              </a:defRPr>
            </a:lvl1pPr>
          </a:lstStyle>
          <a:p>
            <a:r>
              <a:rPr lang="en-US"/>
              <a:t>EIC and MuIC</a:t>
            </a:r>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r">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6" r:id="rId12"/>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2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2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2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22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emf"/><Relationship Id="rId4" Type="http://schemas.openxmlformats.org/officeDocument/2006/relationships/hyperlink" Target="http://www.stonybrook.edu/cfn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eiccenter.org/physicists" TargetMode="Externa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icug.github.io/" TargetMode="Externa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oleObject" Target="../embeddings/oleObject2.bin"/><Relationship Id="rId5" Type="http://schemas.openxmlformats.org/officeDocument/2006/relationships/image" Target="../media/image6.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tiff"/></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7.png"/><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emf"/><Relationship Id="rId7" Type="http://schemas.openxmlformats.org/officeDocument/2006/relationships/image" Target="../media/image29.em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17.png"/><Relationship Id="rId5" Type="http://schemas.openxmlformats.org/officeDocument/2006/relationships/image" Target="../media/image27.emf"/><Relationship Id="rId10" Type="http://schemas.openxmlformats.org/officeDocument/2006/relationships/image" Target="../media/image15.emf"/><Relationship Id="rId4" Type="http://schemas.openxmlformats.org/officeDocument/2006/relationships/image" Target="../media/image26.emf"/><Relationship Id="rId9"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1" y="6407157"/>
            <a:ext cx="2953705" cy="497284"/>
          </a:xfrm>
          <a:prstGeom prst="rect">
            <a:avLst/>
          </a:prstGeom>
        </p:spPr>
      </p:pic>
      <p:sp>
        <p:nvSpPr>
          <p:cNvPr id="19" name="TextBox 18"/>
          <p:cNvSpPr txBox="1"/>
          <p:nvPr/>
        </p:nvSpPr>
        <p:spPr>
          <a:xfrm>
            <a:off x="5327609" y="6596664"/>
            <a:ext cx="1612981" cy="307777"/>
          </a:xfrm>
          <a:prstGeom prst="rect">
            <a:avLst/>
          </a:prstGeom>
          <a:noFill/>
        </p:spPr>
        <p:txBody>
          <a:bodyPr wrap="none" rtlCol="0" anchor="b">
            <a:spAutoFit/>
          </a:bodyPr>
          <a:lstStyle/>
          <a:p>
            <a:r>
              <a:rPr lang="en-US" sz="1400" b="1" dirty="0">
                <a:solidFill>
                  <a:schemeClr val="tx2"/>
                </a:solidFill>
                <a:latin typeface="Apple Chancery"/>
                <a:cs typeface="Apple Chancery"/>
              </a:rPr>
              <a:t>Abhay </a:t>
            </a:r>
            <a:r>
              <a:rPr lang="en-US" sz="1400" b="1" dirty="0">
                <a:latin typeface="Apple Chancery"/>
                <a:cs typeface="Apple Chancery"/>
              </a:rPr>
              <a:t>Deshpande</a:t>
            </a:r>
          </a:p>
        </p:txBody>
      </p:sp>
      <p:sp>
        <p:nvSpPr>
          <p:cNvPr id="8" name="TextBox 7"/>
          <p:cNvSpPr txBox="1"/>
          <p:nvPr/>
        </p:nvSpPr>
        <p:spPr>
          <a:xfrm>
            <a:off x="-3952875" y="2460625"/>
            <a:ext cx="184666" cy="369332"/>
          </a:xfrm>
          <a:prstGeom prst="rect">
            <a:avLst/>
          </a:prstGeom>
          <a:noFill/>
        </p:spPr>
        <p:txBody>
          <a:bodyPr wrap="none" rtlCol="0">
            <a:spAutoFit/>
          </a:bodyPr>
          <a:lstStyle/>
          <a:p>
            <a:endParaRPr lang="en-US" dirty="0"/>
          </a:p>
        </p:txBody>
      </p:sp>
      <p:pic>
        <p:nvPicPr>
          <p:cNvPr id="21" name="Picture 20">
            <a:hlinkClick r:id="rId4"/>
            <a:extLst>
              <a:ext uri="{FF2B5EF4-FFF2-40B4-BE49-F238E27FC236}">
                <a16:creationId xmlns:a16="http://schemas.microsoft.com/office/drawing/2014/main" id="{3D370275-EC57-C64F-88B1-DF0703873699}"/>
              </a:ext>
            </a:extLst>
          </p:cNvPr>
          <p:cNvPicPr>
            <a:picLocks noChangeAspect="1"/>
          </p:cNvPicPr>
          <p:nvPr/>
        </p:nvPicPr>
        <p:blipFill>
          <a:blip r:embed="rId5"/>
          <a:stretch>
            <a:fillRect/>
          </a:stretch>
        </p:blipFill>
        <p:spPr>
          <a:xfrm>
            <a:off x="50358" y="491723"/>
            <a:ext cx="2009558" cy="1004779"/>
          </a:xfrm>
          <a:prstGeom prst="rect">
            <a:avLst/>
          </a:prstGeom>
          <a:solidFill>
            <a:schemeClr val="bg1"/>
          </a:solidFill>
          <a:ln w="31750">
            <a:noFill/>
          </a:ln>
        </p:spPr>
      </p:pic>
      <p:sp>
        <p:nvSpPr>
          <p:cNvPr id="3" name="Date Placeholder 2">
            <a:extLst>
              <a:ext uri="{FF2B5EF4-FFF2-40B4-BE49-F238E27FC236}">
                <a16:creationId xmlns:a16="http://schemas.microsoft.com/office/drawing/2014/main" id="{4C85D9F8-8813-B140-93D1-080D578965AB}"/>
              </a:ext>
            </a:extLst>
          </p:cNvPr>
          <p:cNvSpPr>
            <a:spLocks noGrp="1"/>
          </p:cNvSpPr>
          <p:nvPr>
            <p:ph type="dt" sz="half" idx="10"/>
          </p:nvPr>
        </p:nvSpPr>
        <p:spPr/>
        <p:txBody>
          <a:bodyPr/>
          <a:lstStyle/>
          <a:p>
            <a:fld id="{2E097CBA-7671-1C49-B3B0-866B1A8CA7B4}" type="datetime1">
              <a:rPr lang="en-US" smtClean="0"/>
              <a:t>4/5/23</a:t>
            </a:fld>
            <a:endParaRPr lang="en-US" dirty="0"/>
          </a:p>
        </p:txBody>
      </p:sp>
      <p:sp>
        <p:nvSpPr>
          <p:cNvPr id="5" name="Footer Placeholder 4">
            <a:extLst>
              <a:ext uri="{FF2B5EF4-FFF2-40B4-BE49-F238E27FC236}">
                <a16:creationId xmlns:a16="http://schemas.microsoft.com/office/drawing/2014/main" id="{AC8E66D2-AEA7-9C4C-861C-AF9856C1BCCB}"/>
              </a:ext>
            </a:extLst>
          </p:cNvPr>
          <p:cNvSpPr>
            <a:spLocks noGrp="1"/>
          </p:cNvSpPr>
          <p:nvPr>
            <p:ph type="ftr" sz="quarter" idx="11"/>
          </p:nvPr>
        </p:nvSpPr>
        <p:spPr>
          <a:xfrm>
            <a:off x="3009372" y="-18288"/>
            <a:ext cx="6071465" cy="384048"/>
          </a:xfrm>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47BA8D7D-790B-714B-9678-806E3D381657}"/>
              </a:ext>
            </a:extLst>
          </p:cNvPr>
          <p:cNvSpPr>
            <a:spLocks noGrp="1"/>
          </p:cNvSpPr>
          <p:nvPr>
            <p:ph type="sldNum" sz="quarter" idx="12"/>
          </p:nvPr>
        </p:nvSpPr>
        <p:spPr/>
        <p:txBody>
          <a:bodyPr/>
          <a:lstStyle/>
          <a:p>
            <a:fld id="{0CFEC368-1D7A-4F81-ABF6-AE0E36BAF64C}" type="slidenum">
              <a:rPr lang="en-US" smtClean="0"/>
              <a:pPr/>
              <a:t>1</a:t>
            </a:fld>
            <a:endParaRPr lang="en-US" dirty="0"/>
          </a:p>
        </p:txBody>
      </p:sp>
      <p:pic>
        <p:nvPicPr>
          <p:cNvPr id="4" name="Picture 3">
            <a:extLst>
              <a:ext uri="{FF2B5EF4-FFF2-40B4-BE49-F238E27FC236}">
                <a16:creationId xmlns:a16="http://schemas.microsoft.com/office/drawing/2014/main" id="{B70B370B-94EB-EB46-846D-BF8AA9044B72}"/>
              </a:ext>
            </a:extLst>
          </p:cNvPr>
          <p:cNvPicPr>
            <a:picLocks noChangeAspect="1"/>
          </p:cNvPicPr>
          <p:nvPr/>
        </p:nvPicPr>
        <p:blipFill>
          <a:blip r:embed="rId6"/>
          <a:stretch>
            <a:fillRect/>
          </a:stretch>
        </p:blipFill>
        <p:spPr>
          <a:xfrm>
            <a:off x="10594946" y="6496120"/>
            <a:ext cx="1597053" cy="379316"/>
          </a:xfrm>
          <a:prstGeom prst="rect">
            <a:avLst/>
          </a:prstGeom>
        </p:spPr>
      </p:pic>
      <p:sp>
        <p:nvSpPr>
          <p:cNvPr id="34" name="Title 1">
            <a:extLst>
              <a:ext uri="{FF2B5EF4-FFF2-40B4-BE49-F238E27FC236}">
                <a16:creationId xmlns:a16="http://schemas.microsoft.com/office/drawing/2014/main" id="{145841C4-A21B-13CC-2826-041B04DD0147}"/>
              </a:ext>
            </a:extLst>
          </p:cNvPr>
          <p:cNvSpPr txBox="1">
            <a:spLocks/>
          </p:cNvSpPr>
          <p:nvPr/>
        </p:nvSpPr>
        <p:spPr>
          <a:xfrm>
            <a:off x="1260020" y="1455540"/>
            <a:ext cx="9748157" cy="5170506"/>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cap="none" spc="-100" baseline="0">
                <a:solidFill>
                  <a:schemeClr val="tx2"/>
                </a:solidFill>
                <a:latin typeface="+mj-lt"/>
                <a:ea typeface="+mj-ea"/>
                <a:cs typeface="+mj-cs"/>
              </a:defRPr>
            </a:lvl1pPr>
          </a:lstStyle>
          <a:p>
            <a:pPr algn="ctr"/>
            <a:r>
              <a:rPr lang="en-US" sz="3200" dirty="0">
                <a:solidFill>
                  <a:schemeClr val="tx1"/>
                </a:solidFill>
                <a:latin typeface="Book Antiqua" panose="02040602050305030304" pitchFamily="18" charset="0"/>
              </a:rPr>
              <a:t>Dreaming of a Muon Ion Collider: </a:t>
            </a:r>
            <a:r>
              <a:rPr lang="en-US" sz="3200" dirty="0" err="1">
                <a:solidFill>
                  <a:schemeClr val="tx1"/>
                </a:solidFill>
                <a:latin typeface="Symbol" pitchFamily="2" charset="2"/>
              </a:rPr>
              <a:t>m</a:t>
            </a:r>
            <a:r>
              <a:rPr lang="en-US" sz="3200" dirty="0" err="1">
                <a:solidFill>
                  <a:schemeClr val="tx1"/>
                </a:solidFill>
                <a:latin typeface="Book Antiqua" panose="02040602050305030304" pitchFamily="18" charset="0"/>
              </a:rPr>
              <a:t>IC</a:t>
            </a:r>
            <a:endParaRPr lang="en-US" sz="3200" dirty="0">
              <a:solidFill>
                <a:schemeClr val="tx1"/>
              </a:solidFill>
              <a:latin typeface="Book Antiqua" panose="02040602050305030304" pitchFamily="18" charset="0"/>
            </a:endParaRPr>
          </a:p>
          <a:p>
            <a:pPr algn="ctr"/>
            <a:endParaRPr lang="en-US" sz="3200" dirty="0">
              <a:solidFill>
                <a:schemeClr val="tx1"/>
              </a:solidFill>
              <a:latin typeface="Book Antiqua" panose="02040602050305030304" pitchFamily="18" charset="0"/>
            </a:endParaRPr>
          </a:p>
          <a:p>
            <a:pPr algn="ctr"/>
            <a:r>
              <a:rPr lang="en-US" sz="3200" dirty="0">
                <a:solidFill>
                  <a:schemeClr val="tx1"/>
                </a:solidFill>
                <a:latin typeface="Book Antiqua" panose="02040602050305030304" pitchFamily="18" charset="0"/>
              </a:rPr>
              <a:t>Based on the History, Science and Timelines of the EIC</a:t>
            </a:r>
          </a:p>
          <a:p>
            <a:pPr algn="ctr"/>
            <a:endParaRPr lang="en-US" sz="3200" dirty="0">
              <a:solidFill>
                <a:schemeClr val="tx1"/>
              </a:solidFill>
              <a:latin typeface="Book Antiqua" panose="02040602050305030304" pitchFamily="18" charset="0"/>
            </a:endParaRPr>
          </a:p>
          <a:p>
            <a:pPr algn="ctr"/>
            <a:r>
              <a:rPr lang="en-US" sz="2000" dirty="0">
                <a:solidFill>
                  <a:schemeClr val="tx1"/>
                </a:solidFill>
                <a:latin typeface="Book Antiqua" panose="02040602050305030304" pitchFamily="18" charset="0"/>
              </a:rPr>
              <a:t>Abhay Deshpande</a:t>
            </a:r>
          </a:p>
          <a:p>
            <a:pPr algn="ctr"/>
            <a:r>
              <a:rPr lang="en-US" sz="2000" dirty="0">
                <a:solidFill>
                  <a:schemeClr val="tx1"/>
                </a:solidFill>
                <a:latin typeface="Book Antiqua" panose="02040602050305030304" pitchFamily="18" charset="0"/>
              </a:rPr>
              <a:t>Center for Frontiers in Nuclear Science</a:t>
            </a:r>
          </a:p>
          <a:p>
            <a:pPr algn="ctr"/>
            <a:r>
              <a:rPr lang="en-US" sz="2000" dirty="0">
                <a:solidFill>
                  <a:schemeClr val="tx1"/>
                </a:solidFill>
                <a:latin typeface="Book Antiqua" panose="02040602050305030304" pitchFamily="18" charset="0"/>
              </a:rPr>
              <a:t>Stony Brook University &amp; Brookhaven National Laboratory</a:t>
            </a:r>
          </a:p>
        </p:txBody>
      </p:sp>
    </p:spTree>
    <p:extLst>
      <p:ext uri="{BB962C8B-B14F-4D97-AF65-F5344CB8AC3E}">
        <p14:creationId xmlns:p14="http://schemas.microsoft.com/office/powerpoint/2010/main" val="322172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C5D3-2975-F74E-9609-DA8E139CC2B1}"/>
              </a:ext>
            </a:extLst>
          </p:cNvPr>
          <p:cNvSpPr>
            <a:spLocks noGrp="1"/>
          </p:cNvSpPr>
          <p:nvPr>
            <p:ph type="title"/>
          </p:nvPr>
        </p:nvSpPr>
        <p:spPr>
          <a:xfrm>
            <a:off x="241945" y="370706"/>
            <a:ext cx="9052560" cy="672992"/>
          </a:xfrm>
        </p:spPr>
        <p:txBody>
          <a:bodyPr>
            <a:normAutofit fontScale="90000"/>
          </a:bodyPr>
          <a:lstStyle/>
          <a:p>
            <a:r>
              <a:rPr lang="en-US" dirty="0"/>
              <a:t>EIC Accelerator Design Overview</a:t>
            </a:r>
          </a:p>
        </p:txBody>
      </p:sp>
      <p:sp>
        <p:nvSpPr>
          <p:cNvPr id="4" name="Slide Number Placeholder 3">
            <a:extLst>
              <a:ext uri="{FF2B5EF4-FFF2-40B4-BE49-F238E27FC236}">
                <a16:creationId xmlns:a16="http://schemas.microsoft.com/office/drawing/2014/main" id="{6DFF2D06-AC23-2945-8166-B6CB91DB6452}"/>
              </a:ext>
            </a:extLst>
          </p:cNvPr>
          <p:cNvSpPr>
            <a:spLocks noGrp="1"/>
          </p:cNvSpPr>
          <p:nvPr>
            <p:ph type="sldNum" sz="quarter" idx="12"/>
          </p:nvPr>
        </p:nvSpPr>
        <p:spPr/>
        <p:txBody>
          <a:bodyPr/>
          <a:lstStyle/>
          <a:p>
            <a:fld id="{893C5830-40F3-F04E-B2E3-10E6672BA8FF}" type="slidenum">
              <a:rPr lang="en-US" smtClean="0"/>
              <a:pPr/>
              <a:t>10</a:t>
            </a:fld>
            <a:endParaRPr lang="en-US" dirty="0"/>
          </a:p>
        </p:txBody>
      </p:sp>
      <p:pic>
        <p:nvPicPr>
          <p:cNvPr id="8" name="Picture 7">
            <a:extLst>
              <a:ext uri="{FF2B5EF4-FFF2-40B4-BE49-F238E27FC236}">
                <a16:creationId xmlns:a16="http://schemas.microsoft.com/office/drawing/2014/main" id="{177A0CEF-A1FA-E106-2704-D110FCE5854A}"/>
              </a:ext>
            </a:extLst>
          </p:cNvPr>
          <p:cNvPicPr>
            <a:picLocks noChangeAspect="1"/>
          </p:cNvPicPr>
          <p:nvPr/>
        </p:nvPicPr>
        <p:blipFill>
          <a:blip r:embed="rId2"/>
          <a:stretch>
            <a:fillRect/>
          </a:stretch>
        </p:blipFill>
        <p:spPr>
          <a:xfrm>
            <a:off x="7341474" y="3802498"/>
            <a:ext cx="4572187" cy="303219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F867C0B1-7FF8-6BE8-755B-C66AF81AC8E1}"/>
              </a:ext>
            </a:extLst>
          </p:cNvPr>
          <p:cNvPicPr>
            <a:picLocks noChangeAspect="1"/>
          </p:cNvPicPr>
          <p:nvPr/>
        </p:nvPicPr>
        <p:blipFill>
          <a:blip r:embed="rId3"/>
          <a:stretch>
            <a:fillRect/>
          </a:stretch>
        </p:blipFill>
        <p:spPr>
          <a:xfrm>
            <a:off x="7437400" y="427441"/>
            <a:ext cx="4255016" cy="299768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78166C18-3A0E-7EAC-9DFD-2DF275BCFFAB}"/>
              </a:ext>
            </a:extLst>
          </p:cNvPr>
          <p:cNvSpPr txBox="1"/>
          <p:nvPr/>
        </p:nvSpPr>
        <p:spPr>
          <a:xfrm>
            <a:off x="9245007" y="4643358"/>
            <a:ext cx="765120"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  EIC</a:t>
            </a:r>
          </a:p>
        </p:txBody>
      </p:sp>
      <p:sp>
        <p:nvSpPr>
          <p:cNvPr id="11" name="Arrow: Down 10">
            <a:extLst>
              <a:ext uri="{FF2B5EF4-FFF2-40B4-BE49-F238E27FC236}">
                <a16:creationId xmlns:a16="http://schemas.microsoft.com/office/drawing/2014/main" id="{3B4C1C54-E7B2-9D84-C6A0-3CD1A73F8FB1}"/>
              </a:ext>
            </a:extLst>
          </p:cNvPr>
          <p:cNvSpPr/>
          <p:nvPr/>
        </p:nvSpPr>
        <p:spPr>
          <a:xfrm>
            <a:off x="9304656" y="3293281"/>
            <a:ext cx="520504" cy="735610"/>
          </a:xfrm>
          <a:prstGeom prst="downArrow">
            <a:avLst/>
          </a:prstGeom>
          <a:solidFill>
            <a:srgbClr val="FFC00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3BB5A9E3-9767-2451-2A72-644590413E4B}"/>
              </a:ext>
            </a:extLst>
          </p:cNvPr>
          <p:cNvSpPr>
            <a:spLocks noGrp="1"/>
          </p:cNvSpPr>
          <p:nvPr>
            <p:ph idx="1"/>
          </p:nvPr>
        </p:nvSpPr>
        <p:spPr>
          <a:xfrm>
            <a:off x="241945" y="1181068"/>
            <a:ext cx="6637020" cy="6148430"/>
          </a:xfrm>
        </p:spPr>
        <p:txBody>
          <a:bodyPr>
            <a:noAutofit/>
          </a:bodyPr>
          <a:lstStyle/>
          <a:p>
            <a:pPr>
              <a:lnSpc>
                <a:spcPct val="120000"/>
              </a:lnSpc>
            </a:pPr>
            <a:r>
              <a:rPr lang="en-US" sz="1600" b="1" dirty="0"/>
              <a:t>Hadron storage ring (HSR): 41-275 GeV</a:t>
            </a:r>
            <a:r>
              <a:rPr lang="en-US" sz="1600" dirty="0">
                <a:solidFill>
                  <a:schemeClr val="accent6"/>
                </a:solidFill>
              </a:rPr>
              <a:t> (</a:t>
            </a:r>
            <a:r>
              <a:rPr lang="en-US" sz="1600" b="1" dirty="0">
                <a:solidFill>
                  <a:schemeClr val="accent6"/>
                </a:solidFill>
              </a:rPr>
              <a:t>based on RHIC</a:t>
            </a:r>
            <a:r>
              <a:rPr lang="en-US" sz="1600" dirty="0">
                <a:solidFill>
                  <a:schemeClr val="accent6"/>
                </a:solidFill>
              </a:rPr>
              <a:t>)</a:t>
            </a:r>
            <a:r>
              <a:rPr lang="en-US" sz="1600" dirty="0"/>
              <a:t> </a:t>
            </a:r>
          </a:p>
          <a:p>
            <a:pPr lvl="1">
              <a:lnSpc>
                <a:spcPct val="120000"/>
              </a:lnSpc>
              <a:buFont typeface="Courier New" panose="02070309020205020404" pitchFamily="49" charset="0"/>
              <a:buChar char="o"/>
            </a:pPr>
            <a:r>
              <a:rPr lang="en-US" sz="1600" dirty="0"/>
              <a:t>up to 1160 bunches, 1A beam current </a:t>
            </a:r>
            <a:r>
              <a:rPr lang="en-US" sz="1600" dirty="0">
                <a:solidFill>
                  <a:srgbClr val="FF0000"/>
                </a:solidFill>
              </a:rPr>
              <a:t>(3x RHIC)</a:t>
            </a:r>
          </a:p>
          <a:p>
            <a:pPr lvl="1">
              <a:lnSpc>
                <a:spcPct val="120000"/>
              </a:lnSpc>
              <a:buFont typeface="Courier New" panose="02070309020205020404" pitchFamily="49" charset="0"/>
              <a:buChar char="o"/>
            </a:pPr>
            <a:r>
              <a:rPr lang="en-US" sz="1600" dirty="0"/>
              <a:t>bright vertical beam emittance (1.5 nm)</a:t>
            </a:r>
          </a:p>
          <a:p>
            <a:pPr lvl="1">
              <a:lnSpc>
                <a:spcPct val="120000"/>
              </a:lnSpc>
              <a:buFont typeface="Courier New" panose="02070309020205020404" pitchFamily="49" charset="0"/>
              <a:buChar char="o"/>
            </a:pPr>
            <a:r>
              <a:rPr lang="en-US" sz="1600" dirty="0"/>
              <a:t>strong cooling (coherent electron cooling, ERL)</a:t>
            </a:r>
          </a:p>
          <a:p>
            <a:pPr>
              <a:lnSpc>
                <a:spcPct val="120000"/>
              </a:lnSpc>
            </a:pPr>
            <a:r>
              <a:rPr lang="en-US" sz="1600" b="1" dirty="0"/>
              <a:t>Electron storage ring (ESR): 2.5–18 GeV</a:t>
            </a:r>
            <a:r>
              <a:rPr lang="en-US" sz="1600" dirty="0"/>
              <a:t> (</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sz="1600" dirty="0"/>
              <a:t>up to 1160 polarized bunches</a:t>
            </a:r>
          </a:p>
          <a:p>
            <a:pPr lvl="2">
              <a:lnSpc>
                <a:spcPct val="120000"/>
              </a:lnSpc>
              <a:buFont typeface="Courier New" panose="02070309020205020404" pitchFamily="49" charset="0"/>
              <a:buChar char="o"/>
            </a:pPr>
            <a:r>
              <a:rPr lang="en-US" sz="1600" dirty="0"/>
              <a:t>high polarization by continual reinjection from RCS</a:t>
            </a:r>
          </a:p>
          <a:p>
            <a:pPr lvl="1">
              <a:lnSpc>
                <a:spcPct val="120000"/>
              </a:lnSpc>
              <a:buFont typeface="Courier New" panose="02070309020205020404" pitchFamily="49" charset="0"/>
              <a:buChar char="o"/>
            </a:pPr>
            <a:r>
              <a:rPr lang="en-US" sz="1600" dirty="0"/>
              <a:t>large beam current (2.5 A) </a:t>
            </a:r>
            <a:r>
              <a:rPr lang="en-US" sz="1600" dirty="0">
                <a:sym typeface="Wingdings" panose="05000000000000000000" pitchFamily="2" charset="2"/>
              </a:rPr>
              <a:t> 9 MW SR power</a:t>
            </a:r>
          </a:p>
          <a:p>
            <a:pPr lvl="1">
              <a:lnSpc>
                <a:spcPct val="120000"/>
              </a:lnSpc>
              <a:buFont typeface="Courier New" panose="02070309020205020404" pitchFamily="49" charset="0"/>
              <a:buChar char="o"/>
            </a:pPr>
            <a:r>
              <a:rPr lang="en-US" sz="1600" dirty="0">
                <a:sym typeface="Wingdings" panose="05000000000000000000" pitchFamily="2" charset="2"/>
              </a:rPr>
              <a:t>superconducting RF cavities</a:t>
            </a:r>
          </a:p>
          <a:p>
            <a:pPr>
              <a:lnSpc>
                <a:spcPct val="120000"/>
              </a:lnSpc>
            </a:pPr>
            <a:r>
              <a:rPr lang="en-US" sz="1600" b="1" dirty="0"/>
              <a:t>Rapid cycling synchrotron (RCS): 0.4-18 GeV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sz="1600" dirty="0"/>
              <a:t>2 bunches at 1 Hz; spin transparent due to high periodicity</a:t>
            </a:r>
          </a:p>
          <a:p>
            <a:pPr>
              <a:lnSpc>
                <a:spcPct val="120000"/>
              </a:lnSpc>
            </a:pPr>
            <a:r>
              <a:rPr lang="en-US" sz="1600" b="1" dirty="0"/>
              <a:t>High luminosity interaction region(s) </a:t>
            </a:r>
            <a:r>
              <a:rPr lang="en-US" sz="1600" dirty="0"/>
              <a:t>(</a:t>
            </a:r>
            <a:r>
              <a:rPr lang="en-US" sz="1600" b="1" dirty="0">
                <a:solidFill>
                  <a:srgbClr val="FF0000"/>
                </a:solidFill>
              </a:rPr>
              <a:t>new</a:t>
            </a:r>
            <a:r>
              <a:rPr lang="en-US" sz="1600" dirty="0"/>
              <a:t>)</a:t>
            </a:r>
          </a:p>
          <a:p>
            <a:pPr lvl="1">
              <a:lnSpc>
                <a:spcPct val="120000"/>
              </a:lnSpc>
              <a:buFont typeface="Courier New" panose="02070309020205020404" pitchFamily="49" charset="0"/>
              <a:buChar char="o"/>
            </a:pPr>
            <a:r>
              <a:rPr lang="en-US" sz="1600" dirty="0"/>
              <a:t>L = 10</a:t>
            </a:r>
            <a:r>
              <a:rPr lang="en-US" sz="1600" baseline="30000" dirty="0"/>
              <a:t>34 </a:t>
            </a:r>
            <a:r>
              <a:rPr lang="en-US" sz="1600" dirty="0"/>
              <a:t>cm</a:t>
            </a:r>
            <a:r>
              <a:rPr lang="en-US" sz="1600" baseline="30000" dirty="0"/>
              <a:t>-2</a:t>
            </a:r>
            <a:r>
              <a:rPr lang="en-US" sz="1600" dirty="0"/>
              <a:t>s</a:t>
            </a:r>
            <a:r>
              <a:rPr lang="en-US" sz="1600" baseline="30000" dirty="0"/>
              <a:t>-1</a:t>
            </a:r>
          </a:p>
          <a:p>
            <a:pPr lvl="1">
              <a:lnSpc>
                <a:spcPct val="120000"/>
              </a:lnSpc>
              <a:buFont typeface="Courier New" panose="02070309020205020404" pitchFamily="49" charset="0"/>
              <a:buChar char="o"/>
            </a:pPr>
            <a:r>
              <a:rPr lang="en-US" sz="1600" dirty="0"/>
              <a:t>superconducting magnets</a:t>
            </a:r>
          </a:p>
          <a:p>
            <a:pPr lvl="1">
              <a:lnSpc>
                <a:spcPct val="120000"/>
              </a:lnSpc>
              <a:buFont typeface="Courier New" panose="02070309020205020404" pitchFamily="49" charset="0"/>
              <a:buChar char="o"/>
            </a:pPr>
            <a:r>
              <a:rPr lang="en-US" sz="1600" dirty="0"/>
              <a:t>25 mrad crossing angle with crab cavities</a:t>
            </a:r>
          </a:p>
          <a:p>
            <a:pPr lvl="1">
              <a:lnSpc>
                <a:spcPct val="120000"/>
              </a:lnSpc>
              <a:buFont typeface="Courier New" panose="02070309020205020404" pitchFamily="49" charset="0"/>
              <a:buChar char="o"/>
            </a:pPr>
            <a:r>
              <a:rPr lang="en-US" sz="1600" dirty="0"/>
              <a:t>spin rotators (produce longitudinal spin at IP)</a:t>
            </a:r>
          </a:p>
        </p:txBody>
      </p:sp>
      <p:sp>
        <p:nvSpPr>
          <p:cNvPr id="3" name="Date Placeholder 2">
            <a:extLst>
              <a:ext uri="{FF2B5EF4-FFF2-40B4-BE49-F238E27FC236}">
                <a16:creationId xmlns:a16="http://schemas.microsoft.com/office/drawing/2014/main" id="{2C969BB8-20C9-673D-2EA5-231F65F16CE4}"/>
              </a:ext>
            </a:extLst>
          </p:cNvPr>
          <p:cNvSpPr>
            <a:spLocks noGrp="1"/>
          </p:cNvSpPr>
          <p:nvPr>
            <p:ph type="dt" sz="half" idx="10"/>
          </p:nvPr>
        </p:nvSpPr>
        <p:spPr/>
        <p:txBody>
          <a:bodyPr/>
          <a:lstStyle/>
          <a:p>
            <a:fld id="{EF546A1A-3EB7-3B40-9BDE-45ED2A50A06D}" type="datetime1">
              <a:rPr lang="en-US" smtClean="0"/>
              <a:t>4/5/23</a:t>
            </a:fld>
            <a:endParaRPr lang="en-US" dirty="0"/>
          </a:p>
        </p:txBody>
      </p:sp>
      <p:sp>
        <p:nvSpPr>
          <p:cNvPr id="5" name="Footer Placeholder 4">
            <a:extLst>
              <a:ext uri="{FF2B5EF4-FFF2-40B4-BE49-F238E27FC236}">
                <a16:creationId xmlns:a16="http://schemas.microsoft.com/office/drawing/2014/main" id="{4BB536CC-2863-4A58-93B7-47348B90A9CC}"/>
              </a:ext>
            </a:extLst>
          </p:cNvPr>
          <p:cNvSpPr>
            <a:spLocks noGrp="1"/>
          </p:cNvSpPr>
          <p:nvPr>
            <p:ph type="ftr" sz="quarter" idx="11"/>
          </p:nvPr>
        </p:nvSpPr>
        <p:spPr/>
        <p:txBody>
          <a:bodyPr/>
          <a:lstStyle/>
          <a:p>
            <a:r>
              <a:rPr lang="en-US"/>
              <a:t>EIC and MuIC</a:t>
            </a:r>
            <a:endParaRPr lang="en-US" dirty="0"/>
          </a:p>
        </p:txBody>
      </p:sp>
    </p:spTree>
    <p:extLst>
      <p:ext uri="{BB962C8B-B14F-4D97-AF65-F5344CB8AC3E}">
        <p14:creationId xmlns:p14="http://schemas.microsoft.com/office/powerpoint/2010/main" val="1633280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
          <p:cNvSpPr txBox="1"/>
          <p:nvPr/>
        </p:nvSpPr>
        <p:spPr>
          <a:xfrm>
            <a:off x="10196513" y="0"/>
            <a:ext cx="85090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r">
              <a:spcBef>
                <a:spcPts val="800"/>
              </a:spcBef>
              <a:defRPr sz="1400">
                <a:solidFill>
                  <a:srgbClr val="000000"/>
                </a:solidFill>
                <a:uFill>
                  <a:solidFill>
                    <a:srgbClr val="000000"/>
                  </a:solidFill>
                </a:uFill>
              </a:defRPr>
            </a:lvl1pPr>
          </a:lstStyle>
          <a:p>
            <a:r>
              <a:t> </a:t>
            </a:r>
          </a:p>
        </p:txBody>
      </p:sp>
      <p:sp>
        <p:nvSpPr>
          <p:cNvPr id="811" name="EIC Accelerator Design"/>
          <p:cNvSpPr txBox="1">
            <a:spLocks noGrp="1"/>
          </p:cNvSpPr>
          <p:nvPr>
            <p:ph type="title"/>
          </p:nvPr>
        </p:nvSpPr>
        <p:spPr>
          <a:xfrm>
            <a:off x="252510" y="318036"/>
            <a:ext cx="11360800" cy="763600"/>
          </a:xfrm>
          <a:prstGeom prst="rect">
            <a:avLst/>
          </a:prstGeom>
        </p:spPr>
        <p:txBody>
          <a:bodyPr/>
          <a:lstStyle/>
          <a:p>
            <a:r>
              <a:rPr dirty="0"/>
              <a:t>EIC Accelerator Design</a:t>
            </a:r>
          </a:p>
        </p:txBody>
      </p:sp>
      <p:sp>
        <p:nvSpPr>
          <p:cNvPr id="812" name="Slide Number"/>
          <p:cNvSpPr txBox="1">
            <a:spLocks noGrp="1"/>
          </p:cNvSpPr>
          <p:nvPr>
            <p:ph type="sldNum" sz="quarter" idx="2"/>
          </p:nvPr>
        </p:nvSpPr>
        <p:spPr>
          <a:xfrm>
            <a:off x="9669462" y="0"/>
            <a:ext cx="241301" cy="2359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kumimoji="0" sz="1000" b="0" i="0" u="none" strike="noStrike" cap="none" spc="0" normalizeH="0" baseline="0">
                <a:ln>
                  <a:noFill/>
                </a:ln>
                <a:solidFill>
                  <a:srgbClr val="000000"/>
                </a:solidFill>
                <a:effectLst/>
                <a:uFill>
                  <a:solidFill>
                    <a:srgbClr val="D5F0FF"/>
                  </a:solidFill>
                </a:uFill>
                <a:latin typeface="Times New Roman"/>
                <a:ea typeface="Times New Roman"/>
                <a:cs typeface="Times New Roman"/>
                <a:sym typeface="Times New Roman"/>
              </a:defRPr>
            </a:lvl1pPr>
            <a:lvl2pPr marL="40639" marR="40639" indent="3429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2pPr>
            <a:lvl3pPr marL="40639" marR="40639"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3pPr>
            <a:lvl4pPr marL="40639" marR="40639" indent="10287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4pPr>
            <a:lvl5pPr marL="40639" marR="40639"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5pPr>
            <a:lvl6pPr marL="40639" marR="40639" indent="17145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6pPr>
            <a:lvl7pPr marL="40639" marR="40639" indent="2057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7pPr>
            <a:lvl8pPr marL="40639" marR="40639" indent="24003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8pPr>
            <a:lvl9pPr marL="40639" marR="40639" indent="2743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D5F0FF"/>
                </a:solidFill>
                <a:effectLst/>
                <a:uFill>
                  <a:solidFill>
                    <a:srgbClr val="D5F0FF"/>
                  </a:solidFill>
                </a:uFill>
                <a:latin typeface="Times New Roman"/>
                <a:ea typeface="Times New Roman"/>
                <a:cs typeface="Times New Roman"/>
                <a:sym typeface="Times New Roman"/>
              </a:defRPr>
            </a:lvl9pPr>
          </a:lstStyle>
          <a:p>
            <a:fld id="{86CB4B4D-7CA3-9044-876B-883B54F8677D}" type="slidenum">
              <a:rPr lang="en-US" smtClean="0"/>
              <a:pPr/>
              <a:t>11</a:t>
            </a:fld>
            <a:endParaRPr/>
          </a:p>
        </p:txBody>
      </p:sp>
      <p:sp>
        <p:nvSpPr>
          <p:cNvPr id="814" name="Rectangle"/>
          <p:cNvSpPr txBox="1"/>
          <p:nvPr/>
        </p:nvSpPr>
        <p:spPr>
          <a:xfrm>
            <a:off x="3896851" y="837968"/>
            <a:ext cx="271332" cy="3842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defRPr sz="1200" u="sng">
                <a:solidFill>
                  <a:srgbClr val="000000"/>
                </a:solidFill>
                <a:latin typeface="Helvetica"/>
                <a:ea typeface="Helvetica"/>
                <a:cs typeface="Helvetica"/>
                <a:sym typeface="Helvetica"/>
                <a:hlinkClick r:id="rId2"/>
              </a:defRPr>
            </a:lvl1pPr>
          </a:lstStyle>
          <a:p>
            <a:pPr>
              <a:defRPr u="none"/>
            </a:pPr>
            <a:r>
              <a:t> </a:t>
            </a:r>
          </a:p>
        </p:txBody>
      </p:sp>
      <p:pic>
        <p:nvPicPr>
          <p:cNvPr id="820" name="Picture 10" descr="Picture 10"/>
          <p:cNvPicPr>
            <a:picLocks noChangeAspect="1"/>
          </p:cNvPicPr>
          <p:nvPr/>
        </p:nvPicPr>
        <p:blipFill>
          <a:blip r:embed="rId3"/>
          <a:srcRect l="1535" t="3665"/>
          <a:stretch>
            <a:fillRect/>
          </a:stretch>
        </p:blipFill>
        <p:spPr>
          <a:xfrm>
            <a:off x="5423353" y="3176890"/>
            <a:ext cx="6574026" cy="3692330"/>
          </a:xfrm>
          <a:prstGeom prst="rect">
            <a:avLst/>
          </a:prstGeom>
          <a:ln w="12700">
            <a:miter lim="400000"/>
          </a:ln>
        </p:spPr>
      </p:pic>
      <p:graphicFrame>
        <p:nvGraphicFramePr>
          <p:cNvPr id="821" name="Table"/>
          <p:cNvGraphicFramePr/>
          <p:nvPr>
            <p:extLst>
              <p:ext uri="{D42A27DB-BD31-4B8C-83A1-F6EECF244321}">
                <p14:modId xmlns:p14="http://schemas.microsoft.com/office/powerpoint/2010/main" val="1892259843"/>
              </p:ext>
            </p:extLst>
          </p:nvPr>
        </p:nvGraphicFramePr>
        <p:xfrm>
          <a:off x="6292312" y="837968"/>
          <a:ext cx="5647177" cy="2125305"/>
        </p:xfrm>
        <a:graphic>
          <a:graphicData uri="http://schemas.openxmlformats.org/drawingml/2006/table">
            <a:tbl>
              <a:tblPr/>
              <a:tblGrid>
                <a:gridCol w="2648508">
                  <a:extLst>
                    <a:ext uri="{9D8B030D-6E8A-4147-A177-3AD203B41FA5}">
                      <a16:colId xmlns:a16="http://schemas.microsoft.com/office/drawing/2014/main" val="20000"/>
                    </a:ext>
                  </a:extLst>
                </a:gridCol>
                <a:gridCol w="2998669">
                  <a:extLst>
                    <a:ext uri="{9D8B030D-6E8A-4147-A177-3AD203B41FA5}">
                      <a16:colId xmlns:a16="http://schemas.microsoft.com/office/drawing/2014/main" val="20001"/>
                    </a:ext>
                  </a:extLst>
                </a:gridCol>
              </a:tblGrid>
              <a:tr h="425061">
                <a:tc>
                  <a:txBody>
                    <a:bodyPr/>
                    <a:lstStyle/>
                    <a:p>
                      <a:pPr algn="l" defTabSz="914400">
                        <a:spcBef>
                          <a:spcPts val="1000"/>
                        </a:spcBef>
                        <a:buFont typeface="Arial"/>
                        <a:defRPr sz="1400">
                          <a:uFillTx/>
                          <a:latin typeface="Times New Roman"/>
                          <a:ea typeface="Times New Roman"/>
                          <a:cs typeface="Times New Roman"/>
                        </a:defRPr>
                      </a:pPr>
                      <a:r>
                        <a:t>Center of Mass Energies: </a:t>
                      </a:r>
                    </a:p>
                  </a:txBody>
                  <a:tcPr marL="50800" marR="50800" marT="50800" marB="50800" anchor="ctr"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20GeV - 140GeV</a:t>
                      </a:r>
                    </a:p>
                  </a:txBody>
                  <a:tcPr marL="50800" marR="50800" marT="50800" marB="50800" anchor="ctr" horzOverflow="overflow">
                    <a:lnL w="28575">
                      <a:solidFill>
                        <a:srgbClr val="000000"/>
                      </a:solidFill>
                      <a:miter lim="400000"/>
                    </a:lnL>
                    <a:lnR w="28575">
                      <a:solidFill>
                        <a:srgbClr val="000000"/>
                      </a:solidFill>
                      <a:miter lim="400000"/>
                    </a:lnR>
                    <a:lnT w="28575">
                      <a:solidFill>
                        <a:srgbClr val="000000"/>
                      </a:solidFill>
                      <a:miter lim="400000"/>
                    </a:lnT>
                    <a:lnB w="12700">
                      <a:solidFill>
                        <a:srgbClr val="000000"/>
                      </a:solidFill>
                      <a:miter lim="400000"/>
                    </a:lnB>
                  </a:tcPr>
                </a:tc>
                <a:extLst>
                  <a:ext uri="{0D108BD9-81ED-4DB2-BD59-A6C34878D82A}">
                    <a16:rowId xmlns:a16="http://schemas.microsoft.com/office/drawing/2014/main" val="10000"/>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Luminosity:</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400">
                          <a:uFill>
                            <a:solidFill>
                              <a:srgbClr val="000000"/>
                            </a:solidFill>
                          </a:uFill>
                          <a:latin typeface="Times New Roman"/>
                          <a:ea typeface="Times New Roman"/>
                          <a:cs typeface="Times New Roman"/>
                        </a:defRPr>
                      </a:pPr>
                      <a:r>
                        <a:t>10</a:t>
                      </a:r>
                      <a:r>
                        <a:rPr baseline="28285"/>
                        <a:t>33 - </a:t>
                      </a:r>
                      <a:r>
                        <a:t>10</a:t>
                      </a:r>
                      <a:r>
                        <a:rPr baseline="28285"/>
                        <a:t>34 </a:t>
                      </a:r>
                      <a:r>
                        <a:t>cm</a:t>
                      </a:r>
                      <a:r>
                        <a:rPr baseline="28285"/>
                        <a:t>-2</a:t>
                      </a:r>
                      <a:r>
                        <a:t>s</a:t>
                      </a:r>
                      <a:r>
                        <a:rPr baseline="28285"/>
                        <a:t>-1 </a:t>
                      </a:r>
                      <a:r>
                        <a:rPr baseline="-3714"/>
                        <a:t>/ 10-100fb</a:t>
                      </a:r>
                      <a:r>
                        <a:rPr baseline="28285"/>
                        <a:t>-1</a:t>
                      </a:r>
                      <a:r>
                        <a:rPr baseline="-3714"/>
                        <a:t> / year</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1"/>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Highly Polarized Beams:</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70%</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2"/>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Large Ion Species Range:</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dirty="0">
                          <a:uFill>
                            <a:solidFill>
                              <a:srgbClr val="000000"/>
                            </a:solidFill>
                          </a:uFill>
                          <a:latin typeface="Times New Roman"/>
                          <a:ea typeface="Times New Roman"/>
                          <a:cs typeface="Times New Roman"/>
                        </a:rPr>
                        <a:t>p to U</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12700">
                      <a:solidFill>
                        <a:srgbClr val="000000"/>
                      </a:solidFill>
                      <a:miter lim="400000"/>
                    </a:lnB>
                  </a:tcPr>
                </a:tc>
                <a:extLst>
                  <a:ext uri="{0D108BD9-81ED-4DB2-BD59-A6C34878D82A}">
                    <a16:rowId xmlns:a16="http://schemas.microsoft.com/office/drawing/2014/main" val="10003"/>
                  </a:ext>
                </a:extLst>
              </a:tr>
              <a:tr h="425061">
                <a:tc>
                  <a:txBody>
                    <a:bodyPr/>
                    <a:lstStyle/>
                    <a:p>
                      <a:pPr marR="40639" algn="l" defTabSz="914400">
                        <a:lnSpc>
                          <a:spcPct val="75000"/>
                        </a:lnSpc>
                        <a:spcBef>
                          <a:spcPts val="500"/>
                        </a:spcBef>
                        <a:tabLst>
                          <a:tab pos="558800" algn="l"/>
                        </a:tabLst>
                        <a:defRPr sz="1800">
                          <a:uFillTx/>
                        </a:defRPr>
                      </a:pPr>
                      <a:r>
                        <a:rPr sz="1400">
                          <a:uFill>
                            <a:solidFill>
                              <a:srgbClr val="000000"/>
                            </a:solidFill>
                          </a:uFill>
                          <a:latin typeface="Times New Roman"/>
                          <a:ea typeface="Times New Roman"/>
                          <a:cs typeface="Times New Roman"/>
                        </a:rPr>
                        <a:t>Number of Interaction Regions:</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tc>
                  <a:txBody>
                    <a:bodyPr/>
                    <a:lstStyle/>
                    <a:p>
                      <a:pPr marR="40639" algn="l" defTabSz="914400">
                        <a:lnSpc>
                          <a:spcPct val="75000"/>
                        </a:lnSpc>
                        <a:spcBef>
                          <a:spcPts val="500"/>
                        </a:spcBef>
                        <a:tabLst>
                          <a:tab pos="558800" algn="l"/>
                        </a:tabLst>
                        <a:defRPr sz="1800">
                          <a:uFillTx/>
                        </a:defRPr>
                      </a:pPr>
                      <a:r>
                        <a:rPr sz="1400" dirty="0">
                          <a:uFill>
                            <a:solidFill>
                              <a:srgbClr val="000000"/>
                            </a:solidFill>
                          </a:uFill>
                          <a:latin typeface="Times New Roman"/>
                          <a:ea typeface="Times New Roman"/>
                          <a:cs typeface="Times New Roman"/>
                        </a:rPr>
                        <a:t>Up to 2!</a:t>
                      </a:r>
                    </a:p>
                  </a:txBody>
                  <a:tcPr marL="50800" marR="50800" marT="50800" marB="50800" anchor="ctr" horzOverflow="overflow">
                    <a:lnL w="28575">
                      <a:solidFill>
                        <a:srgbClr val="000000"/>
                      </a:solidFill>
                      <a:miter lim="400000"/>
                    </a:lnL>
                    <a:lnR w="28575">
                      <a:solidFill>
                        <a:srgbClr val="000000"/>
                      </a:solidFill>
                      <a:miter lim="400000"/>
                    </a:lnR>
                    <a:lnT w="12700">
                      <a:solidFill>
                        <a:srgbClr val="000000"/>
                      </a:solidFill>
                      <a:miter lim="400000"/>
                    </a:lnT>
                    <a:lnB w="28575">
                      <a:solidFill>
                        <a:srgbClr val="000000"/>
                      </a:solidFill>
                      <a:miter lim="400000"/>
                    </a:lnB>
                  </a:tcPr>
                </a:tc>
                <a:extLst>
                  <a:ext uri="{0D108BD9-81ED-4DB2-BD59-A6C34878D82A}">
                    <a16:rowId xmlns:a16="http://schemas.microsoft.com/office/drawing/2014/main" val="10004"/>
                  </a:ext>
                </a:extLst>
              </a:tr>
            </a:tbl>
          </a:graphicData>
        </a:graphic>
      </p:graphicFrame>
      <p:grpSp>
        <p:nvGrpSpPr>
          <p:cNvPr id="2" name="Group 1">
            <a:extLst>
              <a:ext uri="{FF2B5EF4-FFF2-40B4-BE49-F238E27FC236}">
                <a16:creationId xmlns:a16="http://schemas.microsoft.com/office/drawing/2014/main" id="{D5D1ACEE-6267-E50B-6871-91E88B9420DD}"/>
              </a:ext>
            </a:extLst>
          </p:cNvPr>
          <p:cNvGrpSpPr/>
          <p:nvPr/>
        </p:nvGrpSpPr>
        <p:grpSpPr>
          <a:xfrm>
            <a:off x="816178" y="1163766"/>
            <a:ext cx="4577232" cy="5376197"/>
            <a:chOff x="1606591" y="946010"/>
            <a:chExt cx="3482542" cy="4431030"/>
          </a:xfrm>
        </p:grpSpPr>
        <p:pic>
          <p:nvPicPr>
            <p:cNvPr id="3" name="Picture 2" descr="Diagram&#10;&#10;Description automatically generated">
              <a:extLst>
                <a:ext uri="{FF2B5EF4-FFF2-40B4-BE49-F238E27FC236}">
                  <a16:creationId xmlns:a16="http://schemas.microsoft.com/office/drawing/2014/main" id="{D30AECAE-7BB6-E716-F925-723259EBB73F}"/>
                </a:ext>
              </a:extLst>
            </p:cNvPr>
            <p:cNvPicPr>
              <a:picLocks noChangeAspect="1"/>
            </p:cNvPicPr>
            <p:nvPr/>
          </p:nvPicPr>
          <p:blipFill>
            <a:blip r:embed="rId4"/>
            <a:stretch>
              <a:fillRect/>
            </a:stretch>
          </p:blipFill>
          <p:spPr>
            <a:xfrm>
              <a:off x="1658228" y="946010"/>
              <a:ext cx="3430905" cy="4431030"/>
            </a:xfrm>
            <a:prstGeom prst="rect">
              <a:avLst/>
            </a:prstGeom>
          </p:spPr>
        </p:pic>
        <p:sp>
          <p:nvSpPr>
            <p:cNvPr id="4" name="TextBox 3">
              <a:extLst>
                <a:ext uri="{FF2B5EF4-FFF2-40B4-BE49-F238E27FC236}">
                  <a16:creationId xmlns:a16="http://schemas.microsoft.com/office/drawing/2014/main" id="{B80B67D0-3D2B-DD15-6EB4-64401EE97389}"/>
                </a:ext>
              </a:extLst>
            </p:cNvPr>
            <p:cNvSpPr txBox="1"/>
            <p:nvPr/>
          </p:nvSpPr>
          <p:spPr>
            <a:xfrm>
              <a:off x="2676496" y="3638223"/>
              <a:ext cx="1209329"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IR-6,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Detector</a:t>
              </a:r>
            </a:p>
          </p:txBody>
        </p:sp>
        <p:sp>
          <p:nvSpPr>
            <p:cNvPr id="5" name="Oval 4">
              <a:extLst>
                <a:ext uri="{FF2B5EF4-FFF2-40B4-BE49-F238E27FC236}">
                  <a16:creationId xmlns:a16="http://schemas.microsoft.com/office/drawing/2014/main" id="{67F33712-7253-E0C3-CD1D-ECC6247561FD}"/>
                </a:ext>
              </a:extLst>
            </p:cNvPr>
            <p:cNvSpPr/>
            <p:nvPr/>
          </p:nvSpPr>
          <p:spPr>
            <a:xfrm>
              <a:off x="2879835" y="3142591"/>
              <a:ext cx="557048" cy="556312"/>
            </a:xfrm>
            <a:prstGeom prst="ellipse">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3AF2911-81FA-6B9C-EDCA-8043200D64AC}"/>
                </a:ext>
              </a:extLst>
            </p:cNvPr>
            <p:cNvGrpSpPr/>
            <p:nvPr/>
          </p:nvGrpSpPr>
          <p:grpSpPr>
            <a:xfrm>
              <a:off x="1606591" y="2605214"/>
              <a:ext cx="915146" cy="814881"/>
              <a:chOff x="82591" y="2605213"/>
              <a:chExt cx="915146" cy="814881"/>
            </a:xfrm>
          </p:grpSpPr>
          <p:sp>
            <p:nvSpPr>
              <p:cNvPr id="7" name="Oval 6">
                <a:extLst>
                  <a:ext uri="{FF2B5EF4-FFF2-40B4-BE49-F238E27FC236}">
                    <a16:creationId xmlns:a16="http://schemas.microsoft.com/office/drawing/2014/main" id="{BC3FC1B8-373D-9350-5353-A43E6E1CA54F}"/>
                  </a:ext>
                </a:extLst>
              </p:cNvPr>
              <p:cNvSpPr/>
              <p:nvPr/>
            </p:nvSpPr>
            <p:spPr>
              <a:xfrm>
                <a:off x="440689" y="2605213"/>
                <a:ext cx="557048" cy="556312"/>
              </a:xfrm>
              <a:prstGeom prst="ellipse">
                <a:avLst/>
              </a:prstGeom>
              <a:noFill/>
              <a:ln w="28575">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B742EF-3657-7445-881F-DF30AD4BB0E5}"/>
                  </a:ext>
                </a:extLst>
              </p:cNvPr>
              <p:cNvSpPr txBox="1"/>
              <p:nvPr/>
            </p:nvSpPr>
            <p:spPr>
              <a:xfrm>
                <a:off x="82591" y="3081540"/>
                <a:ext cx="594196"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IR-8</a:t>
                </a:r>
              </a:p>
            </p:txBody>
          </p:sp>
        </p:grpSp>
      </p:grpSp>
    </p:spTree>
    <p:extLst>
      <p:ext uri="{BB962C8B-B14F-4D97-AF65-F5344CB8AC3E}">
        <p14:creationId xmlns:p14="http://schemas.microsoft.com/office/powerpoint/2010/main" val="3101640339"/>
      </p:ext>
    </p:extLst>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821"/>
                                        </p:tgtEl>
                                        <p:attrNameLst>
                                          <p:attrName>style.visibility</p:attrName>
                                        </p:attrNameLst>
                                      </p:cBhvr>
                                      <p:to>
                                        <p:strVal val="visible"/>
                                      </p:to>
                                    </p:set>
                                    <p:animEffect transition="in" filter="fade">
                                      <p:cBhvr>
                                        <p:cTn id="7" dur="500"/>
                                        <p:tgtEl>
                                          <p:spTgt spid="8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820"/>
                                        </p:tgtEl>
                                        <p:attrNameLst>
                                          <p:attrName>style.visibility</p:attrName>
                                        </p:attrNameLst>
                                      </p:cBhvr>
                                      <p:to>
                                        <p:strVal val="visible"/>
                                      </p:to>
                                    </p:set>
                                    <p:animEffect transition="in" filter="fade">
                                      <p:cBhvr>
                                        <p:cTn id="12" dur="500"/>
                                        <p:tgtEl>
                                          <p:spTgt spid="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animBg="1" advAuto="0"/>
      <p:bldP spid="821"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673D2-782E-42EB-8B3E-92CCBB6E89D0}"/>
              </a:ext>
            </a:extLst>
          </p:cNvPr>
          <p:cNvSpPr>
            <a:spLocks noGrp="1"/>
          </p:cNvSpPr>
          <p:nvPr>
            <p:ph type="sldNum" sz="quarter" idx="12"/>
          </p:nvPr>
        </p:nvSpPr>
        <p:spPr>
          <a:xfrm>
            <a:off x="8521212" y="6356352"/>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12</a:t>
            </a:fld>
            <a:endParaRPr lang="en-US" dirty="0"/>
          </a:p>
        </p:txBody>
      </p:sp>
      <p:sp>
        <p:nvSpPr>
          <p:cNvPr id="8" name="Title 1">
            <a:extLst>
              <a:ext uri="{FF2B5EF4-FFF2-40B4-BE49-F238E27FC236}">
                <a16:creationId xmlns:a16="http://schemas.microsoft.com/office/drawing/2014/main" id="{A50E9167-E239-447F-B88E-7EE931D9286B}"/>
              </a:ext>
            </a:extLst>
          </p:cNvPr>
          <p:cNvSpPr>
            <a:spLocks noGrp="1"/>
          </p:cNvSpPr>
          <p:nvPr>
            <p:ph type="title"/>
          </p:nvPr>
        </p:nvSpPr>
        <p:spPr>
          <a:xfrm>
            <a:off x="253139" y="384048"/>
            <a:ext cx="11685722" cy="916883"/>
          </a:xfrm>
        </p:spPr>
        <p:txBody>
          <a:bodyPr>
            <a:normAutofit fontScale="90000"/>
          </a:bodyPr>
          <a:lstStyle/>
          <a:p>
            <a:pPr algn="ctr"/>
            <a:r>
              <a:rPr lang="en-US" dirty="0"/>
              <a:t>EIC Project – BNL/</a:t>
            </a:r>
            <a:r>
              <a:rPr lang="en-US" dirty="0" err="1"/>
              <a:t>JLab</a:t>
            </a:r>
            <a:r>
              <a:rPr lang="en-US" dirty="0"/>
              <a:t>, Boards, Advisory Committees</a:t>
            </a:r>
          </a:p>
        </p:txBody>
      </p:sp>
      <p:sp>
        <p:nvSpPr>
          <p:cNvPr id="9" name="TextBox 8">
            <a:extLst>
              <a:ext uri="{FF2B5EF4-FFF2-40B4-BE49-F238E27FC236}">
                <a16:creationId xmlns:a16="http://schemas.microsoft.com/office/drawing/2014/main" id="{6AA45931-9E0F-4569-B936-3863E1BD4A50}"/>
              </a:ext>
            </a:extLst>
          </p:cNvPr>
          <p:cNvSpPr txBox="1"/>
          <p:nvPr/>
        </p:nvSpPr>
        <p:spPr>
          <a:xfrm>
            <a:off x="253139" y="4784588"/>
            <a:ext cx="11685722"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DOE, together with BNL and JLab, envision an EIC facility that is “fully international in character.”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EIC Advisory Board provides oversight and advice on the construction of the facility, focusing on the accelerator (BNL, TJNAF, LBNL, ANL, TRIUMF, IN2P3, CEA, STFC, INFN).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EIC Project Advisory Committee provides advice on the successful delivery of the DOE Project (management, scope, schedule, cost, and performance).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EIC Resource Review Board (RRB) to provide oversight of the experiments.</a:t>
            </a:r>
          </a:p>
        </p:txBody>
      </p:sp>
      <p:sp>
        <p:nvSpPr>
          <p:cNvPr id="2" name="Date Placeholder 1">
            <a:extLst>
              <a:ext uri="{FF2B5EF4-FFF2-40B4-BE49-F238E27FC236}">
                <a16:creationId xmlns:a16="http://schemas.microsoft.com/office/drawing/2014/main" id="{41B1C443-F610-D5C7-2035-15380F24FB7D}"/>
              </a:ext>
            </a:extLst>
          </p:cNvPr>
          <p:cNvSpPr>
            <a:spLocks noGrp="1"/>
          </p:cNvSpPr>
          <p:nvPr>
            <p:ph type="dt" sz="half" idx="10"/>
          </p:nvPr>
        </p:nvSpPr>
        <p:spPr/>
        <p:txBody>
          <a:bodyPr/>
          <a:lstStyle/>
          <a:p>
            <a:fld id="{74F59E51-65AF-804B-A033-4CC0B23D5EA8}" type="datetime1">
              <a:rPr lang="en-US" smtClean="0"/>
              <a:t>4/5/23</a:t>
            </a:fld>
            <a:endParaRPr lang="en-US" dirty="0"/>
          </a:p>
        </p:txBody>
      </p:sp>
      <p:sp>
        <p:nvSpPr>
          <p:cNvPr id="3" name="Footer Placeholder 2">
            <a:extLst>
              <a:ext uri="{FF2B5EF4-FFF2-40B4-BE49-F238E27FC236}">
                <a16:creationId xmlns:a16="http://schemas.microsoft.com/office/drawing/2014/main" id="{7F7CDC8F-8C95-A4B1-5D36-53750DDBAA31}"/>
              </a:ext>
            </a:extLst>
          </p:cNvPr>
          <p:cNvSpPr>
            <a:spLocks noGrp="1"/>
          </p:cNvSpPr>
          <p:nvPr>
            <p:ph type="ftr" sz="quarter" idx="11"/>
          </p:nvPr>
        </p:nvSpPr>
        <p:spPr/>
        <p:txBody>
          <a:bodyPr/>
          <a:lstStyle/>
          <a:p>
            <a:r>
              <a:rPr lang="en-US"/>
              <a:t>EIC and MuIC</a:t>
            </a:r>
            <a:endParaRPr lang="en-US" dirty="0"/>
          </a:p>
        </p:txBody>
      </p:sp>
      <p:pic>
        <p:nvPicPr>
          <p:cNvPr id="5" name="Picture 4">
            <a:extLst>
              <a:ext uri="{FF2B5EF4-FFF2-40B4-BE49-F238E27FC236}">
                <a16:creationId xmlns:a16="http://schemas.microsoft.com/office/drawing/2014/main" id="{7B82F60E-CFDF-1B4B-D102-13E15BD49E2C}"/>
              </a:ext>
            </a:extLst>
          </p:cNvPr>
          <p:cNvPicPr>
            <a:picLocks noChangeAspect="1"/>
          </p:cNvPicPr>
          <p:nvPr/>
        </p:nvPicPr>
        <p:blipFill>
          <a:blip r:embed="rId2"/>
          <a:stretch>
            <a:fillRect/>
          </a:stretch>
        </p:blipFill>
        <p:spPr>
          <a:xfrm>
            <a:off x="609600" y="1258311"/>
            <a:ext cx="10409204" cy="3526277"/>
          </a:xfrm>
          <a:prstGeom prst="rect">
            <a:avLst/>
          </a:prstGeom>
        </p:spPr>
      </p:pic>
    </p:spTree>
    <p:extLst>
      <p:ext uri="{BB962C8B-B14F-4D97-AF65-F5344CB8AC3E}">
        <p14:creationId xmlns:p14="http://schemas.microsoft.com/office/powerpoint/2010/main" val="507951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D8FEB776-60DF-415C-B45A-3BDA4B0828B2}"/>
              </a:ext>
            </a:extLst>
          </p:cNvPr>
          <p:cNvSpPr txBox="1">
            <a:spLocks/>
          </p:cNvSpPr>
          <p:nvPr/>
        </p:nvSpPr>
        <p:spPr>
          <a:xfrm>
            <a:off x="5818172" y="6454925"/>
            <a:ext cx="431940" cy="27418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893C5830-40F3-F04E-B2E3-10E6672BA8FF}" type="slidenum">
              <a:rPr lang="en-US" sz="1000">
                <a:solidFill>
                  <a:prstClr val="white"/>
                </a:solidFill>
              </a:rPr>
              <a:pPr algn="ctr">
                <a:defRPr/>
              </a:pPr>
              <a:t>13</a:t>
            </a:fld>
            <a:endParaRPr lang="en-US" sz="1000" dirty="0">
              <a:solidFill>
                <a:prstClr val="white"/>
              </a:solidFill>
            </a:endParaRPr>
          </a:p>
        </p:txBody>
      </p:sp>
      <p:pic>
        <p:nvPicPr>
          <p:cNvPr id="5" name="Picture 4">
            <a:extLst>
              <a:ext uri="{FF2B5EF4-FFF2-40B4-BE49-F238E27FC236}">
                <a16:creationId xmlns:a16="http://schemas.microsoft.com/office/drawing/2014/main" id="{CB3A1F34-6FEA-4FA8-950D-2C1126892B74}"/>
              </a:ext>
            </a:extLst>
          </p:cNvPr>
          <p:cNvPicPr>
            <a:picLocks noChangeAspect="1"/>
          </p:cNvPicPr>
          <p:nvPr/>
        </p:nvPicPr>
        <p:blipFill>
          <a:blip r:embed="rId2"/>
          <a:srcRect/>
          <a:stretch/>
        </p:blipFill>
        <p:spPr>
          <a:xfrm>
            <a:off x="5495148" y="421176"/>
            <a:ext cx="5575188" cy="3626899"/>
          </a:xfrm>
          <a:prstGeom prst="rect">
            <a:avLst/>
          </a:prstGeom>
        </p:spPr>
      </p:pic>
      <p:sp>
        <p:nvSpPr>
          <p:cNvPr id="6" name="TextBox 5">
            <a:extLst>
              <a:ext uri="{FF2B5EF4-FFF2-40B4-BE49-F238E27FC236}">
                <a16:creationId xmlns:a16="http://schemas.microsoft.com/office/drawing/2014/main" id="{BD4E47E0-5E06-422B-B327-8638EAC4B101}"/>
              </a:ext>
            </a:extLst>
          </p:cNvPr>
          <p:cNvSpPr txBox="1"/>
          <p:nvPr/>
        </p:nvSpPr>
        <p:spPr>
          <a:xfrm>
            <a:off x="5174406" y="226031"/>
            <a:ext cx="1287532" cy="369332"/>
          </a:xfrm>
          <a:prstGeom prst="rect">
            <a:avLst/>
          </a:prstGeom>
          <a:solidFill>
            <a:schemeClr val="bg1"/>
          </a:solidFill>
        </p:spPr>
        <p:txBody>
          <a:bodyPr wrap="none" rtlCol="0">
            <a:spAutoFit/>
          </a:bodyPr>
          <a:lstStyle/>
          <a:p>
            <a:r>
              <a:rPr lang="en-US" dirty="0">
                <a:latin typeface="Arial" panose="020B0604020202020204" pitchFamily="34" charset="0"/>
                <a:cs typeface="Arial" panose="020B0604020202020204" pitchFamily="34" charset="0"/>
              </a:rPr>
              <a:t>Institutions</a:t>
            </a:r>
          </a:p>
        </p:txBody>
      </p:sp>
      <p:sp>
        <p:nvSpPr>
          <p:cNvPr id="7" name="Title 1">
            <a:extLst>
              <a:ext uri="{FF2B5EF4-FFF2-40B4-BE49-F238E27FC236}">
                <a16:creationId xmlns:a16="http://schemas.microsoft.com/office/drawing/2014/main" id="{8C40160B-3A12-4573-BF7E-7404FD4CE606}"/>
              </a:ext>
            </a:extLst>
          </p:cNvPr>
          <p:cNvSpPr txBox="1">
            <a:spLocks/>
          </p:cNvSpPr>
          <p:nvPr/>
        </p:nvSpPr>
        <p:spPr>
          <a:xfrm>
            <a:off x="336472" y="1649058"/>
            <a:ext cx="4396759" cy="1421171"/>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l"/>
            <a:r>
              <a:rPr lang="is-IS" sz="1800" dirty="0"/>
              <a:t>Formed in 2016, Currently: </a:t>
            </a:r>
          </a:p>
          <a:p>
            <a:pPr marL="285750" indent="-285750" algn="l">
              <a:buFont typeface="Arial" panose="020B0604020202020204" pitchFamily="34" charset="0"/>
              <a:buChar char="•"/>
            </a:pPr>
            <a:r>
              <a:rPr lang="is-IS" sz="1800" dirty="0"/>
              <a:t>1369 collaborators,</a:t>
            </a:r>
          </a:p>
          <a:p>
            <a:pPr marL="285750" indent="-285750" algn="l">
              <a:buFont typeface="Arial" panose="020B0604020202020204" pitchFamily="34" charset="0"/>
              <a:buChar char="•"/>
            </a:pPr>
            <a:r>
              <a:rPr lang="is-IS" sz="1800" dirty="0"/>
              <a:t>36 countries,</a:t>
            </a:r>
          </a:p>
          <a:p>
            <a:pPr marL="285750" indent="-285750" algn="l">
              <a:buFont typeface="Arial" panose="020B0604020202020204" pitchFamily="34" charset="0"/>
              <a:buChar char="•"/>
            </a:pPr>
            <a:r>
              <a:rPr lang="is-IS" sz="1800" dirty="0"/>
              <a:t>267 institutions</a:t>
            </a:r>
          </a:p>
          <a:p>
            <a:pPr marL="285750" indent="-285750" algn="l">
              <a:buFont typeface="Arial" panose="020B0604020202020204" pitchFamily="34" charset="0"/>
              <a:buChar char="•"/>
            </a:pPr>
            <a:endParaRPr lang="is-IS" sz="1800" dirty="0">
              <a:solidFill>
                <a:srgbClr val="0000FF"/>
              </a:solidFill>
            </a:endParaRPr>
          </a:p>
        </p:txBody>
      </p:sp>
      <p:sp>
        <p:nvSpPr>
          <p:cNvPr id="9" name="Rectangle 8">
            <a:extLst>
              <a:ext uri="{FF2B5EF4-FFF2-40B4-BE49-F238E27FC236}">
                <a16:creationId xmlns:a16="http://schemas.microsoft.com/office/drawing/2014/main" id="{D73DAE54-0734-40C2-BD60-87E8454B578C}"/>
              </a:ext>
            </a:extLst>
          </p:cNvPr>
          <p:cNvSpPr/>
          <p:nvPr/>
        </p:nvSpPr>
        <p:spPr>
          <a:xfrm>
            <a:off x="349055" y="654980"/>
            <a:ext cx="4577662" cy="830997"/>
          </a:xfrm>
          <a:prstGeom prst="rect">
            <a:avLst/>
          </a:prstGeom>
          <a:ln w="25400">
            <a:solidFill>
              <a:srgbClr val="0000FF"/>
            </a:solidFill>
          </a:ln>
        </p:spPr>
        <p:txBody>
          <a:bodyPr wrap="square">
            <a:spAutoFit/>
          </a:bodyPr>
          <a:lstStyle/>
          <a:p>
            <a:pPr defTabSz="457200">
              <a:spcBef>
                <a:spcPct val="0"/>
              </a:spcBef>
              <a:defRPr/>
            </a:pPr>
            <a:r>
              <a:rPr lang="en-US" altLang="en-US" sz="2400" b="1" dirty="0">
                <a:latin typeface="Arial" panose="020B0604020202020204" pitchFamily="34" charset="0"/>
                <a:cs typeface="Arial" panose="020B0604020202020204" pitchFamily="34" charset="0"/>
              </a:rPr>
              <a:t>The EIC User Group: </a:t>
            </a:r>
            <a:r>
              <a:rPr lang="en-US" altLang="en-US" sz="2400" b="1" dirty="0">
                <a:latin typeface="Arial" panose="020B0604020202020204" pitchFamily="34" charset="0"/>
                <a:cs typeface="Arial" panose="020B0604020202020204" pitchFamily="34" charset="0"/>
                <a:hlinkClick r:id="rId3"/>
              </a:rPr>
              <a:t>https://eicug.github.io/</a:t>
            </a:r>
            <a:r>
              <a:rPr lang="en-US" altLang="en-US" sz="2400" b="1" dirty="0">
                <a:solidFill>
                  <a:srgbClr val="0000FF"/>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D67533DE-FD74-4D2D-B042-C0587FD1ED80}"/>
              </a:ext>
            </a:extLst>
          </p:cNvPr>
          <p:cNvSpPr txBox="1"/>
          <p:nvPr/>
        </p:nvSpPr>
        <p:spPr>
          <a:xfrm>
            <a:off x="4949954" y="3894418"/>
            <a:ext cx="3194304" cy="2862322"/>
          </a:xfrm>
          <a:prstGeom prst="rect">
            <a:avLst/>
          </a:prstGeom>
          <a:solidFill>
            <a:srgbClr val="FFFF00"/>
          </a:solidFill>
        </p:spPr>
        <p:txBody>
          <a:bodyPr wrap="square" rtlCol="0">
            <a:spAutoFit/>
          </a:bodyPr>
          <a:lstStyle/>
          <a:p>
            <a:r>
              <a:rPr lang="en-US" b="1" dirty="0">
                <a:solidFill>
                  <a:srgbClr val="0000FF"/>
                </a:solidFill>
                <a:latin typeface="Arial" panose="020B0604020202020204" pitchFamily="34" charset="0"/>
                <a:cs typeface="Arial" panose="020B0604020202020204" pitchFamily="34" charset="0"/>
              </a:rPr>
              <a:t>Annual EICUG meeting</a:t>
            </a:r>
          </a:p>
          <a:p>
            <a:r>
              <a:rPr lang="en-US" dirty="0">
                <a:latin typeface="Arial" panose="020B0604020202020204" pitchFamily="34" charset="0"/>
                <a:cs typeface="Arial" panose="020B0604020202020204" pitchFamily="34" charset="0"/>
              </a:rPr>
              <a:t>2016 UC Berkeley, CA</a:t>
            </a:r>
          </a:p>
          <a:p>
            <a:r>
              <a:rPr lang="en-US" dirty="0">
                <a:latin typeface="Arial" panose="020B0604020202020204" pitchFamily="34" charset="0"/>
                <a:cs typeface="Arial" panose="020B0604020202020204" pitchFamily="34" charset="0"/>
              </a:rPr>
              <a:t>2016 Argonne, IL</a:t>
            </a:r>
          </a:p>
          <a:p>
            <a:r>
              <a:rPr lang="en-US" dirty="0">
                <a:solidFill>
                  <a:srgbClr val="FF0000"/>
                </a:solidFill>
                <a:latin typeface="Arial" panose="020B0604020202020204" pitchFamily="34" charset="0"/>
                <a:cs typeface="Arial" panose="020B0604020202020204" pitchFamily="34" charset="0"/>
              </a:rPr>
              <a:t>2017 Trieste, Italy</a:t>
            </a:r>
          </a:p>
          <a:p>
            <a:r>
              <a:rPr lang="en-US" dirty="0">
                <a:latin typeface="Arial" panose="020B0604020202020204" pitchFamily="34" charset="0"/>
                <a:cs typeface="Arial" panose="020B0604020202020204" pitchFamily="34" charset="0"/>
              </a:rPr>
              <a:t>2018 CUA, Washington, DC</a:t>
            </a:r>
          </a:p>
          <a:p>
            <a:r>
              <a:rPr lang="en-US" dirty="0">
                <a:solidFill>
                  <a:srgbClr val="FF0000"/>
                </a:solidFill>
                <a:latin typeface="Arial" panose="020B0604020202020204" pitchFamily="34" charset="0"/>
                <a:cs typeface="Arial" panose="020B0604020202020204" pitchFamily="34" charset="0"/>
              </a:rPr>
              <a:t>2019 Paris, France</a:t>
            </a:r>
          </a:p>
          <a:p>
            <a:r>
              <a:rPr lang="en-US" dirty="0">
                <a:solidFill>
                  <a:srgbClr val="0432FF"/>
                </a:solidFill>
                <a:latin typeface="Arial" panose="020B0604020202020204" pitchFamily="34" charset="0"/>
                <a:cs typeface="Arial" panose="020B0604020202020204" pitchFamily="34" charset="0"/>
              </a:rPr>
              <a:t>2020 Miami, FL</a:t>
            </a:r>
          </a:p>
          <a:p>
            <a:r>
              <a:rPr lang="en-US" dirty="0">
                <a:solidFill>
                  <a:srgbClr val="0432FF"/>
                </a:solidFill>
                <a:latin typeface="Arial" panose="020B0604020202020204" pitchFamily="34" charset="0"/>
                <a:cs typeface="Arial" panose="020B0604020202020204" pitchFamily="34" charset="0"/>
              </a:rPr>
              <a:t>2021 VUU, VA  &amp; UCR, CA</a:t>
            </a:r>
          </a:p>
          <a:p>
            <a:r>
              <a:rPr lang="en-US" dirty="0">
                <a:latin typeface="Arial" panose="020B0604020202020204" pitchFamily="34" charset="0"/>
                <a:cs typeface="Arial" panose="020B0604020202020204" pitchFamily="34" charset="0"/>
              </a:rPr>
              <a:t>2022 Stony Brook U, NY</a:t>
            </a:r>
          </a:p>
          <a:p>
            <a:r>
              <a:rPr lang="en-US" dirty="0">
                <a:solidFill>
                  <a:srgbClr val="FF0000"/>
                </a:solidFill>
                <a:latin typeface="Arial" panose="020B0604020202020204" pitchFamily="34" charset="0"/>
                <a:cs typeface="Arial" panose="020B0604020202020204" pitchFamily="34" charset="0"/>
              </a:rPr>
              <a:t>2023 Warsaw, Poland</a:t>
            </a:r>
          </a:p>
        </p:txBody>
      </p:sp>
      <p:pic>
        <p:nvPicPr>
          <p:cNvPr id="11" name="Picture 10" descr="Chart, pie chart&#10;&#10;Description automatically generated">
            <a:extLst>
              <a:ext uri="{FF2B5EF4-FFF2-40B4-BE49-F238E27FC236}">
                <a16:creationId xmlns:a16="http://schemas.microsoft.com/office/drawing/2014/main" id="{EF0C0E49-B634-46C5-ADBA-B2E169F8F528}"/>
              </a:ext>
            </a:extLst>
          </p:cNvPr>
          <p:cNvPicPr>
            <a:picLocks noChangeAspect="1"/>
          </p:cNvPicPr>
          <p:nvPr/>
        </p:nvPicPr>
        <p:blipFill rotWithShape="1">
          <a:blip r:embed="rId4"/>
          <a:srcRect l="6252" r="4560"/>
          <a:stretch/>
        </p:blipFill>
        <p:spPr>
          <a:xfrm>
            <a:off x="8161132" y="3894418"/>
            <a:ext cx="3406981" cy="2939443"/>
          </a:xfrm>
          <a:prstGeom prst="rect">
            <a:avLst/>
          </a:prstGeom>
        </p:spPr>
      </p:pic>
      <p:graphicFrame>
        <p:nvGraphicFramePr>
          <p:cNvPr id="13" name="Chart 12">
            <a:extLst>
              <a:ext uri="{FF2B5EF4-FFF2-40B4-BE49-F238E27FC236}">
                <a16:creationId xmlns:a16="http://schemas.microsoft.com/office/drawing/2014/main" id="{E56B0278-52E7-464E-88FD-0E205751D1DA}"/>
              </a:ext>
            </a:extLst>
          </p:cNvPr>
          <p:cNvGraphicFramePr>
            <a:graphicFrameLocks/>
          </p:cNvGraphicFramePr>
          <p:nvPr>
            <p:extLst>
              <p:ext uri="{D42A27DB-BD31-4B8C-83A1-F6EECF244321}">
                <p14:modId xmlns:p14="http://schemas.microsoft.com/office/powerpoint/2010/main" val="608093135"/>
              </p:ext>
            </p:extLst>
          </p:nvPr>
        </p:nvGraphicFramePr>
        <p:xfrm>
          <a:off x="349055" y="3429000"/>
          <a:ext cx="4498046" cy="3261973"/>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a:extLst>
              <a:ext uri="{FF2B5EF4-FFF2-40B4-BE49-F238E27FC236}">
                <a16:creationId xmlns:a16="http://schemas.microsoft.com/office/drawing/2014/main" id="{7A5CB67E-E4A0-4C3C-B879-7ABA0E02930B}"/>
              </a:ext>
            </a:extLst>
          </p:cNvPr>
          <p:cNvSpPr>
            <a:spLocks noGrp="1"/>
          </p:cNvSpPr>
          <p:nvPr>
            <p:ph type="sldNum" sz="quarter" idx="12"/>
          </p:nvPr>
        </p:nvSpPr>
        <p:spPr/>
        <p:txBody>
          <a:bodyPr/>
          <a:lstStyle/>
          <a:p>
            <a:fld id="{893C5830-40F3-F04E-B2E3-10E6672BA8FF}" type="slidenum">
              <a:rPr lang="en-US" smtClean="0"/>
              <a:t>13</a:t>
            </a:fld>
            <a:endParaRPr lang="en-US"/>
          </a:p>
        </p:txBody>
      </p:sp>
      <p:sp>
        <p:nvSpPr>
          <p:cNvPr id="4" name="Date Placeholder 3">
            <a:extLst>
              <a:ext uri="{FF2B5EF4-FFF2-40B4-BE49-F238E27FC236}">
                <a16:creationId xmlns:a16="http://schemas.microsoft.com/office/drawing/2014/main" id="{DF660C45-F5F9-A588-E90F-CE1AF4ABDF51}"/>
              </a:ext>
            </a:extLst>
          </p:cNvPr>
          <p:cNvSpPr>
            <a:spLocks noGrp="1"/>
          </p:cNvSpPr>
          <p:nvPr>
            <p:ph type="dt" sz="half" idx="10"/>
          </p:nvPr>
        </p:nvSpPr>
        <p:spPr/>
        <p:txBody>
          <a:bodyPr/>
          <a:lstStyle/>
          <a:p>
            <a:fld id="{5BC2933E-81E0-4348-A676-0B3552C20D9F}" type="datetime1">
              <a:rPr lang="en-US" smtClean="0"/>
              <a:t>4/5/23</a:t>
            </a:fld>
            <a:endParaRPr lang="en-US" dirty="0"/>
          </a:p>
        </p:txBody>
      </p:sp>
      <p:sp>
        <p:nvSpPr>
          <p:cNvPr id="8" name="Footer Placeholder 7">
            <a:extLst>
              <a:ext uri="{FF2B5EF4-FFF2-40B4-BE49-F238E27FC236}">
                <a16:creationId xmlns:a16="http://schemas.microsoft.com/office/drawing/2014/main" id="{77D82BDA-BEDC-7F11-203A-16B327B40CE4}"/>
              </a:ext>
            </a:extLst>
          </p:cNvPr>
          <p:cNvSpPr>
            <a:spLocks noGrp="1"/>
          </p:cNvSpPr>
          <p:nvPr>
            <p:ph type="ftr" sz="quarter" idx="11"/>
          </p:nvPr>
        </p:nvSpPr>
        <p:spPr/>
        <p:txBody>
          <a:bodyPr/>
          <a:lstStyle/>
          <a:p>
            <a:r>
              <a:rPr lang="en-US"/>
              <a:t>EIC and MuIC</a:t>
            </a:r>
            <a:endParaRPr lang="en-US" dirty="0"/>
          </a:p>
        </p:txBody>
      </p:sp>
      <p:sp>
        <p:nvSpPr>
          <p:cNvPr id="12" name="TextBox 11">
            <a:extLst>
              <a:ext uri="{FF2B5EF4-FFF2-40B4-BE49-F238E27FC236}">
                <a16:creationId xmlns:a16="http://schemas.microsoft.com/office/drawing/2014/main" id="{DEC323BE-8E68-79DF-42C3-AFD755BA71CF}"/>
              </a:ext>
            </a:extLst>
          </p:cNvPr>
          <p:cNvSpPr txBox="1"/>
          <p:nvPr/>
        </p:nvSpPr>
        <p:spPr>
          <a:xfrm>
            <a:off x="670717" y="3070229"/>
            <a:ext cx="4031873" cy="646331"/>
          </a:xfrm>
          <a:prstGeom prst="rect">
            <a:avLst/>
          </a:prstGeom>
          <a:noFill/>
        </p:spPr>
        <p:txBody>
          <a:bodyPr wrap="none" rtlCol="0">
            <a:spAutoFit/>
          </a:bodyPr>
          <a:lstStyle/>
          <a:p>
            <a:r>
              <a:rPr lang="is-IS" sz="1800" b="1" dirty="0">
                <a:solidFill>
                  <a:srgbClr val="0000FF"/>
                </a:solidFill>
              </a:rPr>
              <a:t>International Participation Growing</a:t>
            </a:r>
            <a:endParaRPr lang="en-US" sz="1800" b="1" dirty="0"/>
          </a:p>
          <a:p>
            <a:endParaRPr lang="en-US" dirty="0"/>
          </a:p>
        </p:txBody>
      </p:sp>
    </p:spTree>
    <p:extLst>
      <p:ext uri="{BB962C8B-B14F-4D97-AF65-F5344CB8AC3E}">
        <p14:creationId xmlns:p14="http://schemas.microsoft.com/office/powerpoint/2010/main" val="2165096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10;&#10;Description automatically generated">
            <a:extLst>
              <a:ext uri="{FF2B5EF4-FFF2-40B4-BE49-F238E27FC236}">
                <a16:creationId xmlns:a16="http://schemas.microsoft.com/office/drawing/2014/main" id="{07FDB898-F8A6-30E4-C4AB-59CA300653E1}"/>
              </a:ext>
            </a:extLst>
          </p:cNvPr>
          <p:cNvPicPr>
            <a:picLocks noChangeAspect="1"/>
          </p:cNvPicPr>
          <p:nvPr/>
        </p:nvPicPr>
        <p:blipFill>
          <a:blip r:embed="rId3"/>
          <a:stretch>
            <a:fillRect/>
          </a:stretch>
        </p:blipFill>
        <p:spPr>
          <a:xfrm>
            <a:off x="251577" y="888888"/>
            <a:ext cx="8804191" cy="5654569"/>
          </a:xfrm>
          <a:prstGeom prst="rect">
            <a:avLst/>
          </a:prstGeom>
        </p:spPr>
      </p:pic>
      <p:sp>
        <p:nvSpPr>
          <p:cNvPr id="2" name="Date Placeholder 1">
            <a:extLst>
              <a:ext uri="{FF2B5EF4-FFF2-40B4-BE49-F238E27FC236}">
                <a16:creationId xmlns:a16="http://schemas.microsoft.com/office/drawing/2014/main" id="{DDF3308E-DF18-4F06-D90A-A9AB28AFD825}"/>
              </a:ext>
            </a:extLst>
          </p:cNvPr>
          <p:cNvSpPr>
            <a:spLocks noGrp="1"/>
          </p:cNvSpPr>
          <p:nvPr>
            <p:ph type="dt" sz="half" idx="10"/>
          </p:nvPr>
        </p:nvSpPr>
        <p:spPr/>
        <p:txBody>
          <a:bodyPr/>
          <a:lstStyle/>
          <a:p>
            <a:fld id="{3CB9D305-DAE1-D14E-B9D4-36EB5CE3A3E6}" type="datetime1">
              <a:rPr lang="en-US" smtClean="0"/>
              <a:t>4/5/23</a:t>
            </a:fld>
            <a:endParaRPr lang="en-US"/>
          </a:p>
        </p:txBody>
      </p:sp>
      <p:sp>
        <p:nvSpPr>
          <p:cNvPr id="5" name="Footer Placeholder 4">
            <a:extLst>
              <a:ext uri="{FF2B5EF4-FFF2-40B4-BE49-F238E27FC236}">
                <a16:creationId xmlns:a16="http://schemas.microsoft.com/office/drawing/2014/main" id="{EF91213F-DB49-9A0B-4D55-9B9499812647}"/>
              </a:ext>
            </a:extLst>
          </p:cNvPr>
          <p:cNvSpPr>
            <a:spLocks noGrp="1"/>
          </p:cNvSpPr>
          <p:nvPr>
            <p:ph type="ftr" sz="quarter" idx="11"/>
          </p:nvPr>
        </p:nvSpPr>
        <p:spPr/>
        <p:txBody>
          <a:bodyPr/>
          <a:lstStyle/>
          <a:p>
            <a:r>
              <a:rPr lang="en-US"/>
              <a:t>EIC and MuIC</a:t>
            </a:r>
            <a:endParaRPr lang="en-US" dirty="0"/>
          </a:p>
        </p:txBody>
      </p:sp>
      <p:sp>
        <p:nvSpPr>
          <p:cNvPr id="4" name="Slide Number Placeholder 3">
            <a:extLst>
              <a:ext uri="{FF2B5EF4-FFF2-40B4-BE49-F238E27FC236}">
                <a16:creationId xmlns:a16="http://schemas.microsoft.com/office/drawing/2014/main" id="{375E4094-1138-EB4C-AB69-C5A78078EFE9}"/>
              </a:ext>
            </a:extLst>
          </p:cNvPr>
          <p:cNvSpPr>
            <a:spLocks noGrp="1"/>
          </p:cNvSpPr>
          <p:nvPr>
            <p:ph type="sldNum" sz="quarter" idx="12"/>
          </p:nvPr>
        </p:nvSpPr>
        <p:spPr>
          <a:xfrm>
            <a:off x="9529763" y="6519052"/>
            <a:ext cx="2743200" cy="365125"/>
          </a:xfrm>
        </p:spPr>
        <p:txBody>
          <a:bodyPr/>
          <a:lstStyle/>
          <a:p>
            <a:fld id="{8C0E708F-337C-7945-AC7A-3D1A8A731153}" type="slidenum">
              <a:rPr lang="en-US" smtClean="0"/>
              <a:t>14</a:t>
            </a:fld>
            <a:endParaRPr lang="en-US" dirty="0"/>
          </a:p>
        </p:txBody>
      </p:sp>
      <p:sp>
        <p:nvSpPr>
          <p:cNvPr id="28" name="Title 1">
            <a:extLst>
              <a:ext uri="{FF2B5EF4-FFF2-40B4-BE49-F238E27FC236}">
                <a16:creationId xmlns:a16="http://schemas.microsoft.com/office/drawing/2014/main" id="{A9252A96-61B1-5240-AFF9-AE7DDF400F9C}"/>
              </a:ext>
            </a:extLst>
          </p:cNvPr>
          <p:cNvSpPr txBox="1">
            <a:spLocks/>
          </p:cNvSpPr>
          <p:nvPr/>
        </p:nvSpPr>
        <p:spPr>
          <a:xfrm>
            <a:off x="251577" y="278663"/>
            <a:ext cx="10027768" cy="10354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solidFill>
                  <a:schemeClr val="tx2"/>
                </a:solidFill>
              </a:rPr>
              <a:t>ePIC</a:t>
            </a:r>
            <a:r>
              <a:rPr lang="en-US" dirty="0">
                <a:solidFill>
                  <a:schemeClr val="tx2"/>
                </a:solidFill>
              </a:rPr>
              <a:t> Detector Current Design</a:t>
            </a:r>
          </a:p>
        </p:txBody>
      </p:sp>
      <p:sp>
        <p:nvSpPr>
          <p:cNvPr id="8" name="Rectangle 7">
            <a:extLst>
              <a:ext uri="{FF2B5EF4-FFF2-40B4-BE49-F238E27FC236}">
                <a16:creationId xmlns:a16="http://schemas.microsoft.com/office/drawing/2014/main" id="{7BFF0A0C-36B8-E476-0706-58AEF3210071}"/>
              </a:ext>
            </a:extLst>
          </p:cNvPr>
          <p:cNvSpPr/>
          <p:nvPr/>
        </p:nvSpPr>
        <p:spPr>
          <a:xfrm>
            <a:off x="2109817" y="3220172"/>
            <a:ext cx="2244437"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F1B15BD-A99E-EBFE-1D87-D635DB645C65}"/>
              </a:ext>
            </a:extLst>
          </p:cNvPr>
          <p:cNvSpPr txBox="1"/>
          <p:nvPr/>
        </p:nvSpPr>
        <p:spPr>
          <a:xfrm>
            <a:off x="7776670" y="1277957"/>
            <a:ext cx="3871253" cy="5078313"/>
          </a:xfrm>
          <a:prstGeom prst="rect">
            <a:avLst/>
          </a:prstGeom>
          <a:noFill/>
        </p:spPr>
        <p:txBody>
          <a:bodyPr wrap="none" rtlCol="0">
            <a:spAutoFit/>
          </a:bodyPr>
          <a:lstStyle/>
          <a:p>
            <a:r>
              <a:rPr lang="en-US" b="1" dirty="0"/>
              <a:t>Tracking:</a:t>
            </a:r>
          </a:p>
          <a:p>
            <a:pPr marL="742950" lvl="1" indent="-285750">
              <a:buFont typeface="Arial" panose="020B0604020202020204" pitchFamily="34" charset="0"/>
              <a:buChar char="•"/>
            </a:pPr>
            <a:r>
              <a:rPr lang="en-US" dirty="0"/>
              <a:t>New 1.7T solenoid</a:t>
            </a:r>
          </a:p>
          <a:p>
            <a:pPr marL="742950" lvl="1" indent="-285750">
              <a:buFont typeface="Arial" panose="020B0604020202020204" pitchFamily="34" charset="0"/>
              <a:buChar char="•"/>
            </a:pPr>
            <a:r>
              <a:rPr lang="en-US" dirty="0"/>
              <a:t>Si MAPS Tracker</a:t>
            </a:r>
          </a:p>
          <a:p>
            <a:pPr marL="742950" lvl="1" indent="-285750">
              <a:buFont typeface="Arial" panose="020B0604020202020204" pitchFamily="34" charset="0"/>
              <a:buChar char="•"/>
            </a:pPr>
            <a:r>
              <a:rPr lang="en-US" dirty="0"/>
              <a:t>MPGDs (</a:t>
            </a:r>
            <a:r>
              <a:rPr lang="en-US" dirty="0" err="1">
                <a:latin typeface="Symbol" panose="05050102010706020507" pitchFamily="18" charset="2"/>
              </a:rPr>
              <a:t>m</a:t>
            </a:r>
            <a:r>
              <a:rPr lang="en-US" dirty="0" err="1"/>
              <a:t>RWELL</a:t>
            </a:r>
            <a:r>
              <a:rPr lang="en-US" dirty="0"/>
              <a:t>/</a:t>
            </a:r>
            <a:r>
              <a:rPr lang="en-US" dirty="0" err="1">
                <a:latin typeface="Symbol" panose="05050102010706020507" pitchFamily="18" charset="2"/>
              </a:rPr>
              <a:t>m</a:t>
            </a:r>
            <a:r>
              <a:rPr lang="en-US" dirty="0" err="1"/>
              <a:t>Megas</a:t>
            </a:r>
            <a:r>
              <a:rPr lang="en-US" dirty="0"/>
              <a:t>)</a:t>
            </a:r>
          </a:p>
          <a:p>
            <a:pPr lvl="1"/>
            <a:endParaRPr lang="en-US" dirty="0"/>
          </a:p>
          <a:p>
            <a:r>
              <a:rPr lang="en-US" b="1" dirty="0"/>
              <a:t>PID:</a:t>
            </a:r>
          </a:p>
          <a:p>
            <a:pPr marL="800100" lvl="1" indent="-342900">
              <a:buFont typeface="Arial" panose="020B0604020202020204" pitchFamily="34" charset="0"/>
              <a:buChar char="•"/>
            </a:pPr>
            <a:r>
              <a:rPr lang="en-US" dirty="0" err="1"/>
              <a:t>hpDIRC</a:t>
            </a:r>
            <a:endParaRPr lang="en-US" dirty="0"/>
          </a:p>
          <a:p>
            <a:pPr marL="800100" lvl="1" indent="-342900">
              <a:buFont typeface="Arial" panose="020B0604020202020204" pitchFamily="34" charset="0"/>
              <a:buChar char="•"/>
            </a:pPr>
            <a:r>
              <a:rPr lang="en-US" dirty="0" err="1"/>
              <a:t>mRICH</a:t>
            </a:r>
            <a:r>
              <a:rPr lang="en-US" dirty="0"/>
              <a:t>/</a:t>
            </a:r>
            <a:r>
              <a:rPr lang="en-US" dirty="0" err="1"/>
              <a:t>pfRICH</a:t>
            </a:r>
            <a:endParaRPr lang="en-US" dirty="0"/>
          </a:p>
          <a:p>
            <a:pPr marL="800100" lvl="1" indent="-342900">
              <a:buFont typeface="Arial" panose="020B0604020202020204" pitchFamily="34" charset="0"/>
              <a:buChar char="•"/>
            </a:pPr>
            <a:r>
              <a:rPr lang="en-US" dirty="0" err="1"/>
              <a:t>dRICH</a:t>
            </a:r>
            <a:endParaRPr lang="en-US" dirty="0"/>
          </a:p>
          <a:p>
            <a:pPr marL="800100" lvl="1" indent="-342900">
              <a:buFont typeface="Arial" panose="020B0604020202020204" pitchFamily="34" charset="0"/>
              <a:buChar char="•"/>
            </a:pPr>
            <a:r>
              <a:rPr lang="en-US" dirty="0"/>
              <a:t>AC-LGAD (~30ps TOF)</a:t>
            </a:r>
          </a:p>
          <a:p>
            <a:pPr marL="800100" lvl="1" indent="-342900">
              <a:buFont typeface="Arial" panose="020B0604020202020204" pitchFamily="34" charset="0"/>
              <a:buChar char="•"/>
            </a:pPr>
            <a:endParaRPr lang="en-US" dirty="0"/>
          </a:p>
          <a:p>
            <a:r>
              <a:rPr lang="en-US" b="1" dirty="0"/>
              <a:t>Calorimetry:</a:t>
            </a:r>
          </a:p>
          <a:p>
            <a:pPr marL="742950" lvl="1" indent="-285750">
              <a:buFont typeface="Arial" panose="020B0604020202020204" pitchFamily="34" charset="0"/>
              <a:buChar char="•"/>
            </a:pPr>
            <a:r>
              <a:rPr lang="en-US" dirty="0" err="1"/>
              <a:t>SciGlass</a:t>
            </a:r>
            <a:r>
              <a:rPr lang="en-US" dirty="0"/>
              <a:t>/Imaging Barrel </a:t>
            </a:r>
            <a:r>
              <a:rPr lang="en-US" dirty="0" err="1"/>
              <a:t>EMCal</a:t>
            </a:r>
            <a:endParaRPr lang="en-US" dirty="0"/>
          </a:p>
          <a:p>
            <a:pPr marL="742950" lvl="1" indent="-285750">
              <a:buFont typeface="Arial" panose="020B0604020202020204" pitchFamily="34" charset="0"/>
              <a:buChar char="•"/>
            </a:pPr>
            <a:r>
              <a:rPr lang="en-US" dirty="0"/>
              <a:t>PbWO4 </a:t>
            </a:r>
            <a:r>
              <a:rPr lang="en-US" dirty="0" err="1"/>
              <a:t>EMCal</a:t>
            </a:r>
            <a:r>
              <a:rPr lang="en-US" dirty="0"/>
              <a:t> in backward </a:t>
            </a:r>
            <a:br>
              <a:rPr lang="en-US" dirty="0"/>
            </a:br>
            <a:r>
              <a:rPr lang="en-US" dirty="0"/>
              <a:t>direction</a:t>
            </a:r>
          </a:p>
          <a:p>
            <a:pPr marL="742950" lvl="1" indent="-285750">
              <a:buFont typeface="Arial" panose="020B0604020202020204" pitchFamily="34" charset="0"/>
              <a:buChar char="•"/>
            </a:pPr>
            <a:r>
              <a:rPr lang="en-US" dirty="0"/>
              <a:t>Finely segmented </a:t>
            </a:r>
            <a:r>
              <a:rPr lang="en-US" dirty="0" err="1"/>
              <a:t>EMCal</a:t>
            </a:r>
            <a:r>
              <a:rPr lang="en-US" dirty="0"/>
              <a:t> +HCal</a:t>
            </a:r>
            <a:br>
              <a:rPr lang="en-US" dirty="0"/>
            </a:br>
            <a:r>
              <a:rPr lang="en-US" dirty="0"/>
              <a:t>in forward direction</a:t>
            </a:r>
          </a:p>
          <a:p>
            <a:pPr marL="742950" lvl="1" indent="-285750">
              <a:buFont typeface="Arial" panose="020B0604020202020204" pitchFamily="34" charset="0"/>
              <a:buChar char="•"/>
            </a:pPr>
            <a:r>
              <a:rPr lang="en-US" dirty="0"/>
              <a:t>Outer HCal (sPHENIX re-use)</a:t>
            </a:r>
          </a:p>
        </p:txBody>
      </p:sp>
      <p:sp>
        <p:nvSpPr>
          <p:cNvPr id="10" name="Rectangle 9">
            <a:extLst>
              <a:ext uri="{FF2B5EF4-FFF2-40B4-BE49-F238E27FC236}">
                <a16:creationId xmlns:a16="http://schemas.microsoft.com/office/drawing/2014/main" id="{652C2DA5-73A4-7377-B6C3-AC192BBED9B7}"/>
              </a:ext>
            </a:extLst>
          </p:cNvPr>
          <p:cNvSpPr/>
          <p:nvPr/>
        </p:nvSpPr>
        <p:spPr>
          <a:xfrm>
            <a:off x="831392" y="3143105"/>
            <a:ext cx="3933029" cy="84912"/>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FF96938-428B-BF9B-1DFB-ADCCEF6AB49E}"/>
              </a:ext>
            </a:extLst>
          </p:cNvPr>
          <p:cNvSpPr/>
          <p:nvPr/>
        </p:nvSpPr>
        <p:spPr>
          <a:xfrm>
            <a:off x="811085" y="4362681"/>
            <a:ext cx="3736707" cy="78404"/>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23F7633-6D57-674A-25C3-04680998C28B}"/>
              </a:ext>
            </a:extLst>
          </p:cNvPr>
          <p:cNvSpPr/>
          <p:nvPr/>
        </p:nvSpPr>
        <p:spPr>
          <a:xfrm>
            <a:off x="1839104" y="3209507"/>
            <a:ext cx="270713"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306F247-E0F8-17FB-2577-B47456E586AE}"/>
              </a:ext>
            </a:extLst>
          </p:cNvPr>
          <p:cNvSpPr/>
          <p:nvPr/>
        </p:nvSpPr>
        <p:spPr>
          <a:xfrm>
            <a:off x="4428002" y="3242371"/>
            <a:ext cx="119790" cy="1053908"/>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35BCEA8-2AEF-061C-F7C8-B57F0C187B66}"/>
              </a:ext>
            </a:extLst>
          </p:cNvPr>
          <p:cNvSpPr/>
          <p:nvPr/>
        </p:nvSpPr>
        <p:spPr>
          <a:xfrm>
            <a:off x="4779595" y="2184674"/>
            <a:ext cx="652770" cy="3214840"/>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1DDC09E-8BCC-994E-6A49-82B4BCC5E38B}"/>
              </a:ext>
            </a:extLst>
          </p:cNvPr>
          <p:cNvSpPr/>
          <p:nvPr/>
        </p:nvSpPr>
        <p:spPr>
          <a:xfrm>
            <a:off x="851700" y="4441085"/>
            <a:ext cx="3912721" cy="515480"/>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6565C0-DB4A-213E-77A7-02DAE28C5B94}"/>
              </a:ext>
            </a:extLst>
          </p:cNvPr>
          <p:cNvSpPr/>
          <p:nvPr/>
        </p:nvSpPr>
        <p:spPr>
          <a:xfrm>
            <a:off x="6075283" y="2199615"/>
            <a:ext cx="1125873" cy="3214840"/>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sp>
        <p:nvSpPr>
          <p:cNvPr id="20" name="Rectangle 19">
            <a:extLst>
              <a:ext uri="{FF2B5EF4-FFF2-40B4-BE49-F238E27FC236}">
                <a16:creationId xmlns:a16="http://schemas.microsoft.com/office/drawing/2014/main" id="{BC692B44-68BC-4DA2-6E5C-CF83AD92FD40}"/>
              </a:ext>
            </a:extLst>
          </p:cNvPr>
          <p:cNvSpPr/>
          <p:nvPr/>
        </p:nvSpPr>
        <p:spPr>
          <a:xfrm>
            <a:off x="544077" y="1604290"/>
            <a:ext cx="5264198" cy="617037"/>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2DC2BDB-1B18-FCEC-9E44-5CE4A36CE0CD}"/>
              </a:ext>
            </a:extLst>
          </p:cNvPr>
          <p:cNvSpPr/>
          <p:nvPr/>
        </p:nvSpPr>
        <p:spPr>
          <a:xfrm>
            <a:off x="568157" y="5352075"/>
            <a:ext cx="5264198" cy="617037"/>
          </a:xfrm>
          <a:prstGeom prst="rect">
            <a:avLst/>
          </a:prstGeom>
          <a:solidFill>
            <a:schemeClr val="accent2">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5B7DA07-90FA-42E3-40B8-C38E637BF6FB}"/>
              </a:ext>
            </a:extLst>
          </p:cNvPr>
          <p:cNvSpPr/>
          <p:nvPr/>
        </p:nvSpPr>
        <p:spPr>
          <a:xfrm>
            <a:off x="5792203" y="2199615"/>
            <a:ext cx="267907" cy="3214840"/>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5B1DE2A-F2CE-EAE1-4A44-6F8B3274B290}"/>
              </a:ext>
            </a:extLst>
          </p:cNvPr>
          <p:cNvSpPr/>
          <p:nvPr/>
        </p:nvSpPr>
        <p:spPr>
          <a:xfrm>
            <a:off x="838200" y="2619242"/>
            <a:ext cx="3916428" cy="523863"/>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11323D6-666B-C45C-B990-0A17BD26DCFF}"/>
              </a:ext>
            </a:extLst>
          </p:cNvPr>
          <p:cNvSpPr/>
          <p:nvPr/>
        </p:nvSpPr>
        <p:spPr>
          <a:xfrm>
            <a:off x="1501974" y="3228017"/>
            <a:ext cx="329323" cy="1128155"/>
          </a:xfrm>
          <a:prstGeom prst="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7A2F507-D30B-EA7A-A9AE-B03AFB7AE045}"/>
              </a:ext>
            </a:extLst>
          </p:cNvPr>
          <p:cNvSpPr txBox="1"/>
          <p:nvPr/>
        </p:nvSpPr>
        <p:spPr>
          <a:xfrm>
            <a:off x="0" y="6519052"/>
            <a:ext cx="2675732" cy="276999"/>
          </a:xfrm>
          <a:prstGeom prst="rect">
            <a:avLst/>
          </a:prstGeom>
          <a:noFill/>
        </p:spPr>
        <p:txBody>
          <a:bodyPr wrap="none" rtlCol="0">
            <a:spAutoFit/>
          </a:bodyPr>
          <a:lstStyle/>
          <a:p>
            <a:r>
              <a:rPr lang="en-US" sz="1200" dirty="0"/>
              <a:t> From John Lajoie @ Epiphany 2023</a:t>
            </a:r>
          </a:p>
        </p:txBody>
      </p:sp>
      <p:sp>
        <p:nvSpPr>
          <p:cNvPr id="3" name="TextBox 2">
            <a:extLst>
              <a:ext uri="{FF2B5EF4-FFF2-40B4-BE49-F238E27FC236}">
                <a16:creationId xmlns:a16="http://schemas.microsoft.com/office/drawing/2014/main" id="{4742B3BA-F9C3-F6A8-5F59-2ED516E57420}"/>
              </a:ext>
            </a:extLst>
          </p:cNvPr>
          <p:cNvSpPr txBox="1"/>
          <p:nvPr/>
        </p:nvSpPr>
        <p:spPr>
          <a:xfrm>
            <a:off x="8632914" y="361078"/>
            <a:ext cx="3437864" cy="923330"/>
          </a:xfrm>
          <a:prstGeom prst="rect">
            <a:avLst/>
          </a:prstGeom>
          <a:noFill/>
        </p:spPr>
        <p:txBody>
          <a:bodyPr wrap="none" rtlCol="0">
            <a:spAutoFit/>
          </a:bodyPr>
          <a:lstStyle/>
          <a:p>
            <a:r>
              <a:rPr lang="en-US" dirty="0"/>
              <a:t>Collaboration Setup</a:t>
            </a:r>
          </a:p>
          <a:p>
            <a:r>
              <a:rPr lang="en-US" dirty="0"/>
              <a:t>February 2023 : Elections </a:t>
            </a:r>
          </a:p>
          <a:p>
            <a:r>
              <a:rPr lang="en-US" dirty="0"/>
              <a:t>John </a:t>
            </a:r>
            <a:r>
              <a:rPr lang="en-US" dirty="0" err="1"/>
              <a:t>Lejoie</a:t>
            </a:r>
            <a:r>
              <a:rPr lang="en-US" dirty="0"/>
              <a:t> &amp; Silvia Dalla Torre </a:t>
            </a:r>
          </a:p>
        </p:txBody>
      </p:sp>
    </p:spTree>
    <p:extLst>
      <p:ext uri="{BB962C8B-B14F-4D97-AF65-F5344CB8AC3E}">
        <p14:creationId xmlns:p14="http://schemas.microsoft.com/office/powerpoint/2010/main" val="372766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5" end="15"/>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5"/>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7" grpId="0" animBg="1"/>
      <p:bldP spid="20" grpId="0" animBg="1"/>
      <p:bldP spid="21" grpId="0" animBg="1"/>
      <p:bldP spid="22" grpId="0" animBg="1"/>
      <p:bldP spid="2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6D520-4C8A-4946-92B1-16C3A5451ABA}"/>
              </a:ext>
            </a:extLst>
          </p:cNvPr>
          <p:cNvSpPr>
            <a:spLocks noGrp="1"/>
          </p:cNvSpPr>
          <p:nvPr>
            <p:ph type="title"/>
          </p:nvPr>
        </p:nvSpPr>
        <p:spPr>
          <a:xfrm>
            <a:off x="1524000" y="10161"/>
            <a:ext cx="9144000" cy="1009015"/>
          </a:xfrm>
        </p:spPr>
        <p:txBody>
          <a:bodyPr/>
          <a:lstStyle/>
          <a:p>
            <a:pPr algn="ctr"/>
            <a:r>
              <a:rPr lang="en-US" sz="2800" dirty="0"/>
              <a:t>Reference Detector – Backward/Forward Detectors</a:t>
            </a:r>
          </a:p>
        </p:txBody>
      </p:sp>
      <p:sp>
        <p:nvSpPr>
          <p:cNvPr id="4" name="Slide Number Placeholder 3">
            <a:extLst>
              <a:ext uri="{FF2B5EF4-FFF2-40B4-BE49-F238E27FC236}">
                <a16:creationId xmlns:a16="http://schemas.microsoft.com/office/drawing/2014/main" id="{3BCCAED5-F919-DD41-AB17-07D7079E0E78}"/>
              </a:ext>
            </a:extLst>
          </p:cNvPr>
          <p:cNvSpPr>
            <a:spLocks noGrp="1"/>
          </p:cNvSpPr>
          <p:nvPr>
            <p:ph type="sldNum" sz="quarter" idx="12"/>
          </p:nvPr>
        </p:nvSpPr>
        <p:spPr/>
        <p:txBody>
          <a:bodyPr/>
          <a:lstStyle/>
          <a:p>
            <a:fld id="{893C5830-40F3-F04E-B2E3-10E6672BA8FF}" type="slidenum">
              <a:rPr lang="en-US" smtClean="0"/>
              <a:pPr/>
              <a:t>15</a:t>
            </a:fld>
            <a:endParaRPr lang="en-US"/>
          </a:p>
        </p:txBody>
      </p:sp>
      <p:pic>
        <p:nvPicPr>
          <p:cNvPr id="23" name="Picture 22">
            <a:extLst>
              <a:ext uri="{FF2B5EF4-FFF2-40B4-BE49-F238E27FC236}">
                <a16:creationId xmlns:a16="http://schemas.microsoft.com/office/drawing/2014/main" id="{5FA32A01-1E74-4F4D-A955-CD0610D1B498}"/>
              </a:ext>
            </a:extLst>
          </p:cNvPr>
          <p:cNvPicPr>
            <a:picLocks noChangeAspect="1"/>
          </p:cNvPicPr>
          <p:nvPr/>
        </p:nvPicPr>
        <p:blipFill>
          <a:blip r:embed="rId2"/>
          <a:stretch>
            <a:fillRect/>
          </a:stretch>
        </p:blipFill>
        <p:spPr>
          <a:xfrm>
            <a:off x="390987" y="844156"/>
            <a:ext cx="10988213" cy="3866805"/>
          </a:xfrm>
          <a:prstGeom prst="rect">
            <a:avLst/>
          </a:prstGeom>
        </p:spPr>
      </p:pic>
      <p:sp>
        <p:nvSpPr>
          <p:cNvPr id="24" name="Rounded Rectangle 10">
            <a:extLst>
              <a:ext uri="{FF2B5EF4-FFF2-40B4-BE49-F238E27FC236}">
                <a16:creationId xmlns:a16="http://schemas.microsoft.com/office/drawing/2014/main" id="{3D831057-D2DA-475B-84E8-098243C9E116}"/>
              </a:ext>
            </a:extLst>
          </p:cNvPr>
          <p:cNvSpPr/>
          <p:nvPr/>
        </p:nvSpPr>
        <p:spPr>
          <a:xfrm>
            <a:off x="5882276" y="794832"/>
            <a:ext cx="3627484" cy="2325289"/>
          </a:xfrm>
          <a:prstGeom prst="roundRect">
            <a:avLst>
              <a:gd name="adj" fmla="val 2478"/>
            </a:avLst>
          </a:prstGeom>
          <a:noFill/>
          <a:ln w="38100" cap="flat" cmpd="sng" algn="ctr">
            <a:solidFill>
              <a:srgbClr val="C00000"/>
            </a:solid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BEEA97EE-B7DB-4D2F-9628-6E0ED8863337}"/>
              </a:ext>
            </a:extLst>
          </p:cNvPr>
          <p:cNvSpPr/>
          <p:nvPr/>
        </p:nvSpPr>
        <p:spPr>
          <a:xfrm>
            <a:off x="6314224" y="697046"/>
            <a:ext cx="2002493" cy="646331"/>
          </a:xfrm>
          <a:prstGeom prst="rect">
            <a:avLst/>
          </a:prstGeom>
        </p:spPr>
        <p:txBody>
          <a:bodyPr wrap="square">
            <a:spAutoFit/>
          </a:bodyPr>
          <a:lstStyle/>
          <a:p>
            <a:r>
              <a:rPr lang="en-US" i="1" dirty="0">
                <a:solidFill>
                  <a:prstClr val="black"/>
                </a:solidFill>
                <a:latin typeface="Arial" panose="020B0604020202020204" pitchFamily="34" charset="0"/>
                <a:cs typeface="Arial" panose="020B0604020202020204" pitchFamily="34" charset="0"/>
              </a:rPr>
              <a:t>far-forward </a:t>
            </a:r>
            <a:r>
              <a:rPr lang="en-US" dirty="0">
                <a:solidFill>
                  <a:prstClr val="black"/>
                </a:solidFill>
                <a:latin typeface="Arial" panose="020B0604020202020204" pitchFamily="34" charset="0"/>
                <a:cs typeface="Arial" panose="020B0604020202020204" pitchFamily="34" charset="0"/>
              </a:rPr>
              <a:t>detectors</a:t>
            </a:r>
          </a:p>
        </p:txBody>
      </p:sp>
      <p:sp>
        <p:nvSpPr>
          <p:cNvPr id="26" name="Rounded Rectangle 12">
            <a:extLst>
              <a:ext uri="{FF2B5EF4-FFF2-40B4-BE49-F238E27FC236}">
                <a16:creationId xmlns:a16="http://schemas.microsoft.com/office/drawing/2014/main" id="{CC51CF53-9F27-4614-8565-D9404C65C83C}"/>
              </a:ext>
            </a:extLst>
          </p:cNvPr>
          <p:cNvSpPr/>
          <p:nvPr/>
        </p:nvSpPr>
        <p:spPr>
          <a:xfrm>
            <a:off x="2608915" y="794832"/>
            <a:ext cx="2609544" cy="2161803"/>
          </a:xfrm>
          <a:prstGeom prst="roundRect">
            <a:avLst>
              <a:gd name="adj" fmla="val 2478"/>
            </a:avLst>
          </a:prstGeom>
          <a:noFill/>
          <a:ln w="38100" cap="flat" cmpd="sng" algn="ctr">
            <a:solidFill>
              <a:srgbClr val="00B050"/>
            </a:solidFill>
            <a:prstDash val="solid"/>
            <a:miter lim="800000"/>
          </a:ln>
          <a:effectLst/>
        </p:spPr>
        <p:txBody>
          <a:bodyPr rtlCol="0" anchor="ctr"/>
          <a:lstStyle/>
          <a:p>
            <a:pPr algn="ctr">
              <a:defRPr/>
            </a:pPr>
            <a:endParaRPr lang="en-US" kern="0">
              <a:solidFill>
                <a:prstClr val="white"/>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874E24FC-F5DA-49DA-AD1A-5C40AEB3C457}"/>
              </a:ext>
            </a:extLst>
          </p:cNvPr>
          <p:cNvSpPr/>
          <p:nvPr/>
        </p:nvSpPr>
        <p:spPr>
          <a:xfrm>
            <a:off x="3523314" y="744729"/>
            <a:ext cx="2136499" cy="646331"/>
          </a:xfrm>
          <a:prstGeom prst="rect">
            <a:avLst/>
          </a:prstGeom>
        </p:spPr>
        <p:txBody>
          <a:bodyPr wrap="square">
            <a:spAutoFit/>
          </a:bodyPr>
          <a:lstStyle/>
          <a:p>
            <a:r>
              <a:rPr lang="en-US" dirty="0">
                <a:solidFill>
                  <a:prstClr val="black"/>
                </a:solidFill>
                <a:latin typeface="Arial" panose="020B0604020202020204" pitchFamily="34" charset="0"/>
                <a:cs typeface="Arial" panose="020B0604020202020204" pitchFamily="34" charset="0"/>
              </a:rPr>
              <a:t> </a:t>
            </a:r>
            <a:r>
              <a:rPr lang="en-US" i="1" dirty="0">
                <a:solidFill>
                  <a:prstClr val="black"/>
                </a:solidFill>
                <a:latin typeface="Arial" panose="020B0604020202020204" pitchFamily="34" charset="0"/>
                <a:cs typeface="Arial" panose="020B0604020202020204" pitchFamily="34" charset="0"/>
              </a:rPr>
              <a:t>far-backward </a:t>
            </a:r>
            <a:r>
              <a:rPr lang="en-US" dirty="0">
                <a:solidFill>
                  <a:prstClr val="black"/>
                </a:solidFill>
                <a:latin typeface="Arial" panose="020B0604020202020204" pitchFamily="34" charset="0"/>
                <a:cs typeface="Arial" panose="020B0604020202020204" pitchFamily="34" charset="0"/>
              </a:rPr>
              <a:t>detectors </a:t>
            </a:r>
          </a:p>
        </p:txBody>
      </p:sp>
      <p:pic>
        <p:nvPicPr>
          <p:cNvPr id="13" name="Picture 12" descr="A close up of a map&#10;&#10;Description automatically generated">
            <a:extLst>
              <a:ext uri="{FF2B5EF4-FFF2-40B4-BE49-F238E27FC236}">
                <a16:creationId xmlns:a16="http://schemas.microsoft.com/office/drawing/2014/main" id="{FEFBF256-CE7A-48FF-B2D3-1E340E23FC64}"/>
              </a:ext>
            </a:extLst>
          </p:cNvPr>
          <p:cNvPicPr>
            <a:picLocks noChangeAspect="1"/>
          </p:cNvPicPr>
          <p:nvPr/>
        </p:nvPicPr>
        <p:blipFill>
          <a:blip r:embed="rId3"/>
          <a:stretch>
            <a:fillRect/>
          </a:stretch>
        </p:blipFill>
        <p:spPr>
          <a:xfrm>
            <a:off x="7687192" y="4559085"/>
            <a:ext cx="4113821" cy="2239987"/>
          </a:xfrm>
          <a:prstGeom prst="rect">
            <a:avLst/>
          </a:prstGeom>
          <a:ln w="50800">
            <a:solidFill>
              <a:srgbClr val="C00000"/>
            </a:solidFill>
          </a:ln>
        </p:spPr>
      </p:pic>
      <p:pic>
        <p:nvPicPr>
          <p:cNvPr id="30" name="Picture 29">
            <a:extLst>
              <a:ext uri="{FF2B5EF4-FFF2-40B4-BE49-F238E27FC236}">
                <a16:creationId xmlns:a16="http://schemas.microsoft.com/office/drawing/2014/main" id="{7602AF44-8463-4DB2-B038-EEF4BC26514F}"/>
              </a:ext>
            </a:extLst>
          </p:cNvPr>
          <p:cNvPicPr>
            <a:picLocks noChangeAspect="1"/>
          </p:cNvPicPr>
          <p:nvPr/>
        </p:nvPicPr>
        <p:blipFill rotWithShape="1">
          <a:blip r:embed="rId4"/>
          <a:srcRect r="36527"/>
          <a:stretch/>
        </p:blipFill>
        <p:spPr>
          <a:xfrm>
            <a:off x="253628" y="4492505"/>
            <a:ext cx="3591392" cy="2314694"/>
          </a:xfrm>
          <a:prstGeom prst="rect">
            <a:avLst/>
          </a:prstGeom>
          <a:ln w="50800">
            <a:solidFill>
              <a:srgbClr val="00B050"/>
            </a:solidFill>
          </a:ln>
        </p:spPr>
      </p:pic>
      <p:pic>
        <p:nvPicPr>
          <p:cNvPr id="11" name="Picture 10" descr="A screenshot of a cell phone&#10;&#10;Description automatically generated">
            <a:extLst>
              <a:ext uri="{FF2B5EF4-FFF2-40B4-BE49-F238E27FC236}">
                <a16:creationId xmlns:a16="http://schemas.microsoft.com/office/drawing/2014/main" id="{1609B247-86A2-7D49-B501-DB85A0400F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18458" y="2292424"/>
            <a:ext cx="663818" cy="510335"/>
          </a:xfrm>
          <a:prstGeom prst="rect">
            <a:avLst/>
          </a:prstGeom>
        </p:spPr>
      </p:pic>
      <p:sp>
        <p:nvSpPr>
          <p:cNvPr id="2" name="TextBox 1">
            <a:extLst>
              <a:ext uri="{FF2B5EF4-FFF2-40B4-BE49-F238E27FC236}">
                <a16:creationId xmlns:a16="http://schemas.microsoft.com/office/drawing/2014/main" id="{DB41A3D4-ECFB-2646-902A-EB7AA81B2CF1}"/>
              </a:ext>
            </a:extLst>
          </p:cNvPr>
          <p:cNvSpPr txBox="1"/>
          <p:nvPr/>
        </p:nvSpPr>
        <p:spPr>
          <a:xfrm>
            <a:off x="3970410" y="5112666"/>
            <a:ext cx="3591392" cy="1323439"/>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Extensive integration of forward and backward detector elements into the accelerator lattice</a:t>
            </a:r>
          </a:p>
        </p:txBody>
      </p:sp>
      <p:sp>
        <p:nvSpPr>
          <p:cNvPr id="3" name="Date Placeholder 2">
            <a:extLst>
              <a:ext uri="{FF2B5EF4-FFF2-40B4-BE49-F238E27FC236}">
                <a16:creationId xmlns:a16="http://schemas.microsoft.com/office/drawing/2014/main" id="{5BCC7B56-CF40-9C4B-BA5A-07B34F86B124}"/>
              </a:ext>
            </a:extLst>
          </p:cNvPr>
          <p:cNvSpPr>
            <a:spLocks noGrp="1"/>
          </p:cNvSpPr>
          <p:nvPr>
            <p:ph type="dt" sz="half" idx="10"/>
          </p:nvPr>
        </p:nvSpPr>
        <p:spPr/>
        <p:txBody>
          <a:bodyPr/>
          <a:lstStyle/>
          <a:p>
            <a:fld id="{163AFD52-B0E0-A448-BB3C-9D3E6A5515B6}" type="datetime1">
              <a:rPr lang="en-US" smtClean="0"/>
              <a:t>4/5/23</a:t>
            </a:fld>
            <a:endParaRPr lang="en-US"/>
          </a:p>
        </p:txBody>
      </p:sp>
      <p:sp>
        <p:nvSpPr>
          <p:cNvPr id="6" name="Footer Placeholder 5">
            <a:extLst>
              <a:ext uri="{FF2B5EF4-FFF2-40B4-BE49-F238E27FC236}">
                <a16:creationId xmlns:a16="http://schemas.microsoft.com/office/drawing/2014/main" id="{620299DE-24C2-8543-ABEC-7269A0599458}"/>
              </a:ext>
            </a:extLst>
          </p:cNvPr>
          <p:cNvSpPr>
            <a:spLocks noGrp="1"/>
          </p:cNvSpPr>
          <p:nvPr>
            <p:ph type="ftr" sz="quarter" idx="11"/>
          </p:nvPr>
        </p:nvSpPr>
        <p:spPr/>
        <p:txBody>
          <a:bodyPr/>
          <a:lstStyle/>
          <a:p>
            <a:pPr algn="r"/>
            <a:r>
              <a:rPr lang="en-US"/>
              <a:t>EIC and MuIC</a:t>
            </a:r>
            <a:endParaRPr lang="en-US" dirty="0"/>
          </a:p>
        </p:txBody>
      </p:sp>
    </p:spTree>
    <p:extLst>
      <p:ext uri="{BB962C8B-B14F-4D97-AF65-F5344CB8AC3E}">
        <p14:creationId xmlns:p14="http://schemas.microsoft.com/office/powerpoint/2010/main" val="1766684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173F-1B5A-6B4B-7628-F5F068AD8262}"/>
              </a:ext>
            </a:extLst>
          </p:cNvPr>
          <p:cNvSpPr>
            <a:spLocks noGrp="1"/>
          </p:cNvSpPr>
          <p:nvPr>
            <p:ph type="title"/>
          </p:nvPr>
        </p:nvSpPr>
        <p:spPr/>
        <p:txBody>
          <a:bodyPr/>
          <a:lstStyle/>
          <a:p>
            <a:r>
              <a:rPr lang="en-US" dirty="0"/>
              <a:t>2</a:t>
            </a:r>
            <a:r>
              <a:rPr lang="en-US" baseline="30000" dirty="0"/>
              <a:t>nd</a:t>
            </a:r>
            <a:r>
              <a:rPr lang="en-US" dirty="0"/>
              <a:t> IR and 2</a:t>
            </a:r>
            <a:r>
              <a:rPr lang="en-US" baseline="30000" dirty="0"/>
              <a:t>nd</a:t>
            </a:r>
            <a:r>
              <a:rPr lang="en-US" dirty="0"/>
              <a:t> Detector</a:t>
            </a:r>
          </a:p>
        </p:txBody>
      </p:sp>
      <p:sp>
        <p:nvSpPr>
          <p:cNvPr id="3" name="Content Placeholder 2">
            <a:extLst>
              <a:ext uri="{FF2B5EF4-FFF2-40B4-BE49-F238E27FC236}">
                <a16:creationId xmlns:a16="http://schemas.microsoft.com/office/drawing/2014/main" id="{5F21BB5A-8152-2519-ED9F-00C3AD72B3F6}"/>
              </a:ext>
            </a:extLst>
          </p:cNvPr>
          <p:cNvSpPr>
            <a:spLocks noGrp="1"/>
          </p:cNvSpPr>
          <p:nvPr>
            <p:ph idx="1"/>
          </p:nvPr>
        </p:nvSpPr>
        <p:spPr/>
        <p:txBody>
          <a:bodyPr>
            <a:normAutofit/>
          </a:bodyPr>
          <a:lstStyle/>
          <a:p>
            <a:r>
              <a:rPr lang="en-US" dirty="0"/>
              <a:t>Not in the EIC project </a:t>
            </a:r>
          </a:p>
          <a:p>
            <a:r>
              <a:rPr lang="en-US" dirty="0"/>
              <a:t>Challenging parameters of EIC require careful attention to the post 2</a:t>
            </a:r>
            <a:r>
              <a:rPr lang="en-US" baseline="30000" dirty="0"/>
              <a:t>nd</a:t>
            </a:r>
            <a:r>
              <a:rPr lang="en-US" dirty="0"/>
              <a:t> IR era.</a:t>
            </a:r>
          </a:p>
          <a:p>
            <a:r>
              <a:rPr lang="en-US" dirty="0"/>
              <a:t>No design decisions now should negate the possibility of the second IR and detector</a:t>
            </a:r>
          </a:p>
          <a:p>
            <a:endParaRPr lang="en-US" dirty="0"/>
          </a:p>
          <a:p>
            <a:pPr marL="0" indent="0">
              <a:buNone/>
            </a:pPr>
            <a:r>
              <a:rPr lang="en-US" sz="2400" b="1" dirty="0"/>
              <a:t>Activities starting now: Led by EIC Users Group </a:t>
            </a:r>
          </a:p>
          <a:p>
            <a:r>
              <a:rPr lang="en-US" sz="2400" dirty="0"/>
              <a:t>Kick off meeting at Temple University May 17-19, 2023</a:t>
            </a:r>
          </a:p>
          <a:p>
            <a:r>
              <a:rPr lang="en-US" dirty="0"/>
              <a:t>What is a compelling physics case for the 2</a:t>
            </a:r>
            <a:r>
              <a:rPr lang="en-US" baseline="30000" dirty="0"/>
              <a:t>nd</a:t>
            </a:r>
            <a:r>
              <a:rPr lang="en-US" dirty="0"/>
              <a:t> IR? </a:t>
            </a:r>
          </a:p>
          <a:p>
            <a:r>
              <a:rPr lang="en-US" dirty="0"/>
              <a:t>Balance between new physics and affirming important core physics (Detector 1)</a:t>
            </a:r>
          </a:p>
          <a:p>
            <a:r>
              <a:rPr lang="en-US" dirty="0"/>
              <a:t>Complementary technologies </a:t>
            </a:r>
            <a:r>
              <a:rPr lang="en-US" dirty="0">
                <a:sym typeface="Wingdings" pitchFamily="2" charset="2"/>
              </a:rPr>
              <a:t> generic detector R&amp;D</a:t>
            </a:r>
            <a:endParaRPr lang="en-US" dirty="0"/>
          </a:p>
          <a:p>
            <a:r>
              <a:rPr lang="en-US" dirty="0"/>
              <a:t>Need to get consensus amongst the EIC Users </a:t>
            </a:r>
            <a:r>
              <a:rPr lang="en-US" dirty="0">
                <a:sym typeface="Wingdings" pitchFamily="2" charset="2"/>
              </a:rPr>
              <a:t></a:t>
            </a:r>
            <a:r>
              <a:rPr lang="en-US" dirty="0"/>
              <a:t> acceptance in US NP community along with a buy-in from non-DOE sources (within and outside of the US)</a:t>
            </a:r>
          </a:p>
          <a:p>
            <a:r>
              <a:rPr lang="en-US" dirty="0"/>
              <a:t>Proposals for a timeline and realization plans</a:t>
            </a:r>
          </a:p>
        </p:txBody>
      </p:sp>
      <p:sp>
        <p:nvSpPr>
          <p:cNvPr id="4" name="Date Placeholder 3">
            <a:extLst>
              <a:ext uri="{FF2B5EF4-FFF2-40B4-BE49-F238E27FC236}">
                <a16:creationId xmlns:a16="http://schemas.microsoft.com/office/drawing/2014/main" id="{D2E05CDC-1522-C9F5-D8F0-716407ADC34C}"/>
              </a:ext>
            </a:extLst>
          </p:cNvPr>
          <p:cNvSpPr>
            <a:spLocks noGrp="1"/>
          </p:cNvSpPr>
          <p:nvPr>
            <p:ph type="dt" sz="half" idx="10"/>
          </p:nvPr>
        </p:nvSpPr>
        <p:spPr/>
        <p:txBody>
          <a:bodyPr/>
          <a:lstStyle/>
          <a:p>
            <a:fld id="{F91D761A-E34A-7E42-9C9B-455909EB54A4}" type="datetime1">
              <a:rPr lang="en-US" smtClean="0"/>
              <a:t>4/5/23</a:t>
            </a:fld>
            <a:endParaRPr lang="en-US" dirty="0"/>
          </a:p>
        </p:txBody>
      </p:sp>
      <p:sp>
        <p:nvSpPr>
          <p:cNvPr id="5" name="Footer Placeholder 4">
            <a:extLst>
              <a:ext uri="{FF2B5EF4-FFF2-40B4-BE49-F238E27FC236}">
                <a16:creationId xmlns:a16="http://schemas.microsoft.com/office/drawing/2014/main" id="{425B6E5C-EEE4-F8D8-F957-E15CC679362E}"/>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CA608BD6-BB99-39FC-BDF6-3D27FB09585C}"/>
              </a:ext>
            </a:extLst>
          </p:cNvPr>
          <p:cNvSpPr>
            <a:spLocks noGrp="1"/>
          </p:cNvSpPr>
          <p:nvPr>
            <p:ph type="sldNum" sz="quarter" idx="12"/>
          </p:nvPr>
        </p:nvSpPr>
        <p:spPr/>
        <p:txBody>
          <a:bodyPr/>
          <a:lstStyle/>
          <a:p>
            <a:fld id="{0CFEC368-1D7A-4F81-ABF6-AE0E36BAF64C}" type="slidenum">
              <a:rPr lang="en-US" smtClean="0"/>
              <a:pPr/>
              <a:t>16</a:t>
            </a:fld>
            <a:endParaRPr lang="en-US"/>
          </a:p>
        </p:txBody>
      </p:sp>
    </p:spTree>
    <p:extLst>
      <p:ext uri="{BB962C8B-B14F-4D97-AF65-F5344CB8AC3E}">
        <p14:creationId xmlns:p14="http://schemas.microsoft.com/office/powerpoint/2010/main" val="16322358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525E33-D2B9-1A44-9667-676D338517F1}"/>
              </a:ext>
            </a:extLst>
          </p:cNvPr>
          <p:cNvSpPr>
            <a:spLocks noGrp="1"/>
          </p:cNvSpPr>
          <p:nvPr>
            <p:ph type="sldNum" sz="quarter" idx="12"/>
          </p:nvPr>
        </p:nvSpPr>
        <p:spPr/>
        <p:txBody>
          <a:bodyPr/>
          <a:lstStyle/>
          <a:p>
            <a:fld id="{893C5830-40F3-F04E-B2E3-10E6672BA8FF}" type="slidenum">
              <a:rPr lang="en-US" smtClean="0"/>
              <a:pPr/>
              <a:t>17</a:t>
            </a:fld>
            <a:endParaRPr lang="en-US"/>
          </a:p>
        </p:txBody>
      </p:sp>
      <p:sp>
        <p:nvSpPr>
          <p:cNvPr id="4" name="Title 3">
            <a:extLst>
              <a:ext uri="{FF2B5EF4-FFF2-40B4-BE49-F238E27FC236}">
                <a16:creationId xmlns:a16="http://schemas.microsoft.com/office/drawing/2014/main" id="{E8CF6B42-40EE-CB4E-8E0E-081C9D058DF6}"/>
              </a:ext>
            </a:extLst>
          </p:cNvPr>
          <p:cNvSpPr>
            <a:spLocks noGrp="1"/>
          </p:cNvSpPr>
          <p:nvPr>
            <p:ph type="title"/>
          </p:nvPr>
        </p:nvSpPr>
        <p:spPr>
          <a:xfrm>
            <a:off x="283028" y="340540"/>
            <a:ext cx="11625944" cy="777875"/>
          </a:xfrm>
        </p:spPr>
        <p:txBody>
          <a:bodyPr>
            <a:normAutofit/>
          </a:bodyPr>
          <a:lstStyle/>
          <a:p>
            <a:r>
              <a:rPr lang="en-US" dirty="0"/>
              <a:t>Overall Schedule</a:t>
            </a:r>
          </a:p>
        </p:txBody>
      </p:sp>
      <p:pic>
        <p:nvPicPr>
          <p:cNvPr id="6" name="Picture 5" descr="Timeline&#10;&#10;Description automatically generated">
            <a:extLst>
              <a:ext uri="{FF2B5EF4-FFF2-40B4-BE49-F238E27FC236}">
                <a16:creationId xmlns:a16="http://schemas.microsoft.com/office/drawing/2014/main" id="{B1BF1F6A-3655-E84E-BA2A-407FD97ECE56}"/>
              </a:ext>
            </a:extLst>
          </p:cNvPr>
          <p:cNvPicPr>
            <a:picLocks noChangeAspect="1"/>
          </p:cNvPicPr>
          <p:nvPr/>
        </p:nvPicPr>
        <p:blipFill>
          <a:blip r:embed="rId2"/>
          <a:stretch>
            <a:fillRect/>
          </a:stretch>
        </p:blipFill>
        <p:spPr>
          <a:xfrm>
            <a:off x="115833" y="970452"/>
            <a:ext cx="7711431" cy="5645676"/>
          </a:xfrm>
          <a:prstGeom prst="rect">
            <a:avLst/>
          </a:prstGeom>
        </p:spPr>
      </p:pic>
      <p:sp>
        <p:nvSpPr>
          <p:cNvPr id="7" name="TextBox 6">
            <a:extLst>
              <a:ext uri="{FF2B5EF4-FFF2-40B4-BE49-F238E27FC236}">
                <a16:creationId xmlns:a16="http://schemas.microsoft.com/office/drawing/2014/main" id="{19371251-BE68-0D41-AC96-2E3FB273AEF8}"/>
              </a:ext>
            </a:extLst>
          </p:cNvPr>
          <p:cNvSpPr txBox="1"/>
          <p:nvPr/>
        </p:nvSpPr>
        <p:spPr>
          <a:xfrm>
            <a:off x="7901300" y="5414711"/>
            <a:ext cx="4481846" cy="1200329"/>
          </a:xfrm>
          <a:prstGeom prst="rect">
            <a:avLst/>
          </a:prstGeom>
          <a:noFill/>
        </p:spPr>
        <p:txBody>
          <a:bodyPr wrap="square" rtlCol="0">
            <a:spAutoFit/>
          </a:bodyPr>
          <a:lstStyle/>
          <a:p>
            <a:pPr marL="285750" indent="-285750">
              <a:buClr>
                <a:srgbClr val="0432FF"/>
              </a:buClr>
              <a:buFont typeface="Wingdings" pitchFamily="2" charset="2"/>
              <a:buChar char="Ø"/>
            </a:pPr>
            <a:r>
              <a:rPr lang="en-US" dirty="0">
                <a:solidFill>
                  <a:srgbClr val="7030A0"/>
                </a:solidFill>
                <a:latin typeface="+mj-lt"/>
              </a:rPr>
              <a:t>Current assumption realization trailing ~ 5 years behind Detector-1</a:t>
            </a:r>
          </a:p>
          <a:p>
            <a:pPr marL="285750" indent="-285750">
              <a:buClr>
                <a:srgbClr val="0432FF"/>
              </a:buClr>
              <a:buFont typeface="Wingdings" pitchFamily="2" charset="2"/>
              <a:buChar char="Ø"/>
            </a:pPr>
            <a:r>
              <a:rPr lang="en-US" dirty="0">
                <a:solidFill>
                  <a:srgbClr val="7030A0"/>
                </a:solidFill>
                <a:latin typeface="+mj-lt"/>
              </a:rPr>
              <a:t>focus on complementary IR/physics &amp; technologies</a:t>
            </a:r>
            <a:endParaRPr lang="en-US" dirty="0">
              <a:solidFill>
                <a:srgbClr val="7030A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F2D29BA-076F-8168-0491-E6C00691EF9E}"/>
              </a:ext>
            </a:extLst>
          </p:cNvPr>
          <p:cNvSpPr txBox="1"/>
          <p:nvPr/>
        </p:nvSpPr>
        <p:spPr>
          <a:xfrm>
            <a:off x="7901300" y="4953046"/>
            <a:ext cx="2824812" cy="461665"/>
          </a:xfrm>
          <a:prstGeom prst="rect">
            <a:avLst/>
          </a:prstGeom>
          <a:noFill/>
        </p:spPr>
        <p:txBody>
          <a:bodyPr wrap="none" rtlCol="0">
            <a:spAutoFit/>
          </a:bodyPr>
          <a:lstStyle/>
          <a:p>
            <a:r>
              <a:rPr lang="en-US" sz="2400" dirty="0">
                <a:solidFill>
                  <a:srgbClr val="7030A0"/>
                </a:solidFill>
                <a:latin typeface="Arial" panose="020B0604020202020204" pitchFamily="34" charset="0"/>
                <a:cs typeface="Arial" panose="020B0604020202020204" pitchFamily="34" charset="0"/>
              </a:rPr>
              <a:t>2</a:t>
            </a:r>
            <a:r>
              <a:rPr lang="en-US" sz="2400" baseline="30000" dirty="0">
                <a:solidFill>
                  <a:srgbClr val="7030A0"/>
                </a:solidFill>
                <a:latin typeface="Arial" panose="020B0604020202020204" pitchFamily="34" charset="0"/>
                <a:cs typeface="Arial" panose="020B0604020202020204" pitchFamily="34" charset="0"/>
              </a:rPr>
              <a:t>nd</a:t>
            </a:r>
            <a:r>
              <a:rPr lang="en-US" sz="2400" dirty="0">
                <a:solidFill>
                  <a:srgbClr val="7030A0"/>
                </a:solidFill>
                <a:latin typeface="Arial" panose="020B0604020202020204" pitchFamily="34" charset="0"/>
                <a:cs typeface="Arial" panose="020B0604020202020204" pitchFamily="34" charset="0"/>
              </a:rPr>
              <a:t> Detector and IR</a:t>
            </a:r>
          </a:p>
        </p:txBody>
      </p:sp>
      <p:sp>
        <p:nvSpPr>
          <p:cNvPr id="8" name="TextBox 7">
            <a:extLst>
              <a:ext uri="{FF2B5EF4-FFF2-40B4-BE49-F238E27FC236}">
                <a16:creationId xmlns:a16="http://schemas.microsoft.com/office/drawing/2014/main" id="{04722A6B-148A-B981-A1AA-352D523BBC60}"/>
              </a:ext>
            </a:extLst>
          </p:cNvPr>
          <p:cNvSpPr txBox="1"/>
          <p:nvPr/>
        </p:nvSpPr>
        <p:spPr>
          <a:xfrm>
            <a:off x="7827264" y="2142698"/>
            <a:ext cx="3889248" cy="2308324"/>
          </a:xfrm>
          <a:prstGeom prst="rect">
            <a:avLst/>
          </a:prstGeom>
          <a:solidFill>
            <a:srgbClr val="FFC000"/>
          </a:solidFill>
        </p:spPr>
        <p:txBody>
          <a:bodyPr wrap="square" rtlCol="0">
            <a:spAutoFit/>
          </a:bodyPr>
          <a:lstStyle/>
          <a:p>
            <a:r>
              <a:rPr lang="en-US" dirty="0"/>
              <a:t>CD4A early finish, collisions begin for machine tuning</a:t>
            </a:r>
          </a:p>
          <a:p>
            <a:r>
              <a:rPr lang="en-US" dirty="0"/>
              <a:t>Detector 1 needs to be ready to give feedback.</a:t>
            </a:r>
          </a:p>
          <a:p>
            <a:endParaRPr lang="en-US" dirty="0"/>
          </a:p>
          <a:p>
            <a:r>
              <a:rPr lang="en-US" dirty="0"/>
              <a:t>CD4 Machine delivers for physics</a:t>
            </a:r>
          </a:p>
          <a:p>
            <a:r>
              <a:rPr lang="en-US" dirty="0"/>
              <a:t>Detector 1 should be fully functional to start physics</a:t>
            </a:r>
          </a:p>
        </p:txBody>
      </p:sp>
      <p:cxnSp>
        <p:nvCxnSpPr>
          <p:cNvPr id="10" name="Straight Arrow Connector 9">
            <a:extLst>
              <a:ext uri="{FF2B5EF4-FFF2-40B4-BE49-F238E27FC236}">
                <a16:creationId xmlns:a16="http://schemas.microsoft.com/office/drawing/2014/main" id="{C9E6A52C-40E8-754D-D665-43A4F31CC72C}"/>
              </a:ext>
            </a:extLst>
          </p:cNvPr>
          <p:cNvCxnSpPr>
            <a:cxnSpLocks/>
          </p:cNvCxnSpPr>
          <p:nvPr/>
        </p:nvCxnSpPr>
        <p:spPr>
          <a:xfrm flipH="1" flipV="1">
            <a:off x="6096000" y="1811867"/>
            <a:ext cx="1731264" cy="50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93F9517-FA6D-24D4-A8F7-A4149131A4BD}"/>
              </a:ext>
            </a:extLst>
          </p:cNvPr>
          <p:cNvCxnSpPr>
            <a:cxnSpLocks/>
            <a:stCxn id="6" idx="3"/>
          </p:cNvCxnSpPr>
          <p:nvPr/>
        </p:nvCxnSpPr>
        <p:spPr>
          <a:xfrm flipH="1">
            <a:off x="6705600" y="3793290"/>
            <a:ext cx="1121664" cy="9220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13F1FA5-5E5B-39E1-7E5D-4070DDBB466C}"/>
              </a:ext>
            </a:extLst>
          </p:cNvPr>
          <p:cNvSpPr>
            <a:spLocks noGrp="1"/>
          </p:cNvSpPr>
          <p:nvPr>
            <p:ph type="dt" sz="half" idx="10"/>
          </p:nvPr>
        </p:nvSpPr>
        <p:spPr/>
        <p:txBody>
          <a:bodyPr/>
          <a:lstStyle/>
          <a:p>
            <a:fld id="{86D772F3-1201-3748-9BC6-F88014253CDF}" type="datetime1">
              <a:rPr lang="en-US" smtClean="0"/>
              <a:t>4/5/23</a:t>
            </a:fld>
            <a:endParaRPr lang="en-US"/>
          </a:p>
        </p:txBody>
      </p:sp>
      <p:sp>
        <p:nvSpPr>
          <p:cNvPr id="9" name="Footer Placeholder 8">
            <a:extLst>
              <a:ext uri="{FF2B5EF4-FFF2-40B4-BE49-F238E27FC236}">
                <a16:creationId xmlns:a16="http://schemas.microsoft.com/office/drawing/2014/main" id="{A3CC1A97-8524-4696-0F53-BD56282A9ECF}"/>
              </a:ext>
            </a:extLst>
          </p:cNvPr>
          <p:cNvSpPr>
            <a:spLocks noGrp="1"/>
          </p:cNvSpPr>
          <p:nvPr>
            <p:ph type="ftr" sz="quarter" idx="11"/>
          </p:nvPr>
        </p:nvSpPr>
        <p:spPr/>
        <p:txBody>
          <a:bodyPr/>
          <a:lstStyle/>
          <a:p>
            <a:pPr algn="r"/>
            <a:r>
              <a:rPr lang="en-US"/>
              <a:t>EIC and MuIC</a:t>
            </a:r>
            <a:endParaRPr lang="en-US" dirty="0"/>
          </a:p>
        </p:txBody>
      </p:sp>
      <p:cxnSp>
        <p:nvCxnSpPr>
          <p:cNvPr id="13" name="Straight Connector 12">
            <a:extLst>
              <a:ext uri="{FF2B5EF4-FFF2-40B4-BE49-F238E27FC236}">
                <a16:creationId xmlns:a16="http://schemas.microsoft.com/office/drawing/2014/main" id="{CADA358C-4E71-131D-410C-4F4346EF10A2}"/>
              </a:ext>
            </a:extLst>
          </p:cNvPr>
          <p:cNvCxnSpPr>
            <a:cxnSpLocks/>
          </p:cNvCxnSpPr>
          <p:nvPr/>
        </p:nvCxnSpPr>
        <p:spPr>
          <a:xfrm>
            <a:off x="2572719" y="1363851"/>
            <a:ext cx="0" cy="5251189"/>
          </a:xfrm>
          <a:prstGeom prst="line">
            <a:avLst/>
          </a:prstGeom>
          <a:ln w="44450">
            <a:solidFill>
              <a:srgbClr val="002AF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82FB01-70F8-EFFE-EB45-29FB07F546A5}"/>
              </a:ext>
            </a:extLst>
          </p:cNvPr>
          <p:cNvSpPr txBox="1"/>
          <p:nvPr/>
        </p:nvSpPr>
        <p:spPr>
          <a:xfrm>
            <a:off x="2224162" y="6584044"/>
            <a:ext cx="697114" cy="307777"/>
          </a:xfrm>
          <a:prstGeom prst="rect">
            <a:avLst/>
          </a:prstGeom>
          <a:noFill/>
        </p:spPr>
        <p:txBody>
          <a:bodyPr wrap="none" rtlCol="0">
            <a:spAutoFit/>
          </a:bodyPr>
          <a:lstStyle/>
          <a:p>
            <a:r>
              <a:rPr lang="en-US" sz="1400" b="1" dirty="0">
                <a:solidFill>
                  <a:srgbClr val="002AF4"/>
                </a:solidFill>
              </a:rPr>
              <a:t>Today</a:t>
            </a:r>
          </a:p>
        </p:txBody>
      </p:sp>
      <p:sp>
        <p:nvSpPr>
          <p:cNvPr id="12" name="TextBox 11">
            <a:extLst>
              <a:ext uri="{FF2B5EF4-FFF2-40B4-BE49-F238E27FC236}">
                <a16:creationId xmlns:a16="http://schemas.microsoft.com/office/drawing/2014/main" id="{FE08515B-E139-D9D1-4ADF-E44E91286AD0}"/>
              </a:ext>
            </a:extLst>
          </p:cNvPr>
          <p:cNvSpPr txBox="1"/>
          <p:nvPr/>
        </p:nvSpPr>
        <p:spPr>
          <a:xfrm>
            <a:off x="2572718" y="1553000"/>
            <a:ext cx="1731263" cy="276999"/>
          </a:xfrm>
          <a:prstGeom prst="rect">
            <a:avLst/>
          </a:prstGeom>
          <a:solidFill>
            <a:schemeClr val="bg1"/>
          </a:solidFill>
        </p:spPr>
        <p:txBody>
          <a:bodyPr wrap="square" rtlCol="0">
            <a:spAutoFit/>
          </a:bodyPr>
          <a:lstStyle/>
          <a:p>
            <a:r>
              <a:rPr lang="en-US" sz="1200" dirty="0"/>
              <a:t>CD3A.  CD2/3    </a:t>
            </a:r>
          </a:p>
        </p:txBody>
      </p:sp>
    </p:spTree>
    <p:extLst>
      <p:ext uri="{BB962C8B-B14F-4D97-AF65-F5344CB8AC3E}">
        <p14:creationId xmlns:p14="http://schemas.microsoft.com/office/powerpoint/2010/main" val="85329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18BBF-D637-153F-53C2-50F2918D9B4B}"/>
              </a:ext>
            </a:extLst>
          </p:cNvPr>
          <p:cNvSpPr>
            <a:spLocks noGrp="1"/>
          </p:cNvSpPr>
          <p:nvPr>
            <p:ph type="title"/>
          </p:nvPr>
        </p:nvSpPr>
        <p:spPr/>
        <p:txBody>
          <a:bodyPr>
            <a:normAutofit fontScale="90000"/>
          </a:bodyPr>
          <a:lstStyle/>
          <a:p>
            <a:r>
              <a:rPr lang="en-US" cap="none" dirty="0"/>
              <a:t>It is reasonable to assume that the EIC physics program will run for about 15 years starting 2035, and possibly extended by another ~5-10 years with detector upgrades.</a:t>
            </a:r>
          </a:p>
        </p:txBody>
      </p:sp>
      <p:sp>
        <p:nvSpPr>
          <p:cNvPr id="3" name="Text Placeholder 2">
            <a:extLst>
              <a:ext uri="{FF2B5EF4-FFF2-40B4-BE49-F238E27FC236}">
                <a16:creationId xmlns:a16="http://schemas.microsoft.com/office/drawing/2014/main" id="{6DA13509-C06C-997A-8EF7-CAFD28DC14B1}"/>
              </a:ext>
            </a:extLst>
          </p:cNvPr>
          <p:cNvSpPr>
            <a:spLocks noGrp="1"/>
          </p:cNvSpPr>
          <p:nvPr>
            <p:ph type="body" idx="1"/>
          </p:nvPr>
        </p:nvSpPr>
        <p:spPr>
          <a:xfrm>
            <a:off x="963084" y="4626865"/>
            <a:ext cx="11228916" cy="1500187"/>
          </a:xfrm>
        </p:spPr>
        <p:txBody>
          <a:bodyPr>
            <a:normAutofit/>
          </a:bodyPr>
          <a:lstStyle/>
          <a:p>
            <a:endParaRPr lang="en-US" dirty="0"/>
          </a:p>
          <a:p>
            <a:r>
              <a:rPr lang="en-US" dirty="0"/>
              <a:t>So we are now in year 2050-2055.</a:t>
            </a:r>
          </a:p>
          <a:p>
            <a:r>
              <a:rPr lang="en-US" dirty="0"/>
              <a:t>You have 25-30 years to prepare for what comes next!  </a:t>
            </a:r>
            <a:r>
              <a:rPr lang="en-US" sz="3200" dirty="0"/>
              <a:t>Perfect timing….</a:t>
            </a:r>
            <a:endParaRPr lang="en-US" dirty="0"/>
          </a:p>
        </p:txBody>
      </p:sp>
      <p:sp>
        <p:nvSpPr>
          <p:cNvPr id="4" name="Date Placeholder 3">
            <a:extLst>
              <a:ext uri="{FF2B5EF4-FFF2-40B4-BE49-F238E27FC236}">
                <a16:creationId xmlns:a16="http://schemas.microsoft.com/office/drawing/2014/main" id="{9192B920-F61B-29E2-E34C-FDAA5597CED3}"/>
              </a:ext>
            </a:extLst>
          </p:cNvPr>
          <p:cNvSpPr>
            <a:spLocks noGrp="1"/>
          </p:cNvSpPr>
          <p:nvPr>
            <p:ph type="dt" sz="half" idx="10"/>
          </p:nvPr>
        </p:nvSpPr>
        <p:spPr/>
        <p:txBody>
          <a:bodyPr/>
          <a:lstStyle/>
          <a:p>
            <a:fld id="{5BE16436-1278-5F43-9157-450A2767B4FD}" type="datetime1">
              <a:rPr lang="en-US" smtClean="0"/>
              <a:t>4/5/23</a:t>
            </a:fld>
            <a:endParaRPr lang="en-US"/>
          </a:p>
        </p:txBody>
      </p:sp>
      <p:sp>
        <p:nvSpPr>
          <p:cNvPr id="5" name="Footer Placeholder 4">
            <a:extLst>
              <a:ext uri="{FF2B5EF4-FFF2-40B4-BE49-F238E27FC236}">
                <a16:creationId xmlns:a16="http://schemas.microsoft.com/office/drawing/2014/main" id="{AC183E9D-EE24-8273-68FC-F375FAB904EB}"/>
              </a:ext>
            </a:extLst>
          </p:cNvPr>
          <p:cNvSpPr>
            <a:spLocks noGrp="1"/>
          </p:cNvSpPr>
          <p:nvPr>
            <p:ph type="ftr" sz="quarter" idx="11"/>
          </p:nvPr>
        </p:nvSpPr>
        <p:spPr/>
        <p:txBody>
          <a:bodyPr/>
          <a:lstStyle/>
          <a:p>
            <a:pPr algn="r"/>
            <a:r>
              <a:rPr lang="en-US"/>
              <a:t>EIC and MuIC</a:t>
            </a:r>
            <a:endParaRPr lang="en-US" dirty="0"/>
          </a:p>
        </p:txBody>
      </p:sp>
      <p:sp>
        <p:nvSpPr>
          <p:cNvPr id="6" name="Slide Number Placeholder 5">
            <a:extLst>
              <a:ext uri="{FF2B5EF4-FFF2-40B4-BE49-F238E27FC236}">
                <a16:creationId xmlns:a16="http://schemas.microsoft.com/office/drawing/2014/main" id="{FEDBDF20-0FA4-7E26-C25C-A108AE11DA5B}"/>
              </a:ext>
            </a:extLst>
          </p:cNvPr>
          <p:cNvSpPr>
            <a:spLocks noGrp="1"/>
          </p:cNvSpPr>
          <p:nvPr>
            <p:ph type="sldNum" sz="quarter" idx="12"/>
          </p:nvPr>
        </p:nvSpPr>
        <p:spPr/>
        <p:txBody>
          <a:bodyPr/>
          <a:lstStyle/>
          <a:p>
            <a:fld id="{0CFEC368-1D7A-4F81-ABF6-AE0E36BAF64C}" type="slidenum">
              <a:rPr lang="en-US" smtClean="0"/>
              <a:pPr/>
              <a:t>18</a:t>
            </a:fld>
            <a:endParaRPr lang="en-US"/>
          </a:p>
        </p:txBody>
      </p:sp>
    </p:spTree>
    <p:extLst>
      <p:ext uri="{BB962C8B-B14F-4D97-AF65-F5344CB8AC3E}">
        <p14:creationId xmlns:p14="http://schemas.microsoft.com/office/powerpoint/2010/main" val="2570860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A7D8-A3D2-E2BD-07D1-2ABF4EDE2E51}"/>
              </a:ext>
            </a:extLst>
          </p:cNvPr>
          <p:cNvSpPr>
            <a:spLocks noGrp="1"/>
          </p:cNvSpPr>
          <p:nvPr>
            <p:ph type="title"/>
          </p:nvPr>
        </p:nvSpPr>
        <p:spPr/>
        <p:txBody>
          <a:bodyPr>
            <a:normAutofit fontScale="90000"/>
          </a:bodyPr>
          <a:lstStyle/>
          <a:p>
            <a:r>
              <a:rPr lang="en-US" dirty="0"/>
              <a:t>Some personal thoughts/questions on muons – </a:t>
            </a:r>
            <a:br>
              <a:rPr lang="en-US" dirty="0"/>
            </a:br>
            <a:r>
              <a:rPr lang="en-US" sz="2700" i="1" dirty="0">
                <a:solidFill>
                  <a:srgbClr val="002AF4"/>
                </a:solidFill>
              </a:rPr>
              <a:t>unorganized </a:t>
            </a:r>
            <a:r>
              <a:rPr lang="en-US" sz="2200" i="1" dirty="0">
                <a:solidFill>
                  <a:srgbClr val="002AF4"/>
                </a:solidFill>
              </a:rPr>
              <a:t>but hopefully helpful…..</a:t>
            </a:r>
            <a:endParaRPr lang="en-US" dirty="0"/>
          </a:p>
        </p:txBody>
      </p:sp>
      <p:sp>
        <p:nvSpPr>
          <p:cNvPr id="3" name="Content Placeholder 2">
            <a:extLst>
              <a:ext uri="{FF2B5EF4-FFF2-40B4-BE49-F238E27FC236}">
                <a16:creationId xmlns:a16="http://schemas.microsoft.com/office/drawing/2014/main" id="{384B572F-1BA5-1BB9-2326-09FA02B4CDF0}"/>
              </a:ext>
            </a:extLst>
          </p:cNvPr>
          <p:cNvSpPr>
            <a:spLocks noGrp="1"/>
          </p:cNvSpPr>
          <p:nvPr>
            <p:ph idx="1"/>
          </p:nvPr>
        </p:nvSpPr>
        <p:spPr>
          <a:xfrm>
            <a:off x="609600" y="1600200"/>
            <a:ext cx="11582400" cy="4876800"/>
          </a:xfrm>
        </p:spPr>
        <p:txBody>
          <a:bodyPr anchor="ctr">
            <a:normAutofit/>
          </a:bodyPr>
          <a:lstStyle/>
          <a:p>
            <a:pPr marL="0" indent="0">
              <a:buNone/>
            </a:pPr>
            <a:r>
              <a:rPr lang="en-US" sz="2800" dirty="0"/>
              <a:t>Muons! </a:t>
            </a:r>
          </a:p>
          <a:p>
            <a:pPr marL="0" indent="0">
              <a:buNone/>
            </a:pPr>
            <a:r>
              <a:rPr lang="en-US" sz="2800" dirty="0"/>
              <a:t>Historically extremely important… heavier sister/brother of electron</a:t>
            </a:r>
          </a:p>
          <a:p>
            <a:pPr lvl="1">
              <a:buFont typeface="Wingdings" pitchFamily="2" charset="2"/>
              <a:buChar char="Ø"/>
            </a:pPr>
            <a:r>
              <a:rPr lang="en-US" sz="2800" dirty="0"/>
              <a:t>many valuable complementary experiments have been performed in atomic, nuclear and particle physics</a:t>
            </a:r>
          </a:p>
          <a:p>
            <a:pPr lvl="1">
              <a:buFont typeface="Wingdings" pitchFamily="2" charset="2"/>
              <a:buChar char="Ø"/>
            </a:pPr>
            <a:r>
              <a:rPr lang="en-US" sz="2800" dirty="0"/>
              <a:t>200 times larger mass </a:t>
            </a:r>
            <a:r>
              <a:rPr lang="en-US" sz="2800" dirty="0">
                <a:sym typeface="Wingdings" pitchFamily="2" charset="2"/>
              </a:rPr>
              <a:t> significantly less radiation losses while acceleration  hope to achieve much higher initial beam energy. </a:t>
            </a:r>
          </a:p>
          <a:p>
            <a:pPr lvl="1">
              <a:buFont typeface="Wingdings" pitchFamily="2" charset="2"/>
              <a:buChar char="Ø"/>
            </a:pPr>
            <a:r>
              <a:rPr lang="en-US" sz="2800" dirty="0">
                <a:sym typeface="Wingdings" pitchFamily="2" charset="2"/>
              </a:rPr>
              <a:t>On the flip side: it is unstable and has to be accelerated to high energy to be used in a collider experiment</a:t>
            </a:r>
          </a:p>
          <a:p>
            <a:pPr lvl="1">
              <a:buFont typeface="Wingdings" pitchFamily="2" charset="2"/>
              <a:buChar char="Ø"/>
            </a:pPr>
            <a:r>
              <a:rPr lang="en-US" sz="2800" i="1" dirty="0">
                <a:sym typeface="Wingdings" pitchFamily="2" charset="2"/>
              </a:rPr>
              <a:t>Challenges here are the same as future Muon Collider! (Synergies)</a:t>
            </a:r>
          </a:p>
        </p:txBody>
      </p:sp>
      <p:sp>
        <p:nvSpPr>
          <p:cNvPr id="4" name="Date Placeholder 3">
            <a:extLst>
              <a:ext uri="{FF2B5EF4-FFF2-40B4-BE49-F238E27FC236}">
                <a16:creationId xmlns:a16="http://schemas.microsoft.com/office/drawing/2014/main" id="{44610930-25EE-1117-8720-F642CE6C9934}"/>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EE62F9E-A140-BCBB-3AEF-F5FDAE6F2AEA}"/>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5365B37D-2AC8-AD94-1CA5-266448EC6911}"/>
              </a:ext>
            </a:extLst>
          </p:cNvPr>
          <p:cNvSpPr>
            <a:spLocks noGrp="1"/>
          </p:cNvSpPr>
          <p:nvPr>
            <p:ph type="sldNum" sz="quarter" idx="12"/>
          </p:nvPr>
        </p:nvSpPr>
        <p:spPr/>
        <p:txBody>
          <a:bodyPr/>
          <a:lstStyle/>
          <a:p>
            <a:fld id="{0CFEC368-1D7A-4F81-ABF6-AE0E36BAF64C}" type="slidenum">
              <a:rPr lang="en-US" smtClean="0"/>
              <a:pPr/>
              <a:t>19</a:t>
            </a:fld>
            <a:endParaRPr lang="en-US"/>
          </a:p>
        </p:txBody>
      </p:sp>
    </p:spTree>
    <p:extLst>
      <p:ext uri="{BB962C8B-B14F-4D97-AF65-F5344CB8AC3E}">
        <p14:creationId xmlns:p14="http://schemas.microsoft.com/office/powerpoint/2010/main" val="99858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heckerboard(across)">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A72D-45DE-96E0-28C5-0AB5B1CBBA00}"/>
              </a:ext>
            </a:extLst>
          </p:cNvPr>
          <p:cNvSpPr>
            <a:spLocks noGrp="1"/>
          </p:cNvSpPr>
          <p:nvPr>
            <p:ph type="title"/>
          </p:nvPr>
        </p:nvSpPr>
        <p:spPr>
          <a:xfrm>
            <a:off x="609600" y="533400"/>
            <a:ext cx="10972800" cy="990600"/>
          </a:xfrm>
        </p:spPr>
        <p:txBody>
          <a:bodyPr anchor="ctr">
            <a:normAutofit/>
          </a:bodyPr>
          <a:lstStyle/>
          <a:p>
            <a:r>
              <a:rPr lang="en-US" dirty="0"/>
              <a:t>Outline of this talk</a:t>
            </a:r>
          </a:p>
        </p:txBody>
      </p:sp>
      <p:sp>
        <p:nvSpPr>
          <p:cNvPr id="3" name="Content Placeholder 2">
            <a:extLst>
              <a:ext uri="{FF2B5EF4-FFF2-40B4-BE49-F238E27FC236}">
                <a16:creationId xmlns:a16="http://schemas.microsoft.com/office/drawing/2014/main" id="{83C1AB72-A89E-0886-0716-995092C09FC1}"/>
              </a:ext>
            </a:extLst>
          </p:cNvPr>
          <p:cNvSpPr>
            <a:spLocks noGrp="1"/>
          </p:cNvSpPr>
          <p:nvPr>
            <p:ph sz="half" idx="1"/>
          </p:nvPr>
        </p:nvSpPr>
        <p:spPr>
          <a:xfrm>
            <a:off x="609600" y="1673352"/>
            <a:ext cx="10668000" cy="4718304"/>
          </a:xfrm>
        </p:spPr>
        <p:txBody>
          <a:bodyPr anchor="ctr">
            <a:normAutofit/>
          </a:bodyPr>
          <a:lstStyle/>
          <a:p>
            <a:pPr marL="0" indent="0">
              <a:buNone/>
            </a:pPr>
            <a:r>
              <a:rPr lang="en-US" sz="2400" dirty="0"/>
              <a:t>Physics of EIC</a:t>
            </a:r>
          </a:p>
          <a:p>
            <a:pPr marL="0" indent="0">
              <a:buNone/>
            </a:pPr>
            <a:r>
              <a:rPr lang="en-US" sz="2400" dirty="0"/>
              <a:t>EIC project</a:t>
            </a:r>
          </a:p>
          <a:p>
            <a:pPr marL="274320" lvl="1" indent="0">
              <a:buNone/>
            </a:pPr>
            <a:r>
              <a:rPr lang="en-US" sz="2400" dirty="0"/>
              <a:t>EIC Accelerator and detector (</a:t>
            </a:r>
            <a:r>
              <a:rPr lang="en-US" sz="2400" dirty="0" err="1"/>
              <a:t>ePIC</a:t>
            </a:r>
            <a:r>
              <a:rPr lang="en-US" sz="2400" dirty="0"/>
              <a:t>) timeline</a:t>
            </a:r>
          </a:p>
          <a:p>
            <a:pPr marL="0" indent="0">
              <a:buNone/>
            </a:pPr>
            <a:r>
              <a:rPr lang="en-US" sz="2400" dirty="0"/>
              <a:t>EIC realization timeline</a:t>
            </a:r>
          </a:p>
          <a:p>
            <a:pPr marL="0" indent="0">
              <a:buNone/>
            </a:pPr>
            <a:endParaRPr lang="en-US" sz="2400" dirty="0"/>
          </a:p>
          <a:p>
            <a:pPr marL="0" indent="0">
              <a:buNone/>
            </a:pPr>
            <a:r>
              <a:rPr lang="en-US" sz="2400" dirty="0"/>
              <a:t>Lessons learned </a:t>
            </a:r>
          </a:p>
          <a:p>
            <a:pPr marL="0" indent="0">
              <a:buNone/>
            </a:pPr>
            <a:r>
              <a:rPr lang="en-US" sz="2400" dirty="0"/>
              <a:t>While Past performance is no guarantee of future success, I still would dare to extrapolate and advise toward realizing Fantasies of </a:t>
            </a:r>
            <a:r>
              <a:rPr lang="en-US" sz="2400" dirty="0" err="1"/>
              <a:t>MuIC</a:t>
            </a:r>
            <a:endParaRPr lang="en-US" sz="2400" dirty="0"/>
          </a:p>
        </p:txBody>
      </p:sp>
      <p:sp>
        <p:nvSpPr>
          <p:cNvPr id="4" name="Date Placeholder 3">
            <a:extLst>
              <a:ext uri="{FF2B5EF4-FFF2-40B4-BE49-F238E27FC236}">
                <a16:creationId xmlns:a16="http://schemas.microsoft.com/office/drawing/2014/main" id="{CEACC051-DF8C-BE13-F9F8-1ED60528B830}"/>
              </a:ext>
            </a:extLst>
          </p:cNvPr>
          <p:cNvSpPr>
            <a:spLocks noGrp="1"/>
          </p:cNvSpPr>
          <p:nvPr>
            <p:ph type="dt" sz="half" idx="10"/>
          </p:nvPr>
        </p:nvSpPr>
        <p:spPr>
          <a:xfrm>
            <a:off x="609600" y="18288"/>
            <a:ext cx="3860800" cy="329184"/>
          </a:xfrm>
        </p:spPr>
        <p:txBody>
          <a:bodyPr anchor="ctr">
            <a:normAutofit/>
          </a:bodyPr>
          <a:lstStyle/>
          <a:p>
            <a:pPr>
              <a:spcAft>
                <a:spcPts val="600"/>
              </a:spcAft>
            </a:pPr>
            <a:fld id="{735EB9DE-82A5-A443-885F-13EF22EF9CB9}" type="datetime1">
              <a:rPr lang="en-US" smtClean="0"/>
              <a:t>4/5/23</a:t>
            </a:fld>
            <a:endParaRPr lang="en-US"/>
          </a:p>
        </p:txBody>
      </p:sp>
      <p:sp>
        <p:nvSpPr>
          <p:cNvPr id="5" name="Footer Placeholder 4">
            <a:extLst>
              <a:ext uri="{FF2B5EF4-FFF2-40B4-BE49-F238E27FC236}">
                <a16:creationId xmlns:a16="http://schemas.microsoft.com/office/drawing/2014/main" id="{881F8581-320E-4351-02E7-F7DBA46E736D}"/>
              </a:ext>
            </a:extLst>
          </p:cNvPr>
          <p:cNvSpPr>
            <a:spLocks noGrp="1"/>
          </p:cNvSpPr>
          <p:nvPr>
            <p:ph type="ftr" sz="quarter" idx="11"/>
          </p:nvPr>
        </p:nvSpPr>
        <p:spPr>
          <a:xfrm>
            <a:off x="3560455" y="36576"/>
            <a:ext cx="6274856" cy="347472"/>
          </a:xfrm>
        </p:spPr>
        <p:txBody>
          <a:bodyPr anchor="ctr">
            <a:normAutofit/>
          </a:bodyPr>
          <a:lstStyle/>
          <a:p>
            <a:pPr algn="r">
              <a:spcAft>
                <a:spcPts val="600"/>
              </a:spcAft>
            </a:pPr>
            <a:r>
              <a:rPr lang="en-US"/>
              <a:t>EIC and MuIC</a:t>
            </a:r>
          </a:p>
        </p:txBody>
      </p:sp>
      <p:sp>
        <p:nvSpPr>
          <p:cNvPr id="6" name="Slide Number Placeholder 5">
            <a:extLst>
              <a:ext uri="{FF2B5EF4-FFF2-40B4-BE49-F238E27FC236}">
                <a16:creationId xmlns:a16="http://schemas.microsoft.com/office/drawing/2014/main" id="{A8636385-D295-128C-4621-E75B48F9183D}"/>
              </a:ext>
            </a:extLst>
          </p:cNvPr>
          <p:cNvSpPr>
            <a:spLocks noGrp="1"/>
          </p:cNvSpPr>
          <p:nvPr>
            <p:ph type="sldNum" sz="quarter" idx="12"/>
          </p:nvPr>
        </p:nvSpPr>
        <p:spPr>
          <a:xfrm>
            <a:off x="10160000" y="18288"/>
            <a:ext cx="1422400" cy="329184"/>
          </a:xfrm>
        </p:spPr>
        <p:txBody>
          <a:bodyPr anchor="ctr">
            <a:normAutofit/>
          </a:bodyPr>
          <a:lstStyle/>
          <a:p>
            <a:pPr>
              <a:spcAft>
                <a:spcPts val="600"/>
              </a:spcAft>
            </a:pPr>
            <a:fld id="{0CFEC368-1D7A-4F81-ABF6-AE0E36BAF64C}" type="slidenum">
              <a:rPr lang="en-US" smtClean="0"/>
              <a:pPr>
                <a:spcAft>
                  <a:spcPts val="600"/>
                </a:spcAft>
              </a:pPr>
              <a:t>2</a:t>
            </a:fld>
            <a:endParaRPr lang="en-US"/>
          </a:p>
        </p:txBody>
      </p:sp>
    </p:spTree>
    <p:extLst>
      <p:ext uri="{BB962C8B-B14F-4D97-AF65-F5344CB8AC3E}">
        <p14:creationId xmlns:p14="http://schemas.microsoft.com/office/powerpoint/2010/main" val="12277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checkerboard(across)">
                                      <p:cBhvr>
                                        <p:cTn id="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A7D8-A3D2-E2BD-07D1-2ABF4EDE2E51}"/>
              </a:ext>
            </a:extLst>
          </p:cNvPr>
          <p:cNvSpPr>
            <a:spLocks noGrp="1"/>
          </p:cNvSpPr>
          <p:nvPr>
            <p:ph type="title"/>
          </p:nvPr>
        </p:nvSpPr>
        <p:spPr/>
        <p:txBody>
          <a:bodyPr>
            <a:normAutofit fontScale="90000"/>
          </a:bodyPr>
          <a:lstStyle/>
          <a:p>
            <a:r>
              <a:rPr lang="en-US" dirty="0"/>
              <a:t>Some personal thoughts/questions on muons – </a:t>
            </a:r>
            <a:br>
              <a:rPr lang="en-US" dirty="0"/>
            </a:br>
            <a:r>
              <a:rPr lang="en-US" sz="2700" i="1" dirty="0">
                <a:solidFill>
                  <a:srgbClr val="002AF4"/>
                </a:solidFill>
              </a:rPr>
              <a:t>unorganized </a:t>
            </a:r>
            <a:r>
              <a:rPr lang="en-US" sz="2200" i="1" dirty="0">
                <a:solidFill>
                  <a:srgbClr val="002AF4"/>
                </a:solidFill>
              </a:rPr>
              <a:t>but hopefully helpful…..</a:t>
            </a:r>
            <a:endParaRPr lang="en-US" dirty="0"/>
          </a:p>
        </p:txBody>
      </p:sp>
      <p:sp>
        <p:nvSpPr>
          <p:cNvPr id="3" name="Content Placeholder 2">
            <a:extLst>
              <a:ext uri="{FF2B5EF4-FFF2-40B4-BE49-F238E27FC236}">
                <a16:creationId xmlns:a16="http://schemas.microsoft.com/office/drawing/2014/main" id="{384B572F-1BA5-1BB9-2326-09FA02B4CDF0}"/>
              </a:ext>
            </a:extLst>
          </p:cNvPr>
          <p:cNvSpPr>
            <a:spLocks noGrp="1"/>
          </p:cNvSpPr>
          <p:nvPr>
            <p:ph idx="1"/>
          </p:nvPr>
        </p:nvSpPr>
        <p:spPr>
          <a:xfrm>
            <a:off x="609600" y="1600200"/>
            <a:ext cx="11582400" cy="4876800"/>
          </a:xfrm>
        </p:spPr>
        <p:txBody>
          <a:bodyPr anchor="ctr">
            <a:normAutofit/>
          </a:bodyPr>
          <a:lstStyle/>
          <a:p>
            <a:pPr marL="0" indent="0">
              <a:buNone/>
            </a:pPr>
            <a:r>
              <a:rPr lang="en-US" sz="2800" dirty="0">
                <a:sym typeface="Wingdings" pitchFamily="2" charset="2"/>
              </a:rPr>
              <a:t>What is the optimal beam  energy one would like to have?  This is governed by the physics you pursue. </a:t>
            </a:r>
          </a:p>
          <a:p>
            <a:pPr>
              <a:buFont typeface="Wingdings" pitchFamily="2" charset="2"/>
              <a:buChar char="Ø"/>
            </a:pPr>
            <a:r>
              <a:rPr lang="en-US" sz="2800" dirty="0">
                <a:sym typeface="Wingdings" pitchFamily="2" charset="2"/>
              </a:rPr>
              <a:t>Is </a:t>
            </a:r>
            <a:r>
              <a:rPr lang="en-US" sz="2800" dirty="0" err="1">
                <a:sym typeface="Wingdings" pitchFamily="2" charset="2"/>
              </a:rPr>
              <a:t>LHeC</a:t>
            </a:r>
            <a:r>
              <a:rPr lang="en-US" sz="2800" dirty="0">
                <a:sym typeface="Wingdings" pitchFamily="2" charset="2"/>
              </a:rPr>
              <a:t> center of mass energy a reasonable goal at this time? </a:t>
            </a:r>
          </a:p>
          <a:p>
            <a:pPr>
              <a:buFont typeface="Wingdings" pitchFamily="2" charset="2"/>
              <a:buChar char="Ø"/>
            </a:pPr>
            <a:r>
              <a:rPr lang="en-US" sz="2800" dirty="0">
                <a:sym typeface="Wingdings" pitchFamily="2" charset="2"/>
              </a:rPr>
              <a:t>Science of </a:t>
            </a:r>
            <a:r>
              <a:rPr lang="en-US" sz="2800" dirty="0" err="1">
                <a:sym typeface="Wingdings" pitchFamily="2" charset="2"/>
              </a:rPr>
              <a:t>LHeC</a:t>
            </a:r>
            <a:r>
              <a:rPr lang="en-US" sz="2800" dirty="0">
                <a:sym typeface="Wingdings" pitchFamily="2" charset="2"/>
              </a:rPr>
              <a:t> starting from EIC (CM energy) has been given much thought over past decades… </a:t>
            </a:r>
          </a:p>
          <a:p>
            <a:pPr lvl="1">
              <a:buFont typeface="Wingdings" pitchFamily="2" charset="2"/>
              <a:buChar char="Ø"/>
            </a:pPr>
            <a:r>
              <a:rPr lang="en-US" sz="2800" dirty="0">
                <a:sym typeface="Wingdings" pitchFamily="2" charset="2"/>
              </a:rPr>
              <a:t>could be a time saver</a:t>
            </a:r>
          </a:p>
          <a:p>
            <a:pPr lvl="1">
              <a:buFont typeface="Wingdings" pitchFamily="2" charset="2"/>
              <a:buChar char="Ø"/>
            </a:pPr>
            <a:r>
              <a:rPr lang="en-US" sz="2800" dirty="0">
                <a:sym typeface="Wingdings" pitchFamily="2" charset="2"/>
              </a:rPr>
              <a:t>Community interested in this physics already exists</a:t>
            </a:r>
          </a:p>
          <a:p>
            <a:pPr>
              <a:buFont typeface="Wingdings" pitchFamily="2" charset="2"/>
              <a:buChar char="Ø"/>
            </a:pPr>
            <a:endParaRPr lang="en-US" sz="2800" dirty="0">
              <a:sym typeface="Wingdings" pitchFamily="2" charset="2"/>
            </a:endParaRPr>
          </a:p>
          <a:p>
            <a:pPr>
              <a:buFont typeface="Wingdings" pitchFamily="2" charset="2"/>
              <a:buChar char="Ø"/>
            </a:pPr>
            <a:r>
              <a:rPr lang="en-US" sz="2800" dirty="0">
                <a:sym typeface="Wingdings" pitchFamily="2" charset="2"/>
              </a:rPr>
              <a:t> </a:t>
            </a:r>
            <a:r>
              <a:rPr lang="en-US" sz="2800" dirty="0" err="1">
                <a:sym typeface="Wingdings" pitchFamily="2" charset="2"/>
              </a:rPr>
              <a:t>LHeC</a:t>
            </a:r>
            <a:r>
              <a:rPr lang="en-US" sz="2800" dirty="0">
                <a:sym typeface="Wingdings" pitchFamily="2" charset="2"/>
              </a:rPr>
              <a:t> is just a target, you should be flexible at this early stage including not </a:t>
            </a:r>
            <a:r>
              <a:rPr lang="en-US" sz="2800" i="1" dirty="0">
                <a:sym typeface="Wingdings" pitchFamily="2" charset="2"/>
              </a:rPr>
              <a:t>only</a:t>
            </a:r>
            <a:r>
              <a:rPr lang="en-US" sz="2800" dirty="0">
                <a:sym typeface="Wingdings" pitchFamily="2" charset="2"/>
              </a:rPr>
              <a:t> considering RHIC as a location of the future facility</a:t>
            </a:r>
          </a:p>
        </p:txBody>
      </p:sp>
      <p:sp>
        <p:nvSpPr>
          <p:cNvPr id="4" name="Date Placeholder 3">
            <a:extLst>
              <a:ext uri="{FF2B5EF4-FFF2-40B4-BE49-F238E27FC236}">
                <a16:creationId xmlns:a16="http://schemas.microsoft.com/office/drawing/2014/main" id="{44610930-25EE-1117-8720-F642CE6C9934}"/>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EE62F9E-A140-BCBB-3AEF-F5FDAE6F2AEA}"/>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5365B37D-2AC8-AD94-1CA5-266448EC6911}"/>
              </a:ext>
            </a:extLst>
          </p:cNvPr>
          <p:cNvSpPr>
            <a:spLocks noGrp="1"/>
          </p:cNvSpPr>
          <p:nvPr>
            <p:ph type="sldNum" sz="quarter" idx="12"/>
          </p:nvPr>
        </p:nvSpPr>
        <p:spPr/>
        <p:txBody>
          <a:bodyPr/>
          <a:lstStyle/>
          <a:p>
            <a:fld id="{0CFEC368-1D7A-4F81-ABF6-AE0E36BAF64C}" type="slidenum">
              <a:rPr lang="en-US" smtClean="0"/>
              <a:pPr/>
              <a:t>20</a:t>
            </a:fld>
            <a:endParaRPr lang="en-US"/>
          </a:p>
        </p:txBody>
      </p:sp>
    </p:spTree>
    <p:extLst>
      <p:ext uri="{BB962C8B-B14F-4D97-AF65-F5344CB8AC3E}">
        <p14:creationId xmlns:p14="http://schemas.microsoft.com/office/powerpoint/2010/main" val="423644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heckerboard(across)">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A7D8-A3D2-E2BD-07D1-2ABF4EDE2E51}"/>
              </a:ext>
            </a:extLst>
          </p:cNvPr>
          <p:cNvSpPr>
            <a:spLocks noGrp="1"/>
          </p:cNvSpPr>
          <p:nvPr>
            <p:ph type="title"/>
          </p:nvPr>
        </p:nvSpPr>
        <p:spPr/>
        <p:txBody>
          <a:bodyPr>
            <a:normAutofit fontScale="90000"/>
          </a:bodyPr>
          <a:lstStyle/>
          <a:p>
            <a:r>
              <a:rPr lang="en-US" dirty="0"/>
              <a:t>Some personal thoughts/questions on muons – </a:t>
            </a:r>
            <a:br>
              <a:rPr lang="en-US" dirty="0"/>
            </a:br>
            <a:r>
              <a:rPr lang="en-US" sz="2700" i="1" dirty="0">
                <a:solidFill>
                  <a:srgbClr val="002AF4"/>
                </a:solidFill>
              </a:rPr>
              <a:t>unorganized </a:t>
            </a:r>
            <a:r>
              <a:rPr lang="en-US" sz="2200" i="1" dirty="0">
                <a:solidFill>
                  <a:srgbClr val="002AF4"/>
                </a:solidFill>
              </a:rPr>
              <a:t>but hopefully helpful…..</a:t>
            </a:r>
            <a:endParaRPr lang="en-US" dirty="0"/>
          </a:p>
        </p:txBody>
      </p:sp>
      <p:sp>
        <p:nvSpPr>
          <p:cNvPr id="3" name="Content Placeholder 2">
            <a:extLst>
              <a:ext uri="{FF2B5EF4-FFF2-40B4-BE49-F238E27FC236}">
                <a16:creationId xmlns:a16="http://schemas.microsoft.com/office/drawing/2014/main" id="{384B572F-1BA5-1BB9-2326-09FA02B4CDF0}"/>
              </a:ext>
            </a:extLst>
          </p:cNvPr>
          <p:cNvSpPr>
            <a:spLocks noGrp="1"/>
          </p:cNvSpPr>
          <p:nvPr>
            <p:ph idx="1"/>
          </p:nvPr>
        </p:nvSpPr>
        <p:spPr>
          <a:xfrm>
            <a:off x="609600" y="1600200"/>
            <a:ext cx="11582400" cy="4876800"/>
          </a:xfrm>
        </p:spPr>
        <p:txBody>
          <a:bodyPr anchor="ctr">
            <a:normAutofit/>
          </a:bodyPr>
          <a:lstStyle/>
          <a:p>
            <a:pPr marL="0" indent="0">
              <a:buNone/>
            </a:pPr>
            <a:r>
              <a:rPr lang="en-US" sz="2800" dirty="0">
                <a:sym typeface="Wingdings" pitchFamily="2" charset="2"/>
              </a:rPr>
              <a:t>Assuming you go in the direction of a </a:t>
            </a:r>
            <a:r>
              <a:rPr lang="en-US" sz="2800" dirty="0" err="1">
                <a:sym typeface="Wingdings" pitchFamily="2" charset="2"/>
              </a:rPr>
              <a:t>LHeC</a:t>
            </a:r>
            <a:r>
              <a:rPr lang="en-US" sz="2800" dirty="0">
                <a:sym typeface="Wingdings" pitchFamily="2" charset="2"/>
              </a:rPr>
              <a:t>: </a:t>
            </a:r>
          </a:p>
          <a:p>
            <a:pPr lvl="1">
              <a:buFont typeface="Wingdings" pitchFamily="2" charset="2"/>
              <a:buChar char="Ø"/>
            </a:pPr>
            <a:r>
              <a:rPr lang="en-US" sz="2800" dirty="0">
                <a:sym typeface="Wingdings" pitchFamily="2" charset="2"/>
              </a:rPr>
              <a:t>What luminosity is needed? What is enough luminosity?</a:t>
            </a:r>
          </a:p>
          <a:p>
            <a:pPr lvl="1">
              <a:buFont typeface="Wingdings" pitchFamily="2" charset="2"/>
              <a:buChar char="Ø"/>
            </a:pPr>
            <a:r>
              <a:rPr lang="en-US" sz="2800" dirty="0">
                <a:sym typeface="Wingdings" pitchFamily="2" charset="2"/>
              </a:rPr>
              <a:t>What are the schemes of muon production? Is there hope for enough luminosity? </a:t>
            </a:r>
          </a:p>
          <a:p>
            <a:pPr lvl="1">
              <a:buFont typeface="Wingdings" pitchFamily="2" charset="2"/>
              <a:buChar char="Ø"/>
            </a:pPr>
            <a:endParaRPr lang="en-US" sz="2800" dirty="0">
              <a:sym typeface="Wingdings" pitchFamily="2" charset="2"/>
            </a:endParaRPr>
          </a:p>
          <a:p>
            <a:pPr>
              <a:buFont typeface="Wingdings" pitchFamily="2" charset="2"/>
              <a:buChar char="Ø"/>
            </a:pPr>
            <a:r>
              <a:rPr lang="en-US" sz="2800" dirty="0">
                <a:sym typeface="Wingdings" pitchFamily="2" charset="2"/>
              </a:rPr>
              <a:t>What sort of detector planning would one need? (very different than an EIC detector being considered)</a:t>
            </a:r>
            <a:endParaRPr lang="en-US" sz="2800" dirty="0"/>
          </a:p>
        </p:txBody>
      </p:sp>
      <p:sp>
        <p:nvSpPr>
          <p:cNvPr id="4" name="Date Placeholder 3">
            <a:extLst>
              <a:ext uri="{FF2B5EF4-FFF2-40B4-BE49-F238E27FC236}">
                <a16:creationId xmlns:a16="http://schemas.microsoft.com/office/drawing/2014/main" id="{44610930-25EE-1117-8720-F642CE6C9934}"/>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EE62F9E-A140-BCBB-3AEF-F5FDAE6F2AEA}"/>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5365B37D-2AC8-AD94-1CA5-266448EC6911}"/>
              </a:ext>
            </a:extLst>
          </p:cNvPr>
          <p:cNvSpPr>
            <a:spLocks noGrp="1"/>
          </p:cNvSpPr>
          <p:nvPr>
            <p:ph type="sldNum" sz="quarter" idx="12"/>
          </p:nvPr>
        </p:nvSpPr>
        <p:spPr/>
        <p:txBody>
          <a:bodyPr/>
          <a:lstStyle/>
          <a:p>
            <a:fld id="{0CFEC368-1D7A-4F81-ABF6-AE0E36BAF64C}" type="slidenum">
              <a:rPr lang="en-US" smtClean="0"/>
              <a:pPr/>
              <a:t>21</a:t>
            </a:fld>
            <a:endParaRPr lang="en-US"/>
          </a:p>
        </p:txBody>
      </p:sp>
    </p:spTree>
    <p:extLst>
      <p:ext uri="{BB962C8B-B14F-4D97-AF65-F5344CB8AC3E}">
        <p14:creationId xmlns:p14="http://schemas.microsoft.com/office/powerpoint/2010/main" val="3029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0A7D8-A3D2-E2BD-07D1-2ABF4EDE2E51}"/>
              </a:ext>
            </a:extLst>
          </p:cNvPr>
          <p:cNvSpPr>
            <a:spLocks noGrp="1"/>
          </p:cNvSpPr>
          <p:nvPr>
            <p:ph type="title"/>
          </p:nvPr>
        </p:nvSpPr>
        <p:spPr/>
        <p:txBody>
          <a:bodyPr>
            <a:normAutofit fontScale="90000"/>
          </a:bodyPr>
          <a:lstStyle/>
          <a:p>
            <a:r>
              <a:rPr lang="en-US" dirty="0"/>
              <a:t>Some personal thoughts/questions on muons – </a:t>
            </a:r>
            <a:br>
              <a:rPr lang="en-US" dirty="0"/>
            </a:br>
            <a:r>
              <a:rPr lang="en-US" sz="2700" i="1" dirty="0">
                <a:solidFill>
                  <a:srgbClr val="002AF4"/>
                </a:solidFill>
              </a:rPr>
              <a:t>unorganized </a:t>
            </a:r>
            <a:r>
              <a:rPr lang="en-US" sz="2200" i="1" dirty="0">
                <a:solidFill>
                  <a:srgbClr val="002AF4"/>
                </a:solidFill>
              </a:rPr>
              <a:t>but hopefully helpful…..</a:t>
            </a:r>
            <a:endParaRPr lang="en-US" dirty="0"/>
          </a:p>
        </p:txBody>
      </p:sp>
      <p:sp>
        <p:nvSpPr>
          <p:cNvPr id="3" name="Content Placeholder 2">
            <a:extLst>
              <a:ext uri="{FF2B5EF4-FFF2-40B4-BE49-F238E27FC236}">
                <a16:creationId xmlns:a16="http://schemas.microsoft.com/office/drawing/2014/main" id="{384B572F-1BA5-1BB9-2326-09FA02B4CDF0}"/>
              </a:ext>
            </a:extLst>
          </p:cNvPr>
          <p:cNvSpPr>
            <a:spLocks noGrp="1"/>
          </p:cNvSpPr>
          <p:nvPr>
            <p:ph idx="1"/>
          </p:nvPr>
        </p:nvSpPr>
        <p:spPr>
          <a:xfrm>
            <a:off x="609600" y="1600200"/>
            <a:ext cx="11582400" cy="4876800"/>
          </a:xfrm>
        </p:spPr>
        <p:txBody>
          <a:bodyPr anchor="ctr">
            <a:normAutofit lnSpcReduction="10000"/>
          </a:bodyPr>
          <a:lstStyle/>
          <a:p>
            <a:pPr marL="0" indent="0">
              <a:buNone/>
            </a:pPr>
            <a:endParaRPr lang="en-US" dirty="0">
              <a:sym typeface="Wingdings" pitchFamily="2" charset="2"/>
            </a:endParaRPr>
          </a:p>
          <a:p>
            <a:pPr marL="0" indent="0">
              <a:buNone/>
            </a:pPr>
            <a:r>
              <a:rPr lang="en-US" sz="2800" dirty="0">
                <a:sym typeface="Wingdings" pitchFamily="2" charset="2"/>
              </a:rPr>
              <a:t>Can one imagine developing the muon beam of high enough energy to overcome at least some of the technical hurdles faced by muon collider enthusiasts? i.e. </a:t>
            </a:r>
            <a:r>
              <a:rPr lang="en-US" sz="2800" dirty="0">
                <a:solidFill>
                  <a:srgbClr val="002AF4"/>
                </a:solidFill>
                <a:sym typeface="Wingdings" pitchFamily="2" charset="2"/>
              </a:rPr>
              <a:t>Can it (</a:t>
            </a:r>
            <a:r>
              <a:rPr lang="en-US" sz="2800" dirty="0" err="1">
                <a:solidFill>
                  <a:srgbClr val="002AF4"/>
                </a:solidFill>
                <a:latin typeface="Symbol" pitchFamily="2" charset="2"/>
                <a:sym typeface="Wingdings" pitchFamily="2" charset="2"/>
              </a:rPr>
              <a:t>m</a:t>
            </a:r>
            <a:r>
              <a:rPr lang="en-US" sz="2800" dirty="0" err="1">
                <a:solidFill>
                  <a:srgbClr val="002AF4"/>
                </a:solidFill>
                <a:sym typeface="Wingdings" pitchFamily="2" charset="2"/>
              </a:rPr>
              <a:t>IC</a:t>
            </a:r>
            <a:r>
              <a:rPr lang="en-US" sz="2800" dirty="0">
                <a:solidFill>
                  <a:srgbClr val="002AF4"/>
                </a:solidFill>
                <a:sym typeface="Wingdings" pitchFamily="2" charset="2"/>
              </a:rPr>
              <a:t>) be viewed as an important R&amp;D milestone for HEP (</a:t>
            </a:r>
            <a:r>
              <a:rPr lang="en-US" sz="2800" dirty="0">
                <a:solidFill>
                  <a:srgbClr val="002AF4"/>
                </a:solidFill>
                <a:latin typeface="Symbol" pitchFamily="2" charset="2"/>
                <a:sym typeface="Wingdings" pitchFamily="2" charset="2"/>
              </a:rPr>
              <a:t>m</a:t>
            </a:r>
            <a:r>
              <a:rPr lang="en-US" sz="2800" dirty="0">
                <a:solidFill>
                  <a:srgbClr val="002AF4"/>
                </a:solidFill>
                <a:sym typeface="Wingdings" pitchFamily="2" charset="2"/>
              </a:rPr>
              <a:t>+ </a:t>
            </a:r>
            <a:r>
              <a:rPr lang="en-US" sz="2800" dirty="0">
                <a:solidFill>
                  <a:srgbClr val="002AF4"/>
                </a:solidFill>
                <a:latin typeface="Symbol" pitchFamily="2" charset="2"/>
                <a:sym typeface="Wingdings" pitchFamily="2" charset="2"/>
              </a:rPr>
              <a:t>m</a:t>
            </a:r>
            <a:r>
              <a:rPr lang="en-US" sz="2800" dirty="0">
                <a:solidFill>
                  <a:srgbClr val="002AF4"/>
                </a:solidFill>
                <a:sym typeface="Wingdings" pitchFamily="2" charset="2"/>
              </a:rPr>
              <a:t>- collider) </a:t>
            </a:r>
            <a:r>
              <a:rPr lang="en-US" sz="2800" dirty="0">
                <a:solidFill>
                  <a:srgbClr val="C00000"/>
                </a:solidFill>
                <a:sym typeface="Wingdings" pitchFamily="2" charset="2"/>
              </a:rPr>
              <a:t>while still resulting in a significant physics program? </a:t>
            </a:r>
            <a:r>
              <a:rPr lang="en-US" sz="2800" dirty="0">
                <a:sym typeface="Wingdings" pitchFamily="2" charset="2"/>
              </a:rPr>
              <a:t> this combination seems very potent to me.</a:t>
            </a:r>
          </a:p>
          <a:p>
            <a:pPr marL="0" indent="0">
              <a:buNone/>
            </a:pPr>
            <a:endParaRPr lang="en-US" sz="2800" dirty="0">
              <a:sym typeface="Wingdings" pitchFamily="2" charset="2"/>
            </a:endParaRPr>
          </a:p>
          <a:p>
            <a:pPr marL="0" indent="0">
              <a:buNone/>
            </a:pPr>
            <a:r>
              <a:rPr lang="en-US" sz="2800" dirty="0">
                <a:sym typeface="Wingdings" pitchFamily="2" charset="2"/>
              </a:rPr>
              <a:t>Collaboration between </a:t>
            </a:r>
            <a:r>
              <a:rPr lang="en-US" sz="2800" b="1" dirty="0">
                <a:sym typeface="Wingdings" pitchFamily="2" charset="2"/>
              </a:rPr>
              <a:t>accelerator scientists </a:t>
            </a:r>
            <a:r>
              <a:rPr lang="en-US" sz="2800" dirty="0">
                <a:sym typeface="Wingdings" pitchFamily="2" charset="2"/>
              </a:rPr>
              <a:t>working on muon collider should look at this critically. </a:t>
            </a:r>
            <a:r>
              <a:rPr lang="en-US" sz="2800" b="1" dirty="0">
                <a:sym typeface="Wingdings" pitchFamily="2" charset="2"/>
              </a:rPr>
              <a:t>Experimental nuclear and particle </a:t>
            </a:r>
            <a:r>
              <a:rPr lang="en-US" sz="2800" dirty="0">
                <a:sym typeface="Wingdings" pitchFamily="2" charset="2"/>
              </a:rPr>
              <a:t>physicists should decide whether the resulting collisions are reasonable and physics communities (</a:t>
            </a:r>
            <a:r>
              <a:rPr lang="en-US" sz="2800" b="1" dirty="0">
                <a:sym typeface="Wingdings" pitchFamily="2" charset="2"/>
              </a:rPr>
              <a:t>theorists included</a:t>
            </a:r>
            <a:r>
              <a:rPr lang="en-US" sz="2800" dirty="0">
                <a:sym typeface="Wingdings" pitchFamily="2" charset="2"/>
              </a:rPr>
              <a:t>) from both sides should opine if this program is compelling.</a:t>
            </a:r>
          </a:p>
        </p:txBody>
      </p:sp>
      <p:sp>
        <p:nvSpPr>
          <p:cNvPr id="4" name="Date Placeholder 3">
            <a:extLst>
              <a:ext uri="{FF2B5EF4-FFF2-40B4-BE49-F238E27FC236}">
                <a16:creationId xmlns:a16="http://schemas.microsoft.com/office/drawing/2014/main" id="{44610930-25EE-1117-8720-F642CE6C9934}"/>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EE62F9E-A140-BCBB-3AEF-F5FDAE6F2AEA}"/>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5365B37D-2AC8-AD94-1CA5-266448EC6911}"/>
              </a:ext>
            </a:extLst>
          </p:cNvPr>
          <p:cNvSpPr>
            <a:spLocks noGrp="1"/>
          </p:cNvSpPr>
          <p:nvPr>
            <p:ph type="sldNum" sz="quarter" idx="12"/>
          </p:nvPr>
        </p:nvSpPr>
        <p:spPr/>
        <p:txBody>
          <a:bodyPr/>
          <a:lstStyle/>
          <a:p>
            <a:fld id="{0CFEC368-1D7A-4F81-ABF6-AE0E36BAF64C}" type="slidenum">
              <a:rPr lang="en-US" smtClean="0"/>
              <a:pPr/>
              <a:t>22</a:t>
            </a:fld>
            <a:endParaRPr lang="en-US"/>
          </a:p>
        </p:txBody>
      </p:sp>
    </p:spTree>
    <p:extLst>
      <p:ext uri="{BB962C8B-B14F-4D97-AF65-F5344CB8AC3E}">
        <p14:creationId xmlns:p14="http://schemas.microsoft.com/office/powerpoint/2010/main" val="257268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D9B0-F5F3-339B-6659-B91482A87BD0}"/>
              </a:ext>
            </a:extLst>
          </p:cNvPr>
          <p:cNvSpPr>
            <a:spLocks noGrp="1"/>
          </p:cNvSpPr>
          <p:nvPr>
            <p:ph type="title"/>
          </p:nvPr>
        </p:nvSpPr>
        <p:spPr/>
        <p:txBody>
          <a:bodyPr>
            <a:normAutofit/>
          </a:bodyPr>
          <a:lstStyle/>
          <a:p>
            <a:r>
              <a:rPr lang="en-US" dirty="0"/>
              <a:t>Final thoughts: on timeline…. </a:t>
            </a:r>
            <a:r>
              <a:rPr lang="en-US" sz="2700" dirty="0"/>
              <a:t>(are you ahead of </a:t>
            </a:r>
            <a:r>
              <a:rPr lang="en-US" sz="2700"/>
              <a:t>the curve</a:t>
            </a:r>
            <a:r>
              <a:rPr lang="en-US" sz="2700" dirty="0"/>
              <a:t>?)</a:t>
            </a:r>
          </a:p>
        </p:txBody>
      </p:sp>
      <p:sp>
        <p:nvSpPr>
          <p:cNvPr id="3" name="Content Placeholder 2">
            <a:extLst>
              <a:ext uri="{FF2B5EF4-FFF2-40B4-BE49-F238E27FC236}">
                <a16:creationId xmlns:a16="http://schemas.microsoft.com/office/drawing/2014/main" id="{18D2EE51-DCDF-2B71-306E-81C0BF3A2E95}"/>
              </a:ext>
            </a:extLst>
          </p:cNvPr>
          <p:cNvSpPr>
            <a:spLocks noGrp="1"/>
          </p:cNvSpPr>
          <p:nvPr>
            <p:ph idx="1"/>
          </p:nvPr>
        </p:nvSpPr>
        <p:spPr>
          <a:xfrm>
            <a:off x="609599" y="1600200"/>
            <a:ext cx="11308597" cy="4876800"/>
          </a:xfrm>
        </p:spPr>
        <p:txBody>
          <a:bodyPr>
            <a:normAutofit/>
          </a:bodyPr>
          <a:lstStyle/>
          <a:p>
            <a:r>
              <a:rPr lang="en-US" sz="2400" dirty="0"/>
              <a:t>EIC was being discussed (as polarized HERA or </a:t>
            </a:r>
            <a:r>
              <a:rPr lang="en-US" sz="2400" dirty="0" err="1"/>
              <a:t>eRHIC</a:t>
            </a:r>
            <a:r>
              <a:rPr lang="en-US" sz="2400" dirty="0"/>
              <a:t>) from </a:t>
            </a:r>
            <a:r>
              <a:rPr lang="en-US" sz="2400" dirty="0">
                <a:solidFill>
                  <a:srgbClr val="002AF4"/>
                </a:solidFill>
              </a:rPr>
              <a:t>1995/6</a:t>
            </a:r>
            <a:r>
              <a:rPr lang="en-US" sz="2400" dirty="0"/>
              <a:t> in various small workshops until </a:t>
            </a:r>
            <a:r>
              <a:rPr lang="en-US" sz="2400" dirty="0">
                <a:solidFill>
                  <a:srgbClr val="C00000"/>
                </a:solidFill>
              </a:rPr>
              <a:t>1999/2000 when a dedicated workshops </a:t>
            </a:r>
            <a:r>
              <a:rPr lang="en-US" sz="2400" dirty="0"/>
              <a:t>were held at Yale and RBRC. </a:t>
            </a:r>
            <a:r>
              <a:rPr lang="en-US" sz="1800" dirty="0">
                <a:solidFill>
                  <a:schemeClr val="tx1">
                    <a:lumMod val="50000"/>
                    <a:lumOff val="50000"/>
                  </a:schemeClr>
                </a:solidFill>
              </a:rPr>
              <a:t>(Other options at lower energy @IUCF, MIT and GSI/Fair).</a:t>
            </a:r>
          </a:p>
          <a:p>
            <a:r>
              <a:rPr lang="en-US" sz="2400" dirty="0"/>
              <a:t>Groups came came together from 2000-2001 @ MIT – first </a:t>
            </a:r>
            <a:r>
              <a:rPr lang="en-US" sz="2400" dirty="0" err="1"/>
              <a:t>eRHIC</a:t>
            </a:r>
            <a:r>
              <a:rPr lang="en-US" sz="2400" dirty="0"/>
              <a:t> white paper followed by multiple WS at RBRC/Indiana/MIT and </a:t>
            </a:r>
            <a:r>
              <a:rPr lang="en-US" sz="2400" dirty="0" err="1"/>
              <a:t>eRHIC</a:t>
            </a:r>
            <a:r>
              <a:rPr lang="en-US" sz="2400" dirty="0"/>
              <a:t> got its first mention in the LRP 2002. </a:t>
            </a:r>
            <a:r>
              <a:rPr lang="en-US" sz="2400" b="1" dirty="0">
                <a:sym typeface="Wingdings" pitchFamily="2" charset="2"/>
              </a:rPr>
              <a:t> </a:t>
            </a:r>
            <a:r>
              <a:rPr lang="en-US" sz="2400" b="1" dirty="0">
                <a:solidFill>
                  <a:srgbClr val="002AF4"/>
                </a:solidFill>
              </a:rPr>
              <a:t>[5-7 years since conception]</a:t>
            </a:r>
          </a:p>
          <a:p>
            <a:r>
              <a:rPr lang="en-US" sz="2400" dirty="0"/>
              <a:t>It went through one more LRP 2007 (strong mention, recommended significant accelerator and detector R&amp;D) before it was </a:t>
            </a:r>
            <a:r>
              <a:rPr lang="en-US" sz="2400" dirty="0">
                <a:solidFill>
                  <a:srgbClr val="C00000"/>
                </a:solidFill>
              </a:rPr>
              <a:t>recommended</a:t>
            </a:r>
            <a:r>
              <a:rPr lang="en-US" sz="2400" dirty="0"/>
              <a:t> in LRP 2015/6</a:t>
            </a:r>
            <a:r>
              <a:rPr lang="en-US" sz="2400" dirty="0">
                <a:solidFill>
                  <a:srgbClr val="002AF4"/>
                </a:solidFill>
              </a:rPr>
              <a:t>  </a:t>
            </a:r>
            <a:r>
              <a:rPr lang="en-US" sz="2400" b="1" dirty="0">
                <a:solidFill>
                  <a:srgbClr val="002AF4"/>
                </a:solidFill>
                <a:sym typeface="Wingdings" pitchFamily="2" charset="2"/>
              </a:rPr>
              <a:t> </a:t>
            </a:r>
            <a:r>
              <a:rPr lang="en-US" sz="2400" b="1" dirty="0">
                <a:solidFill>
                  <a:srgbClr val="002AF4"/>
                </a:solidFill>
              </a:rPr>
              <a:t>[20 years since conception].</a:t>
            </a:r>
          </a:p>
          <a:p>
            <a:r>
              <a:rPr lang="en-US" sz="2400" dirty="0"/>
              <a:t>Going by currently planned timeline expected date of CD3 2025 </a:t>
            </a:r>
            <a:r>
              <a:rPr lang="en-US" sz="2400" dirty="0">
                <a:solidFill>
                  <a:srgbClr val="002AF4"/>
                </a:solidFill>
              </a:rPr>
              <a:t>[30 years </a:t>
            </a:r>
            <a:r>
              <a:rPr lang="en-US" sz="2400" dirty="0" err="1">
                <a:solidFill>
                  <a:srgbClr val="002AF4"/>
                </a:solidFill>
              </a:rPr>
              <a:t>sc</a:t>
            </a:r>
            <a:r>
              <a:rPr lang="en-US" sz="2400" dirty="0">
                <a:solidFill>
                  <a:srgbClr val="002AF4"/>
                </a:solidFill>
              </a:rPr>
              <a:t>]</a:t>
            </a:r>
          </a:p>
          <a:p>
            <a:r>
              <a:rPr lang="en-US" sz="2400" dirty="0"/>
              <a:t>And CD4 – operations will start in ~2033 </a:t>
            </a:r>
            <a:r>
              <a:rPr lang="en-US" sz="2400" dirty="0">
                <a:sym typeface="Wingdings" pitchFamily="2" charset="2"/>
              </a:rPr>
              <a:t> </a:t>
            </a:r>
            <a:r>
              <a:rPr lang="en-US" sz="2400" b="1" dirty="0">
                <a:solidFill>
                  <a:srgbClr val="002AF4"/>
                </a:solidFill>
              </a:rPr>
              <a:t>[~ 40 years since conception or ~30 years since first mention in the LRP]</a:t>
            </a:r>
          </a:p>
          <a:p>
            <a:endParaRPr lang="en-US" sz="2400" dirty="0"/>
          </a:p>
        </p:txBody>
      </p:sp>
      <p:sp>
        <p:nvSpPr>
          <p:cNvPr id="4" name="Date Placeholder 3">
            <a:extLst>
              <a:ext uri="{FF2B5EF4-FFF2-40B4-BE49-F238E27FC236}">
                <a16:creationId xmlns:a16="http://schemas.microsoft.com/office/drawing/2014/main" id="{492E40B1-4ECF-B9E4-E9A2-AB9FB85F693B}"/>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38DA079-B34A-F041-B5F3-3301CD6C9031}"/>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65411EB4-7829-B7C2-A51D-B681AC4C4B57}"/>
              </a:ext>
            </a:extLst>
          </p:cNvPr>
          <p:cNvSpPr>
            <a:spLocks noGrp="1"/>
          </p:cNvSpPr>
          <p:nvPr>
            <p:ph type="sldNum" sz="quarter" idx="12"/>
          </p:nvPr>
        </p:nvSpPr>
        <p:spPr/>
        <p:txBody>
          <a:bodyPr/>
          <a:lstStyle/>
          <a:p>
            <a:fld id="{0CFEC368-1D7A-4F81-ABF6-AE0E36BAF64C}" type="slidenum">
              <a:rPr lang="en-US" smtClean="0"/>
              <a:pPr/>
              <a:t>23</a:t>
            </a:fld>
            <a:endParaRPr lang="en-US"/>
          </a:p>
        </p:txBody>
      </p:sp>
    </p:spTree>
    <p:extLst>
      <p:ext uri="{BB962C8B-B14F-4D97-AF65-F5344CB8AC3E}">
        <p14:creationId xmlns:p14="http://schemas.microsoft.com/office/powerpoint/2010/main" val="87810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D9B0-F5F3-339B-6659-B91482A87BD0}"/>
              </a:ext>
            </a:extLst>
          </p:cNvPr>
          <p:cNvSpPr>
            <a:spLocks noGrp="1"/>
          </p:cNvSpPr>
          <p:nvPr>
            <p:ph type="title"/>
          </p:nvPr>
        </p:nvSpPr>
        <p:spPr>
          <a:xfrm>
            <a:off x="609600" y="750376"/>
            <a:ext cx="10972800" cy="2504268"/>
          </a:xfrm>
        </p:spPr>
        <p:txBody>
          <a:bodyPr>
            <a:normAutofit/>
          </a:bodyPr>
          <a:lstStyle/>
          <a:p>
            <a:r>
              <a:rPr lang="en-US" dirty="0"/>
              <a:t>The timeline is not to discourage you but </a:t>
            </a:r>
            <a:r>
              <a:rPr lang="en-US" dirty="0" err="1"/>
              <a:t>infact</a:t>
            </a:r>
            <a:r>
              <a:rPr lang="en-US" dirty="0"/>
              <a:t> challenge you. If the science is good, it needs to be done, and will get done.</a:t>
            </a:r>
          </a:p>
        </p:txBody>
      </p:sp>
      <p:sp>
        <p:nvSpPr>
          <p:cNvPr id="3" name="Content Placeholder 2">
            <a:extLst>
              <a:ext uri="{FF2B5EF4-FFF2-40B4-BE49-F238E27FC236}">
                <a16:creationId xmlns:a16="http://schemas.microsoft.com/office/drawing/2014/main" id="{18D2EE51-DCDF-2B71-306E-81C0BF3A2E95}"/>
              </a:ext>
            </a:extLst>
          </p:cNvPr>
          <p:cNvSpPr>
            <a:spLocks noGrp="1"/>
          </p:cNvSpPr>
          <p:nvPr>
            <p:ph idx="1"/>
          </p:nvPr>
        </p:nvSpPr>
        <p:spPr>
          <a:xfrm>
            <a:off x="609599" y="3429000"/>
            <a:ext cx="11308597" cy="3048000"/>
          </a:xfrm>
        </p:spPr>
        <p:txBody>
          <a:bodyPr>
            <a:normAutofit fontScale="92500"/>
          </a:bodyPr>
          <a:lstStyle/>
          <a:p>
            <a:pPr marL="0" indent="0">
              <a:buNone/>
            </a:pPr>
            <a:r>
              <a:rPr lang="en-US" sz="3000" dirty="0"/>
              <a:t>My advice is to put your head down and develop a strong:</a:t>
            </a:r>
          </a:p>
          <a:p>
            <a:r>
              <a:rPr lang="en-US" sz="3000" dirty="0"/>
              <a:t>Physics case and a collaboration</a:t>
            </a:r>
          </a:p>
          <a:p>
            <a:r>
              <a:rPr lang="en-US" sz="3000" dirty="0"/>
              <a:t>Connection with HEP accelerator scientists to develop a ~300-500 GeV muon beam – see if it is useful towards their ultimate goal</a:t>
            </a:r>
          </a:p>
          <a:p>
            <a:r>
              <a:rPr lang="en-US" sz="3000" dirty="0"/>
              <a:t>Accelerator </a:t>
            </a:r>
            <a:r>
              <a:rPr lang="en-US" sz="3000" b="1" dirty="0"/>
              <a:t>R&amp;D</a:t>
            </a:r>
            <a:r>
              <a:rPr lang="en-US" sz="3000" dirty="0"/>
              <a:t> towards a </a:t>
            </a:r>
            <a:r>
              <a:rPr lang="en-US" sz="3000" dirty="0" err="1"/>
              <a:t>TeV</a:t>
            </a:r>
            <a:r>
              <a:rPr lang="en-US" sz="3000" dirty="0"/>
              <a:t> muon beam </a:t>
            </a:r>
            <a:r>
              <a:rPr lang="en-US" sz="3000" b="1" dirty="0">
                <a:solidFill>
                  <a:srgbClr val="002AF4"/>
                </a:solidFill>
              </a:rPr>
              <a:t>coupled</a:t>
            </a:r>
            <a:r>
              <a:rPr lang="en-US" sz="3000" dirty="0"/>
              <a:t> with a strong </a:t>
            </a:r>
            <a:r>
              <a:rPr lang="en-US" sz="3000" b="1" dirty="0"/>
              <a:t>physics motivation </a:t>
            </a:r>
            <a:r>
              <a:rPr lang="en-US" sz="3000" dirty="0"/>
              <a:t>could be be a </a:t>
            </a:r>
            <a:r>
              <a:rPr lang="en-US" sz="3000" dirty="0">
                <a:solidFill>
                  <a:srgbClr val="C00000"/>
                </a:solidFill>
              </a:rPr>
              <a:t>win-win for everyone </a:t>
            </a:r>
          </a:p>
          <a:p>
            <a:pPr lvl="1"/>
            <a:endParaRPr lang="en-US" sz="3200" dirty="0"/>
          </a:p>
        </p:txBody>
      </p:sp>
      <p:sp>
        <p:nvSpPr>
          <p:cNvPr id="4" name="Date Placeholder 3">
            <a:extLst>
              <a:ext uri="{FF2B5EF4-FFF2-40B4-BE49-F238E27FC236}">
                <a16:creationId xmlns:a16="http://schemas.microsoft.com/office/drawing/2014/main" id="{492E40B1-4ECF-B9E4-E9A2-AB9FB85F693B}"/>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C38DA079-B34A-F041-B5F3-3301CD6C9031}"/>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65411EB4-7829-B7C2-A51D-B681AC4C4B57}"/>
              </a:ext>
            </a:extLst>
          </p:cNvPr>
          <p:cNvSpPr>
            <a:spLocks noGrp="1"/>
          </p:cNvSpPr>
          <p:nvPr>
            <p:ph type="sldNum" sz="quarter" idx="12"/>
          </p:nvPr>
        </p:nvSpPr>
        <p:spPr/>
        <p:txBody>
          <a:bodyPr/>
          <a:lstStyle/>
          <a:p>
            <a:fld id="{0CFEC368-1D7A-4F81-ABF6-AE0E36BAF64C}" type="slidenum">
              <a:rPr lang="en-US" smtClean="0"/>
              <a:pPr/>
              <a:t>24</a:t>
            </a:fld>
            <a:endParaRPr lang="en-US"/>
          </a:p>
        </p:txBody>
      </p:sp>
    </p:spTree>
    <p:extLst>
      <p:ext uri="{BB962C8B-B14F-4D97-AF65-F5344CB8AC3E}">
        <p14:creationId xmlns:p14="http://schemas.microsoft.com/office/powerpoint/2010/main" val="439432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D83558-F635-E6F5-3B8F-CE9808A426DB}"/>
              </a:ext>
            </a:extLst>
          </p:cNvPr>
          <p:cNvSpPr>
            <a:spLocks noGrp="1"/>
          </p:cNvSpPr>
          <p:nvPr>
            <p:ph type="title"/>
          </p:nvPr>
        </p:nvSpPr>
        <p:spPr/>
        <p:txBody>
          <a:bodyPr/>
          <a:lstStyle/>
          <a:p>
            <a:endParaRPr lang="en-US" dirty="0"/>
          </a:p>
        </p:txBody>
      </p:sp>
      <p:sp>
        <p:nvSpPr>
          <p:cNvPr id="8" name="Text Placeholder 7">
            <a:extLst>
              <a:ext uri="{FF2B5EF4-FFF2-40B4-BE49-F238E27FC236}">
                <a16:creationId xmlns:a16="http://schemas.microsoft.com/office/drawing/2014/main" id="{73D1A589-3976-CDA3-BFF8-E15614DCF7D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5EFDFC30-3BA6-2620-8D87-90E34D9E4DC5}"/>
              </a:ext>
            </a:extLst>
          </p:cNvPr>
          <p:cNvSpPr>
            <a:spLocks noGrp="1"/>
          </p:cNvSpPr>
          <p:nvPr>
            <p:ph type="dt" sz="half" idx="10"/>
          </p:nvPr>
        </p:nvSpPr>
        <p:spPr/>
        <p:txBody>
          <a:bodyPr/>
          <a:lstStyle/>
          <a:p>
            <a:fld id="{73BA580B-CBE6-2F4D-ABB1-54CEEE13A445}" type="datetime1">
              <a:rPr lang="en-US" smtClean="0"/>
              <a:t>4/5/23</a:t>
            </a:fld>
            <a:endParaRPr lang="en-US" dirty="0"/>
          </a:p>
        </p:txBody>
      </p:sp>
      <p:sp>
        <p:nvSpPr>
          <p:cNvPr id="5" name="Footer Placeholder 4">
            <a:extLst>
              <a:ext uri="{FF2B5EF4-FFF2-40B4-BE49-F238E27FC236}">
                <a16:creationId xmlns:a16="http://schemas.microsoft.com/office/drawing/2014/main" id="{775EE067-5776-2758-A242-AFFAB2EF4150}"/>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D40083F8-D3ED-321D-AFE2-B446E089BAF2}"/>
              </a:ext>
            </a:extLst>
          </p:cNvPr>
          <p:cNvSpPr>
            <a:spLocks noGrp="1"/>
          </p:cNvSpPr>
          <p:nvPr>
            <p:ph type="sldNum" sz="quarter" idx="12"/>
          </p:nvPr>
        </p:nvSpPr>
        <p:spPr/>
        <p:txBody>
          <a:bodyPr/>
          <a:lstStyle/>
          <a:p>
            <a:fld id="{0CFEC368-1D7A-4F81-ABF6-AE0E36BAF64C}" type="slidenum">
              <a:rPr lang="en-US" smtClean="0"/>
              <a:pPr/>
              <a:t>25</a:t>
            </a:fld>
            <a:endParaRPr lang="en-US"/>
          </a:p>
        </p:txBody>
      </p:sp>
    </p:spTree>
    <p:extLst>
      <p:ext uri="{BB962C8B-B14F-4D97-AF65-F5344CB8AC3E}">
        <p14:creationId xmlns:p14="http://schemas.microsoft.com/office/powerpoint/2010/main" val="3510080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397B-D584-0248-A78E-45175EB3F14F}"/>
              </a:ext>
            </a:extLst>
          </p:cNvPr>
          <p:cNvSpPr>
            <a:spLocks noGrp="1"/>
          </p:cNvSpPr>
          <p:nvPr>
            <p:ph type="title"/>
          </p:nvPr>
        </p:nvSpPr>
        <p:spPr>
          <a:xfrm>
            <a:off x="1970400" y="34810"/>
            <a:ext cx="8308800" cy="1325563"/>
          </a:xfrm>
        </p:spPr>
        <p:txBody>
          <a:bodyPr/>
          <a:lstStyle/>
          <a:p>
            <a:r>
              <a:rPr lang="en-US" dirty="0"/>
              <a:t>DOE Project Phases</a:t>
            </a:r>
          </a:p>
        </p:txBody>
      </p:sp>
      <p:sp>
        <p:nvSpPr>
          <p:cNvPr id="3" name="Content Placeholder 2">
            <a:extLst>
              <a:ext uri="{FF2B5EF4-FFF2-40B4-BE49-F238E27FC236}">
                <a16:creationId xmlns:a16="http://schemas.microsoft.com/office/drawing/2014/main" id="{9F99B7E2-9396-5048-8229-F724B80A8A6A}"/>
              </a:ext>
            </a:extLst>
          </p:cNvPr>
          <p:cNvSpPr>
            <a:spLocks noGrp="1"/>
          </p:cNvSpPr>
          <p:nvPr>
            <p:ph idx="1"/>
          </p:nvPr>
        </p:nvSpPr>
        <p:spPr>
          <a:xfrm>
            <a:off x="2143650" y="1688826"/>
            <a:ext cx="7886700" cy="2688897"/>
          </a:xfrm>
        </p:spPr>
        <p:txBody>
          <a:bodyPr/>
          <a:lstStyle/>
          <a:p>
            <a:endParaRPr lang="en-US" dirty="0"/>
          </a:p>
        </p:txBody>
      </p:sp>
      <p:sp>
        <p:nvSpPr>
          <p:cNvPr id="4" name="Slide Number Placeholder 3">
            <a:extLst>
              <a:ext uri="{FF2B5EF4-FFF2-40B4-BE49-F238E27FC236}">
                <a16:creationId xmlns:a16="http://schemas.microsoft.com/office/drawing/2014/main" id="{8ECE2E08-0AB0-D348-9C1D-CBB6FE587D1A}"/>
              </a:ext>
            </a:extLst>
          </p:cNvPr>
          <p:cNvSpPr>
            <a:spLocks noGrp="1"/>
          </p:cNvSpPr>
          <p:nvPr>
            <p:ph type="sldNum" sz="quarter" idx="12"/>
          </p:nvPr>
        </p:nvSpPr>
        <p:spPr/>
        <p:txBody>
          <a:bodyPr/>
          <a:lstStyle/>
          <a:p>
            <a:fld id="{893C5830-40F3-F04E-B2E3-10E6672BA8FF}" type="slidenum">
              <a:rPr lang="en-US" smtClean="0"/>
              <a:pPr/>
              <a:t>26</a:t>
            </a:fld>
            <a:endParaRPr lang="en-US" dirty="0"/>
          </a:p>
        </p:txBody>
      </p:sp>
      <p:sp>
        <p:nvSpPr>
          <p:cNvPr id="5" name="Rectangle 4">
            <a:extLst>
              <a:ext uri="{FF2B5EF4-FFF2-40B4-BE49-F238E27FC236}">
                <a16:creationId xmlns:a16="http://schemas.microsoft.com/office/drawing/2014/main" id="{B41EB2E8-A44A-AB4E-AE17-3D2E77DC4355}"/>
              </a:ext>
            </a:extLst>
          </p:cNvPr>
          <p:cNvSpPr/>
          <p:nvPr/>
        </p:nvSpPr>
        <p:spPr>
          <a:xfrm>
            <a:off x="1988002" y="1290877"/>
            <a:ext cx="8308800" cy="31572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ine 42">
            <a:extLst>
              <a:ext uri="{FF2B5EF4-FFF2-40B4-BE49-F238E27FC236}">
                <a16:creationId xmlns:a16="http://schemas.microsoft.com/office/drawing/2014/main" id="{ACD6414F-ED62-C748-9DA4-EDABD2BDB0BE}"/>
              </a:ext>
            </a:extLst>
          </p:cNvPr>
          <p:cNvSpPr>
            <a:spLocks noChangeShapeType="1"/>
          </p:cNvSpPr>
          <p:nvPr/>
        </p:nvSpPr>
        <p:spPr bwMode="auto">
          <a:xfrm flipH="1">
            <a:off x="4865570" y="1942172"/>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8" name="Line 42">
            <a:extLst>
              <a:ext uri="{FF2B5EF4-FFF2-40B4-BE49-F238E27FC236}">
                <a16:creationId xmlns:a16="http://schemas.microsoft.com/office/drawing/2014/main" id="{555C29EA-1B9F-264C-AB35-AF3381771409}"/>
              </a:ext>
            </a:extLst>
          </p:cNvPr>
          <p:cNvSpPr>
            <a:spLocks noChangeShapeType="1"/>
          </p:cNvSpPr>
          <p:nvPr/>
        </p:nvSpPr>
        <p:spPr bwMode="auto">
          <a:xfrm flipH="1">
            <a:off x="8434778" y="1946698"/>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9" name="Text Box 9">
            <a:extLst>
              <a:ext uri="{FF2B5EF4-FFF2-40B4-BE49-F238E27FC236}">
                <a16:creationId xmlns:a16="http://schemas.microsoft.com/office/drawing/2014/main" id="{ECDB5C60-47F3-4442-8374-9102B35C81CC}"/>
              </a:ext>
            </a:extLst>
          </p:cNvPr>
          <p:cNvSpPr txBox="1">
            <a:spLocks noChangeArrowheads="1"/>
          </p:cNvSpPr>
          <p:nvPr/>
        </p:nvSpPr>
        <p:spPr bwMode="auto">
          <a:xfrm>
            <a:off x="2393646" y="3504781"/>
            <a:ext cx="671979" cy="338554"/>
          </a:xfrm>
          <a:prstGeom prst="rect">
            <a:avLst/>
          </a:prstGeom>
          <a:noFill/>
          <a:ln w="12700" cap="sq">
            <a:noFill/>
            <a:miter lim="800000"/>
            <a:headEnd type="none" w="sm" len="sm"/>
            <a:tailEnd type="none" w="sm" len="sm"/>
          </a:ln>
        </p:spPr>
        <p:txBody>
          <a:bodyPr wrap="non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b="1" i="1" dirty="0">
                <a:solidFill>
                  <a:srgbClr val="000000"/>
                </a:solidFill>
                <a:latin typeface="Arial" charset="0"/>
              </a:rPr>
              <a:t>Critical</a:t>
            </a:r>
          </a:p>
          <a:p>
            <a:pPr algn="ctr" eaLnBrk="0" hangingPunct="0">
              <a:defRPr/>
            </a:pPr>
            <a:r>
              <a:rPr lang="en-US" sz="800" b="1" i="1" dirty="0">
                <a:solidFill>
                  <a:srgbClr val="000000"/>
                </a:solidFill>
                <a:latin typeface="Arial" charset="0"/>
              </a:rPr>
              <a:t>Decisions</a:t>
            </a:r>
            <a:endParaRPr lang="en-US" sz="800" b="1" dirty="0">
              <a:solidFill>
                <a:srgbClr val="000000"/>
              </a:solidFill>
              <a:latin typeface="Arial" charset="0"/>
            </a:endParaRPr>
          </a:p>
        </p:txBody>
      </p:sp>
      <p:sp>
        <p:nvSpPr>
          <p:cNvPr id="10" name="Line 20">
            <a:extLst>
              <a:ext uri="{FF2B5EF4-FFF2-40B4-BE49-F238E27FC236}">
                <a16:creationId xmlns:a16="http://schemas.microsoft.com/office/drawing/2014/main" id="{D7420E27-B83F-2A4E-BBED-4B4801B00B91}"/>
              </a:ext>
            </a:extLst>
          </p:cNvPr>
          <p:cNvSpPr>
            <a:spLocks noChangeShapeType="1"/>
          </p:cNvSpPr>
          <p:nvPr/>
        </p:nvSpPr>
        <p:spPr bwMode="auto">
          <a:xfrm flipV="1">
            <a:off x="3646370" y="2908370"/>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1" name="Line 21">
            <a:extLst>
              <a:ext uri="{FF2B5EF4-FFF2-40B4-BE49-F238E27FC236}">
                <a16:creationId xmlns:a16="http://schemas.microsoft.com/office/drawing/2014/main" id="{4D5A47F8-BEAA-744C-93F9-20AE95A9063B}"/>
              </a:ext>
            </a:extLst>
          </p:cNvPr>
          <p:cNvSpPr>
            <a:spLocks noChangeShapeType="1"/>
          </p:cNvSpPr>
          <p:nvPr/>
        </p:nvSpPr>
        <p:spPr bwMode="auto">
          <a:xfrm flipV="1">
            <a:off x="4865570" y="2908370"/>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2" name="Line 22">
            <a:extLst>
              <a:ext uri="{FF2B5EF4-FFF2-40B4-BE49-F238E27FC236}">
                <a16:creationId xmlns:a16="http://schemas.microsoft.com/office/drawing/2014/main" id="{6AF941AC-5E85-6C44-90B6-9444579AA165}"/>
              </a:ext>
            </a:extLst>
          </p:cNvPr>
          <p:cNvSpPr>
            <a:spLocks noChangeShapeType="1"/>
          </p:cNvSpPr>
          <p:nvPr/>
        </p:nvSpPr>
        <p:spPr bwMode="auto">
          <a:xfrm flipV="1">
            <a:off x="5912501" y="2908370"/>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3" name="Line 23">
            <a:extLst>
              <a:ext uri="{FF2B5EF4-FFF2-40B4-BE49-F238E27FC236}">
                <a16:creationId xmlns:a16="http://schemas.microsoft.com/office/drawing/2014/main" id="{CA1F0465-A406-124C-80B7-C1C8647CD093}"/>
              </a:ext>
            </a:extLst>
          </p:cNvPr>
          <p:cNvSpPr>
            <a:spLocks noChangeShapeType="1"/>
          </p:cNvSpPr>
          <p:nvPr/>
        </p:nvSpPr>
        <p:spPr bwMode="auto">
          <a:xfrm flipV="1">
            <a:off x="6922970" y="2911290"/>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 name="Line 24">
            <a:extLst>
              <a:ext uri="{FF2B5EF4-FFF2-40B4-BE49-F238E27FC236}">
                <a16:creationId xmlns:a16="http://schemas.microsoft.com/office/drawing/2014/main" id="{30091E54-0758-7A4C-B463-AECEA327D4B6}"/>
              </a:ext>
            </a:extLst>
          </p:cNvPr>
          <p:cNvSpPr>
            <a:spLocks noChangeShapeType="1"/>
          </p:cNvSpPr>
          <p:nvPr/>
        </p:nvSpPr>
        <p:spPr bwMode="auto">
          <a:xfrm flipV="1">
            <a:off x="8443922" y="2908370"/>
            <a:ext cx="0" cy="536094"/>
          </a:xfrm>
          <a:prstGeom prst="line">
            <a:avLst/>
          </a:prstGeom>
          <a:noFill/>
          <a:ln w="9525">
            <a:solidFill>
              <a:schemeClr val="tx1"/>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6" name="AutoShape 3">
            <a:extLst>
              <a:ext uri="{FF2B5EF4-FFF2-40B4-BE49-F238E27FC236}">
                <a16:creationId xmlns:a16="http://schemas.microsoft.com/office/drawing/2014/main" id="{F738DCFB-4AD4-184D-A386-C8ADF3699149}"/>
              </a:ext>
            </a:extLst>
          </p:cNvPr>
          <p:cNvSpPr>
            <a:spLocks noChangeArrowheads="1"/>
          </p:cNvSpPr>
          <p:nvPr/>
        </p:nvSpPr>
        <p:spPr bwMode="auto">
          <a:xfrm>
            <a:off x="3417771" y="2370234"/>
            <a:ext cx="1676400"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dirty="0">
                <a:solidFill>
                  <a:srgbClr val="000000"/>
                </a:solidFill>
                <a:latin typeface="Arial" charset="0"/>
              </a:rPr>
              <a:t>          </a:t>
            </a:r>
            <a:r>
              <a:rPr lang="en-US" sz="800" b="1" dirty="0">
                <a:solidFill>
                  <a:srgbClr val="000000"/>
                </a:solidFill>
                <a:latin typeface="Arial" charset="0"/>
              </a:rPr>
              <a:t>Definition</a:t>
            </a:r>
          </a:p>
        </p:txBody>
      </p:sp>
      <p:sp>
        <p:nvSpPr>
          <p:cNvPr id="17" name="AutoShape 13">
            <a:extLst>
              <a:ext uri="{FF2B5EF4-FFF2-40B4-BE49-F238E27FC236}">
                <a16:creationId xmlns:a16="http://schemas.microsoft.com/office/drawing/2014/main" id="{2C2CE769-F167-6A4B-99E7-FADC8837C049}"/>
              </a:ext>
            </a:extLst>
          </p:cNvPr>
          <p:cNvSpPr>
            <a:spLocks noChangeArrowheads="1"/>
          </p:cNvSpPr>
          <p:nvPr/>
        </p:nvSpPr>
        <p:spPr bwMode="auto">
          <a:xfrm>
            <a:off x="2671592" y="2370234"/>
            <a:ext cx="1203378" cy="506311"/>
          </a:xfrm>
          <a:prstGeom prst="homePlate">
            <a:avLst>
              <a:gd name="adj" fmla="val 119005"/>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b="1" dirty="0">
                <a:solidFill>
                  <a:srgbClr val="000000"/>
                </a:solidFill>
                <a:latin typeface="Arial" charset="0"/>
              </a:rPr>
              <a:t>Initiation</a:t>
            </a:r>
          </a:p>
        </p:txBody>
      </p:sp>
      <p:sp>
        <p:nvSpPr>
          <p:cNvPr id="18" name="AutoShape 18">
            <a:extLst>
              <a:ext uri="{FF2B5EF4-FFF2-40B4-BE49-F238E27FC236}">
                <a16:creationId xmlns:a16="http://schemas.microsoft.com/office/drawing/2014/main" id="{39072B13-FE31-B646-B25F-063006C4F72F}"/>
              </a:ext>
            </a:extLst>
          </p:cNvPr>
          <p:cNvSpPr>
            <a:spLocks noChangeArrowheads="1"/>
          </p:cNvSpPr>
          <p:nvPr/>
        </p:nvSpPr>
        <p:spPr bwMode="auto">
          <a:xfrm>
            <a:off x="4636970" y="2370234"/>
            <a:ext cx="3810000" cy="506311"/>
          </a:xfrm>
          <a:prstGeom prst="chevron">
            <a:avLst>
              <a:gd name="adj" fmla="val 127599"/>
            </a:avLst>
          </a:prstGeom>
          <a:solidFill>
            <a:srgbClr val="FF9966">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b="1" dirty="0">
                <a:solidFill>
                  <a:srgbClr val="000000"/>
                </a:solidFill>
                <a:latin typeface="Arial" charset="0"/>
              </a:rPr>
              <a:t>Execution</a:t>
            </a:r>
          </a:p>
        </p:txBody>
      </p:sp>
      <p:sp>
        <p:nvSpPr>
          <p:cNvPr id="19" name="AutoShape 3">
            <a:extLst>
              <a:ext uri="{FF2B5EF4-FFF2-40B4-BE49-F238E27FC236}">
                <a16:creationId xmlns:a16="http://schemas.microsoft.com/office/drawing/2014/main" id="{8175CBE9-645C-5D43-9DB4-44FEFEBE24F4}"/>
              </a:ext>
            </a:extLst>
          </p:cNvPr>
          <p:cNvSpPr>
            <a:spLocks noChangeArrowheads="1"/>
          </p:cNvSpPr>
          <p:nvPr/>
        </p:nvSpPr>
        <p:spPr bwMode="auto">
          <a:xfrm>
            <a:off x="7965507" y="2370234"/>
            <a:ext cx="1624463" cy="506311"/>
          </a:xfrm>
          <a:prstGeom prst="chevron">
            <a:avLst>
              <a:gd name="adj" fmla="val 124444"/>
            </a:avLst>
          </a:prstGeom>
          <a:solidFill>
            <a:srgbClr val="00FFFF">
              <a:alpha val="49803"/>
            </a:srgbClr>
          </a:solidFill>
          <a:ln w="19050" cap="sq">
            <a:solidFill>
              <a:srgbClr val="000000"/>
            </a:solidFill>
            <a:miter lim="800000"/>
            <a:headEnd type="none" w="sm" len="sm"/>
            <a:tailEnd type="none" w="sm" len="sm"/>
          </a:ln>
        </p:spPr>
        <p:txBody>
          <a:bodyPr wrap="none" anchor="ct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800" dirty="0">
                <a:solidFill>
                  <a:srgbClr val="000000"/>
                </a:solidFill>
                <a:latin typeface="Arial" charset="0"/>
              </a:rPr>
              <a:t>         </a:t>
            </a:r>
            <a:r>
              <a:rPr lang="en-US" sz="800" b="1" dirty="0">
                <a:solidFill>
                  <a:srgbClr val="000000"/>
                </a:solidFill>
                <a:latin typeface="Arial" charset="0"/>
              </a:rPr>
              <a:t>  Closeout</a:t>
            </a:r>
          </a:p>
        </p:txBody>
      </p:sp>
      <p:sp>
        <p:nvSpPr>
          <p:cNvPr id="20" name="Line 43">
            <a:extLst>
              <a:ext uri="{FF2B5EF4-FFF2-40B4-BE49-F238E27FC236}">
                <a16:creationId xmlns:a16="http://schemas.microsoft.com/office/drawing/2014/main" id="{C402EBC7-5D80-F547-85A4-B74940C1504E}"/>
              </a:ext>
            </a:extLst>
          </p:cNvPr>
          <p:cNvSpPr>
            <a:spLocks noChangeShapeType="1"/>
          </p:cNvSpPr>
          <p:nvPr/>
        </p:nvSpPr>
        <p:spPr bwMode="auto">
          <a:xfrm>
            <a:off x="4941770" y="2054884"/>
            <a:ext cx="1929384"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1" name="Line 43">
            <a:extLst>
              <a:ext uri="{FF2B5EF4-FFF2-40B4-BE49-F238E27FC236}">
                <a16:creationId xmlns:a16="http://schemas.microsoft.com/office/drawing/2014/main" id="{123AFC71-3F41-AC41-A4D7-31B7BC16E562}"/>
              </a:ext>
            </a:extLst>
          </p:cNvPr>
          <p:cNvSpPr>
            <a:spLocks noChangeShapeType="1"/>
          </p:cNvSpPr>
          <p:nvPr/>
        </p:nvSpPr>
        <p:spPr bwMode="auto">
          <a:xfrm flipV="1">
            <a:off x="2960570" y="2054881"/>
            <a:ext cx="1883664" cy="1"/>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2" name="Text Box 30">
            <a:extLst>
              <a:ext uri="{FF2B5EF4-FFF2-40B4-BE49-F238E27FC236}">
                <a16:creationId xmlns:a16="http://schemas.microsoft.com/office/drawing/2014/main" id="{D9271A66-C757-2549-ACD4-685860E96DC1}"/>
              </a:ext>
            </a:extLst>
          </p:cNvPr>
          <p:cNvSpPr txBox="1">
            <a:spLocks noChangeArrowheads="1"/>
          </p:cNvSpPr>
          <p:nvPr/>
        </p:nvSpPr>
        <p:spPr bwMode="auto">
          <a:xfrm>
            <a:off x="3687605" y="1871799"/>
            <a:ext cx="676985" cy="353943"/>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Operating</a:t>
            </a:r>
            <a:r>
              <a:rPr lang="en-US" sz="900" dirty="0">
                <a:solidFill>
                  <a:srgbClr val="C00000"/>
                </a:solidFill>
                <a:latin typeface="Arial" charset="0"/>
              </a:rPr>
              <a:t>*</a:t>
            </a:r>
            <a:r>
              <a:rPr lang="en-US" sz="800" dirty="0">
                <a:solidFill>
                  <a:srgbClr val="C00000"/>
                </a:solidFill>
                <a:latin typeface="Arial" charset="0"/>
              </a:rPr>
              <a:t> Funds</a:t>
            </a:r>
          </a:p>
        </p:txBody>
      </p:sp>
      <p:sp>
        <p:nvSpPr>
          <p:cNvPr id="23" name="Line 42">
            <a:extLst>
              <a:ext uri="{FF2B5EF4-FFF2-40B4-BE49-F238E27FC236}">
                <a16:creationId xmlns:a16="http://schemas.microsoft.com/office/drawing/2014/main" id="{00C0BE43-F266-2E4B-BB9C-446F80F6E1D7}"/>
              </a:ext>
            </a:extLst>
          </p:cNvPr>
          <p:cNvSpPr>
            <a:spLocks noChangeShapeType="1"/>
          </p:cNvSpPr>
          <p:nvPr/>
        </p:nvSpPr>
        <p:spPr bwMode="auto">
          <a:xfrm flipH="1">
            <a:off x="2956601" y="1942168"/>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4" name="Line 42">
            <a:extLst>
              <a:ext uri="{FF2B5EF4-FFF2-40B4-BE49-F238E27FC236}">
                <a16:creationId xmlns:a16="http://schemas.microsoft.com/office/drawing/2014/main" id="{7CC4E664-077C-2145-B286-F4E410842266}"/>
              </a:ext>
            </a:extLst>
          </p:cNvPr>
          <p:cNvSpPr>
            <a:spLocks noChangeShapeType="1"/>
          </p:cNvSpPr>
          <p:nvPr/>
        </p:nvSpPr>
        <p:spPr bwMode="auto">
          <a:xfrm>
            <a:off x="9587770" y="1942166"/>
            <a:ext cx="2201" cy="645308"/>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25" name="Line 43">
            <a:extLst>
              <a:ext uri="{FF2B5EF4-FFF2-40B4-BE49-F238E27FC236}">
                <a16:creationId xmlns:a16="http://schemas.microsoft.com/office/drawing/2014/main" id="{49DBB5A3-1763-1743-8DC9-EAB66AAC6554}"/>
              </a:ext>
            </a:extLst>
          </p:cNvPr>
          <p:cNvSpPr>
            <a:spLocks noChangeShapeType="1"/>
          </p:cNvSpPr>
          <p:nvPr/>
        </p:nvSpPr>
        <p:spPr bwMode="auto">
          <a:xfrm flipV="1">
            <a:off x="8462776" y="2054875"/>
            <a:ext cx="1050994" cy="5"/>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6" name="Text Box 30">
            <a:extLst>
              <a:ext uri="{FF2B5EF4-FFF2-40B4-BE49-F238E27FC236}">
                <a16:creationId xmlns:a16="http://schemas.microsoft.com/office/drawing/2014/main" id="{CDEA7A80-A5DC-1440-BC07-F585CEE8BDBB}"/>
              </a:ext>
            </a:extLst>
          </p:cNvPr>
          <p:cNvSpPr txBox="1">
            <a:spLocks noChangeArrowheads="1"/>
          </p:cNvSpPr>
          <p:nvPr/>
        </p:nvSpPr>
        <p:spPr bwMode="auto">
          <a:xfrm>
            <a:off x="8684386" y="1878802"/>
            <a:ext cx="676985" cy="338554"/>
          </a:xfrm>
          <a:prstGeom prst="rect">
            <a:avLst/>
          </a:prstGeom>
          <a:solidFill>
            <a:schemeClr val="bg1"/>
          </a:solid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Operating Funds</a:t>
            </a:r>
          </a:p>
        </p:txBody>
      </p:sp>
      <p:sp>
        <p:nvSpPr>
          <p:cNvPr id="27" name="Line 43">
            <a:extLst>
              <a:ext uri="{FF2B5EF4-FFF2-40B4-BE49-F238E27FC236}">
                <a16:creationId xmlns:a16="http://schemas.microsoft.com/office/drawing/2014/main" id="{061BD6C5-482C-9A45-9E64-BF90A03E7BC3}"/>
              </a:ext>
            </a:extLst>
          </p:cNvPr>
          <p:cNvSpPr>
            <a:spLocks noChangeShapeType="1"/>
          </p:cNvSpPr>
          <p:nvPr/>
        </p:nvSpPr>
        <p:spPr bwMode="auto">
          <a:xfrm>
            <a:off x="6922971" y="2054884"/>
            <a:ext cx="1412763" cy="0"/>
          </a:xfrm>
          <a:prstGeom prst="line">
            <a:avLst/>
          </a:prstGeom>
          <a:noFill/>
          <a:ln w="9525">
            <a:solidFill>
              <a:schemeClr val="tx1"/>
            </a:solidFill>
            <a:round/>
            <a:headEnd type="triangle" w="med" len="me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28" name="Text Box 11">
            <a:extLst>
              <a:ext uri="{FF2B5EF4-FFF2-40B4-BE49-F238E27FC236}">
                <a16:creationId xmlns:a16="http://schemas.microsoft.com/office/drawing/2014/main" id="{9BD25BF6-ABF4-6540-B453-B80BCE708A2B}"/>
              </a:ext>
            </a:extLst>
          </p:cNvPr>
          <p:cNvSpPr txBox="1">
            <a:spLocks noChangeArrowheads="1"/>
          </p:cNvSpPr>
          <p:nvPr/>
        </p:nvSpPr>
        <p:spPr bwMode="auto">
          <a:xfrm>
            <a:off x="5339630" y="1893132"/>
            <a:ext cx="1315189" cy="338554"/>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Project Engineering and Design (PED) Funds</a:t>
            </a:r>
          </a:p>
        </p:txBody>
      </p:sp>
      <p:sp>
        <p:nvSpPr>
          <p:cNvPr id="29" name="Text Box 11">
            <a:extLst>
              <a:ext uri="{FF2B5EF4-FFF2-40B4-BE49-F238E27FC236}">
                <a16:creationId xmlns:a16="http://schemas.microsoft.com/office/drawing/2014/main" id="{46BD5FA3-6D39-D147-AAD7-F63813B62975}"/>
              </a:ext>
            </a:extLst>
          </p:cNvPr>
          <p:cNvSpPr txBox="1">
            <a:spLocks noChangeArrowheads="1"/>
          </p:cNvSpPr>
          <p:nvPr/>
        </p:nvSpPr>
        <p:spPr bwMode="auto">
          <a:xfrm>
            <a:off x="7294478" y="1876759"/>
            <a:ext cx="771492" cy="461665"/>
          </a:xfrm>
          <a:prstGeom prst="rect">
            <a:avLst/>
          </a:prstGeom>
          <a:solidFill>
            <a:schemeClr val="bg1"/>
          </a:solid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800" dirty="0">
                <a:solidFill>
                  <a:srgbClr val="C00000"/>
                </a:solidFill>
                <a:latin typeface="Arial" charset="0"/>
              </a:rPr>
              <a:t>Construction &amp; PED</a:t>
            </a:r>
          </a:p>
          <a:p>
            <a:pPr algn="ctr" eaLnBrk="0" hangingPunct="0">
              <a:defRPr/>
            </a:pPr>
            <a:r>
              <a:rPr lang="en-US" sz="800" dirty="0">
                <a:solidFill>
                  <a:srgbClr val="C00000"/>
                </a:solidFill>
                <a:latin typeface="Arial" charset="0"/>
              </a:rPr>
              <a:t>Funds</a:t>
            </a:r>
          </a:p>
        </p:txBody>
      </p:sp>
      <p:sp>
        <p:nvSpPr>
          <p:cNvPr id="30" name="Text Box 30">
            <a:extLst>
              <a:ext uri="{FF2B5EF4-FFF2-40B4-BE49-F238E27FC236}">
                <a16:creationId xmlns:a16="http://schemas.microsoft.com/office/drawing/2014/main" id="{8C4F5024-EDA8-CC4C-BB2F-D43642E0BEF0}"/>
              </a:ext>
            </a:extLst>
          </p:cNvPr>
          <p:cNvSpPr txBox="1">
            <a:spLocks noChangeArrowheads="1"/>
          </p:cNvSpPr>
          <p:nvPr/>
        </p:nvSpPr>
        <p:spPr bwMode="auto">
          <a:xfrm>
            <a:off x="8252703" y="1709736"/>
            <a:ext cx="287980" cy="307777"/>
          </a:xfrm>
          <a:prstGeom prst="rect">
            <a:avLst/>
          </a:prstGeom>
          <a:noFill/>
          <a:ln w="9525">
            <a:noFill/>
            <a:miter lim="800000"/>
            <a:headEnd/>
            <a:tailEnd/>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eaLnBrk="0" hangingPunct="0">
              <a:defRPr/>
            </a:pPr>
            <a:r>
              <a:rPr lang="en-US" sz="1400" dirty="0">
                <a:solidFill>
                  <a:srgbClr val="C00000"/>
                </a:solidFill>
                <a:latin typeface="Arial" charset="0"/>
              </a:rPr>
              <a:t>*</a:t>
            </a:r>
          </a:p>
        </p:txBody>
      </p:sp>
      <p:sp>
        <p:nvSpPr>
          <p:cNvPr id="128" name="Line 42">
            <a:extLst>
              <a:ext uri="{FF2B5EF4-FFF2-40B4-BE49-F238E27FC236}">
                <a16:creationId xmlns:a16="http://schemas.microsoft.com/office/drawing/2014/main" id="{58665B22-B443-A143-B569-AC9BBDD177C9}"/>
              </a:ext>
            </a:extLst>
          </p:cNvPr>
          <p:cNvSpPr>
            <a:spLocks noChangeShapeType="1"/>
          </p:cNvSpPr>
          <p:nvPr/>
        </p:nvSpPr>
        <p:spPr bwMode="auto">
          <a:xfrm flipH="1">
            <a:off x="6922970" y="1923190"/>
            <a:ext cx="0" cy="387179"/>
          </a:xfrm>
          <a:prstGeom prst="line">
            <a:avLst/>
          </a:prstGeom>
          <a:noFill/>
          <a:ln w="9525">
            <a:solidFill>
              <a:schemeClr val="tx1"/>
            </a:solidFill>
            <a:prstDash val="dash"/>
            <a:round/>
            <a:headEnd/>
            <a:tailEn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C00000"/>
              </a:solidFill>
            </a:endParaRPr>
          </a:p>
        </p:txBody>
      </p:sp>
      <p:sp>
        <p:nvSpPr>
          <p:cNvPr id="137" name="TextBox 136">
            <a:extLst>
              <a:ext uri="{FF2B5EF4-FFF2-40B4-BE49-F238E27FC236}">
                <a16:creationId xmlns:a16="http://schemas.microsoft.com/office/drawing/2014/main" id="{BA31ED96-5388-FE4E-AA18-00CAB5792133}"/>
              </a:ext>
            </a:extLst>
          </p:cNvPr>
          <p:cNvSpPr txBox="1"/>
          <p:nvPr/>
        </p:nvSpPr>
        <p:spPr>
          <a:xfrm>
            <a:off x="3874970" y="3005135"/>
            <a:ext cx="838200" cy="3693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Conceptual Design</a:t>
            </a:r>
          </a:p>
        </p:txBody>
      </p:sp>
      <p:sp>
        <p:nvSpPr>
          <p:cNvPr id="138" name="TextBox 137">
            <a:extLst>
              <a:ext uri="{FF2B5EF4-FFF2-40B4-BE49-F238E27FC236}">
                <a16:creationId xmlns:a16="http://schemas.microsoft.com/office/drawing/2014/main" id="{E141ED4F-73F5-1042-BA5D-376272C1E1E6}"/>
              </a:ext>
            </a:extLst>
          </p:cNvPr>
          <p:cNvSpPr txBox="1"/>
          <p:nvPr/>
        </p:nvSpPr>
        <p:spPr>
          <a:xfrm>
            <a:off x="4941770" y="3005135"/>
            <a:ext cx="838200" cy="3693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Preliminary Design</a:t>
            </a:r>
          </a:p>
        </p:txBody>
      </p:sp>
      <p:sp>
        <p:nvSpPr>
          <p:cNvPr id="139" name="TextBox 138">
            <a:extLst>
              <a:ext uri="{FF2B5EF4-FFF2-40B4-BE49-F238E27FC236}">
                <a16:creationId xmlns:a16="http://schemas.microsoft.com/office/drawing/2014/main" id="{6671CE3C-2F29-EB4E-ADEE-3A4E7F3DE368}"/>
              </a:ext>
            </a:extLst>
          </p:cNvPr>
          <p:cNvSpPr txBox="1"/>
          <p:nvPr/>
        </p:nvSpPr>
        <p:spPr>
          <a:xfrm>
            <a:off x="6160970" y="3005135"/>
            <a:ext cx="609600" cy="381000"/>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Final Design</a:t>
            </a:r>
          </a:p>
        </p:txBody>
      </p:sp>
      <p:sp>
        <p:nvSpPr>
          <p:cNvPr id="140" name="TextBox 139">
            <a:extLst>
              <a:ext uri="{FF2B5EF4-FFF2-40B4-BE49-F238E27FC236}">
                <a16:creationId xmlns:a16="http://schemas.microsoft.com/office/drawing/2014/main" id="{98CE8F67-C746-5049-B401-22D24369525A}"/>
              </a:ext>
            </a:extLst>
          </p:cNvPr>
          <p:cNvSpPr txBox="1"/>
          <p:nvPr/>
        </p:nvSpPr>
        <p:spPr>
          <a:xfrm>
            <a:off x="7303970" y="3005135"/>
            <a:ext cx="838200" cy="230832"/>
          </a:xfrm>
          <a:prstGeom prst="rect">
            <a:avLst/>
          </a:prstGeom>
          <a:noFill/>
        </p:spPr>
        <p:txBody>
          <a:bodyPr wrap="square" rtlCol="0">
            <a:spAutoFit/>
          </a:bodyPr>
          <a:lstStyle/>
          <a:p>
            <a:pPr algn="ctr" fontAlgn="base">
              <a:spcBef>
                <a:spcPct val="0"/>
              </a:spcBef>
              <a:spcAft>
                <a:spcPct val="0"/>
              </a:spcAft>
              <a:defRPr/>
            </a:pPr>
            <a:r>
              <a:rPr lang="en-US" sz="900" i="1" dirty="0">
                <a:solidFill>
                  <a:srgbClr val="000000">
                    <a:lumMod val="60000"/>
                    <a:lumOff val="40000"/>
                  </a:srgbClr>
                </a:solidFill>
                <a:latin typeface="Arial" pitchFamily="34" charset="0"/>
              </a:rPr>
              <a:t>Construction</a:t>
            </a:r>
          </a:p>
        </p:txBody>
      </p:sp>
      <p:sp>
        <p:nvSpPr>
          <p:cNvPr id="141" name="Line 20">
            <a:extLst>
              <a:ext uri="{FF2B5EF4-FFF2-40B4-BE49-F238E27FC236}">
                <a16:creationId xmlns:a16="http://schemas.microsoft.com/office/drawing/2014/main" id="{0638FB20-6BBB-F14E-A042-447F59E68B41}"/>
              </a:ext>
            </a:extLst>
          </p:cNvPr>
          <p:cNvSpPr>
            <a:spLocks noChangeShapeType="1"/>
          </p:cNvSpPr>
          <p:nvPr/>
        </p:nvSpPr>
        <p:spPr bwMode="auto">
          <a:xfrm flipH="1" flipV="1">
            <a:off x="3646370" y="3157535"/>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2" name="Line 20">
            <a:extLst>
              <a:ext uri="{FF2B5EF4-FFF2-40B4-BE49-F238E27FC236}">
                <a16:creationId xmlns:a16="http://schemas.microsoft.com/office/drawing/2014/main" id="{8A5CA3B0-DC84-5C49-A911-ED0A6F61F4EE}"/>
              </a:ext>
            </a:extLst>
          </p:cNvPr>
          <p:cNvSpPr>
            <a:spLocks noChangeShapeType="1"/>
          </p:cNvSpPr>
          <p:nvPr/>
        </p:nvSpPr>
        <p:spPr bwMode="auto">
          <a:xfrm flipH="1" flipV="1">
            <a:off x="4865570" y="3157535"/>
            <a:ext cx="2286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3" name="Line 20">
            <a:extLst>
              <a:ext uri="{FF2B5EF4-FFF2-40B4-BE49-F238E27FC236}">
                <a16:creationId xmlns:a16="http://schemas.microsoft.com/office/drawing/2014/main" id="{7E8BD102-52DD-DA4A-AA10-7B356025CF27}"/>
              </a:ext>
            </a:extLst>
          </p:cNvPr>
          <p:cNvSpPr>
            <a:spLocks noChangeShapeType="1"/>
          </p:cNvSpPr>
          <p:nvPr/>
        </p:nvSpPr>
        <p:spPr bwMode="auto">
          <a:xfrm flipH="1" flipV="1">
            <a:off x="5932370" y="3157535"/>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4" name="Line 20">
            <a:extLst>
              <a:ext uri="{FF2B5EF4-FFF2-40B4-BE49-F238E27FC236}">
                <a16:creationId xmlns:a16="http://schemas.microsoft.com/office/drawing/2014/main" id="{ACE027FA-1928-4042-BD39-CE934B22788A}"/>
              </a:ext>
            </a:extLst>
          </p:cNvPr>
          <p:cNvSpPr>
            <a:spLocks noChangeShapeType="1"/>
          </p:cNvSpPr>
          <p:nvPr/>
        </p:nvSpPr>
        <p:spPr bwMode="auto">
          <a:xfrm flipH="1" flipV="1">
            <a:off x="6922970" y="3157535"/>
            <a:ext cx="304800"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5" name="Line 20">
            <a:extLst>
              <a:ext uri="{FF2B5EF4-FFF2-40B4-BE49-F238E27FC236}">
                <a16:creationId xmlns:a16="http://schemas.microsoft.com/office/drawing/2014/main" id="{D0DA5995-0885-704A-8A6B-5107B220E639}"/>
              </a:ext>
            </a:extLst>
          </p:cNvPr>
          <p:cNvSpPr>
            <a:spLocks noChangeShapeType="1"/>
          </p:cNvSpPr>
          <p:nvPr/>
        </p:nvSpPr>
        <p:spPr bwMode="auto">
          <a:xfrm flipV="1">
            <a:off x="4560770" y="3157535"/>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6" name="Line 20">
            <a:extLst>
              <a:ext uri="{FF2B5EF4-FFF2-40B4-BE49-F238E27FC236}">
                <a16:creationId xmlns:a16="http://schemas.microsoft.com/office/drawing/2014/main" id="{30BF3F67-2F38-BD49-913F-5AFDBB328684}"/>
              </a:ext>
            </a:extLst>
          </p:cNvPr>
          <p:cNvSpPr>
            <a:spLocks noChangeShapeType="1"/>
          </p:cNvSpPr>
          <p:nvPr/>
        </p:nvSpPr>
        <p:spPr bwMode="auto">
          <a:xfrm flipV="1">
            <a:off x="5703770" y="3157535"/>
            <a:ext cx="1798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7" name="Line 20">
            <a:extLst>
              <a:ext uri="{FF2B5EF4-FFF2-40B4-BE49-F238E27FC236}">
                <a16:creationId xmlns:a16="http://schemas.microsoft.com/office/drawing/2014/main" id="{9096A74C-B90C-F845-A879-809CBB2CBF61}"/>
              </a:ext>
            </a:extLst>
          </p:cNvPr>
          <p:cNvSpPr>
            <a:spLocks noChangeShapeType="1"/>
          </p:cNvSpPr>
          <p:nvPr/>
        </p:nvSpPr>
        <p:spPr bwMode="auto">
          <a:xfrm flipV="1">
            <a:off x="6590738" y="3157535"/>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48" name="Line 20">
            <a:extLst>
              <a:ext uri="{FF2B5EF4-FFF2-40B4-BE49-F238E27FC236}">
                <a16:creationId xmlns:a16="http://schemas.microsoft.com/office/drawing/2014/main" id="{A7F95948-0DBF-AD4F-9122-1A159066B9E1}"/>
              </a:ext>
            </a:extLst>
          </p:cNvPr>
          <p:cNvSpPr>
            <a:spLocks noChangeShapeType="1"/>
          </p:cNvSpPr>
          <p:nvPr/>
        </p:nvSpPr>
        <p:spPr bwMode="auto">
          <a:xfrm flipV="1">
            <a:off x="8142170" y="3157535"/>
            <a:ext cx="256032" cy="0"/>
          </a:xfrm>
          <a:prstGeom prst="line">
            <a:avLst/>
          </a:prstGeom>
          <a:noFill/>
          <a:ln w="9525">
            <a:solidFill>
              <a:schemeClr val="tx2">
                <a:lumMod val="60000"/>
                <a:lumOff val="40000"/>
              </a:schemeClr>
            </a:solidFill>
            <a:round/>
            <a:headEnd/>
            <a:tailEnd type="triangle" w="med" len="med"/>
          </a:ln>
        </p:spPr>
        <p:txBody>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defRPr/>
            </a:pPr>
            <a:endParaRPr lang="en-US" sz="1050" dirty="0">
              <a:solidFill>
                <a:srgbClr val="000000"/>
              </a:solidFill>
            </a:endParaRPr>
          </a:p>
        </p:txBody>
      </p:sp>
      <p:sp>
        <p:nvSpPr>
          <p:cNvPr id="151" name="Text Box 5">
            <a:extLst>
              <a:ext uri="{FF2B5EF4-FFF2-40B4-BE49-F238E27FC236}">
                <a16:creationId xmlns:a16="http://schemas.microsoft.com/office/drawing/2014/main" id="{DC4925DE-3586-4F4B-9AED-4B9AB59D2BF2}"/>
              </a:ext>
            </a:extLst>
          </p:cNvPr>
          <p:cNvSpPr txBox="1">
            <a:spLocks noChangeArrowheads="1"/>
          </p:cNvSpPr>
          <p:nvPr/>
        </p:nvSpPr>
        <p:spPr bwMode="auto">
          <a:xfrm>
            <a:off x="4484571" y="3454392"/>
            <a:ext cx="860973" cy="923330"/>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CD-1</a:t>
            </a:r>
          </a:p>
          <a:p>
            <a:pPr algn="ctr">
              <a:defRPr/>
            </a:pPr>
            <a:r>
              <a:rPr lang="en-US" sz="900" dirty="0">
                <a:solidFill>
                  <a:srgbClr val="000000">
                    <a:lumMod val="50000"/>
                    <a:lumOff val="50000"/>
                  </a:srgbClr>
                </a:solidFill>
                <a:latin typeface="Arial" charset="0"/>
              </a:rPr>
              <a:t>Approve Alternative Selection</a:t>
            </a:r>
          </a:p>
          <a:p>
            <a:pPr algn="ctr">
              <a:defRPr/>
            </a:pPr>
            <a:r>
              <a:rPr lang="en-US" sz="900" dirty="0">
                <a:solidFill>
                  <a:srgbClr val="000000">
                    <a:lumMod val="50000"/>
                    <a:lumOff val="50000"/>
                  </a:srgbClr>
                </a:solidFill>
                <a:latin typeface="Arial" charset="0"/>
              </a:rPr>
              <a:t>and Cost </a:t>
            </a:r>
          </a:p>
          <a:p>
            <a:pPr algn="ctr">
              <a:defRPr/>
            </a:pPr>
            <a:r>
              <a:rPr lang="en-US" sz="900" dirty="0">
                <a:solidFill>
                  <a:srgbClr val="000000">
                    <a:lumMod val="50000"/>
                    <a:lumOff val="50000"/>
                  </a:srgbClr>
                </a:solidFill>
                <a:latin typeface="Arial" charset="0"/>
              </a:rPr>
              <a:t>Range</a:t>
            </a:r>
          </a:p>
        </p:txBody>
      </p:sp>
      <p:sp>
        <p:nvSpPr>
          <p:cNvPr id="156" name="Text Box 8">
            <a:extLst>
              <a:ext uri="{FF2B5EF4-FFF2-40B4-BE49-F238E27FC236}">
                <a16:creationId xmlns:a16="http://schemas.microsoft.com/office/drawing/2014/main" id="{7792A844-46CF-4645-80B2-AF3652DFADAB}"/>
              </a:ext>
            </a:extLst>
          </p:cNvPr>
          <p:cNvSpPr txBox="1">
            <a:spLocks noChangeArrowheads="1"/>
          </p:cNvSpPr>
          <p:nvPr/>
        </p:nvSpPr>
        <p:spPr bwMode="auto">
          <a:xfrm>
            <a:off x="7834254" y="3454392"/>
            <a:ext cx="1187147"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CD-4</a:t>
            </a:r>
          </a:p>
          <a:p>
            <a:pPr algn="ctr">
              <a:defRPr/>
            </a:pPr>
            <a:r>
              <a:rPr lang="en-US" sz="900" dirty="0">
                <a:solidFill>
                  <a:srgbClr val="000000">
                    <a:lumMod val="50000"/>
                    <a:lumOff val="50000"/>
                  </a:srgbClr>
                </a:solidFill>
                <a:latin typeface="Arial" charset="0"/>
              </a:rPr>
              <a:t>Approve</a:t>
            </a:r>
          </a:p>
          <a:p>
            <a:pPr algn="ctr">
              <a:defRPr/>
            </a:pPr>
            <a:r>
              <a:rPr lang="en-US" sz="900" dirty="0">
                <a:solidFill>
                  <a:srgbClr val="000000">
                    <a:lumMod val="50000"/>
                    <a:lumOff val="50000"/>
                  </a:srgbClr>
                </a:solidFill>
                <a:latin typeface="Arial" charset="0"/>
              </a:rPr>
              <a:t>Start of Operations or Project Completion</a:t>
            </a:r>
          </a:p>
        </p:txBody>
      </p:sp>
      <p:sp>
        <p:nvSpPr>
          <p:cNvPr id="157" name="Text Box 7">
            <a:extLst>
              <a:ext uri="{FF2B5EF4-FFF2-40B4-BE49-F238E27FC236}">
                <a16:creationId xmlns:a16="http://schemas.microsoft.com/office/drawing/2014/main" id="{7962B8DE-A6B6-B542-BA1A-DEBDAFC260D0}"/>
              </a:ext>
            </a:extLst>
          </p:cNvPr>
          <p:cNvSpPr txBox="1">
            <a:spLocks noChangeArrowheads="1"/>
          </p:cNvSpPr>
          <p:nvPr/>
        </p:nvSpPr>
        <p:spPr bwMode="auto">
          <a:xfrm>
            <a:off x="6541971" y="3462335"/>
            <a:ext cx="836879" cy="784830"/>
          </a:xfrm>
          <a:prstGeom prst="rect">
            <a:avLst/>
          </a:prstGeom>
          <a:noFill/>
          <a:ln w="12700" cap="sq">
            <a:noFill/>
            <a:miter lim="800000"/>
            <a:headEnd type="none" w="sm" len="sm"/>
            <a:tailEnd type="none" w="sm" len="sm"/>
          </a:ln>
        </p:spPr>
        <p:txBody>
          <a:bodyPr wrap="square">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CD-3</a:t>
            </a:r>
          </a:p>
          <a:p>
            <a:pPr algn="ctr">
              <a:defRPr/>
            </a:pPr>
            <a:r>
              <a:rPr lang="en-US" sz="900" dirty="0">
                <a:solidFill>
                  <a:srgbClr val="000000">
                    <a:lumMod val="50000"/>
                    <a:lumOff val="50000"/>
                  </a:srgbClr>
                </a:solidFill>
                <a:latin typeface="Arial" charset="0"/>
              </a:rPr>
              <a:t>Approve Start of Construction or Execution</a:t>
            </a:r>
          </a:p>
        </p:txBody>
      </p:sp>
      <p:sp>
        <p:nvSpPr>
          <p:cNvPr id="158" name="Text Box 6">
            <a:extLst>
              <a:ext uri="{FF2B5EF4-FFF2-40B4-BE49-F238E27FC236}">
                <a16:creationId xmlns:a16="http://schemas.microsoft.com/office/drawing/2014/main" id="{4E740103-872B-8540-9125-56DCFE3982E4}"/>
              </a:ext>
            </a:extLst>
          </p:cNvPr>
          <p:cNvSpPr txBox="1">
            <a:spLocks noChangeArrowheads="1"/>
          </p:cNvSpPr>
          <p:nvPr/>
        </p:nvSpPr>
        <p:spPr bwMode="auto">
          <a:xfrm>
            <a:off x="5419111" y="3450305"/>
            <a:ext cx="993717"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CD-2</a:t>
            </a:r>
          </a:p>
          <a:p>
            <a:pPr algn="ctr">
              <a:defRPr/>
            </a:pPr>
            <a:r>
              <a:rPr lang="en-US" sz="900" dirty="0">
                <a:solidFill>
                  <a:srgbClr val="000000">
                    <a:lumMod val="50000"/>
                    <a:lumOff val="50000"/>
                  </a:srgbClr>
                </a:solidFill>
                <a:latin typeface="Arial" charset="0"/>
              </a:rPr>
              <a:t>Approve Performance Baseline (PB)</a:t>
            </a:r>
          </a:p>
        </p:txBody>
      </p:sp>
      <p:sp>
        <p:nvSpPr>
          <p:cNvPr id="159" name="Text Box 4">
            <a:extLst>
              <a:ext uri="{FF2B5EF4-FFF2-40B4-BE49-F238E27FC236}">
                <a16:creationId xmlns:a16="http://schemas.microsoft.com/office/drawing/2014/main" id="{7D476812-B115-3949-AA3C-CB8B50DD41C3}"/>
              </a:ext>
            </a:extLst>
          </p:cNvPr>
          <p:cNvSpPr txBox="1">
            <a:spLocks noChangeArrowheads="1"/>
          </p:cNvSpPr>
          <p:nvPr/>
        </p:nvSpPr>
        <p:spPr bwMode="auto">
          <a:xfrm>
            <a:off x="3341571" y="3454393"/>
            <a:ext cx="740635" cy="646331"/>
          </a:xfrm>
          <a:prstGeom prst="rect">
            <a:avLst/>
          </a:prstGeom>
          <a:noFill/>
          <a:ln w="12700" cap="sq">
            <a:noFill/>
            <a:miter lim="800000"/>
            <a:headEnd type="none" w="sm" len="sm"/>
            <a:tailEnd type="none" w="sm" len="sm"/>
          </a:ln>
        </p:spPr>
        <p:txBody>
          <a:bodyPr>
            <a:spAutoFit/>
          </a:bodyPr>
          <a:lstStyle>
            <a:defPPr>
              <a:defRPr lang="en-US"/>
            </a:defPPr>
            <a:lvl1pPr algn="l" rtl="0" fontAlgn="base">
              <a:spcBef>
                <a:spcPct val="0"/>
              </a:spcBef>
              <a:spcAft>
                <a:spcPct val="0"/>
              </a:spcAft>
              <a:defRPr kern="1200">
                <a:solidFill>
                  <a:schemeClr val="tx1"/>
                </a:solidFill>
                <a:latin typeface="Vrinda" pitchFamily="2" charset="0"/>
                <a:ea typeface="+mn-ea"/>
                <a:cs typeface="+mn-cs"/>
              </a:defRPr>
            </a:lvl1pPr>
            <a:lvl2pPr marL="457200" algn="l" rtl="0" fontAlgn="base">
              <a:spcBef>
                <a:spcPct val="0"/>
              </a:spcBef>
              <a:spcAft>
                <a:spcPct val="0"/>
              </a:spcAft>
              <a:defRPr kern="1200">
                <a:solidFill>
                  <a:schemeClr val="tx1"/>
                </a:solidFill>
                <a:latin typeface="Vrinda" pitchFamily="2" charset="0"/>
                <a:ea typeface="+mn-ea"/>
                <a:cs typeface="+mn-cs"/>
              </a:defRPr>
            </a:lvl2pPr>
            <a:lvl3pPr marL="914400" algn="l" rtl="0" fontAlgn="base">
              <a:spcBef>
                <a:spcPct val="0"/>
              </a:spcBef>
              <a:spcAft>
                <a:spcPct val="0"/>
              </a:spcAft>
              <a:defRPr kern="1200">
                <a:solidFill>
                  <a:schemeClr val="tx1"/>
                </a:solidFill>
                <a:latin typeface="Vrinda" pitchFamily="2" charset="0"/>
                <a:ea typeface="+mn-ea"/>
                <a:cs typeface="+mn-cs"/>
              </a:defRPr>
            </a:lvl3pPr>
            <a:lvl4pPr marL="1371600" algn="l" rtl="0" fontAlgn="base">
              <a:spcBef>
                <a:spcPct val="0"/>
              </a:spcBef>
              <a:spcAft>
                <a:spcPct val="0"/>
              </a:spcAft>
              <a:defRPr kern="1200">
                <a:solidFill>
                  <a:schemeClr val="tx1"/>
                </a:solidFill>
                <a:latin typeface="Vrinda" pitchFamily="2" charset="0"/>
                <a:ea typeface="+mn-ea"/>
                <a:cs typeface="+mn-cs"/>
              </a:defRPr>
            </a:lvl4pPr>
            <a:lvl5pPr marL="1828800" algn="l" rtl="0" fontAlgn="base">
              <a:spcBef>
                <a:spcPct val="0"/>
              </a:spcBef>
              <a:spcAft>
                <a:spcPct val="0"/>
              </a:spcAft>
              <a:defRPr kern="1200">
                <a:solidFill>
                  <a:schemeClr val="tx1"/>
                </a:solidFill>
                <a:latin typeface="Vrinda" pitchFamily="2" charset="0"/>
                <a:ea typeface="+mn-ea"/>
                <a:cs typeface="+mn-cs"/>
              </a:defRPr>
            </a:lvl5pPr>
            <a:lvl6pPr marL="2286000" algn="l" defTabSz="914400" rtl="0" eaLnBrk="1" latinLnBrk="0" hangingPunct="1">
              <a:defRPr kern="1200">
                <a:solidFill>
                  <a:schemeClr val="tx1"/>
                </a:solidFill>
                <a:latin typeface="Vrinda" pitchFamily="2" charset="0"/>
                <a:ea typeface="+mn-ea"/>
                <a:cs typeface="+mn-cs"/>
              </a:defRPr>
            </a:lvl6pPr>
            <a:lvl7pPr marL="2743200" algn="l" defTabSz="914400" rtl="0" eaLnBrk="1" latinLnBrk="0" hangingPunct="1">
              <a:defRPr kern="1200">
                <a:solidFill>
                  <a:schemeClr val="tx1"/>
                </a:solidFill>
                <a:latin typeface="Vrinda" pitchFamily="2" charset="0"/>
                <a:ea typeface="+mn-ea"/>
                <a:cs typeface="+mn-cs"/>
              </a:defRPr>
            </a:lvl7pPr>
            <a:lvl8pPr marL="3200400" algn="l" defTabSz="914400" rtl="0" eaLnBrk="1" latinLnBrk="0" hangingPunct="1">
              <a:defRPr kern="1200">
                <a:solidFill>
                  <a:schemeClr val="tx1"/>
                </a:solidFill>
                <a:latin typeface="Vrinda" pitchFamily="2" charset="0"/>
                <a:ea typeface="+mn-ea"/>
                <a:cs typeface="+mn-cs"/>
              </a:defRPr>
            </a:lvl8pPr>
            <a:lvl9pPr marL="3657600" algn="l" defTabSz="914400" rtl="0" eaLnBrk="1" latinLnBrk="0" hangingPunct="1">
              <a:defRPr kern="1200">
                <a:solidFill>
                  <a:schemeClr val="tx1"/>
                </a:solidFill>
                <a:latin typeface="Vrinda" pitchFamily="2" charset="0"/>
                <a:ea typeface="+mn-ea"/>
                <a:cs typeface="+mn-cs"/>
              </a:defRPr>
            </a:lvl9pPr>
          </a:lstStyle>
          <a:p>
            <a:pPr algn="ctr">
              <a:defRPr/>
            </a:pPr>
            <a:r>
              <a:rPr lang="en-US" sz="900" b="1" dirty="0">
                <a:solidFill>
                  <a:srgbClr val="000000"/>
                </a:solidFill>
                <a:latin typeface="Arial" charset="0"/>
              </a:rPr>
              <a:t>CD-0</a:t>
            </a:r>
          </a:p>
          <a:p>
            <a:pPr algn="ctr">
              <a:defRPr/>
            </a:pPr>
            <a:r>
              <a:rPr lang="en-US" sz="900" dirty="0">
                <a:solidFill>
                  <a:srgbClr val="000000">
                    <a:lumMod val="50000"/>
                    <a:lumOff val="50000"/>
                  </a:srgbClr>
                </a:solidFill>
                <a:latin typeface="Arial" charset="0"/>
              </a:rPr>
              <a:t>Approve Mission Need</a:t>
            </a:r>
          </a:p>
        </p:txBody>
      </p:sp>
      <p:sp>
        <p:nvSpPr>
          <p:cNvPr id="161" name="5-Point Star 160">
            <a:extLst>
              <a:ext uri="{FF2B5EF4-FFF2-40B4-BE49-F238E27FC236}">
                <a16:creationId xmlns:a16="http://schemas.microsoft.com/office/drawing/2014/main" id="{ECC67ADC-BFAF-F24C-A549-55A9998FC0E1}"/>
              </a:ext>
            </a:extLst>
          </p:cNvPr>
          <p:cNvSpPr/>
          <p:nvPr/>
        </p:nvSpPr>
        <p:spPr>
          <a:xfrm>
            <a:off x="4858984" y="2361161"/>
            <a:ext cx="638249" cy="51190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82629D37-8818-D548-9742-74D073DA8568}"/>
              </a:ext>
            </a:extLst>
          </p:cNvPr>
          <p:cNvCxnSpPr/>
          <p:nvPr/>
        </p:nvCxnSpPr>
        <p:spPr>
          <a:xfrm flipV="1">
            <a:off x="5170370" y="1776904"/>
            <a:ext cx="0" cy="5334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8" name="TextBox 167">
            <a:extLst>
              <a:ext uri="{FF2B5EF4-FFF2-40B4-BE49-F238E27FC236}">
                <a16:creationId xmlns:a16="http://schemas.microsoft.com/office/drawing/2014/main" id="{C9C9E7C6-84BF-FE49-AA7A-F7BF4BA2384D}"/>
              </a:ext>
            </a:extLst>
          </p:cNvPr>
          <p:cNvSpPr txBox="1"/>
          <p:nvPr/>
        </p:nvSpPr>
        <p:spPr>
          <a:xfrm>
            <a:off x="4789371" y="1420966"/>
            <a:ext cx="762000" cy="400110"/>
          </a:xfrm>
          <a:prstGeom prst="rect">
            <a:avLst/>
          </a:prstGeom>
          <a:solidFill>
            <a:schemeClr val="bg1"/>
          </a:solidFill>
          <a:ln>
            <a:solidFill>
              <a:schemeClr val="tx1"/>
            </a:solidFill>
          </a:ln>
        </p:spPr>
        <p:txBody>
          <a:bodyPr wrap="square" rtlCol="0">
            <a:spAutoFit/>
          </a:bodyPr>
          <a:lstStyle/>
          <a:p>
            <a:pPr algn="ctr"/>
            <a:r>
              <a:rPr lang="en-US" sz="2000" dirty="0"/>
              <a:t>EIC</a:t>
            </a:r>
          </a:p>
        </p:txBody>
      </p:sp>
      <p:sp>
        <p:nvSpPr>
          <p:cNvPr id="162" name="TextBox 161">
            <a:extLst>
              <a:ext uri="{FF2B5EF4-FFF2-40B4-BE49-F238E27FC236}">
                <a16:creationId xmlns:a16="http://schemas.microsoft.com/office/drawing/2014/main" id="{2203F702-80E8-CA45-A0C2-8AE3D6272FC6}"/>
              </a:ext>
            </a:extLst>
          </p:cNvPr>
          <p:cNvSpPr txBox="1"/>
          <p:nvPr/>
        </p:nvSpPr>
        <p:spPr>
          <a:xfrm>
            <a:off x="2549612" y="4448164"/>
            <a:ext cx="7729589" cy="2246769"/>
          </a:xfrm>
          <a:prstGeom prst="rect">
            <a:avLst/>
          </a:prstGeom>
          <a:noFill/>
        </p:spPr>
        <p:txBody>
          <a:bodyPr wrap="square" rtlCol="0">
            <a:spAutoFit/>
          </a:bodyPr>
          <a:lstStyle/>
          <a:p>
            <a:r>
              <a:rPr lang="en-US" sz="2000" dirty="0"/>
              <a:t>Formal Process of DOE Gateway Reviews</a:t>
            </a:r>
          </a:p>
          <a:p>
            <a:pPr marL="342900" indent="-342900">
              <a:buFont typeface="Arial" panose="020B0604020202020204" pitchFamily="34" charset="0"/>
              <a:buChar char="•"/>
              <a:tabLst>
                <a:tab pos="1081088" algn="l"/>
              </a:tabLst>
            </a:pPr>
            <a:r>
              <a:rPr lang="en-US" sz="2000" dirty="0"/>
              <a:t>CD-0,	Mission Need </a:t>
            </a:r>
            <a:r>
              <a:rPr lang="en-US" sz="2000" b="1" dirty="0">
                <a:solidFill>
                  <a:schemeClr val="accent6"/>
                </a:solidFill>
              </a:rPr>
              <a:t>✓</a:t>
            </a:r>
          </a:p>
          <a:p>
            <a:pPr marL="342900" indent="-342900">
              <a:buFont typeface="Arial" panose="020B0604020202020204" pitchFamily="34" charset="0"/>
              <a:buChar char="•"/>
              <a:tabLst>
                <a:tab pos="1081088" algn="l"/>
              </a:tabLst>
            </a:pPr>
            <a:r>
              <a:rPr lang="en-US" sz="2000" dirty="0"/>
              <a:t>CD-1,	Alternative Selection and Cost Range </a:t>
            </a:r>
            <a:r>
              <a:rPr lang="en-US" sz="2000" b="1" dirty="0">
                <a:solidFill>
                  <a:schemeClr val="accent6"/>
                </a:solidFill>
              </a:rPr>
              <a:t>✓</a:t>
            </a:r>
          </a:p>
          <a:p>
            <a:pPr>
              <a:tabLst>
                <a:tab pos="1081088" algn="l"/>
              </a:tabLst>
            </a:pPr>
            <a:r>
              <a:rPr lang="en-US" sz="2000" b="1" dirty="0">
                <a:solidFill>
                  <a:schemeClr val="accent6"/>
                </a:solidFill>
              </a:rPr>
              <a:t>Partner and collaboration engagement needed to establish the baseline</a:t>
            </a:r>
            <a:endParaRPr lang="en-US" sz="2000" dirty="0"/>
          </a:p>
          <a:p>
            <a:pPr marL="342900" indent="-342900">
              <a:buFont typeface="Arial" panose="020B0604020202020204" pitchFamily="34" charset="0"/>
              <a:buChar char="•"/>
              <a:tabLst>
                <a:tab pos="1081088" algn="l"/>
              </a:tabLst>
            </a:pPr>
            <a:r>
              <a:rPr lang="en-US" sz="2000" dirty="0"/>
              <a:t>CD-2,	Performance Baseline</a:t>
            </a:r>
          </a:p>
          <a:p>
            <a:pPr marL="342900" indent="-342900">
              <a:buFont typeface="Arial" panose="020B0604020202020204" pitchFamily="34" charset="0"/>
              <a:buChar char="•"/>
              <a:tabLst>
                <a:tab pos="1081088" algn="l"/>
              </a:tabLst>
            </a:pPr>
            <a:r>
              <a:rPr lang="en-US" sz="2000" dirty="0"/>
              <a:t>CD-3a, Long Lead Procurement</a:t>
            </a:r>
          </a:p>
        </p:txBody>
      </p:sp>
      <p:sp>
        <p:nvSpPr>
          <p:cNvPr id="6" name="Date Placeholder 5">
            <a:extLst>
              <a:ext uri="{FF2B5EF4-FFF2-40B4-BE49-F238E27FC236}">
                <a16:creationId xmlns:a16="http://schemas.microsoft.com/office/drawing/2014/main" id="{468BBCF7-3E6E-FE87-D2DA-DBE1BDA64D97}"/>
              </a:ext>
            </a:extLst>
          </p:cNvPr>
          <p:cNvSpPr>
            <a:spLocks noGrp="1"/>
          </p:cNvSpPr>
          <p:nvPr>
            <p:ph type="dt" sz="half" idx="10"/>
          </p:nvPr>
        </p:nvSpPr>
        <p:spPr/>
        <p:txBody>
          <a:bodyPr/>
          <a:lstStyle/>
          <a:p>
            <a:fld id="{994CA7A4-82D0-F845-8506-8CF331211568}" type="datetime1">
              <a:rPr lang="en-US" smtClean="0"/>
              <a:t>4/5/23</a:t>
            </a:fld>
            <a:endParaRPr lang="en-US" dirty="0"/>
          </a:p>
        </p:txBody>
      </p:sp>
      <p:sp>
        <p:nvSpPr>
          <p:cNvPr id="15" name="Footer Placeholder 14">
            <a:extLst>
              <a:ext uri="{FF2B5EF4-FFF2-40B4-BE49-F238E27FC236}">
                <a16:creationId xmlns:a16="http://schemas.microsoft.com/office/drawing/2014/main" id="{67A490F0-7AFE-5917-DB63-EC4B92974173}"/>
              </a:ext>
            </a:extLst>
          </p:cNvPr>
          <p:cNvSpPr>
            <a:spLocks noGrp="1"/>
          </p:cNvSpPr>
          <p:nvPr>
            <p:ph type="ftr" sz="quarter" idx="11"/>
          </p:nvPr>
        </p:nvSpPr>
        <p:spPr/>
        <p:txBody>
          <a:bodyPr/>
          <a:lstStyle/>
          <a:p>
            <a:r>
              <a:rPr lang="en-US"/>
              <a:t>EIC and MuIC</a:t>
            </a:r>
            <a:endParaRPr lang="en-US" dirty="0"/>
          </a:p>
        </p:txBody>
      </p:sp>
    </p:spTree>
    <p:extLst>
      <p:ext uri="{BB962C8B-B14F-4D97-AF65-F5344CB8AC3E}">
        <p14:creationId xmlns:p14="http://schemas.microsoft.com/office/powerpoint/2010/main" val="2665780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5DB7F-095D-CF4C-9442-C706DCEBE5AB}"/>
              </a:ext>
            </a:extLst>
          </p:cNvPr>
          <p:cNvSpPr>
            <a:spLocks noGrp="1"/>
          </p:cNvSpPr>
          <p:nvPr>
            <p:ph type="title"/>
          </p:nvPr>
        </p:nvSpPr>
        <p:spPr>
          <a:xfrm>
            <a:off x="1755628" y="514240"/>
            <a:ext cx="9115572" cy="570605"/>
          </a:xfrm>
        </p:spPr>
        <p:txBody>
          <a:bodyPr>
            <a:normAutofit fontScale="90000"/>
          </a:bodyPr>
          <a:lstStyle/>
          <a:p>
            <a:pPr algn="ctr"/>
            <a:r>
              <a:rPr lang="en-US" dirty="0"/>
              <a:t>Complementarity for 1</a:t>
            </a:r>
            <a:r>
              <a:rPr lang="en-US" baseline="30000" dirty="0"/>
              <a:t>st</a:t>
            </a:r>
            <a:r>
              <a:rPr lang="en-US" dirty="0"/>
              <a:t>-IR &amp; 2</a:t>
            </a:r>
            <a:r>
              <a:rPr lang="en-US" baseline="30000" dirty="0"/>
              <a:t>nd</a:t>
            </a:r>
            <a:r>
              <a:rPr lang="en-US" dirty="0"/>
              <a:t>-IR</a:t>
            </a:r>
          </a:p>
        </p:txBody>
      </p:sp>
      <p:sp>
        <p:nvSpPr>
          <p:cNvPr id="3" name="Slide Number Placeholder 2">
            <a:extLst>
              <a:ext uri="{FF2B5EF4-FFF2-40B4-BE49-F238E27FC236}">
                <a16:creationId xmlns:a16="http://schemas.microsoft.com/office/drawing/2014/main" id="{A3DAC166-6516-2245-9A8C-48FA8AFE1E6F}"/>
              </a:ext>
            </a:extLst>
          </p:cNvPr>
          <p:cNvSpPr>
            <a:spLocks noGrp="1"/>
          </p:cNvSpPr>
          <p:nvPr>
            <p:ph type="sldNum" sz="quarter" idx="12"/>
          </p:nvPr>
        </p:nvSpPr>
        <p:spPr/>
        <p:txBody>
          <a:bodyPr/>
          <a:lstStyle/>
          <a:p>
            <a:fld id="{893C5830-40F3-F04E-B2E3-10E6672BA8FF}" type="slidenum">
              <a:rPr lang="en-US" smtClean="0"/>
              <a:t>27</a:t>
            </a:fld>
            <a:endParaRPr lang="en-US" dirty="0"/>
          </a:p>
        </p:txBody>
      </p:sp>
      <p:cxnSp>
        <p:nvCxnSpPr>
          <p:cNvPr id="6" name="Straight Connector 5">
            <a:extLst>
              <a:ext uri="{FF2B5EF4-FFF2-40B4-BE49-F238E27FC236}">
                <a16:creationId xmlns:a16="http://schemas.microsoft.com/office/drawing/2014/main" id="{68BE3EA3-F832-6447-8211-61FC887F85C5}"/>
              </a:ext>
            </a:extLst>
          </p:cNvPr>
          <p:cNvCxnSpPr/>
          <p:nvPr/>
        </p:nvCxnSpPr>
        <p:spPr>
          <a:xfrm>
            <a:off x="1534274" y="1818526"/>
            <a:ext cx="9115572"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1126EA-5205-2247-96DC-63BFB2840E0F}"/>
              </a:ext>
            </a:extLst>
          </p:cNvPr>
          <p:cNvCxnSpPr/>
          <p:nvPr/>
        </p:nvCxnSpPr>
        <p:spPr>
          <a:xfrm>
            <a:off x="7287796" y="1388629"/>
            <a:ext cx="0" cy="5356357"/>
          </a:xfrm>
          <a:prstGeom prst="line">
            <a:avLst/>
          </a:prstGeom>
          <a:ln w="19050">
            <a:solidFill>
              <a:srgbClr val="0432FF"/>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773D047-5999-104D-BB33-0C589E1237B1}"/>
              </a:ext>
            </a:extLst>
          </p:cNvPr>
          <p:cNvCxnSpPr/>
          <p:nvPr/>
        </p:nvCxnSpPr>
        <p:spPr>
          <a:xfrm>
            <a:off x="3813422" y="1388629"/>
            <a:ext cx="0" cy="5356357"/>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169E77-B75D-0A47-8E0E-106B1EE8F7EF}"/>
              </a:ext>
            </a:extLst>
          </p:cNvPr>
          <p:cNvSpPr txBox="1"/>
          <p:nvPr/>
        </p:nvSpPr>
        <p:spPr>
          <a:xfrm>
            <a:off x="8335596" y="1343602"/>
            <a:ext cx="1853392" cy="461665"/>
          </a:xfrm>
          <a:prstGeom prst="rect">
            <a:avLst/>
          </a:prstGeom>
          <a:noFill/>
        </p:spPr>
        <p:txBody>
          <a:bodyPr wrap="none" rtlCol="0">
            <a:spAutoFit/>
          </a:bodyPr>
          <a:lstStyle/>
          <a:p>
            <a:r>
              <a:rPr lang="en-US" sz="2400" b="1" dirty="0">
                <a:solidFill>
                  <a:srgbClr val="0432FF"/>
                </a:solidFill>
                <a:latin typeface="Arial" panose="020B0604020202020204" pitchFamily="34" charset="0"/>
                <a:cs typeface="Arial" panose="020B0604020202020204" pitchFamily="34" charset="0"/>
              </a:rPr>
              <a:t>2</a:t>
            </a:r>
            <a:r>
              <a:rPr lang="en-US" sz="2400" b="1" baseline="30000" dirty="0">
                <a:solidFill>
                  <a:srgbClr val="0432FF"/>
                </a:solidFill>
                <a:latin typeface="Arial" panose="020B0604020202020204" pitchFamily="34" charset="0"/>
                <a:cs typeface="Arial" panose="020B0604020202020204" pitchFamily="34" charset="0"/>
              </a:rPr>
              <a:t>nd</a:t>
            </a:r>
            <a:r>
              <a:rPr lang="en-US" sz="2400" b="1" dirty="0">
                <a:solidFill>
                  <a:srgbClr val="0432FF"/>
                </a:solidFill>
                <a:latin typeface="Arial" panose="020B0604020202020204" pitchFamily="34" charset="0"/>
                <a:cs typeface="Arial" panose="020B0604020202020204" pitchFamily="34" charset="0"/>
              </a:rPr>
              <a:t> IR (IP-8)</a:t>
            </a:r>
          </a:p>
        </p:txBody>
      </p:sp>
      <p:sp>
        <p:nvSpPr>
          <p:cNvPr id="12" name="TextBox 11">
            <a:extLst>
              <a:ext uri="{FF2B5EF4-FFF2-40B4-BE49-F238E27FC236}">
                <a16:creationId xmlns:a16="http://schemas.microsoft.com/office/drawing/2014/main" id="{0616C1A5-90BC-F241-99E2-9E31CAA02815}"/>
              </a:ext>
            </a:extLst>
          </p:cNvPr>
          <p:cNvSpPr txBox="1"/>
          <p:nvPr/>
        </p:nvSpPr>
        <p:spPr>
          <a:xfrm>
            <a:off x="4938158" y="1343602"/>
            <a:ext cx="1786066" cy="461665"/>
          </a:xfrm>
          <a:prstGeom prst="rect">
            <a:avLst/>
          </a:prstGeom>
          <a:noFill/>
        </p:spPr>
        <p:txBody>
          <a:bodyPr wrap="none" rtlCol="0">
            <a:spAutoFit/>
          </a:bodyPr>
          <a:lstStyle/>
          <a:p>
            <a:r>
              <a:rPr lang="en-US" sz="2400" b="1" dirty="0">
                <a:solidFill>
                  <a:srgbClr val="0432FF"/>
                </a:solidFill>
                <a:latin typeface="Arial" panose="020B0604020202020204" pitchFamily="34" charset="0"/>
                <a:cs typeface="Arial" panose="020B0604020202020204" pitchFamily="34" charset="0"/>
              </a:rPr>
              <a:t>1</a:t>
            </a:r>
            <a:r>
              <a:rPr lang="en-US" sz="2400" b="1" baseline="30000" dirty="0">
                <a:solidFill>
                  <a:srgbClr val="0432FF"/>
                </a:solidFill>
                <a:latin typeface="Arial" panose="020B0604020202020204" pitchFamily="34" charset="0"/>
                <a:cs typeface="Arial" panose="020B0604020202020204" pitchFamily="34" charset="0"/>
              </a:rPr>
              <a:t>st</a:t>
            </a:r>
            <a:r>
              <a:rPr lang="en-US" sz="2400" b="1" dirty="0">
                <a:solidFill>
                  <a:srgbClr val="0432FF"/>
                </a:solidFill>
                <a:latin typeface="Arial" panose="020B0604020202020204" pitchFamily="34" charset="0"/>
                <a:cs typeface="Arial" panose="020B0604020202020204" pitchFamily="34" charset="0"/>
              </a:rPr>
              <a:t> IR (IP-6)</a:t>
            </a:r>
          </a:p>
        </p:txBody>
      </p:sp>
      <p:sp>
        <p:nvSpPr>
          <p:cNvPr id="13" name="TextBox 12">
            <a:extLst>
              <a:ext uri="{FF2B5EF4-FFF2-40B4-BE49-F238E27FC236}">
                <a16:creationId xmlns:a16="http://schemas.microsoft.com/office/drawing/2014/main" id="{8A5F6677-BF51-A941-AD21-E1040E1AAE2D}"/>
              </a:ext>
            </a:extLst>
          </p:cNvPr>
          <p:cNvSpPr txBox="1"/>
          <p:nvPr/>
        </p:nvSpPr>
        <p:spPr>
          <a:xfrm>
            <a:off x="1616467" y="1831654"/>
            <a:ext cx="1305165"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Geometry:</a:t>
            </a:r>
          </a:p>
        </p:txBody>
      </p:sp>
      <p:sp>
        <p:nvSpPr>
          <p:cNvPr id="14" name="TextBox 13">
            <a:extLst>
              <a:ext uri="{FF2B5EF4-FFF2-40B4-BE49-F238E27FC236}">
                <a16:creationId xmlns:a16="http://schemas.microsoft.com/office/drawing/2014/main" id="{99D8F1A3-D1F7-B44A-8929-02E50788B60C}"/>
              </a:ext>
            </a:extLst>
          </p:cNvPr>
          <p:cNvSpPr txBox="1"/>
          <p:nvPr/>
        </p:nvSpPr>
        <p:spPr>
          <a:xfrm>
            <a:off x="3813422" y="1831654"/>
            <a:ext cx="23006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ring inside to outside</a:t>
            </a:r>
          </a:p>
        </p:txBody>
      </p:sp>
      <p:sp>
        <p:nvSpPr>
          <p:cNvPr id="15" name="TextBox 14">
            <a:extLst>
              <a:ext uri="{FF2B5EF4-FFF2-40B4-BE49-F238E27FC236}">
                <a16:creationId xmlns:a16="http://schemas.microsoft.com/office/drawing/2014/main" id="{9B33A09B-7257-5C43-A2C5-DD5CF49F7550}"/>
              </a:ext>
            </a:extLst>
          </p:cNvPr>
          <p:cNvSpPr txBox="1"/>
          <p:nvPr/>
        </p:nvSpPr>
        <p:spPr>
          <a:xfrm>
            <a:off x="8291235" y="1828667"/>
            <a:ext cx="230063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ring outside to inside</a:t>
            </a:r>
          </a:p>
        </p:txBody>
      </p:sp>
      <p:pic>
        <p:nvPicPr>
          <p:cNvPr id="16" name="Picture 15">
            <a:extLst>
              <a:ext uri="{FF2B5EF4-FFF2-40B4-BE49-F238E27FC236}">
                <a16:creationId xmlns:a16="http://schemas.microsoft.com/office/drawing/2014/main" id="{CE2212C3-C07E-9744-9A94-FA8F565332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34057"/>
          <a:stretch/>
        </p:blipFill>
        <p:spPr>
          <a:xfrm>
            <a:off x="6527439" y="1858953"/>
            <a:ext cx="1499323" cy="1061059"/>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77E05E9B-6809-2A45-8D0F-56DB98555C91}"/>
              </a:ext>
            </a:extLst>
          </p:cNvPr>
          <p:cNvSpPr txBox="1"/>
          <p:nvPr/>
        </p:nvSpPr>
        <p:spPr>
          <a:xfrm>
            <a:off x="3846629" y="2343988"/>
            <a:ext cx="2770310" cy="923330"/>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tunnel and assembly hall</a:t>
            </a:r>
          </a:p>
          <a:p>
            <a:r>
              <a:rPr lang="en-US" dirty="0">
                <a:latin typeface="Arial" panose="020B0604020202020204" pitchFamily="34" charset="0"/>
                <a:cs typeface="Arial" panose="020B0604020202020204" pitchFamily="34" charset="0"/>
              </a:rPr>
              <a:t>are larger</a:t>
            </a:r>
          </a:p>
          <a:p>
            <a:r>
              <a:rPr lang="en-US" dirty="0">
                <a:latin typeface="Arial" panose="020B0604020202020204" pitchFamily="34" charset="0"/>
                <a:cs typeface="Arial" panose="020B0604020202020204" pitchFamily="34" charset="0"/>
              </a:rPr>
              <a:t>Tunnel: ⦰ 7m +/- 140m</a:t>
            </a:r>
          </a:p>
        </p:txBody>
      </p:sp>
      <p:sp>
        <p:nvSpPr>
          <p:cNvPr id="18" name="TextBox 17">
            <a:extLst>
              <a:ext uri="{FF2B5EF4-FFF2-40B4-BE49-F238E27FC236}">
                <a16:creationId xmlns:a16="http://schemas.microsoft.com/office/drawing/2014/main" id="{6E0739D7-6422-9E40-B3DF-2B88D3B191B3}"/>
              </a:ext>
            </a:extLst>
          </p:cNvPr>
          <p:cNvSpPr txBox="1"/>
          <p:nvPr/>
        </p:nvSpPr>
        <p:spPr>
          <a:xfrm>
            <a:off x="8017995" y="2335026"/>
            <a:ext cx="2631852"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tunnel and assembly hall are smaller</a:t>
            </a:r>
          </a:p>
          <a:p>
            <a:r>
              <a:rPr lang="en-US" dirty="0">
                <a:latin typeface="Arial" panose="020B0604020202020204" pitchFamily="34" charset="0"/>
                <a:cs typeface="Arial" panose="020B0604020202020204" pitchFamily="34" charset="0"/>
              </a:rPr>
              <a:t>Tunnel: ⦰ 6.3m to 60m then 5.3m</a:t>
            </a:r>
          </a:p>
        </p:txBody>
      </p:sp>
      <p:sp>
        <p:nvSpPr>
          <p:cNvPr id="19" name="TextBox 18">
            <a:extLst>
              <a:ext uri="{FF2B5EF4-FFF2-40B4-BE49-F238E27FC236}">
                <a16:creationId xmlns:a16="http://schemas.microsoft.com/office/drawing/2014/main" id="{24B343EF-6E4C-7942-9360-421095C31C1D}"/>
              </a:ext>
            </a:extLst>
          </p:cNvPr>
          <p:cNvSpPr txBox="1"/>
          <p:nvPr/>
        </p:nvSpPr>
        <p:spPr>
          <a:xfrm>
            <a:off x="1625953" y="3509682"/>
            <a:ext cx="1824538"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Crossing Angle:</a:t>
            </a:r>
          </a:p>
        </p:txBody>
      </p:sp>
      <p:sp>
        <p:nvSpPr>
          <p:cNvPr id="20" name="TextBox 19">
            <a:extLst>
              <a:ext uri="{FF2B5EF4-FFF2-40B4-BE49-F238E27FC236}">
                <a16:creationId xmlns:a16="http://schemas.microsoft.com/office/drawing/2014/main" id="{0E8F7F6F-50F9-214E-BE09-EE513521A57E}"/>
              </a:ext>
            </a:extLst>
          </p:cNvPr>
          <p:cNvSpPr txBox="1"/>
          <p:nvPr/>
        </p:nvSpPr>
        <p:spPr>
          <a:xfrm>
            <a:off x="5058976" y="3511833"/>
            <a:ext cx="10310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25 </a:t>
            </a:r>
            <a:r>
              <a:rPr lang="en-US" dirty="0" err="1">
                <a:latin typeface="Arial" panose="020B0604020202020204" pitchFamily="34" charset="0"/>
                <a:cs typeface="Arial" panose="020B0604020202020204" pitchFamily="34" charset="0"/>
              </a:rPr>
              <a:t>mrad</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AD8569E-CCC6-BE44-B402-F2A77327FF01}"/>
              </a:ext>
            </a:extLst>
          </p:cNvPr>
          <p:cNvSpPr txBox="1"/>
          <p:nvPr/>
        </p:nvSpPr>
        <p:spPr>
          <a:xfrm>
            <a:off x="8251101" y="3517120"/>
            <a:ext cx="1928733"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35 </a:t>
            </a:r>
            <a:r>
              <a:rPr lang="en-US" dirty="0" err="1">
                <a:latin typeface="Arial" panose="020B0604020202020204" pitchFamily="34" charset="0"/>
                <a:cs typeface="Arial" panose="020B0604020202020204" pitchFamily="34" charset="0"/>
              </a:rPr>
              <a:t>mrad</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secondary focus</a:t>
            </a:r>
          </a:p>
        </p:txBody>
      </p:sp>
      <p:sp>
        <p:nvSpPr>
          <p:cNvPr id="22" name="TextBox 21">
            <a:extLst>
              <a:ext uri="{FF2B5EF4-FFF2-40B4-BE49-F238E27FC236}">
                <a16:creationId xmlns:a16="http://schemas.microsoft.com/office/drawing/2014/main" id="{A8F8DCF9-B46A-114D-BC47-766866F33BE9}"/>
              </a:ext>
            </a:extLst>
          </p:cNvPr>
          <p:cNvSpPr txBox="1"/>
          <p:nvPr/>
        </p:nvSpPr>
        <p:spPr>
          <a:xfrm>
            <a:off x="4944767" y="4002451"/>
            <a:ext cx="4668906" cy="923330"/>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different blind spots</a:t>
            </a:r>
          </a:p>
          <a:p>
            <a:pPr algn="ctr"/>
            <a:r>
              <a:rPr lang="en-US" dirty="0">
                <a:latin typeface="Arial" panose="020B0604020202020204" pitchFamily="34" charset="0"/>
                <a:cs typeface="Arial" panose="020B0604020202020204" pitchFamily="34" charset="0"/>
              </a:rPr>
              <a:t>different forward detectors and acceptances</a:t>
            </a:r>
          </a:p>
          <a:p>
            <a:pPr algn="ctr"/>
            <a:r>
              <a:rPr lang="en-US" dirty="0">
                <a:latin typeface="Arial" panose="020B0604020202020204" pitchFamily="34" charset="0"/>
                <a:cs typeface="Arial" panose="020B0604020202020204" pitchFamily="34" charset="0"/>
              </a:rPr>
              <a:t>different acceptance of central detector</a:t>
            </a:r>
          </a:p>
        </p:txBody>
      </p:sp>
      <p:sp>
        <p:nvSpPr>
          <p:cNvPr id="23" name="TextBox 22">
            <a:extLst>
              <a:ext uri="{FF2B5EF4-FFF2-40B4-BE49-F238E27FC236}">
                <a16:creationId xmlns:a16="http://schemas.microsoft.com/office/drawing/2014/main" id="{7A990448-A164-284E-BF80-75BE77863C67}"/>
              </a:ext>
            </a:extLst>
          </p:cNvPr>
          <p:cNvSpPr txBox="1"/>
          <p:nvPr/>
        </p:nvSpPr>
        <p:spPr>
          <a:xfrm>
            <a:off x="5175169" y="5059040"/>
            <a:ext cx="4237057"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optimize Doublet focusing FDD vs. FDF</a:t>
            </a:r>
          </a:p>
          <a:p>
            <a:pPr algn="ct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impact of far forward </a:t>
            </a:r>
            <a:r>
              <a:rPr lang="en-US" dirty="0" err="1">
                <a:latin typeface="Arial" panose="020B0604020202020204" pitchFamily="34" charset="0"/>
                <a:cs typeface="Arial" panose="020B0604020202020204" pitchFamily="34" charset="0"/>
                <a:sym typeface="Wingdings" pitchFamily="2" charset="2"/>
              </a:rPr>
              <a:t>p</a:t>
            </a:r>
            <a:r>
              <a:rPr lang="en-US" baseline="-25000" dirty="0" err="1">
                <a:latin typeface="Arial" panose="020B0604020202020204" pitchFamily="34" charset="0"/>
                <a:cs typeface="Arial" panose="020B0604020202020204" pitchFamily="34" charset="0"/>
                <a:sym typeface="Wingdings" pitchFamily="2" charset="2"/>
              </a:rPr>
              <a:t>T</a:t>
            </a:r>
            <a:r>
              <a:rPr lang="en-US" dirty="0">
                <a:latin typeface="Arial" panose="020B0604020202020204" pitchFamily="34" charset="0"/>
                <a:cs typeface="Arial" panose="020B0604020202020204" pitchFamily="34" charset="0"/>
                <a:sym typeface="Wingdings" pitchFamily="2" charset="2"/>
              </a:rPr>
              <a:t> acceptance</a:t>
            </a:r>
            <a:r>
              <a:rPr lang="en-US" dirty="0">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7BAFA659-1565-184B-9012-9727C76D2D44}"/>
              </a:ext>
            </a:extLst>
          </p:cNvPr>
          <p:cNvSpPr txBox="1"/>
          <p:nvPr/>
        </p:nvSpPr>
        <p:spPr>
          <a:xfrm>
            <a:off x="1637680" y="5014707"/>
            <a:ext cx="1391728"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Luminosity:</a:t>
            </a:r>
          </a:p>
        </p:txBody>
      </p:sp>
      <p:sp>
        <p:nvSpPr>
          <p:cNvPr id="25" name="TextBox 24">
            <a:extLst>
              <a:ext uri="{FF2B5EF4-FFF2-40B4-BE49-F238E27FC236}">
                <a16:creationId xmlns:a16="http://schemas.microsoft.com/office/drawing/2014/main" id="{B51D4FE0-1C69-F94E-A601-EC4ECF18F142}"/>
              </a:ext>
            </a:extLst>
          </p:cNvPr>
          <p:cNvSpPr txBox="1"/>
          <p:nvPr/>
        </p:nvSpPr>
        <p:spPr>
          <a:xfrm>
            <a:off x="1616466" y="5924366"/>
            <a:ext cx="1415772" cy="36933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Experiment:</a:t>
            </a:r>
          </a:p>
        </p:txBody>
      </p:sp>
      <p:sp>
        <p:nvSpPr>
          <p:cNvPr id="26" name="TextBox 25">
            <a:extLst>
              <a:ext uri="{FF2B5EF4-FFF2-40B4-BE49-F238E27FC236}">
                <a16:creationId xmlns:a16="http://schemas.microsoft.com/office/drawing/2014/main" id="{EF193F74-334B-F843-AB48-F2965AEAF2EF}"/>
              </a:ext>
            </a:extLst>
          </p:cNvPr>
          <p:cNvSpPr txBox="1"/>
          <p:nvPr/>
        </p:nvSpPr>
        <p:spPr>
          <a:xfrm>
            <a:off x="5848617" y="5862722"/>
            <a:ext cx="284385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1.7-2.0 Tesla or 3(?) Tesla</a:t>
            </a:r>
          </a:p>
        </p:txBody>
      </p:sp>
      <p:sp>
        <p:nvSpPr>
          <p:cNvPr id="28" name="TextBox 27">
            <a:extLst>
              <a:ext uri="{FF2B5EF4-FFF2-40B4-BE49-F238E27FC236}">
                <a16:creationId xmlns:a16="http://schemas.microsoft.com/office/drawing/2014/main" id="{27F93FA5-56E7-0D47-9F32-A3DE25ED34BB}"/>
              </a:ext>
            </a:extLst>
          </p:cNvPr>
          <p:cNvSpPr txBox="1"/>
          <p:nvPr/>
        </p:nvSpPr>
        <p:spPr>
          <a:xfrm>
            <a:off x="5457052" y="6165785"/>
            <a:ext cx="3642984"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different subdetector technologies</a:t>
            </a:r>
          </a:p>
        </p:txBody>
      </p:sp>
      <p:sp>
        <p:nvSpPr>
          <p:cNvPr id="5" name="Date Placeholder 4">
            <a:extLst>
              <a:ext uri="{FF2B5EF4-FFF2-40B4-BE49-F238E27FC236}">
                <a16:creationId xmlns:a16="http://schemas.microsoft.com/office/drawing/2014/main" id="{8EE790DF-EF60-C64E-9B01-61692DBFA5F0}"/>
              </a:ext>
            </a:extLst>
          </p:cNvPr>
          <p:cNvSpPr>
            <a:spLocks noGrp="1"/>
          </p:cNvSpPr>
          <p:nvPr>
            <p:ph type="dt" sz="half" idx="10"/>
          </p:nvPr>
        </p:nvSpPr>
        <p:spPr/>
        <p:txBody>
          <a:bodyPr/>
          <a:lstStyle/>
          <a:p>
            <a:fld id="{C240169C-BB9F-8141-96BA-690F11C4019D}" type="datetime1">
              <a:rPr lang="en-US" smtClean="0"/>
              <a:t>4/5/23</a:t>
            </a:fld>
            <a:endParaRPr lang="en-US" dirty="0"/>
          </a:p>
        </p:txBody>
      </p:sp>
      <p:sp>
        <p:nvSpPr>
          <p:cNvPr id="7" name="Footer Placeholder 6">
            <a:extLst>
              <a:ext uri="{FF2B5EF4-FFF2-40B4-BE49-F238E27FC236}">
                <a16:creationId xmlns:a16="http://schemas.microsoft.com/office/drawing/2014/main" id="{9C1B6B96-5CD3-BAEE-0647-FFD78BA65C62}"/>
              </a:ext>
            </a:extLst>
          </p:cNvPr>
          <p:cNvSpPr>
            <a:spLocks noGrp="1"/>
          </p:cNvSpPr>
          <p:nvPr>
            <p:ph type="ftr" sz="quarter" idx="11"/>
          </p:nvPr>
        </p:nvSpPr>
        <p:spPr/>
        <p:txBody>
          <a:bodyPr/>
          <a:lstStyle/>
          <a:p>
            <a:r>
              <a:rPr lang="en-US"/>
              <a:t>EIC and MuIC</a:t>
            </a:r>
          </a:p>
        </p:txBody>
      </p:sp>
      <p:sp>
        <p:nvSpPr>
          <p:cNvPr id="4" name="TextBox 3">
            <a:extLst>
              <a:ext uri="{FF2B5EF4-FFF2-40B4-BE49-F238E27FC236}">
                <a16:creationId xmlns:a16="http://schemas.microsoft.com/office/drawing/2014/main" id="{52D62631-4315-2C2A-BECD-D9CAB65C1873}"/>
              </a:ext>
            </a:extLst>
          </p:cNvPr>
          <p:cNvSpPr txBox="1"/>
          <p:nvPr/>
        </p:nvSpPr>
        <p:spPr>
          <a:xfrm>
            <a:off x="10655808" y="6534912"/>
            <a:ext cx="1479957" cy="369332"/>
          </a:xfrm>
          <a:prstGeom prst="rect">
            <a:avLst/>
          </a:prstGeom>
          <a:noFill/>
        </p:spPr>
        <p:txBody>
          <a:bodyPr wrap="none" rtlCol="0">
            <a:spAutoFit/>
          </a:bodyPr>
          <a:lstStyle/>
          <a:p>
            <a:r>
              <a:rPr lang="en-US" dirty="0"/>
              <a:t>ECA and RE</a:t>
            </a:r>
          </a:p>
        </p:txBody>
      </p:sp>
    </p:spTree>
    <p:extLst>
      <p:ext uri="{BB962C8B-B14F-4D97-AF65-F5344CB8AC3E}">
        <p14:creationId xmlns:p14="http://schemas.microsoft.com/office/powerpoint/2010/main" val="203917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557463"/>
            <a:ext cx="11265877" cy="990600"/>
          </a:xfrm>
        </p:spPr>
        <p:txBody>
          <a:bodyPr>
            <a:normAutofit/>
          </a:bodyPr>
          <a:lstStyle/>
          <a:p>
            <a:r>
              <a:rPr lang="en-US" sz="2800" dirty="0"/>
              <a:t>Physics @ the US EIC beyond the EIC’s core science</a:t>
            </a:r>
            <a:br>
              <a:rPr lang="en-US" sz="2800" dirty="0">
                <a:solidFill>
                  <a:srgbClr val="002AF4"/>
                </a:solidFill>
              </a:rPr>
            </a:br>
            <a:r>
              <a:rPr lang="en-US" sz="1600" dirty="0">
                <a:solidFill>
                  <a:srgbClr val="002AF4"/>
                </a:solidFill>
              </a:rPr>
              <a:t>Of HEP/LHC-HI interest to </a:t>
            </a:r>
            <a:r>
              <a:rPr lang="en-US" sz="1600" dirty="0"/>
              <a:t>Snowmass 2021 </a:t>
            </a:r>
            <a:r>
              <a:rPr lang="en-US" sz="1600" dirty="0">
                <a:solidFill>
                  <a:srgbClr val="002AF4"/>
                </a:solidFill>
              </a:rPr>
              <a:t>(EF 05, 06, and 07 and possibly also EF 04) </a:t>
            </a:r>
            <a:endParaRPr lang="en-US" sz="1600" b="1" dirty="0">
              <a:solidFill>
                <a:schemeClr val="tx1"/>
              </a:solidFill>
            </a:endParaRPr>
          </a:p>
        </p:txBody>
      </p:sp>
      <p:sp>
        <p:nvSpPr>
          <p:cNvPr id="3" name="Content Placeholder 2"/>
          <p:cNvSpPr>
            <a:spLocks noGrp="1"/>
          </p:cNvSpPr>
          <p:nvPr>
            <p:ph idx="1"/>
          </p:nvPr>
        </p:nvSpPr>
        <p:spPr>
          <a:xfrm>
            <a:off x="293076" y="1575556"/>
            <a:ext cx="11582401" cy="4892476"/>
          </a:xfrm>
        </p:spPr>
        <p:txBody>
          <a:bodyPr anchor="t">
            <a:normAutofit/>
          </a:bodyPr>
          <a:lstStyle/>
          <a:p>
            <a:pPr marL="0" indent="0">
              <a:buNone/>
            </a:pPr>
            <a:r>
              <a:rPr lang="en-US" sz="1800" b="1" dirty="0"/>
              <a:t>New Studies with proton or neutron target:</a:t>
            </a:r>
          </a:p>
          <a:p>
            <a:r>
              <a:rPr lang="en-US" sz="1800" dirty="0">
                <a:solidFill>
                  <a:srgbClr val="002AF4"/>
                </a:solidFill>
              </a:rPr>
              <a:t>Impact of precision measurements of unpolarized PDFs at high x/Q</a:t>
            </a:r>
            <a:r>
              <a:rPr lang="en-US" sz="1800" baseline="30000" dirty="0">
                <a:solidFill>
                  <a:srgbClr val="002AF4"/>
                </a:solidFill>
              </a:rPr>
              <a:t>2</a:t>
            </a:r>
            <a:r>
              <a:rPr lang="en-US" sz="1800" dirty="0">
                <a:solidFill>
                  <a:srgbClr val="002AF4"/>
                </a:solidFill>
              </a:rPr>
              <a:t>, on LHC-Upgrade results(?)</a:t>
            </a:r>
          </a:p>
          <a:p>
            <a:r>
              <a:rPr lang="en-US" sz="1800" dirty="0">
                <a:solidFill>
                  <a:srgbClr val="002AF4"/>
                </a:solidFill>
              </a:rPr>
              <a:t>Precision calculation of </a:t>
            </a:r>
            <a:r>
              <a:rPr lang="en-US" sz="1800" dirty="0" err="1">
                <a:solidFill>
                  <a:srgbClr val="002AF4"/>
                </a:solidFill>
                <a:latin typeface="Symbol" pitchFamily="2" charset="2"/>
              </a:rPr>
              <a:t>a</a:t>
            </a:r>
            <a:r>
              <a:rPr lang="en-US" sz="1800" baseline="-25000" dirty="0" err="1">
                <a:solidFill>
                  <a:srgbClr val="002AF4"/>
                </a:solidFill>
              </a:rPr>
              <a:t>S</a:t>
            </a:r>
            <a:r>
              <a:rPr lang="en-US" sz="1800" baseline="-25000" dirty="0">
                <a:solidFill>
                  <a:srgbClr val="002AF4"/>
                </a:solidFill>
              </a:rPr>
              <a:t> </a:t>
            </a:r>
            <a:r>
              <a:rPr lang="en-US" sz="1800" dirty="0">
                <a:solidFill>
                  <a:srgbClr val="002AF4"/>
                </a:solidFill>
              </a:rPr>
              <a:t>: higher order </a:t>
            </a:r>
            <a:r>
              <a:rPr lang="en-US" sz="1800" dirty="0" err="1">
                <a:solidFill>
                  <a:srgbClr val="002AF4"/>
                </a:solidFill>
              </a:rPr>
              <a:t>pQCD</a:t>
            </a:r>
            <a:r>
              <a:rPr lang="en-US" sz="1800" dirty="0">
                <a:solidFill>
                  <a:srgbClr val="002AF4"/>
                </a:solidFill>
              </a:rPr>
              <a:t> calculations, twist 3</a:t>
            </a:r>
          </a:p>
          <a:p>
            <a:r>
              <a:rPr lang="en-US" sz="1800" dirty="0"/>
              <a:t>Heavy quark and </a:t>
            </a:r>
            <a:r>
              <a:rPr lang="en-US" sz="1800" dirty="0" err="1"/>
              <a:t>quarkonia</a:t>
            </a:r>
            <a:r>
              <a:rPr lang="en-US" sz="1800" dirty="0"/>
              <a:t> (c, b quarks) studies with </a:t>
            </a:r>
            <a:r>
              <a:rPr lang="en-US" sz="1800" b="1" dirty="0"/>
              <a:t>100-1000 times </a:t>
            </a:r>
            <a:r>
              <a:rPr lang="en-US" sz="1800" b="1" dirty="0" err="1"/>
              <a:t>lumi</a:t>
            </a:r>
            <a:r>
              <a:rPr lang="en-US" sz="1800" b="1" dirty="0"/>
              <a:t> of HERA and with polarization</a:t>
            </a:r>
          </a:p>
          <a:p>
            <a:r>
              <a:rPr lang="is-IS" sz="1800" dirty="0"/>
              <a:t>Polarized light nuclei in the EIC</a:t>
            </a:r>
            <a:endParaRPr lang="en-US" sz="1800" b="1" dirty="0"/>
          </a:p>
          <a:p>
            <a:pPr marL="0" indent="0">
              <a:buNone/>
            </a:pPr>
            <a:r>
              <a:rPr lang="en-US" sz="1800" b="1" dirty="0"/>
              <a:t>Physics with nucleons and nuclear targets:</a:t>
            </a:r>
          </a:p>
          <a:p>
            <a:r>
              <a:rPr lang="en-US" sz="1800" dirty="0">
                <a:solidFill>
                  <a:srgbClr val="002AF4"/>
                </a:solidFill>
              </a:rPr>
              <a:t>Quark Exotica: 4,5,6 quark systems</a:t>
            </a:r>
            <a:r>
              <a:rPr lang="mr-IN" sz="1800" dirty="0">
                <a:solidFill>
                  <a:srgbClr val="002AF4"/>
                </a:solidFill>
              </a:rPr>
              <a:t>…</a:t>
            </a:r>
            <a:r>
              <a:rPr lang="en-US" sz="1800" dirty="0">
                <a:solidFill>
                  <a:srgbClr val="002AF4"/>
                </a:solidFill>
              </a:rPr>
              <a:t>? Much interest after recent </a:t>
            </a:r>
            <a:r>
              <a:rPr lang="en-US" sz="1800" b="1" dirty="0" err="1"/>
              <a:t>LHCb</a:t>
            </a:r>
            <a:r>
              <a:rPr lang="en-US" sz="1800" dirty="0">
                <a:solidFill>
                  <a:srgbClr val="002AF4"/>
                </a:solidFill>
              </a:rPr>
              <a:t> led results.</a:t>
            </a:r>
          </a:p>
          <a:p>
            <a:r>
              <a:rPr lang="en-US" sz="1800" dirty="0"/>
              <a:t>Physic </a:t>
            </a:r>
            <a:r>
              <a:rPr lang="en-US" sz="1800" dirty="0">
                <a:solidFill>
                  <a:srgbClr val="002AF4"/>
                </a:solidFill>
              </a:rPr>
              <a:t>of and with jets </a:t>
            </a:r>
            <a:r>
              <a:rPr lang="en-US" sz="1800" dirty="0"/>
              <a:t>with EIC as a precision QCD machine:</a:t>
            </a:r>
          </a:p>
          <a:p>
            <a:pPr lvl="1"/>
            <a:r>
              <a:rPr lang="en-US" sz="1800" dirty="0">
                <a:solidFill>
                  <a:srgbClr val="002AF4"/>
                </a:solidFill>
              </a:rPr>
              <a:t>Jets as probe of nuclear matter &amp; Internal structure </a:t>
            </a:r>
            <a:r>
              <a:rPr lang="en-US" sz="1800" dirty="0">
                <a:solidFill>
                  <a:srgbClr val="FF0000"/>
                </a:solidFill>
              </a:rPr>
              <a:t>of jets : novel new observables, energy variability</a:t>
            </a:r>
          </a:p>
          <a:p>
            <a:pPr lvl="1"/>
            <a:r>
              <a:rPr lang="en-US" sz="1800" dirty="0">
                <a:solidFill>
                  <a:srgbClr val="002AF4"/>
                </a:solidFill>
              </a:rPr>
              <a:t>Entanglement, entropy, connections to fragmentation, hadronization and confinement</a:t>
            </a:r>
          </a:p>
          <a:p>
            <a:pPr marL="0" indent="0">
              <a:buNone/>
            </a:pPr>
            <a:r>
              <a:rPr lang="is-IS" sz="1800" b="1" dirty="0"/>
              <a:t>Precision electroweak and BSM physics:</a:t>
            </a:r>
          </a:p>
          <a:p>
            <a:r>
              <a:rPr lang="is-IS" sz="1800" dirty="0">
                <a:solidFill>
                  <a:srgbClr val="002AF4"/>
                </a:solidFill>
              </a:rPr>
              <a:t>Electroweak physics &amp; searches beyond the SM: Parity, charge symmetry, lepton flavor violation</a:t>
            </a:r>
          </a:p>
          <a:p>
            <a:r>
              <a:rPr lang="is-IS" sz="1800" dirty="0">
                <a:solidFill>
                  <a:srgbClr val="002AF4"/>
                </a:solidFill>
              </a:rPr>
              <a:t>LHC-EIC Synergies &amp; complementarity</a:t>
            </a:r>
          </a:p>
          <a:p>
            <a:pPr marL="0" indent="0">
              <a:buNone/>
            </a:pPr>
            <a:r>
              <a:rPr lang="en-US" sz="1800" b="1" dirty="0"/>
              <a:t>Study of universality: e-p/A vs. </a:t>
            </a:r>
            <a:r>
              <a:rPr lang="is-IS" sz="1800" b="1" dirty="0"/>
              <a:t> </a:t>
            </a:r>
            <a:r>
              <a:rPr lang="en-US" sz="1800" b="1" dirty="0"/>
              <a:t>p-A, d-A, A-A at RHIC and LHC </a:t>
            </a:r>
            <a:endParaRPr lang="is-IS" sz="1800" b="1" dirty="0"/>
          </a:p>
          <a:p>
            <a:pPr marL="0" indent="0">
              <a:buNone/>
            </a:pPr>
            <a:endParaRPr lang="is-IS" sz="1800" dirty="0">
              <a:solidFill>
                <a:srgbClr val="002AF4"/>
              </a:solidFill>
            </a:endParaRPr>
          </a:p>
        </p:txBody>
      </p:sp>
      <p:sp>
        <p:nvSpPr>
          <p:cNvPr id="4" name="Date Placeholder 3">
            <a:extLst>
              <a:ext uri="{FF2B5EF4-FFF2-40B4-BE49-F238E27FC236}">
                <a16:creationId xmlns:a16="http://schemas.microsoft.com/office/drawing/2014/main" id="{80ACE5F0-BCCB-424F-9467-C03AE80BB8BF}"/>
              </a:ext>
            </a:extLst>
          </p:cNvPr>
          <p:cNvSpPr>
            <a:spLocks noGrp="1"/>
          </p:cNvSpPr>
          <p:nvPr>
            <p:ph type="dt" sz="half" idx="10"/>
          </p:nvPr>
        </p:nvSpPr>
        <p:spPr/>
        <p:txBody>
          <a:bodyPr/>
          <a:lstStyle/>
          <a:p>
            <a:fld id="{DD3065DE-C014-114F-B2A3-08885EF73BC0}" type="datetime1">
              <a:rPr lang="en-US" smtClean="0"/>
              <a:t>4/5/23</a:t>
            </a:fld>
            <a:endParaRPr lang="en-US"/>
          </a:p>
        </p:txBody>
      </p:sp>
      <p:sp>
        <p:nvSpPr>
          <p:cNvPr id="5" name="Footer Placeholder 4">
            <a:extLst>
              <a:ext uri="{FF2B5EF4-FFF2-40B4-BE49-F238E27FC236}">
                <a16:creationId xmlns:a16="http://schemas.microsoft.com/office/drawing/2014/main" id="{A10BD0CB-A09F-DB40-8FC5-FC978A9D9366}"/>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AA63BCDB-482E-1A41-8618-A650EF538CA9}"/>
              </a:ext>
            </a:extLst>
          </p:cNvPr>
          <p:cNvSpPr>
            <a:spLocks noGrp="1"/>
          </p:cNvSpPr>
          <p:nvPr>
            <p:ph type="sldNum" sz="quarter" idx="12"/>
          </p:nvPr>
        </p:nvSpPr>
        <p:spPr/>
        <p:txBody>
          <a:bodyPr/>
          <a:lstStyle/>
          <a:p>
            <a:fld id="{0CFEC368-1D7A-4F81-ABF6-AE0E36BAF64C}" type="slidenum">
              <a:rPr lang="en-US" smtClean="0"/>
              <a:pPr/>
              <a:t>28</a:t>
            </a:fld>
            <a:endParaRPr lang="en-US"/>
          </a:p>
        </p:txBody>
      </p:sp>
      <p:sp>
        <p:nvSpPr>
          <p:cNvPr id="7" name="TextBox 6">
            <a:extLst>
              <a:ext uri="{FF2B5EF4-FFF2-40B4-BE49-F238E27FC236}">
                <a16:creationId xmlns:a16="http://schemas.microsoft.com/office/drawing/2014/main" id="{5D644465-A929-0443-AD75-C610977D2E22}"/>
              </a:ext>
            </a:extLst>
          </p:cNvPr>
          <p:cNvSpPr txBox="1"/>
          <p:nvPr/>
        </p:nvSpPr>
        <p:spPr>
          <a:xfrm>
            <a:off x="8279704" y="389968"/>
            <a:ext cx="3924822" cy="830997"/>
          </a:xfrm>
          <a:prstGeom prst="rect">
            <a:avLst/>
          </a:prstGeom>
          <a:noFill/>
        </p:spPr>
        <p:txBody>
          <a:bodyPr wrap="square" rtlCol="0">
            <a:spAutoFit/>
          </a:bodyPr>
          <a:lstStyle/>
          <a:p>
            <a:pPr algn="r"/>
            <a:r>
              <a:rPr lang="en-US" sz="2400" dirty="0">
                <a:solidFill>
                  <a:schemeClr val="tx2"/>
                </a:solidFill>
                <a:highlight>
                  <a:srgbClr val="FFFF00"/>
                </a:highlight>
              </a:rPr>
              <a:t>Perhaps other intersections with LQCD?</a:t>
            </a:r>
          </a:p>
        </p:txBody>
      </p:sp>
    </p:spTree>
    <p:extLst>
      <p:ext uri="{BB962C8B-B14F-4D97-AF65-F5344CB8AC3E}">
        <p14:creationId xmlns:p14="http://schemas.microsoft.com/office/powerpoint/2010/main" val="30911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linds(horizontal)">
                                      <p:cBhvr>
                                        <p:cTn id="24" dur="500"/>
                                        <p:tgtEl>
                                          <p:spTgt spid="3">
                                            <p:txEl>
                                              <p:pRg st="6" end="6"/>
                                            </p:txEl>
                                          </p:spTgt>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par>
                          <p:cTn id="33" fill="hold">
                            <p:stCondLst>
                              <p:cond delay="1500"/>
                            </p:stCondLst>
                            <p:childTnLst>
                              <p:par>
                                <p:cTn id="34" presetID="3" presetClass="entr" presetSubtype="10" fill="hold" grpId="0" nodeType="after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blinds(horizontal)">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blinds(horizontal)">
                                      <p:cBhvr>
                                        <p:cTn id="41" dur="500"/>
                                        <p:tgtEl>
                                          <p:spTgt spid="3">
                                            <p:txEl>
                                              <p:pRg st="11" end="11"/>
                                            </p:txEl>
                                          </p:spTgt>
                                        </p:tgtEl>
                                      </p:cBhvr>
                                    </p:animEffect>
                                  </p:childTnLst>
                                </p:cTn>
                              </p:par>
                            </p:childTnLst>
                          </p:cTn>
                        </p:par>
                        <p:par>
                          <p:cTn id="42" fill="hold">
                            <p:stCondLst>
                              <p:cond delay="500"/>
                            </p:stCondLst>
                            <p:childTnLst>
                              <p:par>
                                <p:cTn id="43" presetID="3" presetClass="entr" presetSubtype="10" fill="hold" grpId="0" nodeType="after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blinds(horizontal)">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blinds(horizontal)">
                                      <p:cBhvr>
                                        <p:cTn id="50" dur="500"/>
                                        <p:tgtEl>
                                          <p:spTgt spid="3">
                                            <p:txEl>
                                              <p:pRg st="13" end="1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checkerboard(across)">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22C307-2598-2AF7-C3AF-F9091D03571D}"/>
              </a:ext>
            </a:extLst>
          </p:cNvPr>
          <p:cNvSpPr>
            <a:spLocks noGrp="1"/>
          </p:cNvSpPr>
          <p:nvPr>
            <p:ph idx="1"/>
          </p:nvPr>
        </p:nvSpPr>
        <p:spPr>
          <a:xfrm>
            <a:off x="283028" y="380999"/>
            <a:ext cx="11625943" cy="6158345"/>
          </a:xfrm>
        </p:spPr>
        <p:txBody>
          <a:bodyPr>
            <a:normAutofit/>
          </a:bodyPr>
          <a:lstStyle/>
          <a:p>
            <a:pPr marL="0" indent="0">
              <a:buNone/>
            </a:pPr>
            <a:r>
              <a:rPr lang="en-US" dirty="0"/>
              <a:t>EIC’s versatility, resolving power and intensity (luminosity) open new windows of opportunity to address some of the crucial and fundamental scientific questions in particle physics. The paper summarizes the EIC physics from the perspective of the HEP community participating in Snowmass 2021</a:t>
            </a:r>
          </a:p>
          <a:p>
            <a:r>
              <a:rPr lang="en-US" dirty="0"/>
              <a:t>Beyond the Standard Model Physics at the EIC</a:t>
            </a:r>
          </a:p>
          <a:p>
            <a:r>
              <a:rPr lang="en-US" dirty="0"/>
              <a:t>Tomography (1,3,5 d PDFs) of Hadrons and Nuclei at the EIC</a:t>
            </a:r>
          </a:p>
          <a:p>
            <a:r>
              <a:rPr lang="en-US" dirty="0"/>
              <a:t>Jets at EIC</a:t>
            </a:r>
          </a:p>
          <a:p>
            <a:r>
              <a:rPr lang="en-US" dirty="0"/>
              <a:t>Heavy Flavors at EIC</a:t>
            </a:r>
          </a:p>
          <a:p>
            <a:r>
              <a:rPr lang="en-US" dirty="0"/>
              <a:t>Small-x Physics at the EIC</a:t>
            </a:r>
          </a:p>
          <a:p>
            <a:endParaRPr lang="en-US" dirty="0"/>
          </a:p>
          <a:p>
            <a:endParaRPr lang="en-US" dirty="0"/>
          </a:p>
          <a:p>
            <a:r>
              <a:rPr lang="en-US" dirty="0"/>
              <a:t>High luminosity wide CM range</a:t>
            </a:r>
          </a:p>
          <a:p>
            <a:r>
              <a:rPr lang="en-US" dirty="0"/>
              <a:t>Polarized e, p, and ion beams</a:t>
            </a:r>
          </a:p>
          <a:p>
            <a:r>
              <a:rPr lang="en-US" dirty="0"/>
              <a:t>All nuclei</a:t>
            </a:r>
          </a:p>
        </p:txBody>
      </p:sp>
      <p:pic>
        <p:nvPicPr>
          <p:cNvPr id="4" name="Picture 3">
            <a:extLst>
              <a:ext uri="{FF2B5EF4-FFF2-40B4-BE49-F238E27FC236}">
                <a16:creationId xmlns:a16="http://schemas.microsoft.com/office/drawing/2014/main" id="{CAEC4BB1-6E85-21F1-2756-EE651A2F3A9A}"/>
              </a:ext>
            </a:extLst>
          </p:cNvPr>
          <p:cNvPicPr>
            <a:picLocks noChangeAspect="1"/>
          </p:cNvPicPr>
          <p:nvPr/>
        </p:nvPicPr>
        <p:blipFill>
          <a:blip r:embed="rId2"/>
          <a:stretch>
            <a:fillRect/>
          </a:stretch>
        </p:blipFill>
        <p:spPr>
          <a:xfrm>
            <a:off x="4494336" y="2909454"/>
            <a:ext cx="7918230" cy="4073236"/>
          </a:xfrm>
          <a:prstGeom prst="rect">
            <a:avLst/>
          </a:prstGeom>
        </p:spPr>
      </p:pic>
      <p:sp>
        <p:nvSpPr>
          <p:cNvPr id="5" name="Date Placeholder 4">
            <a:extLst>
              <a:ext uri="{FF2B5EF4-FFF2-40B4-BE49-F238E27FC236}">
                <a16:creationId xmlns:a16="http://schemas.microsoft.com/office/drawing/2014/main" id="{B645FA6F-C373-041E-08D2-D36049D319C1}"/>
              </a:ext>
            </a:extLst>
          </p:cNvPr>
          <p:cNvSpPr>
            <a:spLocks noGrp="1"/>
          </p:cNvSpPr>
          <p:nvPr>
            <p:ph type="dt" sz="half" idx="10"/>
          </p:nvPr>
        </p:nvSpPr>
        <p:spPr/>
        <p:txBody>
          <a:bodyPr/>
          <a:lstStyle/>
          <a:p>
            <a:fld id="{6E91C3D5-D522-944A-A023-6CDCAD600421}" type="datetime1">
              <a:rPr lang="en-US" smtClean="0"/>
              <a:t>4/5/23</a:t>
            </a:fld>
            <a:endParaRPr lang="en-US"/>
          </a:p>
        </p:txBody>
      </p:sp>
      <p:sp>
        <p:nvSpPr>
          <p:cNvPr id="6" name="Footer Placeholder 5">
            <a:extLst>
              <a:ext uri="{FF2B5EF4-FFF2-40B4-BE49-F238E27FC236}">
                <a16:creationId xmlns:a16="http://schemas.microsoft.com/office/drawing/2014/main" id="{E52F3101-370B-EBDF-25E9-44626D5B7D89}"/>
              </a:ext>
            </a:extLst>
          </p:cNvPr>
          <p:cNvSpPr>
            <a:spLocks noGrp="1"/>
          </p:cNvSpPr>
          <p:nvPr>
            <p:ph type="ftr" sz="quarter" idx="11"/>
          </p:nvPr>
        </p:nvSpPr>
        <p:spPr/>
        <p:txBody>
          <a:bodyPr/>
          <a:lstStyle/>
          <a:p>
            <a:r>
              <a:rPr lang="en-US"/>
              <a:t>EIC and MuIC</a:t>
            </a:r>
          </a:p>
        </p:txBody>
      </p:sp>
      <p:sp>
        <p:nvSpPr>
          <p:cNvPr id="7" name="Slide Number Placeholder 6">
            <a:extLst>
              <a:ext uri="{FF2B5EF4-FFF2-40B4-BE49-F238E27FC236}">
                <a16:creationId xmlns:a16="http://schemas.microsoft.com/office/drawing/2014/main" id="{970E2037-424B-EEDA-D787-576C6C319510}"/>
              </a:ext>
            </a:extLst>
          </p:cNvPr>
          <p:cNvSpPr>
            <a:spLocks noGrp="1"/>
          </p:cNvSpPr>
          <p:nvPr>
            <p:ph type="sldNum" sz="quarter" idx="12"/>
          </p:nvPr>
        </p:nvSpPr>
        <p:spPr/>
        <p:txBody>
          <a:bodyPr/>
          <a:lstStyle/>
          <a:p>
            <a:fld id="{877503F0-FFD2-3A4E-AEC1-D7B7C627F744}" type="slidenum">
              <a:rPr lang="en-US" smtClean="0"/>
              <a:t>29</a:t>
            </a:fld>
            <a:endParaRPr lang="en-US"/>
          </a:p>
        </p:txBody>
      </p:sp>
    </p:spTree>
    <p:extLst>
      <p:ext uri="{BB962C8B-B14F-4D97-AF65-F5344CB8AC3E}">
        <p14:creationId xmlns:p14="http://schemas.microsoft.com/office/powerpoint/2010/main" val="10140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499234" y="285217"/>
            <a:ext cx="11422472" cy="990600"/>
          </a:xfrm>
        </p:spPr>
        <p:txBody>
          <a:bodyPr anchor="t">
            <a:normAutofit/>
          </a:bodyPr>
          <a:lstStyle/>
          <a:p>
            <a:pPr algn="ctr"/>
            <a:r>
              <a:rPr lang="en-US" dirty="0"/>
              <a:t>Deep Inelastic Scattering: </a:t>
            </a:r>
            <a:r>
              <a:rPr lang="en-US" u="sng" dirty="0">
                <a:solidFill>
                  <a:srgbClr val="C00000"/>
                </a:solidFill>
              </a:rPr>
              <a:t>Precision and control</a:t>
            </a:r>
          </a:p>
        </p:txBody>
      </p:sp>
      <p:pic>
        <p:nvPicPr>
          <p:cNvPr id="113667" name="Picture 3"/>
          <p:cNvPicPr>
            <a:picLocks noChangeAspect="1" noChangeArrowheads="1"/>
          </p:cNvPicPr>
          <p:nvPr/>
        </p:nvPicPr>
        <p:blipFill>
          <a:blip r:embed="rId3"/>
          <a:srcRect l="3337" t="5580" r="1112" b="697"/>
          <a:stretch>
            <a:fillRect/>
          </a:stretch>
        </p:blipFill>
        <p:spPr bwMode="auto">
          <a:xfrm>
            <a:off x="637666" y="1167705"/>
            <a:ext cx="2723051" cy="2130056"/>
          </a:xfrm>
          <a:prstGeom prst="rect">
            <a:avLst/>
          </a:prstGeom>
          <a:noFill/>
          <a:ln w="9525">
            <a:noFill/>
            <a:miter lim="800000"/>
            <a:headEnd/>
            <a:tailEnd/>
          </a:ln>
        </p:spPr>
      </p:pic>
      <p:sp>
        <p:nvSpPr>
          <p:cNvPr id="113669" name="Rectangle 5"/>
          <p:cNvSpPr>
            <a:spLocks/>
          </p:cNvSpPr>
          <p:nvPr/>
        </p:nvSpPr>
        <p:spPr bwMode="auto">
          <a:xfrm>
            <a:off x="9764372" y="1184243"/>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9708650" y="2491759"/>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9764372" y="3303680"/>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a:spcBef>
                <a:spcPts val="1150"/>
              </a:spcBef>
            </a:pPr>
            <a:r>
              <a:rPr lang="en-US" sz="1600" dirty="0">
                <a:solidFill>
                  <a:srgbClr val="000000"/>
                </a:solidFill>
                <a:latin typeface="Comic Sans MS" charset="0"/>
                <a:sym typeface="Comic Sans MS" charset="0"/>
              </a:rPr>
              <a:t>Measure of momentum fraction of struck quark</a:t>
            </a:r>
          </a:p>
        </p:txBody>
      </p:sp>
      <p:graphicFrame>
        <p:nvGraphicFramePr>
          <p:cNvPr id="18" name="Object 17"/>
          <p:cNvGraphicFramePr>
            <a:graphicFrameLocks noChangeAspect="1"/>
          </p:cNvGraphicFramePr>
          <p:nvPr/>
        </p:nvGraphicFramePr>
        <p:xfrm>
          <a:off x="6032500" y="3922024"/>
          <a:ext cx="127000" cy="203200"/>
        </p:xfrm>
        <a:graphic>
          <a:graphicData uri="http://schemas.openxmlformats.org/presentationml/2006/ole">
            <mc:AlternateContent xmlns:mc="http://schemas.openxmlformats.org/markup-compatibility/2006">
              <mc:Choice xmlns:v="urn:schemas-microsoft-com:vml" Requires="v">
                <p:oleObj name="Equation" r:id="rId4" imgW="127000" imgH="203200" progId="Equation.DSMT4">
                  <p:embed/>
                </p:oleObj>
              </mc:Choice>
              <mc:Fallback>
                <p:oleObj name="Equation" r:id="rId4" imgW="127000" imgH="203200" progId="Equation.DSMT4">
                  <p:embed/>
                  <p:pic>
                    <p:nvPicPr>
                      <p:cNvPr id="18"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0" y="3922024"/>
                        <a:ext cx="127000" cy="203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1" name="TextBox 30"/>
          <p:cNvSpPr txBox="1"/>
          <p:nvPr/>
        </p:nvSpPr>
        <p:spPr>
          <a:xfrm>
            <a:off x="824568" y="1089863"/>
            <a:ext cx="1390958" cy="400110"/>
          </a:xfrm>
          <a:prstGeom prst="rect">
            <a:avLst/>
          </a:prstGeom>
          <a:noFill/>
        </p:spPr>
        <p:txBody>
          <a:bodyPr wrap="none" rtlCol="0">
            <a:spAutoFit/>
          </a:bodyPr>
          <a:lstStyle/>
          <a:p>
            <a:r>
              <a:rPr lang="en-US" sz="2000" u="sng" dirty="0"/>
              <a:t>Kinematics:</a:t>
            </a:r>
          </a:p>
        </p:txBody>
      </p:sp>
      <p:sp>
        <p:nvSpPr>
          <p:cNvPr id="29" name="TextBox 28"/>
          <p:cNvSpPr txBox="1"/>
          <p:nvPr/>
        </p:nvSpPr>
        <p:spPr>
          <a:xfrm>
            <a:off x="-1143000" y="-139700"/>
            <a:ext cx="184666" cy="369332"/>
          </a:xfrm>
          <a:prstGeom prst="rect">
            <a:avLst/>
          </a:prstGeom>
          <a:noFill/>
        </p:spPr>
        <p:txBody>
          <a:bodyPr wrap="none" rtlCol="0">
            <a:spAutoFit/>
          </a:bodyPr>
          <a:lstStyle/>
          <a:p>
            <a:endParaRPr lang="en-US" dirty="0"/>
          </a:p>
        </p:txBody>
      </p:sp>
      <p:sp>
        <p:nvSpPr>
          <p:cNvPr id="32" name="TextBox 31"/>
          <p:cNvSpPr txBox="1"/>
          <p:nvPr/>
        </p:nvSpPr>
        <p:spPr>
          <a:xfrm>
            <a:off x="-907287" y="3811576"/>
            <a:ext cx="8458598" cy="2985433"/>
          </a:xfrm>
          <a:prstGeom prst="rect">
            <a:avLst/>
          </a:prstGeom>
          <a:noFill/>
        </p:spPr>
        <p:txBody>
          <a:bodyPr wrap="none" rtlCol="0">
            <a:spAutoFit/>
          </a:bodyPr>
          <a:lstStyle/>
          <a:p>
            <a:pPr algn="r"/>
            <a:r>
              <a:rPr lang="en-US" sz="1700" b="1" dirty="0">
                <a:solidFill>
                  <a:srgbClr val="C00000"/>
                </a:solidFill>
                <a:sym typeface="Wingdings"/>
              </a:rPr>
              <a:t>Exclusive DIS</a:t>
            </a:r>
          </a:p>
          <a:p>
            <a:pPr lvl="1" algn="r"/>
            <a:r>
              <a:rPr lang="en-US" sz="1700" dirty="0">
                <a:solidFill>
                  <a:srgbClr val="C00000"/>
                </a:solidFill>
                <a:sym typeface="Wingdings"/>
              </a:rPr>
              <a:t>detect &amp; identify </a:t>
            </a:r>
            <a:r>
              <a:rPr lang="en-US" sz="1700" i="1" u="sng" dirty="0">
                <a:solidFill>
                  <a:srgbClr val="C00000"/>
                </a:solidFill>
                <a:sym typeface="Wingdings"/>
              </a:rPr>
              <a:t>everything</a:t>
            </a:r>
            <a:r>
              <a:rPr lang="en-US" sz="1700" dirty="0">
                <a:solidFill>
                  <a:srgbClr val="C00000"/>
                </a:solidFill>
                <a:sym typeface="Wingdings"/>
              </a:rPr>
              <a:t> </a:t>
            </a:r>
            <a:r>
              <a:rPr lang="en-US" sz="1700" dirty="0" err="1">
                <a:solidFill>
                  <a:srgbClr val="C00000"/>
                </a:solidFill>
                <a:sym typeface="Wingdings"/>
              </a:rPr>
              <a:t>e+p</a:t>
            </a:r>
            <a:r>
              <a:rPr lang="en-US" sz="1700" dirty="0">
                <a:solidFill>
                  <a:srgbClr val="C00000"/>
                </a:solidFill>
                <a:sym typeface="Wingdings"/>
              </a:rPr>
              <a:t>/A  </a:t>
            </a:r>
            <a:r>
              <a:rPr lang="en-US" sz="1700" dirty="0" err="1">
                <a:solidFill>
                  <a:srgbClr val="C00000"/>
                </a:solidFill>
                <a:sym typeface="Wingdings"/>
              </a:rPr>
              <a:t>e’+h</a:t>
            </a:r>
            <a:r>
              <a:rPr lang="en-US" sz="1700" dirty="0">
                <a:solidFill>
                  <a:srgbClr val="C00000"/>
                </a:solidFill>
                <a:sym typeface="Wingdings"/>
              </a:rPr>
              <a:t>(</a:t>
            </a:r>
            <a:r>
              <a:rPr lang="en-US" sz="1700" dirty="0" err="1">
                <a:solidFill>
                  <a:srgbClr val="C00000"/>
                </a:solidFill>
                <a:latin typeface="Symbol" charset="2"/>
                <a:cs typeface="Symbol" charset="2"/>
                <a:sym typeface="Wingdings"/>
              </a:rPr>
              <a:t>p</a:t>
            </a:r>
            <a:r>
              <a:rPr lang="en-US" sz="1700" dirty="0" err="1">
                <a:solidFill>
                  <a:srgbClr val="C00000"/>
                </a:solidFill>
                <a:sym typeface="Wingdings"/>
              </a:rPr>
              <a:t>,K,p,jet</a:t>
            </a:r>
            <a:r>
              <a:rPr lang="en-US" sz="1700" dirty="0">
                <a:solidFill>
                  <a:srgbClr val="C00000"/>
                </a:solidFill>
                <a:sym typeface="Wingdings"/>
              </a:rPr>
              <a:t>)+…</a:t>
            </a:r>
          </a:p>
          <a:p>
            <a:pPr algn="r"/>
            <a:endParaRPr lang="en-US" sz="1700" b="1" dirty="0">
              <a:sym typeface="Wingdings"/>
            </a:endParaRPr>
          </a:p>
          <a:p>
            <a:pPr algn="r"/>
            <a:r>
              <a:rPr lang="en-US" sz="1700" b="1" dirty="0">
                <a:sym typeface="Wingdings"/>
              </a:rPr>
              <a:t>Semi-inclusive events</a:t>
            </a:r>
            <a:r>
              <a:rPr lang="en-US" sz="1700" dirty="0">
                <a:sym typeface="Wingdings"/>
              </a:rPr>
              <a:t>:</a:t>
            </a:r>
          </a:p>
          <a:p>
            <a:pPr lvl="1" algn="r"/>
            <a:r>
              <a:rPr lang="en-US" sz="1700" dirty="0" err="1">
                <a:sym typeface="Wingdings"/>
              </a:rPr>
              <a:t>e+p</a:t>
            </a:r>
            <a:r>
              <a:rPr lang="en-US" sz="1700" dirty="0">
                <a:sym typeface="Wingdings"/>
              </a:rPr>
              <a:t>/A  </a:t>
            </a:r>
            <a:r>
              <a:rPr lang="en-US" sz="1700" dirty="0" err="1">
                <a:sym typeface="Wingdings"/>
              </a:rPr>
              <a:t>e’+h</a:t>
            </a:r>
            <a:r>
              <a:rPr lang="en-US" sz="1700" dirty="0">
                <a:sym typeface="Wingdings"/>
              </a:rPr>
              <a:t>(</a:t>
            </a:r>
            <a:r>
              <a:rPr lang="en-US" sz="1700" dirty="0" err="1">
                <a:latin typeface="Symbol" charset="2"/>
                <a:cs typeface="Symbol" charset="2"/>
                <a:sym typeface="Wingdings"/>
              </a:rPr>
              <a:t>p</a:t>
            </a:r>
            <a:r>
              <a:rPr lang="en-US" sz="1700" dirty="0" err="1">
                <a:sym typeface="Wingdings"/>
              </a:rPr>
              <a:t>,K,p,jet</a:t>
            </a:r>
            <a:r>
              <a:rPr lang="en-US" sz="1700" dirty="0">
                <a:sym typeface="Wingdings"/>
              </a:rPr>
              <a:t>)+X</a:t>
            </a:r>
          </a:p>
          <a:p>
            <a:pPr lvl="1" algn="r"/>
            <a:r>
              <a:rPr lang="en-US" sz="1700" dirty="0">
                <a:sym typeface="Wingdings"/>
              </a:rPr>
              <a:t>detect the scattered lepton in coincidence with </a:t>
            </a:r>
            <a:r>
              <a:rPr lang="en-US" sz="1700" u="sng" dirty="0">
                <a:sym typeface="Wingdings"/>
              </a:rPr>
              <a:t>identified hadrons/jets</a:t>
            </a:r>
            <a:endParaRPr lang="en-US" sz="1700" dirty="0"/>
          </a:p>
          <a:p>
            <a:pPr algn="r"/>
            <a:endParaRPr lang="en-US" sz="1700" b="1" dirty="0">
              <a:solidFill>
                <a:srgbClr val="002AF4"/>
              </a:solidFill>
            </a:endParaRPr>
          </a:p>
          <a:p>
            <a:pPr algn="r"/>
            <a:r>
              <a:rPr lang="en-US" sz="1700" b="1" dirty="0">
                <a:solidFill>
                  <a:srgbClr val="002AF4"/>
                </a:solidFill>
              </a:rPr>
              <a:t>Inclusive events</a:t>
            </a:r>
            <a:r>
              <a:rPr lang="en-US" sz="1700" dirty="0">
                <a:solidFill>
                  <a:srgbClr val="002AF4"/>
                </a:solidFill>
              </a:rPr>
              <a:t>:</a:t>
            </a:r>
          </a:p>
          <a:p>
            <a:pPr lvl="1" algn="r"/>
            <a:r>
              <a:rPr lang="en-US" sz="1700" dirty="0" err="1">
                <a:solidFill>
                  <a:srgbClr val="002AF4"/>
                </a:solidFill>
              </a:rPr>
              <a:t>e+p</a:t>
            </a:r>
            <a:r>
              <a:rPr lang="en-US" sz="1700" dirty="0">
                <a:solidFill>
                  <a:srgbClr val="002AF4"/>
                </a:solidFill>
              </a:rPr>
              <a:t>/A </a:t>
            </a:r>
            <a:r>
              <a:rPr lang="en-US" sz="1700" dirty="0">
                <a:solidFill>
                  <a:srgbClr val="002AF4"/>
                </a:solidFill>
                <a:sym typeface="Wingdings"/>
              </a:rPr>
              <a:t> </a:t>
            </a:r>
            <a:r>
              <a:rPr lang="en-US" sz="1700" dirty="0" err="1">
                <a:solidFill>
                  <a:srgbClr val="002AF4"/>
                </a:solidFill>
                <a:sym typeface="Wingdings"/>
              </a:rPr>
              <a:t>e’+X</a:t>
            </a:r>
            <a:endParaRPr lang="en-US" sz="1700" dirty="0">
              <a:solidFill>
                <a:srgbClr val="002AF4"/>
              </a:solidFill>
              <a:sym typeface="Wingdings"/>
            </a:endParaRPr>
          </a:p>
          <a:p>
            <a:pPr lvl="1" algn="r"/>
            <a:r>
              <a:rPr lang="en-US" sz="1700" dirty="0">
                <a:solidFill>
                  <a:srgbClr val="002AF4"/>
                </a:solidFill>
                <a:sym typeface="Wingdings"/>
              </a:rPr>
              <a:t>detect </a:t>
            </a:r>
            <a:r>
              <a:rPr lang="en-US" sz="1700" i="1" u="sng" dirty="0">
                <a:solidFill>
                  <a:srgbClr val="002AF4"/>
                </a:solidFill>
                <a:sym typeface="Wingdings"/>
              </a:rPr>
              <a:t>only the scattered lepton </a:t>
            </a:r>
            <a:r>
              <a:rPr lang="en-US" sz="1700" dirty="0">
                <a:solidFill>
                  <a:srgbClr val="002AF4"/>
                </a:solidFill>
                <a:sym typeface="Wingdings"/>
              </a:rPr>
              <a:t>in the detector</a:t>
            </a:r>
          </a:p>
          <a:p>
            <a:pPr lvl="1"/>
            <a:endParaRPr lang="en-US" dirty="0">
              <a:sym typeface="Wingdings"/>
            </a:endParaRPr>
          </a:p>
        </p:txBody>
      </p:sp>
      <p:sp>
        <p:nvSpPr>
          <p:cNvPr id="17" name="TextBox 16"/>
          <p:cNvSpPr txBox="1"/>
          <p:nvPr/>
        </p:nvSpPr>
        <p:spPr>
          <a:xfrm>
            <a:off x="9760771" y="4904674"/>
            <a:ext cx="2063385" cy="523220"/>
          </a:xfrm>
          <a:prstGeom prst="rect">
            <a:avLst/>
          </a:prstGeom>
          <a:noFill/>
        </p:spPr>
        <p:txBody>
          <a:bodyPr wrap="none" rtlCol="0">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with respect to </a:t>
            </a:r>
            <a:r>
              <a:rPr lang="en-US" sz="2800" dirty="0">
                <a:latin typeface="Symbol" charset="2"/>
                <a:cs typeface="Symbol" charset="2"/>
              </a:rPr>
              <a:t>g*</a:t>
            </a:r>
          </a:p>
        </p:txBody>
      </p:sp>
      <p:graphicFrame>
        <p:nvGraphicFramePr>
          <p:cNvPr id="113668" name="Object 4"/>
          <p:cNvGraphicFramePr>
            <a:graphicFrameLocks noChangeAspect="1"/>
          </p:cNvGraphicFramePr>
          <p:nvPr>
            <p:extLst>
              <p:ext uri="{D42A27DB-BD31-4B8C-83A1-F6EECF244321}">
                <p14:modId xmlns:p14="http://schemas.microsoft.com/office/powerpoint/2010/main" val="4058231924"/>
              </p:ext>
            </p:extLst>
          </p:nvPr>
        </p:nvGraphicFramePr>
        <p:xfrm>
          <a:off x="6161775" y="1061557"/>
          <a:ext cx="3505468" cy="4588097"/>
        </p:xfrm>
        <a:graphic>
          <a:graphicData uri="http://schemas.openxmlformats.org/presentationml/2006/ole">
            <mc:AlternateContent xmlns:mc="http://schemas.openxmlformats.org/markup-compatibility/2006">
              <mc:Choice xmlns:v="urn:schemas-microsoft-com:vml" Requires="v">
                <p:oleObj name="Equation" r:id="rId6" imgW="1638300" imgH="2146300" progId="Equation.3">
                  <p:embed/>
                </p:oleObj>
              </mc:Choice>
              <mc:Fallback>
                <p:oleObj name="Equation" r:id="rId6" imgW="1638300" imgH="2146300" progId="Equation.3">
                  <p:embed/>
                  <p:pic>
                    <p:nvPicPr>
                      <p:cNvPr id="11366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775" y="1061557"/>
                        <a:ext cx="3505468" cy="458809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Date Placeholder 1"/>
          <p:cNvSpPr>
            <a:spLocks noGrp="1"/>
          </p:cNvSpPr>
          <p:nvPr>
            <p:ph type="dt" sz="half" idx="10"/>
          </p:nvPr>
        </p:nvSpPr>
        <p:spPr/>
        <p:txBody>
          <a:bodyPr/>
          <a:lstStyle/>
          <a:p>
            <a:fld id="{E9720346-9C87-1B4C-8551-D956EBA9B3BF}" type="datetime1">
              <a:rPr lang="en-US" smtClean="0"/>
              <a:t>4/5/23</a:t>
            </a:fld>
            <a:endParaRPr lang="en-US"/>
          </a:p>
        </p:txBody>
      </p:sp>
      <p:sp>
        <p:nvSpPr>
          <p:cNvPr id="3" name="Footer Placeholder 2"/>
          <p:cNvSpPr>
            <a:spLocks noGrp="1"/>
          </p:cNvSpPr>
          <p:nvPr>
            <p:ph type="ftr" sz="quarter" idx="11"/>
          </p:nvPr>
        </p:nvSpPr>
        <p:spPr/>
        <p:txBody>
          <a:bodyPr/>
          <a:lstStyle/>
          <a:p>
            <a:r>
              <a:rPr lang="en-US"/>
              <a:t>EIC and MuIC</a:t>
            </a:r>
          </a:p>
        </p:txBody>
      </p:sp>
      <p:sp>
        <p:nvSpPr>
          <p:cNvPr id="4" name="Slide Number Placeholder 3"/>
          <p:cNvSpPr>
            <a:spLocks noGrp="1"/>
          </p:cNvSpPr>
          <p:nvPr>
            <p:ph type="sldNum" sz="quarter" idx="12"/>
          </p:nvPr>
        </p:nvSpPr>
        <p:spPr/>
        <p:txBody>
          <a:bodyPr/>
          <a:lstStyle/>
          <a:p>
            <a:fld id="{86573F6C-F8D8-B348-B654-EE84CB3F7996}" type="slidenum">
              <a:rPr lang="en-US" smtClean="0"/>
              <a:t>3</a:t>
            </a:fld>
            <a:endParaRPr lang="en-US"/>
          </a:p>
        </p:txBody>
      </p:sp>
      <p:sp>
        <p:nvSpPr>
          <p:cNvPr id="5" name="TextBox 4">
            <a:extLst>
              <a:ext uri="{FF2B5EF4-FFF2-40B4-BE49-F238E27FC236}">
                <a16:creationId xmlns:a16="http://schemas.microsoft.com/office/drawing/2014/main" id="{D223ED63-771E-AF4F-9C02-18D58705A916}"/>
              </a:ext>
            </a:extLst>
          </p:cNvPr>
          <p:cNvSpPr txBox="1"/>
          <p:nvPr/>
        </p:nvSpPr>
        <p:spPr>
          <a:xfrm>
            <a:off x="9052084" y="5796443"/>
            <a:ext cx="1600118" cy="461665"/>
          </a:xfrm>
          <a:prstGeom prst="rect">
            <a:avLst/>
          </a:prstGeom>
          <a:noFill/>
        </p:spPr>
        <p:txBody>
          <a:bodyPr wrap="none" rtlCol="0">
            <a:spAutoFit/>
          </a:bodyPr>
          <a:lstStyle/>
          <a:p>
            <a:r>
              <a:rPr lang="en-US" sz="2400" b="1" i="1" dirty="0">
                <a:highlight>
                  <a:srgbClr val="00FF00"/>
                </a:highlight>
                <a:latin typeface="Book Antiqua" panose="02040602050305030304" pitchFamily="18" charset="0"/>
              </a:rPr>
              <a:t>s = 4 E</a:t>
            </a:r>
            <a:r>
              <a:rPr lang="en-US" sz="2400" b="1" i="1" baseline="-25000" dirty="0">
                <a:highlight>
                  <a:srgbClr val="00FF00"/>
                </a:highlight>
                <a:latin typeface="Book Antiqua" panose="02040602050305030304" pitchFamily="18" charset="0"/>
              </a:rPr>
              <a:t>h </a:t>
            </a:r>
            <a:r>
              <a:rPr lang="en-US" sz="2400" b="1" i="1" dirty="0">
                <a:highlight>
                  <a:srgbClr val="00FF00"/>
                </a:highlight>
                <a:latin typeface="Book Antiqua" panose="02040602050305030304" pitchFamily="18" charset="0"/>
              </a:rPr>
              <a:t> </a:t>
            </a:r>
            <a:r>
              <a:rPr lang="en-US" sz="2400" b="1" i="1" dirty="0" err="1">
                <a:highlight>
                  <a:srgbClr val="00FF00"/>
                </a:highlight>
                <a:latin typeface="Book Antiqua" panose="02040602050305030304" pitchFamily="18" charset="0"/>
              </a:rPr>
              <a:t>E</a:t>
            </a:r>
            <a:r>
              <a:rPr lang="en-US" sz="2400" b="1" i="1" baseline="-25000" dirty="0" err="1">
                <a:highlight>
                  <a:srgbClr val="00FF00"/>
                </a:highlight>
                <a:latin typeface="Book Antiqua" panose="02040602050305030304" pitchFamily="18" charset="0"/>
              </a:rPr>
              <a:t>e</a:t>
            </a:r>
            <a:endParaRPr lang="en-US" sz="2400" b="1" i="1" dirty="0">
              <a:highlight>
                <a:srgbClr val="00FF00"/>
              </a:highlight>
              <a:latin typeface="Book Antiqua" panose="02040602050305030304" pitchFamily="18" charset="0"/>
            </a:endParaRPr>
          </a:p>
        </p:txBody>
      </p:sp>
      <p:sp>
        <p:nvSpPr>
          <p:cNvPr id="7" name="Up Arrow 6">
            <a:extLst>
              <a:ext uri="{FF2B5EF4-FFF2-40B4-BE49-F238E27FC236}">
                <a16:creationId xmlns:a16="http://schemas.microsoft.com/office/drawing/2014/main" id="{45FB442E-72B2-FD4F-8286-483E1CCF685B}"/>
              </a:ext>
            </a:extLst>
          </p:cNvPr>
          <p:cNvSpPr/>
          <p:nvPr/>
        </p:nvSpPr>
        <p:spPr>
          <a:xfrm>
            <a:off x="28953" y="3932125"/>
            <a:ext cx="484632" cy="219403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1AF4CEC-6E59-BC4B-A169-CC26A140723F}"/>
              </a:ext>
            </a:extLst>
          </p:cNvPr>
          <p:cNvSpPr txBox="1"/>
          <p:nvPr/>
        </p:nvSpPr>
        <p:spPr>
          <a:xfrm>
            <a:off x="-48846" y="3514189"/>
            <a:ext cx="2608406" cy="369332"/>
          </a:xfrm>
          <a:prstGeom prst="rect">
            <a:avLst/>
          </a:prstGeom>
          <a:noFill/>
        </p:spPr>
        <p:txBody>
          <a:bodyPr wrap="none" rtlCol="0">
            <a:spAutoFit/>
          </a:bodyPr>
          <a:lstStyle/>
          <a:p>
            <a:r>
              <a:rPr lang="en-US" dirty="0">
                <a:solidFill>
                  <a:schemeClr val="tx2"/>
                </a:solidFill>
              </a:rPr>
              <a:t>High </a:t>
            </a:r>
            <a:r>
              <a:rPr lang="en-US" dirty="0" err="1">
                <a:solidFill>
                  <a:schemeClr val="tx2"/>
                </a:solidFill>
              </a:rPr>
              <a:t>lumi</a:t>
            </a:r>
            <a:r>
              <a:rPr lang="en-US" dirty="0">
                <a:solidFill>
                  <a:schemeClr val="tx2"/>
                </a:solidFill>
              </a:rPr>
              <a:t> &amp; acceptance</a:t>
            </a:r>
          </a:p>
        </p:txBody>
      </p:sp>
      <p:sp>
        <p:nvSpPr>
          <p:cNvPr id="21" name="TextBox 20">
            <a:extLst>
              <a:ext uri="{FF2B5EF4-FFF2-40B4-BE49-F238E27FC236}">
                <a16:creationId xmlns:a16="http://schemas.microsoft.com/office/drawing/2014/main" id="{DB703313-434B-D847-9F93-A7F76ABB22A3}"/>
              </a:ext>
            </a:extLst>
          </p:cNvPr>
          <p:cNvSpPr txBox="1"/>
          <p:nvPr/>
        </p:nvSpPr>
        <p:spPr>
          <a:xfrm>
            <a:off x="-48846" y="6180908"/>
            <a:ext cx="2557110" cy="369332"/>
          </a:xfrm>
          <a:prstGeom prst="rect">
            <a:avLst/>
          </a:prstGeom>
          <a:noFill/>
        </p:spPr>
        <p:txBody>
          <a:bodyPr wrap="none" rtlCol="0">
            <a:spAutoFit/>
          </a:bodyPr>
          <a:lstStyle/>
          <a:p>
            <a:r>
              <a:rPr lang="en-US" dirty="0">
                <a:solidFill>
                  <a:schemeClr val="tx2"/>
                </a:solidFill>
              </a:rPr>
              <a:t>Low </a:t>
            </a:r>
            <a:r>
              <a:rPr lang="en-US" dirty="0" err="1">
                <a:solidFill>
                  <a:schemeClr val="tx2"/>
                </a:solidFill>
              </a:rPr>
              <a:t>lumi</a:t>
            </a:r>
            <a:r>
              <a:rPr lang="en-US" dirty="0">
                <a:solidFill>
                  <a:schemeClr val="tx2"/>
                </a:solidFill>
              </a:rPr>
              <a:t> &amp; acceptance</a:t>
            </a:r>
          </a:p>
        </p:txBody>
      </p:sp>
    </p:spTree>
    <p:extLst>
      <p:ext uri="{BB962C8B-B14F-4D97-AF65-F5344CB8AC3E}">
        <p14:creationId xmlns:p14="http://schemas.microsoft.com/office/powerpoint/2010/main" val="3205331765"/>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xEl>
                                              <p:pRg st="7" end="7"/>
                                            </p:txEl>
                                          </p:spTgt>
                                        </p:tgtEl>
                                        <p:attrNameLst>
                                          <p:attrName>style.visibility</p:attrName>
                                        </p:attrNameLst>
                                      </p:cBhvr>
                                      <p:to>
                                        <p:strVal val="visible"/>
                                      </p:to>
                                    </p:set>
                                    <p:animEffect transition="in" filter="checkerboard(across)">
                                      <p:cBhvr>
                                        <p:cTn id="7" dur="500"/>
                                        <p:tgtEl>
                                          <p:spTgt spid="32">
                                            <p:txEl>
                                              <p:pRg st="7" end="7"/>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2">
                                            <p:txEl>
                                              <p:pRg st="8" end="8"/>
                                            </p:txEl>
                                          </p:spTgt>
                                        </p:tgtEl>
                                        <p:attrNameLst>
                                          <p:attrName>style.visibility</p:attrName>
                                        </p:attrNameLst>
                                      </p:cBhvr>
                                      <p:to>
                                        <p:strVal val="visible"/>
                                      </p:to>
                                    </p:set>
                                    <p:animEffect transition="in" filter="checkerboard(across)">
                                      <p:cBhvr>
                                        <p:cTn id="10" dur="500"/>
                                        <p:tgtEl>
                                          <p:spTgt spid="32">
                                            <p:txEl>
                                              <p:pRg st="8" end="8"/>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2">
                                            <p:txEl>
                                              <p:pRg st="9" end="9"/>
                                            </p:txEl>
                                          </p:spTgt>
                                        </p:tgtEl>
                                        <p:attrNameLst>
                                          <p:attrName>style.visibility</p:attrName>
                                        </p:attrNameLst>
                                      </p:cBhvr>
                                      <p:to>
                                        <p:strVal val="visible"/>
                                      </p:to>
                                    </p:set>
                                    <p:animEffect transition="in" filter="checkerboard(across)">
                                      <p:cBhvr>
                                        <p:cTn id="13" dur="500"/>
                                        <p:tgtEl>
                                          <p:spTgt spid="32">
                                            <p:txEl>
                                              <p:pRg st="9" end="9"/>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2">
                                            <p:txEl>
                                              <p:pRg st="3" end="3"/>
                                            </p:txEl>
                                          </p:spTgt>
                                        </p:tgtEl>
                                        <p:attrNameLst>
                                          <p:attrName>style.visibility</p:attrName>
                                        </p:attrNameLst>
                                      </p:cBhvr>
                                      <p:to>
                                        <p:strVal val="visible"/>
                                      </p:to>
                                    </p:set>
                                    <p:animEffect transition="in" filter="checkerboard(across)">
                                      <p:cBhvr>
                                        <p:cTn id="18" dur="500"/>
                                        <p:tgtEl>
                                          <p:spTgt spid="32">
                                            <p:txEl>
                                              <p:pRg st="3" end="3"/>
                                            </p:txEl>
                                          </p:spTgt>
                                        </p:tgtEl>
                                      </p:cBhvr>
                                    </p:animEffect>
                                  </p:childTnLst>
                                </p:cTn>
                              </p:par>
                              <p:par>
                                <p:cTn id="19" presetID="5" presetClass="entr" presetSubtype="10" fill="hold" nodeType="withEffect">
                                  <p:stCondLst>
                                    <p:cond delay="0"/>
                                  </p:stCondLst>
                                  <p:childTnLst>
                                    <p:set>
                                      <p:cBhvr>
                                        <p:cTn id="20" dur="1" fill="hold">
                                          <p:stCondLst>
                                            <p:cond delay="0"/>
                                          </p:stCondLst>
                                        </p:cTn>
                                        <p:tgtEl>
                                          <p:spTgt spid="32">
                                            <p:txEl>
                                              <p:pRg st="4" end="4"/>
                                            </p:txEl>
                                          </p:spTgt>
                                        </p:tgtEl>
                                        <p:attrNameLst>
                                          <p:attrName>style.visibility</p:attrName>
                                        </p:attrNameLst>
                                      </p:cBhvr>
                                      <p:to>
                                        <p:strVal val="visible"/>
                                      </p:to>
                                    </p:set>
                                    <p:animEffect transition="in" filter="checkerboard(across)">
                                      <p:cBhvr>
                                        <p:cTn id="21" dur="500"/>
                                        <p:tgtEl>
                                          <p:spTgt spid="32">
                                            <p:txEl>
                                              <p:pRg st="4" end="4"/>
                                            </p:txEl>
                                          </p:spTgt>
                                        </p:tgtEl>
                                      </p:cBhvr>
                                    </p:animEffect>
                                  </p:childTnLst>
                                </p:cTn>
                              </p:par>
                              <p:par>
                                <p:cTn id="22" presetID="5" presetClass="entr" presetSubtype="10" fill="hold" nodeType="withEffect">
                                  <p:stCondLst>
                                    <p:cond delay="0"/>
                                  </p:stCondLst>
                                  <p:childTnLst>
                                    <p:set>
                                      <p:cBhvr>
                                        <p:cTn id="23" dur="1" fill="hold">
                                          <p:stCondLst>
                                            <p:cond delay="0"/>
                                          </p:stCondLst>
                                        </p:cTn>
                                        <p:tgtEl>
                                          <p:spTgt spid="32">
                                            <p:txEl>
                                              <p:pRg st="5" end="5"/>
                                            </p:txEl>
                                          </p:spTgt>
                                        </p:tgtEl>
                                        <p:attrNameLst>
                                          <p:attrName>style.visibility</p:attrName>
                                        </p:attrNameLst>
                                      </p:cBhvr>
                                      <p:to>
                                        <p:strVal val="visible"/>
                                      </p:to>
                                    </p:set>
                                    <p:animEffect transition="in" filter="checkerboard(across)">
                                      <p:cBhvr>
                                        <p:cTn id="24" dur="500"/>
                                        <p:tgtEl>
                                          <p:spTgt spid="3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checkerboard(across)">
                                      <p:cBhvr>
                                        <p:cTn id="29" dur="500"/>
                                        <p:tgtEl>
                                          <p:spTgt spid="32">
                                            <p:txEl>
                                              <p:pRg st="0" end="0"/>
                                            </p:txEl>
                                          </p:spTgt>
                                        </p:tgtEl>
                                      </p:cBhvr>
                                    </p:animEffect>
                                  </p:childTnLst>
                                </p:cTn>
                              </p:par>
                              <p:par>
                                <p:cTn id="30" presetID="5" presetClass="entr" presetSubtype="10" fill="hold" nodeType="with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checkerboard(across)">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heckerboard(across)">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heckerboard(across)">
                                      <p:cBhvr>
                                        <p:cTn id="42" dur="500"/>
                                        <p:tgtEl>
                                          <p:spTgt spid="7"/>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heckerboard(across)">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FC58B-4E6A-1C8B-5A7B-51FEE3612C19}"/>
              </a:ext>
            </a:extLst>
          </p:cNvPr>
          <p:cNvSpPr>
            <a:spLocks noGrp="1"/>
          </p:cNvSpPr>
          <p:nvPr>
            <p:ph type="title"/>
          </p:nvPr>
        </p:nvSpPr>
        <p:spPr>
          <a:xfrm>
            <a:off x="828135" y="588859"/>
            <a:ext cx="11363865" cy="902132"/>
          </a:xfrm>
        </p:spPr>
        <p:txBody>
          <a:bodyPr>
            <a:normAutofit fontScale="90000"/>
          </a:bodyPr>
          <a:lstStyle/>
          <a:p>
            <a:pPr algn="ctr"/>
            <a:r>
              <a:rPr lang="en-US" sz="3300" dirty="0"/>
              <a:t>Towards high luminosity:</a:t>
            </a:r>
            <a:br>
              <a:rPr lang="en-US" sz="3300" dirty="0"/>
            </a:br>
            <a:r>
              <a:rPr lang="en-US" sz="3300" dirty="0"/>
              <a:t>optimizing a multidimensional parameter space</a:t>
            </a:r>
          </a:p>
        </p:txBody>
      </p:sp>
      <p:sp>
        <p:nvSpPr>
          <p:cNvPr id="3" name="Content Placeholder 2">
            <a:extLst>
              <a:ext uri="{FF2B5EF4-FFF2-40B4-BE49-F238E27FC236}">
                <a16:creationId xmlns:a16="http://schemas.microsoft.com/office/drawing/2014/main" id="{CAF7A4BD-B22B-DC11-F747-FD273D75C14F}"/>
              </a:ext>
            </a:extLst>
          </p:cNvPr>
          <p:cNvSpPr>
            <a:spLocks noGrp="1"/>
          </p:cNvSpPr>
          <p:nvPr>
            <p:ph idx="1"/>
          </p:nvPr>
        </p:nvSpPr>
        <p:spPr>
          <a:xfrm>
            <a:off x="609600" y="1732378"/>
            <a:ext cx="11076317" cy="5001882"/>
          </a:xfrm>
        </p:spPr>
        <p:txBody>
          <a:bodyPr anchor="ctr">
            <a:normAutofit lnSpcReduction="10000"/>
          </a:bodyPr>
          <a:lstStyle/>
          <a:p>
            <a:r>
              <a:rPr lang="en-US" sz="2800" dirty="0"/>
              <a:t>Luminosity will always benefit from large beam currents                          </a:t>
            </a:r>
            <a:r>
              <a:rPr lang="en-US" sz="2800" dirty="0">
                <a:sym typeface="Wingdings" panose="05000000000000000000" pitchFamily="2" charset="2"/>
              </a:rPr>
              <a:t> maximize beam currents</a:t>
            </a:r>
          </a:p>
          <a:p>
            <a:endParaRPr lang="en-US" sz="2800" dirty="0"/>
          </a:p>
          <a:p>
            <a:r>
              <a:rPr lang="en-US" sz="2800" dirty="0"/>
              <a:t>EIC luminosity benefits from reducing hadron emittance by “cooling” to maximize luminosity as normalized emittance from source is too large</a:t>
            </a:r>
          </a:p>
          <a:p>
            <a:endParaRPr lang="en-US" sz="2800" dirty="0"/>
          </a:p>
          <a:p>
            <a:r>
              <a:rPr lang="en-US" sz="2800" dirty="0">
                <a:sym typeface="Wingdings" panose="05000000000000000000" pitchFamily="2" charset="2"/>
              </a:rPr>
              <a:t>Minimizing number of bunches (1060, still a large number) will</a:t>
            </a:r>
          </a:p>
          <a:p>
            <a:pPr lvl="1">
              <a:buFont typeface="Courier New" panose="02070309020205020404" pitchFamily="49" charset="0"/>
              <a:buChar char="o"/>
            </a:pPr>
            <a:r>
              <a:rPr lang="en-US" sz="2400" dirty="0">
                <a:sym typeface="Wingdings" panose="05000000000000000000" pitchFamily="2" charset="2"/>
              </a:rPr>
              <a:t>Reduce demand on beam cooling (since cooling  is hard)</a:t>
            </a:r>
          </a:p>
          <a:p>
            <a:pPr lvl="1">
              <a:buFont typeface="Courier New" panose="02070309020205020404" pitchFamily="49" charset="0"/>
              <a:buChar char="o"/>
            </a:pPr>
            <a:r>
              <a:rPr lang="en-US" sz="2400" dirty="0">
                <a:sym typeface="Wingdings" panose="05000000000000000000" pitchFamily="2" charset="2"/>
              </a:rPr>
              <a:t>Is detector friendly because bunch spacing is relatively large (12 ns)</a:t>
            </a:r>
          </a:p>
          <a:p>
            <a:pPr lvl="1">
              <a:buFont typeface="Courier New" panose="02070309020205020404" pitchFamily="49" charset="0"/>
              <a:buChar char="o"/>
            </a:pPr>
            <a:r>
              <a:rPr lang="en-US" sz="2400" dirty="0">
                <a:sym typeface="Wingdings" panose="05000000000000000000" pitchFamily="2" charset="2"/>
              </a:rPr>
              <a:t>Results in smaller beam divergence at IP  helps with </a:t>
            </a:r>
            <a:r>
              <a:rPr lang="en-US" sz="2400" dirty="0" err="1">
                <a:sym typeface="Wingdings" panose="05000000000000000000" pitchFamily="2" charset="2"/>
              </a:rPr>
              <a:t>p</a:t>
            </a:r>
            <a:r>
              <a:rPr lang="en-US" sz="2400" baseline="-25000" dirty="0" err="1">
                <a:sym typeface="Wingdings" panose="05000000000000000000" pitchFamily="2" charset="2"/>
              </a:rPr>
              <a:t>T</a:t>
            </a:r>
            <a:r>
              <a:rPr lang="en-US" sz="2400" dirty="0">
                <a:sym typeface="Wingdings" panose="05000000000000000000" pitchFamily="2" charset="2"/>
              </a:rPr>
              <a:t> acceptance</a:t>
            </a:r>
          </a:p>
          <a:p>
            <a:endParaRPr lang="en-US" sz="20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2AB365D2-4919-D3BC-8D42-88A3AF9A6280}"/>
              </a:ext>
            </a:extLst>
          </p:cNvPr>
          <p:cNvSpPr>
            <a:spLocks noGrp="1"/>
          </p:cNvSpPr>
          <p:nvPr>
            <p:ph type="sldNum" sz="quarter" idx="12"/>
          </p:nvPr>
        </p:nvSpPr>
        <p:spPr/>
        <p:txBody>
          <a:bodyPr/>
          <a:lstStyle/>
          <a:p>
            <a:fld id="{893C5830-40F3-F04E-B2E3-10E6672BA8FF}" type="slidenum">
              <a:rPr lang="en-US" smtClean="0"/>
              <a:pPr/>
              <a:t>30</a:t>
            </a:fld>
            <a:endParaRPr lang="en-US" dirty="0"/>
          </a:p>
        </p:txBody>
      </p:sp>
      <p:sp>
        <p:nvSpPr>
          <p:cNvPr id="5" name="Date Placeholder 4">
            <a:extLst>
              <a:ext uri="{FF2B5EF4-FFF2-40B4-BE49-F238E27FC236}">
                <a16:creationId xmlns:a16="http://schemas.microsoft.com/office/drawing/2014/main" id="{56BD451F-033F-9BA1-49BD-52805825010E}"/>
              </a:ext>
            </a:extLst>
          </p:cNvPr>
          <p:cNvSpPr>
            <a:spLocks noGrp="1"/>
          </p:cNvSpPr>
          <p:nvPr>
            <p:ph type="dt" sz="half" idx="10"/>
          </p:nvPr>
        </p:nvSpPr>
        <p:spPr/>
        <p:txBody>
          <a:bodyPr/>
          <a:lstStyle/>
          <a:p>
            <a:fld id="{BD9B06B3-B890-254C-8DD8-F3692790248B}" type="datetime1">
              <a:rPr lang="en-US" smtClean="0"/>
              <a:t>4/5/23</a:t>
            </a:fld>
            <a:endParaRPr lang="en-US" dirty="0"/>
          </a:p>
        </p:txBody>
      </p:sp>
      <p:sp>
        <p:nvSpPr>
          <p:cNvPr id="6" name="Footer Placeholder 5">
            <a:extLst>
              <a:ext uri="{FF2B5EF4-FFF2-40B4-BE49-F238E27FC236}">
                <a16:creationId xmlns:a16="http://schemas.microsoft.com/office/drawing/2014/main" id="{761D9D18-F524-305D-47E2-2518AB19C7AB}"/>
              </a:ext>
            </a:extLst>
          </p:cNvPr>
          <p:cNvSpPr>
            <a:spLocks noGrp="1"/>
          </p:cNvSpPr>
          <p:nvPr>
            <p:ph type="ftr" sz="quarter" idx="11"/>
          </p:nvPr>
        </p:nvSpPr>
        <p:spPr/>
        <p:txBody>
          <a:bodyPr/>
          <a:lstStyle/>
          <a:p>
            <a:r>
              <a:rPr lang="en-US"/>
              <a:t>EIC and MuIC</a:t>
            </a:r>
            <a:endParaRPr lang="en-US" dirty="0"/>
          </a:p>
        </p:txBody>
      </p:sp>
    </p:spTree>
    <p:extLst>
      <p:ext uri="{BB962C8B-B14F-4D97-AF65-F5344CB8AC3E}">
        <p14:creationId xmlns:p14="http://schemas.microsoft.com/office/powerpoint/2010/main" val="153985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txBox="1">
            <a:spLocks/>
          </p:cNvSpPr>
          <p:nvPr/>
        </p:nvSpPr>
        <p:spPr>
          <a:xfrm>
            <a:off x="1209975" y="417023"/>
            <a:ext cx="9084179" cy="674402"/>
          </a:xfrm>
          <a:prstGeom prst="rect">
            <a:avLst/>
          </a:prstGeom>
        </p:spPr>
        <p:txBody>
          <a:bodyPr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QCD Landscape to be explored by a new future facility </a:t>
            </a:r>
          </a:p>
        </p:txBody>
      </p:sp>
      <p:pic>
        <p:nvPicPr>
          <p:cNvPr id="8" name="Picture 7"/>
          <p:cNvPicPr>
            <a:picLocks noChangeAspect="1"/>
          </p:cNvPicPr>
          <p:nvPr/>
        </p:nvPicPr>
        <p:blipFill>
          <a:blip r:embed="rId3"/>
          <a:stretch>
            <a:fillRect/>
          </a:stretch>
        </p:blipFill>
        <p:spPr>
          <a:xfrm>
            <a:off x="696655" y="1851168"/>
            <a:ext cx="4847532" cy="4380259"/>
          </a:xfrm>
          <a:prstGeom prst="rect">
            <a:avLst/>
          </a:prstGeom>
        </p:spPr>
      </p:pic>
      <p:sp>
        <p:nvSpPr>
          <p:cNvPr id="9" name="TextBox 8"/>
          <p:cNvSpPr txBox="1"/>
          <p:nvPr/>
        </p:nvSpPr>
        <p:spPr>
          <a:xfrm>
            <a:off x="1664280" y="1175469"/>
            <a:ext cx="8175568" cy="338554"/>
          </a:xfrm>
          <a:prstGeom prst="rect">
            <a:avLst/>
          </a:prstGeom>
          <a:noFill/>
          <a:ln>
            <a:solidFill>
              <a:schemeClr val="accent1"/>
            </a:solidFill>
          </a:ln>
        </p:spPr>
        <p:txBody>
          <a:bodyPr wrap="none" rtlCol="0">
            <a:spAutoFit/>
          </a:bodyPr>
          <a:lstStyle/>
          <a:p>
            <a:r>
              <a:rPr lang="en-US" sz="1600" dirty="0"/>
              <a:t>QCD at high resolution (Q</a:t>
            </a:r>
            <a:r>
              <a:rPr lang="en-US" sz="1600" baseline="30000" dirty="0"/>
              <a:t>2</a:t>
            </a:r>
            <a:r>
              <a:rPr lang="en-US" sz="1600" dirty="0"/>
              <a:t>) —weakly correlated quarks and gluons are well-described</a:t>
            </a:r>
          </a:p>
        </p:txBody>
      </p:sp>
      <p:sp>
        <p:nvSpPr>
          <p:cNvPr id="10" name="Oval 9"/>
          <p:cNvSpPr/>
          <p:nvPr/>
        </p:nvSpPr>
        <p:spPr>
          <a:xfrm>
            <a:off x="1254579" y="1694370"/>
            <a:ext cx="3688897" cy="86011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cxnSpLocks/>
            <a:endCxn id="10" idx="7"/>
          </p:cNvCxnSpPr>
          <p:nvPr/>
        </p:nvCxnSpPr>
        <p:spPr>
          <a:xfrm>
            <a:off x="4178777" y="1335803"/>
            <a:ext cx="224472" cy="484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32921" y="4839635"/>
            <a:ext cx="6198014" cy="923330"/>
          </a:xfrm>
          <a:prstGeom prst="rect">
            <a:avLst/>
          </a:prstGeom>
          <a:solidFill>
            <a:schemeClr val="accent4">
              <a:lumMod val="20000"/>
              <a:lumOff val="80000"/>
            </a:schemeClr>
          </a:solidFill>
        </p:spPr>
        <p:txBody>
          <a:bodyPr wrap="square" rtlCol="0">
            <a:spAutoFit/>
          </a:bodyPr>
          <a:lstStyle/>
          <a:p>
            <a:r>
              <a:rPr lang="en-US" dirty="0"/>
              <a:t>Strong QCD dynamics creates many-body correlations between quarks and gluons</a:t>
            </a:r>
          </a:p>
          <a:p>
            <a:r>
              <a:rPr lang="en-US" dirty="0">
                <a:solidFill>
                  <a:srgbClr val="0092D2"/>
                </a:solidFill>
                <a:sym typeface="Wingdings"/>
              </a:rPr>
              <a:t> </a:t>
            </a:r>
            <a:r>
              <a:rPr lang="en-US" dirty="0">
                <a:solidFill>
                  <a:srgbClr val="0092D2"/>
                </a:solidFill>
              </a:rPr>
              <a:t>hadron structure emerges</a:t>
            </a:r>
          </a:p>
        </p:txBody>
      </p:sp>
      <p:sp>
        <p:nvSpPr>
          <p:cNvPr id="13" name="Oval 12"/>
          <p:cNvSpPr/>
          <p:nvPr/>
        </p:nvSpPr>
        <p:spPr>
          <a:xfrm rot="18482311">
            <a:off x="1204933" y="2886056"/>
            <a:ext cx="2779988" cy="2271738"/>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544187" y="2090457"/>
            <a:ext cx="5843527" cy="369332"/>
          </a:xfrm>
          <a:prstGeom prst="rect">
            <a:avLst/>
          </a:prstGeom>
          <a:noFill/>
          <a:ln>
            <a:solidFill>
              <a:schemeClr val="accent1"/>
            </a:solidFill>
          </a:ln>
        </p:spPr>
        <p:txBody>
          <a:bodyPr wrap="square" rtlCol="0">
            <a:spAutoFit/>
          </a:bodyPr>
          <a:lstStyle/>
          <a:p>
            <a:r>
              <a:rPr lang="en-US" dirty="0"/>
              <a:t>S</a:t>
            </a:r>
            <a:r>
              <a:rPr lang="en-US" dirty="0">
                <a:solidFill>
                  <a:srgbClr val="002AF4"/>
                </a:solidFill>
              </a:rPr>
              <a:t>ystematically</a:t>
            </a:r>
            <a:r>
              <a:rPr lang="en-US" dirty="0"/>
              <a:t> explore correlations in this region.</a:t>
            </a:r>
          </a:p>
        </p:txBody>
      </p:sp>
      <p:cxnSp>
        <p:nvCxnSpPr>
          <p:cNvPr id="15" name="Straight Arrow Connector 14"/>
          <p:cNvCxnSpPr>
            <a:cxnSpLocks/>
            <a:stCxn id="14" idx="1"/>
          </p:cNvCxnSpPr>
          <p:nvPr/>
        </p:nvCxnSpPr>
        <p:spPr>
          <a:xfrm flipH="1">
            <a:off x="3705371" y="2275123"/>
            <a:ext cx="1838816" cy="1162619"/>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3778953" y="3942621"/>
            <a:ext cx="1067502" cy="860119"/>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856468" y="3188983"/>
            <a:ext cx="5725932" cy="646331"/>
          </a:xfrm>
          <a:prstGeom prst="rect">
            <a:avLst/>
          </a:prstGeom>
          <a:noFill/>
          <a:ln w="3175">
            <a:solidFill>
              <a:schemeClr val="accent1"/>
            </a:solidFill>
          </a:ln>
        </p:spPr>
        <p:txBody>
          <a:bodyPr wrap="square" rtlCol="0">
            <a:spAutoFit/>
          </a:bodyPr>
          <a:lstStyle/>
          <a:p>
            <a:r>
              <a:rPr lang="en-US" dirty="0"/>
              <a:t>An exciting opportunity: Observation of a new regime in QCD of weakly coupled high-density matter</a:t>
            </a:r>
          </a:p>
        </p:txBody>
      </p:sp>
      <p:cxnSp>
        <p:nvCxnSpPr>
          <p:cNvPr id="18" name="Straight Arrow Connector 17"/>
          <p:cNvCxnSpPr>
            <a:cxnSpLocks/>
          </p:cNvCxnSpPr>
          <p:nvPr/>
        </p:nvCxnSpPr>
        <p:spPr>
          <a:xfrm flipH="1">
            <a:off x="4846455" y="3437742"/>
            <a:ext cx="905609" cy="759743"/>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rot="16200000">
            <a:off x="-347895" y="4267965"/>
            <a:ext cx="1850186" cy="338554"/>
          </a:xfrm>
          <a:prstGeom prst="rect">
            <a:avLst/>
          </a:prstGeom>
          <a:noFill/>
        </p:spPr>
        <p:txBody>
          <a:bodyPr wrap="square" rtlCol="0">
            <a:spAutoFit/>
          </a:bodyPr>
          <a:lstStyle/>
          <a:p>
            <a:r>
              <a:rPr lang="en-US" sz="1600" dirty="0" err="1"/>
              <a:t>arXiv</a:t>
            </a:r>
            <a:r>
              <a:rPr lang="en-US" sz="1600" dirty="0"/>
              <a:t>: 1708.01527</a:t>
            </a:r>
          </a:p>
        </p:txBody>
      </p:sp>
      <p:sp>
        <p:nvSpPr>
          <p:cNvPr id="6" name="Date Placeholder 5">
            <a:extLst>
              <a:ext uri="{FF2B5EF4-FFF2-40B4-BE49-F238E27FC236}">
                <a16:creationId xmlns:a16="http://schemas.microsoft.com/office/drawing/2014/main" id="{1A83AE9A-7B86-4A4A-8F8C-626A48C47E86}"/>
              </a:ext>
            </a:extLst>
          </p:cNvPr>
          <p:cNvSpPr>
            <a:spLocks noGrp="1"/>
          </p:cNvSpPr>
          <p:nvPr>
            <p:ph type="dt" sz="half" idx="10"/>
          </p:nvPr>
        </p:nvSpPr>
        <p:spPr/>
        <p:txBody>
          <a:bodyPr/>
          <a:lstStyle/>
          <a:p>
            <a:fld id="{DCDD7254-2B0B-4640-9EDA-C25CB6D9EC68}" type="datetime1">
              <a:rPr lang="en-US" smtClean="0"/>
              <a:t>4/5/23</a:t>
            </a:fld>
            <a:endParaRPr lang="en-US"/>
          </a:p>
        </p:txBody>
      </p:sp>
      <p:sp>
        <p:nvSpPr>
          <p:cNvPr id="19" name="Footer Placeholder 18">
            <a:extLst>
              <a:ext uri="{FF2B5EF4-FFF2-40B4-BE49-F238E27FC236}">
                <a16:creationId xmlns:a16="http://schemas.microsoft.com/office/drawing/2014/main" id="{950CC582-18E4-BA4D-A45A-DC9C809CD65D}"/>
              </a:ext>
            </a:extLst>
          </p:cNvPr>
          <p:cNvSpPr>
            <a:spLocks noGrp="1"/>
          </p:cNvSpPr>
          <p:nvPr>
            <p:ph type="ftr" sz="quarter" idx="11"/>
          </p:nvPr>
        </p:nvSpPr>
        <p:spPr/>
        <p:txBody>
          <a:bodyPr/>
          <a:lstStyle/>
          <a:p>
            <a:r>
              <a:rPr lang="en-US"/>
              <a:t>EIC and MuIC</a:t>
            </a:r>
            <a:endParaRPr lang="en-US" dirty="0"/>
          </a:p>
        </p:txBody>
      </p:sp>
      <p:sp>
        <p:nvSpPr>
          <p:cNvPr id="20" name="Slide Number Placeholder 19">
            <a:extLst>
              <a:ext uri="{FF2B5EF4-FFF2-40B4-BE49-F238E27FC236}">
                <a16:creationId xmlns:a16="http://schemas.microsoft.com/office/drawing/2014/main" id="{BD273720-9160-614C-ACE1-9F9A6738AF07}"/>
              </a:ext>
            </a:extLst>
          </p:cNvPr>
          <p:cNvSpPr>
            <a:spLocks noGrp="1"/>
          </p:cNvSpPr>
          <p:nvPr>
            <p:ph type="sldNum" sz="quarter" idx="12"/>
          </p:nvPr>
        </p:nvSpPr>
        <p:spPr/>
        <p:txBody>
          <a:bodyPr/>
          <a:lstStyle/>
          <a:p>
            <a:fld id="{0CFEC368-1D7A-4F81-ABF6-AE0E36BAF64C}" type="slidenum">
              <a:rPr lang="en-US" smtClean="0"/>
              <a:pPr/>
              <a:t>4</a:t>
            </a:fld>
            <a:endParaRPr lang="en-US"/>
          </a:p>
        </p:txBody>
      </p:sp>
      <p:grpSp>
        <p:nvGrpSpPr>
          <p:cNvPr id="2" name="Group 1">
            <a:extLst>
              <a:ext uri="{FF2B5EF4-FFF2-40B4-BE49-F238E27FC236}">
                <a16:creationId xmlns:a16="http://schemas.microsoft.com/office/drawing/2014/main" id="{5459E501-9477-414E-BFD6-93DF8EAEC224}"/>
              </a:ext>
            </a:extLst>
          </p:cNvPr>
          <p:cNvGrpSpPr/>
          <p:nvPr/>
        </p:nvGrpSpPr>
        <p:grpSpPr>
          <a:xfrm>
            <a:off x="1154356" y="6208797"/>
            <a:ext cx="3443748" cy="674550"/>
            <a:chOff x="-32149" y="5058958"/>
            <a:chExt cx="5798772" cy="1115216"/>
          </a:xfrm>
        </p:grpSpPr>
        <p:pic>
          <p:nvPicPr>
            <p:cNvPr id="21" name="Picture 20" descr="Screen Shot 2018-10-15 at 2.33.39 PM.png">
              <a:extLst>
                <a:ext uri="{FF2B5EF4-FFF2-40B4-BE49-F238E27FC236}">
                  <a16:creationId xmlns:a16="http://schemas.microsoft.com/office/drawing/2014/main" id="{3513DFAD-6A16-4643-88D3-D2B83624B1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49" y="5058958"/>
              <a:ext cx="1133106" cy="1115216"/>
            </a:xfrm>
            <a:prstGeom prst="rect">
              <a:avLst/>
            </a:prstGeom>
          </p:spPr>
        </p:pic>
        <p:pic>
          <p:nvPicPr>
            <p:cNvPr id="22" name="Picture 21" descr="Screen Shot 2018-10-15 at 2.33.53 PM.png">
              <a:extLst>
                <a:ext uri="{FF2B5EF4-FFF2-40B4-BE49-F238E27FC236}">
                  <a16:creationId xmlns:a16="http://schemas.microsoft.com/office/drawing/2014/main" id="{08D6E9AA-5E56-2B46-85DF-6644B0A23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7824" y="5058958"/>
              <a:ext cx="1155553" cy="1066378"/>
            </a:xfrm>
            <a:prstGeom prst="rect">
              <a:avLst/>
            </a:prstGeom>
          </p:spPr>
        </p:pic>
        <p:pic>
          <p:nvPicPr>
            <p:cNvPr id="23" name="Picture 22" descr="Screen Shot 2018-10-15 at 2.34.02 PM.png">
              <a:extLst>
                <a:ext uri="{FF2B5EF4-FFF2-40B4-BE49-F238E27FC236}">
                  <a16:creationId xmlns:a16="http://schemas.microsoft.com/office/drawing/2014/main" id="{7572F3D3-DCDA-3640-BBCE-43A09A9DE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0310" y="5099039"/>
              <a:ext cx="1106313" cy="1032782"/>
            </a:xfrm>
            <a:prstGeom prst="rect">
              <a:avLst/>
            </a:prstGeom>
          </p:spPr>
        </p:pic>
        <p:cxnSp>
          <p:nvCxnSpPr>
            <p:cNvPr id="24" name="Straight Arrow Connector 23">
              <a:extLst>
                <a:ext uri="{FF2B5EF4-FFF2-40B4-BE49-F238E27FC236}">
                  <a16:creationId xmlns:a16="http://schemas.microsoft.com/office/drawing/2014/main" id="{F1318D08-28E4-5648-BA82-92D8C597C7E4}"/>
                </a:ext>
              </a:extLst>
            </p:cNvPr>
            <p:cNvCxnSpPr>
              <a:cxnSpLocks/>
            </p:cNvCxnSpPr>
            <p:nvPr/>
          </p:nvCxnSpPr>
          <p:spPr>
            <a:xfrm flipV="1">
              <a:off x="1328059" y="5586870"/>
              <a:ext cx="1055289" cy="2969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5435E61-E072-2A45-8E4B-48E2CE480A58}"/>
                </a:ext>
              </a:extLst>
            </p:cNvPr>
            <p:cNvCxnSpPr>
              <a:cxnSpLocks/>
            </p:cNvCxnSpPr>
            <p:nvPr/>
          </p:nvCxnSpPr>
          <p:spPr>
            <a:xfrm>
              <a:off x="3503377" y="5606056"/>
              <a:ext cx="947349"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16227315-5156-794C-A2D9-E10889DC87DE}"/>
              </a:ext>
            </a:extLst>
          </p:cNvPr>
          <p:cNvSpPr txBox="1"/>
          <p:nvPr/>
        </p:nvSpPr>
        <p:spPr>
          <a:xfrm>
            <a:off x="6368143" y="5992586"/>
            <a:ext cx="4996881" cy="523220"/>
          </a:xfrm>
          <a:prstGeom prst="rect">
            <a:avLst/>
          </a:prstGeom>
          <a:noFill/>
        </p:spPr>
        <p:txBody>
          <a:bodyPr wrap="none" rtlCol="0">
            <a:spAutoFit/>
          </a:bodyPr>
          <a:lstStyle/>
          <a:p>
            <a:r>
              <a:rPr lang="en-US" sz="2800" b="1" dirty="0">
                <a:solidFill>
                  <a:srgbClr val="C00000"/>
                </a:solidFill>
              </a:rPr>
              <a:t>Need Precision and Control </a:t>
            </a:r>
          </a:p>
        </p:txBody>
      </p:sp>
      <p:cxnSp>
        <p:nvCxnSpPr>
          <p:cNvPr id="29" name="Straight Arrow Connector 28">
            <a:extLst>
              <a:ext uri="{FF2B5EF4-FFF2-40B4-BE49-F238E27FC236}">
                <a16:creationId xmlns:a16="http://schemas.microsoft.com/office/drawing/2014/main" id="{31A0BC1A-4B0D-A40B-E375-C8F26C5EFCBA}"/>
              </a:ext>
            </a:extLst>
          </p:cNvPr>
          <p:cNvCxnSpPr>
            <a:cxnSpLocks/>
          </p:cNvCxnSpPr>
          <p:nvPr/>
        </p:nvCxnSpPr>
        <p:spPr>
          <a:xfrm flipH="1">
            <a:off x="1962150" y="5556877"/>
            <a:ext cx="3789914" cy="210312"/>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5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par>
                                <p:cTn id="11" presetID="5"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linds(horizont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4" grpId="0" animBg="1"/>
      <p:bldP spid="16" grpId="0" animBg="1"/>
      <p:bldP spid="17"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2652" y="431711"/>
            <a:ext cx="6824253" cy="892552"/>
          </a:xfrm>
          <a:prstGeom prst="rect">
            <a:avLst/>
          </a:prstGeom>
          <a:noFill/>
          <a:ln w="22225">
            <a:noFill/>
          </a:ln>
        </p:spPr>
        <p:txBody>
          <a:bodyPr wrap="square" rtlCol="0">
            <a:spAutoFit/>
          </a:bodyPr>
          <a:lstStyle/>
          <a:p>
            <a:r>
              <a:rPr lang="en-US" sz="3200" dirty="0">
                <a:solidFill>
                  <a:srgbClr val="C00000"/>
                </a:solidFill>
                <a:cs typeface="Arial" panose="020B0604020202020204" pitchFamily="34" charset="0"/>
              </a:rPr>
              <a:t>EIC Physics at-a-Glance</a:t>
            </a:r>
          </a:p>
          <a:p>
            <a:r>
              <a:rPr lang="en-US" sz="2000" dirty="0">
                <a:cs typeface="Arial" panose="020B0604020202020204" pitchFamily="34" charset="0"/>
              </a:rPr>
              <a:t>Eur. Phys. J. A 52 (2016) 9, 268 arXiv:1212.1701 (</a:t>
            </a:r>
            <a:r>
              <a:rPr lang="en-US" sz="2000" dirty="0" err="1">
                <a:cs typeface="Arial" panose="020B0604020202020204" pitchFamily="34" charset="0"/>
              </a:rPr>
              <a:t>nucl</a:t>
            </a:r>
            <a:r>
              <a:rPr lang="en-US" sz="2000" dirty="0">
                <a:cs typeface="Arial" panose="020B0604020202020204" pitchFamily="34" charset="0"/>
              </a:rPr>
              <a:t>-ex)</a:t>
            </a:r>
          </a:p>
        </p:txBody>
      </p:sp>
      <p:sp>
        <p:nvSpPr>
          <p:cNvPr id="4" name="Content Placeholder 6"/>
          <p:cNvSpPr txBox="1">
            <a:spLocks/>
          </p:cNvSpPr>
          <p:nvPr/>
        </p:nvSpPr>
        <p:spPr>
          <a:xfrm>
            <a:off x="114463" y="1414711"/>
            <a:ext cx="8258930" cy="11984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2200" dirty="0"/>
              <a:t>How are the sea quarks and gluons, and their spins, </a:t>
            </a:r>
            <a:r>
              <a:rPr lang="en-US" sz="2200" dirty="0">
                <a:solidFill>
                  <a:srgbClr val="0000FF"/>
                </a:solidFill>
              </a:rPr>
              <a:t>distributed in space and momentum </a:t>
            </a:r>
            <a:r>
              <a:rPr lang="en-US" sz="2200" dirty="0"/>
              <a:t>inside the nucleon?  How do the </a:t>
            </a:r>
            <a:r>
              <a:rPr lang="en-US" sz="2200" dirty="0">
                <a:solidFill>
                  <a:srgbClr val="0000FF"/>
                </a:solidFill>
              </a:rPr>
              <a:t>nucleon properties (mass &amp; spin) emerge </a:t>
            </a:r>
            <a:r>
              <a:rPr lang="en-US" sz="2200" dirty="0"/>
              <a:t>from their interactions?</a:t>
            </a:r>
          </a:p>
        </p:txBody>
      </p:sp>
      <p:pic>
        <p:nvPicPr>
          <p:cNvPr id="5" name="Picture 2"/>
          <p:cNvPicPr>
            <a:picLocks noChangeAspect="1" noChangeArrowheads="1"/>
          </p:cNvPicPr>
          <p:nvPr/>
        </p:nvPicPr>
        <p:blipFill>
          <a:blip r:embed="rId3" cstate="print">
            <a:alphaModFix/>
          </a:blip>
          <a:srcRect/>
          <a:stretch>
            <a:fillRect/>
          </a:stretch>
        </p:blipFill>
        <p:spPr bwMode="auto">
          <a:xfrm>
            <a:off x="8849277" y="1850262"/>
            <a:ext cx="2496966" cy="1071253"/>
          </a:xfrm>
          <a:prstGeom prst="rect">
            <a:avLst/>
          </a:prstGeom>
          <a:noFill/>
          <a:ln w="9525">
            <a:noFill/>
            <a:miter lim="800000"/>
            <a:headEnd/>
            <a:tailEnd/>
          </a:ln>
        </p:spPr>
      </p:pic>
      <p:grpSp>
        <p:nvGrpSpPr>
          <p:cNvPr id="16" name="Group 15"/>
          <p:cNvGrpSpPr/>
          <p:nvPr/>
        </p:nvGrpSpPr>
        <p:grpSpPr>
          <a:xfrm>
            <a:off x="752852" y="2757068"/>
            <a:ext cx="11343354" cy="1671388"/>
            <a:chOff x="-421817" y="5133259"/>
            <a:chExt cx="11343354" cy="1671388"/>
          </a:xfrm>
        </p:grpSpPr>
        <p:sp>
          <p:nvSpPr>
            <p:cNvPr id="17" name="TextBox 16"/>
            <p:cNvSpPr txBox="1"/>
            <p:nvPr/>
          </p:nvSpPr>
          <p:spPr>
            <a:xfrm>
              <a:off x="2848691" y="5358097"/>
              <a:ext cx="8072846" cy="1446550"/>
            </a:xfrm>
            <a:prstGeom prst="rect">
              <a:avLst/>
            </a:prstGeom>
            <a:noFill/>
          </p:spPr>
          <p:txBody>
            <a:bodyPr wrap="square" rtlCol="0">
              <a:spAutoFit/>
            </a:bodyPr>
            <a:lstStyle/>
            <a:p>
              <a:pPr>
                <a:spcBef>
                  <a:spcPts val="400"/>
                </a:spcBef>
              </a:pPr>
              <a:r>
                <a:rPr lang="en-US" sz="2200" dirty="0">
                  <a:solidFill>
                    <a:srgbClr val="292934"/>
                  </a:solidFill>
                </a:rPr>
                <a:t>How do color-charged quarks and gluons, and colorless jets, </a:t>
              </a:r>
              <a:r>
                <a:rPr lang="en-US" sz="2200" dirty="0">
                  <a:solidFill>
                    <a:srgbClr val="0000FF"/>
                  </a:solidFill>
                </a:rPr>
                <a:t>interact with a nuclear medium</a:t>
              </a:r>
              <a:r>
                <a:rPr lang="en-US" sz="2200" dirty="0">
                  <a:solidFill>
                    <a:srgbClr val="292934"/>
                  </a:solidFill>
                </a:rPr>
                <a:t>? How do the </a:t>
              </a:r>
              <a:r>
                <a:rPr lang="en-US" sz="2200" dirty="0">
                  <a:solidFill>
                    <a:srgbClr val="0000FF"/>
                  </a:solidFill>
                </a:rPr>
                <a:t>confined hadronic states emerge </a:t>
              </a:r>
              <a:r>
                <a:rPr lang="en-US" sz="2200" dirty="0">
                  <a:solidFill>
                    <a:srgbClr val="292934"/>
                  </a:solidFill>
                </a:rPr>
                <a:t>from these quarks and gluons? How do the quark-gluon </a:t>
              </a:r>
              <a:r>
                <a:rPr lang="en-US" sz="2200" dirty="0">
                  <a:solidFill>
                    <a:srgbClr val="0000FF"/>
                  </a:solidFill>
                </a:rPr>
                <a:t>interactions create nuclear binding?</a:t>
              </a:r>
            </a:p>
          </p:txBody>
        </p:sp>
        <p:pic>
          <p:nvPicPr>
            <p:cNvPr id="18" name="Picture 2" descr="hadronization.eps"/>
            <p:cNvPicPr>
              <a:picLocks noChangeAspect="1"/>
            </p:cNvPicPr>
            <p:nvPr/>
          </p:nvPicPr>
          <p:blipFill rotWithShape="1">
            <a:blip r:embed="rId4" cstate="email">
              <a:extLst>
                <a:ext uri="{28A0092B-C50C-407E-A947-70E740481C1C}">
                  <a14:useLocalDpi xmlns:a14="http://schemas.microsoft.com/office/drawing/2010/main"/>
                </a:ext>
              </a:extLst>
            </a:blip>
            <a:srcRect b="47583"/>
            <a:stretch/>
          </p:blipFill>
          <p:spPr bwMode="auto">
            <a:xfrm>
              <a:off x="-421817" y="5133259"/>
              <a:ext cx="2792365" cy="1625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0"/>
          <p:cNvGrpSpPr/>
          <p:nvPr/>
        </p:nvGrpSpPr>
        <p:grpSpPr>
          <a:xfrm>
            <a:off x="196722" y="4376818"/>
            <a:ext cx="11149520" cy="2349491"/>
            <a:chOff x="-1327278" y="3816598"/>
            <a:chExt cx="11149520" cy="2349491"/>
          </a:xfrm>
        </p:grpSpPr>
        <p:pic>
          <p:nvPicPr>
            <p:cNvPr id="11" name="Picture 10"/>
            <p:cNvPicPr>
              <a:picLocks noChangeAspect="1"/>
            </p:cNvPicPr>
            <p:nvPr/>
          </p:nvPicPr>
          <p:blipFill>
            <a:blip r:embed="rId5"/>
            <a:stretch>
              <a:fillRect/>
            </a:stretch>
          </p:blipFill>
          <p:spPr>
            <a:xfrm>
              <a:off x="5876478" y="5359644"/>
              <a:ext cx="1325228" cy="800100"/>
            </a:xfrm>
            <a:prstGeom prst="rect">
              <a:avLst/>
            </a:prstGeom>
          </p:spPr>
        </p:pic>
        <p:pic>
          <p:nvPicPr>
            <p:cNvPr id="12" name="Picture 11"/>
            <p:cNvPicPr>
              <a:picLocks noChangeAspect="1"/>
            </p:cNvPicPr>
            <p:nvPr/>
          </p:nvPicPr>
          <p:blipFill>
            <a:blip r:embed="rId6"/>
            <a:stretch>
              <a:fillRect/>
            </a:stretch>
          </p:blipFill>
          <p:spPr>
            <a:xfrm>
              <a:off x="7819086" y="5359644"/>
              <a:ext cx="1372981" cy="806445"/>
            </a:xfrm>
            <a:prstGeom prst="rect">
              <a:avLst/>
            </a:prstGeom>
          </p:spPr>
        </p:pic>
        <p:sp>
          <p:nvSpPr>
            <p:cNvPr id="13" name="TextBox 12"/>
            <p:cNvSpPr txBox="1"/>
            <p:nvPr/>
          </p:nvSpPr>
          <p:spPr>
            <a:xfrm>
              <a:off x="5827733" y="4884657"/>
              <a:ext cx="1095172" cy="646331"/>
            </a:xfrm>
            <a:prstGeom prst="rect">
              <a:avLst/>
            </a:prstGeom>
            <a:noFill/>
          </p:spPr>
          <p:txBody>
            <a:bodyPr wrap="none" rtlCol="0">
              <a:spAutoFit/>
            </a:bodyPr>
            <a:lstStyle/>
            <a:p>
              <a:r>
                <a:rPr lang="en-US" dirty="0"/>
                <a:t>gluon </a:t>
              </a:r>
            </a:p>
            <a:p>
              <a:r>
                <a:rPr lang="en-US" dirty="0"/>
                <a:t>emission</a:t>
              </a:r>
            </a:p>
          </p:txBody>
        </p:sp>
        <p:sp>
          <p:nvSpPr>
            <p:cNvPr id="14" name="TextBox 13"/>
            <p:cNvSpPr txBox="1"/>
            <p:nvPr/>
          </p:nvSpPr>
          <p:spPr>
            <a:xfrm>
              <a:off x="7819086" y="4883794"/>
              <a:ext cx="2003156" cy="646331"/>
            </a:xfrm>
            <a:prstGeom prst="rect">
              <a:avLst/>
            </a:prstGeom>
            <a:noFill/>
          </p:spPr>
          <p:txBody>
            <a:bodyPr wrap="square" rtlCol="0">
              <a:spAutoFit/>
            </a:bodyPr>
            <a:lstStyle/>
            <a:p>
              <a:pPr algn="ctr"/>
              <a:r>
                <a:rPr lang="en-US" dirty="0"/>
                <a:t>gluon recombination</a:t>
              </a:r>
            </a:p>
          </p:txBody>
        </p:sp>
        <p:sp>
          <p:nvSpPr>
            <p:cNvPr id="15" name="TextBox 14"/>
            <p:cNvSpPr txBox="1"/>
            <p:nvPr/>
          </p:nvSpPr>
          <p:spPr>
            <a:xfrm>
              <a:off x="7311594" y="5397744"/>
              <a:ext cx="372668" cy="461665"/>
            </a:xfrm>
            <a:prstGeom prst="rect">
              <a:avLst/>
            </a:prstGeom>
            <a:noFill/>
          </p:spPr>
          <p:txBody>
            <a:bodyPr wrap="none" rtlCol="0">
              <a:spAutoFit/>
            </a:bodyPr>
            <a:lstStyle/>
            <a:p>
              <a:r>
                <a:rPr lang="en-US" sz="2400" b="1" dirty="0">
                  <a:solidFill>
                    <a:srgbClr val="FF0080"/>
                  </a:solidFill>
                </a:rPr>
                <a:t>?</a:t>
              </a:r>
            </a:p>
          </p:txBody>
        </p:sp>
        <p:sp>
          <p:nvSpPr>
            <p:cNvPr id="7" name="TextBox 6"/>
            <p:cNvSpPr txBox="1"/>
            <p:nvPr/>
          </p:nvSpPr>
          <p:spPr>
            <a:xfrm>
              <a:off x="-1327278" y="4248086"/>
              <a:ext cx="6959227" cy="1785104"/>
            </a:xfrm>
            <a:prstGeom prst="rect">
              <a:avLst/>
            </a:prstGeom>
            <a:noFill/>
          </p:spPr>
          <p:txBody>
            <a:bodyPr wrap="square" rtlCol="0">
              <a:spAutoFit/>
            </a:bodyPr>
            <a:lstStyle/>
            <a:p>
              <a:pPr>
                <a:spcBef>
                  <a:spcPts val="400"/>
                </a:spcBef>
              </a:pPr>
              <a:r>
                <a:rPr lang="en-US" sz="2200" dirty="0">
                  <a:solidFill>
                    <a:srgbClr val="292934"/>
                  </a:solidFill>
                </a:rPr>
                <a:t>How does a </a:t>
              </a:r>
              <a:r>
                <a:rPr lang="en-US" sz="2200" dirty="0">
                  <a:solidFill>
                    <a:srgbClr val="0000FF"/>
                  </a:solidFill>
                </a:rPr>
                <a:t>dense nuclear environment affect </a:t>
              </a:r>
              <a:r>
                <a:rPr lang="en-US" sz="2200" dirty="0">
                  <a:solidFill>
                    <a:srgbClr val="292934"/>
                  </a:solidFill>
                </a:rPr>
                <a:t>the quark- and gluon- distributions? What happens to the </a:t>
              </a:r>
              <a:r>
                <a:rPr lang="en-US" sz="2200" dirty="0">
                  <a:solidFill>
                    <a:srgbClr val="0000FF"/>
                  </a:solidFill>
                </a:rPr>
                <a:t>gluon density in nuclei</a:t>
              </a:r>
              <a:r>
                <a:rPr lang="en-US" sz="2200" dirty="0">
                  <a:solidFill>
                    <a:srgbClr val="292934"/>
                  </a:solidFill>
                </a:rPr>
                <a:t>? Does it </a:t>
              </a:r>
              <a:r>
                <a:rPr lang="en-US" sz="2200" dirty="0">
                  <a:solidFill>
                    <a:srgbClr val="0000FF"/>
                  </a:solidFill>
                </a:rPr>
                <a:t>saturate at high energy</a:t>
              </a:r>
              <a:r>
                <a:rPr lang="en-US" sz="2200" dirty="0">
                  <a:solidFill>
                    <a:srgbClr val="292934"/>
                  </a:solidFill>
                </a:rPr>
                <a:t>, giving rise to a </a:t>
              </a:r>
              <a:r>
                <a:rPr lang="en-US" sz="2200" dirty="0">
                  <a:solidFill>
                    <a:srgbClr val="0000FF"/>
                  </a:solidFill>
                </a:rPr>
                <a:t>gluonic matter with universal properties </a:t>
              </a:r>
              <a:r>
                <a:rPr lang="en-US" sz="2200" dirty="0">
                  <a:solidFill>
                    <a:srgbClr val="292934"/>
                  </a:solidFill>
                </a:rPr>
                <a:t>in all nuclei, even the proton?</a:t>
              </a:r>
            </a:p>
          </p:txBody>
        </p:sp>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49393" y="3816598"/>
              <a:ext cx="1297069" cy="1316516"/>
            </a:xfrm>
            <a:prstGeom prst="rect">
              <a:avLst/>
            </a:prstGeom>
          </p:spPr>
        </p:pic>
        <p:sp>
          <p:nvSpPr>
            <p:cNvPr id="20" name="TextBox 19"/>
            <p:cNvSpPr txBox="1"/>
            <p:nvPr/>
          </p:nvSpPr>
          <p:spPr>
            <a:xfrm>
              <a:off x="7325276" y="5640869"/>
              <a:ext cx="364403" cy="461665"/>
            </a:xfrm>
            <a:prstGeom prst="rect">
              <a:avLst/>
            </a:prstGeom>
            <a:noFill/>
          </p:spPr>
          <p:txBody>
            <a:bodyPr wrap="none" rtlCol="0">
              <a:spAutoFit/>
            </a:bodyPr>
            <a:lstStyle/>
            <a:p>
              <a:r>
                <a:rPr lang="en-US" sz="2400" b="1" dirty="0">
                  <a:solidFill>
                    <a:srgbClr val="FF0080"/>
                  </a:solidFill>
                </a:rPr>
                <a:t>=</a:t>
              </a:r>
            </a:p>
          </p:txBody>
        </p:sp>
      </p:grpSp>
      <p:sp>
        <p:nvSpPr>
          <p:cNvPr id="2" name="Date Placeholder 1">
            <a:extLst>
              <a:ext uri="{FF2B5EF4-FFF2-40B4-BE49-F238E27FC236}">
                <a16:creationId xmlns:a16="http://schemas.microsoft.com/office/drawing/2014/main" id="{80A3D13D-6E33-C644-AF17-9CCD63AF59F6}"/>
              </a:ext>
            </a:extLst>
          </p:cNvPr>
          <p:cNvSpPr>
            <a:spLocks noGrp="1"/>
          </p:cNvSpPr>
          <p:nvPr>
            <p:ph type="dt" sz="half" idx="10"/>
          </p:nvPr>
        </p:nvSpPr>
        <p:spPr/>
        <p:txBody>
          <a:bodyPr/>
          <a:lstStyle/>
          <a:p>
            <a:fld id="{BF48DED5-0282-294A-BF5B-EE022F6DBB6D}" type="datetime1">
              <a:rPr lang="en-US" smtClean="0"/>
              <a:t>4/5/23</a:t>
            </a:fld>
            <a:endParaRPr lang="en-US"/>
          </a:p>
        </p:txBody>
      </p:sp>
      <p:sp>
        <p:nvSpPr>
          <p:cNvPr id="6" name="Footer Placeholder 5">
            <a:extLst>
              <a:ext uri="{FF2B5EF4-FFF2-40B4-BE49-F238E27FC236}">
                <a16:creationId xmlns:a16="http://schemas.microsoft.com/office/drawing/2014/main" id="{EDF4E463-21FB-834E-BAF0-F27CCBDDE0CE}"/>
              </a:ext>
            </a:extLst>
          </p:cNvPr>
          <p:cNvSpPr>
            <a:spLocks noGrp="1"/>
          </p:cNvSpPr>
          <p:nvPr>
            <p:ph type="ftr" sz="quarter" idx="11"/>
          </p:nvPr>
        </p:nvSpPr>
        <p:spPr/>
        <p:txBody>
          <a:bodyPr/>
          <a:lstStyle/>
          <a:p>
            <a:pPr algn="r"/>
            <a:r>
              <a:rPr lang="en-US"/>
              <a:t>EIC and MuIC</a:t>
            </a:r>
            <a:endParaRPr lang="en-US" dirty="0"/>
          </a:p>
        </p:txBody>
      </p:sp>
      <p:sp>
        <p:nvSpPr>
          <p:cNvPr id="8" name="Slide Number Placeholder 7">
            <a:extLst>
              <a:ext uri="{FF2B5EF4-FFF2-40B4-BE49-F238E27FC236}">
                <a16:creationId xmlns:a16="http://schemas.microsoft.com/office/drawing/2014/main" id="{6400C0BA-6A4C-6E48-982D-353E2AF4D0B1}"/>
              </a:ext>
            </a:extLst>
          </p:cNvPr>
          <p:cNvSpPr>
            <a:spLocks noGrp="1"/>
          </p:cNvSpPr>
          <p:nvPr>
            <p:ph type="sldNum" sz="quarter" idx="12"/>
          </p:nvPr>
        </p:nvSpPr>
        <p:spPr/>
        <p:txBody>
          <a:bodyPr/>
          <a:lstStyle/>
          <a:p>
            <a:fld id="{0CFEC368-1D7A-4F81-ABF6-AE0E36BAF64C}" type="slidenum">
              <a:rPr lang="en-US" smtClean="0"/>
              <a:pPr/>
              <a:t>5</a:t>
            </a:fld>
            <a:endParaRPr lang="en-US"/>
          </a:p>
        </p:txBody>
      </p:sp>
      <p:pic>
        <p:nvPicPr>
          <p:cNvPr id="22" name="Picture 21">
            <a:extLst>
              <a:ext uri="{FF2B5EF4-FFF2-40B4-BE49-F238E27FC236}">
                <a16:creationId xmlns:a16="http://schemas.microsoft.com/office/drawing/2014/main" id="{F2B4AD0D-1373-EC46-854B-BED80E9A1884}"/>
              </a:ext>
            </a:extLst>
          </p:cNvPr>
          <p:cNvPicPr>
            <a:picLocks noChangeAspect="1"/>
          </p:cNvPicPr>
          <p:nvPr/>
        </p:nvPicPr>
        <p:blipFill>
          <a:blip r:embed="rId8"/>
          <a:stretch>
            <a:fillRect/>
          </a:stretch>
        </p:blipFill>
        <p:spPr>
          <a:xfrm>
            <a:off x="508637" y="0"/>
            <a:ext cx="1114015" cy="1442742"/>
          </a:xfrm>
          <a:prstGeom prst="rect">
            <a:avLst/>
          </a:prstGeom>
        </p:spPr>
      </p:pic>
      <p:pic>
        <p:nvPicPr>
          <p:cNvPr id="23" name="Picture 22">
            <a:extLst>
              <a:ext uri="{FF2B5EF4-FFF2-40B4-BE49-F238E27FC236}">
                <a16:creationId xmlns:a16="http://schemas.microsoft.com/office/drawing/2014/main" id="{0B138149-3D53-AD4C-8433-F505CB94BE07}"/>
              </a:ext>
            </a:extLst>
          </p:cNvPr>
          <p:cNvPicPr>
            <a:picLocks noChangeAspect="1"/>
          </p:cNvPicPr>
          <p:nvPr/>
        </p:nvPicPr>
        <p:blipFill>
          <a:blip r:embed="rId9"/>
          <a:stretch>
            <a:fillRect/>
          </a:stretch>
        </p:blipFill>
        <p:spPr>
          <a:xfrm>
            <a:off x="8446905" y="355016"/>
            <a:ext cx="3633392" cy="1423943"/>
          </a:xfrm>
          <a:prstGeom prst="rect">
            <a:avLst/>
          </a:prstGeom>
        </p:spPr>
      </p:pic>
    </p:spTree>
    <p:extLst>
      <p:ext uri="{BB962C8B-B14F-4D97-AF65-F5344CB8AC3E}">
        <p14:creationId xmlns:p14="http://schemas.microsoft.com/office/powerpoint/2010/main" val="319689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SAC LRP 2015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013" y="1018264"/>
            <a:ext cx="4003201" cy="5180612"/>
          </a:xfrm>
          <a:prstGeom prst="rect">
            <a:avLst/>
          </a:prstGeom>
          <a:ln w="41275">
            <a:solidFill>
              <a:srgbClr val="002AF4"/>
            </a:solidFill>
          </a:ln>
        </p:spPr>
      </p:pic>
      <p:sp>
        <p:nvSpPr>
          <p:cNvPr id="8" name="TextBox 7"/>
          <p:cNvSpPr txBox="1"/>
          <p:nvPr/>
        </p:nvSpPr>
        <p:spPr>
          <a:xfrm>
            <a:off x="5557157" y="890682"/>
            <a:ext cx="6025243" cy="5293757"/>
          </a:xfrm>
          <a:prstGeom prst="rect">
            <a:avLst/>
          </a:prstGeom>
          <a:noFill/>
        </p:spPr>
        <p:txBody>
          <a:bodyPr wrap="square" rtlCol="0">
            <a:spAutoFit/>
          </a:bodyPr>
          <a:lstStyle/>
          <a:p>
            <a:endParaRPr lang="en-US" dirty="0"/>
          </a:p>
          <a:p>
            <a:r>
              <a:rPr lang="en-US" i="1" dirty="0"/>
              <a:t>Gluons, the carriers of the strong force, bind the quarks together inside nucleons and nuclei and generate nearly all of the visible mass in the universe. Despite their importance, </a:t>
            </a:r>
            <a:r>
              <a:rPr lang="en-US" i="1" u="sng" dirty="0"/>
              <a:t>fundamental questions remain </a:t>
            </a:r>
            <a:r>
              <a:rPr lang="en-US" i="1" dirty="0"/>
              <a:t>about the role of gluons in nucleons and nuclei. These questions can </a:t>
            </a:r>
            <a:r>
              <a:rPr lang="en-US" i="1" u="sng" dirty="0"/>
              <a:t>only be answered with a powerful new electron ion collider (EIC</a:t>
            </a:r>
            <a:r>
              <a:rPr lang="en-US" i="1" dirty="0"/>
              <a:t>), providing unprecedented precision and versatility. The realization of this instrument is enabled by recent </a:t>
            </a:r>
            <a:r>
              <a:rPr lang="en-US" i="1" u="sng" dirty="0"/>
              <a:t>advances in accelerator technology</a:t>
            </a:r>
            <a:r>
              <a:rPr lang="en-US" i="1" dirty="0"/>
              <a:t>. </a:t>
            </a:r>
            <a:endParaRPr lang="en-US" dirty="0">
              <a:solidFill>
                <a:schemeClr val="accent5">
                  <a:lumMod val="75000"/>
                </a:schemeClr>
              </a:solidFill>
            </a:endParaRPr>
          </a:p>
          <a:p>
            <a:r>
              <a:rPr lang="en-US" dirty="0">
                <a:solidFill>
                  <a:schemeClr val="accent5">
                    <a:lumMod val="75000"/>
                  </a:schemeClr>
                </a:solidFill>
              </a:rPr>
              <a:t>	   </a:t>
            </a:r>
          </a:p>
          <a:p>
            <a:r>
              <a:rPr lang="en-US" sz="2000" u="sng" dirty="0">
                <a:solidFill>
                  <a:srgbClr val="FF0000"/>
                </a:solidFill>
              </a:rPr>
              <a:t>RECOMMENDATION:</a:t>
            </a:r>
            <a:endParaRPr lang="en-US" sz="2000" dirty="0">
              <a:solidFill>
                <a:srgbClr val="0000FF"/>
              </a:solidFill>
            </a:endParaRPr>
          </a:p>
          <a:p>
            <a:r>
              <a:rPr lang="en-US" sz="2000" b="1" dirty="0">
                <a:solidFill>
                  <a:srgbClr val="0000FF"/>
                </a:solidFill>
                <a:latin typeface="Apple Chancery"/>
                <a:cs typeface="Apple Chancery"/>
              </a:rPr>
              <a:t>We recommend a high-energy high-luminosity polarized EIC as the highest priority for new facility construction following the completion of FRIB.	  </a:t>
            </a:r>
            <a:endParaRPr lang="en-US" sz="2000" dirty="0">
              <a:solidFill>
                <a:srgbClr val="0000FF"/>
              </a:solidFill>
              <a:latin typeface="+mj-lt"/>
              <a:cs typeface="Apple Chancery"/>
            </a:endParaRPr>
          </a:p>
          <a:p>
            <a:endParaRPr lang="en-US" sz="2000" dirty="0">
              <a:solidFill>
                <a:srgbClr val="0000FF"/>
              </a:solidFill>
            </a:endParaRPr>
          </a:p>
          <a:p>
            <a:r>
              <a:rPr lang="en-US" sz="2000" dirty="0"/>
              <a:t>FRIB construction completed, operations began May 2022. </a:t>
            </a:r>
          </a:p>
        </p:txBody>
      </p:sp>
      <p:sp>
        <p:nvSpPr>
          <p:cNvPr id="10" name="TextBox 9"/>
          <p:cNvSpPr txBox="1"/>
          <p:nvPr/>
        </p:nvSpPr>
        <p:spPr>
          <a:xfrm>
            <a:off x="1184013" y="5891099"/>
            <a:ext cx="3015056" cy="307777"/>
          </a:xfrm>
          <a:prstGeom prst="rect">
            <a:avLst/>
          </a:prstGeom>
          <a:noFill/>
        </p:spPr>
        <p:txBody>
          <a:bodyPr wrap="none" rtlCol="0">
            <a:spAutoFit/>
          </a:bodyPr>
          <a:lstStyle/>
          <a:p>
            <a:r>
              <a:rPr lang="en-US" sz="1400" dirty="0"/>
              <a:t>http://</a:t>
            </a:r>
            <a:r>
              <a:rPr lang="en-US" sz="1400" dirty="0" err="1"/>
              <a:t>science.energy.gov</a:t>
            </a:r>
            <a:r>
              <a:rPr lang="en-US" sz="1400" dirty="0"/>
              <a:t>/</a:t>
            </a:r>
            <a:r>
              <a:rPr lang="en-US" sz="1400" dirty="0" err="1"/>
              <a:t>np</a:t>
            </a:r>
            <a:r>
              <a:rPr lang="en-US" sz="1400" dirty="0"/>
              <a:t>/reports</a:t>
            </a:r>
          </a:p>
        </p:txBody>
      </p:sp>
      <p:sp>
        <p:nvSpPr>
          <p:cNvPr id="3" name="Date Placeholder 2">
            <a:extLst>
              <a:ext uri="{FF2B5EF4-FFF2-40B4-BE49-F238E27FC236}">
                <a16:creationId xmlns:a16="http://schemas.microsoft.com/office/drawing/2014/main" id="{EA70F479-3575-6F49-ACF1-64F175CAA533}"/>
              </a:ext>
            </a:extLst>
          </p:cNvPr>
          <p:cNvSpPr>
            <a:spLocks noGrp="1"/>
          </p:cNvSpPr>
          <p:nvPr>
            <p:ph type="dt" sz="half" idx="10"/>
          </p:nvPr>
        </p:nvSpPr>
        <p:spPr/>
        <p:txBody>
          <a:bodyPr/>
          <a:lstStyle/>
          <a:p>
            <a:fld id="{E1E38307-22B3-5349-BAEC-EEEC8E679339}" type="datetime1">
              <a:rPr lang="en-US" smtClean="0"/>
              <a:t>4/5/23</a:t>
            </a:fld>
            <a:endParaRPr lang="en-US"/>
          </a:p>
        </p:txBody>
      </p:sp>
      <p:sp>
        <p:nvSpPr>
          <p:cNvPr id="4" name="Footer Placeholder 3">
            <a:extLst>
              <a:ext uri="{FF2B5EF4-FFF2-40B4-BE49-F238E27FC236}">
                <a16:creationId xmlns:a16="http://schemas.microsoft.com/office/drawing/2014/main" id="{ED30F3AD-4256-7E41-9831-421075E7B506}"/>
              </a:ext>
            </a:extLst>
          </p:cNvPr>
          <p:cNvSpPr>
            <a:spLocks noGrp="1"/>
          </p:cNvSpPr>
          <p:nvPr>
            <p:ph type="ftr" sz="quarter" idx="11"/>
          </p:nvPr>
        </p:nvSpPr>
        <p:spPr/>
        <p:txBody>
          <a:bodyPr/>
          <a:lstStyle/>
          <a:p>
            <a:r>
              <a:rPr lang="en-US"/>
              <a:t>EIC and MuIC</a:t>
            </a:r>
            <a:endParaRPr lang="en-US" dirty="0"/>
          </a:p>
        </p:txBody>
      </p:sp>
      <p:sp>
        <p:nvSpPr>
          <p:cNvPr id="5" name="Slide Number Placeholder 4">
            <a:extLst>
              <a:ext uri="{FF2B5EF4-FFF2-40B4-BE49-F238E27FC236}">
                <a16:creationId xmlns:a16="http://schemas.microsoft.com/office/drawing/2014/main" id="{70BA491E-B739-4048-B464-DB2EE5BD7816}"/>
              </a:ext>
            </a:extLst>
          </p:cNvPr>
          <p:cNvSpPr>
            <a:spLocks noGrp="1"/>
          </p:cNvSpPr>
          <p:nvPr>
            <p:ph type="sldNum" sz="quarter" idx="12"/>
          </p:nvPr>
        </p:nvSpPr>
        <p:spPr/>
        <p:txBody>
          <a:bodyPr/>
          <a:lstStyle/>
          <a:p>
            <a:fld id="{0CFEC368-1D7A-4F81-ABF6-AE0E36BAF64C}" type="slidenum">
              <a:rPr lang="en-US" smtClean="0"/>
              <a:pPr/>
              <a:t>6</a:t>
            </a:fld>
            <a:endParaRPr lang="en-US"/>
          </a:p>
        </p:txBody>
      </p:sp>
    </p:spTree>
    <p:extLst>
      <p:ext uri="{BB962C8B-B14F-4D97-AF65-F5344CB8AC3E}">
        <p14:creationId xmlns:p14="http://schemas.microsoft.com/office/powerpoint/2010/main" val="80384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F7AA24F-2B63-4941-8C6A-15C61E1C7D31}"/>
              </a:ext>
            </a:extLst>
          </p:cNvPr>
          <p:cNvSpPr>
            <a:spLocks noGrp="1"/>
          </p:cNvSpPr>
          <p:nvPr>
            <p:ph type="dt" sz="half" idx="10"/>
          </p:nvPr>
        </p:nvSpPr>
        <p:spPr>
          <a:xfrm>
            <a:off x="838200" y="6356350"/>
            <a:ext cx="2743200" cy="365125"/>
          </a:xfrm>
        </p:spPr>
        <p:txBody>
          <a:bodyPr>
            <a:normAutofit/>
          </a:bodyPr>
          <a:lstStyle/>
          <a:p>
            <a:pPr>
              <a:spcAft>
                <a:spcPts val="600"/>
              </a:spcAft>
            </a:pPr>
            <a:fld id="{EF5880DD-14A2-3D4E-9D8D-98FFBDB23EC6}" type="datetime1">
              <a:rPr lang="en-US" smtClean="0">
                <a:solidFill>
                  <a:prstClr val="black">
                    <a:tint val="75000"/>
                  </a:prstClr>
                </a:solidFill>
              </a:rPr>
              <a:t>4/5/23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5D6DBC5-F5ED-9944-9F4B-7257C5BB205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prstClr val="black">
                    <a:tint val="75000"/>
                  </a:prstClr>
                </a:solidFill>
              </a:rPr>
              <a:t>EIC and MuIC</a:t>
            </a:r>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F0B032BA-AD0A-6B4B-AB60-ABBFAF73A2AE}"/>
              </a:ext>
            </a:extLst>
          </p:cNvPr>
          <p:cNvSpPr>
            <a:spLocks noGrp="1"/>
          </p:cNvSpPr>
          <p:nvPr>
            <p:ph type="sldNum" sz="quarter" idx="12"/>
          </p:nvPr>
        </p:nvSpPr>
        <p:spPr>
          <a:xfrm>
            <a:off x="8610600" y="6356350"/>
            <a:ext cx="2743200" cy="365125"/>
          </a:xfrm>
        </p:spPr>
        <p:txBody>
          <a:bodyPr>
            <a:normAutofit/>
          </a:bodyPr>
          <a:lstStyle/>
          <a:p>
            <a:pPr>
              <a:spcAft>
                <a:spcPts val="600"/>
              </a:spcAft>
            </a:pPr>
            <a:fld id="{02624407-28DE-BD41-95A4-C2879D3551F4}" type="slidenum">
              <a:rPr lang="en-US">
                <a:solidFill>
                  <a:prstClr val="black">
                    <a:tint val="75000"/>
                  </a:prstClr>
                </a:solidFill>
              </a:rPr>
              <a:pPr>
                <a:spcAft>
                  <a:spcPts val="600"/>
                </a:spcAft>
              </a:pPr>
              <a:t>7</a:t>
            </a:fld>
            <a:endParaRPr lang="en-US" dirty="0">
              <a:solidFill>
                <a:prstClr val="black">
                  <a:tint val="75000"/>
                </a:prstClr>
              </a:solidFill>
            </a:endParaRPr>
          </a:p>
        </p:txBody>
      </p:sp>
      <p:pic>
        <p:nvPicPr>
          <p:cNvPr id="8" name="Content Placeholder 6" descr="NAS cover.jpeg">
            <a:extLst>
              <a:ext uri="{FF2B5EF4-FFF2-40B4-BE49-F238E27FC236}">
                <a16:creationId xmlns:a16="http://schemas.microsoft.com/office/drawing/2014/main" id="{7FA8C4B3-FC5F-9149-B9E0-265242718CB1}"/>
              </a:ext>
            </a:extLst>
          </p:cNvPr>
          <p:cNvPicPr>
            <a:picLocks noChangeAspect="1"/>
          </p:cNvPicPr>
          <p:nvPr/>
        </p:nvPicPr>
        <p:blipFill rotWithShape="1">
          <a:blip r:embed="rId3">
            <a:extLst>
              <a:ext uri="{28A0092B-C50C-407E-A947-70E740481C1C}">
                <a14:useLocalDpi xmlns:a14="http://schemas.microsoft.com/office/drawing/2010/main" val="0"/>
              </a:ext>
            </a:extLst>
          </a:blip>
          <a:srcRect l="-1023" t="-1964" b="1964"/>
          <a:stretch/>
        </p:blipFill>
        <p:spPr>
          <a:xfrm>
            <a:off x="957172" y="1776987"/>
            <a:ext cx="2983363" cy="4135113"/>
          </a:xfrm>
          <a:prstGeom prst="rect">
            <a:avLst/>
          </a:prstGeom>
        </p:spPr>
      </p:pic>
      <p:pic>
        <p:nvPicPr>
          <p:cNvPr id="9" name="Picture 8">
            <a:extLst>
              <a:ext uri="{FF2B5EF4-FFF2-40B4-BE49-F238E27FC236}">
                <a16:creationId xmlns:a16="http://schemas.microsoft.com/office/drawing/2014/main" id="{1806438B-ED63-E149-AA45-180C5B0FAD19}"/>
              </a:ext>
            </a:extLst>
          </p:cNvPr>
          <p:cNvPicPr>
            <a:picLocks noChangeAspect="1"/>
          </p:cNvPicPr>
          <p:nvPr/>
        </p:nvPicPr>
        <p:blipFill>
          <a:blip r:embed="rId4"/>
          <a:stretch>
            <a:fillRect/>
          </a:stretch>
        </p:blipFill>
        <p:spPr>
          <a:xfrm>
            <a:off x="129360" y="492858"/>
            <a:ext cx="1157635" cy="1157635"/>
          </a:xfrm>
          <a:prstGeom prst="rect">
            <a:avLst/>
          </a:prstGeom>
        </p:spPr>
      </p:pic>
      <p:sp>
        <p:nvSpPr>
          <p:cNvPr id="10" name="TextBox 9">
            <a:extLst>
              <a:ext uri="{FF2B5EF4-FFF2-40B4-BE49-F238E27FC236}">
                <a16:creationId xmlns:a16="http://schemas.microsoft.com/office/drawing/2014/main" id="{9A969734-D74E-E04F-ADF1-12EF8AD66003}"/>
              </a:ext>
            </a:extLst>
          </p:cNvPr>
          <p:cNvSpPr txBox="1"/>
          <p:nvPr/>
        </p:nvSpPr>
        <p:spPr>
          <a:xfrm>
            <a:off x="992221" y="4896437"/>
            <a:ext cx="3046027" cy="1015663"/>
          </a:xfrm>
          <a:prstGeom prst="rect">
            <a:avLst/>
          </a:prstGeom>
          <a:noFill/>
        </p:spPr>
        <p:txBody>
          <a:bodyPr wrap="none" rtlCol="0">
            <a:spAutoFit/>
          </a:bodyPr>
          <a:lstStyle/>
          <a:p>
            <a:pPr algn="ctr"/>
            <a:r>
              <a:rPr lang="en-US" sz="2000" dirty="0">
                <a:solidFill>
                  <a:srgbClr val="FFFF00"/>
                </a:solidFill>
                <a:latin typeface="Arial" panose="020B0604020202020204" pitchFamily="34" charset="0"/>
                <a:cs typeface="Arial" panose="020B0604020202020204" pitchFamily="34" charset="0"/>
              </a:rPr>
              <a:t>EIC science:</a:t>
            </a:r>
          </a:p>
          <a:p>
            <a:pPr algn="ctr"/>
            <a:r>
              <a:rPr lang="en-US" sz="2000" dirty="0">
                <a:solidFill>
                  <a:srgbClr val="FFFF00"/>
                </a:solidFill>
                <a:latin typeface="Arial" panose="020B0604020202020204" pitchFamily="34" charset="0"/>
                <a:cs typeface="Arial" panose="020B0604020202020204" pitchFamily="34" charset="0"/>
              </a:rPr>
              <a:t>compelling, fundamental</a:t>
            </a:r>
          </a:p>
          <a:p>
            <a:pPr algn="ctr"/>
            <a:r>
              <a:rPr lang="en-US" sz="2000" dirty="0">
                <a:solidFill>
                  <a:srgbClr val="FFFF00"/>
                </a:solidFill>
                <a:latin typeface="Arial" panose="020B0604020202020204" pitchFamily="34" charset="0"/>
                <a:cs typeface="Arial" panose="020B0604020202020204" pitchFamily="34" charset="0"/>
              </a:rPr>
              <a:t>and timely</a:t>
            </a:r>
          </a:p>
        </p:txBody>
      </p:sp>
      <p:sp>
        <p:nvSpPr>
          <p:cNvPr id="11" name="Content Placeholder 10">
            <a:extLst>
              <a:ext uri="{FF2B5EF4-FFF2-40B4-BE49-F238E27FC236}">
                <a16:creationId xmlns:a16="http://schemas.microsoft.com/office/drawing/2014/main" id="{ABD3FFE7-12BD-DD40-9905-7700EFBF8BC3}"/>
              </a:ext>
            </a:extLst>
          </p:cNvPr>
          <p:cNvSpPr>
            <a:spLocks noGrp="1"/>
          </p:cNvSpPr>
          <p:nvPr>
            <p:ph idx="1"/>
          </p:nvPr>
        </p:nvSpPr>
        <p:spPr>
          <a:xfrm>
            <a:off x="4442639" y="1801728"/>
            <a:ext cx="7421521" cy="4351338"/>
          </a:xfrm>
        </p:spPr>
        <p:txBody>
          <a:bodyPr anchor="ctr">
            <a:normAutofit fontScale="85000" lnSpcReduction="20000"/>
          </a:bodyPr>
          <a:lstStyle/>
          <a:p>
            <a:pPr marL="0" indent="0">
              <a:buNone/>
            </a:pPr>
            <a:r>
              <a:rPr lang="en-US" sz="2400" b="1" dirty="0">
                <a:latin typeface="Arial" panose="020B0604020202020204" pitchFamily="34" charset="0"/>
                <a:cs typeface="Arial" panose="020B0604020202020204" pitchFamily="34" charset="0"/>
              </a:rPr>
              <a:t>Physics of EIC</a:t>
            </a:r>
          </a:p>
          <a:p>
            <a:r>
              <a:rPr lang="en-US" dirty="0">
                <a:solidFill>
                  <a:schemeClr val="tx1">
                    <a:lumMod val="75000"/>
                    <a:lumOff val="25000"/>
                  </a:schemeClr>
                </a:solidFill>
                <a:latin typeface="Arial" panose="020B0604020202020204" pitchFamily="34" charset="0"/>
                <a:cs typeface="Arial" panose="020B0604020202020204" pitchFamily="34" charset="0"/>
              </a:rPr>
              <a:t>Emergence of Spin </a:t>
            </a:r>
          </a:p>
          <a:p>
            <a:r>
              <a:rPr lang="en-US" dirty="0">
                <a:solidFill>
                  <a:schemeClr val="tx1">
                    <a:lumMod val="75000"/>
                    <a:lumOff val="25000"/>
                  </a:schemeClr>
                </a:solidFill>
                <a:latin typeface="Arial" panose="020B0604020202020204" pitchFamily="34" charset="0"/>
                <a:cs typeface="Arial" panose="020B0604020202020204" pitchFamily="34" charset="0"/>
              </a:rPr>
              <a:t>Emergence of Mass  </a:t>
            </a:r>
          </a:p>
          <a:p>
            <a:r>
              <a:rPr lang="en-US" dirty="0">
                <a:solidFill>
                  <a:schemeClr val="tx1">
                    <a:lumMod val="75000"/>
                    <a:lumOff val="25000"/>
                  </a:schemeClr>
                </a:solidFill>
                <a:latin typeface="Arial" panose="020B0604020202020204" pitchFamily="34" charset="0"/>
                <a:cs typeface="Arial" panose="020B0604020202020204" pitchFamily="34" charset="0"/>
              </a:rPr>
              <a:t>Physics of high-density gluon fields</a:t>
            </a:r>
            <a:endParaRPr lang="en-US"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Machine Design Parameters:</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High luminosity: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up to 10</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33</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-10</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34</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 cm</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-2</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sec</a:t>
            </a:r>
            <a:r>
              <a:rPr lang="en-US" sz="2200" baseline="300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-1 </a:t>
            </a:r>
          </a:p>
          <a:p>
            <a:pPr lvl="1"/>
            <a:r>
              <a:rPr lang="en-US" sz="1800" dirty="0">
                <a:latin typeface="Arial Unicode MS" panose="020B0604020202020204" pitchFamily="34" charset="-128"/>
                <a:ea typeface="Arial Unicode MS" panose="020B0604020202020204" pitchFamily="34" charset="-128"/>
                <a:cs typeface="Arial Unicode MS" panose="020B0604020202020204" pitchFamily="34" charset="-128"/>
              </a:rPr>
              <a:t>a factor ~100-1000 times HERA </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Broad range in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center-of-mass energy: ~20-140 GeV</a:t>
            </a:r>
          </a:p>
          <a:p>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Polarized beams </a:t>
            </a: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e-, p, and light ion beams with flexible spin patterns/orientation</a:t>
            </a:r>
          </a:p>
          <a:p>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Broad range in hadron species: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protons…. Uranium</a:t>
            </a:r>
          </a:p>
          <a:p>
            <a:r>
              <a:rPr lang="en-US" sz="2200" u="sng"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Up to two detectors </a:t>
            </a:r>
            <a:r>
              <a:rPr lang="en-US" sz="2200" dirty="0">
                <a:solidFill>
                  <a:srgbClr val="002AF4"/>
                </a:solidFill>
                <a:latin typeface="Arial Unicode MS" panose="020B0604020202020204" pitchFamily="34" charset="-128"/>
                <a:ea typeface="Arial Unicode MS" panose="020B0604020202020204" pitchFamily="34" charset="-128"/>
                <a:cs typeface="Arial Unicode MS" panose="020B0604020202020204" pitchFamily="34" charset="-128"/>
              </a:rPr>
              <a:t>well-integrated detector(s) into the machine lattice </a:t>
            </a:r>
          </a:p>
        </p:txBody>
      </p:sp>
      <p:sp>
        <p:nvSpPr>
          <p:cNvPr id="13" name="Title 12">
            <a:extLst>
              <a:ext uri="{FF2B5EF4-FFF2-40B4-BE49-F238E27FC236}">
                <a16:creationId xmlns:a16="http://schemas.microsoft.com/office/drawing/2014/main" id="{6CDC6CAB-EE55-CC45-A3E9-BBD5B5712EFD}"/>
              </a:ext>
            </a:extLst>
          </p:cNvPr>
          <p:cNvSpPr>
            <a:spLocks noGrp="1"/>
          </p:cNvSpPr>
          <p:nvPr>
            <p:ph type="title"/>
          </p:nvPr>
        </p:nvSpPr>
        <p:spPr>
          <a:xfrm>
            <a:off x="1286994" y="533400"/>
            <a:ext cx="9272337" cy="990600"/>
          </a:xfrm>
        </p:spPr>
        <p:txBody>
          <a:bodyPr anchor="t">
            <a:normAutofit/>
          </a:bodyPr>
          <a:lstStyle/>
          <a:p>
            <a:pPr algn="ctr"/>
            <a:r>
              <a:rPr lang="en-US" sz="2800" dirty="0"/>
              <a:t>National Academy of Science, Engineering and Medicine </a:t>
            </a:r>
            <a:br>
              <a:rPr lang="en-US" sz="2800" dirty="0"/>
            </a:br>
            <a:r>
              <a:rPr lang="en-US" sz="2000" dirty="0">
                <a:solidFill>
                  <a:srgbClr val="002AF4"/>
                </a:solidFill>
              </a:rPr>
              <a:t>Assessment July 2018 </a:t>
            </a:r>
          </a:p>
        </p:txBody>
      </p:sp>
      <p:pic>
        <p:nvPicPr>
          <p:cNvPr id="14" name="Picture 13">
            <a:extLst>
              <a:ext uri="{FF2B5EF4-FFF2-40B4-BE49-F238E27FC236}">
                <a16:creationId xmlns:a16="http://schemas.microsoft.com/office/drawing/2014/main" id="{175813BB-4E94-3E40-8338-CA4642225D9A}"/>
              </a:ext>
            </a:extLst>
          </p:cNvPr>
          <p:cNvPicPr>
            <a:picLocks noChangeAspect="1"/>
          </p:cNvPicPr>
          <p:nvPr/>
        </p:nvPicPr>
        <p:blipFill>
          <a:blip r:embed="rId5"/>
          <a:stretch>
            <a:fillRect/>
          </a:stretch>
        </p:blipFill>
        <p:spPr>
          <a:xfrm>
            <a:off x="10644162" y="53229"/>
            <a:ext cx="1418478" cy="1804504"/>
          </a:xfrm>
          <a:prstGeom prst="rect">
            <a:avLst/>
          </a:prstGeom>
          <a:effectLst>
            <a:outerShdw blurRad="50800" dist="38100" dir="2700000" algn="tl" rotWithShape="0">
              <a:prstClr val="black">
                <a:alpha val="40000"/>
              </a:prstClr>
            </a:outerShdw>
          </a:effectLst>
        </p:spPr>
      </p:pic>
      <p:pic>
        <p:nvPicPr>
          <p:cNvPr id="15" name="Picture 3">
            <a:extLst>
              <a:ext uri="{FF2B5EF4-FFF2-40B4-BE49-F238E27FC236}">
                <a16:creationId xmlns:a16="http://schemas.microsoft.com/office/drawing/2014/main" id="{B870F728-4940-3B43-89CD-7EA204D251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59332" y="1801728"/>
            <a:ext cx="1588138" cy="20470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30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heckerboard(across)">
                                      <p:cBhvr>
                                        <p:cTn id="7" dur="500"/>
                                        <p:tgtEl>
                                          <p:spTgt spid="11">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0" dur="500"/>
                                        <p:tgtEl>
                                          <p:spTgt spid="11">
                                            <p:txEl>
                                              <p:pRg st="1" end="1"/>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checkerboard(across)">
                                      <p:cBhvr>
                                        <p:cTn id="13" dur="500"/>
                                        <p:tgtEl>
                                          <p:spTgt spid="11">
                                            <p:txEl>
                                              <p:pRg st="2" end="2"/>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animEffect transition="in" filter="checkerboard(across)">
                                      <p:cBhvr>
                                        <p:cTn id="21" dur="500"/>
                                        <p:tgtEl>
                                          <p:spTgt spid="11">
                                            <p:txEl>
                                              <p:pRg st="5" end="5"/>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checkerboard(across)">
                                      <p:cBhvr>
                                        <p:cTn id="24" dur="500"/>
                                        <p:tgtEl>
                                          <p:spTgt spid="11">
                                            <p:txEl>
                                              <p:pRg st="6" end="6"/>
                                            </p:txEl>
                                          </p:spTgt>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checkerboard(across)">
                                      <p:cBhvr>
                                        <p:cTn id="27" dur="500"/>
                                        <p:tgtEl>
                                          <p:spTgt spid="11">
                                            <p:txEl>
                                              <p:pRg st="7" end="7"/>
                                            </p:txEl>
                                          </p:spTgt>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11">
                                            <p:txEl>
                                              <p:pRg st="8" end="8"/>
                                            </p:txEl>
                                          </p:spTgt>
                                        </p:tgtEl>
                                        <p:attrNameLst>
                                          <p:attrName>style.visibility</p:attrName>
                                        </p:attrNameLst>
                                      </p:cBhvr>
                                      <p:to>
                                        <p:strVal val="visible"/>
                                      </p:to>
                                    </p:set>
                                    <p:animEffect transition="in" filter="checkerboard(across)">
                                      <p:cBhvr>
                                        <p:cTn id="30" dur="500"/>
                                        <p:tgtEl>
                                          <p:spTgt spid="11">
                                            <p:txEl>
                                              <p:pRg st="8" end="8"/>
                                            </p:txEl>
                                          </p:spTgt>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11">
                                            <p:txEl>
                                              <p:pRg st="9" end="9"/>
                                            </p:txEl>
                                          </p:spTgt>
                                        </p:tgtEl>
                                        <p:attrNameLst>
                                          <p:attrName>style.visibility</p:attrName>
                                        </p:attrNameLst>
                                      </p:cBhvr>
                                      <p:to>
                                        <p:strVal val="visible"/>
                                      </p:to>
                                    </p:set>
                                    <p:animEffect transition="in" filter="checkerboard(across)">
                                      <p:cBhvr>
                                        <p:cTn id="33" dur="500"/>
                                        <p:tgtEl>
                                          <p:spTgt spid="11">
                                            <p:txEl>
                                              <p:pRg st="9" end="9"/>
                                            </p:txEl>
                                          </p:spTgt>
                                        </p:tgtEl>
                                      </p:cBhvr>
                                    </p:animEffect>
                                  </p:childTnLst>
                                </p:cTn>
                              </p:par>
                              <p:par>
                                <p:cTn id="34" presetID="5" presetClass="entr" presetSubtype="10" fill="hold" grpId="0" nodeType="withEffect">
                                  <p:stCondLst>
                                    <p:cond delay="0"/>
                                  </p:stCondLst>
                                  <p:childTnLst>
                                    <p:set>
                                      <p:cBhvr>
                                        <p:cTn id="35" dur="1" fill="hold">
                                          <p:stCondLst>
                                            <p:cond delay="0"/>
                                          </p:stCondLst>
                                        </p:cTn>
                                        <p:tgtEl>
                                          <p:spTgt spid="11">
                                            <p:txEl>
                                              <p:pRg st="10" end="10"/>
                                            </p:txEl>
                                          </p:spTgt>
                                        </p:tgtEl>
                                        <p:attrNameLst>
                                          <p:attrName>style.visibility</p:attrName>
                                        </p:attrNameLst>
                                      </p:cBhvr>
                                      <p:to>
                                        <p:strVal val="visible"/>
                                      </p:to>
                                    </p:set>
                                    <p:animEffect transition="in" filter="checkerboard(across)">
                                      <p:cBhvr>
                                        <p:cTn id="36" dur="500"/>
                                        <p:tgtEl>
                                          <p:spTgt spid="11">
                                            <p:txEl>
                                              <p:pRg st="10" end="10"/>
                                            </p:txEl>
                                          </p:spTgt>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39" dur="500"/>
                                        <p:tgtEl>
                                          <p:spTgt spid="11">
                                            <p:txEl>
                                              <p:pRg st="11" end="11"/>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17375" y="3540822"/>
            <a:ext cx="4636309" cy="3296294"/>
          </a:xfrm>
          <a:prstGeom prst="rect">
            <a:avLst/>
          </a:prstGeom>
        </p:spPr>
      </p:pic>
      <p:sp>
        <p:nvSpPr>
          <p:cNvPr id="2" name="Title 1"/>
          <p:cNvSpPr>
            <a:spLocks noGrp="1"/>
          </p:cNvSpPr>
          <p:nvPr>
            <p:ph type="title"/>
          </p:nvPr>
        </p:nvSpPr>
        <p:spPr>
          <a:xfrm>
            <a:off x="0" y="190826"/>
            <a:ext cx="10455193" cy="990600"/>
          </a:xfrm>
        </p:spPr>
        <p:txBody>
          <a:bodyPr anchor="t">
            <a:normAutofit/>
          </a:bodyPr>
          <a:lstStyle/>
          <a:p>
            <a:r>
              <a:rPr lang="en-US" dirty="0"/>
              <a:t>    EIC: </a:t>
            </a:r>
            <a:r>
              <a:rPr lang="en-US" dirty="0">
                <a:highlight>
                  <a:srgbClr val="FFFF00"/>
                </a:highlight>
              </a:rPr>
              <a:t>NEW</a:t>
            </a:r>
            <a:r>
              <a:rPr lang="en-US" dirty="0"/>
              <a:t> Kinematic reach &amp; properties</a:t>
            </a:r>
          </a:p>
        </p:txBody>
      </p:sp>
      <p:sp>
        <p:nvSpPr>
          <p:cNvPr id="11" name="TextBox 10"/>
          <p:cNvSpPr txBox="1"/>
          <p:nvPr/>
        </p:nvSpPr>
        <p:spPr>
          <a:xfrm>
            <a:off x="5059660" y="1568098"/>
            <a:ext cx="5893200"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For e-N collisions at the EIC:</a:t>
            </a:r>
          </a:p>
          <a:p>
            <a:pPr marL="285750" indent="-285750">
              <a:buFont typeface="Wingdings" charset="2"/>
              <a:buChar char="ü"/>
            </a:pPr>
            <a:r>
              <a:rPr lang="en-US" dirty="0">
                <a:solidFill>
                  <a:srgbClr val="292934"/>
                </a:solidFill>
                <a:latin typeface="Arial" panose="020B0604020202020204" pitchFamily="34" charset="0"/>
                <a:cs typeface="Arial" panose="020B0604020202020204" pitchFamily="34" charset="0"/>
              </a:rPr>
              <a:t>Polarized beams: e, p, d/</a:t>
            </a:r>
            <a:r>
              <a:rPr lang="en-US" baseline="30000" dirty="0">
                <a:solidFill>
                  <a:srgbClr val="292934"/>
                </a:solidFill>
                <a:latin typeface="Arial" panose="020B0604020202020204" pitchFamily="34" charset="0"/>
                <a:cs typeface="Arial" panose="020B0604020202020204" pitchFamily="34" charset="0"/>
              </a:rPr>
              <a:t>3</a:t>
            </a:r>
            <a:r>
              <a:rPr lang="en-US" dirty="0">
                <a:solidFill>
                  <a:srgbClr val="292934"/>
                </a:solidFill>
                <a:latin typeface="Arial" panose="020B0604020202020204" pitchFamily="34" charset="0"/>
                <a:cs typeface="Arial" panose="020B0604020202020204" pitchFamily="34" charset="0"/>
              </a:rPr>
              <a:t>He</a:t>
            </a:r>
          </a:p>
          <a:p>
            <a:pPr marL="285750" indent="-285750">
              <a:buFont typeface="Wingdings" charset="2"/>
              <a:buChar char="ü"/>
            </a:pPr>
            <a:r>
              <a:rPr lang="en-US" dirty="0">
                <a:solidFill>
                  <a:srgbClr val="292934"/>
                </a:solidFill>
                <a:latin typeface="Arial" panose="020B0604020202020204" pitchFamily="34" charset="0"/>
                <a:cs typeface="Arial" panose="020B0604020202020204" pitchFamily="34" charset="0"/>
              </a:rPr>
              <a:t>Variable center of mass energy</a:t>
            </a:r>
          </a:p>
          <a:p>
            <a:pPr marL="285750" indent="-285750">
              <a:buFont typeface="Wingdings" charset="2"/>
              <a:buChar char="ü"/>
            </a:pPr>
            <a:r>
              <a:rPr lang="en-US" dirty="0">
                <a:solidFill>
                  <a:srgbClr val="FF0000"/>
                </a:solidFill>
                <a:latin typeface="Arial" panose="020B0604020202020204" pitchFamily="34" charset="0"/>
                <a:cs typeface="Arial" panose="020B0604020202020204" pitchFamily="34" charset="0"/>
              </a:rPr>
              <a:t>Wide Q</a:t>
            </a:r>
            <a:r>
              <a:rPr lang="en-US" baseline="30000" dirty="0">
                <a:solidFill>
                  <a:srgbClr val="FF0000"/>
                </a:solidFill>
                <a:latin typeface="Arial" panose="020B0604020202020204" pitchFamily="34" charset="0"/>
                <a:cs typeface="Arial" panose="020B0604020202020204" pitchFamily="34" charset="0"/>
              </a:rPr>
              <a:t>2</a:t>
            </a:r>
            <a:r>
              <a:rPr lang="en-US" dirty="0">
                <a:solidFill>
                  <a:srgbClr val="FF0000"/>
                </a:solidFill>
                <a:latin typeface="Arial" panose="020B0604020202020204" pitchFamily="34" charset="0"/>
                <a:cs typeface="Arial" panose="020B0604020202020204" pitchFamily="34" charset="0"/>
              </a:rPr>
              <a:t> range </a:t>
            </a:r>
            <a:r>
              <a:rPr lang="en-US" dirty="0">
                <a:solidFill>
                  <a:srgbClr val="FF0000"/>
                </a:solidFill>
                <a:latin typeface="Arial" panose="020B0604020202020204" pitchFamily="34" charset="0"/>
                <a:cs typeface="Arial" panose="020B0604020202020204" pitchFamily="34" charset="0"/>
                <a:sym typeface="Wingdings"/>
              </a:rPr>
              <a:t> evolution</a:t>
            </a:r>
            <a:r>
              <a:rPr lang="en-US" dirty="0">
                <a:solidFill>
                  <a:srgbClr val="0000FF"/>
                </a:solidFill>
                <a:latin typeface="Arial" panose="020B0604020202020204" pitchFamily="34" charset="0"/>
                <a:cs typeface="Arial" panose="020B0604020202020204" pitchFamily="34" charset="0"/>
                <a:sym typeface="Wingdings"/>
              </a:rPr>
              <a:t> </a:t>
            </a:r>
          </a:p>
          <a:p>
            <a:pPr marL="285750" indent="-285750">
              <a:buFont typeface="Wingdings" charset="2"/>
              <a:buChar char="ü"/>
            </a:pPr>
            <a:r>
              <a:rPr lang="en-US" dirty="0">
                <a:solidFill>
                  <a:srgbClr val="0000FF"/>
                </a:solidFill>
                <a:latin typeface="Arial" panose="020B0604020202020204" pitchFamily="34" charset="0"/>
                <a:cs typeface="Arial" panose="020B0604020202020204" pitchFamily="34" charset="0"/>
                <a:sym typeface="Wingdings"/>
              </a:rPr>
              <a:t>Wide x range  spanning valence to low-x physics</a:t>
            </a:r>
            <a:endParaRPr lang="en-US" dirty="0">
              <a:solidFill>
                <a:srgbClr val="0000FF"/>
              </a:solidFill>
              <a:latin typeface="Arial" panose="020B0604020202020204" pitchFamily="34" charset="0"/>
              <a:cs typeface="Arial" panose="020B0604020202020204" pitchFamily="34" charset="0"/>
            </a:endParaRPr>
          </a:p>
        </p:txBody>
      </p:sp>
      <p:sp>
        <p:nvSpPr>
          <p:cNvPr id="12" name="TextBox 11"/>
          <p:cNvSpPr txBox="1"/>
          <p:nvPr/>
        </p:nvSpPr>
        <p:spPr>
          <a:xfrm>
            <a:off x="1110209" y="4386528"/>
            <a:ext cx="5988424" cy="1846659"/>
          </a:xfrm>
          <a:prstGeom prst="rect">
            <a:avLst/>
          </a:prstGeom>
          <a:noFill/>
        </p:spPr>
        <p:txBody>
          <a:bodyPr wrap="square" rtlCol="0">
            <a:spAutoFit/>
          </a:bodyPr>
          <a:lstStyle/>
          <a:p>
            <a:pPr algn="r"/>
            <a:r>
              <a:rPr lang="en-US" sz="2400" b="1" dirty="0">
                <a:latin typeface="Arial" panose="020B0604020202020204" pitchFamily="34" charset="0"/>
                <a:cs typeface="Arial" panose="020B0604020202020204" pitchFamily="34" charset="0"/>
              </a:rPr>
              <a:t>For e-A collisions at the EIC:</a:t>
            </a:r>
          </a:p>
          <a:p>
            <a:pPr marL="285750" indent="-285750" algn="r">
              <a:buFont typeface="Wingdings" charset="2"/>
              <a:buChar char="ü"/>
            </a:pPr>
            <a:r>
              <a:rPr lang="en-US" dirty="0">
                <a:latin typeface="Arial" panose="020B0604020202020204" pitchFamily="34" charset="0"/>
                <a:cs typeface="Arial" panose="020B0604020202020204" pitchFamily="34" charset="0"/>
              </a:rPr>
              <a:t>Wide range in nuclei</a:t>
            </a:r>
          </a:p>
          <a:p>
            <a:pPr marL="285750" indent="-285750" algn="r">
              <a:buFont typeface="Wingdings" charset="2"/>
              <a:buChar char="ü"/>
            </a:pPr>
            <a:r>
              <a:rPr lang="en-US" dirty="0">
                <a:latin typeface="Arial" panose="020B0604020202020204" pitchFamily="34" charset="0"/>
                <a:cs typeface="Arial" panose="020B0604020202020204" pitchFamily="34" charset="0"/>
              </a:rPr>
              <a:t>Luminosity per nucleon same as e-p</a:t>
            </a:r>
          </a:p>
          <a:p>
            <a:pPr marL="285750" indent="-285750" algn="r">
              <a:buFont typeface="Wingdings" charset="2"/>
              <a:buChar char="ü"/>
            </a:pPr>
            <a:r>
              <a:rPr lang="en-US" dirty="0">
                <a:latin typeface="Arial" panose="020B0604020202020204" pitchFamily="34" charset="0"/>
                <a:cs typeface="Arial" panose="020B0604020202020204" pitchFamily="34" charset="0"/>
              </a:rPr>
              <a:t>Variable center of mass energy </a:t>
            </a:r>
          </a:p>
          <a:p>
            <a:pPr marL="285750" indent="-285750" algn="r">
              <a:buFont typeface="Wingdings" charset="2"/>
              <a:buChar char="ü"/>
            </a:pPr>
            <a:r>
              <a:rPr lang="en-US" dirty="0">
                <a:solidFill>
                  <a:srgbClr val="FF0000"/>
                </a:solidFill>
                <a:latin typeface="Arial" panose="020B0604020202020204" pitchFamily="34" charset="0"/>
                <a:cs typeface="Arial" panose="020B0604020202020204" pitchFamily="34" charset="0"/>
              </a:rPr>
              <a:t>Wide x range (evolution)</a:t>
            </a:r>
          </a:p>
          <a:p>
            <a:pPr marL="285750" indent="-285750" algn="r">
              <a:buFont typeface="Wingdings" charset="2"/>
              <a:buChar char="ü"/>
            </a:pPr>
            <a:r>
              <a:rPr lang="en-US" dirty="0">
                <a:solidFill>
                  <a:srgbClr val="0000FF"/>
                </a:solidFill>
                <a:latin typeface="Arial" panose="020B0604020202020204" pitchFamily="34" charset="0"/>
                <a:cs typeface="Arial" panose="020B0604020202020204" pitchFamily="34" charset="0"/>
              </a:rPr>
              <a:t>Wide x region (reach high gluon densities)</a:t>
            </a:r>
          </a:p>
        </p:txBody>
      </p:sp>
      <p:cxnSp>
        <p:nvCxnSpPr>
          <p:cNvPr id="14" name="Straight Arrow Connector 13"/>
          <p:cNvCxnSpPr/>
          <p:nvPr/>
        </p:nvCxnSpPr>
        <p:spPr>
          <a:xfrm flipH="1">
            <a:off x="8519210" y="5750516"/>
            <a:ext cx="2341285" cy="0"/>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0956964" y="4015409"/>
            <a:ext cx="0" cy="15151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8070230" y="4910665"/>
            <a:ext cx="2773331" cy="969750"/>
          </a:xfrm>
          <a:prstGeom prst="ellipse">
            <a:avLst/>
          </a:prstGeom>
          <a:noFill/>
          <a:ln w="38100" cmpd="sng">
            <a:solidFill>
              <a:srgbClr val="E248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10860495" y="365039"/>
            <a:ext cx="1265449" cy="1462635"/>
            <a:chOff x="457200" y="1310671"/>
            <a:chExt cx="4161049" cy="5338983"/>
          </a:xfrm>
        </p:grpSpPr>
        <p:pic>
          <p:nvPicPr>
            <p:cNvPr id="18" name="Picture 17"/>
            <p:cNvPicPr>
              <a:picLocks noChangeAspect="1"/>
            </p:cNvPicPr>
            <p:nvPr/>
          </p:nvPicPr>
          <p:blipFill>
            <a:blip r:embed="rId4">
              <a:alphaModFix amt="85000"/>
            </a:blip>
            <a:stretch>
              <a:fillRect/>
            </a:stretch>
          </p:blipFill>
          <p:spPr>
            <a:xfrm>
              <a:off x="495743" y="1310671"/>
              <a:ext cx="4122506" cy="5338983"/>
            </a:xfrm>
            <a:prstGeom prst="rect">
              <a:avLst/>
            </a:prstGeom>
          </p:spPr>
        </p:pic>
        <p:sp>
          <p:nvSpPr>
            <p:cNvPr id="19" name="TextBox 18"/>
            <p:cNvSpPr txBox="1"/>
            <p:nvPr/>
          </p:nvSpPr>
          <p:spPr>
            <a:xfrm>
              <a:off x="457200" y="1338705"/>
              <a:ext cx="607432" cy="1011116"/>
            </a:xfrm>
            <a:prstGeom prst="rect">
              <a:avLst/>
            </a:prstGeom>
            <a:noFill/>
          </p:spPr>
          <p:txBody>
            <a:bodyPr wrap="none" rtlCol="0">
              <a:spAutoFit/>
            </a:bodyPr>
            <a:lstStyle/>
            <a:p>
              <a:endParaRPr lang="en-US" sz="1200" dirty="0">
                <a:solidFill>
                  <a:srgbClr val="FFFFFF"/>
                </a:solidFill>
              </a:endParaRPr>
            </a:p>
          </p:txBody>
        </p:sp>
      </p:grpSp>
      <p:sp>
        <p:nvSpPr>
          <p:cNvPr id="3" name="Date Placeholder 2">
            <a:extLst>
              <a:ext uri="{FF2B5EF4-FFF2-40B4-BE49-F238E27FC236}">
                <a16:creationId xmlns:a16="http://schemas.microsoft.com/office/drawing/2014/main" id="{76B50D77-965F-B045-B910-64DF87378FC5}"/>
              </a:ext>
            </a:extLst>
          </p:cNvPr>
          <p:cNvSpPr>
            <a:spLocks noGrp="1"/>
          </p:cNvSpPr>
          <p:nvPr>
            <p:ph type="dt" sz="half" idx="10"/>
          </p:nvPr>
        </p:nvSpPr>
        <p:spPr/>
        <p:txBody>
          <a:bodyPr/>
          <a:lstStyle/>
          <a:p>
            <a:fld id="{C2F8B04F-2F7C-4747-90E3-637F8C27F76D}" type="datetime1">
              <a:rPr lang="en-US" smtClean="0"/>
              <a:t>4/5/23</a:t>
            </a:fld>
            <a:endParaRPr lang="en-US"/>
          </a:p>
        </p:txBody>
      </p:sp>
      <p:sp>
        <p:nvSpPr>
          <p:cNvPr id="5" name="Footer Placeholder 4">
            <a:extLst>
              <a:ext uri="{FF2B5EF4-FFF2-40B4-BE49-F238E27FC236}">
                <a16:creationId xmlns:a16="http://schemas.microsoft.com/office/drawing/2014/main" id="{AD0CB26D-F47C-C44B-9B96-8C04E5D14D7B}"/>
              </a:ext>
            </a:extLst>
          </p:cNvPr>
          <p:cNvSpPr>
            <a:spLocks noGrp="1"/>
          </p:cNvSpPr>
          <p:nvPr>
            <p:ph type="ftr" sz="quarter" idx="11"/>
          </p:nvPr>
        </p:nvSpPr>
        <p:spPr/>
        <p:txBody>
          <a:bodyPr/>
          <a:lstStyle/>
          <a:p>
            <a:r>
              <a:rPr lang="en-US"/>
              <a:t>EIC and MuIC</a:t>
            </a:r>
            <a:endParaRPr lang="en-US" dirty="0"/>
          </a:p>
        </p:txBody>
      </p:sp>
      <p:sp>
        <p:nvSpPr>
          <p:cNvPr id="6" name="Slide Number Placeholder 5">
            <a:extLst>
              <a:ext uri="{FF2B5EF4-FFF2-40B4-BE49-F238E27FC236}">
                <a16:creationId xmlns:a16="http://schemas.microsoft.com/office/drawing/2014/main" id="{E1ECD455-103E-8F40-8A73-712801A11D70}"/>
              </a:ext>
            </a:extLst>
          </p:cNvPr>
          <p:cNvSpPr>
            <a:spLocks noGrp="1"/>
          </p:cNvSpPr>
          <p:nvPr>
            <p:ph type="sldNum" sz="quarter" idx="12"/>
          </p:nvPr>
        </p:nvSpPr>
        <p:spPr/>
        <p:txBody>
          <a:bodyPr/>
          <a:lstStyle/>
          <a:p>
            <a:fld id="{0CFEC368-1D7A-4F81-ABF6-AE0E36BAF64C}" type="slidenum">
              <a:rPr lang="en-US" smtClean="0"/>
              <a:pPr/>
              <a:t>8</a:t>
            </a:fld>
            <a:endParaRPr lang="en-US"/>
          </a:p>
        </p:txBody>
      </p:sp>
      <p:pic>
        <p:nvPicPr>
          <p:cNvPr id="21" name="Picture 20">
            <a:extLst>
              <a:ext uri="{FF2B5EF4-FFF2-40B4-BE49-F238E27FC236}">
                <a16:creationId xmlns:a16="http://schemas.microsoft.com/office/drawing/2014/main" id="{403C498E-F97F-B74B-9626-CCA2DA52BAC1}"/>
              </a:ext>
            </a:extLst>
          </p:cNvPr>
          <p:cNvPicPr>
            <a:picLocks noChangeAspect="1"/>
          </p:cNvPicPr>
          <p:nvPr/>
        </p:nvPicPr>
        <p:blipFill rotWithShape="1">
          <a:blip r:embed="rId5"/>
          <a:srcRect r="49238"/>
          <a:stretch/>
        </p:blipFill>
        <p:spPr>
          <a:xfrm>
            <a:off x="0" y="965918"/>
            <a:ext cx="4636309" cy="3173470"/>
          </a:xfrm>
          <a:prstGeom prst="rect">
            <a:avLst/>
          </a:prstGeom>
        </p:spPr>
      </p:pic>
      <p:cxnSp>
        <p:nvCxnSpPr>
          <p:cNvPr id="23" name="Straight Arrow Connector 22">
            <a:extLst>
              <a:ext uri="{FF2B5EF4-FFF2-40B4-BE49-F238E27FC236}">
                <a16:creationId xmlns:a16="http://schemas.microsoft.com/office/drawing/2014/main" id="{246935AC-09D2-4B49-93C1-A35BB3BF5E83}"/>
              </a:ext>
            </a:extLst>
          </p:cNvPr>
          <p:cNvCxnSpPr>
            <a:cxnSpLocks/>
          </p:cNvCxnSpPr>
          <p:nvPr/>
        </p:nvCxnSpPr>
        <p:spPr>
          <a:xfrm flipH="1">
            <a:off x="650632" y="3676749"/>
            <a:ext cx="2690445" cy="1"/>
          </a:xfrm>
          <a:prstGeom prst="straightConnector1">
            <a:avLst/>
          </a:prstGeom>
          <a:ln w="3810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10B0004-08D8-E746-968E-0A0AAEB53FA0}"/>
              </a:ext>
            </a:extLst>
          </p:cNvPr>
          <p:cNvCxnSpPr>
            <a:cxnSpLocks/>
          </p:cNvCxnSpPr>
          <p:nvPr/>
        </p:nvCxnSpPr>
        <p:spPr>
          <a:xfrm flipV="1">
            <a:off x="3924608" y="1568098"/>
            <a:ext cx="0" cy="1720225"/>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7BC579B8-167C-8D45-BA87-A3B0EF6D7145}"/>
              </a:ext>
            </a:extLst>
          </p:cNvPr>
          <p:cNvSpPr/>
          <p:nvPr/>
        </p:nvSpPr>
        <p:spPr>
          <a:xfrm>
            <a:off x="1036555" y="2628247"/>
            <a:ext cx="2464695" cy="915356"/>
          </a:xfrm>
          <a:prstGeom prst="ellipse">
            <a:avLst/>
          </a:prstGeom>
          <a:noFill/>
          <a:ln w="38100" cmpd="sng">
            <a:solidFill>
              <a:srgbClr val="E248F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F717887-9135-6F4B-92D6-07BFD704A7BD}"/>
              </a:ext>
            </a:extLst>
          </p:cNvPr>
          <p:cNvSpPr txBox="1"/>
          <p:nvPr/>
        </p:nvSpPr>
        <p:spPr>
          <a:xfrm rot="16200000">
            <a:off x="-608820" y="890051"/>
            <a:ext cx="1585690" cy="369332"/>
          </a:xfrm>
          <a:prstGeom prst="rect">
            <a:avLst/>
          </a:prstGeom>
          <a:noFill/>
        </p:spPr>
        <p:txBody>
          <a:bodyPr wrap="none" rtlCol="0">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Resolution </a:t>
            </a:r>
            <a:r>
              <a:rPr lang="en-US" dirty="0">
                <a:latin typeface="Arial Unicode MS" panose="020B0604020202020204" pitchFamily="34" charset="-128"/>
                <a:ea typeface="Arial Unicode MS" panose="020B0604020202020204" pitchFamily="34" charset="-128"/>
                <a:cs typeface="Arial Unicode MS" panose="020B0604020202020204" pitchFamily="34" charset="-128"/>
                <a:sym typeface="Wingdings" pitchFamily="2" charset="2"/>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6" name="TextBox 25">
            <a:extLst>
              <a:ext uri="{FF2B5EF4-FFF2-40B4-BE49-F238E27FC236}">
                <a16:creationId xmlns:a16="http://schemas.microsoft.com/office/drawing/2014/main" id="{AA9A8672-0453-4C45-A52F-EDB5EB606A9F}"/>
              </a:ext>
            </a:extLst>
          </p:cNvPr>
          <p:cNvSpPr txBox="1"/>
          <p:nvPr/>
        </p:nvSpPr>
        <p:spPr>
          <a:xfrm rot="16200000">
            <a:off x="6568240" y="3830743"/>
            <a:ext cx="1585690" cy="369332"/>
          </a:xfrm>
          <a:prstGeom prst="rect">
            <a:avLst/>
          </a:prstGeom>
          <a:noFill/>
        </p:spPr>
        <p:txBody>
          <a:bodyPr wrap="none" rtlCol="0">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Resolution </a:t>
            </a:r>
            <a:r>
              <a:rPr lang="en-US" dirty="0">
                <a:latin typeface="Arial Unicode MS" panose="020B0604020202020204" pitchFamily="34" charset="-128"/>
                <a:ea typeface="Arial Unicode MS" panose="020B0604020202020204" pitchFamily="34" charset="-128"/>
                <a:cs typeface="Arial Unicode MS" panose="020B0604020202020204" pitchFamily="34" charset="-128"/>
                <a:sym typeface="Wingdings" pitchFamily="2" charset="2"/>
              </a:rPr>
              <a:t></a:t>
            </a:r>
            <a:endParaRPr lang="en-US"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8" name="TextBox 7">
            <a:extLst>
              <a:ext uri="{FF2B5EF4-FFF2-40B4-BE49-F238E27FC236}">
                <a16:creationId xmlns:a16="http://schemas.microsoft.com/office/drawing/2014/main" id="{5CA1D284-17D9-334C-9321-7A8E3FD79CCA}"/>
              </a:ext>
            </a:extLst>
          </p:cNvPr>
          <p:cNvSpPr txBox="1"/>
          <p:nvPr/>
        </p:nvSpPr>
        <p:spPr>
          <a:xfrm>
            <a:off x="282948" y="3855498"/>
            <a:ext cx="2159566" cy="369332"/>
          </a:xfrm>
          <a:prstGeom prst="rect">
            <a:avLst/>
          </a:prstGeom>
          <a:noFill/>
        </p:spPr>
        <p:txBody>
          <a:bodyPr wrap="none" rtlCol="0">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Momentum fraction</a:t>
            </a:r>
          </a:p>
        </p:txBody>
      </p:sp>
      <p:sp>
        <p:nvSpPr>
          <p:cNvPr id="27" name="TextBox 26">
            <a:extLst>
              <a:ext uri="{FF2B5EF4-FFF2-40B4-BE49-F238E27FC236}">
                <a16:creationId xmlns:a16="http://schemas.microsoft.com/office/drawing/2014/main" id="{58F8E951-1A0E-5442-88A3-C28F4C34F458}"/>
              </a:ext>
            </a:extLst>
          </p:cNvPr>
          <p:cNvSpPr txBox="1"/>
          <p:nvPr/>
        </p:nvSpPr>
        <p:spPr>
          <a:xfrm>
            <a:off x="7503328" y="6490770"/>
            <a:ext cx="2159566" cy="369332"/>
          </a:xfrm>
          <a:prstGeom prst="rect">
            <a:avLst/>
          </a:prstGeom>
          <a:noFill/>
        </p:spPr>
        <p:txBody>
          <a:bodyPr wrap="none" rtlCol="0">
            <a:spAutoFit/>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Momentum fraction</a:t>
            </a:r>
          </a:p>
        </p:txBody>
      </p:sp>
    </p:spTree>
    <p:extLst>
      <p:ext uri="{BB962C8B-B14F-4D97-AF65-F5344CB8AC3E}">
        <p14:creationId xmlns:p14="http://schemas.microsoft.com/office/powerpoint/2010/main" val="273882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par>
                                <p:cTn id="19" presetID="5"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heckerboard(across)">
                                      <p:cBhvr>
                                        <p:cTn id="21" dur="500"/>
                                        <p:tgtEl>
                                          <p:spTgt spid="15"/>
                                        </p:tgtEl>
                                      </p:cBhvr>
                                    </p:animEffect>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4C1F7-5CFE-974A-B892-66B56828B7FB}"/>
              </a:ext>
            </a:extLst>
          </p:cNvPr>
          <p:cNvSpPr>
            <a:spLocks noGrp="1"/>
          </p:cNvSpPr>
          <p:nvPr>
            <p:ph type="title"/>
          </p:nvPr>
        </p:nvSpPr>
        <p:spPr>
          <a:xfrm>
            <a:off x="4925610" y="967601"/>
            <a:ext cx="3398544" cy="990600"/>
          </a:xfrm>
        </p:spPr>
        <p:txBody>
          <a:bodyPr anchor="t">
            <a:normAutofit fontScale="90000"/>
          </a:bodyPr>
          <a:lstStyle/>
          <a:p>
            <a:r>
              <a:rPr lang="en-US" dirty="0"/>
              <a:t>EIC science highlights</a:t>
            </a:r>
          </a:p>
        </p:txBody>
      </p:sp>
      <p:sp>
        <p:nvSpPr>
          <p:cNvPr id="3" name="Date Placeholder 2">
            <a:extLst>
              <a:ext uri="{FF2B5EF4-FFF2-40B4-BE49-F238E27FC236}">
                <a16:creationId xmlns:a16="http://schemas.microsoft.com/office/drawing/2014/main" id="{03C80F23-6BB8-D24C-9E10-0C5B2DE2DF9D}"/>
              </a:ext>
            </a:extLst>
          </p:cNvPr>
          <p:cNvSpPr>
            <a:spLocks noGrp="1"/>
          </p:cNvSpPr>
          <p:nvPr>
            <p:ph type="dt" sz="half" idx="10"/>
          </p:nvPr>
        </p:nvSpPr>
        <p:spPr/>
        <p:txBody>
          <a:bodyPr/>
          <a:lstStyle/>
          <a:p>
            <a:fld id="{6DF109CF-55A2-9D4A-B0C6-888CC1E10394}" type="datetime1">
              <a:rPr lang="en-US" smtClean="0"/>
              <a:t>4/5/23</a:t>
            </a:fld>
            <a:endParaRPr lang="en-US"/>
          </a:p>
        </p:txBody>
      </p:sp>
      <p:sp>
        <p:nvSpPr>
          <p:cNvPr id="4" name="Footer Placeholder 3">
            <a:extLst>
              <a:ext uri="{FF2B5EF4-FFF2-40B4-BE49-F238E27FC236}">
                <a16:creationId xmlns:a16="http://schemas.microsoft.com/office/drawing/2014/main" id="{075C692B-3A03-5B4E-97B3-B92E54556993}"/>
              </a:ext>
            </a:extLst>
          </p:cNvPr>
          <p:cNvSpPr>
            <a:spLocks noGrp="1"/>
          </p:cNvSpPr>
          <p:nvPr>
            <p:ph type="ftr" sz="quarter" idx="11"/>
          </p:nvPr>
        </p:nvSpPr>
        <p:spPr/>
        <p:txBody>
          <a:bodyPr/>
          <a:lstStyle/>
          <a:p>
            <a:pPr algn="r"/>
            <a:r>
              <a:rPr lang="en-US"/>
              <a:t>EIC and MuIC</a:t>
            </a:r>
            <a:endParaRPr lang="en-US" dirty="0"/>
          </a:p>
        </p:txBody>
      </p:sp>
      <p:sp>
        <p:nvSpPr>
          <p:cNvPr id="5" name="Slide Number Placeholder 4">
            <a:extLst>
              <a:ext uri="{FF2B5EF4-FFF2-40B4-BE49-F238E27FC236}">
                <a16:creationId xmlns:a16="http://schemas.microsoft.com/office/drawing/2014/main" id="{CF400C9F-2152-8E4C-BBCA-59EBE82E6D29}"/>
              </a:ext>
            </a:extLst>
          </p:cNvPr>
          <p:cNvSpPr>
            <a:spLocks noGrp="1"/>
          </p:cNvSpPr>
          <p:nvPr>
            <p:ph type="sldNum" sz="quarter" idx="12"/>
          </p:nvPr>
        </p:nvSpPr>
        <p:spPr/>
        <p:txBody>
          <a:bodyPr/>
          <a:lstStyle/>
          <a:p>
            <a:fld id="{0CFEC368-1D7A-4F81-ABF6-AE0E36BAF64C}" type="slidenum">
              <a:rPr lang="en-US" smtClean="0"/>
              <a:pPr/>
              <a:t>9</a:t>
            </a:fld>
            <a:endParaRPr lang="en-US"/>
          </a:p>
        </p:txBody>
      </p:sp>
      <p:pic>
        <p:nvPicPr>
          <p:cNvPr id="6" name="Picture 5">
            <a:extLst>
              <a:ext uri="{FF2B5EF4-FFF2-40B4-BE49-F238E27FC236}">
                <a16:creationId xmlns:a16="http://schemas.microsoft.com/office/drawing/2014/main" id="{03335F47-A555-B54B-8699-54E30ED68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344" y="2181299"/>
            <a:ext cx="5592181" cy="3830678"/>
          </a:xfrm>
          <a:prstGeom prst="rect">
            <a:avLst/>
          </a:prstGeom>
          <a:solidFill>
            <a:schemeClr val="bg1"/>
          </a:solidFill>
        </p:spPr>
      </p:pic>
      <p:pic>
        <p:nvPicPr>
          <p:cNvPr id="7" name="Picture 2" descr="hadronization.eps">
            <a:extLst>
              <a:ext uri="{FF2B5EF4-FFF2-40B4-BE49-F238E27FC236}">
                <a16:creationId xmlns:a16="http://schemas.microsoft.com/office/drawing/2014/main" id="{55380BA1-1AD0-D943-975E-760554C8B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47583"/>
          <a:stretch/>
        </p:blipFill>
        <p:spPr bwMode="auto">
          <a:xfrm>
            <a:off x="1605248" y="5376396"/>
            <a:ext cx="2240992" cy="13047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4A8ACBE2-4C60-A649-A8A6-3B143A831F5B}"/>
              </a:ext>
            </a:extLst>
          </p:cNvPr>
          <p:cNvGrpSpPr/>
          <p:nvPr/>
        </p:nvGrpSpPr>
        <p:grpSpPr>
          <a:xfrm>
            <a:off x="678250" y="545249"/>
            <a:ext cx="2839343" cy="4602033"/>
            <a:chOff x="678250" y="545249"/>
            <a:chExt cx="2839343" cy="4602033"/>
          </a:xfrm>
        </p:grpSpPr>
        <p:pic>
          <p:nvPicPr>
            <p:cNvPr id="8" name="Picture 7">
              <a:extLst>
                <a:ext uri="{FF2B5EF4-FFF2-40B4-BE49-F238E27FC236}">
                  <a16:creationId xmlns:a16="http://schemas.microsoft.com/office/drawing/2014/main" id="{335B33B5-BC3C-9144-A3C3-753DD63778DD}"/>
                </a:ext>
              </a:extLst>
            </p:cNvPr>
            <p:cNvPicPr>
              <a:picLocks noChangeAspect="1"/>
            </p:cNvPicPr>
            <p:nvPr/>
          </p:nvPicPr>
          <p:blipFill rotWithShape="1">
            <a:blip r:embed="rId4">
              <a:extLst>
                <a:ext uri="{28A0092B-C50C-407E-A947-70E740481C1C}">
                  <a14:useLocalDpi xmlns:a14="http://schemas.microsoft.com/office/drawing/2010/main" val="0"/>
                </a:ext>
              </a:extLst>
            </a:blip>
            <a:srcRect l="2386" t="12545" r="12102" b="3887"/>
            <a:stretch/>
          </p:blipFill>
          <p:spPr>
            <a:xfrm>
              <a:off x="678250" y="3127580"/>
              <a:ext cx="2066686" cy="2019702"/>
            </a:xfrm>
            <a:prstGeom prst="rect">
              <a:avLst/>
            </a:prstGeom>
          </p:spPr>
        </p:pic>
        <p:pic>
          <p:nvPicPr>
            <p:cNvPr id="9" name="Picture 8">
              <a:extLst>
                <a:ext uri="{FF2B5EF4-FFF2-40B4-BE49-F238E27FC236}">
                  <a16:creationId xmlns:a16="http://schemas.microsoft.com/office/drawing/2014/main" id="{4B15F36E-07C3-5C42-ACDC-D7277352CD84}"/>
                </a:ext>
              </a:extLst>
            </p:cNvPr>
            <p:cNvPicPr>
              <a:picLocks noChangeAspect="1"/>
            </p:cNvPicPr>
            <p:nvPr/>
          </p:nvPicPr>
          <p:blipFill>
            <a:blip r:embed="rId5"/>
            <a:stretch>
              <a:fillRect/>
            </a:stretch>
          </p:blipFill>
          <p:spPr>
            <a:xfrm>
              <a:off x="1198880" y="545249"/>
              <a:ext cx="2318713" cy="2141001"/>
            </a:xfrm>
            <a:prstGeom prst="rect">
              <a:avLst/>
            </a:prstGeom>
          </p:spPr>
        </p:pic>
      </p:grpSp>
      <p:grpSp>
        <p:nvGrpSpPr>
          <p:cNvPr id="20" name="Group 19">
            <a:extLst>
              <a:ext uri="{FF2B5EF4-FFF2-40B4-BE49-F238E27FC236}">
                <a16:creationId xmlns:a16="http://schemas.microsoft.com/office/drawing/2014/main" id="{F91E7939-7F66-654C-8CFA-F48E22A04F78}"/>
              </a:ext>
            </a:extLst>
          </p:cNvPr>
          <p:cNvGrpSpPr/>
          <p:nvPr/>
        </p:nvGrpSpPr>
        <p:grpSpPr>
          <a:xfrm>
            <a:off x="7989919" y="536118"/>
            <a:ext cx="3980438" cy="3187262"/>
            <a:chOff x="7989919" y="536118"/>
            <a:chExt cx="3980438" cy="3187262"/>
          </a:xfrm>
        </p:grpSpPr>
        <p:pic>
          <p:nvPicPr>
            <p:cNvPr id="10" name="Picture 9" descr="Screen shot 2013-02-10 at 4.38.26 AM.png">
              <a:extLst>
                <a:ext uri="{FF2B5EF4-FFF2-40B4-BE49-F238E27FC236}">
                  <a16:creationId xmlns:a16="http://schemas.microsoft.com/office/drawing/2014/main" id="{62188A5F-D318-564A-AEEC-C2B674B3C3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9919" y="536118"/>
              <a:ext cx="3114416" cy="1347448"/>
            </a:xfrm>
            <a:prstGeom prst="rect">
              <a:avLst/>
            </a:prstGeom>
          </p:spPr>
        </p:pic>
        <p:pic>
          <p:nvPicPr>
            <p:cNvPr id="11" name="Picture 10" descr="plotGPD2D.pdf">
              <a:extLst>
                <a:ext uri="{FF2B5EF4-FFF2-40B4-BE49-F238E27FC236}">
                  <a16:creationId xmlns:a16="http://schemas.microsoft.com/office/drawing/2014/main" id="{80463CAD-6176-9748-AC73-BF258A4682D8}"/>
                </a:ext>
              </a:extLst>
            </p:cNvPr>
            <p:cNvPicPr>
              <a:picLocks noChangeAspect="1"/>
            </p:cNvPicPr>
            <p:nvPr/>
          </p:nvPicPr>
          <p:blipFill rotWithShape="1">
            <a:blip r:embed="rId7">
              <a:extLst>
                <a:ext uri="{28A0092B-C50C-407E-A947-70E740481C1C}">
                  <a14:useLocalDpi xmlns:a14="http://schemas.microsoft.com/office/drawing/2010/main" val="0"/>
                </a:ext>
              </a:extLst>
            </a:blip>
            <a:srcRect t="9302" r="17366"/>
            <a:stretch/>
          </p:blipFill>
          <p:spPr>
            <a:xfrm>
              <a:off x="8913599" y="2032835"/>
              <a:ext cx="3056758" cy="1690545"/>
            </a:xfrm>
            <a:prstGeom prst="rect">
              <a:avLst/>
            </a:prstGeom>
          </p:spPr>
        </p:pic>
      </p:grpSp>
      <p:grpSp>
        <p:nvGrpSpPr>
          <p:cNvPr id="19" name="Group 18">
            <a:extLst>
              <a:ext uri="{FF2B5EF4-FFF2-40B4-BE49-F238E27FC236}">
                <a16:creationId xmlns:a16="http://schemas.microsoft.com/office/drawing/2014/main" id="{A721837E-353A-DE42-8CBA-A8F1092C81FA}"/>
              </a:ext>
            </a:extLst>
          </p:cNvPr>
          <p:cNvGrpSpPr/>
          <p:nvPr/>
        </p:nvGrpSpPr>
        <p:grpSpPr>
          <a:xfrm>
            <a:off x="8873233" y="3754065"/>
            <a:ext cx="2827866" cy="3054126"/>
            <a:chOff x="8873233" y="3754065"/>
            <a:chExt cx="2827866" cy="3054126"/>
          </a:xfrm>
        </p:grpSpPr>
        <p:grpSp>
          <p:nvGrpSpPr>
            <p:cNvPr id="12" name="Group 11">
              <a:extLst>
                <a:ext uri="{FF2B5EF4-FFF2-40B4-BE49-F238E27FC236}">
                  <a16:creationId xmlns:a16="http://schemas.microsoft.com/office/drawing/2014/main" id="{2CCB7E70-E481-1046-A345-B4B84BCB0342}"/>
                </a:ext>
              </a:extLst>
            </p:cNvPr>
            <p:cNvGrpSpPr/>
            <p:nvPr/>
          </p:nvGrpSpPr>
          <p:grpSpPr>
            <a:xfrm>
              <a:off x="8873233" y="3754065"/>
              <a:ext cx="2827866" cy="3054126"/>
              <a:chOff x="186342" y="-98500"/>
              <a:chExt cx="4290373" cy="4540115"/>
            </a:xfrm>
          </p:grpSpPr>
          <p:pic>
            <p:nvPicPr>
              <p:cNvPr id="13" name="Picture 1046">
                <a:extLst>
                  <a:ext uri="{FF2B5EF4-FFF2-40B4-BE49-F238E27FC236}">
                    <a16:creationId xmlns:a16="http://schemas.microsoft.com/office/drawing/2014/main" id="{B32D8933-5B95-E54A-8032-EA8A6D39B7D6}"/>
                  </a:ext>
                </a:extLst>
              </p:cNvPr>
              <p:cNvPicPr>
                <a:picLocks noChangeAspect="1" noChangeArrowheads="1"/>
              </p:cNvPicPr>
              <p:nvPr/>
            </p:nvPicPr>
            <p:blipFill>
              <a:blip r:embed="rId8"/>
              <a:srcRect r="847"/>
              <a:stretch>
                <a:fillRect/>
              </a:stretch>
            </p:blipFill>
            <p:spPr bwMode="auto">
              <a:xfrm>
                <a:off x="186342" y="1050890"/>
                <a:ext cx="4290373" cy="3390725"/>
              </a:xfrm>
              <a:prstGeom prst="rect">
                <a:avLst/>
              </a:prstGeom>
              <a:noFill/>
              <a:ln w="9525">
                <a:noFill/>
                <a:miter lim="800000"/>
                <a:headEnd/>
                <a:tailEnd/>
              </a:ln>
            </p:spPr>
          </p:pic>
          <p:cxnSp>
            <p:nvCxnSpPr>
              <p:cNvPr id="14" name="Straight Arrow Connector 13">
                <a:extLst>
                  <a:ext uri="{FF2B5EF4-FFF2-40B4-BE49-F238E27FC236}">
                    <a16:creationId xmlns:a16="http://schemas.microsoft.com/office/drawing/2014/main" id="{85965FC9-B36A-A141-A552-3B08C2D8FAEB}"/>
                  </a:ext>
                </a:extLst>
              </p:cNvPr>
              <p:cNvCxnSpPr>
                <a:cxnSpLocks/>
              </p:cNvCxnSpPr>
              <p:nvPr/>
            </p:nvCxnSpPr>
            <p:spPr bwMode="auto">
              <a:xfrm flipH="1" flipV="1">
                <a:off x="2451428" y="216856"/>
                <a:ext cx="331161" cy="1081648"/>
              </a:xfrm>
              <a:prstGeom prst="straightConnector1">
                <a:avLst/>
              </a:prstGeom>
              <a:solidFill>
                <a:schemeClr val="accent1"/>
              </a:solidFill>
              <a:ln w="31750" cap="flat" cmpd="sng" algn="ctr">
                <a:solidFill>
                  <a:srgbClr val="FF0000"/>
                </a:solidFill>
                <a:prstDash val="solid"/>
                <a:round/>
                <a:headEnd type="none" w="med" len="med"/>
                <a:tailEnd type="arrow"/>
              </a:ln>
              <a:effectLst/>
            </p:spPr>
          </p:cxnSp>
          <p:sp>
            <p:nvSpPr>
              <p:cNvPr id="15" name="TextBox 14">
                <a:extLst>
                  <a:ext uri="{FF2B5EF4-FFF2-40B4-BE49-F238E27FC236}">
                    <a16:creationId xmlns:a16="http://schemas.microsoft.com/office/drawing/2014/main" id="{F8F1FED8-5FFF-C94A-8195-36A1BC8A1C72}"/>
                  </a:ext>
                </a:extLst>
              </p:cNvPr>
              <p:cNvSpPr txBox="1"/>
              <p:nvPr/>
            </p:nvSpPr>
            <p:spPr>
              <a:xfrm>
                <a:off x="1681916" y="-98500"/>
                <a:ext cx="576563" cy="923330"/>
              </a:xfrm>
              <a:prstGeom prst="rect">
                <a:avLst/>
              </a:prstGeom>
              <a:noFill/>
            </p:spPr>
            <p:txBody>
              <a:bodyPr wrap="none" rtlCol="0">
                <a:spAutoFit/>
              </a:bodyPr>
              <a:lstStyle/>
              <a:p>
                <a:r>
                  <a:rPr lang="en-US" sz="5400" dirty="0">
                    <a:solidFill>
                      <a:srgbClr val="0000FF"/>
                    </a:solidFill>
                  </a:rPr>
                  <a:t>?</a:t>
                </a:r>
              </a:p>
            </p:txBody>
          </p:sp>
          <p:sp>
            <p:nvSpPr>
              <p:cNvPr id="16" name="Freeform 15">
                <a:extLst>
                  <a:ext uri="{FF2B5EF4-FFF2-40B4-BE49-F238E27FC236}">
                    <a16:creationId xmlns:a16="http://schemas.microsoft.com/office/drawing/2014/main" id="{B1F37243-1293-4047-ACE4-E1D7449AEC29}"/>
                  </a:ext>
                </a:extLst>
              </p:cNvPr>
              <p:cNvSpPr/>
              <p:nvPr/>
            </p:nvSpPr>
            <p:spPr>
              <a:xfrm>
                <a:off x="771754" y="504744"/>
                <a:ext cx="1947333" cy="677333"/>
              </a:xfrm>
              <a:custGeom>
                <a:avLst/>
                <a:gdLst>
                  <a:gd name="connsiteX0" fmla="*/ 1830916 w 1830916"/>
                  <a:gd name="connsiteY0" fmla="*/ 1143000 h 1143000"/>
                  <a:gd name="connsiteX1" fmla="*/ 0 w 1830916"/>
                  <a:gd name="connsiteY1" fmla="*/ 0 h 1143000"/>
                  <a:gd name="connsiteX2" fmla="*/ 0 w 1830916"/>
                  <a:gd name="connsiteY2" fmla="*/ 0 h 1143000"/>
                </a:gdLst>
                <a:ahLst/>
                <a:cxnLst>
                  <a:cxn ang="0">
                    <a:pos x="connsiteX0" y="connsiteY0"/>
                  </a:cxn>
                  <a:cxn ang="0">
                    <a:pos x="connsiteX1" y="connsiteY1"/>
                  </a:cxn>
                  <a:cxn ang="0">
                    <a:pos x="connsiteX2" y="connsiteY2"/>
                  </a:cxn>
                </a:cxnLst>
                <a:rect l="l" t="t" r="r" b="b"/>
                <a:pathLst>
                  <a:path w="1830916" h="1143000">
                    <a:moveTo>
                      <a:pt x="1830916" y="1143000"/>
                    </a:moveTo>
                    <a:lnTo>
                      <a:pt x="0" y="0"/>
                    </a:lnTo>
                    <a:lnTo>
                      <a:pt x="0" y="0"/>
                    </a:lnTo>
                  </a:path>
                </a:pathLst>
              </a:custGeom>
              <a:ln w="31750">
                <a:solidFill>
                  <a:srgbClr val="FF0000"/>
                </a:solidFill>
                <a:tailEnd type="stealth" w="lg" len="lg"/>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a:extLst>
                  <a:ext uri="{FF2B5EF4-FFF2-40B4-BE49-F238E27FC236}">
                    <a16:creationId xmlns:a16="http://schemas.microsoft.com/office/drawing/2014/main" id="{0512EDA7-C15A-E240-894B-F779920E31BA}"/>
                  </a:ext>
                </a:extLst>
              </p:cNvPr>
              <p:cNvPicPr>
                <a:picLocks noChangeAspect="1"/>
              </p:cNvPicPr>
              <p:nvPr/>
            </p:nvPicPr>
            <p:blipFill>
              <a:blip r:embed="rId9"/>
              <a:stretch>
                <a:fillRect/>
              </a:stretch>
            </p:blipFill>
            <p:spPr>
              <a:xfrm>
                <a:off x="2123008" y="2344041"/>
                <a:ext cx="886796" cy="505572"/>
              </a:xfrm>
              <a:prstGeom prst="rect">
                <a:avLst/>
              </a:prstGeom>
            </p:spPr>
          </p:pic>
        </p:grpSp>
        <p:pic>
          <p:nvPicPr>
            <p:cNvPr id="18" name="Picture 17">
              <a:extLst>
                <a:ext uri="{FF2B5EF4-FFF2-40B4-BE49-F238E27FC236}">
                  <a16:creationId xmlns:a16="http://schemas.microsoft.com/office/drawing/2014/main" id="{49214A77-6459-F743-99DA-5DBAC71A3335}"/>
                </a:ext>
              </a:extLst>
            </p:cNvPr>
            <p:cNvPicPr>
              <a:picLocks noChangeAspect="1"/>
            </p:cNvPicPr>
            <p:nvPr/>
          </p:nvPicPr>
          <p:blipFill>
            <a:blip r:embed="rId10"/>
            <a:stretch>
              <a:fillRect/>
            </a:stretch>
          </p:blipFill>
          <p:spPr>
            <a:xfrm>
              <a:off x="9404425" y="3829326"/>
              <a:ext cx="644581" cy="357514"/>
            </a:xfrm>
            <a:prstGeom prst="rect">
              <a:avLst/>
            </a:prstGeom>
          </p:spPr>
        </p:pic>
      </p:grpSp>
      <p:pic>
        <p:nvPicPr>
          <p:cNvPr id="22" name="Picture 21">
            <a:extLst>
              <a:ext uri="{FF2B5EF4-FFF2-40B4-BE49-F238E27FC236}">
                <a16:creationId xmlns:a16="http://schemas.microsoft.com/office/drawing/2014/main" id="{F0C6F7DD-CDF2-304F-ADB1-C47F85F8C256}"/>
              </a:ext>
            </a:extLst>
          </p:cNvPr>
          <p:cNvPicPr>
            <a:picLocks noChangeAspect="1"/>
          </p:cNvPicPr>
          <p:nvPr/>
        </p:nvPicPr>
        <p:blipFill>
          <a:blip r:embed="rId11"/>
          <a:stretch>
            <a:fillRect/>
          </a:stretch>
        </p:blipFill>
        <p:spPr>
          <a:xfrm>
            <a:off x="4161222" y="948699"/>
            <a:ext cx="721408" cy="1061361"/>
          </a:xfrm>
          <a:prstGeom prst="rect">
            <a:avLst/>
          </a:prstGeom>
        </p:spPr>
      </p:pic>
    </p:spTree>
    <p:extLst>
      <p:ext uri="{BB962C8B-B14F-4D97-AF65-F5344CB8AC3E}">
        <p14:creationId xmlns:p14="http://schemas.microsoft.com/office/powerpoint/2010/main" val="13262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28904</TotalTime>
  <Words>2906</Words>
  <Application>Microsoft Macintosh PowerPoint</Application>
  <PresentationFormat>Widescreen</PresentationFormat>
  <Paragraphs>436</Paragraphs>
  <Slides>30</Slides>
  <Notes>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4" baseType="lpstr">
      <vt:lpstr>Arial Unicode MS</vt:lpstr>
      <vt:lpstr>Apple Chancery</vt:lpstr>
      <vt:lpstr>Arial</vt:lpstr>
      <vt:lpstr>Book Antiqua</vt:lpstr>
      <vt:lpstr>Calibri</vt:lpstr>
      <vt:lpstr>Comic Sans MS</vt:lpstr>
      <vt:lpstr>Courier New</vt:lpstr>
      <vt:lpstr>Helvetica</vt:lpstr>
      <vt:lpstr>Symbol</vt:lpstr>
      <vt:lpstr>Times New Roman</vt:lpstr>
      <vt:lpstr>Vrinda</vt:lpstr>
      <vt:lpstr>Wingdings</vt:lpstr>
      <vt:lpstr>Clarity</vt:lpstr>
      <vt:lpstr>Equation</vt:lpstr>
      <vt:lpstr>PowerPoint Presentation</vt:lpstr>
      <vt:lpstr>Outline of this talk</vt:lpstr>
      <vt:lpstr>Deep Inelastic Scattering: Precision and control</vt:lpstr>
      <vt:lpstr>PowerPoint Presentation</vt:lpstr>
      <vt:lpstr>PowerPoint Presentation</vt:lpstr>
      <vt:lpstr>PowerPoint Presentation</vt:lpstr>
      <vt:lpstr>National Academy of Science, Engineering and Medicine  Assessment July 2018 </vt:lpstr>
      <vt:lpstr>    EIC: NEW Kinematic reach &amp; properties</vt:lpstr>
      <vt:lpstr>EIC science highlights</vt:lpstr>
      <vt:lpstr>EIC Accelerator Design Overview</vt:lpstr>
      <vt:lpstr>EIC Accelerator Design</vt:lpstr>
      <vt:lpstr>EIC Project – BNL/JLab, Boards, Advisory Committees</vt:lpstr>
      <vt:lpstr>PowerPoint Presentation</vt:lpstr>
      <vt:lpstr>PowerPoint Presentation</vt:lpstr>
      <vt:lpstr>Reference Detector – Backward/Forward Detectors</vt:lpstr>
      <vt:lpstr>2nd IR and 2nd Detector</vt:lpstr>
      <vt:lpstr>Overall Schedule</vt:lpstr>
      <vt:lpstr>It is reasonable to assume that the EIC physics program will run for about 15 years starting 2035, and possibly extended by another ~5-10 years with detector upgrades.</vt:lpstr>
      <vt:lpstr>Some personal thoughts/questions on muons –  unorganized but hopefully helpful…..</vt:lpstr>
      <vt:lpstr>Some personal thoughts/questions on muons –  unorganized but hopefully helpful…..</vt:lpstr>
      <vt:lpstr>Some personal thoughts/questions on muons –  unorganized but hopefully helpful…..</vt:lpstr>
      <vt:lpstr>Some personal thoughts/questions on muons –  unorganized but hopefully helpful…..</vt:lpstr>
      <vt:lpstr>Final thoughts: on timeline…. (are you ahead of the curve?)</vt:lpstr>
      <vt:lpstr>The timeline is not to discourage you but infact challenge you. If the science is good, it needs to be done, and will get done.</vt:lpstr>
      <vt:lpstr>PowerPoint Presentation</vt:lpstr>
      <vt:lpstr>DOE Project Phases</vt:lpstr>
      <vt:lpstr>Complementarity for 1st-IR &amp; 2nd-IR</vt:lpstr>
      <vt:lpstr>Physics @ the US EIC beyond the EIC’s core science Of HEP/LHC-HI interest to Snowmass 2021 (EF 05, 06, and 07 and possibly also EF 04) </vt:lpstr>
      <vt:lpstr>PowerPoint Presentation</vt:lpstr>
      <vt:lpstr>Towards high luminosity: optimizing a multidimensional parameter 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 Ion Collider &amp; its relevance to Snowmass 2021</dc:title>
  <dc:creator>Abhay Deshpande</dc:creator>
  <cp:lastModifiedBy>Abhay Deshpande</cp:lastModifiedBy>
  <cp:revision>276</cp:revision>
  <dcterms:created xsi:type="dcterms:W3CDTF">2020-05-30T17:47:59Z</dcterms:created>
  <dcterms:modified xsi:type="dcterms:W3CDTF">2023-04-05T12:38:01Z</dcterms:modified>
</cp:coreProperties>
</file>