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64" r:id="rId3"/>
    <p:sldId id="262" r:id="rId4"/>
    <p:sldId id="257" r:id="rId5"/>
    <p:sldId id="265" r:id="rId6"/>
    <p:sldId id="266" r:id="rId7"/>
    <p:sldId id="267" r:id="rId8"/>
    <p:sldId id="261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94"/>
  </p:normalViewPr>
  <p:slideViewPr>
    <p:cSldViewPr snapToGrid="0" snapToObjects="1">
      <p:cViewPr varScale="1">
        <p:scale>
          <a:sx n="52" d="100"/>
          <a:sy n="52" d="100"/>
        </p:scale>
        <p:origin x="45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Proton-Driven Muon Source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April 5,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J. Scott Berg</a:t>
            </a:r>
            <a:br>
              <a:rPr lang="en-US" dirty="0"/>
            </a:br>
            <a:r>
              <a:rPr lang="en-US" dirty="0"/>
              <a:t>Brookhaven National Laboratory</a:t>
            </a:r>
            <a:br>
              <a:rPr lang="en-US" dirty="0"/>
            </a:br>
            <a:r>
              <a:rPr lang="en-US" dirty="0"/>
              <a:t>Workshop: muons from backscattered photons at the EIC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8B9A7-80E0-459E-8C0F-F46C48B03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6-D Cooling of Bunch Train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5F341-6220-C667-5FB8-C0875A908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As emittances reduce,</a:t>
            </a:r>
            <a:br>
              <a:rPr lang="en-US" dirty="0"/>
            </a:br>
            <a:r>
              <a:rPr lang="en-US" dirty="0"/>
              <a:t>progressively modify cells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Reduce beta function</a:t>
            </a:r>
          </a:p>
          <a:p>
            <a:pPr marL="914400" lvl="1" indent="-457200"/>
            <a:r>
              <a:rPr lang="en-US" dirty="0"/>
              <a:t>Keep angular spread constant</a:t>
            </a:r>
          </a:p>
          <a:p>
            <a:pPr marL="914400" lvl="1" indent="-457200"/>
            <a:r>
              <a:rPr lang="en-US" dirty="0"/>
              <a:t>Higher magnetic fields</a:t>
            </a:r>
          </a:p>
          <a:p>
            <a:pPr marL="914400" lvl="1" indent="-457200"/>
            <a:r>
              <a:rPr lang="en-US" dirty="0"/>
              <a:t>Shorter cells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Increase RF frequency</a:t>
            </a:r>
          </a:p>
          <a:p>
            <a:pPr marL="914400" lvl="1" indent="-457200"/>
            <a:r>
              <a:rPr lang="en-US" dirty="0"/>
              <a:t>Keep energy spread high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Adiabatic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73098-3203-7747-B10A-9B7E940A1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2A875ADC-F0A4-8F48-7248-323288792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262" y="1825625"/>
            <a:ext cx="5491752" cy="420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73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048C2-3117-7445-3726-9B13D6C94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6-D Cooling of Merged Bunch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A5D39-0B37-AF83-352C-967EF85A7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5238377" cy="420718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Get lowest transverse emittance possible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Lower beta functions than pre-merge</a:t>
            </a:r>
          </a:p>
          <a:p>
            <a:pPr marL="914400" lvl="1" indent="-457200"/>
            <a:r>
              <a:rPr lang="en-US" dirty="0"/>
              <a:t>Higher magnetic fields</a:t>
            </a:r>
          </a:p>
          <a:p>
            <a:pPr marL="914400" lvl="1" indent="-457200"/>
            <a:r>
              <a:rPr lang="en-US" dirty="0"/>
              <a:t>Stronger longitudinal variation of fields</a:t>
            </a:r>
          </a:p>
          <a:p>
            <a:pPr marL="914400" lvl="1" indent="-457200"/>
            <a:r>
              <a:rPr lang="en-US" dirty="0"/>
              <a:t>Reduced energy acceptance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Progressive changes in beta, field, length like before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38486-0BD0-84AC-A413-671F3D1DC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31B609D9-F702-2913-B91E-D27170350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877" y="1825624"/>
            <a:ext cx="5378137" cy="42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16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048C2-3117-7445-3726-9B13D6C94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6-D Cooling of Merged Bunch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A5D39-0B37-AF83-352C-967EF85A7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5238377" cy="420718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Late stages very challenging</a:t>
            </a:r>
          </a:p>
          <a:p>
            <a:pPr marL="914400" lvl="1" indent="-457200"/>
            <a:r>
              <a:rPr lang="en-US" dirty="0"/>
              <a:t>High fields</a:t>
            </a:r>
          </a:p>
          <a:p>
            <a:pPr marL="914400" lvl="1" indent="-457200"/>
            <a:r>
              <a:rPr lang="en-US" dirty="0"/>
              <a:t>Proximity of magnets to each other and to RF cavities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Reaches a performance limit</a:t>
            </a:r>
          </a:p>
          <a:p>
            <a:pPr marL="914400" lvl="1" indent="-457200"/>
            <a:r>
              <a:rPr lang="en-US" dirty="0"/>
              <a:t>Achievable magnetic field</a:t>
            </a:r>
          </a:p>
          <a:p>
            <a:pPr marL="914400" lvl="1" indent="-457200"/>
            <a:r>
              <a:rPr lang="en-US" dirty="0"/>
              <a:t>Energy acceptance (energy straggling)</a:t>
            </a:r>
          </a:p>
          <a:p>
            <a:pPr marL="914400" lvl="1" indent="-457200"/>
            <a:r>
              <a:rPr lang="en-US" dirty="0"/>
              <a:t>Transverse acceptance falling faster than emittance</a:t>
            </a:r>
          </a:p>
          <a:p>
            <a:pPr marL="914400" lvl="1" indent="-457200"/>
            <a:r>
              <a:rPr lang="en-US" dirty="0"/>
              <a:t>Intensity-dependent effects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38486-0BD0-84AC-A413-671F3D1DC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31B609D9-F702-2913-B91E-D27170350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877" y="1825624"/>
            <a:ext cx="5378137" cy="42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04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C04F3-575A-2EFB-75DE-04D329ABB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Cooling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BE55C-E9B1-878E-D798-587FADDE4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Switch to cooling in a uniform, very high field solenoid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Non-adiabatic: significant amount of cooling before reacceleration</a:t>
            </a:r>
          </a:p>
          <a:p>
            <a:pPr marL="914400" lvl="1" indent="-457200"/>
            <a:r>
              <a:rPr lang="en-US" dirty="0"/>
              <a:t>Difficult beam dynamics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Allow energy to drop, solenoid effectively stronger</a:t>
            </a:r>
          </a:p>
          <a:p>
            <a:pPr marL="914400" lvl="1" indent="-457200"/>
            <a:r>
              <a:rPr lang="en-US" dirty="0"/>
              <a:t>Longitudinal emittance growth from slope of</a:t>
            </a:r>
            <a:br>
              <a:rPr lang="en-US" dirty="0"/>
            </a:br>
            <a:r>
              <a:rPr lang="en-US" dirty="0"/>
              <a:t>Bethe-Bloch curve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Forced to lower RF frequencies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Simulated performance currently worse</a:t>
            </a:r>
            <a:br>
              <a:rPr lang="en-US" dirty="0"/>
            </a:br>
            <a:r>
              <a:rPr lang="en-US" dirty="0"/>
              <a:t>than we would like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712EC-F09A-B8BF-E52C-B5FFD8FA2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1FBA31F7-ECB3-C6F1-C8E6-3652EE91B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081" y="3714204"/>
            <a:ext cx="3909175" cy="231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30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3FF97-36B4-39F0-495B-8BA72AA5F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 on Cooling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E999B-4E47-5714-9237-C103C3E37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Cooling system is large and expensive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Will only likely be built at a muon collider facility (HEP)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you want a bunch train, you could use the beam before the merge</a:t>
            </a:r>
          </a:p>
          <a:p>
            <a:pPr marL="914400" lvl="1" indent="-457200"/>
            <a:r>
              <a:rPr lang="en-US" dirty="0"/>
              <a:t>Significantly more transverse cooling required</a:t>
            </a:r>
          </a:p>
          <a:p>
            <a:pPr marL="914400" lvl="1" indent="-457200"/>
            <a:r>
              <a:rPr lang="en-US" dirty="0"/>
              <a:t>Low frequencies in final cooling are a problem. Options:</a:t>
            </a:r>
          </a:p>
          <a:p>
            <a:pPr marL="1371600" lvl="2" indent="-457200"/>
            <a:r>
              <a:rPr lang="en-US" dirty="0"/>
              <a:t>Long beamline to stretch bunch spacing</a:t>
            </a:r>
          </a:p>
          <a:p>
            <a:pPr marL="1371600" lvl="2" indent="-457200"/>
            <a:r>
              <a:rPr lang="en-US" dirty="0"/>
              <a:t>Use a different method for final cooling (nothing else known to work)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DFCEA-D236-2E4F-5514-4F62553B6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97728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E5BB7-7984-0B24-A829-4D13C80C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Cooling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AA87B-1F64-6766-F61A-3A277B5DC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 muons be produced with a small initial emittance?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Muon pair production from electron-positron at threshold</a:t>
            </a:r>
          </a:p>
          <a:p>
            <a:pPr marL="914400" lvl="1" indent="-457200"/>
            <a:r>
              <a:rPr lang="en-US" dirty="0"/>
              <a:t>Positrons on fixed target (LEMMA)</a:t>
            </a:r>
          </a:p>
          <a:p>
            <a:pPr marL="914400" lvl="1" indent="-457200"/>
            <a:r>
              <a:rPr lang="en-US" dirty="0"/>
              <a:t>Asymmetric collisions (B-factory)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Stopped muons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Problem is always getting sufficient muon flux for decent luminosity</a:t>
            </a:r>
          </a:p>
          <a:p>
            <a:pPr marL="914400" lvl="1" indent="-457200"/>
            <a:r>
              <a:rPr lang="en-US" dirty="0"/>
              <a:t>High repetition rates hurt, low emittances help luminosity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Major advantages in a low current muon beam: neutrino radiation for a very high energy muon collider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EBB16-2C07-F361-B808-4AAAD85BC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37984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A6D37-2D71-95EB-F043-43136ECFB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E3E5A-4F25-B277-A465-3906162D7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High luminosity achieved at a muon collider by</a:t>
            </a:r>
          </a:p>
          <a:p>
            <a:pPr marL="914400" lvl="1" indent="-457200"/>
            <a:r>
              <a:rPr lang="en-US" dirty="0"/>
              <a:t>Having a high charge per bunch, a low repetition rate, and combining bunches from a train</a:t>
            </a:r>
          </a:p>
          <a:p>
            <a:pPr marL="914400" lvl="1" indent="-457200"/>
            <a:r>
              <a:rPr lang="en-US" dirty="0"/>
              <a:t>Reducing emittance by ionization cooling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know how to perform ionization cooling</a:t>
            </a:r>
          </a:p>
          <a:p>
            <a:pPr marL="914400" lvl="1" indent="-457200"/>
            <a:r>
              <a:rPr lang="en-US" dirty="0"/>
              <a:t>Ionization cooling for a muon collider is a large and expensive system</a:t>
            </a:r>
          </a:p>
          <a:p>
            <a:pPr marL="914400" lvl="1" indent="-457200"/>
            <a:r>
              <a:rPr lang="en-US" dirty="0"/>
              <a:t>Significant engineering is required to get from existing designs to operating systems. Could impact performance.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Methods for muon production with low emittance have thus far not been able to achieve good luminosity, but don’t stop looking...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6F6F3-9ECC-DCCB-3468-1C5242A3C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8342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C8542-4DCB-1000-DE2B-F0D7A9DCE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Parameters: Muon Collider vs.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FD88B-AA26-FADC-C49B-910BBCA79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Short muon lifetime affects how you produce luminosity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Difficult to make high muon flux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Need more charge per bunch, smaller collision size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Acceptable since less worry about long term beam growth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B045B-9D7F-6D33-71B9-DD423A298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7863578-E329-55E5-FBC6-449F6EC25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998053"/>
              </p:ext>
            </p:extLst>
          </p:nvPr>
        </p:nvGraphicFramePr>
        <p:xfrm>
          <a:off x="4469424" y="3807770"/>
          <a:ext cx="715107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7899">
                  <a:extLst>
                    <a:ext uri="{9D8B030D-6E8A-4147-A177-3AD203B41FA5}">
                      <a16:colId xmlns:a16="http://schemas.microsoft.com/office/drawing/2014/main" val="2452512567"/>
                    </a:ext>
                  </a:extLst>
                </a:gridCol>
                <a:gridCol w="1466887">
                  <a:extLst>
                    <a:ext uri="{9D8B030D-6E8A-4147-A177-3AD203B41FA5}">
                      <a16:colId xmlns:a16="http://schemas.microsoft.com/office/drawing/2014/main" val="60301198"/>
                    </a:ext>
                  </a:extLst>
                </a:gridCol>
                <a:gridCol w="2116290">
                  <a:extLst>
                    <a:ext uri="{9D8B030D-6E8A-4147-A177-3AD203B41FA5}">
                      <a16:colId xmlns:a16="http://schemas.microsoft.com/office/drawing/2014/main" val="3876237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EIC ESR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µ Collider (3 </a:t>
                      </a:r>
                      <a:r>
                        <a:rPr lang="en-US" dirty="0" err="1"/>
                        <a:t>TeV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12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Luminosity (10</a:t>
                      </a:r>
                      <a:r>
                        <a:rPr lang="en-US" baseline="30000" dirty="0"/>
                        <a:t>33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590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Particles/bunch (10</a:t>
                      </a:r>
                      <a:r>
                        <a:rPr lang="en-US" baseline="30000" dirty="0"/>
                        <a:t>10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717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Bunches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96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Bunch Collision Frequency (kHz)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492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Collision beam size (µm)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95 (h)/9 (v)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597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1909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F6D9B-FC40-00CB-2C87-E2D899AB8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Facility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5FDB5-EC34-AD60-6D55-4BC159537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6"/>
            <a:ext cx="11049000" cy="183979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Front end: capture muons, convert to bunch train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Cooling: reduce emittance, combine into one bunch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Acceleration: increase energy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Collider ring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F6F7A-D18C-8974-4B91-C5A2AEE40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699F7B-61EA-FDBC-A6EF-A2E31A1C15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107"/>
          <a:stretch>
            <a:fillRect/>
          </a:stretch>
        </p:blipFill>
        <p:spPr>
          <a:xfrm>
            <a:off x="571500" y="3665415"/>
            <a:ext cx="11046606" cy="236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31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E46FE-85BD-448D-378F-C1BEA6F09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75CC1-B1CF-09B7-D0C5-110DD272F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Emittance: characterizes beam size via area in phase space. Invariant under conservative forces.</a:t>
            </a:r>
          </a:p>
          <a:p>
            <a:pPr marL="914400" lvl="1" indent="-457200"/>
            <a:r>
              <a:rPr lang="en-US" dirty="0"/>
              <a:t>Transverse: area in position and transverse momentum (angular divergence): muon collider goal is 25 µm (normalized)</a:t>
            </a:r>
          </a:p>
          <a:p>
            <a:pPr marL="914400" lvl="1" indent="-457200"/>
            <a:r>
              <a:rPr lang="en-US" dirty="0"/>
              <a:t>Longitudinal: area in energy and arrival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Acceptance: maximum emittance transmitted down a beamline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Cooling: use non-conservative processes to reduce emittance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DF542-0DE2-DCAF-18F2-12E8D32B9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6602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57FB7-12C7-5C3F-4290-B88D9032C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and Initial Capture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4991A-013D-20AE-0D91-4E6B6819A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Proton beam hits target, producing</a:t>
            </a:r>
            <a:br>
              <a:rPr lang="en-US" dirty="0"/>
            </a:br>
            <a:r>
              <a:rPr lang="en-US" dirty="0" err="1"/>
              <a:t>pions</a:t>
            </a:r>
            <a:r>
              <a:rPr lang="en-US" dirty="0"/>
              <a:t> (both charges, around 200 MeV)</a:t>
            </a:r>
            <a:br>
              <a:rPr lang="en-US" dirty="0"/>
            </a:br>
            <a:r>
              <a:rPr lang="en-US" dirty="0"/>
              <a:t>which eventually decay to muons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Pions</a:t>
            </a:r>
            <a:r>
              <a:rPr lang="en-US" dirty="0"/>
              <a:t> produced with a large angular</a:t>
            </a:r>
            <a:br>
              <a:rPr lang="en-US" dirty="0"/>
            </a:br>
            <a:r>
              <a:rPr lang="en-US" dirty="0"/>
              <a:t>and energy spread but a relatively</a:t>
            </a:r>
            <a:br>
              <a:rPr lang="en-US" dirty="0"/>
            </a:br>
            <a:r>
              <a:rPr lang="en-US" dirty="0"/>
              <a:t>small spot size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Target is in a high field solenoid </a:t>
            </a:r>
            <a:br>
              <a:rPr lang="en-US" dirty="0"/>
            </a:br>
            <a:r>
              <a:rPr lang="en-US" dirty="0"/>
              <a:t>(15–20 T), which tapers down to a</a:t>
            </a:r>
            <a:br>
              <a:rPr lang="en-US" dirty="0"/>
            </a:br>
            <a:r>
              <a:rPr lang="en-US" dirty="0"/>
              <a:t>lower field to capture a large angular</a:t>
            </a:r>
            <a:br>
              <a:rPr lang="en-US" dirty="0"/>
            </a:br>
            <a:r>
              <a:rPr lang="en-US" dirty="0"/>
              <a:t>divergence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F461D-A3D4-8DC6-F424-A550D68B1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844BDEF2-AB7C-E426-4CC6-F94A4E0861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802" y="1825625"/>
            <a:ext cx="4491455" cy="420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06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57FB7-12C7-5C3F-4290-B88D9032C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and Initial Capture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54991A-013D-20AE-0D91-4E6B6819A5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1500" y="1825625"/>
                <a:ext cx="6341302" cy="4207185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As field reduces, angular divergence falls and beam size grows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Acceptance downstream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US" b="0" dirty="0"/>
                  <a:t>: several to low 10s of mm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Angular acceptance at target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∞</m:t>
                                </m:r>
                              </m:sub>
                            </m:sSub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US" b="0" dirty="0"/>
                  <a:t>: a large fraction of a radian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54991A-013D-20AE-0D91-4E6B6819A5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1500" y="1825625"/>
                <a:ext cx="6341302" cy="4207185"/>
              </a:xfrm>
              <a:blipFill>
                <a:blip r:embed="rId2"/>
                <a:stretch>
                  <a:fillRect l="-1731" t="-2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F461D-A3D4-8DC6-F424-A550D68B1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844BDEF2-AB7C-E426-4CC6-F94A4E086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802" y="1825625"/>
            <a:ext cx="4491455" cy="420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65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6E7D9-D61D-C8CA-5CA2-48C8C7B85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Capture of Bunch Train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18BD-6D48-2982-E145-1BDB43C06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Beam develops a time-energy correlation as it travels down the beamline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RF cavities form bunches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Adjust RF</a:t>
            </a:r>
            <a:br>
              <a:rPr lang="en-US" dirty="0"/>
            </a:br>
            <a:r>
              <a:rPr lang="en-US" dirty="0"/>
              <a:t>frequencies to give</a:t>
            </a:r>
            <a:br>
              <a:rPr lang="en-US" dirty="0"/>
            </a:br>
            <a:r>
              <a:rPr lang="en-US" dirty="0"/>
              <a:t>bunches similar </a:t>
            </a:r>
            <a:br>
              <a:rPr lang="en-US" dirty="0"/>
            </a:br>
            <a:r>
              <a:rPr lang="en-US" dirty="0"/>
              <a:t>energies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Works for both </a:t>
            </a:r>
            <a:br>
              <a:rPr lang="en-US" dirty="0"/>
            </a:br>
            <a:r>
              <a:rPr lang="en-US" dirty="0"/>
              <a:t>muon signs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CD553-CFFA-11E0-878F-0C6B5F837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974CEB2-4E4B-94DD-600E-5B3EF800E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0327" y="3358771"/>
            <a:ext cx="7053930" cy="267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25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B8A8D-3FD2-709C-22E2-EE4407E92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0168E-DDEB-E4E5-F86B-D56529D1A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Capture and initial cooling: train of ~21 bunches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6-D rectilinear cooling</a:t>
            </a:r>
          </a:p>
          <a:p>
            <a:pPr marL="914400" lvl="1" indent="-457200"/>
            <a:r>
              <a:rPr lang="en-US" dirty="0"/>
              <a:t>Prepare for bunch merge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Combine 21 bunches into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6-D rectilinear cooling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Final cooling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0B58A-7E3B-A8FE-155C-213CD1788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65D580-6FC8-4BBE-6E71-FD6311961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6157" y="2469222"/>
            <a:ext cx="5661857" cy="356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23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8B9A7-80E0-459E-8C0F-F46C48B03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6-D Cooling of Bunch Train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5F341-6220-C667-5FB8-C0875A908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5124762" cy="420718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Cool beam enough to merge into one bunch</a:t>
            </a:r>
          </a:p>
          <a:p>
            <a:pPr marL="914400" lvl="1" indent="-457200"/>
            <a:r>
              <a:rPr lang="en-US" dirty="0"/>
              <a:t>Merge in longitudinal and transverse, so cool both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Absorbers alternating with RF cavities, surrounded by focusing solenoids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Solenoid field varies longitudinally: lower beta function than uniform solenoid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73098-3203-7747-B10A-9B7E940A1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2A875ADC-F0A4-8F48-7248-323288792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262" y="1825625"/>
            <a:ext cx="5491752" cy="420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5909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457</TotalTime>
  <Words>836</Words>
  <Application>Microsoft Office PowerPoint</Application>
  <PresentationFormat>Widescreen</PresentationFormat>
  <Paragraphs>134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Cambria Math</vt:lpstr>
      <vt:lpstr>BNL</vt:lpstr>
      <vt:lpstr>Proton-Driven Muon Source</vt:lpstr>
      <vt:lpstr>Parameters: Muon Collider vs. EIC</vt:lpstr>
      <vt:lpstr>Muon Collider Facility Overview</vt:lpstr>
      <vt:lpstr>Some Definitions</vt:lpstr>
      <vt:lpstr>Target and Initial Capture</vt:lpstr>
      <vt:lpstr>Target and Initial Capture</vt:lpstr>
      <vt:lpstr>Capture of Bunch Train</vt:lpstr>
      <vt:lpstr>Cooling Overview</vt:lpstr>
      <vt:lpstr>6-D Cooling of Bunch Train</vt:lpstr>
      <vt:lpstr>6-D Cooling of Bunch Train</vt:lpstr>
      <vt:lpstr>6-D Cooling of Merged Bunch</vt:lpstr>
      <vt:lpstr>6-D Cooling of Merged Bunch</vt:lpstr>
      <vt:lpstr>Final Cooling</vt:lpstr>
      <vt:lpstr>Comments on Cooling</vt:lpstr>
      <vt:lpstr>Avoiding Cooling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Berg, J Scott</dc:creator>
  <cp:keywords/>
  <dc:description/>
  <cp:lastModifiedBy>Berg, J Scott</cp:lastModifiedBy>
  <cp:revision>4</cp:revision>
  <dcterms:created xsi:type="dcterms:W3CDTF">2023-04-04T18:38:04Z</dcterms:created>
  <dcterms:modified xsi:type="dcterms:W3CDTF">2023-04-05T04:39:14Z</dcterms:modified>
  <cp:category/>
</cp:coreProperties>
</file>