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1111" r:id="rId2"/>
    <p:sldId id="3835" r:id="rId3"/>
    <p:sldId id="3900" r:id="rId4"/>
    <p:sldId id="3901" r:id="rId5"/>
    <p:sldId id="3902" r:id="rId6"/>
    <p:sldId id="3836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00FF"/>
    <a:srgbClr val="AAAAAA"/>
    <a:srgbClr val="76D6FF"/>
    <a:srgbClr val="9437FF"/>
    <a:srgbClr val="FF9300"/>
    <a:srgbClr val="008F00"/>
    <a:srgbClr val="FF40FF"/>
    <a:srgbClr val="00FA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5" autoAdjust="0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528" y="192"/>
      </p:cViewPr>
      <p:guideLst>
        <p:guide orient="horz" pos="7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73624"/>
            <a:ext cx="2057400" cy="282094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3624"/>
            <a:ext cx="3086100" cy="28209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73624"/>
            <a:ext cx="2057400" cy="282094"/>
          </a:xfrm>
        </p:spPr>
        <p:txBody>
          <a:bodyPr/>
          <a:lstStyle>
            <a:lvl1pPr algn="l">
              <a:defRPr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580224"/>
            <a:ext cx="2057400" cy="282094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4"/>
            <a:ext cx="3086100" cy="282094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4"/>
            <a:ext cx="2057400" cy="282094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584295"/>
            <a:ext cx="2057400" cy="27370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273705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4295"/>
            <a:ext cx="2057400" cy="273705"/>
          </a:xfrm>
        </p:spPr>
        <p:txBody>
          <a:bodyPr/>
          <a:lstStyle>
            <a:lvl1pPr algn="l">
              <a:defRPr sz="12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108.0169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578" y="1664413"/>
            <a:ext cx="9118359" cy="2288569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</a:rPr>
              <a:t> Critical Detector analysis </a:t>
            </a:r>
            <a:br>
              <a:rPr lang="en-US" sz="4000" b="1" dirty="0">
                <a:effectLst/>
              </a:rPr>
            </a:br>
            <a:br>
              <a:rPr lang="en-US" sz="4000" b="1" dirty="0">
                <a:effectLst/>
              </a:rPr>
            </a:br>
            <a:r>
              <a:rPr lang="en-US" sz="4000" b="1" dirty="0">
                <a:effectLst/>
              </a:rPr>
              <a:t>needed by the project</a:t>
            </a:r>
            <a:endParaRPr lang="en-US" sz="4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3996" y="4204926"/>
            <a:ext cx="5414866" cy="4569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9CF095-FBCC-454C-B2D8-B8BEE2C24A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84"/>
          <a:stretch/>
        </p:blipFill>
        <p:spPr>
          <a:xfrm>
            <a:off x="5524299" y="6010384"/>
            <a:ext cx="3556482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7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7537C-0988-BF47-A450-F52624028BAC}"/>
              </a:ext>
            </a:extLst>
          </p:cNvPr>
          <p:cNvGrpSpPr/>
          <p:nvPr/>
        </p:nvGrpSpPr>
        <p:grpSpPr>
          <a:xfrm>
            <a:off x="4679811" y="494249"/>
            <a:ext cx="4333865" cy="3141962"/>
            <a:chOff x="2353429" y="3038833"/>
            <a:chExt cx="4333865" cy="314196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ADE0881-44C9-1845-B169-3FA215835085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2" t="44538" r="9680" b="11472"/>
            <a:stretch/>
          </p:blipFill>
          <p:spPr>
            <a:xfrm>
              <a:off x="2353429" y="3038833"/>
              <a:ext cx="4333865" cy="314196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6FE750E-41B0-0745-A649-DC147287DEEF}"/>
                </a:ext>
              </a:extLst>
            </p:cNvPr>
            <p:cNvSpPr/>
            <p:nvPr/>
          </p:nvSpPr>
          <p:spPr>
            <a:xfrm>
              <a:off x="4365744" y="3038833"/>
              <a:ext cx="508764" cy="2337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A05BD2-DD41-C64F-9F99-EF55AB272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63" t="32196" r="16435" b="12283"/>
          <a:stretch/>
        </p:blipFill>
        <p:spPr>
          <a:xfrm>
            <a:off x="302820" y="587830"/>
            <a:ext cx="2426879" cy="5064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E42BB-FAEF-024B-9CE9-16900566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"/>
            <a:ext cx="9081247" cy="587828"/>
          </a:xfrm>
        </p:spPr>
        <p:txBody>
          <a:bodyPr>
            <a:normAutofit/>
          </a:bodyPr>
          <a:lstStyle/>
          <a:p>
            <a:r>
              <a:rPr lang="en-US" dirty="0"/>
              <a:t>Scope Experimental Equipment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4ABBC-7DEA-2F46-896B-A4E2512D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B11E19-8AB7-2C4C-B7E4-FA0D3C7934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92589" y="3584041"/>
            <a:ext cx="4183587" cy="3160264"/>
          </a:xfrm>
          <a:prstGeom prst="rect">
            <a:avLst/>
          </a:prstGeom>
          <a:ln>
            <a:noFill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2ADD61-1C20-5542-BA9D-55E6A3601B52}"/>
              </a:ext>
            </a:extLst>
          </p:cNvPr>
          <p:cNvCxnSpPr>
            <a:cxnSpLocks/>
          </p:cNvCxnSpPr>
          <p:nvPr/>
        </p:nvCxnSpPr>
        <p:spPr>
          <a:xfrm flipV="1">
            <a:off x="7185403" y="3065300"/>
            <a:ext cx="1525460" cy="626799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5E72DA-1C28-BE49-AB20-4622B404927F}"/>
              </a:ext>
            </a:extLst>
          </p:cNvPr>
          <p:cNvCxnSpPr>
            <a:cxnSpLocks/>
          </p:cNvCxnSpPr>
          <p:nvPr/>
        </p:nvCxnSpPr>
        <p:spPr>
          <a:xfrm flipH="1" flipV="1">
            <a:off x="4908884" y="3104270"/>
            <a:ext cx="1936905" cy="587829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DA94A9C-D20C-CB4F-A7D6-4EF59A0CECFE}"/>
              </a:ext>
            </a:extLst>
          </p:cNvPr>
          <p:cNvSpPr/>
          <p:nvPr/>
        </p:nvSpPr>
        <p:spPr>
          <a:xfrm>
            <a:off x="6845788" y="3692098"/>
            <a:ext cx="351470" cy="49284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EECE9-90B2-4946-AE8D-BBD24FA53803}"/>
              </a:ext>
            </a:extLst>
          </p:cNvPr>
          <p:cNvSpPr txBox="1"/>
          <p:nvPr/>
        </p:nvSpPr>
        <p:spPr>
          <a:xfrm>
            <a:off x="2953346" y="1128180"/>
            <a:ext cx="1803400" cy="276999"/>
          </a:xfrm>
          <a:prstGeom prst="rect">
            <a:avLst/>
          </a:prstGeom>
          <a:solidFill>
            <a:srgbClr val="0432FF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hadronic</a:t>
            </a:r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calorimeters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C25AC-D452-BF45-8179-6A58C9AD9E54}"/>
              </a:ext>
            </a:extLst>
          </p:cNvPr>
          <p:cNvSpPr txBox="1"/>
          <p:nvPr/>
        </p:nvSpPr>
        <p:spPr>
          <a:xfrm>
            <a:off x="3127730" y="1845730"/>
            <a:ext cx="1447800" cy="276999"/>
          </a:xfrm>
          <a:prstGeom prst="rect">
            <a:avLst/>
          </a:prstGeom>
          <a:solidFill>
            <a:srgbClr val="FF0000"/>
          </a:solidFill>
          <a:ln w="9525">
            <a:solidFill>
              <a:srgbClr val="0432FF">
                <a:alpha val="63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e/m calorimeters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109DD-1D7A-224B-BC9C-6038CDEE7FC0}"/>
              </a:ext>
            </a:extLst>
          </p:cNvPr>
          <p:cNvSpPr txBox="1"/>
          <p:nvPr/>
        </p:nvSpPr>
        <p:spPr>
          <a:xfrm>
            <a:off x="3175235" y="2180836"/>
            <a:ext cx="1367076" cy="461665"/>
          </a:xfrm>
          <a:prstGeom prst="rect">
            <a:avLst/>
          </a:prstGeom>
          <a:solidFill>
            <a:srgbClr val="00FA00">
              <a:alpha val="64000"/>
            </a:srgbClr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DIRC, 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RICH detectors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A9659-5304-094A-B27C-AF72DC2F5620}"/>
              </a:ext>
            </a:extLst>
          </p:cNvPr>
          <p:cNvSpPr txBox="1"/>
          <p:nvPr/>
        </p:nvSpPr>
        <p:spPr>
          <a:xfrm>
            <a:off x="3284835" y="3065300"/>
            <a:ext cx="1133645" cy="276999"/>
          </a:xfrm>
          <a:prstGeom prst="rect">
            <a:avLst/>
          </a:prstGeom>
          <a:solidFill>
            <a:srgbClr val="F2FF5F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tracker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C3659-32B9-9C41-AECE-79CAC5E14503}"/>
              </a:ext>
            </a:extLst>
          </p:cNvPr>
          <p:cNvSpPr txBox="1"/>
          <p:nvPr/>
        </p:nvSpPr>
        <p:spPr>
          <a:xfrm>
            <a:off x="3278897" y="2713749"/>
            <a:ext cx="1125629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E1C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MPG trackers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F1E7F6-45D6-2341-B7A5-50B4E12E143B}"/>
              </a:ext>
            </a:extLst>
          </p:cNvPr>
          <p:cNvSpPr txBox="1"/>
          <p:nvPr/>
        </p:nvSpPr>
        <p:spPr>
          <a:xfrm>
            <a:off x="3131565" y="1490038"/>
            <a:ext cx="1452642" cy="276999"/>
          </a:xfrm>
          <a:prstGeom prst="rect">
            <a:avLst/>
          </a:prstGeom>
          <a:solidFill>
            <a:srgbClr val="FF40FF"/>
          </a:solidFill>
          <a:ln w="9525">
            <a:solidFill>
              <a:schemeClr val="bg2">
                <a:lumMod val="10000"/>
                <a:alpha val="63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Solenoidal Magnet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886C58-4ACD-3745-8B71-50D77DC3E8D3}"/>
              </a:ext>
            </a:extLst>
          </p:cNvPr>
          <p:cNvSpPr/>
          <p:nvPr/>
        </p:nvSpPr>
        <p:spPr>
          <a:xfrm>
            <a:off x="6611755" y="5710282"/>
            <a:ext cx="1319573" cy="50322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37FF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CEB648-8D89-8F48-AAE7-33E1B3AECABF}"/>
              </a:ext>
            </a:extLst>
          </p:cNvPr>
          <p:cNvSpPr/>
          <p:nvPr/>
        </p:nvSpPr>
        <p:spPr>
          <a:xfrm rot="19397371">
            <a:off x="5532730" y="5682510"/>
            <a:ext cx="938838" cy="299273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37FF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D7ECBEC-CBE2-F44B-AA9D-1836B25A09DA}"/>
              </a:ext>
            </a:extLst>
          </p:cNvPr>
          <p:cNvSpPr/>
          <p:nvPr/>
        </p:nvSpPr>
        <p:spPr>
          <a:xfrm rot="16200000">
            <a:off x="7992008" y="5233494"/>
            <a:ext cx="798786" cy="503227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37FF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4F7739-8028-8C43-BB17-15ADE59B6AF4}"/>
              </a:ext>
            </a:extLst>
          </p:cNvPr>
          <p:cNvSpPr/>
          <p:nvPr/>
        </p:nvSpPr>
        <p:spPr>
          <a:xfrm rot="20691698">
            <a:off x="5690729" y="4931148"/>
            <a:ext cx="798786" cy="332378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37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2F8AEC-EC98-574F-8E24-25F4BC960C13}"/>
              </a:ext>
            </a:extLst>
          </p:cNvPr>
          <p:cNvSpPr/>
          <p:nvPr/>
        </p:nvSpPr>
        <p:spPr>
          <a:xfrm>
            <a:off x="1582251" y="5057655"/>
            <a:ext cx="1057308" cy="41181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50F40C-5199-6647-9FBA-9245070227F3}"/>
              </a:ext>
            </a:extLst>
          </p:cNvPr>
          <p:cNvSpPr/>
          <p:nvPr/>
        </p:nvSpPr>
        <p:spPr>
          <a:xfrm>
            <a:off x="374368" y="2984933"/>
            <a:ext cx="1057308" cy="41181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FD3D42-19D6-784A-84DE-A6D31A32E4D6}"/>
              </a:ext>
            </a:extLst>
          </p:cNvPr>
          <p:cNvSpPr/>
          <p:nvPr/>
        </p:nvSpPr>
        <p:spPr>
          <a:xfrm>
            <a:off x="372898" y="3498685"/>
            <a:ext cx="1057308" cy="411814"/>
          </a:xfrm>
          <a:prstGeom prst="rect">
            <a:avLst/>
          </a:prstGeom>
          <a:noFill/>
          <a:ln w="38100">
            <a:solidFill>
              <a:srgbClr val="00F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B19E08-42F8-6D47-BC75-D934A9599003}"/>
              </a:ext>
            </a:extLst>
          </p:cNvPr>
          <p:cNvSpPr/>
          <p:nvPr/>
        </p:nvSpPr>
        <p:spPr>
          <a:xfrm>
            <a:off x="379010" y="4035192"/>
            <a:ext cx="1057308" cy="4118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30D3BC-8A36-0B43-9E55-4872256EE523}"/>
              </a:ext>
            </a:extLst>
          </p:cNvPr>
          <p:cNvSpPr/>
          <p:nvPr/>
        </p:nvSpPr>
        <p:spPr>
          <a:xfrm>
            <a:off x="372898" y="4525199"/>
            <a:ext cx="1057308" cy="41181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1FD7F93-393B-8340-A7D7-AB66C88C56D1}"/>
              </a:ext>
            </a:extLst>
          </p:cNvPr>
          <p:cNvSpPr/>
          <p:nvPr/>
        </p:nvSpPr>
        <p:spPr>
          <a:xfrm>
            <a:off x="387443" y="5050453"/>
            <a:ext cx="1057308" cy="411814"/>
          </a:xfrm>
          <a:prstGeom prst="rect">
            <a:avLst/>
          </a:prstGeom>
          <a:noFill/>
          <a:ln w="381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234AEB-7C98-AD4D-A8F8-3330E48B34C0}"/>
              </a:ext>
            </a:extLst>
          </p:cNvPr>
          <p:cNvSpPr/>
          <p:nvPr/>
        </p:nvSpPr>
        <p:spPr>
          <a:xfrm>
            <a:off x="1582251" y="3510128"/>
            <a:ext cx="1057308" cy="411814"/>
          </a:xfrm>
          <a:prstGeom prst="rect">
            <a:avLst/>
          </a:prstGeom>
          <a:noFill/>
          <a:ln w="3810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066B275-4B29-D842-A9DF-54E0C56B0930}"/>
              </a:ext>
            </a:extLst>
          </p:cNvPr>
          <p:cNvSpPr/>
          <p:nvPr/>
        </p:nvSpPr>
        <p:spPr>
          <a:xfrm>
            <a:off x="6332703" y="5375694"/>
            <a:ext cx="852700" cy="259049"/>
          </a:xfrm>
          <a:prstGeom prst="ellipse">
            <a:avLst/>
          </a:prstGeom>
          <a:noFill/>
          <a:ln w="1905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437FF"/>
              </a:solidFill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964B5EF-AFF5-764E-9543-CC8E2C92AF3E}"/>
              </a:ext>
            </a:extLst>
          </p:cNvPr>
          <p:cNvSpPr/>
          <p:nvPr/>
        </p:nvSpPr>
        <p:spPr>
          <a:xfrm>
            <a:off x="3789708" y="3357758"/>
            <a:ext cx="133951" cy="439153"/>
          </a:xfrm>
          <a:prstGeom prst="downArrow">
            <a:avLst/>
          </a:prstGeom>
          <a:solidFill>
            <a:srgbClr val="0432FF"/>
          </a:solidFill>
          <a:ln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B6B2A-D382-2043-8B44-B0DCCAF9FF1F}"/>
              </a:ext>
            </a:extLst>
          </p:cNvPr>
          <p:cNvSpPr txBox="1"/>
          <p:nvPr/>
        </p:nvSpPr>
        <p:spPr>
          <a:xfrm>
            <a:off x="3072410" y="3837076"/>
            <a:ext cx="1558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25 Subdetectors</a:t>
            </a:r>
          </a:p>
          <a:p>
            <a:pPr algn="ctr"/>
            <a:r>
              <a:rPr lang="en-US" sz="1400" dirty="0">
                <a:latin typeface="+mj-lt"/>
              </a:rPr>
              <a:t>incl. Polarimeters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0A7972-0B52-FE49-8143-C5A075CFC30B}"/>
              </a:ext>
            </a:extLst>
          </p:cNvPr>
          <p:cNvCxnSpPr/>
          <p:nvPr/>
        </p:nvCxnSpPr>
        <p:spPr>
          <a:xfrm>
            <a:off x="2639559" y="4749154"/>
            <a:ext cx="235988" cy="0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DC37533-7D3C-D240-9B17-A5AF82044E47}"/>
              </a:ext>
            </a:extLst>
          </p:cNvPr>
          <p:cNvSpPr txBox="1"/>
          <p:nvPr/>
        </p:nvSpPr>
        <p:spPr>
          <a:xfrm>
            <a:off x="2779407" y="4527543"/>
            <a:ext cx="2013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latin typeface="+mj-lt"/>
              </a:rPr>
              <a:t>provides coordination that</a:t>
            </a:r>
          </a:p>
          <a:p>
            <a:pPr algn="l"/>
            <a:r>
              <a:rPr lang="en-US" sz="1100" dirty="0">
                <a:latin typeface="+mj-lt"/>
              </a:rPr>
              <a:t>2</a:t>
            </a:r>
            <a:r>
              <a:rPr lang="en-US" sz="1100" baseline="30000" dirty="0">
                <a:latin typeface="+mj-lt"/>
              </a:rPr>
              <a:t>nd</a:t>
            </a:r>
            <a:r>
              <a:rPr lang="en-US" sz="1100" dirty="0">
                <a:latin typeface="+mj-lt"/>
              </a:rPr>
              <a:t> detector remains possible</a:t>
            </a:r>
          </a:p>
        </p:txBody>
      </p:sp>
    </p:spTree>
    <p:extLst>
      <p:ext uri="{BB962C8B-B14F-4D97-AF65-F5344CB8AC3E}">
        <p14:creationId xmlns:p14="http://schemas.microsoft.com/office/powerpoint/2010/main" val="28892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039011-FD70-454C-A32E-622549290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B0 has a tracker (proton detection) and some people want a PbWO4 calorimeter instead of a </a:t>
            </a:r>
            <a:r>
              <a:rPr lang="en-US" dirty="0" err="1"/>
              <a:t>preshower</a:t>
            </a:r>
            <a:r>
              <a:rPr lang="en-US" dirty="0"/>
              <a:t> for photon detection</a:t>
            </a:r>
          </a:p>
          <a:p>
            <a:pPr lvl="1"/>
            <a:r>
              <a:rPr lang="en-US" dirty="0" err="1"/>
              <a:t>Calo</a:t>
            </a:r>
            <a:r>
              <a:rPr lang="en-US" dirty="0"/>
              <a:t> not easy to integrate </a:t>
            </a: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needs to sit behind tracker</a:t>
            </a:r>
          </a:p>
          <a:p>
            <a:r>
              <a:rPr lang="en-US" dirty="0">
                <a:sym typeface="Wingdings" pitchFamily="2" charset="2"/>
              </a:rPr>
              <a:t> Simulation tasks to determine </a:t>
            </a:r>
            <a:r>
              <a:rPr lang="en-US" dirty="0" err="1">
                <a:sym typeface="Wingdings" pitchFamily="2" charset="2"/>
              </a:rPr>
              <a:t>Calo</a:t>
            </a:r>
            <a:r>
              <a:rPr lang="en-US" dirty="0">
                <a:sym typeface="Wingdings" pitchFamily="2" charset="2"/>
              </a:rPr>
              <a:t> is needed and what its requirements are</a:t>
            </a:r>
          </a:p>
          <a:p>
            <a:pPr lvl="1"/>
            <a:r>
              <a:rPr lang="en-US" dirty="0">
                <a:sym typeface="Wingdings" pitchFamily="2" charset="2"/>
              </a:rPr>
              <a:t> </a:t>
            </a:r>
            <a:r>
              <a:rPr lang="en-US" dirty="0"/>
              <a:t>Can the Pi0 reconstruction be done with just the opening angle information gleaned from conversion lepton pairs in the </a:t>
            </a:r>
            <a:r>
              <a:rPr lang="en-US" dirty="0" err="1"/>
              <a:t>preshower</a:t>
            </a:r>
            <a:r>
              <a:rPr lang="en-US" dirty="0"/>
              <a:t>/shower-max style detector?</a:t>
            </a:r>
          </a:p>
          <a:p>
            <a:pPr lvl="1"/>
            <a:r>
              <a:rPr lang="en-US" dirty="0"/>
              <a:t>If not, what is the resolution and granularity required to achieve this with a calorimeter? How many radiation lengths do you need?</a:t>
            </a:r>
          </a:p>
          <a:p>
            <a:pPr lvl="1"/>
            <a:r>
              <a:rPr lang="en-US" dirty="0"/>
              <a:t>Is there any other channel where this calorimeter is *</a:t>
            </a:r>
            <a:r>
              <a:rPr lang="en-US" b="1" dirty="0"/>
              <a:t>required</a:t>
            </a:r>
            <a:r>
              <a:rPr lang="en-US" dirty="0"/>
              <a:t>* to do NAS EIC physics? Incoherent vetoing can be done with the </a:t>
            </a:r>
            <a:r>
              <a:rPr lang="en-US" dirty="0" err="1"/>
              <a:t>preshower</a:t>
            </a:r>
            <a:r>
              <a:rPr lang="en-US" dirty="0"/>
              <a:t> concept (</a:t>
            </a:r>
            <a:r>
              <a:rPr lang="en-US" dirty="0">
                <a:hlinkClick r:id="rId2"/>
              </a:rPr>
              <a:t>https://arxiv.org/abs/2108.01694</a:t>
            </a:r>
            <a:r>
              <a:rPr lang="en-US" dirty="0"/>
              <a:t>), so this is not a major consideration for the B0EMCAL.</a:t>
            </a:r>
          </a:p>
          <a:p>
            <a:pPr lvl="1"/>
            <a:r>
              <a:rPr lang="en-US" dirty="0"/>
              <a:t>Will backgrounds play a significant role in the ability for the calorimeter vs. </a:t>
            </a:r>
            <a:r>
              <a:rPr lang="en-US" dirty="0" err="1"/>
              <a:t>preshower</a:t>
            </a:r>
            <a:r>
              <a:rPr lang="en-US" dirty="0"/>
              <a:t> to do their jobs? Will one obviously work better than the other?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58DC3-3FB7-2043-ACDB-96136AA03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2102D-E5CA-8748-B85D-53895B93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A462FA-D4E0-1A46-AA31-C0F79806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B0 detector equipment</a:t>
            </a:r>
          </a:p>
        </p:txBody>
      </p:sp>
    </p:spTree>
    <p:extLst>
      <p:ext uri="{BB962C8B-B14F-4D97-AF65-F5344CB8AC3E}">
        <p14:creationId xmlns:p14="http://schemas.microsoft.com/office/powerpoint/2010/main" val="52815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E47E12-760D-F34E-A212-1736ACD2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Forward </a:t>
            </a:r>
            <a:r>
              <a:rPr lang="en-US" dirty="0" err="1"/>
              <a:t>ECal</a:t>
            </a:r>
            <a:r>
              <a:rPr lang="en-US" dirty="0"/>
              <a:t> and </a:t>
            </a:r>
            <a:r>
              <a:rPr lang="en-US" dirty="0" err="1"/>
              <a:t>HCal</a:t>
            </a:r>
            <a:r>
              <a:rPr lang="en-US" dirty="0"/>
              <a:t> and backward </a:t>
            </a:r>
            <a:r>
              <a:rPr lang="en-US" dirty="0" err="1"/>
              <a:t>HCal</a:t>
            </a:r>
            <a:endParaRPr lang="en-US" dirty="0"/>
          </a:p>
          <a:p>
            <a:pPr lvl="1"/>
            <a:r>
              <a:rPr lang="en-US" dirty="0"/>
              <a:t>To what outer radius do we need to instrument the calorimeters,</a:t>
            </a:r>
          </a:p>
          <a:p>
            <a:pPr marL="457200" lvl="1" indent="0">
              <a:buNone/>
            </a:pPr>
            <a:r>
              <a:rPr lang="en-US" dirty="0"/>
              <a:t>     there is a lot of material </a:t>
            </a:r>
            <a:r>
              <a:rPr lang="en-US" dirty="0" err="1"/>
              <a:t>infront</a:t>
            </a:r>
            <a:r>
              <a:rPr lang="en-US" dirty="0"/>
              <a:t> of the calorimeters, 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err="1"/>
              <a:t>dRICH</a:t>
            </a:r>
            <a:r>
              <a:rPr lang="en-US" dirty="0"/>
              <a:t> photon matrix and support</a:t>
            </a:r>
          </a:p>
          <a:p>
            <a:pPr marL="457200" lvl="1" indent="0">
              <a:buNone/>
            </a:pPr>
            <a:r>
              <a:rPr lang="en-US" dirty="0"/>
              <a:t>     </a:t>
            </a:r>
            <a:r>
              <a:rPr lang="en-US" dirty="0">
                <a:sym typeface="Wingdings" pitchFamily="2" charset="2"/>
              </a:rPr>
              <a:t> how is the performance impacted, especially forward </a:t>
            </a:r>
            <a:r>
              <a:rPr lang="en-US" dirty="0" err="1">
                <a:sym typeface="Wingdings" pitchFamily="2" charset="2"/>
              </a:rPr>
              <a:t>ECal</a:t>
            </a: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      can we give up the longitudinal segmentation for the forward </a:t>
            </a:r>
            <a:r>
              <a:rPr lang="en-US" dirty="0" err="1">
                <a:sym typeface="Wingdings" pitchFamily="2" charset="2"/>
              </a:rPr>
              <a:t>HCal</a:t>
            </a: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potential impact on cost decreases 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ym typeface="Wingdings" pitchFamily="2" charset="2"/>
              </a:rPr>
              <a:t> Backward </a:t>
            </a:r>
            <a:r>
              <a:rPr lang="en-US" dirty="0" err="1">
                <a:sym typeface="Wingdings" pitchFamily="2" charset="2"/>
              </a:rPr>
              <a:t>HCal</a:t>
            </a:r>
            <a:endParaRPr lang="en-US" dirty="0"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>
                <a:sym typeface="Wingdings" pitchFamily="2" charset="2"/>
              </a:rPr>
              <a:t>Science requirements are still not clearly established  has impact on segmentation in </a:t>
            </a:r>
            <a:r>
              <a:rPr lang="en-US" dirty="0" err="1">
                <a:sym typeface="Wingdings" pitchFamily="2" charset="2"/>
              </a:rPr>
              <a:t>x,y,z</a:t>
            </a:r>
            <a:endParaRPr lang="en-US" dirty="0"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sym typeface="Wingdings" pitchFamily="2" charset="2"/>
              </a:rPr>
              <a:t> not discussing the need for help for the barrel </a:t>
            </a:r>
            <a:r>
              <a:rPr lang="en-US" dirty="0" err="1">
                <a:sym typeface="Wingdings" pitchFamily="2" charset="2"/>
              </a:rPr>
              <a:t>ecal</a:t>
            </a:r>
            <a:r>
              <a:rPr lang="en-US" dirty="0">
                <a:sym typeface="Wingdings" pitchFamily="2" charset="2"/>
              </a:rPr>
              <a:t> solutions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82DFE-DF75-1548-8B25-63FB24F7E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18FEB-C4F7-D140-B4C7-6E8217C6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B60E36-57DA-9342-9902-B0B871C1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Calorimeters</a:t>
            </a:r>
          </a:p>
        </p:txBody>
      </p:sp>
    </p:spTree>
    <p:extLst>
      <p:ext uri="{BB962C8B-B14F-4D97-AF65-F5344CB8AC3E}">
        <p14:creationId xmlns:p14="http://schemas.microsoft.com/office/powerpoint/2010/main" val="71543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9E08C2-41BA-8B4E-86F2-7C04F3FEA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formed a background group to continue provide feedback to the collider and the experiment on beam backgrounds</a:t>
            </a:r>
          </a:p>
          <a:p>
            <a:pPr lvl="1"/>
            <a:r>
              <a:rPr lang="en-US" dirty="0"/>
              <a:t>Contribution members welcome</a:t>
            </a:r>
          </a:p>
          <a:p>
            <a:pPr lvl="1"/>
            <a:r>
              <a:rPr lang="en-US" dirty="0"/>
              <a:t>Need to study:</a:t>
            </a:r>
          </a:p>
          <a:p>
            <a:pPr lvl="2"/>
            <a:r>
              <a:rPr lang="en-US" dirty="0"/>
              <a:t>total electromagnetic, hadronic, especially neutron radiation load </a:t>
            </a:r>
          </a:p>
          <a:p>
            <a:pPr lvl="2"/>
            <a:r>
              <a:rPr lang="en-US" dirty="0"/>
              <a:t>rates due to background</a:t>
            </a:r>
          </a:p>
          <a:p>
            <a:pPr lvl="2"/>
            <a:r>
              <a:rPr lang="en-US"/>
              <a:t>………….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F1354-A04C-1449-9AD5-44617933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0E104-EFAE-8447-9142-6C96F0C2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FA573E-D0C0-6D4D-8B3C-3A1E8E16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Backgrounds</a:t>
            </a:r>
          </a:p>
        </p:txBody>
      </p:sp>
    </p:spTree>
    <p:extLst>
      <p:ext uri="{BB962C8B-B14F-4D97-AF65-F5344CB8AC3E}">
        <p14:creationId xmlns:p14="http://schemas.microsoft.com/office/powerpoint/2010/main" val="214157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AAF03-BB17-8D4B-A6ED-5BF8BAC1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1CF20-818B-3046-94AC-0AE8089E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307E6-F03C-C344-AAFD-0906840D0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43"/>
          <a:stretch/>
        </p:blipFill>
        <p:spPr>
          <a:xfrm>
            <a:off x="320807" y="1138065"/>
            <a:ext cx="8481002" cy="42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9664</TotalTime>
  <Words>406</Words>
  <Application>Microsoft Macintosh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 Critical Detector analysis   needed by the project</vt:lpstr>
      <vt:lpstr>Scope Experimental Equipment</vt:lpstr>
      <vt:lpstr>B0 detector equipment</vt:lpstr>
      <vt:lpstr>Calorimeters</vt:lpstr>
      <vt:lpstr>Backgrounds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EIC: A collider to map initial and final state correlations with high precision</dc:title>
  <dc:creator>Aschenauer, Elke</dc:creator>
  <cp:lastModifiedBy>Elke-Caroline Aschenauer</cp:lastModifiedBy>
  <cp:revision>881</cp:revision>
  <dcterms:created xsi:type="dcterms:W3CDTF">2019-04-29T20:50:32Z</dcterms:created>
  <dcterms:modified xsi:type="dcterms:W3CDTF">2022-12-08T17:34:17Z</dcterms:modified>
</cp:coreProperties>
</file>