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  <p:sldMasterId id="2147483713" r:id="rId3"/>
    <p:sldMasterId id="2147483674" r:id="rId4"/>
    <p:sldMasterId id="2147483687" r:id="rId5"/>
    <p:sldMasterId id="2147483700" r:id="rId6"/>
  </p:sldMasterIdLst>
  <p:notesMasterIdLst>
    <p:notesMasterId r:id="rId28"/>
  </p:notesMasterIdLst>
  <p:sldIdLst>
    <p:sldId id="256" r:id="rId7"/>
    <p:sldId id="296" r:id="rId8"/>
    <p:sldId id="277" r:id="rId9"/>
    <p:sldId id="25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6" r:id="rId18"/>
    <p:sldId id="287" r:id="rId19"/>
    <p:sldId id="288" r:id="rId20"/>
    <p:sldId id="289" r:id="rId21"/>
    <p:sldId id="290" r:id="rId22"/>
    <p:sldId id="291" r:id="rId23"/>
    <p:sldId id="258" r:id="rId24"/>
    <p:sldId id="293" r:id="rId25"/>
    <p:sldId id="292" r:id="rId26"/>
    <p:sldId id="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B3A15-2933-EE15-520F-B57A38D6F793}" v="10" dt="2023-02-28T03:38:54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9" autoAdjust="0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57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79CA-3BFB-8DF6-0515-C9843A7D1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93A68-FC19-E2AD-2132-8168782AE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4BBF5-D485-8DA4-0F50-17E5DC09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DCBF-9781-4BFD-B332-01C3D9A0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0BC63-C1F1-D772-5566-FB297915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6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EC0A-411F-7BB0-C8D6-33557F8A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0A92-D016-013F-5889-9D15A45D0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AE236-F488-9694-09A7-5A1D9FFE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A479F-1B79-60BB-D195-E69EC0E3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677F9-5C7C-0968-BE22-C9F879E7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4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327C-82C7-5763-DED6-C165C31C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E7133-5573-BCD5-924C-C62772E5B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9D616-E807-0E30-4F0B-E3A4170B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97112-4F8D-558D-12D4-E9E77FD0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075BD-C6EB-8600-3DA7-119F75B6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83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C3DD-6DEB-8944-16BE-3713A8BC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FB0D-81AC-5B3A-73CB-B5A8CB5BF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1BAFB-5C57-3DA2-A2CC-FE2B980AD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6144C-2F59-2B66-7BD3-06AF85A0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CF0D2-DC0C-4A3C-7E9E-E1775904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EC658-0B58-741C-EE69-7DA9F68C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7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2FC0-BDEC-C3B7-C840-0764A7B0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559FB-B776-CB0D-355B-F19A374C4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C2AF-AE0D-9177-4417-CB1182473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C372D-F989-CA69-9FBA-8BDC693C5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B4743-FB81-9EEE-12D5-02389A5CB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24821-69AB-21E5-8FF1-85AE93D6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824D06-F212-9706-90A6-3B335386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E1204-6B51-B973-8DC3-CCA31E84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34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29EC-358C-A7AF-9C2E-7EE629F5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50E74-A2F7-D6CB-C140-D3273499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1196B-2F31-D5DB-E22E-1899A750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648B1-3AAE-5FB8-D34B-D6DCE7D3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8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2FF997-CDAF-BB4C-B185-F89920BC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CE295-8C1E-61D1-4DAC-5719B052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82CC-9661-6D62-B4FC-CB2F05B1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7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627B-C45D-C9DC-5F70-71654BF4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EE5F-BA20-037C-7FD3-298EFE3E3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23568-3E15-986B-D5DB-9A208DD38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36FFE-A763-093C-7768-077B534F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1CBCE-BDD7-00B8-B963-A0F1B1ED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BC65E-C18B-8177-A07B-5E9B2B3B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5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0322-0A4E-602C-12DC-72A80E88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9D37B-41DE-F761-2ACB-C07306EC6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FFB9-FBAB-7F9B-5B69-D5FC0CB7B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10C3C-1C55-3C80-8461-4EE0C3F9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E39E8-3FD2-89B6-64D0-C26FEF38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EF7C6-83C0-B588-D866-C2513475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6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BDFB-32FD-93CF-3424-8134868A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EACE8-DE42-BB65-B965-30DBB55BD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7A92-43D6-00CD-F496-6DC852FA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0BA3B-2FB5-C7B2-BDC1-0298D72C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A96-EBB8-E1BD-EBE7-0F36B589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3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D31ED-DE26-31A5-57CF-E7B0F1A30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D14B7-2391-0568-BD35-4D1194BB0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F2F4-D024-F662-A7D7-D39B5984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94E7A-D8BD-3E17-4E29-939C0E62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8169-B00C-309C-4759-4DE90ADB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E453F0-7272-3E4A-F625-537176A6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B03AE-57CC-B7B6-134A-15A42D609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3B373-897C-83FF-4BE6-4C94C23CA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3C58-BE1F-4D65-84F3-239C5BC80322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A284A-6F75-99E1-B54B-4FDD6C48F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C439-A3C4-9B4E-D6F9-E5C35585F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5D56-8232-49A5-87E1-7A9F8C3C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14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/>
                <a:ea typeface="Roboto"/>
                <a:cs typeface="Arial"/>
              </a:rPr>
              <a:t>25th Annual</a:t>
            </a:r>
            <a:br>
              <a:rPr lang="en-US" sz="4400" b="0" i="0" dirty="0"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/>
                <a:ea typeface="Roboto"/>
                <a:cs typeface="Arial"/>
              </a:rPr>
              <a:t>Accelerator Test Facility (ATF) Users' Meeting</a:t>
            </a:r>
            <a:br>
              <a:rPr lang="en-US" b="1" i="0" dirty="0">
                <a:effectLst/>
                <a:latin typeface="Roboto" panose="02000000000000000000" pitchFamily="2" charset="0"/>
              </a:rPr>
            </a:br>
            <a:r>
              <a:rPr lang="en-US" sz="2700" dirty="0">
                <a:cs typeface="Arial"/>
              </a:rPr>
              <a:t>Progress on Laser Upgrades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2023-02-28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Arial"/>
              </a:rPr>
              <a:t>Marcus </a:t>
            </a:r>
            <a:r>
              <a:rPr lang="en-US" dirty="0" err="1">
                <a:cs typeface="Arial"/>
              </a:rPr>
              <a:t>Babzien</a:t>
            </a:r>
            <a:r>
              <a:rPr lang="en-US" dirty="0">
                <a:cs typeface="Arial"/>
              </a:rPr>
              <a:t>, Igor </a:t>
            </a:r>
            <a:r>
              <a:rPr lang="en-US" dirty="0" err="1">
                <a:cs typeface="Arial"/>
              </a:rPr>
              <a:t>Pogorelsky</a:t>
            </a:r>
            <a:r>
              <a:rPr lang="en-US" dirty="0">
                <a:cs typeface="Arial"/>
              </a:rPr>
              <a:t>, Misha </a:t>
            </a:r>
            <a:r>
              <a:rPr lang="en-US" dirty="0" err="1">
                <a:cs typeface="Arial"/>
              </a:rPr>
              <a:t>Polyanskiy</a:t>
            </a:r>
            <a:r>
              <a:rPr lang="en-US" dirty="0">
                <a:cs typeface="Arial"/>
              </a:rPr>
              <a:t>, William Li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E424E029-3E43-2494-09BA-BB8DE659FFAA}"/>
              </a:ext>
            </a:extLst>
          </p:cNvPr>
          <p:cNvSpPr/>
          <p:nvPr/>
        </p:nvSpPr>
        <p:spPr>
          <a:xfrm>
            <a:off x="609480" y="509400"/>
            <a:ext cx="10970640" cy="67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NIR Performance Transitioning Phase I </a:t>
            </a:r>
            <a:r>
              <a:rPr lang="en-US" sz="4400" b="0" strike="noStrike" spc="-1">
                <a:solidFill>
                  <a:srgbClr val="000000"/>
                </a:solidFill>
                <a:latin typeface="OpenSymbol"/>
                <a:ea typeface="OpenSymbol"/>
              </a:rPr>
              <a:t>→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II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28A11252-2EC0-9A36-9A38-7937C35A318A}"/>
              </a:ext>
            </a:extLst>
          </p:cNvPr>
          <p:cNvSpPr/>
          <p:nvPr/>
        </p:nvSpPr>
        <p:spPr>
          <a:xfrm>
            <a:off x="609480" y="1604160"/>
            <a:ext cx="10970640" cy="39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2DC5A2F2-8D22-4BD0-64A2-DD5BD1154A20}"/>
              </a:ext>
            </a:extLst>
          </p:cNvPr>
          <p:cNvGraphicFramePr/>
          <p:nvPr/>
        </p:nvGraphicFramePr>
        <p:xfrm>
          <a:off x="457200" y="1920240"/>
          <a:ext cx="9662760" cy="3749040"/>
        </p:xfrm>
        <a:graphic>
          <a:graphicData uri="http://schemas.openxmlformats.org/drawingml/2006/table">
            <a:tbl>
              <a:tblPr/>
              <a:tblGrid>
                <a:gridCol w="353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1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Parameter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Units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Stage I Values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Current Values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Stage II Values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Central Wavelength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nm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800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811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800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FWHM Bandwidth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nm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20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13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Compressed FWHM Pulsewidth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fs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&lt;55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&lt;70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&lt;75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Chirped FWHM Pulsewidth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ps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&gt;50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&gt;50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&gt;50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Chirped Energy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mJ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&gt;30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200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Compressed Energy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mJ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32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100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2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Energy to Experiments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mJ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&gt;10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&gt;30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&gt;80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latin typeface="Arial"/>
                        </a:rPr>
                        <a:t>Power to Experiments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GW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&gt;250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66FF"/>
                          </a:solidFill>
                          <a:latin typeface="Arial"/>
                        </a:rPr>
                        <a:t>&gt;400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latin typeface="Arial"/>
                        </a:rPr>
                        <a:t>&gt;1067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9F3B1B53-B5BD-42F8-8173-C03B7CAA329C}"/>
              </a:ext>
            </a:extLst>
          </p:cNvPr>
          <p:cNvSpPr/>
          <p:nvPr/>
        </p:nvSpPr>
        <p:spPr>
          <a:xfrm>
            <a:off x="609480" y="506366"/>
            <a:ext cx="10970640" cy="677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Ongoing </a:t>
            </a:r>
            <a:r>
              <a:rPr lang="en-US" sz="4400" spc="-1" dirty="0">
                <a:solidFill>
                  <a:srgbClr val="000000"/>
                </a:solidFill>
                <a:latin typeface="Arial"/>
                <a:ea typeface="DejaVu Sans"/>
              </a:rPr>
              <a:t>NIR Work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D39FE326-5079-6324-8483-C4341F69E9D5}"/>
              </a:ext>
            </a:extLst>
          </p:cNvPr>
          <p:cNvSpPr/>
          <p:nvPr/>
        </p:nvSpPr>
        <p:spPr>
          <a:xfrm>
            <a:off x="609480" y="1604160"/>
            <a:ext cx="10970640" cy="283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566420" indent="-457200"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Diagnose and eliminate ~15% amplitude pre-pulse in </a:t>
            </a:r>
            <a:r>
              <a:rPr lang="en-US" sz="2400" spc="-1" dirty="0" err="1">
                <a:solidFill>
                  <a:srgbClr val="000000"/>
                </a:solidFill>
                <a:latin typeface="Arial"/>
                <a:ea typeface="DejaVu Sans"/>
              </a:rPr>
              <a:t>Ti:Sapphire</a:t>
            </a: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 discovered during last run period</a:t>
            </a:r>
          </a:p>
          <a:p>
            <a:pPr marL="566420" indent="-457200"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Enlarge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front end vacuum aperture to enable delivery of full Phase II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Ti:Sapphire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energy to experiments (100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mJ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 – </a:t>
            </a: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Spring</a:t>
            </a: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 2023)</a:t>
            </a:r>
            <a:endParaRPr lang="en-US" sz="2400" b="0" strike="noStrike" spc="-1" dirty="0">
              <a:latin typeface="Arial"/>
            </a:endParaRPr>
          </a:p>
          <a:p>
            <a:pPr marL="566420" indent="-457200"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Integrate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previously utilized optical trombone and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Nd:YAG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amplifier with vacuum transport to re-establish delivery of 1064 nm to BL1 for Compton scattering experiments</a:t>
            </a:r>
            <a:endParaRPr lang="en-US" sz="2400" b="0" strike="noStrike" spc="-1" dirty="0">
              <a:latin typeface="Arial"/>
            </a:endParaRPr>
          </a:p>
          <a:p>
            <a:pPr marL="566420" indent="-457200"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400" spc="-1" dirty="0">
                <a:latin typeface="Arial"/>
              </a:rPr>
              <a:t>Continue to automate system startup/shutdown as experience is gained to enable autonomous user operation</a:t>
            </a:r>
            <a:endParaRPr lang="en-US" sz="2400" b="0" strike="noStrike" spc="-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76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6186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120409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8A34B0AC-767B-6029-26CB-9FE9CA814419}"/>
              </a:ext>
            </a:extLst>
          </p:cNvPr>
          <p:cNvSpPr/>
          <p:nvPr/>
        </p:nvSpPr>
        <p:spPr>
          <a:xfrm>
            <a:off x="609480" y="170255"/>
            <a:ext cx="10970640" cy="67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Future NIR Upgrades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C4521810-1E1E-D059-D204-6C17382D2E61}"/>
              </a:ext>
            </a:extLst>
          </p:cNvPr>
          <p:cNvSpPr/>
          <p:nvPr/>
        </p:nvSpPr>
        <p:spPr>
          <a:xfrm>
            <a:off x="375599" y="1053876"/>
            <a:ext cx="5300029" cy="516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6500" lnSpcReduction="10000"/>
          </a:bodyPr>
          <a:lstStyle/>
          <a:p>
            <a:pPr marL="109220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Improve 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Ti:Sapphire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diagnostics to more efficiently use run time</a:t>
            </a:r>
            <a:endParaRPr lang="en-US" b="0" strike="noStrike" dirty="0"/>
          </a:p>
          <a:p>
            <a:pPr marL="998220" lvl="1" indent="-457200">
              <a:spcBef>
                <a:spcPts val="1134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Make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existing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instruments accessible to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users online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realtime,e.g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synchronization monitoring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oscilloscope</a:t>
            </a:r>
            <a:br>
              <a:rPr sz="1200" dirty="0"/>
            </a:br>
            <a:br>
              <a:rPr sz="1200" dirty="0"/>
            </a:br>
            <a:endParaRPr lang="en-US" sz="1200"/>
          </a:p>
          <a:p>
            <a:pPr marL="998220" lvl="1" indent="-457200">
              <a:spcBef>
                <a:spcPts val="1134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Add diagnostics for more complete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characterization and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possible normalization of shot-to-shot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variations in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spot size, position, energy, 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pulsewidth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and timing</a:t>
            </a:r>
            <a:br>
              <a:rPr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b="0" strike="noStrike"/>
          </a:p>
          <a:p>
            <a:pPr marL="998220" lvl="1" indent="-457200">
              <a:spcBef>
                <a:spcPts val="1134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Investigate reduction of beam profile distortion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from amplifier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non-uniform pumping to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improve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r>
              <a:rPr lang="en-US" spc="-1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Strehl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ratio</a:t>
            </a:r>
            <a:endParaRPr lang="en-US" b="0" strike="noStrike" spc="-1" dirty="0">
              <a:latin typeface="Arial"/>
            </a:endParaRPr>
          </a:p>
          <a:p>
            <a:pPr marL="998220" lvl="1" indent="-457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Finish optical delay line for user control of CO2 synchronization when RF engineer becomes available</a:t>
            </a:r>
            <a:endParaRPr lang="en-US" b="0" strike="noStrike" spc="-1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E6F39-B95B-E174-C7BB-3AB939535A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903637" y="3802074"/>
            <a:ext cx="2549207" cy="241221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C5C1CA-CD7B-5CF3-5811-926B0422B4A7}"/>
              </a:ext>
            </a:extLst>
          </p:cNvPr>
          <p:cNvPicPr/>
          <p:nvPr/>
        </p:nvPicPr>
        <p:blipFill rotWithShape="1">
          <a:blip r:embed="rId4"/>
          <a:srcRect l="35160" t="855" r="24201" b="-855"/>
          <a:stretch/>
        </p:blipFill>
        <p:spPr>
          <a:xfrm>
            <a:off x="8672491" y="1018689"/>
            <a:ext cx="3487327" cy="5236387"/>
          </a:xfrm>
          <a:prstGeom prst="rect">
            <a:avLst/>
          </a:prstGeom>
          <a:ln>
            <a:noFill/>
          </a:ln>
        </p:spPr>
      </p:pic>
      <p:sp>
        <p:nvSpPr>
          <p:cNvPr id="15" name="Line 3">
            <a:extLst>
              <a:ext uri="{FF2B5EF4-FFF2-40B4-BE49-F238E27FC236}">
                <a16:creationId xmlns:a16="http://schemas.microsoft.com/office/drawing/2014/main" id="{DF1DD3B0-9023-194E-7A7A-D5866A8CA1C3}"/>
              </a:ext>
            </a:extLst>
          </p:cNvPr>
          <p:cNvSpPr/>
          <p:nvPr/>
        </p:nvSpPr>
        <p:spPr>
          <a:xfrm flipV="1">
            <a:off x="5498007" y="3464158"/>
            <a:ext cx="3032168" cy="369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89CCC4-7C06-2AD2-30A2-5981DD9919C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39849" y="1136817"/>
            <a:ext cx="2668627" cy="1938276"/>
          </a:xfrm>
          <a:prstGeom prst="rect">
            <a:avLst/>
          </a:prstGeom>
          <a:ln>
            <a:noFill/>
          </a:ln>
        </p:spPr>
      </p:pic>
      <p:sp>
        <p:nvSpPr>
          <p:cNvPr id="19" name="Line 4">
            <a:extLst>
              <a:ext uri="{FF2B5EF4-FFF2-40B4-BE49-F238E27FC236}">
                <a16:creationId xmlns:a16="http://schemas.microsoft.com/office/drawing/2014/main" id="{EC6E9375-5ECC-4BC3-A807-518D161A97F7}"/>
              </a:ext>
            </a:extLst>
          </p:cNvPr>
          <p:cNvSpPr/>
          <p:nvPr/>
        </p:nvSpPr>
        <p:spPr>
          <a:xfrm>
            <a:off x="4945664" y="4840043"/>
            <a:ext cx="856400" cy="25893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E85A538A-741D-C44C-A421-78DA7D159AD0}"/>
              </a:ext>
            </a:extLst>
          </p:cNvPr>
          <p:cNvSpPr/>
          <p:nvPr/>
        </p:nvSpPr>
        <p:spPr>
          <a:xfrm>
            <a:off x="5506265" y="1942253"/>
            <a:ext cx="241177" cy="2959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3479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F6ABB78-A1B1-8066-26B5-3C20C18F2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2339" r="1627" b="1151"/>
          <a:stretch/>
        </p:blipFill>
        <p:spPr>
          <a:xfrm rot="499714">
            <a:off x="2625842" y="653395"/>
            <a:ext cx="6857560" cy="5045572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11" name="Table 312">
            <a:extLst>
              <a:ext uri="{FF2B5EF4-FFF2-40B4-BE49-F238E27FC236}">
                <a16:creationId xmlns:a16="http://schemas.microsoft.com/office/drawing/2014/main" id="{1C23B15C-F23D-F214-A345-D1FE3F9E3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591095"/>
              </p:ext>
            </p:extLst>
          </p:nvPr>
        </p:nvGraphicFramePr>
        <p:xfrm>
          <a:off x="291820" y="5507306"/>
          <a:ext cx="1163429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366">
                  <a:extLst>
                    <a:ext uri="{9D8B030D-6E8A-4147-A177-3AD203B41FA5}">
                      <a16:colId xmlns:a16="http://schemas.microsoft.com/office/drawing/2014/main" val="4276964497"/>
                    </a:ext>
                  </a:extLst>
                </a:gridCol>
                <a:gridCol w="2382045">
                  <a:extLst>
                    <a:ext uri="{9D8B030D-6E8A-4147-A177-3AD203B41FA5}">
                      <a16:colId xmlns:a16="http://schemas.microsoft.com/office/drawing/2014/main" val="340314261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1526335460"/>
                    </a:ext>
                  </a:extLst>
                </a:gridCol>
                <a:gridCol w="2584440">
                  <a:extLst>
                    <a:ext uri="{9D8B030D-6E8A-4147-A177-3AD203B41FA5}">
                      <a16:colId xmlns:a16="http://schemas.microsoft.com/office/drawing/2014/main" val="4087808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Air (12 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NaCl (40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Air + NaCl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83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3.0e-19 cm</a:t>
                      </a:r>
                      <a:r>
                        <a:rPr lang="en-US" sz="2000" baseline="30000"/>
                        <a:t>2</a:t>
                      </a:r>
                      <a:r>
                        <a:rPr lang="en-US" sz="2000"/>
                        <a:t>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3.0e-16 cm</a:t>
                      </a:r>
                      <a:r>
                        <a:rPr lang="en-US" sz="2000" baseline="30000"/>
                        <a:t>2</a:t>
                      </a:r>
                      <a:r>
                        <a:rPr lang="en-US" sz="2000"/>
                        <a:t>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44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B-integral @ 5 TW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rgbClr val="FF0000"/>
                          </a:solidFill>
                        </a:rPr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80252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A781A6D-AF9E-FA34-40FC-D0D692726121}"/>
              </a:ext>
            </a:extLst>
          </p:cNvPr>
          <p:cNvSpPr txBox="1"/>
          <p:nvPr/>
        </p:nvSpPr>
        <p:spPr>
          <a:xfrm>
            <a:off x="5773417" y="4690302"/>
            <a:ext cx="5593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Standard requirement: 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B &lt; 1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9B6FE-F2ED-9D2E-0AC2-BBEAA4DBC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201" y="131659"/>
            <a:ext cx="2801555" cy="384083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8122219-91D7-3C52-203F-F9AF64C4B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8" y="634162"/>
            <a:ext cx="4550521" cy="28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A12E4A-697B-3773-6719-E639E2CB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816" y="43360"/>
            <a:ext cx="10972440" cy="609398"/>
          </a:xfrm>
        </p:spPr>
        <p:txBody>
          <a:bodyPr>
            <a:normAutofit fontScale="90000"/>
          </a:bodyPr>
          <a:lstStyle/>
          <a:p>
            <a:r>
              <a:rPr lang="en-US" dirty="0"/>
              <a:t>LWIR Vacuum Transport</a:t>
            </a:r>
          </a:p>
        </p:txBody>
      </p:sp>
    </p:spTree>
    <p:extLst>
      <p:ext uri="{BB962C8B-B14F-4D97-AF65-F5344CB8AC3E}">
        <p14:creationId xmlns:p14="http://schemas.microsoft.com/office/powerpoint/2010/main" val="77323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AB72717-27A4-35D4-DC3F-5A3307DB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79162"/>
            <a:ext cx="10972440" cy="609398"/>
          </a:xfrm>
        </p:spPr>
        <p:txBody>
          <a:bodyPr>
            <a:normAutofit fontScale="90000"/>
          </a:bodyPr>
          <a:lstStyle/>
          <a:p>
            <a:r>
              <a:rPr lang="en-US"/>
              <a:t>NIR vacuum transport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08BD91D-DAD4-62D4-113A-8959F009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63" y="876177"/>
            <a:ext cx="10724493" cy="52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3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640C7631-EE7D-1B82-C85E-964E09FE4C99}"/>
              </a:ext>
            </a:extLst>
          </p:cNvPr>
          <p:cNvSpPr/>
          <p:nvPr/>
        </p:nvSpPr>
        <p:spPr>
          <a:xfrm>
            <a:off x="609480" y="-3269"/>
            <a:ext cx="10970640" cy="67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NIR Vacuum Transport Upgrade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D68E80E8-3DD0-D3DD-70EC-ED5B2CF4D29A}"/>
              </a:ext>
            </a:extLst>
          </p:cNvPr>
          <p:cNvSpPr/>
          <p:nvPr/>
        </p:nvSpPr>
        <p:spPr>
          <a:xfrm>
            <a:off x="130505" y="714354"/>
            <a:ext cx="1214144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Motivated by need to deliver higher energy &amp; power with greater stability and reliable long-term performance</a:t>
            </a:r>
            <a:endParaRPr lang="en-US" b="1" strike="noStrike" spc="-1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98ED3-54F5-3784-CEDD-141BAA8333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95520" y="1170140"/>
            <a:ext cx="3936600" cy="221364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310598-404D-A46C-C4FB-758D85136F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887035" y="3841515"/>
            <a:ext cx="4095977" cy="239499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1E1219-F12A-0433-7CB9-341030ADC1C8}"/>
              </a:ext>
            </a:extLst>
          </p:cNvPr>
          <p:cNvPicPr/>
          <p:nvPr/>
        </p:nvPicPr>
        <p:blipFill>
          <a:blip r:embed="rId5"/>
          <a:srcRect l="11851" r="16901"/>
          <a:stretch/>
        </p:blipFill>
        <p:spPr>
          <a:xfrm rot="16200000">
            <a:off x="4764653" y="4059274"/>
            <a:ext cx="2771258" cy="2294196"/>
          </a:xfrm>
          <a:prstGeom prst="rect">
            <a:avLst/>
          </a:prstGeom>
          <a:ln>
            <a:noFill/>
          </a:ln>
        </p:spPr>
      </p:pic>
      <p:sp>
        <p:nvSpPr>
          <p:cNvPr id="17" name="CustomShape 3">
            <a:extLst>
              <a:ext uri="{FF2B5EF4-FFF2-40B4-BE49-F238E27FC236}">
                <a16:creationId xmlns:a16="http://schemas.microsoft.com/office/drawing/2014/main" id="{0828DB90-4935-E081-28A4-A53D9135225A}"/>
              </a:ext>
            </a:extLst>
          </p:cNvPr>
          <p:cNvSpPr/>
          <p:nvPr/>
        </p:nvSpPr>
        <p:spPr>
          <a:xfrm>
            <a:off x="349297" y="1723671"/>
            <a:ext cx="4533120" cy="40010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Vacuum envelope extended from front end through to IP’s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Full remote actuation of mounts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Diagnostic cameras at bends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Dedicated chamber for in-vacuum compressor can be isolated from user chamber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Compressor design is modular for use at other IP’s as needs arise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First user runs validated stable day-to-day alignment</a:t>
            </a:r>
            <a:endParaRPr lang="en-US" sz="2000" b="0" strike="noStrike" spc="-1">
              <a:latin typeface="Arial"/>
              <a:cs typeface="Arial"/>
            </a:endParaRPr>
          </a:p>
          <a:p>
            <a:pPr marL="28702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Some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pumpdown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flexure observed and now being mitigated</a:t>
            </a:r>
            <a:endParaRPr lang="en-US" sz="2000" b="0" strike="noStrike" spc="-1"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1B8387-69F0-4E60-A318-C4635325CF45}"/>
              </a:ext>
            </a:extLst>
          </p:cNvPr>
          <p:cNvPicPr/>
          <p:nvPr/>
        </p:nvPicPr>
        <p:blipFill>
          <a:blip r:embed="rId6"/>
          <a:srcRect l="10161" r="22465"/>
          <a:stretch/>
        </p:blipFill>
        <p:spPr>
          <a:xfrm>
            <a:off x="4976374" y="1135298"/>
            <a:ext cx="2522241" cy="2211032"/>
          </a:xfrm>
          <a:prstGeom prst="rect">
            <a:avLst/>
          </a:prstGeom>
          <a:ln>
            <a:noFill/>
          </a:ln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31829E6B-410F-D9D1-B24F-7BB5803EEFF4}"/>
              </a:ext>
            </a:extLst>
          </p:cNvPr>
          <p:cNvSpPr/>
          <p:nvPr/>
        </p:nvSpPr>
        <p:spPr>
          <a:xfrm>
            <a:off x="6876360" y="3517114"/>
            <a:ext cx="330840" cy="220320"/>
          </a:xfrm>
          <a:custGeom>
            <a:avLst/>
            <a:gdLst/>
            <a:ahLst/>
            <a:cxnLst/>
            <a:rect l="l" t="t" r="r" b="b"/>
            <a:pathLst>
              <a:path w="764" h="510">
                <a:moveTo>
                  <a:pt x="176" y="0"/>
                </a:moveTo>
                <a:lnTo>
                  <a:pt x="176" y="176"/>
                </a:lnTo>
                <a:lnTo>
                  <a:pt x="0" y="176"/>
                </a:lnTo>
                <a:lnTo>
                  <a:pt x="381" y="509"/>
                </a:lnTo>
                <a:lnTo>
                  <a:pt x="763" y="176"/>
                </a:lnTo>
                <a:lnTo>
                  <a:pt x="586" y="176"/>
                </a:lnTo>
                <a:lnTo>
                  <a:pt x="586" y="0"/>
                </a:lnTo>
                <a:lnTo>
                  <a:pt x="176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986C09D8-C12A-3C8A-9BD8-E03BE2B52547}"/>
              </a:ext>
            </a:extLst>
          </p:cNvPr>
          <p:cNvSpPr/>
          <p:nvPr/>
        </p:nvSpPr>
        <p:spPr>
          <a:xfrm>
            <a:off x="10342080" y="3504632"/>
            <a:ext cx="330840" cy="220320"/>
          </a:xfrm>
          <a:custGeom>
            <a:avLst/>
            <a:gdLst/>
            <a:ahLst/>
            <a:cxnLst/>
            <a:rect l="l" t="t" r="r" b="b"/>
            <a:pathLst>
              <a:path w="764" h="510">
                <a:moveTo>
                  <a:pt x="176" y="0"/>
                </a:moveTo>
                <a:lnTo>
                  <a:pt x="176" y="176"/>
                </a:lnTo>
                <a:lnTo>
                  <a:pt x="0" y="176"/>
                </a:lnTo>
                <a:lnTo>
                  <a:pt x="381" y="509"/>
                </a:lnTo>
                <a:lnTo>
                  <a:pt x="763" y="176"/>
                </a:lnTo>
                <a:lnTo>
                  <a:pt x="586" y="176"/>
                </a:lnTo>
                <a:lnTo>
                  <a:pt x="586" y="0"/>
                </a:lnTo>
                <a:lnTo>
                  <a:pt x="176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D43D6AE0-540E-8B43-EB09-29212B37E527}"/>
              </a:ext>
            </a:extLst>
          </p:cNvPr>
          <p:cNvSpPr/>
          <p:nvPr/>
        </p:nvSpPr>
        <p:spPr>
          <a:xfrm>
            <a:off x="5308200" y="3453394"/>
            <a:ext cx="17683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Turning Mirrors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AE82FFAA-C211-ABB6-E31F-CC275492AECE}"/>
              </a:ext>
            </a:extLst>
          </p:cNvPr>
          <p:cNvSpPr/>
          <p:nvPr/>
        </p:nvSpPr>
        <p:spPr>
          <a:xfrm>
            <a:off x="8312400" y="3459946"/>
            <a:ext cx="271836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Grating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Compressor</a:t>
            </a:r>
            <a:endParaRPr lang="en-US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D9FAA84B-4115-ED81-2CDA-2F52D2C2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84" y="849610"/>
            <a:ext cx="8130009" cy="5090880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55CF5205-A514-8429-D59F-C1177A7F56B6}"/>
              </a:ext>
            </a:extLst>
          </p:cNvPr>
          <p:cNvSpPr/>
          <p:nvPr/>
        </p:nvSpPr>
        <p:spPr>
          <a:xfrm>
            <a:off x="905905" y="182880"/>
            <a:ext cx="10093801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Active laser experiments and hours delivered at ATF in FY2022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7EAE3DA6-331F-BE66-CDB3-5E059E7284DF}"/>
              </a:ext>
            </a:extLst>
          </p:cNvPr>
          <p:cNvSpPr/>
          <p:nvPr/>
        </p:nvSpPr>
        <p:spPr>
          <a:xfrm>
            <a:off x="3774694" y="6156658"/>
            <a:ext cx="4727554" cy="367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800" b="0" strike="noStrike" spc="-1">
                <a:solidFill>
                  <a:srgbClr val="0070C0"/>
                </a:solidFill>
                <a:latin typeface="Calibri"/>
                <a:ea typeface="DejaVu Sans"/>
              </a:rPr>
              <a:t>Laser + e-beam</a:t>
            </a:r>
            <a:r>
              <a:rPr lang="en-US" spc="-1">
                <a:solidFill>
                  <a:srgbClr val="0070C0"/>
                </a:solidFill>
                <a:latin typeface="Calibri"/>
                <a:ea typeface="DejaVu Sans"/>
              </a:rPr>
              <a:t>     </a:t>
            </a:r>
            <a:r>
              <a:rPr lang="en-US" sz="1800" b="0" strike="noStrike" spc="-1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Laser only</a:t>
            </a:r>
            <a:r>
              <a:rPr lang="en-US" spc="-1">
                <a:solidFill>
                  <a:srgbClr val="C00000"/>
                </a:solidFill>
                <a:latin typeface="Calibri"/>
                <a:ea typeface="DejaVu Sans"/>
              </a:rPr>
              <a:t>     *In-air transport</a:t>
            </a:r>
            <a:endParaRPr lang="en-US" sz="1800" b="0" strike="noStrike" spc="-1">
              <a:latin typeface="Arial"/>
            </a:endParaRP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328B4E5A-46EB-AC0C-756A-96E291B20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788455"/>
              </p:ext>
            </p:extLst>
          </p:nvPr>
        </p:nvGraphicFramePr>
        <p:xfrm>
          <a:off x="527400" y="768600"/>
          <a:ext cx="11268360" cy="5190120"/>
        </p:xfrm>
        <a:graphic>
          <a:graphicData uri="http://schemas.openxmlformats.org/drawingml/2006/table">
            <a:tbl>
              <a:tblPr/>
              <a:tblGrid>
                <a:gridCol w="81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8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 err="1">
                          <a:latin typeface="Arial"/>
                        </a:rPr>
                        <a:t>Expt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Title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LWIR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NIR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latin typeface="Arial"/>
                        </a:rPr>
                        <a:t>e-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3465A4"/>
                          </a:solidFill>
                          <a:latin typeface="Calibri"/>
                          <a:ea typeface="DejaVu Sans"/>
                        </a:rPr>
                        <a:t>AE087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Hard X-ray ICS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AE089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Plasma compression for terawatt long wavelength lasers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12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51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  <a:ea typeface="OpenSymbol"/>
                        </a:rPr>
                        <a:t>NA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AE093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Direct measurement of fields and radiation in the self-modulated plasma </a:t>
                      </a:r>
                      <a:r>
                        <a:rPr lang="en-US" sz="1600" b="0" strike="noStrike" spc="-1" err="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wakefield</a:t>
                      </a: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 regime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220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OpenSymbol"/>
                          <a:ea typeface="OpenSymbol"/>
                        </a:rPr>
                        <a:t>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AE095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Optical diagnosis of self-modulated CO</a:t>
                      </a:r>
                      <a:r>
                        <a:rPr lang="en-US" sz="1600" b="0" strike="noStrike" spc="-1" baseline="-25000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2</a:t>
                      </a: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-laser driven plasma wake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AE098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Probing electron Weibel instability in optical field-ionized plasmas using ultrashort electron bunches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130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188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OpenSymbol"/>
                          <a:ea typeface="OpenSymbol"/>
                        </a:rPr>
                        <a:t>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AE099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70C0"/>
                          </a:solidFill>
                          <a:latin typeface="Calibri"/>
                          <a:ea typeface="DejaVu Sans"/>
                        </a:rPr>
                        <a:t>Directional X-ray radiation produced by an ultra-short period plasma magneto-static undulator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AE100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The study of high-intensity laser pulse interactions with near-critical density plasmas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94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92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NA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AE101*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  <a:ea typeface="DejaVu Sans"/>
                        </a:rPr>
                        <a:t>Optical materials for ultrahigh-power long-wave infrared lasers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122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latin typeface="Arial"/>
                        </a:rPr>
                        <a:t>NA</a:t>
                      </a: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AE108*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Development of wavelength conversion techniques for generation of coherent radiation at the mid- to long-wave infrared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90000" marR="90000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40</a:t>
                      </a:r>
                      <a:endParaRPr lang="en-US"/>
                    </a:p>
                  </a:txBody>
                  <a:tcPr marL="90000" marR="90000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NA</a:t>
                      </a:r>
                      <a:endParaRPr lang="en-US"/>
                    </a:p>
                  </a:txBody>
                  <a:tcPr marL="90000" marR="90000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AE119*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Broadband microwave emission from LWIR picosecond laser ablation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94</a:t>
                      </a: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NA</a:t>
                      </a: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14400">
                      <a:solidFill>
                        <a:srgbClr val="000000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AE122*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Remote detection of radioactivity using long-wave infrared laser-driven avalanche breakdown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73</a:t>
                      </a: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14400">
                      <a:solidFill>
                        <a:srgbClr val="000000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latin typeface="Arial"/>
                        </a:rPr>
                        <a:t>NA</a:t>
                      </a:r>
                      <a:endParaRPr lang="en-US"/>
                    </a:p>
                  </a:txBody>
                  <a:tcPr marL="90000" marR="90000">
                    <a:lnL w="14400">
                      <a:solidFill>
                        <a:srgbClr val="000000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14400">
                      <a:solidFill>
                        <a:srgbClr val="000000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>
                        <a:alpha val="9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34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19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11289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112865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15" name="CustomShape 1">
            <a:extLst>
              <a:ext uri="{FF2B5EF4-FFF2-40B4-BE49-F238E27FC236}">
                <a16:creationId xmlns:a16="http://schemas.microsoft.com/office/drawing/2014/main" id="{1CF6E11E-AF9E-5754-043D-E1952DB0E612}"/>
              </a:ext>
            </a:extLst>
          </p:cNvPr>
          <p:cNvSpPr/>
          <p:nvPr/>
        </p:nvSpPr>
        <p:spPr>
          <a:xfrm>
            <a:off x="561383" y="69177"/>
            <a:ext cx="231291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Publications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EA94368C-3413-721B-1520-1D84235294EB}"/>
              </a:ext>
            </a:extLst>
          </p:cNvPr>
          <p:cNvSpPr/>
          <p:nvPr/>
        </p:nvSpPr>
        <p:spPr>
          <a:xfrm>
            <a:off x="679009" y="592257"/>
            <a:ext cx="11512031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JOURNALS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R. Kupfer et al., “Raman wavelength conversion in ionic liquids”, Phys. Rev. Appl. 19, 014052, 2023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0070C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C. Zhang et al., "Electron Weibel instability induced magnetic fields in optical-field ionized plasmas", Phys. Plasmas 29, 062102, 2022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0070C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Z. Chang et al., "Intense infrared lasers for strong-field science", Adv. Opt. Photonics 14, 652–782, 2022</a:t>
            </a:r>
            <a:endParaRPr lang="en-US" sz="1400" b="0" strike="noStrike" spc="-1">
              <a:solidFill>
                <a:srgbClr val="C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en-US" sz="1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CONFERENCES</a:t>
            </a:r>
            <a:endParaRPr lang="en-US" sz="1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Advanced Accelerator Concepts Workshop (AAC), Long Island, NY (USA), November 6–11, 2022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W. Li et al., “Raman-based Wavelength Conversion for Seeding and Optical Pumping of CO</a:t>
            </a:r>
            <a:r>
              <a:rPr lang="en-US" sz="1400" b="0" strike="noStrike" spc="-1" baseline="-25000" dirty="0">
                <a:solidFill>
                  <a:srgbClr val="C00000"/>
                </a:solidFill>
                <a:latin typeface="Calibri"/>
                <a:ea typeface="DejaVu Sans"/>
              </a:rPr>
              <a:t>2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Laser Amplifiers”</a:t>
            </a:r>
            <a:endParaRPr lang="en-US" sz="1400" b="0" strike="noStrike" spc="-1">
              <a:solidFill>
                <a:srgbClr val="C00000"/>
              </a:solidFill>
              <a:latin typeface="Calibri"/>
              <a:cs typeface="Calibri"/>
            </a:endParaRPr>
          </a:p>
          <a:p>
            <a:pPr marL="342900" indent="-341630">
              <a:spcAft>
                <a:spcPts val="601"/>
              </a:spcAft>
              <a:buClr>
                <a:srgbClr val="C00000"/>
              </a:buClr>
              <a:buAutoNum type="arabicPeriod"/>
            </a:pPr>
            <a:r>
              <a:rPr lang="en-US" sz="1400" spc="-1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I. </a:t>
            </a:r>
            <a:r>
              <a:rPr lang="en-US" sz="1400" spc="-1" dirty="0" err="1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Petrushina</a:t>
            </a:r>
            <a:r>
              <a:rPr lang="en-US" sz="1400" spc="-1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, et al, “Characterization of the fields inside the CO2-laser-driven </a:t>
            </a:r>
            <a:r>
              <a:rPr lang="en-US" sz="1400" spc="-1" dirty="0" err="1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wakefield</a:t>
            </a:r>
            <a:r>
              <a:rPr lang="en-US" sz="1400" spc="-1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 accelerators using relativistic electron beams”</a:t>
            </a:r>
            <a:endParaRPr lang="en-US" sz="1400" spc="-1">
              <a:solidFill>
                <a:srgbClr val="0070C0"/>
              </a:solidFill>
              <a:latin typeface="Calibri"/>
              <a:ea typeface="DejaVu Sans"/>
              <a:cs typeface="Arial"/>
            </a:endParaRPr>
          </a:p>
          <a:p>
            <a:pPr marL="342900" indent="-341630">
              <a:spcAft>
                <a:spcPts val="601"/>
              </a:spcAft>
              <a:buClr>
                <a:srgbClr val="C00000"/>
              </a:buClr>
              <a:buFontTx/>
              <a:buAutoNum type="arabicPeriod"/>
            </a:pPr>
            <a:r>
              <a:rPr lang="en-US" sz="1400" spc="-1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N. </a:t>
            </a:r>
            <a:r>
              <a:rPr lang="en-US" sz="1400" spc="-1" err="1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Vafaei-Najafabadi</a:t>
            </a:r>
            <a:r>
              <a:rPr lang="en-US" sz="1400" spc="-1" dirty="0">
                <a:solidFill>
                  <a:srgbClr val="0070C0"/>
                </a:solidFill>
                <a:latin typeface="Calibri"/>
                <a:ea typeface="+mn-lt"/>
                <a:cs typeface="+mn-lt"/>
              </a:rPr>
              <a:t> , et al, “Experimental Evidence for Suitability of Krypton as a Plasma Source for Two-Color Ionization Injection” </a:t>
            </a:r>
            <a:endParaRPr lang="en-US" sz="1400" spc="-1">
              <a:solidFill>
                <a:srgbClr val="0070C0"/>
              </a:solidFill>
              <a:latin typeface="Calibri"/>
              <a:ea typeface="DejaVu Sans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M.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Polyanskiy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et al., "9.3 microns: Toward next-generation CO</a:t>
            </a:r>
            <a:r>
              <a:rPr lang="en-US" sz="1400" b="0" strike="noStrike" spc="-1" baseline="-25000" dirty="0">
                <a:solidFill>
                  <a:srgbClr val="C00000"/>
                </a:solidFill>
                <a:latin typeface="Calibri"/>
                <a:ea typeface="DejaVu Sans"/>
              </a:rPr>
              <a:t>2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laser for particle accelerators“</a:t>
            </a:r>
            <a:endParaRPr lang="en-US" sz="1400" b="0" strike="noStrike" spc="-1">
              <a:solidFill>
                <a:srgbClr val="C00000"/>
              </a:solidFill>
              <a:latin typeface="Calibri"/>
              <a:cs typeface="Calibri"/>
            </a:endParaRPr>
          </a:p>
          <a:p>
            <a:pPr marL="342900" indent="-341630">
              <a:spcAft>
                <a:spcPts val="601"/>
              </a:spcAft>
              <a:buClr>
                <a:srgbClr val="C00000"/>
              </a:buClr>
              <a:buAutoNum type="arabicPeriod"/>
            </a:pPr>
            <a:r>
              <a:rPr lang="en-US" sz="1400" spc="-1" dirty="0">
                <a:solidFill>
                  <a:srgbClr val="C00000"/>
                </a:solidFill>
                <a:latin typeface="Calibri"/>
                <a:ea typeface="+mn-lt"/>
                <a:cs typeface="+mn-lt"/>
              </a:rPr>
              <a:t>I. </a:t>
            </a:r>
            <a:r>
              <a:rPr lang="en-US" sz="1400" spc="-1" err="1">
                <a:solidFill>
                  <a:srgbClr val="C00000"/>
                </a:solidFill>
                <a:latin typeface="Calibri"/>
                <a:ea typeface="+mn-lt"/>
                <a:cs typeface="+mn-lt"/>
              </a:rPr>
              <a:t>Pogorelsky</a:t>
            </a:r>
            <a:r>
              <a:rPr lang="en-US" sz="1400" spc="-1" dirty="0">
                <a:solidFill>
                  <a:srgbClr val="C00000"/>
                </a:solidFill>
                <a:latin typeface="Calibri"/>
                <a:ea typeface="+mn-lt"/>
                <a:cs typeface="+mn-lt"/>
              </a:rPr>
              <a:t>, et al, “Fulfilling the mission of Brookhaven ATF as a DOE’s flagship user facility in Accelerator Stewardship”</a:t>
            </a:r>
            <a:endParaRPr lang="en-US" sz="1400" spc="-1">
              <a:solidFill>
                <a:srgbClr val="C00000"/>
              </a:solidFill>
              <a:latin typeface="Calibri"/>
              <a:ea typeface="DejaVu Sans"/>
              <a:cs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64th Annual Meeting of the APS Division of Plasma Physics, Spokane, WA (USA), October 17–21, 2022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Y.-H. Chen et al., ” Proton acceleration in an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overdense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hydrogen plasma by intense CO</a:t>
            </a:r>
            <a:r>
              <a:rPr lang="en-US" sz="1400" b="0" strike="noStrike" spc="-1" baseline="-25000" dirty="0">
                <a:solidFill>
                  <a:srgbClr val="C00000"/>
                </a:solidFill>
                <a:latin typeface="Calibri"/>
                <a:ea typeface="DejaVu Sans"/>
              </a:rPr>
              <a:t>2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laser pulses with nonlinear focusing effects in the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underdense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preplasma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”</a:t>
            </a:r>
            <a:endParaRPr lang="en-US" sz="1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Other conferences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M.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Polyanskiy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, "Multi-terawatt long wave infrared lasers: Status and perspectives", 23</a:t>
            </a:r>
            <a:r>
              <a:rPr lang="en-US" sz="1400" b="0" strike="noStrike" spc="-1" baseline="30000" dirty="0">
                <a:solidFill>
                  <a:srgbClr val="C00000"/>
                </a:solidFill>
                <a:latin typeface="Calibri"/>
                <a:ea typeface="DejaVu Sans"/>
              </a:rPr>
              <a:t>rd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International Symposium on High-Power Laser Systems and Applications, Prague (Czech Republic) June 13–16, 2022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342900" indent="-341630">
              <a:lnSpc>
                <a:spcPct val="100000"/>
              </a:lnSpc>
              <a:spcAft>
                <a:spcPts val="601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M. N. </a:t>
            </a:r>
            <a:r>
              <a:rPr lang="en-US" sz="1400" b="0" strike="noStrike" spc="-1" err="1">
                <a:solidFill>
                  <a:srgbClr val="C00000"/>
                </a:solidFill>
                <a:latin typeface="Calibri"/>
                <a:ea typeface="DejaVu Sans"/>
              </a:rPr>
              <a:t>Polyanskiy</a:t>
            </a:r>
            <a:r>
              <a:rPr lang="en-US" sz="1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 et al., "The choice of materials for post-compression of high-peak-power long-wave infrared pulses", Conference on Lasers and Electro-Optics (CLEO), San Jose, CA (USA), May 15–20 2022</a:t>
            </a:r>
            <a:endParaRPr lang="en-US" sz="1400" b="0" strike="noStrike" spc="-1" dirty="0">
              <a:latin typeface="Arial"/>
              <a:cs typeface="Arial"/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843C6EAF-7821-45E3-A043-F32E541E22D0}"/>
              </a:ext>
            </a:extLst>
          </p:cNvPr>
          <p:cNvSpPr/>
          <p:nvPr/>
        </p:nvSpPr>
        <p:spPr>
          <a:xfrm>
            <a:off x="8678334" y="118080"/>
            <a:ext cx="1508586" cy="921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70C0"/>
                </a:solidFill>
                <a:latin typeface="Calibri"/>
                <a:ea typeface="DejaVu Sans"/>
              </a:rPr>
              <a:t>Laser + e-beam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Laser</a:t>
            </a:r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58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99D9D-9243-A4B2-3BDA-8F29324C0CCD}"/>
              </a:ext>
            </a:extLst>
          </p:cNvPr>
          <p:cNvGrpSpPr/>
          <p:nvPr/>
        </p:nvGrpSpPr>
        <p:grpSpPr>
          <a:xfrm>
            <a:off x="8563641" y="6058209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BDD2D51E-70DA-074B-8471-D58185D7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542A6-CC9E-6F8A-A396-D8E6FE210641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3C29657-7AAC-5D9D-21E2-141439B4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</p:spPr>
        <p:txBody>
          <a:bodyPr>
            <a:normAutofit fontScale="90000"/>
          </a:bodyPr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7335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E140-463E-FEC9-C05A-334BEFB5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B9AA0-030B-368B-96F7-F965131C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>
                <a:cs typeface="Arial"/>
              </a:rPr>
              <a:t>LWIR status and present capabilities</a:t>
            </a:r>
          </a:p>
          <a:p>
            <a:pPr marL="457200" indent="-457200">
              <a:buChar char="•"/>
            </a:pPr>
            <a:r>
              <a:rPr lang="en-US" dirty="0">
                <a:cs typeface="Arial"/>
              </a:rPr>
              <a:t>CO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 system upgrades</a:t>
            </a:r>
          </a:p>
          <a:p>
            <a:pPr marL="457200" indent="-457200">
              <a:buChar char="•"/>
            </a:pPr>
            <a:r>
              <a:rPr lang="en-US" dirty="0" err="1">
                <a:cs typeface="Arial"/>
              </a:rPr>
              <a:t>Ti:Sapphire</a:t>
            </a:r>
            <a:r>
              <a:rPr lang="en-US" dirty="0">
                <a:cs typeface="Arial"/>
              </a:rPr>
              <a:t> system performance</a:t>
            </a:r>
          </a:p>
          <a:p>
            <a:pPr marL="457200" indent="-457200">
              <a:buChar char="•"/>
            </a:pPr>
            <a:r>
              <a:rPr lang="en-US" dirty="0">
                <a:cs typeface="Arial"/>
              </a:rPr>
              <a:t>NIR upgrades</a:t>
            </a:r>
          </a:p>
          <a:p>
            <a:pPr marL="457200" indent="-457200">
              <a:buChar char="•"/>
            </a:pPr>
            <a:r>
              <a:rPr lang="en-US" dirty="0">
                <a:cs typeface="Arial"/>
              </a:rPr>
              <a:t>Vacuum laser transport overview</a:t>
            </a:r>
          </a:p>
          <a:p>
            <a:pPr marL="457200" indent="-457200">
              <a:buChar char="•"/>
            </a:pPr>
            <a:r>
              <a:rPr lang="en-US" dirty="0">
                <a:cs typeface="Arial"/>
              </a:rPr>
              <a:t>Laser scientific productivity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6CBF4-0730-1310-E99C-847CA9DA7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F1D2D6-D757-FA6C-B411-D33B16510657}"/>
              </a:ext>
            </a:extLst>
          </p:cNvPr>
          <p:cNvGrpSpPr/>
          <p:nvPr/>
        </p:nvGrpSpPr>
        <p:grpSpPr>
          <a:xfrm>
            <a:off x="8579901" y="6075142"/>
            <a:ext cx="3235326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F82E3DF-F786-ABD4-3439-6F5556C70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52C6A4-3F95-6FA7-8F45-426694DEAD11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35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678C33-FEF2-AC94-0B72-F5A1A5FFC61C}"/>
              </a:ext>
            </a:extLst>
          </p:cNvPr>
          <p:cNvSpPr txBox="1"/>
          <p:nvPr/>
        </p:nvSpPr>
        <p:spPr>
          <a:xfrm>
            <a:off x="441158" y="272716"/>
            <a:ext cx="336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Enabling technologies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51FE1-0A5A-0213-6AB9-A0E9166B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36" y="4181559"/>
            <a:ext cx="6252155" cy="1928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AC2A1-359B-4266-9CBB-2C29AC3D761D}"/>
              </a:ext>
            </a:extLst>
          </p:cNvPr>
          <p:cNvSpPr txBox="1"/>
          <p:nvPr/>
        </p:nvSpPr>
        <p:spPr>
          <a:xfrm>
            <a:off x="292525" y="1332140"/>
            <a:ext cx="38761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/>
              <a:t>Efficient 2 </a:t>
            </a:r>
            <a:r>
              <a:rPr lang="el-GR" sz="2800"/>
              <a:t>μ</a:t>
            </a:r>
            <a:r>
              <a:rPr lang="en-US" sz="2800"/>
              <a:t>m laser</a:t>
            </a:r>
          </a:p>
          <a:p>
            <a:endParaRPr lang="en-US" sz="2800"/>
          </a:p>
          <a:p>
            <a:r>
              <a:rPr lang="en-US" sz="2000" err="1"/>
              <a:t>Ho:YLF</a:t>
            </a:r>
            <a:endParaRPr lang="en-US" sz="2000"/>
          </a:p>
          <a:p>
            <a:r>
              <a:rPr lang="en-US" sz="2000"/>
              <a:t>    &amp;               = “mid-IR </a:t>
            </a:r>
            <a:r>
              <a:rPr lang="en-US" sz="2000" err="1"/>
              <a:t>Ti:Sapphire</a:t>
            </a:r>
            <a:r>
              <a:rPr lang="en-US" sz="2000"/>
              <a:t>”</a:t>
            </a:r>
          </a:p>
          <a:p>
            <a:r>
              <a:rPr lang="en-US" sz="2000" err="1"/>
              <a:t>Ho:YAG</a:t>
            </a:r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552F81-5ADC-2D7C-B84F-9A7296E4C89B}"/>
              </a:ext>
            </a:extLst>
          </p:cNvPr>
          <p:cNvSpPr txBox="1"/>
          <p:nvPr/>
        </p:nvSpPr>
        <p:spPr>
          <a:xfrm>
            <a:off x="291733" y="3969323"/>
            <a:ext cx="42462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2) Reliable post-compressor</a:t>
            </a:r>
          </a:p>
          <a:p>
            <a:r>
              <a:rPr lang="en-US" sz="2000"/>
              <a:t>     </a:t>
            </a:r>
          </a:p>
          <a:p>
            <a:r>
              <a:rPr lang="en-US" sz="2000"/>
              <a:t>Two-element bulk-material LWIR</a:t>
            </a:r>
          </a:p>
          <a:p>
            <a:r>
              <a:rPr lang="en-US" sz="2000"/>
              <a:t>post-compressor with spatial filter</a:t>
            </a:r>
          </a:p>
          <a:p>
            <a:r>
              <a:rPr lang="en-US" sz="2000" i="1"/>
              <a:t>- see AE-101 report- 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E662AA41-24C3-0200-010D-D46EBD4B8FA8}"/>
              </a:ext>
            </a:extLst>
          </p:cNvPr>
          <p:cNvSpPr/>
          <p:nvPr/>
        </p:nvSpPr>
        <p:spPr>
          <a:xfrm>
            <a:off x="1272209" y="2254368"/>
            <a:ext cx="198782" cy="889816"/>
          </a:xfrm>
          <a:prstGeom prst="rightBrace">
            <a:avLst>
              <a:gd name="adj1" fmla="val 4307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688193-2BFD-ACDE-562C-E1AB6850E2FE}"/>
              </a:ext>
            </a:extLst>
          </p:cNvPr>
          <p:cNvGrpSpPr/>
          <p:nvPr/>
        </p:nvGrpSpPr>
        <p:grpSpPr>
          <a:xfrm>
            <a:off x="5516862" y="747810"/>
            <a:ext cx="5192095" cy="2271922"/>
            <a:chOff x="5516862" y="747810"/>
            <a:chExt cx="5192095" cy="22719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3F9E4F-784B-972A-FCD7-DCFE10A60FFE}"/>
                </a:ext>
              </a:extLst>
            </p:cNvPr>
            <p:cNvSpPr txBox="1"/>
            <p:nvPr/>
          </p:nvSpPr>
          <p:spPr>
            <a:xfrm>
              <a:off x="5523337" y="2341744"/>
              <a:ext cx="1244339" cy="646331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</a:rPr>
                <a:t>15 </a:t>
              </a:r>
              <a:r>
                <a:rPr lang="el-GR">
                  <a:solidFill>
                    <a:srgbClr val="002060"/>
                  </a:solidFill>
                  <a:latin typeface="Calibri" panose="020F0502020204030204" pitchFamily="34" charset="0"/>
                </a:rPr>
                <a:t>μ</a:t>
              </a:r>
              <a:r>
                <a:rPr lang="en-US">
                  <a:solidFill>
                    <a:srgbClr val="002060"/>
                  </a:solidFill>
                </a:rPr>
                <a:t>J</a:t>
              </a:r>
              <a:br>
                <a:rPr lang="en-US">
                  <a:solidFill>
                    <a:srgbClr val="002060"/>
                  </a:solidFill>
                </a:rPr>
              </a:br>
              <a:r>
                <a:rPr lang="en-US">
                  <a:solidFill>
                    <a:srgbClr val="002060"/>
                  </a:solidFill>
                </a:rPr>
                <a:t>@ 9.2 µm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66313C-B492-19BD-97E0-2FAE1F3C60A6}"/>
                </a:ext>
              </a:extLst>
            </p:cNvPr>
            <p:cNvGrpSpPr/>
            <p:nvPr/>
          </p:nvGrpSpPr>
          <p:grpSpPr>
            <a:xfrm>
              <a:off x="5516862" y="747810"/>
              <a:ext cx="817918" cy="2102747"/>
              <a:chOff x="7434973" y="2427491"/>
              <a:chExt cx="817918" cy="2102747"/>
            </a:xfrm>
            <a:scene3d>
              <a:camera prst="isometricOffAxis1Top"/>
              <a:lightRig rig="threePt" dir="t"/>
            </a:scene3d>
          </p:grpSpPr>
          <p:sp>
            <p:nvSpPr>
              <p:cNvPr id="33" name="Line 59">
                <a:extLst>
                  <a:ext uri="{FF2B5EF4-FFF2-40B4-BE49-F238E27FC236}">
                    <a16:creationId xmlns:a16="http://schemas.microsoft.com/office/drawing/2014/main" id="{D34086A2-2724-41FF-9240-5FDA880F46A2}"/>
                  </a:ext>
                </a:extLst>
              </p:cNvPr>
              <p:cNvSpPr/>
              <p:nvPr/>
            </p:nvSpPr>
            <p:spPr>
              <a:xfrm rot="5400000">
                <a:off x="7782750" y="3656541"/>
                <a:ext cx="16092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3281C7-AEC4-80BF-B69A-3F139C79798C}"/>
                  </a:ext>
                </a:extLst>
              </p:cNvPr>
              <p:cNvSpPr/>
              <p:nvPr/>
            </p:nvSpPr>
            <p:spPr>
              <a:xfrm>
                <a:off x="7434973" y="2427491"/>
                <a:ext cx="811803" cy="173978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sp3d extrusionH="254000"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err="1"/>
                  <a:t>Ti:S</a:t>
                </a:r>
                <a:endParaRPr lang="en-US"/>
              </a:p>
            </p:txBody>
          </p:sp>
          <p:sp>
            <p:nvSpPr>
              <p:cNvPr id="35" name="CustomShape 80">
                <a:extLst>
                  <a:ext uri="{FF2B5EF4-FFF2-40B4-BE49-F238E27FC236}">
                    <a16:creationId xmlns:a16="http://schemas.microsoft.com/office/drawing/2014/main" id="{0636E29F-7466-AB9A-C758-6D07E7DC78DD}"/>
                  </a:ext>
                </a:extLst>
              </p:cNvPr>
              <p:cNvSpPr/>
              <p:nvPr/>
            </p:nvSpPr>
            <p:spPr>
              <a:xfrm flipH="1">
                <a:off x="7434973" y="4191684"/>
                <a:ext cx="433173" cy="338554"/>
              </a:xfrm>
              <a:prstGeom prst="rect">
                <a:avLst/>
              </a:prstGeom>
              <a:solidFill>
                <a:srgbClr val="0000FF"/>
              </a:solidFill>
              <a:ln w="18000">
                <a:noFill/>
                <a:round/>
              </a:ln>
              <a:sp3d z="-63500" extrusionH="190500" prstMaterial="dkEdge">
                <a:bevelT w="0" h="0"/>
              </a:sp3d>
            </p:spPr>
            <p:txBody>
              <a:bodyPr lIns="0" rIns="0" anchor="ctr" anchorCtr="0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OPA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5DB4E99-0EA1-6EFD-F91D-42618AE41262}"/>
                  </a:ext>
                </a:extLst>
              </p:cNvPr>
              <p:cNvSpPr/>
              <p:nvPr/>
            </p:nvSpPr>
            <p:spPr>
              <a:xfrm>
                <a:off x="7999874" y="4332514"/>
                <a:ext cx="253017" cy="1977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z="-165100" extrusionH="88900"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9CEC70-E7A4-BEE1-2C8C-A07D99C617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353" y="2310087"/>
              <a:ext cx="319710" cy="44196"/>
            </a:xfrm>
            <a:prstGeom prst="line">
              <a:avLst/>
            </a:prstGeom>
            <a:ln w="1905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BBAB7C-1A48-97BC-83F8-63296C512E2E}"/>
                </a:ext>
              </a:extLst>
            </p:cNvPr>
            <p:cNvSpPr txBox="1"/>
            <p:nvPr/>
          </p:nvSpPr>
          <p:spPr>
            <a:xfrm>
              <a:off x="6436250" y="2099198"/>
              <a:ext cx="393056" cy="27699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200" err="1">
                  <a:solidFill>
                    <a:schemeClr val="bg1"/>
                  </a:solidFill>
                </a:rPr>
                <a:t>osc</a:t>
              </a: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4AE245-F742-90BF-B37C-4F01E9293B44}"/>
                </a:ext>
              </a:extLst>
            </p:cNvPr>
            <p:cNvSpPr txBox="1"/>
            <p:nvPr/>
          </p:nvSpPr>
          <p:spPr>
            <a:xfrm>
              <a:off x="6029345" y="1027875"/>
              <a:ext cx="1099981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</a:rPr>
                <a:t>7 </a:t>
              </a:r>
              <a:r>
                <a:rPr lang="en-US" err="1">
                  <a:solidFill>
                    <a:srgbClr val="002060"/>
                  </a:solidFill>
                </a:rPr>
                <a:t>mJ</a:t>
              </a:r>
              <a:br>
                <a:rPr lang="en-US">
                  <a:solidFill>
                    <a:srgbClr val="002060"/>
                  </a:solidFill>
                </a:rPr>
              </a:br>
              <a:r>
                <a:rPr lang="en-US">
                  <a:solidFill>
                    <a:srgbClr val="002060"/>
                  </a:solidFill>
                </a:rPr>
                <a:t>@ 0.8 µm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410DD4-6D1B-E5AF-A958-D1DAE3C40A14}"/>
                </a:ext>
              </a:extLst>
            </p:cNvPr>
            <p:cNvSpPr txBox="1"/>
            <p:nvPr/>
          </p:nvSpPr>
          <p:spPr>
            <a:xfrm>
              <a:off x="9102969" y="2373401"/>
              <a:ext cx="1099980" cy="646331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10 </a:t>
              </a:r>
              <a:r>
                <a:rPr lang="en-US" err="1">
                  <a:solidFill>
                    <a:srgbClr val="C00000"/>
                  </a:solidFill>
                </a:rPr>
                <a:t>mJ</a:t>
              </a:r>
              <a:br>
                <a:rPr lang="en-US">
                  <a:solidFill>
                    <a:srgbClr val="C00000"/>
                  </a:solidFill>
                </a:rPr>
              </a:br>
              <a:r>
                <a:rPr lang="en-US">
                  <a:solidFill>
                    <a:srgbClr val="C00000"/>
                  </a:solidFill>
                </a:rPr>
                <a:t>@ 9.2 µm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4134FC1-6B2A-D1FE-1A9E-69A36231D7A3}"/>
                </a:ext>
              </a:extLst>
            </p:cNvPr>
            <p:cNvGrpSpPr/>
            <p:nvPr/>
          </p:nvGrpSpPr>
          <p:grpSpPr>
            <a:xfrm>
              <a:off x="9096493" y="779467"/>
              <a:ext cx="817918" cy="2102747"/>
              <a:chOff x="7434973" y="2427491"/>
              <a:chExt cx="817918" cy="2102747"/>
            </a:xfrm>
            <a:solidFill>
              <a:srgbClr val="C00000"/>
            </a:solidFill>
            <a:scene3d>
              <a:camera prst="isometricOffAxis1Top"/>
              <a:lightRig rig="threePt" dir="t"/>
            </a:scene3d>
          </p:grpSpPr>
          <p:sp>
            <p:nvSpPr>
              <p:cNvPr id="29" name="Line 59">
                <a:extLst>
                  <a:ext uri="{FF2B5EF4-FFF2-40B4-BE49-F238E27FC236}">
                    <a16:creationId xmlns:a16="http://schemas.microsoft.com/office/drawing/2014/main" id="{C7BEE2AF-82CF-646A-20F4-E1138712C317}"/>
                  </a:ext>
                </a:extLst>
              </p:cNvPr>
              <p:cNvSpPr/>
              <p:nvPr/>
            </p:nvSpPr>
            <p:spPr>
              <a:xfrm rot="5400000">
                <a:off x="7782750" y="3656541"/>
                <a:ext cx="160922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52A66D5-9B69-F181-5A19-D09D9075DC8B}"/>
                  </a:ext>
                </a:extLst>
              </p:cNvPr>
              <p:cNvSpPr/>
              <p:nvPr/>
            </p:nvSpPr>
            <p:spPr>
              <a:xfrm>
                <a:off x="7434973" y="2427491"/>
                <a:ext cx="811803" cy="1739785"/>
              </a:xfrm>
              <a:prstGeom prst="rect">
                <a:avLst/>
              </a:prstGeom>
              <a:grpFill/>
              <a:ln>
                <a:noFill/>
              </a:ln>
              <a:sp3d extrusionH="254000"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Ho:</a:t>
                </a:r>
              </a:p>
              <a:p>
                <a:pPr algn="ctr"/>
                <a:r>
                  <a:rPr lang="en-US"/>
                  <a:t>YLF</a:t>
                </a:r>
              </a:p>
            </p:txBody>
          </p:sp>
          <p:sp>
            <p:nvSpPr>
              <p:cNvPr id="31" name="CustomShape 80">
                <a:extLst>
                  <a:ext uri="{FF2B5EF4-FFF2-40B4-BE49-F238E27FC236}">
                    <a16:creationId xmlns:a16="http://schemas.microsoft.com/office/drawing/2014/main" id="{3391D7AD-A781-EBF4-2BD1-768E1D03199D}"/>
                  </a:ext>
                </a:extLst>
              </p:cNvPr>
              <p:cNvSpPr/>
              <p:nvPr/>
            </p:nvSpPr>
            <p:spPr>
              <a:xfrm flipH="1">
                <a:off x="7434973" y="4191684"/>
                <a:ext cx="433173" cy="338554"/>
              </a:xfrm>
              <a:prstGeom prst="rect">
                <a:avLst/>
              </a:prstGeom>
              <a:grpFill/>
              <a:ln w="18000">
                <a:noFill/>
                <a:round/>
              </a:ln>
              <a:sp3d z="-63500" extrusionH="190500" prstMaterial="dkEdge">
                <a:bevelT w="0" h="0"/>
              </a:sp3d>
            </p:spPr>
            <p:txBody>
              <a:bodyPr lIns="0" rIns="0" anchor="ctr" anchorCtr="0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(*)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3808FD-FD78-A1C0-8DB1-EB95ED01FD9D}"/>
                  </a:ext>
                </a:extLst>
              </p:cNvPr>
              <p:cNvSpPr/>
              <p:nvPr/>
            </p:nvSpPr>
            <p:spPr>
              <a:xfrm>
                <a:off x="7999874" y="4332514"/>
                <a:ext cx="253017" cy="197724"/>
              </a:xfrm>
              <a:prstGeom prst="rect">
                <a:avLst/>
              </a:prstGeom>
              <a:grpFill/>
              <a:ln>
                <a:noFill/>
              </a:ln>
              <a:sp3d z="-165100" extrusionH="88900"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85B255-CFFB-54AA-E804-DF008967C9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984" y="2341744"/>
              <a:ext cx="319710" cy="44196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B5F651-BC01-15D7-51CD-4F7DBD35F946}"/>
                </a:ext>
              </a:extLst>
            </p:cNvPr>
            <p:cNvSpPr txBox="1"/>
            <p:nvPr/>
          </p:nvSpPr>
          <p:spPr>
            <a:xfrm>
              <a:off x="10015881" y="2130855"/>
              <a:ext cx="393056" cy="27699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200" err="1">
                  <a:solidFill>
                    <a:schemeClr val="bg1"/>
                  </a:solidFill>
                </a:rPr>
                <a:t>osc</a:t>
              </a: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5E80BA-8735-81C7-36EF-EF609033A826}"/>
                </a:ext>
              </a:extLst>
            </p:cNvPr>
            <p:cNvSpPr txBox="1"/>
            <p:nvPr/>
          </p:nvSpPr>
          <p:spPr>
            <a:xfrm>
              <a:off x="9608976" y="1059532"/>
              <a:ext cx="1099981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~100 </a:t>
              </a:r>
              <a:r>
                <a:rPr lang="en-US" err="1">
                  <a:solidFill>
                    <a:srgbClr val="C00000"/>
                  </a:solidFill>
                </a:rPr>
                <a:t>mJ</a:t>
              </a:r>
              <a:br>
                <a:rPr lang="en-US">
                  <a:solidFill>
                    <a:srgbClr val="C00000"/>
                  </a:solidFill>
                </a:rPr>
              </a:br>
              <a:r>
                <a:rPr lang="en-US">
                  <a:solidFill>
                    <a:srgbClr val="C00000"/>
                  </a:solidFill>
                </a:rPr>
                <a:t>@ 2.1 µm</a:t>
              </a: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216187E-4B69-9ACE-31AA-800F4EEC1C08}"/>
                </a:ext>
              </a:extLst>
            </p:cNvPr>
            <p:cNvSpPr/>
            <p:nvPr/>
          </p:nvSpPr>
          <p:spPr>
            <a:xfrm>
              <a:off x="7852290" y="1545624"/>
              <a:ext cx="232012" cy="796120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FE8BE605-44BF-0DCF-2232-BAB80653EC05}"/>
                </a:ext>
              </a:extLst>
            </p:cNvPr>
            <p:cNvSpPr/>
            <p:nvPr/>
          </p:nvSpPr>
          <p:spPr>
            <a:xfrm>
              <a:off x="7523426" y="1545624"/>
              <a:ext cx="232012" cy="796120"/>
            </a:xfrm>
            <a:prstGeom prst="rightArrow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B0539EE-9899-3D57-F5E5-FFDA5F10B2E2}"/>
              </a:ext>
            </a:extLst>
          </p:cNvPr>
          <p:cNvSpPr txBox="1"/>
          <p:nvPr/>
        </p:nvSpPr>
        <p:spPr>
          <a:xfrm>
            <a:off x="10408937" y="2501622"/>
            <a:ext cx="1615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(*) OPCPA or</a:t>
            </a:r>
            <a:br>
              <a:rPr lang="en-US" sz="1200"/>
            </a:br>
            <a:r>
              <a:rPr lang="en-US" sz="1200"/>
              <a:t>      </a:t>
            </a:r>
            <a:r>
              <a:rPr lang="en-US" sz="1200" err="1"/>
              <a:t>Raman+DFG</a:t>
            </a:r>
            <a:endParaRPr lang="en-US" sz="1200"/>
          </a:p>
          <a:p>
            <a:r>
              <a:rPr lang="en-US" sz="1200"/>
              <a:t>      (see AE-108 report)</a:t>
            </a:r>
          </a:p>
        </p:txBody>
      </p:sp>
    </p:spTree>
    <p:extLst>
      <p:ext uri="{BB962C8B-B14F-4D97-AF65-F5344CB8AC3E}">
        <p14:creationId xmlns:p14="http://schemas.microsoft.com/office/powerpoint/2010/main" val="87909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58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5DBDD3B-06E9-8D0E-56E7-990FBB7329EC}"/>
              </a:ext>
            </a:extLst>
          </p:cNvPr>
          <p:cNvSpPr txBox="1">
            <a:spLocks/>
          </p:cNvSpPr>
          <p:nvPr/>
        </p:nvSpPr>
        <p:spPr>
          <a:xfrm>
            <a:off x="11340414" y="64689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201011-A246-E896-7F9B-54EB3B9BC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500"/>
          <a:stretch/>
        </p:blipFill>
        <p:spPr>
          <a:xfrm>
            <a:off x="1829064" y="67873"/>
            <a:ext cx="5094251" cy="67222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A6209-C6B5-D18A-74E5-301F4440ED5F}"/>
              </a:ext>
            </a:extLst>
          </p:cNvPr>
          <p:cNvGrpSpPr/>
          <p:nvPr/>
        </p:nvGrpSpPr>
        <p:grpSpPr>
          <a:xfrm>
            <a:off x="7354771" y="269564"/>
            <a:ext cx="4049486" cy="6454618"/>
            <a:chOff x="5388428" y="-260647"/>
            <a:chExt cx="4049486" cy="64546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F94A95-0B68-E4CA-4A2F-916E60BC4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3643" b="32474"/>
            <a:stretch/>
          </p:blipFill>
          <p:spPr>
            <a:xfrm>
              <a:off x="5421086" y="-260647"/>
              <a:ext cx="4016828" cy="22216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489FCA-F68F-2E77-36E2-E3B907DD2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250" r="34235" b="9858"/>
            <a:stretch/>
          </p:blipFill>
          <p:spPr>
            <a:xfrm>
              <a:off x="5388428" y="1960964"/>
              <a:ext cx="4049486" cy="4233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99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13" name="CustomShape 1">
            <a:extLst>
              <a:ext uri="{FF2B5EF4-FFF2-40B4-BE49-F238E27FC236}">
                <a16:creationId xmlns:a16="http://schemas.microsoft.com/office/drawing/2014/main" id="{70B7A407-5C1A-8C1F-0759-16AD050C8842}"/>
              </a:ext>
            </a:extLst>
          </p:cNvPr>
          <p:cNvSpPr/>
          <p:nvPr/>
        </p:nvSpPr>
        <p:spPr>
          <a:xfrm>
            <a:off x="2145960" y="1766880"/>
            <a:ext cx="8237160" cy="310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Getting ready to deliver 5 TW to IP in 2023</a:t>
            </a:r>
            <a:endParaRPr lang="en-US" sz="2400" b="0" strike="noStrike" spc="-1" dirty="0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Vacuum compressor and photon delivery</a:t>
            </a:r>
            <a:endParaRPr lang="en-US" sz="1800" b="0" strike="noStrike" spc="-1" dirty="0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Polarization rotator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Reliability improvements</a:t>
            </a:r>
            <a:endParaRPr lang="en-US" sz="2400" b="0" strike="noStrike" spc="-1" dirty="0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Implemented shot counter</a:t>
            </a:r>
            <a:endParaRPr lang="en-US" sz="1800" b="0" strike="noStrike" spc="-1" dirty="0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Increased # of shots between spark-gap replacement</a:t>
            </a:r>
            <a:br/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by enforcing 1 min delay between shots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Clear roadmap from 2ps/5TW to 0.5ps/15TW and 100fs/25TW 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71BA9AE-8E19-20A3-6345-181F41EA15BC}"/>
              </a:ext>
            </a:extLst>
          </p:cNvPr>
          <p:cNvSpPr/>
          <p:nvPr/>
        </p:nvSpPr>
        <p:spPr>
          <a:xfrm>
            <a:off x="508680" y="272880"/>
            <a:ext cx="4023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L-WIR Highlights 2022—23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4EEB78D8-A850-2C1E-F142-8CB99AAE65D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57840" y="0"/>
            <a:ext cx="11727000" cy="6840360"/>
          </a:xfrm>
          <a:prstGeom prst="rect">
            <a:avLst/>
          </a:prstGeom>
          <a:ln>
            <a:noFill/>
          </a:ln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CA6837D9-4D8B-5E0B-839A-C8554699EBBC}"/>
              </a:ext>
            </a:extLst>
          </p:cNvPr>
          <p:cNvSpPr/>
          <p:nvPr/>
        </p:nvSpPr>
        <p:spPr>
          <a:xfrm>
            <a:off x="725760" y="1458720"/>
            <a:ext cx="6109560" cy="5216760"/>
          </a:xfrm>
          <a:custGeom>
            <a:avLst/>
            <a:gdLst/>
            <a:ahLst/>
            <a:cxnLst/>
            <a:rect l="l" t="t" r="r" b="b"/>
            <a:pathLst>
              <a:path w="6110515" h="5217885">
                <a:moveTo>
                  <a:pt x="0" y="2608943"/>
                </a:moveTo>
                <a:cubicBezTo>
                  <a:pt x="-116390" y="941628"/>
                  <a:pt x="1147094" y="236342"/>
                  <a:pt x="3055258" y="0"/>
                </a:cubicBezTo>
                <a:cubicBezTo>
                  <a:pt x="4886104" y="86377"/>
                  <a:pt x="6045621" y="1044904"/>
                  <a:pt x="6110516" y="2608943"/>
                </a:cubicBezTo>
                <a:cubicBezTo>
                  <a:pt x="5804980" y="3985623"/>
                  <a:pt x="4798450" y="4770759"/>
                  <a:pt x="3055258" y="5217886"/>
                </a:cubicBezTo>
                <a:cubicBezTo>
                  <a:pt x="1271120" y="5084509"/>
                  <a:pt x="250629" y="3706691"/>
                  <a:pt x="0" y="2608943"/>
                </a:cubicBezTo>
                <a:close/>
              </a:path>
            </a:pathLst>
          </a:custGeom>
          <a:noFill/>
          <a:ln w="1270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BE6FB8A0-9E53-1E56-E6C5-6DA569792F59}"/>
              </a:ext>
            </a:extLst>
          </p:cNvPr>
          <p:cNvSpPr/>
          <p:nvPr/>
        </p:nvSpPr>
        <p:spPr>
          <a:xfrm>
            <a:off x="9486240" y="3955320"/>
            <a:ext cx="2705760" cy="1871280"/>
          </a:xfrm>
          <a:custGeom>
            <a:avLst/>
            <a:gdLst/>
            <a:ahLst/>
            <a:cxnLst/>
            <a:rect l="l" t="t" r="r" b="b"/>
            <a:pathLst>
              <a:path w="2706914" h="1872344">
                <a:moveTo>
                  <a:pt x="0" y="936172"/>
                </a:moveTo>
                <a:cubicBezTo>
                  <a:pt x="-43211" y="333898"/>
                  <a:pt x="685644" y="203410"/>
                  <a:pt x="1353457" y="0"/>
                </a:cubicBezTo>
                <a:cubicBezTo>
                  <a:pt x="2091314" y="-37167"/>
                  <a:pt x="2638306" y="382294"/>
                  <a:pt x="2706914" y="936172"/>
                </a:cubicBezTo>
                <a:cubicBezTo>
                  <a:pt x="2762251" y="1365274"/>
                  <a:pt x="2084893" y="1696083"/>
                  <a:pt x="1353457" y="1872344"/>
                </a:cubicBezTo>
                <a:cubicBezTo>
                  <a:pt x="517266" y="1779764"/>
                  <a:pt x="103075" y="1343184"/>
                  <a:pt x="0" y="936172"/>
                </a:cubicBezTo>
                <a:close/>
              </a:path>
            </a:pathLst>
          </a:custGeom>
          <a:noFill/>
          <a:ln w="1270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7269D5EA-62E0-6E1E-DFDC-30E961F65A87}"/>
              </a:ext>
            </a:extLst>
          </p:cNvPr>
          <p:cNvSpPr/>
          <p:nvPr/>
        </p:nvSpPr>
        <p:spPr>
          <a:xfrm rot="21424800">
            <a:off x="5940000" y="5276880"/>
            <a:ext cx="4726080" cy="1477800"/>
          </a:xfrm>
          <a:custGeom>
            <a:avLst/>
            <a:gdLst/>
            <a:ahLst/>
            <a:cxnLst/>
            <a:rect l="l" t="t" r="r" b="b"/>
            <a:pathLst>
              <a:path w="4727135" h="1478937">
                <a:moveTo>
                  <a:pt x="0" y="739469"/>
                </a:moveTo>
                <a:cubicBezTo>
                  <a:pt x="-89501" y="154522"/>
                  <a:pt x="1151662" y="238576"/>
                  <a:pt x="2363568" y="0"/>
                </a:cubicBezTo>
                <a:cubicBezTo>
                  <a:pt x="3652109" y="-64877"/>
                  <a:pt x="4641731" y="285207"/>
                  <a:pt x="4727136" y="739469"/>
                </a:cubicBezTo>
                <a:cubicBezTo>
                  <a:pt x="4775309" y="1071319"/>
                  <a:pt x="3665580" y="1442155"/>
                  <a:pt x="2363568" y="1478938"/>
                </a:cubicBezTo>
                <a:cubicBezTo>
                  <a:pt x="1033383" y="1453029"/>
                  <a:pt x="78499" y="1064077"/>
                  <a:pt x="0" y="739469"/>
                </a:cubicBezTo>
                <a:close/>
              </a:path>
            </a:pathLst>
          </a:custGeom>
          <a:noFill/>
          <a:ln w="1270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4">
            <a:extLst>
              <a:ext uri="{FF2B5EF4-FFF2-40B4-BE49-F238E27FC236}">
                <a16:creationId xmlns:a16="http://schemas.microsoft.com/office/drawing/2014/main" id="{331452BC-9BEF-ECE6-DC80-412B4A8BAA49}"/>
              </a:ext>
            </a:extLst>
          </p:cNvPr>
          <p:cNvSpPr/>
          <p:nvPr/>
        </p:nvSpPr>
        <p:spPr>
          <a:xfrm>
            <a:off x="9515160" y="2664000"/>
            <a:ext cx="2386800" cy="1131840"/>
          </a:xfrm>
          <a:prstGeom prst="verticalScroll">
            <a:avLst>
              <a:gd name="adj" fmla="val 125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Solid-state seed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EEB224B3-1AF0-D542-AB1B-C3126782C144}"/>
              </a:ext>
            </a:extLst>
          </p:cNvPr>
          <p:cNvSpPr/>
          <p:nvPr/>
        </p:nvSpPr>
        <p:spPr>
          <a:xfrm>
            <a:off x="3517560" y="2960640"/>
            <a:ext cx="2386800" cy="1131840"/>
          </a:xfrm>
          <a:prstGeom prst="verticalScroll">
            <a:avLst>
              <a:gd name="adj" fmla="val 125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High-pressure, mixed-isotope CO</a:t>
            </a:r>
            <a:r>
              <a:rPr lang="en-US" sz="1800" b="1" strike="noStrike" spc="-1" baseline="-25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lang="en-US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 amplifiers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41EAAD30-0529-9A65-9501-264207298E31}"/>
              </a:ext>
            </a:extLst>
          </p:cNvPr>
          <p:cNvSpPr/>
          <p:nvPr/>
        </p:nvSpPr>
        <p:spPr>
          <a:xfrm rot="21424800">
            <a:off x="3381120" y="84960"/>
            <a:ext cx="6182280" cy="2144160"/>
          </a:xfrm>
          <a:custGeom>
            <a:avLst/>
            <a:gdLst/>
            <a:ahLst/>
            <a:cxnLst/>
            <a:rect l="l" t="t" r="r" b="b"/>
            <a:pathLst>
              <a:path w="6183539" h="2145246">
                <a:moveTo>
                  <a:pt x="0" y="1072623"/>
                </a:moveTo>
                <a:cubicBezTo>
                  <a:pt x="-164491" y="155752"/>
                  <a:pt x="1511174" y="324055"/>
                  <a:pt x="3091770" y="0"/>
                </a:cubicBezTo>
                <a:cubicBezTo>
                  <a:pt x="4781426" y="-68963"/>
                  <a:pt x="6145311" y="459700"/>
                  <a:pt x="6183540" y="1072623"/>
                </a:cubicBezTo>
                <a:cubicBezTo>
                  <a:pt x="6230298" y="1590717"/>
                  <a:pt x="4793261" y="2078881"/>
                  <a:pt x="3091770" y="2145246"/>
                </a:cubicBezTo>
                <a:cubicBezTo>
                  <a:pt x="1272294" y="2028407"/>
                  <a:pt x="81821" y="1577681"/>
                  <a:pt x="0" y="1072623"/>
                </a:cubicBezTo>
                <a:close/>
              </a:path>
            </a:pathLst>
          </a:custGeom>
          <a:noFill/>
          <a:ln w="12708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7">
            <a:extLst>
              <a:ext uri="{FF2B5EF4-FFF2-40B4-BE49-F238E27FC236}">
                <a16:creationId xmlns:a16="http://schemas.microsoft.com/office/drawing/2014/main" id="{4A5C0AFC-21E8-65F0-14A1-581E9992852D}"/>
              </a:ext>
            </a:extLst>
          </p:cNvPr>
          <p:cNvSpPr/>
          <p:nvPr/>
        </p:nvSpPr>
        <p:spPr>
          <a:xfrm>
            <a:off x="6877080" y="1614600"/>
            <a:ext cx="2386800" cy="1131840"/>
          </a:xfrm>
          <a:prstGeom prst="verticalScroll">
            <a:avLst>
              <a:gd name="adj" fmla="val 12500"/>
            </a:avLst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Chirped-pulse amplification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id="{62FC8D28-348B-8EF5-AB03-E0C51F91B4F1}"/>
              </a:ext>
            </a:extLst>
          </p:cNvPr>
          <p:cNvSpPr/>
          <p:nvPr/>
        </p:nvSpPr>
        <p:spPr>
          <a:xfrm>
            <a:off x="450360" y="272880"/>
            <a:ext cx="16542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The L-WIR</a:t>
            </a:r>
            <a:endParaRPr lang="en-U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11" name="CustomShape 1">
            <a:extLst>
              <a:ext uri="{FF2B5EF4-FFF2-40B4-BE49-F238E27FC236}">
                <a16:creationId xmlns:a16="http://schemas.microsoft.com/office/drawing/2014/main" id="{9006AC9D-B064-1E88-C575-019A3F0DB0C0}"/>
              </a:ext>
            </a:extLst>
          </p:cNvPr>
          <p:cNvSpPr/>
          <p:nvPr/>
        </p:nvSpPr>
        <p:spPr>
          <a:xfrm>
            <a:off x="1279800" y="2447640"/>
            <a:ext cx="9772200" cy="252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--------------------------------------------------------------------------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                       High-power regime   High-repetition regime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                       (two amplifiers)    (pre-amplifier only)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--------------------------------------------------------------------------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Central wavelength     9.22 μm             9.22 μm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Peak power             </a:t>
            </a:r>
            <a:r>
              <a:rPr lang="en-US" sz="1600" b="1" strike="noStrike" spc="-1">
                <a:solidFill>
                  <a:srgbClr val="000000"/>
                </a:solidFill>
                <a:latin typeface="Courier New"/>
                <a:ea typeface="DejaVu Sans"/>
              </a:rPr>
              <a:t>5 TW</a:t>
            </a: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                1 GW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Pulse energy           12 J                2.5 mJ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Pulse duration         2 ps (FWHM)         2 ps (FWHM)</a:t>
            </a:r>
            <a:br/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Repetition rate        1 shot/min          </a:t>
            </a:r>
            <a:r>
              <a:rPr lang="en-US" sz="1600" b="1" strike="noStrike" spc="-1">
                <a:solidFill>
                  <a:srgbClr val="000000"/>
                </a:solidFill>
                <a:latin typeface="Courier New"/>
                <a:ea typeface="DejaVu Sans"/>
              </a:rPr>
              <a:t>1.5 or 3 Hz</a:t>
            </a: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 (e-beam rep-rate)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--------------------------------------------------------------------------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DA9BFC08-5717-0965-11F5-6738BAEB28F2}"/>
              </a:ext>
            </a:extLst>
          </p:cNvPr>
          <p:cNvSpPr/>
          <p:nvPr/>
        </p:nvSpPr>
        <p:spPr>
          <a:xfrm>
            <a:off x="505080" y="272880"/>
            <a:ext cx="37159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L-WIR Spec Sheet v.2023</a:t>
            </a:r>
            <a:endParaRPr lang="en-U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6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934DEC8-5A85-CDF8-6110-694B4600A9D7}"/>
              </a:ext>
            </a:extLst>
          </p:cNvPr>
          <p:cNvSpPr/>
          <p:nvPr/>
        </p:nvSpPr>
        <p:spPr>
          <a:xfrm>
            <a:off x="737656" y="3659304"/>
            <a:ext cx="3563191" cy="22481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6F3738-BA83-5255-AC39-6095D151755B}"/>
              </a:ext>
            </a:extLst>
          </p:cNvPr>
          <p:cNvCxnSpPr>
            <a:cxnSpLocks/>
          </p:cNvCxnSpPr>
          <p:nvPr/>
        </p:nvCxnSpPr>
        <p:spPr>
          <a:xfrm>
            <a:off x="9154694" y="2287461"/>
            <a:ext cx="1652780" cy="0"/>
          </a:xfrm>
          <a:prstGeom prst="line">
            <a:avLst/>
          </a:prstGeom>
          <a:ln w="10160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D7C13-53FC-64F4-A6AA-7CA5D7953352}"/>
              </a:ext>
            </a:extLst>
          </p:cNvPr>
          <p:cNvSpPr txBox="1"/>
          <p:nvPr/>
        </p:nvSpPr>
        <p:spPr>
          <a:xfrm>
            <a:off x="3909639" y="2838466"/>
            <a:ext cx="3420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High-pressure, mixed-isotope </a:t>
            </a:r>
            <a:r>
              <a:rPr lang="en-US" sz="1200" dirty="0"/>
              <a:t>gas amplifiers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B49D91-DA6A-ADA4-56E4-902D1007199D}"/>
              </a:ext>
            </a:extLst>
          </p:cNvPr>
          <p:cNvCxnSpPr>
            <a:cxnSpLocks/>
          </p:cNvCxnSpPr>
          <p:nvPr/>
        </p:nvCxnSpPr>
        <p:spPr>
          <a:xfrm flipV="1">
            <a:off x="2218307" y="2289044"/>
            <a:ext cx="6821668" cy="4213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647E69-183F-DF05-965E-A75286B51FC1}"/>
              </a:ext>
            </a:extLst>
          </p:cNvPr>
          <p:cNvGrpSpPr/>
          <p:nvPr/>
        </p:nvGrpSpPr>
        <p:grpSpPr>
          <a:xfrm>
            <a:off x="1499638" y="1966887"/>
            <a:ext cx="550739" cy="524166"/>
            <a:chOff x="1508605" y="1228333"/>
            <a:chExt cx="550739" cy="52416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6E6380-B653-C876-744B-DC8E946A9AD3}"/>
                </a:ext>
              </a:extLst>
            </p:cNvPr>
            <p:cNvCxnSpPr/>
            <p:nvPr/>
          </p:nvCxnSpPr>
          <p:spPr>
            <a:xfrm>
              <a:off x="1783116" y="1228333"/>
              <a:ext cx="0" cy="3941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530644-0FB4-D063-7621-9A9D75EBAB2D}"/>
                </a:ext>
              </a:extLst>
            </p:cNvPr>
            <p:cNvCxnSpPr/>
            <p:nvPr/>
          </p:nvCxnSpPr>
          <p:spPr>
            <a:xfrm rot="18900000">
              <a:off x="1783116" y="1358335"/>
              <a:ext cx="0" cy="3941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23C01A2-C5A9-0C82-3E2F-1037FED36E46}"/>
                </a:ext>
              </a:extLst>
            </p:cNvPr>
            <p:cNvCxnSpPr/>
            <p:nvPr/>
          </p:nvCxnSpPr>
          <p:spPr>
            <a:xfrm rot="13500000">
              <a:off x="1783975" y="1280465"/>
              <a:ext cx="0" cy="5507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29EB22-8002-2E00-6971-31FB88714FC0}"/>
                </a:ext>
              </a:extLst>
            </p:cNvPr>
            <p:cNvCxnSpPr/>
            <p:nvPr/>
          </p:nvCxnSpPr>
          <p:spPr>
            <a:xfrm rot="1320000" flipV="1">
              <a:off x="1592717" y="1555416"/>
              <a:ext cx="38079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970E45-F0A6-D34D-1089-CDC98C03BC48}"/>
                </a:ext>
              </a:extLst>
            </p:cNvPr>
            <p:cNvCxnSpPr/>
            <p:nvPr/>
          </p:nvCxnSpPr>
          <p:spPr>
            <a:xfrm rot="20220000" flipV="1">
              <a:off x="1593990" y="1558439"/>
              <a:ext cx="38079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CACC00-ED12-61A6-2BB8-15DFC0FD22DA}"/>
                </a:ext>
              </a:extLst>
            </p:cNvPr>
            <p:cNvCxnSpPr/>
            <p:nvPr/>
          </p:nvCxnSpPr>
          <p:spPr>
            <a:xfrm rot="17520000" flipV="1">
              <a:off x="1647706" y="1555417"/>
              <a:ext cx="27253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DA15D1-CF92-D3DF-D80E-69691BB9F1AE}"/>
                </a:ext>
              </a:extLst>
            </p:cNvPr>
            <p:cNvCxnSpPr/>
            <p:nvPr/>
          </p:nvCxnSpPr>
          <p:spPr>
            <a:xfrm rot="14820000" flipV="1">
              <a:off x="1647706" y="1556328"/>
              <a:ext cx="27253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221613-9AB8-D98D-04BA-08BD106764D6}"/>
              </a:ext>
            </a:extLst>
          </p:cNvPr>
          <p:cNvCxnSpPr>
            <a:cxnSpLocks/>
          </p:cNvCxnSpPr>
          <p:nvPr/>
        </p:nvCxnSpPr>
        <p:spPr>
          <a:xfrm>
            <a:off x="2758556" y="2284912"/>
            <a:ext cx="64202" cy="1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D09A8B-240F-8E33-C14E-910EABFDC2D8}"/>
              </a:ext>
            </a:extLst>
          </p:cNvPr>
          <p:cNvCxnSpPr>
            <a:cxnSpLocks/>
          </p:cNvCxnSpPr>
          <p:nvPr/>
        </p:nvCxnSpPr>
        <p:spPr>
          <a:xfrm>
            <a:off x="6534424" y="2300162"/>
            <a:ext cx="2572704" cy="3041"/>
          </a:xfrm>
          <a:prstGeom prst="line">
            <a:avLst/>
          </a:prstGeom>
          <a:ln w="10160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E04E2E-BDEE-91D7-B8AF-2FB674A85A09}"/>
              </a:ext>
            </a:extLst>
          </p:cNvPr>
          <p:cNvCxnSpPr>
            <a:cxnSpLocks/>
          </p:cNvCxnSpPr>
          <p:nvPr/>
        </p:nvCxnSpPr>
        <p:spPr>
          <a:xfrm flipV="1">
            <a:off x="4566177" y="2282892"/>
            <a:ext cx="1734850" cy="1"/>
          </a:xfrm>
          <a:prstGeom prst="line">
            <a:avLst/>
          </a:prstGeom>
          <a:ln w="50800">
            <a:solidFill>
              <a:srgbClr val="C0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AD1001-12C0-6E56-04B9-23CCEBEB7501}"/>
              </a:ext>
            </a:extLst>
          </p:cNvPr>
          <p:cNvGrpSpPr/>
          <p:nvPr/>
        </p:nvGrpSpPr>
        <p:grpSpPr>
          <a:xfrm>
            <a:off x="5665028" y="1754402"/>
            <a:ext cx="1201312" cy="1090972"/>
            <a:chOff x="5994596" y="1587324"/>
            <a:chExt cx="1454531" cy="1687256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363C16F-7E6F-B039-3D52-F223DECB19D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78234" y="1703686"/>
              <a:ext cx="1687256" cy="145453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1C8F4B-EEA2-B5FB-DDD4-BFC1C0D7E3A4}"/>
                </a:ext>
              </a:extLst>
            </p:cNvPr>
            <p:cNvSpPr txBox="1"/>
            <p:nvPr/>
          </p:nvSpPr>
          <p:spPr>
            <a:xfrm>
              <a:off x="6120087" y="1985615"/>
              <a:ext cx="1019912" cy="63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US" sz="2400" b="1" i="1" baseline="-25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DA06565-4E3E-0749-4F3B-1714FB82AAC2}"/>
              </a:ext>
            </a:extLst>
          </p:cNvPr>
          <p:cNvSpPr>
            <a:spLocks noChangeAspect="1"/>
          </p:cNvSpPr>
          <p:nvPr/>
        </p:nvSpPr>
        <p:spPr>
          <a:xfrm rot="5400000">
            <a:off x="4474894" y="1880651"/>
            <a:ext cx="739061" cy="813809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34A193-6E04-D0D0-6404-54467E5BCCBE}"/>
              </a:ext>
            </a:extLst>
          </p:cNvPr>
          <p:cNvSpPr txBox="1"/>
          <p:nvPr/>
        </p:nvSpPr>
        <p:spPr>
          <a:xfrm>
            <a:off x="4438227" y="2030084"/>
            <a:ext cx="813808" cy="349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000" b="1" i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5FF66B-8018-F6DE-CBFB-FE5CEF02F1CD}"/>
              </a:ext>
            </a:extLst>
          </p:cNvPr>
          <p:cNvSpPr/>
          <p:nvPr/>
        </p:nvSpPr>
        <p:spPr>
          <a:xfrm>
            <a:off x="6974547" y="2072658"/>
            <a:ext cx="1390163" cy="444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FA5277-93A0-357A-36EF-CF02BF84FECE}"/>
              </a:ext>
            </a:extLst>
          </p:cNvPr>
          <p:cNvSpPr/>
          <p:nvPr/>
        </p:nvSpPr>
        <p:spPr>
          <a:xfrm>
            <a:off x="3043809" y="2072658"/>
            <a:ext cx="912993" cy="444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Stretcher</a:t>
            </a:r>
          </a:p>
        </p:txBody>
      </p:sp>
      <p:sp>
        <p:nvSpPr>
          <p:cNvPr id="44" name="TextShape 113">
            <a:extLst>
              <a:ext uri="{FF2B5EF4-FFF2-40B4-BE49-F238E27FC236}">
                <a16:creationId xmlns:a16="http://schemas.microsoft.com/office/drawing/2014/main" id="{6915A9C9-17F2-8601-88D8-9FD6DA88D53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11407" y="1105368"/>
            <a:ext cx="638644" cy="28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C00000"/>
                </a:solidFill>
                <a:latin typeface="Arial" charset="0"/>
              </a:rPr>
              <a:t>Present Status 5 TW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E992C8-5A46-BF7A-C2D1-1205A68E8A74}"/>
              </a:ext>
            </a:extLst>
          </p:cNvPr>
          <p:cNvSpPr txBox="1"/>
          <p:nvPr/>
        </p:nvSpPr>
        <p:spPr>
          <a:xfrm>
            <a:off x="945496" y="1583554"/>
            <a:ext cx="12619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7 </a:t>
            </a:r>
            <a:r>
              <a:rPr lang="en-US" sz="1400" dirty="0" err="1">
                <a:solidFill>
                  <a:srgbClr val="C00000"/>
                </a:solidFill>
              </a:rPr>
              <a:t>mJ</a:t>
            </a:r>
            <a:r>
              <a:rPr lang="en-US" sz="1400" dirty="0">
                <a:solidFill>
                  <a:srgbClr val="C00000"/>
                </a:solidFill>
              </a:rPr>
              <a:t> pump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800 nm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78C55-06D8-A7EA-5BFF-D31753A13360}"/>
              </a:ext>
            </a:extLst>
          </p:cNvPr>
          <p:cNvSpPr txBox="1"/>
          <p:nvPr/>
        </p:nvSpPr>
        <p:spPr>
          <a:xfrm flipH="1">
            <a:off x="3788826" y="1597172"/>
            <a:ext cx="86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2 </a:t>
            </a:r>
            <a:r>
              <a:rPr lang="el-GR" sz="1400">
                <a:solidFill>
                  <a:srgbClr val="C00000"/>
                </a:solidFill>
                <a:latin typeface="Calibri" panose="020F0502020204030204" pitchFamily="34" charset="0"/>
              </a:rPr>
              <a:t>μ</a:t>
            </a:r>
            <a:r>
              <a:rPr lang="en-US" sz="1400">
                <a:solidFill>
                  <a:srgbClr val="C00000"/>
                </a:solidFill>
              </a:rPr>
              <a:t>J</a:t>
            </a:r>
            <a:br>
              <a:rPr lang="en-US" sz="1400">
                <a:solidFill>
                  <a:srgbClr val="C00000"/>
                </a:solidFill>
              </a:rPr>
            </a:br>
            <a:r>
              <a:rPr lang="en-US" sz="1400">
                <a:solidFill>
                  <a:srgbClr val="C00000"/>
                </a:solidFill>
              </a:rPr>
              <a:t>140 </a:t>
            </a:r>
            <a:r>
              <a:rPr lang="en-US" sz="1400" err="1">
                <a:solidFill>
                  <a:srgbClr val="C00000"/>
                </a:solidFill>
              </a:rPr>
              <a:t>ps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69E572-68B5-77F7-FE8F-4F5414993DA4}"/>
              </a:ext>
            </a:extLst>
          </p:cNvPr>
          <p:cNvSpPr txBox="1"/>
          <p:nvPr/>
        </p:nvSpPr>
        <p:spPr>
          <a:xfrm>
            <a:off x="4503845" y="411464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10 </a:t>
            </a:r>
            <a:r>
              <a:rPr lang="en-US" sz="1600" b="1" err="1">
                <a:solidFill>
                  <a:srgbClr val="C00000"/>
                </a:solidFill>
              </a:rPr>
              <a:t>mJ</a:t>
            </a:r>
            <a:br>
              <a:rPr lang="en-US" sz="1600" b="1">
                <a:solidFill>
                  <a:srgbClr val="C00000"/>
                </a:solidFill>
              </a:rPr>
            </a:br>
            <a:r>
              <a:rPr lang="en-US" sz="1600" b="1">
                <a:solidFill>
                  <a:srgbClr val="C00000"/>
                </a:solidFill>
              </a:rPr>
              <a:t>100 ps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15AEA9-DF58-D73B-DA91-0273D64D92FB}"/>
              </a:ext>
            </a:extLst>
          </p:cNvPr>
          <p:cNvSpPr txBox="1"/>
          <p:nvPr/>
        </p:nvSpPr>
        <p:spPr>
          <a:xfrm>
            <a:off x="6533083" y="1625538"/>
            <a:ext cx="57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20 J</a:t>
            </a:r>
            <a:br>
              <a:rPr lang="en-US" sz="1400">
                <a:solidFill>
                  <a:srgbClr val="C00000"/>
                </a:solidFill>
              </a:rPr>
            </a:br>
            <a:r>
              <a:rPr lang="en-US" sz="1400">
                <a:solidFill>
                  <a:srgbClr val="C00000"/>
                </a:solidFill>
              </a:rPr>
              <a:t>70 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35EAA4-853C-0E9C-A637-C5812E379C31}"/>
              </a:ext>
            </a:extLst>
          </p:cNvPr>
          <p:cNvSpPr txBox="1"/>
          <p:nvPr/>
        </p:nvSpPr>
        <p:spPr>
          <a:xfrm>
            <a:off x="8305284" y="1583554"/>
            <a:ext cx="60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5 TW</a:t>
            </a:r>
          </a:p>
          <a:p>
            <a:r>
              <a:rPr lang="en-US" sz="1400">
                <a:solidFill>
                  <a:srgbClr val="C00000"/>
                </a:solidFill>
              </a:rPr>
              <a:t>2 ps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6091B0-2049-F967-6D7B-DA7888EE3623}"/>
              </a:ext>
            </a:extLst>
          </p:cNvPr>
          <p:cNvSpPr txBox="1"/>
          <p:nvPr/>
        </p:nvSpPr>
        <p:spPr>
          <a:xfrm>
            <a:off x="9241549" y="2634421"/>
            <a:ext cx="172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Post-compressor</a:t>
            </a:r>
            <a:endParaRPr lang="en-US"/>
          </a:p>
        </p:txBody>
      </p:sp>
      <p:pic>
        <p:nvPicPr>
          <p:cNvPr id="58" name="Picture 5">
            <a:extLst>
              <a:ext uri="{FF2B5EF4-FFF2-40B4-BE49-F238E27FC236}">
                <a16:creationId xmlns:a16="http://schemas.microsoft.com/office/drawing/2014/main" id="{0FF620B0-7C9C-47A6-8AB9-6AE0D0891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29417" r="38712" b="54060"/>
          <a:stretch/>
        </p:blipFill>
        <p:spPr bwMode="auto">
          <a:xfrm>
            <a:off x="9222122" y="2073615"/>
            <a:ext cx="5730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443366-5EA4-F8AD-3337-58FF9CAD4D33}"/>
              </a:ext>
            </a:extLst>
          </p:cNvPr>
          <p:cNvCxnSpPr>
            <a:cxnSpLocks/>
          </p:cNvCxnSpPr>
          <p:nvPr/>
        </p:nvCxnSpPr>
        <p:spPr>
          <a:xfrm>
            <a:off x="6569290" y="4829929"/>
            <a:ext cx="2572704" cy="3041"/>
          </a:xfrm>
          <a:prstGeom prst="line">
            <a:avLst/>
          </a:prstGeom>
          <a:ln w="101600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98AD640-11F0-5AFB-872E-CC82EEE6F8F4}"/>
              </a:ext>
            </a:extLst>
          </p:cNvPr>
          <p:cNvCxnSpPr/>
          <p:nvPr/>
        </p:nvCxnSpPr>
        <p:spPr>
          <a:xfrm>
            <a:off x="2678222" y="4820436"/>
            <a:ext cx="61719" cy="1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523451-3FD3-E4B1-FA18-4527BC82481C}"/>
              </a:ext>
            </a:extLst>
          </p:cNvPr>
          <p:cNvCxnSpPr>
            <a:cxnSpLocks/>
          </p:cNvCxnSpPr>
          <p:nvPr/>
        </p:nvCxnSpPr>
        <p:spPr>
          <a:xfrm>
            <a:off x="2073368" y="4814343"/>
            <a:ext cx="5341507" cy="32783"/>
          </a:xfrm>
          <a:prstGeom prst="line">
            <a:avLst/>
          </a:prstGeom>
          <a:ln w="12700">
            <a:solidFill>
              <a:srgbClr val="C0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651E705-7386-D0E4-3035-C2FB51B46262}"/>
              </a:ext>
            </a:extLst>
          </p:cNvPr>
          <p:cNvGrpSpPr/>
          <p:nvPr/>
        </p:nvGrpSpPr>
        <p:grpSpPr>
          <a:xfrm>
            <a:off x="5666688" y="4266803"/>
            <a:ext cx="1154861" cy="1124162"/>
            <a:chOff x="5994596" y="1587324"/>
            <a:chExt cx="1454531" cy="1687256"/>
          </a:xfrm>
        </p:grpSpPr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6365DC9C-DFB0-BB01-8F32-D4194AFAC16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78234" y="1703686"/>
              <a:ext cx="1687256" cy="145453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3B2AD3E-F102-C996-70F2-760D514FA166}"/>
                </a:ext>
              </a:extLst>
            </p:cNvPr>
            <p:cNvSpPr txBox="1"/>
            <p:nvPr/>
          </p:nvSpPr>
          <p:spPr>
            <a:xfrm>
              <a:off x="6018789" y="2028985"/>
              <a:ext cx="1019912" cy="630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US" sz="2400" b="1" i="1" baseline="-25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A32E0F0-ED15-13E1-93DE-F0A36199E0C0}"/>
              </a:ext>
            </a:extLst>
          </p:cNvPr>
          <p:cNvSpPr txBox="1"/>
          <p:nvPr/>
        </p:nvSpPr>
        <p:spPr>
          <a:xfrm>
            <a:off x="5089559" y="5441032"/>
            <a:ext cx="3248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High-pressure,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mixed-isotope gas </a:t>
            </a:r>
            <a:r>
              <a:rPr lang="en-US" sz="1200" dirty="0"/>
              <a:t>amplifier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E82578B-8E9A-4EFC-18CD-0F848DA5C889}"/>
              </a:ext>
            </a:extLst>
          </p:cNvPr>
          <p:cNvSpPr/>
          <p:nvPr/>
        </p:nvSpPr>
        <p:spPr>
          <a:xfrm>
            <a:off x="1741932" y="4581334"/>
            <a:ext cx="1046271" cy="451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LWIR converter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3A1A836-2CA1-0176-AA42-0F63386DD16C}"/>
              </a:ext>
            </a:extLst>
          </p:cNvPr>
          <p:cNvCxnSpPr/>
          <p:nvPr/>
        </p:nvCxnSpPr>
        <p:spPr>
          <a:xfrm>
            <a:off x="4011358" y="4834131"/>
            <a:ext cx="61719" cy="1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0306D67-F562-8A73-D283-858ADC9F8F2B}"/>
              </a:ext>
            </a:extLst>
          </p:cNvPr>
          <p:cNvCxnSpPr/>
          <p:nvPr/>
        </p:nvCxnSpPr>
        <p:spPr>
          <a:xfrm>
            <a:off x="5478704" y="4835127"/>
            <a:ext cx="61719" cy="1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2A438B91-A2A5-AFB2-3F0C-E3C60CED5812}"/>
              </a:ext>
            </a:extLst>
          </p:cNvPr>
          <p:cNvSpPr/>
          <p:nvPr/>
        </p:nvSpPr>
        <p:spPr>
          <a:xfrm>
            <a:off x="6985142" y="4616037"/>
            <a:ext cx="1390163" cy="444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Compressor</a:t>
            </a:r>
          </a:p>
        </p:txBody>
      </p:sp>
      <p:sp>
        <p:nvSpPr>
          <p:cNvPr id="84" name="TextShape 113">
            <a:extLst>
              <a:ext uri="{FF2B5EF4-FFF2-40B4-BE49-F238E27FC236}">
                <a16:creationId xmlns:a16="http://schemas.microsoft.com/office/drawing/2014/main" id="{50BD4CF5-8AAD-563C-056A-DAF472A90B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156566" y="1105368"/>
            <a:ext cx="638644" cy="28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1</a:t>
            </a:r>
            <a:r>
              <a:rPr lang="en-US" sz="1600" b="1" baseline="30000" dirty="0">
                <a:solidFill>
                  <a:srgbClr val="C00000"/>
                </a:solidFill>
                <a:latin typeface="Arial" charset="0"/>
              </a:rPr>
              <a:t>st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 Upgrade 7 TW 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99498D9-8BC8-A09B-0585-2C319B396C5A}"/>
              </a:ext>
            </a:extLst>
          </p:cNvPr>
          <p:cNvCxnSpPr/>
          <p:nvPr/>
        </p:nvCxnSpPr>
        <p:spPr>
          <a:xfrm>
            <a:off x="9107128" y="992602"/>
            <a:ext cx="0" cy="232401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648F0B3-3E38-C614-81B7-CDD6FEFB2AB4}"/>
              </a:ext>
            </a:extLst>
          </p:cNvPr>
          <p:cNvSpPr txBox="1"/>
          <p:nvPr/>
        </p:nvSpPr>
        <p:spPr>
          <a:xfrm>
            <a:off x="9728450" y="1623194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7 TW </a:t>
            </a:r>
          </a:p>
          <a:p>
            <a:r>
              <a:rPr lang="en-US" sz="1400">
                <a:solidFill>
                  <a:srgbClr val="C00000"/>
                </a:solidFill>
              </a:rPr>
              <a:t>500 fs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8DE3646-D8CC-AB85-7D1B-2507E47FB382}"/>
              </a:ext>
            </a:extLst>
          </p:cNvPr>
          <p:cNvCxnSpPr/>
          <p:nvPr/>
        </p:nvCxnSpPr>
        <p:spPr>
          <a:xfrm>
            <a:off x="4074858" y="2294131"/>
            <a:ext cx="61719" cy="1"/>
          </a:xfrm>
          <a:prstGeom prst="line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65922D2E-ED1D-3D30-3E8B-77CABBC09F27}"/>
              </a:ext>
            </a:extLst>
          </p:cNvPr>
          <p:cNvSpPr/>
          <p:nvPr/>
        </p:nvSpPr>
        <p:spPr>
          <a:xfrm>
            <a:off x="2976304" y="4581334"/>
            <a:ext cx="912993" cy="444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Stretcher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CE5927-5E87-020C-FBE0-53F24ED4258D}"/>
              </a:ext>
            </a:extLst>
          </p:cNvPr>
          <p:cNvGrpSpPr/>
          <p:nvPr/>
        </p:nvGrpSpPr>
        <p:grpSpPr>
          <a:xfrm>
            <a:off x="1156207" y="4502064"/>
            <a:ext cx="550739" cy="524166"/>
            <a:chOff x="1508605" y="1228333"/>
            <a:chExt cx="550739" cy="524166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9891CC2-31F5-C949-20F3-9C9208962FF1}"/>
                </a:ext>
              </a:extLst>
            </p:cNvPr>
            <p:cNvCxnSpPr/>
            <p:nvPr/>
          </p:nvCxnSpPr>
          <p:spPr>
            <a:xfrm>
              <a:off x="1783116" y="1228333"/>
              <a:ext cx="0" cy="3941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1D284C8-A512-8DE4-C142-F0B04EE6D773}"/>
                </a:ext>
              </a:extLst>
            </p:cNvPr>
            <p:cNvCxnSpPr/>
            <p:nvPr/>
          </p:nvCxnSpPr>
          <p:spPr>
            <a:xfrm rot="18900000">
              <a:off x="1783116" y="1358335"/>
              <a:ext cx="0" cy="3941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3A681AE-4E93-9287-E653-031E97E7EF0A}"/>
                </a:ext>
              </a:extLst>
            </p:cNvPr>
            <p:cNvCxnSpPr/>
            <p:nvPr/>
          </p:nvCxnSpPr>
          <p:spPr>
            <a:xfrm rot="13500000">
              <a:off x="1783975" y="1280465"/>
              <a:ext cx="0" cy="5507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CDE0B49-1E8E-B259-90D1-2E9489513919}"/>
                </a:ext>
              </a:extLst>
            </p:cNvPr>
            <p:cNvCxnSpPr/>
            <p:nvPr/>
          </p:nvCxnSpPr>
          <p:spPr>
            <a:xfrm rot="1320000" flipV="1">
              <a:off x="1592717" y="1555416"/>
              <a:ext cx="38079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6B8E455-2C9E-C0DE-90BF-24EAFEC3B079}"/>
                </a:ext>
              </a:extLst>
            </p:cNvPr>
            <p:cNvCxnSpPr/>
            <p:nvPr/>
          </p:nvCxnSpPr>
          <p:spPr>
            <a:xfrm rot="20220000" flipV="1">
              <a:off x="1593990" y="1558439"/>
              <a:ext cx="38079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7C8E0CC-D290-A3FD-2468-E9C8E017CA38}"/>
                </a:ext>
              </a:extLst>
            </p:cNvPr>
            <p:cNvCxnSpPr/>
            <p:nvPr/>
          </p:nvCxnSpPr>
          <p:spPr>
            <a:xfrm rot="17520000" flipV="1">
              <a:off x="1647706" y="1555417"/>
              <a:ext cx="27253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10D01F2-9B5F-7C9A-14BD-EB1EE2D0C9DC}"/>
                </a:ext>
              </a:extLst>
            </p:cNvPr>
            <p:cNvCxnSpPr/>
            <p:nvPr/>
          </p:nvCxnSpPr>
          <p:spPr>
            <a:xfrm rot="14820000" flipV="1">
              <a:off x="1647706" y="1556328"/>
              <a:ext cx="272535" cy="1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DFBCB332-992B-B506-270C-73225D0ECECB}"/>
              </a:ext>
            </a:extLst>
          </p:cNvPr>
          <p:cNvSpPr txBox="1"/>
          <p:nvPr/>
        </p:nvSpPr>
        <p:spPr>
          <a:xfrm>
            <a:off x="737656" y="3980554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~200 </a:t>
            </a:r>
            <a:r>
              <a:rPr lang="en-US" sz="1400" dirty="0" err="1">
                <a:solidFill>
                  <a:srgbClr val="C00000"/>
                </a:solidFill>
              </a:rPr>
              <a:t>mJ</a:t>
            </a:r>
            <a:r>
              <a:rPr lang="en-US" sz="1400" dirty="0">
                <a:solidFill>
                  <a:srgbClr val="C00000"/>
                </a:solidFill>
              </a:rPr>
              <a:t> pump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800 nm [2 um]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A868AA8-8615-225D-AEC3-32395F7849F9}"/>
              </a:ext>
            </a:extLst>
          </p:cNvPr>
          <p:cNvSpPr txBox="1"/>
          <p:nvPr/>
        </p:nvSpPr>
        <p:spPr>
          <a:xfrm>
            <a:off x="8307170" y="4150371"/>
            <a:ext cx="97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15 TW </a:t>
            </a:r>
          </a:p>
          <a:p>
            <a:r>
              <a:rPr lang="en-US" sz="1400">
                <a:solidFill>
                  <a:srgbClr val="C00000"/>
                </a:solidFill>
              </a:rPr>
              <a:t>500 fs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83AB826-3B08-AF85-FA1D-C5B2672EE0FD}"/>
              </a:ext>
            </a:extLst>
          </p:cNvPr>
          <p:cNvSpPr txBox="1"/>
          <p:nvPr/>
        </p:nvSpPr>
        <p:spPr>
          <a:xfrm>
            <a:off x="6484357" y="4140091"/>
            <a:ext cx="663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14 J</a:t>
            </a:r>
            <a:br>
              <a:rPr lang="en-US" sz="1400">
                <a:solidFill>
                  <a:srgbClr val="C00000"/>
                </a:solidFill>
              </a:rPr>
            </a:br>
            <a:r>
              <a:rPr lang="en-US" sz="1400">
                <a:solidFill>
                  <a:srgbClr val="C00000"/>
                </a:solidFill>
              </a:rPr>
              <a:t>100 ps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B13C71-3A61-920C-A7FF-9C9D66023064}"/>
              </a:ext>
            </a:extLst>
          </p:cNvPr>
          <p:cNvSpPr txBox="1"/>
          <p:nvPr/>
        </p:nvSpPr>
        <p:spPr>
          <a:xfrm>
            <a:off x="4973899" y="166154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10 </a:t>
            </a:r>
            <a:r>
              <a:rPr lang="en-US" sz="1400" err="1">
                <a:solidFill>
                  <a:srgbClr val="C00000"/>
                </a:solidFill>
              </a:rPr>
              <a:t>mJ</a:t>
            </a:r>
            <a:br>
              <a:rPr lang="en-US" sz="1400">
                <a:solidFill>
                  <a:srgbClr val="C00000"/>
                </a:solidFill>
              </a:rPr>
            </a:br>
            <a:r>
              <a:rPr lang="en-US" sz="1400">
                <a:solidFill>
                  <a:srgbClr val="C00000"/>
                </a:solidFill>
              </a:rPr>
              <a:t>70 ps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3D39D45-877C-7A7A-00AA-6E53194790D9}"/>
              </a:ext>
            </a:extLst>
          </p:cNvPr>
          <p:cNvGrpSpPr/>
          <p:nvPr/>
        </p:nvGrpSpPr>
        <p:grpSpPr>
          <a:xfrm>
            <a:off x="9119247" y="3535054"/>
            <a:ext cx="1700346" cy="2324019"/>
            <a:chOff x="8804260" y="406448"/>
            <a:chExt cx="1700346" cy="2324019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6C8F2B0-397C-E4D2-20FC-AB49DD80E108}"/>
                </a:ext>
              </a:extLst>
            </p:cNvPr>
            <p:cNvCxnSpPr>
              <a:cxnSpLocks/>
            </p:cNvCxnSpPr>
            <p:nvPr/>
          </p:nvCxnSpPr>
          <p:spPr>
            <a:xfrm>
              <a:off x="8851826" y="1701307"/>
              <a:ext cx="1652780" cy="0"/>
            </a:xfrm>
            <a:prstGeom prst="line">
              <a:avLst/>
            </a:prstGeom>
            <a:ln w="1016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98E98CB-E15E-9789-F052-1D87FC009FD9}"/>
                </a:ext>
              </a:extLst>
            </p:cNvPr>
            <p:cNvSpPr txBox="1"/>
            <p:nvPr/>
          </p:nvSpPr>
          <p:spPr>
            <a:xfrm>
              <a:off x="8938681" y="2048267"/>
              <a:ext cx="808257" cy="344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NLPC</a:t>
              </a:r>
              <a:endParaRPr lang="en-US"/>
            </a:p>
          </p:txBody>
        </p:sp>
        <p:pic>
          <p:nvPicPr>
            <p:cNvPr id="113" name="Picture 5">
              <a:extLst>
                <a:ext uri="{FF2B5EF4-FFF2-40B4-BE49-F238E27FC236}">
                  <a16:creationId xmlns:a16="http://schemas.microsoft.com/office/drawing/2014/main" id="{53AC4061-42EB-471D-F7F2-583A8690A4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54" t="29417" r="38712" b="54060"/>
            <a:stretch/>
          </p:blipFill>
          <p:spPr bwMode="auto">
            <a:xfrm>
              <a:off x="8919254" y="1487461"/>
              <a:ext cx="573088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Shape 113">
              <a:extLst>
                <a:ext uri="{FF2B5EF4-FFF2-40B4-BE49-F238E27FC236}">
                  <a16:creationId xmlns:a16="http://schemas.microsoft.com/office/drawing/2014/main" id="{BB4EDFD5-3AC7-8717-27A1-A1FC7743D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853698" y="519214"/>
              <a:ext cx="638644" cy="289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C00000"/>
                  </a:solidFill>
                  <a:latin typeface="Arial" charset="0"/>
                </a:rPr>
                <a:t>3</a:t>
              </a:r>
              <a:r>
                <a:rPr lang="en-US" sz="1600" b="1" baseline="30000" dirty="0">
                  <a:solidFill>
                    <a:srgbClr val="C00000"/>
                  </a:solidFill>
                  <a:latin typeface="Arial" charset="0"/>
                </a:rPr>
                <a:t>rd</a:t>
              </a:r>
              <a:r>
                <a:rPr lang="en-US" sz="1600" b="1" dirty="0">
                  <a:solidFill>
                    <a:srgbClr val="C00000"/>
                  </a:solidFill>
                  <a:latin typeface="Arial" charset="0"/>
                </a:rPr>
                <a:t> Upgrade 25 TW  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2805004-ED09-720B-BD20-F55D2CFA4947}"/>
                </a:ext>
              </a:extLst>
            </p:cNvPr>
            <p:cNvCxnSpPr/>
            <p:nvPr/>
          </p:nvCxnSpPr>
          <p:spPr>
            <a:xfrm>
              <a:off x="8804260" y="406448"/>
              <a:ext cx="0" cy="232401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E1C648C-4D17-B9B2-944C-B6F2FDF03B76}"/>
                </a:ext>
              </a:extLst>
            </p:cNvPr>
            <p:cNvSpPr txBox="1"/>
            <p:nvPr/>
          </p:nvSpPr>
          <p:spPr>
            <a:xfrm>
              <a:off x="9425582" y="1037040"/>
              <a:ext cx="771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C00000"/>
                  </a:solidFill>
                </a:rPr>
                <a:t>25 TW </a:t>
              </a:r>
            </a:p>
            <a:p>
              <a:r>
                <a:rPr lang="en-US" sz="1400">
                  <a:solidFill>
                    <a:srgbClr val="C00000"/>
                  </a:solidFill>
                </a:rPr>
                <a:t>100 fs</a:t>
              </a:r>
            </a:p>
          </p:txBody>
        </p:sp>
      </p:grpSp>
      <p:sp>
        <p:nvSpPr>
          <p:cNvPr id="119" name="TextShape 113">
            <a:extLst>
              <a:ext uri="{FF2B5EF4-FFF2-40B4-BE49-F238E27FC236}">
                <a16:creationId xmlns:a16="http://schemas.microsoft.com/office/drawing/2014/main" id="{FBE62006-BDDF-61D2-8BFC-5A3C163EFE5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095553" y="3659304"/>
            <a:ext cx="638644" cy="28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sz="1600" b="1" baseline="30000" dirty="0">
                <a:solidFill>
                  <a:srgbClr val="C00000"/>
                </a:solidFill>
                <a:latin typeface="Arial" charset="0"/>
              </a:rPr>
              <a:t>nd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  Upgrade 15 TW 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84D2758-20C7-8B01-1A0D-1AF1B45263C9}"/>
              </a:ext>
            </a:extLst>
          </p:cNvPr>
          <p:cNvSpPr/>
          <p:nvPr/>
        </p:nvSpPr>
        <p:spPr>
          <a:xfrm>
            <a:off x="2073368" y="2089243"/>
            <a:ext cx="863100" cy="451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OPA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D7477A8-C15D-806E-0FC8-D56F078A3981}"/>
              </a:ext>
            </a:extLst>
          </p:cNvPr>
          <p:cNvSpPr txBox="1"/>
          <p:nvPr/>
        </p:nvSpPr>
        <p:spPr>
          <a:xfrm>
            <a:off x="2739941" y="5489741"/>
            <a:ext cx="147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R&amp;D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72185E-7CF5-9220-0E44-8D42769923CE}"/>
              </a:ext>
            </a:extLst>
          </p:cNvPr>
          <p:cNvSpPr/>
          <p:nvPr/>
        </p:nvSpPr>
        <p:spPr>
          <a:xfrm>
            <a:off x="9174281" y="1030554"/>
            <a:ext cx="2321601" cy="22481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E58968-0729-49D8-7064-737F1E1D26E7}"/>
              </a:ext>
            </a:extLst>
          </p:cNvPr>
          <p:cNvSpPr txBox="1"/>
          <p:nvPr/>
        </p:nvSpPr>
        <p:spPr>
          <a:xfrm>
            <a:off x="10061925" y="2940600"/>
            <a:ext cx="15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R&amp;D</a:t>
            </a:r>
          </a:p>
        </p:txBody>
      </p:sp>
    </p:spTree>
    <p:extLst>
      <p:ext uri="{BB962C8B-B14F-4D97-AF65-F5344CB8AC3E}">
        <p14:creationId xmlns:p14="http://schemas.microsoft.com/office/powerpoint/2010/main" val="235610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CF749108-A18F-CBB6-3B34-60521B04B82D}"/>
              </a:ext>
            </a:extLst>
          </p:cNvPr>
          <p:cNvSpPr/>
          <p:nvPr/>
        </p:nvSpPr>
        <p:spPr>
          <a:xfrm>
            <a:off x="629819" y="5197280"/>
            <a:ext cx="32832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2023: </a:t>
            </a:r>
            <a:r>
              <a:rPr lang="en-US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5 TW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*isotopes, CPA, µJ seed*</a:t>
            </a:r>
            <a:br/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*vacuum beam delivery*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D3A02306-D888-2A8F-4115-9B6D37F5CF16}"/>
              </a:ext>
            </a:extLst>
          </p:cNvPr>
          <p:cNvSpPr/>
          <p:nvPr/>
        </p:nvSpPr>
        <p:spPr>
          <a:xfrm>
            <a:off x="682112" y="-59080"/>
            <a:ext cx="379836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L-WIR Upgrade Roadmap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9306CDBF-43E4-E5EC-9074-95844955CB93}"/>
              </a:ext>
            </a:extLst>
          </p:cNvPr>
          <p:cNvSpPr/>
          <p:nvPr/>
        </p:nvSpPr>
        <p:spPr>
          <a:xfrm>
            <a:off x="8988321" y="30179"/>
            <a:ext cx="310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0070C0"/>
                </a:solidFill>
                <a:latin typeface="Calibri"/>
                <a:ea typeface="DejaVu Sans"/>
              </a:rPr>
              <a:t>Polyanskiy et al., AAC ‘22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CF6C9F10-A693-A80B-C584-F99496B86932}"/>
              </a:ext>
            </a:extLst>
          </p:cNvPr>
          <p:cNvGrpSpPr/>
          <p:nvPr/>
        </p:nvGrpSpPr>
        <p:grpSpPr>
          <a:xfrm>
            <a:off x="180992" y="591800"/>
            <a:ext cx="4002120" cy="4653720"/>
            <a:chOff x="-37800" y="923760"/>
            <a:chExt cx="4002120" cy="4653720"/>
          </a:xfrm>
        </p:grpSpPr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21106544-0217-6D42-0F08-05FE83CD9F2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-37800" y="923760"/>
              <a:ext cx="4002120" cy="465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CustomShape 5">
              <a:extLst>
                <a:ext uri="{FF2B5EF4-FFF2-40B4-BE49-F238E27FC236}">
                  <a16:creationId xmlns:a16="http://schemas.microsoft.com/office/drawing/2014/main" id="{E8E420B1-8D43-C602-C507-6AB1A976603F}"/>
                </a:ext>
              </a:extLst>
            </p:cNvPr>
            <p:cNvSpPr/>
            <p:nvPr/>
          </p:nvSpPr>
          <p:spPr>
            <a:xfrm>
              <a:off x="3033720" y="1323720"/>
              <a:ext cx="6069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Gain</a:t>
              </a:r>
              <a:endParaRPr lang="en-US" sz="1800" b="0" strike="noStrike" spc="-1">
                <a:latin typeface="Arial"/>
              </a:endParaRPr>
            </a:p>
          </p:txBody>
        </p:sp>
      </p:grpSp>
      <p:grpSp>
        <p:nvGrpSpPr>
          <p:cNvPr id="29" name="Group 10">
            <a:extLst>
              <a:ext uri="{FF2B5EF4-FFF2-40B4-BE49-F238E27FC236}">
                <a16:creationId xmlns:a16="http://schemas.microsoft.com/office/drawing/2014/main" id="{84DFA522-7453-10A6-92FC-F5E8D4D80FCF}"/>
              </a:ext>
            </a:extLst>
          </p:cNvPr>
          <p:cNvGrpSpPr/>
          <p:nvPr/>
        </p:nvGrpSpPr>
        <p:grpSpPr>
          <a:xfrm>
            <a:off x="8362979" y="591800"/>
            <a:ext cx="4129920" cy="5612143"/>
            <a:chOff x="8098920" y="923760"/>
            <a:chExt cx="4129920" cy="5612143"/>
          </a:xfrm>
        </p:grpSpPr>
        <p:pic>
          <p:nvPicPr>
            <p:cNvPr id="25" name="Graphic 10">
              <a:extLst>
                <a:ext uri="{FF2B5EF4-FFF2-40B4-BE49-F238E27FC236}">
                  <a16:creationId xmlns:a16="http://schemas.microsoft.com/office/drawing/2014/main" id="{9BB7551B-3871-AF4C-1D46-799B18B0387C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226720" y="923760"/>
              <a:ext cx="4002120" cy="465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CustomShape 11">
              <a:extLst>
                <a:ext uri="{FF2B5EF4-FFF2-40B4-BE49-F238E27FC236}">
                  <a16:creationId xmlns:a16="http://schemas.microsoft.com/office/drawing/2014/main" id="{41438B2D-8422-8584-1D53-FDCB2E00B3C6}"/>
                </a:ext>
              </a:extLst>
            </p:cNvPr>
            <p:cNvSpPr/>
            <p:nvPr/>
          </p:nvSpPr>
          <p:spPr>
            <a:xfrm>
              <a:off x="9005040" y="5706360"/>
              <a:ext cx="2713348" cy="82954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Upgrade #3: </a:t>
              </a:r>
              <a:r>
                <a:rPr lang="en-US" sz="24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25 TW</a:t>
              </a:r>
              <a:endParaRPr lang="en-US" sz="2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2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*post-compression*</a:t>
              </a:r>
              <a:endParaRPr lang="en-US" sz="2400" b="0" strike="noStrike" spc="-1">
                <a:latin typeface="Arial"/>
              </a:endParaRPr>
            </a:p>
          </p:txBody>
        </p:sp>
        <p:sp>
          <p:nvSpPr>
            <p:cNvPr id="27" name="CustomShape 12">
              <a:extLst>
                <a:ext uri="{FF2B5EF4-FFF2-40B4-BE49-F238E27FC236}">
                  <a16:creationId xmlns:a16="http://schemas.microsoft.com/office/drawing/2014/main" id="{64780FCD-6102-1B4D-AE65-26E7DDAA1444}"/>
                </a:ext>
              </a:extLst>
            </p:cNvPr>
            <p:cNvSpPr/>
            <p:nvPr/>
          </p:nvSpPr>
          <p:spPr>
            <a:xfrm>
              <a:off x="8098920" y="5724000"/>
              <a:ext cx="230760" cy="794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" name="CustomShape 13">
              <a:extLst>
                <a:ext uri="{FF2B5EF4-FFF2-40B4-BE49-F238E27FC236}">
                  <a16:creationId xmlns:a16="http://schemas.microsoft.com/office/drawing/2014/main" id="{98928500-EF8B-BA5C-E3C9-5D42933B321C}"/>
                </a:ext>
              </a:extLst>
            </p:cNvPr>
            <p:cNvSpPr/>
            <p:nvPr/>
          </p:nvSpPr>
          <p:spPr>
            <a:xfrm>
              <a:off x="8560440" y="1404360"/>
              <a:ext cx="3443040" cy="824040"/>
            </a:xfrm>
            <a:prstGeom prst="rect">
              <a:avLst/>
            </a:prstGeom>
            <a:solidFill>
              <a:srgbClr val="FFFFF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19C2ED2-58B8-6E89-29C3-78D75FA6818D}"/>
              </a:ext>
            </a:extLst>
          </p:cNvPr>
          <p:cNvSpPr/>
          <p:nvPr/>
        </p:nvSpPr>
        <p:spPr>
          <a:xfrm flipH="1" flipV="1">
            <a:off x="8938479" y="2076277"/>
            <a:ext cx="733425" cy="15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D11F8F-6970-C826-5DE3-86D8AFA9BDE8}"/>
              </a:ext>
            </a:extLst>
          </p:cNvPr>
          <p:cNvGrpSpPr/>
          <p:nvPr/>
        </p:nvGrpSpPr>
        <p:grpSpPr>
          <a:xfrm>
            <a:off x="4144952" y="591800"/>
            <a:ext cx="4170240" cy="5612143"/>
            <a:chOff x="4144952" y="591800"/>
            <a:chExt cx="4170240" cy="5612143"/>
          </a:xfrm>
        </p:grpSpPr>
        <p:pic>
          <p:nvPicPr>
            <p:cNvPr id="17" name="Graphic 8">
              <a:extLst>
                <a:ext uri="{FF2B5EF4-FFF2-40B4-BE49-F238E27FC236}">
                  <a16:creationId xmlns:a16="http://schemas.microsoft.com/office/drawing/2014/main" id="{DCE06DB1-222B-FC73-93C0-0329746AC10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313072" y="591800"/>
              <a:ext cx="4002120" cy="465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B352F860-E065-2C94-A124-FA73A6440B48}"/>
                </a:ext>
              </a:extLst>
            </p:cNvPr>
            <p:cNvSpPr/>
            <p:nvPr/>
          </p:nvSpPr>
          <p:spPr>
            <a:xfrm>
              <a:off x="4994192" y="5374400"/>
              <a:ext cx="2587416" cy="82954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Upgrade #2: </a:t>
              </a:r>
              <a:r>
                <a:rPr lang="en-US" sz="2400" b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15 TW</a:t>
              </a:r>
              <a:endParaRPr lang="en-US" sz="24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*10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mJ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seed*</a:t>
              </a:r>
              <a:endParaRPr lang="en-US" sz="2400" b="0" strike="noStrike" spc="-1" dirty="0">
                <a:latin typeface="Arial"/>
              </a:endParaRPr>
            </a:p>
          </p:txBody>
        </p:sp>
        <p:sp>
          <p:nvSpPr>
            <p:cNvPr id="21" name="CustomShape 8">
              <a:extLst>
                <a:ext uri="{FF2B5EF4-FFF2-40B4-BE49-F238E27FC236}">
                  <a16:creationId xmlns:a16="http://schemas.microsoft.com/office/drawing/2014/main" id="{49FC6F8B-87CC-017F-567C-88373C422C4E}"/>
                </a:ext>
              </a:extLst>
            </p:cNvPr>
            <p:cNvSpPr/>
            <p:nvPr/>
          </p:nvSpPr>
          <p:spPr>
            <a:xfrm>
              <a:off x="4144952" y="5392040"/>
              <a:ext cx="230760" cy="794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" name="CustomShape 8">
              <a:extLst>
                <a:ext uri="{FF2B5EF4-FFF2-40B4-BE49-F238E27FC236}">
                  <a16:creationId xmlns:a16="http://schemas.microsoft.com/office/drawing/2014/main" id="{AFB1DE2E-F2F1-E5AA-9E75-4D681F6A4E6D}"/>
                </a:ext>
              </a:extLst>
            </p:cNvPr>
            <p:cNvSpPr/>
            <p:nvPr/>
          </p:nvSpPr>
          <p:spPr>
            <a:xfrm>
              <a:off x="4464263" y="5384784"/>
              <a:ext cx="230760" cy="794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912EEE-B1B3-A54F-B495-1B092851CF1A}"/>
                </a:ext>
              </a:extLst>
            </p:cNvPr>
            <p:cNvSpPr/>
            <p:nvPr/>
          </p:nvSpPr>
          <p:spPr>
            <a:xfrm flipH="1" flipV="1">
              <a:off x="4817776" y="2076277"/>
              <a:ext cx="733425" cy="155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stomShape 9">
              <a:extLst>
                <a:ext uri="{FF2B5EF4-FFF2-40B4-BE49-F238E27FC236}">
                  <a16:creationId xmlns:a16="http://schemas.microsoft.com/office/drawing/2014/main" id="{24E82D8D-A2F2-F062-FF68-AB292A33822E}"/>
                </a:ext>
              </a:extLst>
            </p:cNvPr>
            <p:cNvSpPr/>
            <p:nvPr/>
          </p:nvSpPr>
          <p:spPr>
            <a:xfrm>
              <a:off x="7387472" y="991760"/>
              <a:ext cx="6069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Gain</a:t>
              </a:r>
              <a:endParaRPr lang="en-US" sz="1800" b="0" strike="noStrike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6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B5085-79D9-5194-D3EE-B01607313596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97F1733D-4B95-AF52-E994-3E3D8AE7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2DF3B-6B50-3A2B-D465-80F0B8D812F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7" name="CustomShape 1">
            <a:extLst>
              <a:ext uri="{FF2B5EF4-FFF2-40B4-BE49-F238E27FC236}">
                <a16:creationId xmlns:a16="http://schemas.microsoft.com/office/drawing/2014/main" id="{2AB4A78B-1E2B-CAF7-E7BA-126B012C0ECA}"/>
              </a:ext>
            </a:extLst>
          </p:cNvPr>
          <p:cNvSpPr/>
          <p:nvPr/>
        </p:nvSpPr>
        <p:spPr>
          <a:xfrm>
            <a:off x="1440" y="0"/>
            <a:ext cx="12187800" cy="685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505354E-8C24-12F6-AAFF-2D50AB1888C1}"/>
              </a:ext>
            </a:extLst>
          </p:cNvPr>
          <p:cNvPicPr/>
          <p:nvPr/>
        </p:nvPicPr>
        <p:blipFill rotWithShape="1">
          <a:blip r:embed="rId3"/>
          <a:srcRect r="47633" b="131"/>
          <a:stretch/>
        </p:blipFill>
        <p:spPr>
          <a:xfrm>
            <a:off x="7656175" y="835133"/>
            <a:ext cx="3923662" cy="5738062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4079ECE5-6E01-0408-5138-B81B18AE74A6}"/>
              </a:ext>
            </a:extLst>
          </p:cNvPr>
          <p:cNvSpPr/>
          <p:nvPr/>
        </p:nvSpPr>
        <p:spPr>
          <a:xfrm>
            <a:off x="460800" y="272880"/>
            <a:ext cx="62154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C00000"/>
                </a:solidFill>
                <a:latin typeface="Calibri"/>
                <a:ea typeface="DejaVu Sans"/>
              </a:rPr>
              <a:t>Welcome to ATF Laser Team! --- William Li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8B612-1DEC-4DA4-0FAC-CD4C9968B5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5760" y="918625"/>
            <a:ext cx="6532471" cy="54585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90604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41</TotalTime>
  <Words>1407</Words>
  <Application>Microsoft Office PowerPoint</Application>
  <PresentationFormat>Widescreen</PresentationFormat>
  <Paragraphs>298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BNL</vt:lpstr>
      <vt:lpstr>Office Theme</vt:lpstr>
      <vt:lpstr>Office Theme</vt:lpstr>
      <vt:lpstr>Office Theme</vt:lpstr>
      <vt:lpstr>Office Theme</vt:lpstr>
      <vt:lpstr>Office Theme</vt:lpstr>
      <vt:lpstr>25th Annual Accelerator Test Facility (ATF) Users' Meeting Progress on Laser Upgrades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LWIR Vacuum Transport</vt:lpstr>
      <vt:lpstr>NIR vacuum transport</vt:lpstr>
      <vt:lpstr>PowerPoint Presentation</vt:lpstr>
      <vt:lpstr>PowerPoint Presentation</vt:lpstr>
      <vt:lpstr>PowerPoint Presentation</vt:lpstr>
      <vt:lpstr>Questions?</vt:lpstr>
      <vt:lpstr>Backup slides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25th ATF Users’ Meeting Session Title </dc:title>
  <dc:subject/>
  <dc:creator>Ilardi, Mary Jane</dc:creator>
  <cp:keywords/>
  <dc:description/>
  <cp:lastModifiedBy>Polyanskiy, Mikhail</cp:lastModifiedBy>
  <cp:revision>221</cp:revision>
  <dcterms:created xsi:type="dcterms:W3CDTF">2023-02-24T15:13:33Z</dcterms:created>
  <dcterms:modified xsi:type="dcterms:W3CDTF">2023-02-28T03:40:10Z</dcterms:modified>
  <cp:category/>
</cp:coreProperties>
</file>