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1119" r:id="rId7"/>
    <p:sldId id="1120" r:id="rId8"/>
    <p:sldId id="1124" r:id="rId9"/>
    <p:sldId id="1125" r:id="rId10"/>
    <p:sldId id="1127" r:id="rId11"/>
    <p:sldId id="1128" r:id="rId12"/>
    <p:sldId id="1129" r:id="rId13"/>
    <p:sldId id="1131" r:id="rId14"/>
    <p:sldId id="1121" r:id="rId15"/>
    <p:sldId id="1133" r:id="rId16"/>
    <p:sldId id="1344" r:id="rId17"/>
    <p:sldId id="1126" r:id="rId18"/>
    <p:sldId id="1342" r:id="rId19"/>
    <p:sldId id="1134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AED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F21E1-F8A2-4439-80D5-0E99EA3864C6}" v="4610" dt="2023-03-02T16:12:12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E050D-A8BD-8642-9E22-910BA0AB4A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53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25th Annual</a:t>
            </a:r>
            <a:br>
              <a:rPr lang="en-US" sz="4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Accelerator Test Facility (ATF) Users' Meeting</a:t>
            </a:r>
            <a:b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2700" dirty="0"/>
              <a:t>Facility Updates and Plans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Andrew Simmonds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248690" y="5003175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3F320DC-0212-4B6D-AE34-2113558BBC55}"/>
              </a:ext>
            </a:extLst>
          </p:cNvPr>
          <p:cNvGrpSpPr/>
          <p:nvPr/>
        </p:nvGrpSpPr>
        <p:grpSpPr>
          <a:xfrm>
            <a:off x="6648358" y="0"/>
            <a:ext cx="4972142" cy="3823333"/>
            <a:chOff x="3038475" y="1213805"/>
            <a:chExt cx="6115050" cy="5121908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6C80443B-1AD3-473F-B6AB-E61B7F3AA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592" t="-1630" r="540" b="26946"/>
            <a:stretch/>
          </p:blipFill>
          <p:spPr>
            <a:xfrm>
              <a:off x="3038475" y="1213805"/>
              <a:ext cx="6115050" cy="512190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01C064-E867-4658-A5DF-729705FA9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8437" y="2333272"/>
              <a:ext cx="3649481" cy="111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639A75-79DA-4644-B8EB-4CE812000B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7918" y="2333270"/>
              <a:ext cx="3940" cy="13102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C3D8A3-6259-4172-8582-351C389E0B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6506" y="1722115"/>
              <a:ext cx="13136" cy="19213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51F2B2-3996-477B-B4B8-3CEF2F2F87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0554" y="1694978"/>
              <a:ext cx="4088069" cy="323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068833-FE74-4D7C-AF1B-C4DD2FF5BED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554" y="1694978"/>
              <a:ext cx="0" cy="6494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747699-9022-47A2-9C54-2BD8A3F09FBB}"/>
                </a:ext>
              </a:extLst>
            </p:cNvPr>
            <p:cNvSpPr txBox="1"/>
            <p:nvPr/>
          </p:nvSpPr>
          <p:spPr>
            <a:xfrm>
              <a:off x="4553249" y="2719416"/>
              <a:ext cx="2070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Continue LWIR vacuum transport to BL2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8F9E5A9-8FF1-411A-BB14-EF5F87C9A287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5588411" y="2344382"/>
              <a:ext cx="116474" cy="37503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EB2DF-6CA3-4336-B58E-267542F57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51" y="4423105"/>
            <a:ext cx="9773497" cy="1802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54601"/>
            <a:ext cx="11049000" cy="4207185"/>
          </a:xfrm>
        </p:spPr>
        <p:txBody>
          <a:bodyPr/>
          <a:lstStyle/>
          <a:p>
            <a:r>
              <a:rPr lang="en-US" dirty="0"/>
              <a:t>LWIR</a:t>
            </a:r>
          </a:p>
          <a:p>
            <a:pPr marL="457200" lvl="1" indent="0"/>
            <a:r>
              <a:rPr lang="en-US" dirty="0"/>
              <a:t> Extend Vacuum transport to BL#2</a:t>
            </a:r>
          </a:p>
          <a:p>
            <a:r>
              <a:rPr lang="en-US" dirty="0"/>
              <a:t>NIR</a:t>
            </a:r>
          </a:p>
          <a:p>
            <a:pPr marL="457200" lvl="1" indent="0"/>
            <a:r>
              <a:rPr lang="en-US" dirty="0"/>
              <a:t> Front end vacuum transport upgrade </a:t>
            </a:r>
          </a:p>
          <a:p>
            <a:pPr marL="457200" lvl="1" indent="0">
              <a:buNone/>
            </a:pPr>
            <a:r>
              <a:rPr lang="en-US" dirty="0"/>
              <a:t>to increase aperture and energy to experiments</a:t>
            </a:r>
          </a:p>
          <a:p>
            <a:pPr marL="457200" lvl="1" indent="0"/>
            <a:r>
              <a:rPr lang="en-US" dirty="0"/>
              <a:t> Capillary Compressor line upgrade to produce sub-10 fs pulse 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94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B820 Capability and Safety Upgrades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Experimental Hall</a:t>
            </a:r>
          </a:p>
          <a:p>
            <a:pPr marL="457200" lvl="1" indent="0"/>
            <a:r>
              <a:rPr lang="en-US" dirty="0"/>
              <a:t> Continued in vacuum CO2 laser transport to the Compton chamber</a:t>
            </a:r>
          </a:p>
          <a:p>
            <a:pPr marL="457200" lvl="1" indent="0"/>
            <a:r>
              <a:rPr lang="en-US" dirty="0"/>
              <a:t> Upcoming Improvements to shielding</a:t>
            </a:r>
          </a:p>
          <a:p>
            <a:pPr marL="914400" lvl="2" indent="0"/>
            <a:r>
              <a:rPr lang="en-US" dirty="0"/>
              <a:t> Labyrinth at end of BL#1</a:t>
            </a:r>
          </a:p>
          <a:p>
            <a:pPr marL="914400" lvl="2" indent="0"/>
            <a:r>
              <a:rPr lang="en-US" dirty="0"/>
              <a:t> After Spectrometer Dipole at the end of BL#2</a:t>
            </a:r>
          </a:p>
          <a:p>
            <a:r>
              <a:rPr lang="en-US" dirty="0"/>
              <a:t> CO2 Room</a:t>
            </a:r>
          </a:p>
          <a:p>
            <a:pPr marL="457200" lvl="1" indent="0"/>
            <a:r>
              <a:rPr lang="en-US" dirty="0"/>
              <a:t> Upcoming Improvements to shielding </a:t>
            </a:r>
          </a:p>
          <a:p>
            <a:pPr marL="914400" lvl="2" indent="0"/>
            <a:r>
              <a:rPr lang="en-US" dirty="0"/>
              <a:t> Extended exclusion zone on the table at N of CO2 room</a:t>
            </a:r>
          </a:p>
          <a:p>
            <a:pPr marL="914400" lvl="2" indent="0"/>
            <a:r>
              <a:rPr lang="en-US" dirty="0"/>
              <a:t> Additional shielding of the plasma shutter</a:t>
            </a:r>
          </a:p>
          <a:p>
            <a:pPr marL="914400" lvl="2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23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25495"/>
            <a:ext cx="11049000" cy="1325563"/>
          </a:xfrm>
        </p:spPr>
        <p:txBody>
          <a:bodyPr/>
          <a:lstStyle/>
          <a:p>
            <a:r>
              <a:rPr lang="en-US" dirty="0"/>
              <a:t>EH Shielding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450DA0-0BF9-4F26-86D6-86A2396A4D9F}"/>
              </a:ext>
            </a:extLst>
          </p:cNvPr>
          <p:cNvGrpSpPr/>
          <p:nvPr/>
        </p:nvGrpSpPr>
        <p:grpSpPr>
          <a:xfrm>
            <a:off x="5867864" y="768144"/>
            <a:ext cx="6247422" cy="5052697"/>
            <a:chOff x="6244737" y="2036279"/>
            <a:chExt cx="4761116" cy="3833164"/>
          </a:xfrm>
        </p:grpSpPr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EE4BE8CD-C584-4046-9EA8-DBAAA943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0294" y="2672895"/>
              <a:ext cx="4385559" cy="28316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F1CDB-3381-4DEB-9E02-B7D57F6E9F2D}"/>
                </a:ext>
              </a:extLst>
            </p:cNvPr>
            <p:cNvSpPr txBox="1"/>
            <p:nvPr/>
          </p:nvSpPr>
          <p:spPr>
            <a:xfrm>
              <a:off x="8631974" y="5569361"/>
              <a:ext cx="14107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20° Leg of BL2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2C3F7D-7365-4362-9B4B-95D0184B0BB9}"/>
                </a:ext>
              </a:extLst>
            </p:cNvPr>
            <p:cNvSpPr txBox="1"/>
            <p:nvPr/>
          </p:nvSpPr>
          <p:spPr>
            <a:xfrm>
              <a:off x="6244737" y="2036279"/>
              <a:ext cx="169490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Labyrinth/Shielding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0E10D-E3DD-4ED7-A12F-25A3542BC08D}"/>
                </a:ext>
              </a:extLst>
            </p:cNvPr>
            <p:cNvSpPr txBox="1"/>
            <p:nvPr/>
          </p:nvSpPr>
          <p:spPr>
            <a:xfrm>
              <a:off x="8325240" y="2059166"/>
              <a:ext cx="1342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Inverse Compton Scattering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BFBF8-5450-4CF3-B2F9-4AFD28657CD4}"/>
                </a:ext>
              </a:extLst>
            </p:cNvPr>
            <p:cNvSpPr txBox="1"/>
            <p:nvPr/>
          </p:nvSpPr>
          <p:spPr>
            <a:xfrm>
              <a:off x="9680213" y="2060955"/>
              <a:ext cx="981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Laser Wakefield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4DA5AE0-F694-4AD7-98EF-0CD9BFFE8592}"/>
                </a:ext>
              </a:extLst>
            </p:cNvPr>
            <p:cNvCxnSpPr>
              <a:cxnSpLocks/>
            </p:cNvCxnSpPr>
            <p:nvPr/>
          </p:nvCxnSpPr>
          <p:spPr>
            <a:xfrm>
              <a:off x="7968192" y="2608142"/>
              <a:ext cx="230693" cy="8557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0019185-742C-40A1-A60E-C63EBECD9447}"/>
                </a:ext>
              </a:extLst>
            </p:cNvPr>
            <p:cNvCxnSpPr>
              <a:cxnSpLocks/>
            </p:cNvCxnSpPr>
            <p:nvPr/>
          </p:nvCxnSpPr>
          <p:spPr>
            <a:xfrm>
              <a:off x="7120738" y="2331142"/>
              <a:ext cx="57095" cy="10747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0A4DB4F-9B90-453F-9067-EF504ED58F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9271" y="4303590"/>
              <a:ext cx="1036644" cy="124392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2292C4-FB92-4CE1-A280-E1662A174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0495" y="2498982"/>
              <a:ext cx="564369" cy="105298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79142FE-1C54-4981-88A0-777E918E5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626" y="2500770"/>
              <a:ext cx="903009" cy="88849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D899D43-1FD7-4CA0-92BC-B54E9F13C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28797" r="21295" b="1905"/>
          <a:stretch/>
        </p:blipFill>
        <p:spPr>
          <a:xfrm>
            <a:off x="2160055" y="3862238"/>
            <a:ext cx="4205064" cy="2780523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8AFDF6DF-69C6-465B-BA52-D39CB69D06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28360" r="20615" b="2163"/>
          <a:stretch/>
        </p:blipFill>
        <p:spPr>
          <a:xfrm>
            <a:off x="445033" y="1102585"/>
            <a:ext cx="4391486" cy="28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4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</p:spPr>
        <p:txBody>
          <a:bodyPr/>
          <a:lstStyle/>
          <a:p>
            <a:r>
              <a:rPr lang="en-US" dirty="0"/>
              <a:t>CO2 Shielding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EACA3-0F86-48CE-BB1B-6480B151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70" y="1756720"/>
            <a:ext cx="4842741" cy="34008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82D790-1E89-48F4-A75A-DE5EFDA32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3" r="22333" b="11846"/>
          <a:stretch/>
        </p:blipFill>
        <p:spPr>
          <a:xfrm>
            <a:off x="949171" y="1756720"/>
            <a:ext cx="4983385" cy="34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3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B820 Facility Upgrades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92710"/>
            <a:ext cx="11049000" cy="4650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CO2 Room</a:t>
            </a:r>
          </a:p>
          <a:p>
            <a:pPr marL="457200" lvl="1" indent="0"/>
            <a:r>
              <a:rPr lang="en-US" dirty="0"/>
              <a:t> Blue steel wall separating CO2 and FEL rooms was removed</a:t>
            </a:r>
          </a:p>
          <a:p>
            <a:pPr marL="457200" lvl="1" indent="0"/>
            <a:r>
              <a:rPr lang="en-US" dirty="0"/>
              <a:t> New LED lighting throughout the CO2 room</a:t>
            </a:r>
          </a:p>
          <a:p>
            <a:pPr marL="457200" lvl="1" indent="0"/>
            <a:r>
              <a:rPr lang="en-US" dirty="0"/>
              <a:t> Cable tray system installed</a:t>
            </a:r>
          </a:p>
          <a:p>
            <a:pPr marL="457200" lvl="1" indent="0"/>
            <a:r>
              <a:rPr lang="en-US" dirty="0"/>
              <a:t> Bridge Crane installed to service water capacitor and CPA chamber</a:t>
            </a:r>
          </a:p>
          <a:p>
            <a:pPr marL="457200" lvl="1" indent="0"/>
            <a:r>
              <a:rPr lang="en-US" dirty="0"/>
              <a:t> Begin replacing drop ceiling with clean room ceiling tiles</a:t>
            </a:r>
          </a:p>
          <a:p>
            <a:r>
              <a:rPr lang="en-US" dirty="0"/>
              <a:t>Experimental Hall</a:t>
            </a:r>
          </a:p>
          <a:p>
            <a:pPr marL="457200" lvl="1" indent="0"/>
            <a:r>
              <a:rPr lang="en-US" dirty="0"/>
              <a:t> BL#1 Electrical reconfiguration</a:t>
            </a:r>
          </a:p>
          <a:p>
            <a:pPr marL="914400" lvl="2" indent="0"/>
            <a:r>
              <a:rPr lang="en-US" dirty="0"/>
              <a:t> Better organization of power to the BL from panel in the EH </a:t>
            </a:r>
          </a:p>
          <a:p>
            <a:pPr marL="914400" lvl="2" indent="0"/>
            <a:r>
              <a:rPr lang="en-US" dirty="0"/>
              <a:t> Power strips removed and replaced with hard mounted </a:t>
            </a:r>
            <a:r>
              <a:rPr lang="en-US" dirty="0" err="1"/>
              <a:t>wiremold</a:t>
            </a:r>
            <a:endParaRPr lang="en-US" dirty="0"/>
          </a:p>
          <a:p>
            <a:pPr marL="457200" lvl="1" indent="0"/>
            <a:r>
              <a:rPr lang="en-US" dirty="0"/>
              <a:t> Floor level utility crossover has been eliminated</a:t>
            </a:r>
          </a:p>
          <a:p>
            <a:r>
              <a:rPr lang="en-US" dirty="0"/>
              <a:t>High Bay</a:t>
            </a:r>
          </a:p>
          <a:p>
            <a:pPr marL="457200" lvl="1" indent="0"/>
            <a:r>
              <a:rPr lang="en-US" dirty="0"/>
              <a:t> Moving Machine Shop. Previous location will become a dedicated utility room</a:t>
            </a:r>
          </a:p>
          <a:p>
            <a:pPr marL="457200" lvl="1" indent="0"/>
            <a:r>
              <a:rPr lang="en-US" dirty="0"/>
              <a:t> Created an assembly area for items that are larger or need cleaner environment</a:t>
            </a:r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06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2" y="5678"/>
          <a:ext cx="12192002" cy="7075062"/>
        </p:xfrm>
        <a:graphic>
          <a:graphicData uri="http://schemas.openxmlformats.org/drawingml/2006/table">
            <a:tbl>
              <a:tblPr firstRow="1" bandRow="1">
                <a:effectLst/>
                <a:tableStyleId>{125E5076-3810-47DD-B79F-674D7AD40C01}</a:tableStyleId>
              </a:tblPr>
              <a:tblGrid>
                <a:gridCol w="224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705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40931"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FY23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ATF User Program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7996092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ATF </a:t>
                      </a:r>
                      <a:r>
                        <a:rPr lang="en-US" sz="1600" baseline="0" dirty="0"/>
                        <a:t>CO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baseline="0" dirty="0"/>
                        <a:t> Power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Upgrade R&amp;D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NLPC Proof-of-Principle Demonstration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6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25">
                <a:tc>
                  <a:txBody>
                    <a:bodyPr/>
                    <a:lstStyle/>
                    <a:p>
                      <a:r>
                        <a:rPr lang="en-US" sz="1600" dirty="0"/>
                        <a:t>Building 820 Remedial Maintenance Program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2402364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Ti:Sapphire Laser System (TW-Class)*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Near-term Laser Power Upgrades (NIR/LWIR)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4648365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Beam Improvements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59621507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Non-Linear Materials R&amp;D Program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LWIR Power and Rep. Rate Improvements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131">
                <a:tc>
                  <a:txBody>
                    <a:bodyPr/>
                    <a:lstStyle/>
                    <a:p>
                      <a:r>
                        <a:rPr lang="en-US" sz="1600" dirty="0"/>
                        <a:t>Extended User Program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375265"/>
                  </a:ext>
                </a:extLst>
              </a:tr>
            </a:tbl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3040106" y="2589587"/>
            <a:ext cx="6955669" cy="555391"/>
          </a:xfrm>
          <a:prstGeom prst="rightArrow">
            <a:avLst>
              <a:gd name="adj1" fmla="val 74946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Facility Reliability, </a:t>
            </a:r>
            <a:r>
              <a:rPr lang="en-US" sz="1400" dirty="0">
                <a:solidFill>
                  <a:srgbClr val="FF0000"/>
                </a:solidFill>
                <a:latin typeface="Calibri" panose="020F0502020204030204"/>
              </a:rPr>
              <a:t>Electrical Infrastructure,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/>
              </a:rPr>
              <a:t>ironmental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Systems, MPS, etc.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2188396" y="534369"/>
            <a:ext cx="9979655" cy="438022"/>
          </a:xfrm>
          <a:prstGeom prst="rightArrow">
            <a:avLst>
              <a:gd name="adj1" fmla="val 68978"/>
              <a:gd name="adj2" fmla="val 50000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Approved ATF Operations             	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F68AED87-684F-4C47-B9D2-666D8873A5A2}"/>
              </a:ext>
            </a:extLst>
          </p:cNvPr>
          <p:cNvSpPr/>
          <p:nvPr/>
        </p:nvSpPr>
        <p:spPr bwMode="auto">
          <a:xfrm>
            <a:off x="3904177" y="978690"/>
            <a:ext cx="1438382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920CD92-F935-F840-842D-A5BD204E60AE}"/>
              </a:ext>
            </a:extLst>
          </p:cNvPr>
          <p:cNvSpPr/>
          <p:nvPr/>
        </p:nvSpPr>
        <p:spPr bwMode="auto">
          <a:xfrm>
            <a:off x="3368213" y="976980"/>
            <a:ext cx="1275711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Isotopic Mixtures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2568542" y="978690"/>
            <a:ext cx="1140430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 Shutter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ACF4BBA-7EBD-934E-9CDF-18D940D6455F}"/>
              </a:ext>
            </a:extLst>
          </p:cNvPr>
          <p:cNvSpPr/>
          <p:nvPr/>
        </p:nvSpPr>
        <p:spPr bwMode="auto">
          <a:xfrm>
            <a:off x="4075417" y="1715429"/>
            <a:ext cx="1452080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NLPC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3D11D6C8-F36A-1943-869D-357F4379F60A}"/>
              </a:ext>
            </a:extLst>
          </p:cNvPr>
          <p:cNvSpPr/>
          <p:nvPr/>
        </p:nvSpPr>
        <p:spPr>
          <a:xfrm>
            <a:off x="4968766" y="1091704"/>
            <a:ext cx="380142" cy="32877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FEDDBC9A-153C-BE43-9592-E8BD290E6E23}"/>
              </a:ext>
            </a:extLst>
          </p:cNvPr>
          <p:cNvSpPr/>
          <p:nvPr/>
        </p:nvSpPr>
        <p:spPr>
          <a:xfrm>
            <a:off x="5266713" y="999238"/>
            <a:ext cx="3835723" cy="523982"/>
          </a:xfrm>
          <a:prstGeom prst="leftArrowCallout">
            <a:avLst>
              <a:gd name="adj1" fmla="val 25000"/>
              <a:gd name="adj2" fmla="val 20454"/>
              <a:gd name="adj3" fmla="val 25000"/>
              <a:gd name="adj4" fmla="val 8794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5TW Demonstration, Air Transport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 3" pitchFamily="2" charset="2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~2.5TW to Users w/good beam quality</a:t>
            </a:r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4B3EBE1E-2462-6746-9B63-934D69458600}"/>
              </a:ext>
            </a:extLst>
          </p:cNvPr>
          <p:cNvSpPr/>
          <p:nvPr/>
        </p:nvSpPr>
        <p:spPr>
          <a:xfrm>
            <a:off x="5176464" y="1813627"/>
            <a:ext cx="380142" cy="32877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eft Arrow Callout 33">
            <a:extLst>
              <a:ext uri="{FF2B5EF4-FFF2-40B4-BE49-F238E27FC236}">
                <a16:creationId xmlns:a16="http://schemas.microsoft.com/office/drawing/2014/main" id="{8FFF7D16-504B-FF46-B143-CE73C39CA24B}"/>
              </a:ext>
            </a:extLst>
          </p:cNvPr>
          <p:cNvSpPr/>
          <p:nvPr/>
        </p:nvSpPr>
        <p:spPr>
          <a:xfrm>
            <a:off x="5474411" y="1758232"/>
            <a:ext cx="3471881" cy="523982"/>
          </a:xfrm>
          <a:prstGeom prst="leftArrowCallout">
            <a:avLst>
              <a:gd name="adj1" fmla="val 25000"/>
              <a:gd name="adj2" fmla="val 20454"/>
              <a:gd name="adj3" fmla="val 25000"/>
              <a:gd name="adj4" fmla="val 8845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0.6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 with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subsequent ~2x improvement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D9A3B5-7045-944A-AF9C-20D7756E8A04}"/>
              </a:ext>
            </a:extLst>
          </p:cNvPr>
          <p:cNvSpPr/>
          <p:nvPr/>
        </p:nvSpPr>
        <p:spPr>
          <a:xfrm>
            <a:off x="2148961" y="988962"/>
            <a:ext cx="657546" cy="5548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~0.5 TW to Users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3C9B2BCA-E2DA-544B-988A-1E5B9A534875}"/>
              </a:ext>
            </a:extLst>
          </p:cNvPr>
          <p:cNvSpPr/>
          <p:nvPr/>
        </p:nvSpPr>
        <p:spPr bwMode="auto">
          <a:xfrm>
            <a:off x="4807527" y="3367114"/>
            <a:ext cx="2373202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Procure, Deploy, Commission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5F33AB6-2B87-9246-8738-14F32752A469}"/>
              </a:ext>
            </a:extLst>
          </p:cNvPr>
          <p:cNvSpPr/>
          <p:nvPr/>
        </p:nvSpPr>
        <p:spPr bwMode="auto">
          <a:xfrm>
            <a:off x="5627114" y="5335596"/>
            <a:ext cx="6540937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Non-linear Materials Development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NLPC Engineering Design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Left Arrow Callout 39">
            <a:extLst>
              <a:ext uri="{FF2B5EF4-FFF2-40B4-BE49-F238E27FC236}">
                <a16:creationId xmlns:a16="http://schemas.microsoft.com/office/drawing/2014/main" id="{2896DE62-D364-F548-A5C7-132E7342685B}"/>
              </a:ext>
            </a:extLst>
          </p:cNvPr>
          <p:cNvSpPr/>
          <p:nvPr/>
        </p:nvSpPr>
        <p:spPr>
          <a:xfrm>
            <a:off x="10561182" y="4063333"/>
            <a:ext cx="1606870" cy="523982"/>
          </a:xfrm>
          <a:prstGeom prst="leftArrowCallout">
            <a:avLst>
              <a:gd name="adj1" fmla="val 25000"/>
              <a:gd name="adj2" fmla="val 20454"/>
              <a:gd name="adj3" fmla="val 25000"/>
              <a:gd name="adj4" fmla="val 8140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5TW to Users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3BF613C-300F-CC4D-8BE5-9A4EE115387B}"/>
              </a:ext>
            </a:extLst>
          </p:cNvPr>
          <p:cNvSpPr/>
          <p:nvPr/>
        </p:nvSpPr>
        <p:spPr bwMode="auto">
          <a:xfrm>
            <a:off x="9995776" y="2609229"/>
            <a:ext cx="2196224" cy="555391"/>
          </a:xfrm>
          <a:prstGeom prst="rightArrow">
            <a:avLst>
              <a:gd name="adj1" fmla="val 74946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LINAC/</a:t>
            </a:r>
            <a:r>
              <a:rPr lang="en-US" sz="1400" b="1" dirty="0">
                <a:solidFill>
                  <a:srgbClr val="FFC000"/>
                </a:solidFill>
                <a:latin typeface="Calibri" panose="020F0502020204030204"/>
              </a:rPr>
              <a:t>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Refurb.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/>
              </a:rPr>
              <a:t>DELAYED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0BA00D9D-6B81-5F46-812A-BD3716BC5935}"/>
              </a:ext>
            </a:extLst>
          </p:cNvPr>
          <p:cNvSpPr/>
          <p:nvPr/>
        </p:nvSpPr>
        <p:spPr bwMode="auto">
          <a:xfrm>
            <a:off x="10290937" y="4614561"/>
            <a:ext cx="2044161" cy="893228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Pulse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Compression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ingdings 3" pitchFamily="2" charset="2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~30fs), Long. Diagnostic -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D89D569F-B9B5-8345-9DF4-523DFB6CD693}"/>
              </a:ext>
            </a:extLst>
          </p:cNvPr>
          <p:cNvSpPr/>
          <p:nvPr/>
        </p:nvSpPr>
        <p:spPr bwMode="auto">
          <a:xfrm>
            <a:off x="10272561" y="5866569"/>
            <a:ext cx="1895489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3-year Goal:  &gt; 10TW, sub-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LWIR to Users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22030BED-02C3-624B-BD91-B11378F495B0}"/>
              </a:ext>
            </a:extLst>
          </p:cNvPr>
          <p:cNvSpPr/>
          <p:nvPr/>
        </p:nvSpPr>
        <p:spPr bwMode="auto">
          <a:xfrm>
            <a:off x="8831487" y="6571258"/>
            <a:ext cx="3144015" cy="438022"/>
          </a:xfrm>
          <a:prstGeom prst="rightArrow">
            <a:avLst>
              <a:gd name="adj1" fmla="val 68978"/>
              <a:gd name="adj2" fmla="val 50000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ATF (B820) Upgrade Proposal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4888DAF-8AEF-124C-9DBB-B836C754ACBB}"/>
              </a:ext>
            </a:extLst>
          </p:cNvPr>
          <p:cNvSpPr/>
          <p:nvPr/>
        </p:nvSpPr>
        <p:spPr bwMode="auto">
          <a:xfrm>
            <a:off x="5537769" y="4014155"/>
            <a:ext cx="4860187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 Delays/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Limitations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23200F8-7726-E445-8632-7704554E163B}"/>
              </a:ext>
            </a:extLst>
          </p:cNvPr>
          <p:cNvSpPr/>
          <p:nvPr/>
        </p:nvSpPr>
        <p:spPr>
          <a:xfrm>
            <a:off x="2133600" y="3452351"/>
            <a:ext cx="2576946" cy="3740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*BNL/NRL Collaboration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ED8216-4566-524F-BDEF-106F8E45AF80}"/>
              </a:ext>
            </a:extLst>
          </p:cNvPr>
          <p:cNvCxnSpPr>
            <a:cxnSpLocks/>
          </p:cNvCxnSpPr>
          <p:nvPr/>
        </p:nvCxnSpPr>
        <p:spPr>
          <a:xfrm flipV="1">
            <a:off x="12044969" y="6790264"/>
            <a:ext cx="91999" cy="5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882A74A9-FFD3-A349-9C88-AE8CBF97B739}"/>
              </a:ext>
            </a:extLst>
          </p:cNvPr>
          <p:cNvSpPr/>
          <p:nvPr/>
        </p:nvSpPr>
        <p:spPr bwMode="auto">
          <a:xfrm>
            <a:off x="5514106" y="4026141"/>
            <a:ext cx="2044161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chemeClr val="bg1">
              <a:lumMod val="75000"/>
              <a:alpha val="7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In-Vacuum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System</a:t>
            </a:r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F087AE4A-5180-FF47-ADDE-9B19CD12A7D4}"/>
              </a:ext>
            </a:extLst>
          </p:cNvPr>
          <p:cNvSpPr/>
          <p:nvPr/>
        </p:nvSpPr>
        <p:spPr>
          <a:xfrm>
            <a:off x="7460074" y="4163135"/>
            <a:ext cx="380142" cy="328773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C0C1C163-C6E9-A24F-8FB0-39C0FB258966}"/>
              </a:ext>
            </a:extLst>
          </p:cNvPr>
          <p:cNvSpPr/>
          <p:nvPr/>
        </p:nvSpPr>
        <p:spPr>
          <a:xfrm>
            <a:off x="10280682" y="4155799"/>
            <a:ext cx="380142" cy="32877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eft Arrow Callout 11">
            <a:extLst>
              <a:ext uri="{FF2B5EF4-FFF2-40B4-BE49-F238E27FC236}">
                <a16:creationId xmlns:a16="http://schemas.microsoft.com/office/drawing/2014/main" id="{C6D3597D-B092-39BE-6D04-06C0EB6101BD}"/>
              </a:ext>
            </a:extLst>
          </p:cNvPr>
          <p:cNvSpPr/>
          <p:nvPr/>
        </p:nvSpPr>
        <p:spPr>
          <a:xfrm>
            <a:off x="10397956" y="3375590"/>
            <a:ext cx="1770096" cy="523982"/>
          </a:xfrm>
          <a:prstGeom prst="leftArrowCallout">
            <a:avLst>
              <a:gd name="adj1" fmla="val 25000"/>
              <a:gd name="adj2" fmla="val 20454"/>
              <a:gd name="adj3" fmla="val 25000"/>
              <a:gd name="adj4" fmla="val 8140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 operation for users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0242DAE-04AD-1575-1F5A-95ED0A5F0AD8}"/>
              </a:ext>
            </a:extLst>
          </p:cNvPr>
          <p:cNvSpPr/>
          <p:nvPr/>
        </p:nvSpPr>
        <p:spPr bwMode="auto">
          <a:xfrm>
            <a:off x="7095281" y="3367901"/>
            <a:ext cx="3177281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 Delays/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Limitations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5B8CAEF-FB6B-F386-7327-FD27666FFDC3}"/>
              </a:ext>
            </a:extLst>
          </p:cNvPr>
          <p:cNvSpPr/>
          <p:nvPr/>
        </p:nvSpPr>
        <p:spPr bwMode="auto">
          <a:xfrm>
            <a:off x="7095280" y="3379887"/>
            <a:ext cx="1034575" cy="595900"/>
          </a:xfrm>
          <a:prstGeom prst="rightArrow">
            <a:avLst>
              <a:gd name="adj1" fmla="val 74138"/>
              <a:gd name="adj2" fmla="val 50000"/>
            </a:avLst>
          </a:prstGeom>
          <a:solidFill>
            <a:schemeClr val="bg1">
              <a:lumMod val="75000"/>
              <a:alpha val="7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41313"/>
                </a:solidFill>
                <a:latin typeface="Calibri" panose="020F0502020204030204"/>
              </a:rPr>
              <a:t>Upgraded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0E95422D-CA88-3A36-0A14-DA422C08E829}"/>
              </a:ext>
            </a:extLst>
          </p:cNvPr>
          <p:cNvSpPr/>
          <p:nvPr/>
        </p:nvSpPr>
        <p:spPr>
          <a:xfrm>
            <a:off x="8052313" y="3516881"/>
            <a:ext cx="380142" cy="328773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15C4F456-A408-3DA9-A07F-14C6D138387B}"/>
              </a:ext>
            </a:extLst>
          </p:cNvPr>
          <p:cNvSpPr/>
          <p:nvPr/>
        </p:nvSpPr>
        <p:spPr>
          <a:xfrm>
            <a:off x="10080238" y="3468056"/>
            <a:ext cx="440881" cy="32877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6BA79-F2F5-0DB1-8401-13AD969E725E}"/>
              </a:ext>
            </a:extLst>
          </p:cNvPr>
          <p:cNvSpPr/>
          <p:nvPr/>
        </p:nvSpPr>
        <p:spPr>
          <a:xfrm>
            <a:off x="7840216" y="611880"/>
            <a:ext cx="3491399" cy="29094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ARR Process</a:t>
            </a:r>
          </a:p>
        </p:txBody>
      </p:sp>
    </p:spTree>
    <p:extLst>
      <p:ext uri="{BB962C8B-B14F-4D97-AF65-F5344CB8AC3E}">
        <p14:creationId xmlns:p14="http://schemas.microsoft.com/office/powerpoint/2010/main" val="306255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1325563"/>
          </a:xfrm>
        </p:spPr>
        <p:txBody>
          <a:bodyPr/>
          <a:lstStyle/>
          <a:p>
            <a:r>
              <a:rPr lang="en-US" dirty="0"/>
              <a:t>Summary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56443"/>
            <a:ext cx="11049000" cy="514197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FY23:</a:t>
            </a:r>
            <a:r>
              <a:rPr lang="en-US" dirty="0"/>
              <a:t>  </a:t>
            </a:r>
          </a:p>
          <a:p>
            <a:pPr marL="914400" lvl="1" indent="-457200"/>
            <a:r>
              <a:rPr lang="en-US" dirty="0"/>
              <a:t>LWIR and NIR upgraded capabilities available for users </a:t>
            </a:r>
          </a:p>
          <a:p>
            <a:pPr marL="1371600" lvl="2" indent="-457200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 Room</a:t>
            </a:r>
          </a:p>
          <a:p>
            <a:pPr marL="1371600" lvl="2" indent="-457200"/>
            <a:r>
              <a:rPr lang="en-US" dirty="0"/>
              <a:t>EH Beamline #1</a:t>
            </a:r>
          </a:p>
          <a:p>
            <a:pPr marL="1371600" lvl="2" indent="-457200"/>
            <a:r>
              <a:rPr lang="en-US" dirty="0"/>
              <a:t>Plans to extend to EH Beamline #2 when funding permits</a:t>
            </a:r>
          </a:p>
          <a:p>
            <a:pPr marL="914400" lvl="1" indent="-457200"/>
            <a:r>
              <a:rPr lang="en-US" dirty="0"/>
              <a:t>Accelerator Readiness Review Preparations and Execution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FY24-25</a:t>
            </a:r>
          </a:p>
          <a:p>
            <a:pPr marL="914400" lvl="1" indent="-457200"/>
            <a:r>
              <a:rPr lang="en-US" dirty="0"/>
              <a:t>Major focus will shift to further </a:t>
            </a:r>
            <a:r>
              <a:rPr lang="en-US" b="1" dirty="0"/>
              <a:t>improvements in Electron Beam Performance</a:t>
            </a:r>
            <a:r>
              <a:rPr lang="en-US" dirty="0"/>
              <a:t> as </a:t>
            </a:r>
            <a:r>
              <a:rPr lang="en-US" b="1" dirty="0"/>
              <a:t>strongly driven by user needs</a:t>
            </a:r>
          </a:p>
          <a:p>
            <a:pPr marL="1371600" lvl="2" indent="-457200"/>
            <a:r>
              <a:rPr lang="en-US" dirty="0"/>
              <a:t>LINAC RF system improvements</a:t>
            </a:r>
          </a:p>
          <a:p>
            <a:pPr marL="1371600" lvl="2" indent="-457200"/>
            <a:r>
              <a:rPr lang="en-US" dirty="0"/>
              <a:t>Pulse compression (to better match with combined e-beam/laser requests)</a:t>
            </a:r>
          </a:p>
          <a:p>
            <a:pPr marL="1371600" lvl="2" indent="-457200"/>
            <a:r>
              <a:rPr lang="en-US" dirty="0"/>
              <a:t>Short-pulse diagnostics</a:t>
            </a:r>
          </a:p>
          <a:p>
            <a:pPr marL="914400" lvl="1" indent="-457200"/>
            <a:r>
              <a:rPr lang="en-US" dirty="0"/>
              <a:t>Continue facility-level corrective action plans (CAPs) as developed during ARR process</a:t>
            </a:r>
          </a:p>
          <a:p>
            <a:pPr marL="1371600" lvl="2" indent="-457200"/>
            <a:r>
              <a:rPr lang="en-US" dirty="0"/>
              <a:t>Example:  Electrical Systems CAP will continue for multiple years</a:t>
            </a:r>
          </a:p>
          <a:p>
            <a:pPr marL="914400" lvl="1" indent="-457200"/>
            <a:r>
              <a:rPr lang="en-US" dirty="0"/>
              <a:t>Facility Upgrade Proposal – a few identified thrusts</a:t>
            </a:r>
          </a:p>
          <a:p>
            <a:pPr marL="1371600" lvl="2" indent="-457200"/>
            <a:r>
              <a:rPr lang="en-US" dirty="0"/>
              <a:t>Path to &lt;500 fs &amp; &gt;20 TW LWIR capabilities</a:t>
            </a:r>
          </a:p>
          <a:p>
            <a:pPr marL="1371600" lvl="2" indent="-457200"/>
            <a:r>
              <a:rPr lang="en-US" dirty="0"/>
              <a:t>Dedicated shielded research space to pursue laser-only particle source experiments</a:t>
            </a:r>
          </a:p>
          <a:p>
            <a:pPr marL="1371600" lvl="2" indent="-457200"/>
            <a:r>
              <a:rPr lang="en-US" dirty="0"/>
              <a:t>Further development of multi-beam research capabilities</a:t>
            </a:r>
          </a:p>
          <a:p>
            <a:pPr marL="1828800" lvl="3" indent="-457200"/>
            <a:r>
              <a:rPr lang="en-US" dirty="0"/>
              <a:t>Dedicated </a:t>
            </a:r>
            <a:r>
              <a:rPr lang="en-US" dirty="0" err="1"/>
              <a:t>Ips</a:t>
            </a:r>
            <a:endParaRPr lang="en-US" dirty="0"/>
          </a:p>
          <a:p>
            <a:pPr marL="1828800" lvl="3" indent="-457200"/>
            <a:r>
              <a:rPr lang="en-US" dirty="0"/>
              <a:t>Improved multi-beam timing and synchronization</a:t>
            </a:r>
          </a:p>
          <a:p>
            <a:pPr marL="1371600" lvl="2" indent="-457200"/>
            <a:r>
              <a:rPr lang="en-US" dirty="0"/>
              <a:t>LWIR rep-rate path</a:t>
            </a:r>
          </a:p>
          <a:p>
            <a:pPr marL="1371600" lvl="2" indent="-457200"/>
            <a:r>
              <a:rPr lang="en-US" dirty="0"/>
              <a:t>User requirements to be further explored during upcoming Science Planning Meeting (see next talk)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15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99D9D-9243-A4B2-3BDA-8F29324C0CC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BDD2D51E-70DA-074B-8471-D58185D7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0542A6-CC9E-6F8A-A396-D8E6FE21064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ATF Upgrades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/>
            <a:r>
              <a:rPr lang="en-US" sz="2800" dirty="0"/>
              <a:t> Design Process</a:t>
            </a:r>
          </a:p>
          <a:p>
            <a:pPr marL="457200" lvl="1" indent="0"/>
            <a:r>
              <a:rPr lang="en-US" sz="2800" dirty="0"/>
              <a:t> Configuration Control</a:t>
            </a:r>
          </a:p>
          <a:p>
            <a:pPr marL="457200" lvl="1" indent="0"/>
            <a:r>
              <a:rPr lang="en-US" sz="2800" dirty="0"/>
              <a:t> B820 </a:t>
            </a:r>
          </a:p>
          <a:p>
            <a:pPr marL="914400" lvl="2" indent="0"/>
            <a:r>
              <a:rPr lang="en-US" sz="2400" dirty="0"/>
              <a:t> Laser Capability</a:t>
            </a:r>
          </a:p>
          <a:p>
            <a:pPr marL="914400" lvl="2" indent="0"/>
            <a:r>
              <a:rPr lang="en-US" sz="2400" dirty="0"/>
              <a:t> Capability and Safety Upgrades</a:t>
            </a:r>
          </a:p>
          <a:p>
            <a:pPr marL="914400" lvl="2" indent="0"/>
            <a:r>
              <a:rPr lang="en-US" sz="2400" dirty="0"/>
              <a:t> Facility Upgrades</a:t>
            </a:r>
          </a:p>
          <a:p>
            <a:pPr marL="457200" lvl="1" indent="0"/>
            <a:r>
              <a:rPr lang="en-US" sz="2800" dirty="0"/>
              <a:t>Summary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/>
            <a:r>
              <a:rPr lang="en-US" dirty="0"/>
              <a:t> Scientific need is identified by the user community or AF staff member</a:t>
            </a:r>
          </a:p>
          <a:p>
            <a:pPr marL="457200" lvl="1" indent="0"/>
            <a:r>
              <a:rPr lang="en-US" dirty="0"/>
              <a:t> A specification document is generated</a:t>
            </a:r>
          </a:p>
          <a:p>
            <a:pPr marL="457200" lvl="1" indent="0"/>
            <a:r>
              <a:rPr lang="en-US" dirty="0"/>
              <a:t> Development of a conceptual design</a:t>
            </a:r>
          </a:p>
          <a:p>
            <a:pPr marL="457200" lvl="1" indent="0"/>
            <a:r>
              <a:rPr lang="en-US" dirty="0"/>
              <a:t> Hold design review with AF staff and relevant outside experts</a:t>
            </a:r>
          </a:p>
          <a:p>
            <a:pPr marL="457200" lvl="1" indent="0"/>
            <a:r>
              <a:rPr lang="en-US" dirty="0"/>
              <a:t> Conduct detailed design and structural analysis</a:t>
            </a:r>
          </a:p>
          <a:p>
            <a:pPr marL="457200" lvl="1" indent="0"/>
            <a:r>
              <a:rPr lang="en-US" dirty="0"/>
              <a:t> Check &amp; approval of drawings and critical analyses</a:t>
            </a:r>
          </a:p>
          <a:p>
            <a:pPr marL="457200" lvl="1" indent="0"/>
            <a:r>
              <a:rPr lang="en-US" dirty="0"/>
              <a:t> Archival of drawings and analyses</a:t>
            </a:r>
          </a:p>
          <a:p>
            <a:pPr marL="457200" lvl="1" indent="0"/>
            <a:r>
              <a:rPr lang="en-US" dirty="0"/>
              <a:t> Utilize matrixed support from ATRO for engineering and drafting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78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Control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/>
            <a:r>
              <a:rPr lang="en-US" dirty="0"/>
              <a:t> Radiation calculations are archived by the C-AD RSC</a:t>
            </a:r>
          </a:p>
          <a:p>
            <a:pPr marL="457200" lvl="1" indent="0"/>
            <a:r>
              <a:rPr lang="en-US" dirty="0"/>
              <a:t> </a:t>
            </a:r>
            <a:r>
              <a:rPr lang="en-US" dirty="0">
                <a:solidFill>
                  <a:prstClr val="black"/>
                </a:solidFill>
              </a:rPr>
              <a:t>Shielding is approved by the C-AD RSC. The drawings are </a:t>
            </a:r>
            <a:r>
              <a:rPr lang="en-US" i="1" dirty="0">
                <a:solidFill>
                  <a:prstClr val="black"/>
                </a:solidFill>
              </a:rPr>
              <a:t>reviewed and approved </a:t>
            </a:r>
            <a:r>
              <a:rPr lang="en-US" dirty="0">
                <a:solidFill>
                  <a:prstClr val="black"/>
                </a:solidFill>
              </a:rPr>
              <a:t>by a cognizant Engineer or Physicist, their supervisor, the Chief Engineer (ME or EE),  Division Head, QA, Safety/RSC and the Department Chair </a:t>
            </a:r>
            <a:r>
              <a:rPr lang="en-US" i="1" dirty="0">
                <a:solidFill>
                  <a:prstClr val="black"/>
                </a:solidFill>
              </a:rPr>
              <a:t>before</a:t>
            </a:r>
            <a:r>
              <a:rPr lang="en-US" dirty="0">
                <a:solidFill>
                  <a:prstClr val="black"/>
                </a:solidFill>
              </a:rPr>
              <a:t> being archived in Windchill.</a:t>
            </a:r>
          </a:p>
          <a:p>
            <a:pPr marL="457200" lvl="1" indent="0"/>
            <a:r>
              <a:rPr lang="en-US" dirty="0"/>
              <a:t> Utilize Windchill to release and archive controlled documents </a:t>
            </a:r>
          </a:p>
          <a:p>
            <a:pPr marL="457200" lvl="1" indent="0"/>
            <a:r>
              <a:rPr lang="en-US" dirty="0"/>
              <a:t> Shift part numbering and controlled document release process fully to AF responsibility</a:t>
            </a:r>
          </a:p>
          <a:p>
            <a:pPr marL="457200" lvl="1" indent="0"/>
            <a:r>
              <a:rPr lang="en-US" dirty="0"/>
              <a:t> Store a Reference Only PDF copy of relevant drawings on SharePoint for wider accessibility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42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Present Laser Configuration w/ FY22 upgrades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E47C-5BC4-4103-BE94-FD0B5BF7820E}"/>
              </a:ext>
            </a:extLst>
          </p:cNvPr>
          <p:cNvGrpSpPr/>
          <p:nvPr/>
        </p:nvGrpSpPr>
        <p:grpSpPr>
          <a:xfrm>
            <a:off x="664718" y="1309644"/>
            <a:ext cx="11048999" cy="4969082"/>
            <a:chOff x="664718" y="1309644"/>
            <a:chExt cx="11048999" cy="49690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1FC1C02-0E28-4AC7-B15C-F983F507DC7E}"/>
                </a:ext>
              </a:extLst>
            </p:cNvPr>
            <p:cNvGrpSpPr/>
            <p:nvPr/>
          </p:nvGrpSpPr>
          <p:grpSpPr>
            <a:xfrm>
              <a:off x="664718" y="1309644"/>
              <a:ext cx="11048999" cy="4969082"/>
              <a:chOff x="664718" y="1309644"/>
              <a:chExt cx="11048999" cy="49690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A9F4B84-73C0-4EA9-97AF-BB653CB2F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718" y="1309644"/>
                <a:ext cx="11048999" cy="4969082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34EB65C-3AEB-41DA-9C2D-D8F9D1CCD81D}"/>
                  </a:ext>
                </a:extLst>
              </p:cNvPr>
              <p:cNvGrpSpPr/>
              <p:nvPr/>
            </p:nvGrpSpPr>
            <p:grpSpPr>
              <a:xfrm>
                <a:off x="941033" y="1353845"/>
                <a:ext cx="4949301" cy="976543"/>
                <a:chOff x="941033" y="1353845"/>
                <a:chExt cx="4949301" cy="97654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363EE9-0216-4FDC-8098-2FBF6F8AA16D}"/>
                    </a:ext>
                  </a:extLst>
                </p:cNvPr>
                <p:cNvSpPr/>
                <p:nvPr/>
              </p:nvSpPr>
              <p:spPr>
                <a:xfrm>
                  <a:off x="941033" y="1353845"/>
                  <a:ext cx="4949301" cy="665825"/>
                </a:xfrm>
                <a:prstGeom prst="rect">
                  <a:avLst/>
                </a:prstGeom>
                <a:solidFill>
                  <a:srgbClr val="E8EA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E062776-F388-4222-BAA9-A4AACCA4C174}"/>
                    </a:ext>
                  </a:extLst>
                </p:cNvPr>
                <p:cNvSpPr/>
                <p:nvPr/>
              </p:nvSpPr>
              <p:spPr>
                <a:xfrm>
                  <a:off x="3963880" y="1882066"/>
                  <a:ext cx="448322" cy="448322"/>
                </a:xfrm>
                <a:prstGeom prst="rect">
                  <a:avLst/>
                </a:prstGeom>
                <a:solidFill>
                  <a:srgbClr val="E8EA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DB1D420-AFAD-4740-B7F9-28B09E075784}"/>
                </a:ext>
              </a:extLst>
            </p:cNvPr>
            <p:cNvGrpSpPr/>
            <p:nvPr/>
          </p:nvGrpSpPr>
          <p:grpSpPr>
            <a:xfrm>
              <a:off x="7559991" y="3570602"/>
              <a:ext cx="1091298" cy="2708124"/>
              <a:chOff x="7559991" y="3570602"/>
              <a:chExt cx="1091298" cy="270812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D8279AA-FBC5-408D-B89F-34446C4FF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66" b="89030" l="7353" r="89706">
                            <a14:foregroundMark x1="25000" y1="11392" x2="25000" y2="11392"/>
                            <a14:foregroundMark x1="50000" y1="10549" x2="50000" y2="10549"/>
                            <a14:foregroundMark x1="67647" y1="5063" x2="67647" y2="5063"/>
                            <a14:foregroundMark x1="64706" y1="5907" x2="64706" y2="5907"/>
                            <a14:foregroundMark x1="66176" y1="10127" x2="66176" y2="10127"/>
                            <a14:foregroundMark x1="35294" y1="27426" x2="35294" y2="27426"/>
                            <a14:foregroundMark x1="29412" y1="13502" x2="29412" y2="13502"/>
                            <a14:foregroundMark x1="69118" y1="8861" x2="69118" y2="8861"/>
                            <a14:foregroundMark x1="69118" y1="15190" x2="69118" y2="15190"/>
                            <a14:foregroundMark x1="44118" y1="4219" x2="44118" y2="4219"/>
                            <a14:foregroundMark x1="48529" y1="1266" x2="48529" y2="1266"/>
                            <a14:foregroundMark x1="8824" y1="8439" x2="8824" y2="8439"/>
                            <a14:foregroundMark x1="7353" y1="8439" x2="7353" y2="8439"/>
                            <a14:foregroundMark x1="7353" y1="8439" x2="7353" y2="8439"/>
                            <a14:foregroundMark x1="36765" y1="33755" x2="36765" y2="33755"/>
                            <a14:foregroundMark x1="38235" y1="24051" x2="38235" y2="24051"/>
                            <a14:foregroundMark x1="26471" y1="32489" x2="26471" y2="32489"/>
                            <a14:foregroundMark x1="22059" y1="32489" x2="22059" y2="32489"/>
                            <a14:foregroundMark x1="26471" y1="25738" x2="26471" y2="25738"/>
                            <a14:foregroundMark x1="30882" y1="27426" x2="30882" y2="27426"/>
                            <a14:foregroundMark x1="30882" y1="34177" x2="30882" y2="34177"/>
                            <a14:foregroundMark x1="22059" y1="37131" x2="22059" y2="37131"/>
                            <a14:foregroundMark x1="38235" y1="38819" x2="38235" y2="38819"/>
                            <a14:backgroundMark x1="4412" y1="6329" x2="4412" y2="6329"/>
                            <a14:backgroundMark x1="5882" y1="8861" x2="5882" y2="8861"/>
                            <a14:backgroundMark x1="10294" y1="8861" x2="10294" y2="8861"/>
                            <a14:backgroundMark x1="7353" y1="8017" x2="7353" y2="8017"/>
                            <a14:backgroundMark x1="61765" y1="22785" x2="61765" y2="22785"/>
                            <a14:backgroundMark x1="61765" y1="28270" x2="61765" y2="28270"/>
                            <a14:backgroundMark x1="61765" y1="31646" x2="61765" y2="31646"/>
                            <a14:backgroundMark x1="72059" y1="35443" x2="72059" y2="35443"/>
                            <a14:backgroundMark x1="32353" y1="27426" x2="32353" y2="27426"/>
                            <a14:backgroundMark x1="26471" y1="35021" x2="26471" y2="35021"/>
                            <a14:backgroundMark x1="26471" y1="33755" x2="26471" y2="33755"/>
                            <a14:backgroundMark x1="22059" y1="31224" x2="22059" y2="31224"/>
                            <a14:backgroundMark x1="25000" y1="32489" x2="25000" y2="32489"/>
                            <a14:backgroundMark x1="33824" y1="32911" x2="33824" y2="32911"/>
                            <a14:backgroundMark x1="36765" y1="35021" x2="36765" y2="35021"/>
                            <a14:backgroundMark x1="26471" y1="27848" x2="26471" y2="27848"/>
                            <a14:backgroundMark x1="26471" y1="26160" x2="26471" y2="26160"/>
                            <a14:backgroundMark x1="32353" y1="26582" x2="32353" y2="26582"/>
                            <a14:backgroundMark x1="38235" y1="24051" x2="38235" y2="24051"/>
                            <a14:backgroundMark x1="41176" y1="26582" x2="41176" y2="26582"/>
                            <a14:backgroundMark x1="39706" y1="27426" x2="39706" y2="27426"/>
                            <a14:backgroundMark x1="35294" y1="27426" x2="35294" y2="27426"/>
                            <a14:backgroundMark x1="38235" y1="33333" x2="38235" y2="33333"/>
                            <a14:backgroundMark x1="38235" y1="34599" x2="38235" y2="34599"/>
                            <a14:backgroundMark x1="35294" y1="38397" x2="35294" y2="38397"/>
                            <a14:backgroundMark x1="38235" y1="40084" x2="32353" y2="26582"/>
                            <a14:backgroundMark x1="23529" y1="37553" x2="32353" y2="32489"/>
                            <a14:backgroundMark x1="22059" y1="37553" x2="27941" y2="26582"/>
                            <a14:backgroundMark x1="26471" y1="34599" x2="26471" y2="26160"/>
                            <a14:backgroundMark x1="20588" y1="34177" x2="27941" y2="25738"/>
                            <a14:backgroundMark x1="32353" y1="29958" x2="29412" y2="26582"/>
                            <a14:backgroundMark x1="73529" y1="35021" x2="60294" y2="29536"/>
                            <a14:backgroundMark x1="63235" y1="22785" x2="58824" y2="21941"/>
                            <a14:backgroundMark x1="70588" y1="22363" x2="60294" y2="2194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59991" y="3570602"/>
                <a:ext cx="749508" cy="261226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AE9EC66-1060-4D03-80E9-9D3530A9A756}"/>
                  </a:ext>
                </a:extLst>
              </p:cNvPr>
              <p:cNvGrpSpPr/>
              <p:nvPr/>
            </p:nvGrpSpPr>
            <p:grpSpPr>
              <a:xfrm>
                <a:off x="7972872" y="3604334"/>
                <a:ext cx="678417" cy="2674392"/>
                <a:chOff x="7972872" y="3604334"/>
                <a:chExt cx="678417" cy="2674392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CB4BB0A-1478-4B7F-A69A-0FD2F41454F6}"/>
                    </a:ext>
                  </a:extLst>
                </p:cNvPr>
                <p:cNvCxnSpPr/>
                <p:nvPr/>
              </p:nvCxnSpPr>
              <p:spPr>
                <a:xfrm>
                  <a:off x="8251794" y="3604334"/>
                  <a:ext cx="0" cy="2361460"/>
                </a:xfrm>
                <a:prstGeom prst="line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C5A81CE-01C8-46F7-BA61-0FA43D96C1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51794" y="5925845"/>
                  <a:ext cx="399495" cy="0"/>
                </a:xfrm>
                <a:prstGeom prst="line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C35B6532-E439-4DB6-9A81-BAD782375135}"/>
                    </a:ext>
                  </a:extLst>
                </p:cNvPr>
                <p:cNvSpPr/>
                <p:nvPr/>
              </p:nvSpPr>
              <p:spPr>
                <a:xfrm>
                  <a:off x="7972872" y="5639542"/>
                  <a:ext cx="673253" cy="639184"/>
                </a:xfrm>
                <a:prstGeom prst="arc">
                  <a:avLst>
                    <a:gd name="adj1" fmla="val 16011238"/>
                    <a:gd name="adj2" fmla="val 2113847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679298-CE70-4DAB-B05E-1C3E72888825}"/>
              </a:ext>
            </a:extLst>
          </p:cNvPr>
          <p:cNvCxnSpPr/>
          <p:nvPr/>
        </p:nvCxnSpPr>
        <p:spPr>
          <a:xfrm flipH="1">
            <a:off x="4576439" y="4878280"/>
            <a:ext cx="49714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D05415-E425-41AA-8B47-99ECD6E007FD}"/>
              </a:ext>
            </a:extLst>
          </p:cNvPr>
          <p:cNvCxnSpPr>
            <a:cxnSpLocks/>
          </p:cNvCxnSpPr>
          <p:nvPr/>
        </p:nvCxnSpPr>
        <p:spPr>
          <a:xfrm>
            <a:off x="4576439" y="4687410"/>
            <a:ext cx="4172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1E0917-1CB7-4000-9819-08ABCFA9FAE7}"/>
              </a:ext>
            </a:extLst>
          </p:cNvPr>
          <p:cNvCxnSpPr>
            <a:cxnSpLocks/>
          </p:cNvCxnSpPr>
          <p:nvPr/>
        </p:nvCxnSpPr>
        <p:spPr>
          <a:xfrm flipV="1">
            <a:off x="5024761" y="4021585"/>
            <a:ext cx="0" cy="705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0BCE16-F61B-437F-A700-CB2BDA10ED74}"/>
              </a:ext>
            </a:extLst>
          </p:cNvPr>
          <p:cNvCxnSpPr>
            <a:cxnSpLocks/>
          </p:cNvCxnSpPr>
          <p:nvPr/>
        </p:nvCxnSpPr>
        <p:spPr>
          <a:xfrm flipV="1">
            <a:off x="1948649" y="3794185"/>
            <a:ext cx="0" cy="3550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CDE23E65-7766-40D5-B270-E6122D04D2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08449" y="3986628"/>
            <a:ext cx="2916312" cy="279644"/>
          </a:xfrm>
          <a:prstGeom prst="bentConnector3">
            <a:avLst>
              <a:gd name="adj1" fmla="val 9992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CDDA8A-6422-4826-86C5-3E05094A595B}"/>
              </a:ext>
            </a:extLst>
          </p:cNvPr>
          <p:cNvCxnSpPr>
            <a:cxnSpLocks/>
          </p:cNvCxnSpPr>
          <p:nvPr/>
        </p:nvCxnSpPr>
        <p:spPr>
          <a:xfrm>
            <a:off x="2482788" y="3761173"/>
            <a:ext cx="632829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027B6BE-3E74-47FD-9BE6-C0D09FAC2BCB}"/>
              </a:ext>
            </a:extLst>
          </p:cNvPr>
          <p:cNvCxnSpPr>
            <a:cxnSpLocks/>
          </p:cNvCxnSpPr>
          <p:nvPr/>
        </p:nvCxnSpPr>
        <p:spPr>
          <a:xfrm flipV="1">
            <a:off x="10002172" y="2330388"/>
            <a:ext cx="0" cy="13952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A8C6CA6-5B8B-40CD-9008-867467EBDCF8}"/>
              </a:ext>
            </a:extLst>
          </p:cNvPr>
          <p:cNvCxnSpPr>
            <a:cxnSpLocks/>
          </p:cNvCxnSpPr>
          <p:nvPr/>
        </p:nvCxnSpPr>
        <p:spPr>
          <a:xfrm flipH="1">
            <a:off x="7279689" y="2207581"/>
            <a:ext cx="26647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9220330-6D59-456B-8D2F-4FDBEAAFB86F}"/>
              </a:ext>
            </a:extLst>
          </p:cNvPr>
          <p:cNvCxnSpPr>
            <a:cxnSpLocks/>
          </p:cNvCxnSpPr>
          <p:nvPr/>
        </p:nvCxnSpPr>
        <p:spPr>
          <a:xfrm flipV="1">
            <a:off x="7279689" y="1828801"/>
            <a:ext cx="0" cy="457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E37E174-939A-4A81-BC76-0DA021A4474D}"/>
              </a:ext>
            </a:extLst>
          </p:cNvPr>
          <p:cNvCxnSpPr>
            <a:cxnSpLocks/>
          </p:cNvCxnSpPr>
          <p:nvPr/>
        </p:nvCxnSpPr>
        <p:spPr>
          <a:xfrm>
            <a:off x="1413029" y="1621655"/>
            <a:ext cx="4172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1E49F08-1697-40CB-A40B-ED15619CF389}"/>
              </a:ext>
            </a:extLst>
          </p:cNvPr>
          <p:cNvSpPr txBox="1"/>
          <p:nvPr/>
        </p:nvSpPr>
        <p:spPr>
          <a:xfrm>
            <a:off x="719092" y="1436989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LWIR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9D9FAE2-7977-4963-92EE-8C1F5FF19CDD}"/>
              </a:ext>
            </a:extLst>
          </p:cNvPr>
          <p:cNvGrpSpPr/>
          <p:nvPr/>
        </p:nvGrpSpPr>
        <p:grpSpPr>
          <a:xfrm>
            <a:off x="688027" y="1757013"/>
            <a:ext cx="8297322" cy="3063562"/>
            <a:chOff x="688027" y="1757013"/>
            <a:chExt cx="8297322" cy="3063562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7631802-3A3B-4E9F-8793-20806FBDE0D2}"/>
                </a:ext>
              </a:extLst>
            </p:cNvPr>
            <p:cNvCxnSpPr>
              <a:cxnSpLocks/>
            </p:cNvCxnSpPr>
            <p:nvPr/>
          </p:nvCxnSpPr>
          <p:spPr>
            <a:xfrm>
              <a:off x="1413029" y="1941679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53F9D18-B1B9-454B-9AA8-C89BAE283A85}"/>
                </a:ext>
              </a:extLst>
            </p:cNvPr>
            <p:cNvSpPr txBox="1"/>
            <p:nvPr/>
          </p:nvSpPr>
          <p:spPr>
            <a:xfrm>
              <a:off x="896652" y="1757013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NIR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4A30907-AF17-4A9C-8290-CC6F3B700E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027" y="3953951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44DC76-91C3-4ACC-AD1D-F9F41E62D4BB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4" y="3961778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7A67DF6-6142-4EF7-AD96-31053DB651B7}"/>
                </a:ext>
              </a:extLst>
            </p:cNvPr>
            <p:cNvCxnSpPr>
              <a:cxnSpLocks/>
            </p:cNvCxnSpPr>
            <p:nvPr/>
          </p:nvCxnSpPr>
          <p:spPr>
            <a:xfrm>
              <a:off x="5773445" y="3948461"/>
              <a:ext cx="292223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926F4A-39B0-4240-A1ED-51796400DAC9}"/>
                </a:ext>
              </a:extLst>
            </p:cNvPr>
            <p:cNvCxnSpPr>
              <a:cxnSpLocks/>
            </p:cNvCxnSpPr>
            <p:nvPr/>
          </p:nvCxnSpPr>
          <p:spPr>
            <a:xfrm>
              <a:off x="8760780" y="4109310"/>
              <a:ext cx="0" cy="71126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CF30F89-4F6F-4A17-A229-D85F53B412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5349" y="2450237"/>
              <a:ext cx="0" cy="129213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F6F7999-7DAA-4DB6-BB03-0A86E716A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1052" y="2449186"/>
              <a:ext cx="249462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7AD279E0-174A-4A36-BE78-F5B7D5279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4672" y="2207581"/>
              <a:ext cx="417250" cy="242656"/>
            </a:xfrm>
            <a:prstGeom prst="bentConnector3">
              <a:avLst>
                <a:gd name="adj1" fmla="val 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03EF96C0-9DF1-4406-B0F2-1ED667F31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799" y="1923495"/>
              <a:ext cx="417250" cy="242656"/>
            </a:xfrm>
            <a:prstGeom prst="bentConnector3">
              <a:avLst>
                <a:gd name="adj1" fmla="val 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DFD848F-2079-4A7A-A3E4-5A68D0AC65B7}"/>
              </a:ext>
            </a:extLst>
          </p:cNvPr>
          <p:cNvSpPr txBox="1"/>
          <p:nvPr/>
        </p:nvSpPr>
        <p:spPr>
          <a:xfrm>
            <a:off x="5756512" y="4323399"/>
            <a:ext cx="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Laser Table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ADFBF8-C609-4E2C-8280-8F8E9BE45A8C}"/>
              </a:ext>
            </a:extLst>
          </p:cNvPr>
          <p:cNvSpPr txBox="1"/>
          <p:nvPr/>
        </p:nvSpPr>
        <p:spPr>
          <a:xfrm>
            <a:off x="2648925" y="5464589"/>
            <a:ext cx="112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Amplifier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33D79D-12F8-4E05-8A42-EB090AF7146D}"/>
              </a:ext>
            </a:extLst>
          </p:cNvPr>
          <p:cNvSpPr txBox="1"/>
          <p:nvPr/>
        </p:nvSpPr>
        <p:spPr>
          <a:xfrm>
            <a:off x="2015979" y="2450237"/>
            <a:ext cx="11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wall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B909E5-88FD-4F6D-904B-471A8A484A1B}"/>
              </a:ext>
            </a:extLst>
          </p:cNvPr>
          <p:cNvSpPr txBox="1"/>
          <p:nvPr/>
        </p:nvSpPr>
        <p:spPr>
          <a:xfrm>
            <a:off x="1150314" y="3189557"/>
            <a:ext cx="124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CPA Table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D1F0F41-DA8D-42FA-963A-3B806B2329BB}"/>
              </a:ext>
            </a:extLst>
          </p:cNvPr>
          <p:cNvSpPr txBox="1"/>
          <p:nvPr/>
        </p:nvSpPr>
        <p:spPr>
          <a:xfrm>
            <a:off x="7207594" y="4033319"/>
            <a:ext cx="146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 Rotator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0D9C65D-D765-4BD2-9ACC-05F3B2BD1175}"/>
              </a:ext>
            </a:extLst>
          </p:cNvPr>
          <p:cNvCxnSpPr>
            <a:cxnSpLocks/>
            <a:stCxn id="82" idx="1"/>
          </p:cNvCxnSpPr>
          <p:nvPr/>
        </p:nvCxnSpPr>
        <p:spPr>
          <a:xfrm flipH="1" flipV="1">
            <a:off x="2108448" y="5246729"/>
            <a:ext cx="540477" cy="5410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2F07452-D757-4B58-98E9-03C60ACC719B}"/>
              </a:ext>
            </a:extLst>
          </p:cNvPr>
          <p:cNvSpPr txBox="1"/>
          <p:nvPr/>
        </p:nvSpPr>
        <p:spPr>
          <a:xfrm>
            <a:off x="7711188" y="2995234"/>
            <a:ext cx="11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NLPC 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3709E76-EEDF-4F28-B163-00BB54812B8E}"/>
              </a:ext>
            </a:extLst>
          </p:cNvPr>
          <p:cNvSpPr txBox="1"/>
          <p:nvPr/>
        </p:nvSpPr>
        <p:spPr>
          <a:xfrm>
            <a:off x="4870319" y="2922954"/>
            <a:ext cx="11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NLPC 1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AECAE45-575B-46EA-816F-66807ABDE7FA}"/>
              </a:ext>
            </a:extLst>
          </p:cNvPr>
          <p:cNvCxnSpPr>
            <a:cxnSpLocks/>
          </p:cNvCxnSpPr>
          <p:nvPr/>
        </p:nvCxnSpPr>
        <p:spPr>
          <a:xfrm>
            <a:off x="8676471" y="3292357"/>
            <a:ext cx="103606" cy="3477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158CDA7-39F4-4B9B-B26B-A9579D9A4209}"/>
              </a:ext>
            </a:extLst>
          </p:cNvPr>
          <p:cNvCxnSpPr>
            <a:cxnSpLocks/>
          </p:cNvCxnSpPr>
          <p:nvPr/>
        </p:nvCxnSpPr>
        <p:spPr>
          <a:xfrm flipH="1">
            <a:off x="5626141" y="3189557"/>
            <a:ext cx="218909" cy="44966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1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Modified Laser Transport Systems – Plan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D4F266-8360-48B8-B23F-18D3D237B0A8}"/>
              </a:ext>
            </a:extLst>
          </p:cNvPr>
          <p:cNvGrpSpPr/>
          <p:nvPr/>
        </p:nvGrpSpPr>
        <p:grpSpPr>
          <a:xfrm>
            <a:off x="655838" y="1249561"/>
            <a:ext cx="11093758" cy="5028075"/>
            <a:chOff x="655838" y="1249561"/>
            <a:chExt cx="11093758" cy="50280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01EE32-4795-4E47-B3CD-EAD1CD0BC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838" y="1249561"/>
              <a:ext cx="11093758" cy="502807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44F7A5-D4BC-4042-A6F7-A8CF6308B732}"/>
                </a:ext>
              </a:extLst>
            </p:cNvPr>
            <p:cNvGrpSpPr/>
            <p:nvPr/>
          </p:nvGrpSpPr>
          <p:grpSpPr>
            <a:xfrm>
              <a:off x="834501" y="1313895"/>
              <a:ext cx="5069149" cy="1059875"/>
              <a:chOff x="834501" y="1313895"/>
              <a:chExt cx="5069149" cy="10598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3355C7-99E8-43F1-A191-9BE156D350A3}"/>
                  </a:ext>
                </a:extLst>
              </p:cNvPr>
              <p:cNvSpPr/>
              <p:nvPr/>
            </p:nvSpPr>
            <p:spPr>
              <a:xfrm>
                <a:off x="834501" y="1313895"/>
                <a:ext cx="5069149" cy="665825"/>
              </a:xfrm>
              <a:prstGeom prst="rect">
                <a:avLst/>
              </a:prstGeom>
              <a:solidFill>
                <a:srgbClr val="E8E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F2C55B-B88C-468A-B3BE-67D6D466A66E}"/>
                  </a:ext>
                </a:extLst>
              </p:cNvPr>
              <p:cNvSpPr/>
              <p:nvPr/>
            </p:nvSpPr>
            <p:spPr>
              <a:xfrm>
                <a:off x="3991994" y="1707945"/>
                <a:ext cx="544496" cy="665825"/>
              </a:xfrm>
              <a:prstGeom prst="rect">
                <a:avLst/>
              </a:prstGeom>
              <a:solidFill>
                <a:srgbClr val="E8E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187F65-D8FB-4067-A74A-676C944B1568}"/>
              </a:ext>
            </a:extLst>
          </p:cNvPr>
          <p:cNvGrpSpPr/>
          <p:nvPr/>
        </p:nvGrpSpPr>
        <p:grpSpPr>
          <a:xfrm>
            <a:off x="688027" y="1757013"/>
            <a:ext cx="8297322" cy="3063562"/>
            <a:chOff x="688027" y="1757013"/>
            <a:chExt cx="8297322" cy="306356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9CD182-25E3-4117-8D16-34F97353580D}"/>
                </a:ext>
              </a:extLst>
            </p:cNvPr>
            <p:cNvCxnSpPr>
              <a:cxnSpLocks/>
            </p:cNvCxnSpPr>
            <p:nvPr/>
          </p:nvCxnSpPr>
          <p:spPr>
            <a:xfrm>
              <a:off x="1413029" y="1941679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F6B512-4C21-4FF3-961E-4814B15236A4}"/>
                </a:ext>
              </a:extLst>
            </p:cNvPr>
            <p:cNvSpPr txBox="1"/>
            <p:nvPr/>
          </p:nvSpPr>
          <p:spPr>
            <a:xfrm>
              <a:off x="896652" y="1757013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NIR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E0A9F70-B432-43A3-A7C4-C9843E764CC9}"/>
                </a:ext>
              </a:extLst>
            </p:cNvPr>
            <p:cNvCxnSpPr>
              <a:cxnSpLocks/>
            </p:cNvCxnSpPr>
            <p:nvPr/>
          </p:nvCxnSpPr>
          <p:spPr>
            <a:xfrm>
              <a:off x="688027" y="3953951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5AF4B1-8E74-45C4-8D08-7113C6E789A5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4" y="3961778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4537F7-F390-4603-A290-41BF51AC4625}"/>
                </a:ext>
              </a:extLst>
            </p:cNvPr>
            <p:cNvCxnSpPr>
              <a:cxnSpLocks/>
            </p:cNvCxnSpPr>
            <p:nvPr/>
          </p:nvCxnSpPr>
          <p:spPr>
            <a:xfrm>
              <a:off x="5773445" y="3948461"/>
              <a:ext cx="292223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215C8E-FD5B-4FC0-AD87-0C7F91AF6E16}"/>
                </a:ext>
              </a:extLst>
            </p:cNvPr>
            <p:cNvCxnSpPr>
              <a:cxnSpLocks/>
            </p:cNvCxnSpPr>
            <p:nvPr/>
          </p:nvCxnSpPr>
          <p:spPr>
            <a:xfrm>
              <a:off x="8760780" y="4109310"/>
              <a:ext cx="0" cy="71126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BDDF877-243D-448D-83CE-9C1BF6F78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5349" y="2450237"/>
              <a:ext cx="0" cy="129213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D16129F-B9ED-404E-B8A4-112AD8D17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1052" y="2449186"/>
              <a:ext cx="249462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5572C3EE-B9AD-4D56-A112-804B8E824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4672" y="2207581"/>
              <a:ext cx="417250" cy="242656"/>
            </a:xfrm>
            <a:prstGeom prst="bentConnector3">
              <a:avLst>
                <a:gd name="adj1" fmla="val 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B9B9896F-F166-4844-9F2A-C81EDDE0F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799" y="1923495"/>
              <a:ext cx="417250" cy="242656"/>
            </a:xfrm>
            <a:prstGeom prst="bentConnector3">
              <a:avLst>
                <a:gd name="adj1" fmla="val 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741078-5914-412E-B464-0D5061D67932}"/>
              </a:ext>
            </a:extLst>
          </p:cNvPr>
          <p:cNvGrpSpPr/>
          <p:nvPr/>
        </p:nvGrpSpPr>
        <p:grpSpPr>
          <a:xfrm>
            <a:off x="719092" y="1436989"/>
            <a:ext cx="9283080" cy="3441291"/>
            <a:chOff x="719092" y="1436989"/>
            <a:chExt cx="9283080" cy="344129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5DB398-2C79-4300-97F1-AD1A28FAFB29}"/>
                </a:ext>
              </a:extLst>
            </p:cNvPr>
            <p:cNvCxnSpPr/>
            <p:nvPr/>
          </p:nvCxnSpPr>
          <p:spPr>
            <a:xfrm flipH="1">
              <a:off x="4576439" y="4878280"/>
              <a:ext cx="4971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CBA31B4-5157-4E3B-B1DC-ACD29C3876E3}"/>
                </a:ext>
              </a:extLst>
            </p:cNvPr>
            <p:cNvCxnSpPr>
              <a:cxnSpLocks/>
            </p:cNvCxnSpPr>
            <p:nvPr/>
          </p:nvCxnSpPr>
          <p:spPr>
            <a:xfrm>
              <a:off x="4576439" y="4687410"/>
              <a:ext cx="4172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4DFD051-6C8B-4D0A-9124-B63B92AFAD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4761" y="4021585"/>
              <a:ext cx="0" cy="7057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DAB909B-13E9-448A-B553-B6E6746F8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8649" y="3794185"/>
              <a:ext cx="0" cy="3550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FFCD1F6E-7F5A-4E97-BD69-D6FC145B4C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108449" y="3986628"/>
              <a:ext cx="2916312" cy="279644"/>
            </a:xfrm>
            <a:prstGeom prst="bentConnector3">
              <a:avLst>
                <a:gd name="adj1" fmla="val 99924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BCC4006-7060-48A2-A8F9-EA9DBD734823}"/>
                </a:ext>
              </a:extLst>
            </p:cNvPr>
            <p:cNvCxnSpPr>
              <a:cxnSpLocks/>
            </p:cNvCxnSpPr>
            <p:nvPr/>
          </p:nvCxnSpPr>
          <p:spPr>
            <a:xfrm>
              <a:off x="2482788" y="3761173"/>
              <a:ext cx="632829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BDA0F54-0958-4526-9468-6A7CE1749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2172" y="2330388"/>
              <a:ext cx="0" cy="13952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8A55F83-0BC1-449E-83D1-395B4089D7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689" y="2207581"/>
              <a:ext cx="266478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568E721-C9AD-4565-BB62-B60236415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500" y="1882066"/>
              <a:ext cx="0" cy="32551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B481C5-1401-4C27-8C90-60E99F2F8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9689" y="1828801"/>
              <a:ext cx="0" cy="4571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81A35CF-98EA-47D9-BA85-79FC1F47A311}"/>
                </a:ext>
              </a:extLst>
            </p:cNvPr>
            <p:cNvCxnSpPr>
              <a:cxnSpLocks/>
            </p:cNvCxnSpPr>
            <p:nvPr/>
          </p:nvCxnSpPr>
          <p:spPr>
            <a:xfrm>
              <a:off x="1413029" y="1621655"/>
              <a:ext cx="4172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485DAB-906F-4393-A280-3FF9B9E08787}"/>
                </a:ext>
              </a:extLst>
            </p:cNvPr>
            <p:cNvSpPr txBox="1"/>
            <p:nvPr/>
          </p:nvSpPr>
          <p:spPr>
            <a:xfrm>
              <a:off x="719092" y="1436989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LWIR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DCF6CCF-58E1-4A28-8B53-F316E13F9696}"/>
              </a:ext>
            </a:extLst>
          </p:cNvPr>
          <p:cNvSpPr txBox="1"/>
          <p:nvPr/>
        </p:nvSpPr>
        <p:spPr>
          <a:xfrm>
            <a:off x="1150314" y="3276488"/>
            <a:ext cx="124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CPA Chamber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FBCFA9-A678-4CA2-A815-FF2CC6318D8B}"/>
              </a:ext>
            </a:extLst>
          </p:cNvPr>
          <p:cNvSpPr txBox="1"/>
          <p:nvPr/>
        </p:nvSpPr>
        <p:spPr>
          <a:xfrm>
            <a:off x="5737026" y="4276399"/>
            <a:ext cx="83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Laser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B6738F-0D44-4420-8E13-1A23BA74EB80}"/>
              </a:ext>
            </a:extLst>
          </p:cNvPr>
          <p:cNvSpPr txBox="1"/>
          <p:nvPr/>
        </p:nvSpPr>
        <p:spPr>
          <a:xfrm>
            <a:off x="7163917" y="4645610"/>
            <a:ext cx="141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 Rotator Chamber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18223B-A54E-4453-AE2A-261E482BC109}"/>
              </a:ext>
            </a:extLst>
          </p:cNvPr>
          <p:cNvSpPr txBox="1"/>
          <p:nvPr/>
        </p:nvSpPr>
        <p:spPr>
          <a:xfrm>
            <a:off x="2648925" y="5464589"/>
            <a:ext cx="112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Amplifier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1F037D-62A8-4833-AA53-B5E168B9DCF1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108448" y="5246729"/>
            <a:ext cx="540477" cy="5410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B3AF59-A9DB-4BB1-83F0-77BD29E8E837}"/>
              </a:ext>
            </a:extLst>
          </p:cNvPr>
          <p:cNvSpPr txBox="1"/>
          <p:nvPr/>
        </p:nvSpPr>
        <p:spPr>
          <a:xfrm>
            <a:off x="2015979" y="2450237"/>
            <a:ext cx="11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wall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E24D6C-5FDB-4666-A9EF-67415B62F601}"/>
              </a:ext>
            </a:extLst>
          </p:cNvPr>
          <p:cNvSpPr txBox="1"/>
          <p:nvPr/>
        </p:nvSpPr>
        <p:spPr>
          <a:xfrm>
            <a:off x="7711188" y="2995234"/>
            <a:ext cx="11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NLPC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9CE872-0973-411F-B3B7-06301A806AA4}"/>
              </a:ext>
            </a:extLst>
          </p:cNvPr>
          <p:cNvSpPr txBox="1"/>
          <p:nvPr/>
        </p:nvSpPr>
        <p:spPr>
          <a:xfrm>
            <a:off x="4870319" y="2922954"/>
            <a:ext cx="11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NLPC 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9D0808-14A8-4904-AF37-0E47E6C4EE79}"/>
              </a:ext>
            </a:extLst>
          </p:cNvPr>
          <p:cNvCxnSpPr>
            <a:cxnSpLocks/>
          </p:cNvCxnSpPr>
          <p:nvPr/>
        </p:nvCxnSpPr>
        <p:spPr>
          <a:xfrm>
            <a:off x="8676471" y="3292357"/>
            <a:ext cx="103606" cy="3477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F5BA8E-BF8B-424E-9286-74610ACAE6F5}"/>
              </a:ext>
            </a:extLst>
          </p:cNvPr>
          <p:cNvCxnSpPr>
            <a:cxnSpLocks/>
          </p:cNvCxnSpPr>
          <p:nvPr/>
        </p:nvCxnSpPr>
        <p:spPr>
          <a:xfrm flipH="1">
            <a:off x="5626141" y="3189557"/>
            <a:ext cx="218909" cy="44966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9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C81D642-9FE0-4899-9445-35AD7214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73" y="2405849"/>
            <a:ext cx="5720995" cy="35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 Vacuum Chamber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5647309" cy="4207185"/>
          </a:xfrm>
        </p:spPr>
        <p:txBody>
          <a:bodyPr>
            <a:normAutofit/>
          </a:bodyPr>
          <a:lstStyle/>
          <a:p>
            <a:pPr marL="457200" lvl="1" indent="0"/>
            <a:r>
              <a:rPr lang="en-US" dirty="0"/>
              <a:t> Optics mounted to concrete pedestals for thermal stability and vibration isolation</a:t>
            </a:r>
          </a:p>
          <a:p>
            <a:pPr marL="457200" lvl="1" indent="0"/>
            <a:r>
              <a:rPr lang="en-US" dirty="0"/>
              <a:t> Vacuum chamber supported by SS legs</a:t>
            </a:r>
          </a:p>
          <a:p>
            <a:pPr marL="457200" lvl="1" indent="0"/>
            <a:r>
              <a:rPr lang="en-US" dirty="0"/>
              <a:t> Bellow is only mechanical connection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15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inside CPA Chamber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816" y="1825625"/>
            <a:ext cx="7869684" cy="4417828"/>
          </a:xfrm>
        </p:spPr>
        <p:txBody>
          <a:bodyPr>
            <a:normAutofit fontScale="85000" lnSpcReduction="10000"/>
          </a:bodyPr>
          <a:lstStyle/>
          <a:p>
            <a:pPr marL="457200" lvl="1" indent="0"/>
            <a:r>
              <a:rPr lang="en-US" dirty="0"/>
              <a:t> Original CPA breadboard frame and legs were used in air</a:t>
            </a:r>
          </a:p>
          <a:p>
            <a:pPr marL="914400" lvl="2" indent="0"/>
            <a:r>
              <a:rPr lang="en-US" dirty="0"/>
              <a:t> Many opportunities for improvement were identified</a:t>
            </a:r>
          </a:p>
          <a:p>
            <a:pPr marL="457200" lvl="1" indent="0"/>
            <a:r>
              <a:rPr lang="en-US" dirty="0"/>
              <a:t> Breadboard frames were re-made from solid plate rather than welded tubes</a:t>
            </a:r>
          </a:p>
          <a:p>
            <a:pPr marL="914400" lvl="2" indent="0"/>
            <a:r>
              <a:rPr lang="en-US" dirty="0"/>
              <a:t> Produces much flatter and stiffer base for the breadboards to be supported</a:t>
            </a:r>
          </a:p>
          <a:p>
            <a:pPr marL="457200" lvl="1" indent="0"/>
            <a:r>
              <a:rPr lang="en-US" dirty="0"/>
              <a:t> Breadboard legs were re-made with solid center section</a:t>
            </a:r>
          </a:p>
          <a:p>
            <a:pPr marL="914400" lvl="2" indent="0"/>
            <a:r>
              <a:rPr lang="en-US" dirty="0"/>
              <a:t> Greatly reduces flex of the breadboard due to cantilevered weight of the periscope</a:t>
            </a:r>
          </a:p>
          <a:p>
            <a:pPr marL="457200" lvl="1" indent="0"/>
            <a:r>
              <a:rPr lang="en-US" dirty="0"/>
              <a:t> A frame clamp was developed to tie the two piece frame together once installed</a:t>
            </a:r>
          </a:p>
          <a:p>
            <a:pPr marL="914400" lvl="2" indent="0"/>
            <a:r>
              <a:rPr lang="en-US" dirty="0"/>
              <a:t> Two piece frames are required for installation into the chamber</a:t>
            </a:r>
          </a:p>
          <a:p>
            <a:pPr marL="457200" lvl="1" indent="0"/>
            <a:r>
              <a:rPr lang="en-US" dirty="0"/>
              <a:t> Redesigned leveling legs allow for adjustment and lock from topside</a:t>
            </a:r>
          </a:p>
          <a:p>
            <a:pPr marL="457200" lvl="1" indent="0"/>
            <a:r>
              <a:rPr lang="en-US" dirty="0"/>
              <a:t> Redesigned Periscope frame for improved stiffness and replacement</a:t>
            </a:r>
          </a:p>
          <a:p>
            <a:pPr marL="914400" lvl="2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9109209-CF26-46A2-A99C-B80BB7E11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" b="1693"/>
          <a:stretch/>
        </p:blipFill>
        <p:spPr>
          <a:xfrm>
            <a:off x="627668" y="1254567"/>
            <a:ext cx="3123148" cy="49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Polarization Rotator (FPR)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16" y="1408372"/>
            <a:ext cx="6657883" cy="4207185"/>
          </a:xfrm>
        </p:spPr>
        <p:txBody>
          <a:bodyPr/>
          <a:lstStyle/>
          <a:p>
            <a:pPr marL="457200" lvl="1" indent="0"/>
            <a:r>
              <a:rPr lang="en-US" dirty="0"/>
              <a:t> Provides infinitely adjustable beam polarization from horizontal to vertical</a:t>
            </a:r>
          </a:p>
          <a:p>
            <a:pPr marL="457200" lvl="1" indent="0"/>
            <a:r>
              <a:rPr lang="en-US" dirty="0"/>
              <a:t> 6” diameter clear aperture </a:t>
            </a:r>
          </a:p>
          <a:p>
            <a:pPr marL="457200" lvl="1" indent="0"/>
            <a:r>
              <a:rPr lang="en-US" dirty="0"/>
              <a:t> FPR and chamber are being installed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764F44D-5FED-450B-8F68-C6E5877F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1" y="1281024"/>
            <a:ext cx="4274999" cy="4946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B2D84-4FB9-4925-A021-3FF641A8E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235" y="2911876"/>
            <a:ext cx="4207671" cy="32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0656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C4ABB9EFFC04CA7AD3040E5DF28AA" ma:contentTypeVersion="13" ma:contentTypeDescription="Create a new document." ma:contentTypeScope="" ma:versionID="1cc7a83cc904dd09398f5f18753fc3c0">
  <xsd:schema xmlns:xsd="http://www.w3.org/2001/XMLSchema" xmlns:xs="http://www.w3.org/2001/XMLSchema" xmlns:p="http://schemas.microsoft.com/office/2006/metadata/properties" xmlns:ns3="4cc2c26d-dd06-45c2-b5c7-9fed14398e80" xmlns:ns4="96c425c5-5c10-4741-aa56-6cf001acb5ab" targetNamespace="http://schemas.microsoft.com/office/2006/metadata/properties" ma:root="true" ma:fieldsID="a7d2b6d12ac4cdc9ca2e7e6d60752213" ns3:_="" ns4:_="">
    <xsd:import namespace="4cc2c26d-dd06-45c2-b5c7-9fed14398e80"/>
    <xsd:import namespace="96c425c5-5c10-4741-aa56-6cf001acb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2c26d-dd06-45c2-b5c7-9fed14398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25c5-5c10-4741-aa56-6cf001acb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c2c26d-dd06-45c2-b5c7-9fed14398e80" xsi:nil="true"/>
  </documentManagement>
</p:properties>
</file>

<file path=customXml/itemProps1.xml><?xml version="1.0" encoding="utf-8"?>
<ds:datastoreItem xmlns:ds="http://schemas.openxmlformats.org/officeDocument/2006/customXml" ds:itemID="{264EB509-024C-4F0F-8290-3515A9B3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FD807-3559-4D9B-9113-177899C7F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2c26d-dd06-45c2-b5c7-9fed14398e80"/>
    <ds:schemaRef ds:uri="96c425c5-5c10-4741-aa56-6cf001acb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5DBFEC-91C8-49AC-89D8-84EAA723071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6c425c5-5c10-4741-aa56-6cf001acb5ab"/>
    <ds:schemaRef ds:uri="4cc2c26d-dd06-45c2-b5c7-9fed14398e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1598</TotalTime>
  <Words>1108</Words>
  <Application>Microsoft Office PowerPoint</Application>
  <PresentationFormat>Widescreen</PresentationFormat>
  <Paragraphs>204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Roboto</vt:lpstr>
      <vt:lpstr>Wingdings 3</vt:lpstr>
      <vt:lpstr>BNL</vt:lpstr>
      <vt:lpstr>25th Annual Accelerator Test Facility (ATF) Users' Meeting Facility Updates and Plans </vt:lpstr>
      <vt:lpstr>ATF Upgrades</vt:lpstr>
      <vt:lpstr>Design Process</vt:lpstr>
      <vt:lpstr>Configuration Control</vt:lpstr>
      <vt:lpstr>Present Laser Configuration w/ FY22 upgrades</vt:lpstr>
      <vt:lpstr>Modified Laser Transport Systems – Plan View</vt:lpstr>
      <vt:lpstr>CPA Vacuum Chamber</vt:lpstr>
      <vt:lpstr>Improvements inside CPA Chamber</vt:lpstr>
      <vt:lpstr>Flexible Polarization Rotator (FPR)</vt:lpstr>
      <vt:lpstr>Future Steps…</vt:lpstr>
      <vt:lpstr>B820 Capability and Safety Upgrades</vt:lpstr>
      <vt:lpstr>EH Shielding</vt:lpstr>
      <vt:lpstr>CO2 Shielding</vt:lpstr>
      <vt:lpstr>B820 Facility Upgrades</vt:lpstr>
      <vt:lpstr>PowerPoint Presentation</vt:lpstr>
      <vt:lpstr>Summary Next Steps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ATF Users’ Meeting Session Title</dc:title>
  <dc:subject/>
  <dc:creator>Ilardi, Mary Jane</dc:creator>
  <cp:keywords/>
  <dc:description/>
  <cp:lastModifiedBy>Ilardi, Mary Jane</cp:lastModifiedBy>
  <cp:revision>16</cp:revision>
  <dcterms:created xsi:type="dcterms:W3CDTF">2023-02-24T15:13:33Z</dcterms:created>
  <dcterms:modified xsi:type="dcterms:W3CDTF">2023-03-02T16:19:11Z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0x010100EFAC4ABB9EFFC04CA7AD3040E5DF28AA</vt:lpwstr>
  </property>
</Properties>
</file>