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1099" r:id="rId3"/>
    <p:sldId id="285" r:id="rId4"/>
    <p:sldId id="288" r:id="rId5"/>
    <p:sldId id="1100" r:id="rId6"/>
    <p:sldId id="345" r:id="rId7"/>
    <p:sldId id="370" r:id="rId8"/>
    <p:sldId id="356" r:id="rId9"/>
    <p:sldId id="358" r:id="rId10"/>
    <p:sldId id="359" r:id="rId11"/>
    <p:sldId id="371" r:id="rId12"/>
    <p:sldId id="365" r:id="rId13"/>
    <p:sldId id="1105" r:id="rId14"/>
    <p:sldId id="1106" r:id="rId15"/>
    <p:sldId id="1102" r:id="rId16"/>
    <p:sldId id="1112" r:id="rId17"/>
    <p:sldId id="260" r:id="rId18"/>
    <p:sldId id="667" r:id="rId19"/>
    <p:sldId id="1097" r:id="rId20"/>
    <p:sldId id="1107" r:id="rId21"/>
    <p:sldId id="1094" r:id="rId22"/>
    <p:sldId id="342" r:id="rId23"/>
    <p:sldId id="343" r:id="rId24"/>
    <p:sldId id="344" r:id="rId25"/>
    <p:sldId id="1115" r:id="rId26"/>
    <p:sldId id="1109" r:id="rId27"/>
    <p:sldId id="1090" r:id="rId28"/>
    <p:sldId id="706" r:id="rId29"/>
    <p:sldId id="717" r:id="rId30"/>
    <p:sldId id="111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4" autoAdjust="0"/>
    <p:restoredTop sz="94676"/>
  </p:normalViewPr>
  <p:slideViewPr>
    <p:cSldViewPr snapToGrid="0" snapToObjects="1">
      <p:cViewPr varScale="1">
        <p:scale>
          <a:sx n="110" d="100"/>
          <a:sy n="110" d="100"/>
        </p:scale>
        <p:origin x="1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2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670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和内容">
  <p:cSld name="标题和内容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127000" y="762000"/>
            <a:ext cx="11938000" cy="50800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16;p29"/>
          <p:cNvSpPr txBox="1"/>
          <p:nvPr/>
        </p:nvSpPr>
        <p:spPr>
          <a:xfrm>
            <a:off x="2595563" y="6534564"/>
            <a:ext cx="3500438" cy="27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Zhang, Dissertation Proposal</a:t>
            </a:r>
            <a:endParaRPr sz="900"/>
          </a:p>
        </p:txBody>
      </p:sp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127000" y="1179"/>
            <a:ext cx="11049000" cy="76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4800"/>
              <a:buFont typeface="Helvetica Neue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11811000" y="6515383"/>
            <a:ext cx="3810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Google Shape;19;p29" descr="ucla-std-blu-rgb-1h.jpg"/>
          <p:cNvPicPr preferRelativeResize="0"/>
          <p:nvPr/>
        </p:nvPicPr>
        <p:blipFill rotWithShape="1">
          <a:blip r:embed="rId2">
            <a:alphaModFix/>
          </a:blip>
          <a:srcRect l="11307" t="19776" r="11307" b="19776"/>
          <a:stretch/>
        </p:blipFill>
        <p:spPr>
          <a:xfrm>
            <a:off x="11436350" y="522883"/>
            <a:ext cx="635001" cy="236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076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 fontAlgn="base">
              <a:spcBef>
                <a:spcPts val="1200"/>
              </a:spcBef>
              <a:spcAft>
                <a:spcPts val="1200"/>
              </a:spcAft>
            </a:pPr>
            <a:r>
              <a:rPr lang="en-US" sz="36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25th Annual</a:t>
            </a:r>
            <a:br>
              <a:rPr lang="en-US" sz="44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40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Accelerator Test Facility (ATF) Users' Meeting</a:t>
            </a:r>
            <a:br>
              <a:rPr lang="en-US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2700" dirty="0"/>
              <a:t>Closing Session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2,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Science Priority Research Directions &amp; Next Science Planning Workshop</a:t>
            </a:r>
          </a:p>
          <a:p>
            <a:r>
              <a:rPr lang="en-US" dirty="0"/>
              <a:t>Navid Vafaei-Najafabadi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54E3E0-BB9A-B8E8-8F90-84851C13CA56}"/>
              </a:ext>
            </a:extLst>
          </p:cNvPr>
          <p:cNvGrpSpPr/>
          <p:nvPr/>
        </p:nvGrpSpPr>
        <p:grpSpPr>
          <a:xfrm>
            <a:off x="8248690" y="5003175"/>
            <a:ext cx="3758825" cy="789116"/>
            <a:chOff x="8355931" y="5045287"/>
            <a:chExt cx="3398922" cy="789116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F0E6CCC9-47BD-734F-6082-9AAD69F1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5931" y="5045287"/>
              <a:ext cx="789116" cy="7891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D432F-B884-62F3-478B-15BE5DD353AC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1938C-7C75-450C-8EB0-00E1251E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1263" y="6293030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B2607FCB-3692-4877-B026-D028E0D0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86" y="19153"/>
            <a:ext cx="10678023" cy="614587"/>
          </a:xfrm>
        </p:spPr>
        <p:txBody>
          <a:bodyPr>
            <a:noAutofit/>
          </a:bodyPr>
          <a:lstStyle/>
          <a:p>
            <a:r>
              <a:rPr lang="en-US" sz="3200" dirty="0"/>
              <a:t>LWIR laser infrastructure after upgrade</a:t>
            </a:r>
          </a:p>
        </p:txBody>
      </p:sp>
      <p:pic>
        <p:nvPicPr>
          <p:cNvPr id="91" name="Content Placeholder 5">
            <a:extLst>
              <a:ext uri="{FF2B5EF4-FFF2-40B4-BE49-F238E27FC236}">
                <a16:creationId xmlns:a16="http://schemas.microsoft.com/office/drawing/2014/main" id="{F70C770B-2EBE-46D0-9F13-5826A0C8D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9290"/>
            <a:ext cx="7878672" cy="629870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A417F327-3B58-4510-9459-E7642747A71F}"/>
              </a:ext>
            </a:extLst>
          </p:cNvPr>
          <p:cNvSpPr txBox="1"/>
          <p:nvPr/>
        </p:nvSpPr>
        <p:spPr>
          <a:xfrm rot="19930274">
            <a:off x="3707104" y="3802344"/>
            <a:ext cx="150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 Laser Table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1957612-CDA0-4E90-9E26-08AFCD67BB3A}"/>
              </a:ext>
            </a:extLst>
          </p:cNvPr>
          <p:cNvSpPr txBox="1"/>
          <p:nvPr/>
        </p:nvSpPr>
        <p:spPr>
          <a:xfrm>
            <a:off x="2861083" y="5898410"/>
            <a:ext cx="103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Final amplifier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824D569-4193-42BA-A9FF-24F94E9769A5}"/>
              </a:ext>
            </a:extLst>
          </p:cNvPr>
          <p:cNvCxnSpPr>
            <a:cxnSpLocks/>
            <a:stCxn id="95" idx="1"/>
          </p:cNvCxnSpPr>
          <p:nvPr/>
        </p:nvCxnSpPr>
        <p:spPr>
          <a:xfrm flipH="1" flipV="1">
            <a:off x="2191021" y="5676008"/>
            <a:ext cx="670062" cy="51479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4D9DE122-9678-43A3-A4F3-EACBED6653DB}"/>
              </a:ext>
            </a:extLst>
          </p:cNvPr>
          <p:cNvSpPr txBox="1"/>
          <p:nvPr/>
        </p:nvSpPr>
        <p:spPr>
          <a:xfrm rot="19958141">
            <a:off x="1944635" y="3151486"/>
            <a:ext cx="1557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Shielding wall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D882188-D77A-438B-AE78-38B0C0DBF14F}"/>
              </a:ext>
            </a:extLst>
          </p:cNvPr>
          <p:cNvSpPr txBox="1"/>
          <p:nvPr/>
        </p:nvSpPr>
        <p:spPr>
          <a:xfrm>
            <a:off x="624402" y="2241843"/>
            <a:ext cx="235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Experimental Hall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7850E68-9C43-489C-B406-3F080791C03A}"/>
              </a:ext>
            </a:extLst>
          </p:cNvPr>
          <p:cNvSpPr txBox="1"/>
          <p:nvPr/>
        </p:nvSpPr>
        <p:spPr>
          <a:xfrm>
            <a:off x="4403933" y="5981997"/>
            <a:ext cx="169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CO2 Room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4BB244-3C95-4318-AA4A-F4363289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187" y="0"/>
            <a:ext cx="2526594" cy="4044453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A33360B-A757-47EF-8E15-70F253DAA70A}"/>
              </a:ext>
            </a:extLst>
          </p:cNvPr>
          <p:cNvSpPr txBox="1"/>
          <p:nvPr/>
        </p:nvSpPr>
        <p:spPr>
          <a:xfrm>
            <a:off x="10151597" y="-62039"/>
            <a:ext cx="227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 polarization rotator (FPR)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F361B9A-F0CA-4C8D-A913-825FBB516560}"/>
              </a:ext>
            </a:extLst>
          </p:cNvPr>
          <p:cNvSpPr txBox="1"/>
          <p:nvPr/>
        </p:nvSpPr>
        <p:spPr>
          <a:xfrm>
            <a:off x="200286" y="3206760"/>
            <a:ext cx="1557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Compressor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F021A55-0CD9-4F14-8DB2-32B45574A401}"/>
              </a:ext>
            </a:extLst>
          </p:cNvPr>
          <p:cNvCxnSpPr>
            <a:cxnSpLocks/>
          </p:cNvCxnSpPr>
          <p:nvPr/>
        </p:nvCxnSpPr>
        <p:spPr>
          <a:xfrm>
            <a:off x="739719" y="3632200"/>
            <a:ext cx="300710" cy="111366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8917393F-D1D3-4886-9034-D6B42DA3CDA8}"/>
              </a:ext>
            </a:extLst>
          </p:cNvPr>
          <p:cNvSpPr txBox="1"/>
          <p:nvPr/>
        </p:nvSpPr>
        <p:spPr>
          <a:xfrm>
            <a:off x="6887226" y="2779833"/>
            <a:ext cx="169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FEL Room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44E10F5-6F0E-4446-8121-A31EE41CFBF3}"/>
              </a:ext>
            </a:extLst>
          </p:cNvPr>
          <p:cNvGrpSpPr/>
          <p:nvPr/>
        </p:nvGrpSpPr>
        <p:grpSpPr>
          <a:xfrm>
            <a:off x="6016179" y="3632383"/>
            <a:ext cx="3820010" cy="3532252"/>
            <a:chOff x="3655231" y="354178"/>
            <a:chExt cx="3820010" cy="3532252"/>
          </a:xfrm>
        </p:grpSpPr>
        <p:pic>
          <p:nvPicPr>
            <p:cNvPr id="113" name="Picture 112" descr="image001">
              <a:extLst>
                <a:ext uri="{FF2B5EF4-FFF2-40B4-BE49-F238E27FC236}">
                  <a16:creationId xmlns:a16="http://schemas.microsoft.com/office/drawing/2014/main" id="{0BDE00BE-D5DC-4A82-84E8-93C15F3B9D5E}"/>
                </a:ext>
              </a:extLst>
            </p:cNvPr>
            <p:cNvPicPr/>
            <p:nvPr/>
          </p:nvPicPr>
          <p:blipFill rotWithShape="1">
            <a:blip r:embed="rId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99" b="12358"/>
            <a:stretch/>
          </p:blipFill>
          <p:spPr bwMode="auto">
            <a:xfrm rot="19947384">
              <a:off x="3655231" y="354178"/>
              <a:ext cx="3820010" cy="35322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Arrow: Left 113">
              <a:extLst>
                <a:ext uri="{FF2B5EF4-FFF2-40B4-BE49-F238E27FC236}">
                  <a16:creationId xmlns:a16="http://schemas.microsoft.com/office/drawing/2014/main" id="{8D403EFC-AC38-46E7-B399-A3775B3BB5D3}"/>
                </a:ext>
              </a:extLst>
            </p:cNvPr>
            <p:cNvSpPr/>
            <p:nvPr/>
          </p:nvSpPr>
          <p:spPr>
            <a:xfrm rot="19021317">
              <a:off x="4466702" y="845214"/>
              <a:ext cx="427172" cy="265683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Arrow: Left 114">
              <a:extLst>
                <a:ext uri="{FF2B5EF4-FFF2-40B4-BE49-F238E27FC236}">
                  <a16:creationId xmlns:a16="http://schemas.microsoft.com/office/drawing/2014/main" id="{1D7A4C4A-42E9-4CB4-928F-E8CC01583C0E}"/>
                </a:ext>
              </a:extLst>
            </p:cNvPr>
            <p:cNvSpPr/>
            <p:nvPr/>
          </p:nvSpPr>
          <p:spPr>
            <a:xfrm rot="7594484">
              <a:off x="6982500" y="1068028"/>
              <a:ext cx="427172" cy="265683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7B2508B-9544-461A-8C7E-23E076549E81}"/>
                </a:ext>
              </a:extLst>
            </p:cNvPr>
            <p:cNvSpPr txBox="1"/>
            <p:nvPr/>
          </p:nvSpPr>
          <p:spPr>
            <a:xfrm rot="19211044">
              <a:off x="4204572" y="368654"/>
              <a:ext cx="1089285" cy="43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</a:t>
              </a:r>
              <a:r>
                <a:rPr lang="en-US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17" name="Arrow: Bent 116">
              <a:extLst>
                <a:ext uri="{FF2B5EF4-FFF2-40B4-BE49-F238E27FC236}">
                  <a16:creationId xmlns:a16="http://schemas.microsoft.com/office/drawing/2014/main" id="{4A3BD83F-BDC8-4A16-9AC9-05C50D97A379}"/>
                </a:ext>
              </a:extLst>
            </p:cNvPr>
            <p:cNvSpPr/>
            <p:nvPr/>
          </p:nvSpPr>
          <p:spPr>
            <a:xfrm rot="10735748">
              <a:off x="5844048" y="1611575"/>
              <a:ext cx="277223" cy="280381"/>
            </a:xfrm>
            <a:prstGeom prst="bentArrow">
              <a:avLst>
                <a:gd name="adj1" fmla="val 13443"/>
                <a:gd name="adj2" fmla="val 25000"/>
                <a:gd name="adj3" fmla="val 25000"/>
                <a:gd name="adj4" fmla="val 43750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7E44C7E-E8F7-448A-94B5-F311B6097D05}"/>
                </a:ext>
              </a:extLst>
            </p:cNvPr>
            <p:cNvSpPr txBox="1"/>
            <p:nvPr/>
          </p:nvSpPr>
          <p:spPr>
            <a:xfrm rot="19947384">
              <a:off x="5743397" y="1161503"/>
              <a:ext cx="1089285" cy="43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YAG</a:t>
              </a:r>
              <a:endParaRPr lang="en-US" baseline="-25000" dirty="0">
                <a:solidFill>
                  <a:srgbClr val="7030A0"/>
                </a:solidFill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5ABC600-C7D3-4501-86E1-95AF2BA2B1F2}"/>
              </a:ext>
            </a:extLst>
          </p:cNvPr>
          <p:cNvSpPr txBox="1"/>
          <p:nvPr/>
        </p:nvSpPr>
        <p:spPr>
          <a:xfrm rot="1385233">
            <a:off x="6379595" y="5974372"/>
            <a:ext cx="227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Plasma shutter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3CEF412-A42F-42C8-B48E-090CC65CD7F3}"/>
              </a:ext>
            </a:extLst>
          </p:cNvPr>
          <p:cNvCxnSpPr>
            <a:cxnSpLocks/>
          </p:cNvCxnSpPr>
          <p:nvPr/>
        </p:nvCxnSpPr>
        <p:spPr>
          <a:xfrm flipH="1" flipV="1">
            <a:off x="6706205" y="2658480"/>
            <a:ext cx="748695" cy="157671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83F0A9C2-235C-4B98-9713-E6D9A4E8F447}"/>
              </a:ext>
            </a:extLst>
          </p:cNvPr>
          <p:cNvCxnSpPr>
            <a:cxnSpLocks/>
          </p:cNvCxnSpPr>
          <p:nvPr/>
        </p:nvCxnSpPr>
        <p:spPr>
          <a:xfrm flipH="1">
            <a:off x="5623582" y="929878"/>
            <a:ext cx="4219357" cy="17984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1A70E75-4AE2-4B1A-A4F0-B47A9EE10F03}"/>
              </a:ext>
            </a:extLst>
          </p:cNvPr>
          <p:cNvCxnSpPr>
            <a:cxnSpLocks/>
          </p:cNvCxnSpPr>
          <p:nvPr/>
        </p:nvCxnSpPr>
        <p:spPr>
          <a:xfrm>
            <a:off x="3187007" y="1471373"/>
            <a:ext cx="1311266" cy="170448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B94F105B-4DC8-4710-94CE-235E6C24574B}"/>
              </a:ext>
            </a:extLst>
          </p:cNvPr>
          <p:cNvSpPr txBox="1"/>
          <p:nvPr/>
        </p:nvSpPr>
        <p:spPr>
          <a:xfrm>
            <a:off x="2300667" y="673408"/>
            <a:ext cx="2197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Nonlinear pulse compressor</a:t>
            </a:r>
          </a:p>
          <a:p>
            <a:r>
              <a:rPr lang="en-US" sz="1600" dirty="0"/>
              <a:t>Test chamber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60798178-3478-477A-A1EC-E7A17E56EB73}"/>
              </a:ext>
            </a:extLst>
          </p:cNvPr>
          <p:cNvGrpSpPr/>
          <p:nvPr/>
        </p:nvGrpSpPr>
        <p:grpSpPr>
          <a:xfrm>
            <a:off x="9790987" y="4522361"/>
            <a:ext cx="2258791" cy="1015217"/>
            <a:chOff x="854245" y="2029878"/>
            <a:chExt cx="2078145" cy="800233"/>
          </a:xfrm>
        </p:grpSpPr>
        <p:sp>
          <p:nvSpPr>
            <p:cNvPr id="126" name="Flowchart: Direct Access Storage 125">
              <a:extLst>
                <a:ext uri="{FF2B5EF4-FFF2-40B4-BE49-F238E27FC236}">
                  <a16:creationId xmlns:a16="http://schemas.microsoft.com/office/drawing/2014/main" id="{5894D5C5-98E5-42FF-B12B-65D52290FFD3}"/>
                </a:ext>
              </a:extLst>
            </p:cNvPr>
            <p:cNvSpPr/>
            <p:nvPr/>
          </p:nvSpPr>
          <p:spPr>
            <a:xfrm>
              <a:off x="1327495" y="2280988"/>
              <a:ext cx="72815" cy="487256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2941C56-1211-4DCA-B02E-993CE61803E4}"/>
                </a:ext>
              </a:extLst>
            </p:cNvPr>
            <p:cNvSpPr/>
            <p:nvPr/>
          </p:nvSpPr>
          <p:spPr>
            <a:xfrm rot="18556218" flipV="1">
              <a:off x="1760000" y="2509195"/>
              <a:ext cx="615905" cy="259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6724A8-8CAD-4BCB-A98D-4C81B0DC3F2F}"/>
                </a:ext>
              </a:extLst>
            </p:cNvPr>
            <p:cNvSpPr/>
            <p:nvPr/>
          </p:nvSpPr>
          <p:spPr>
            <a:xfrm>
              <a:off x="2008613" y="2483493"/>
              <a:ext cx="136748" cy="77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9" name="Isosceles Triangle 128">
              <a:extLst>
                <a:ext uri="{FF2B5EF4-FFF2-40B4-BE49-F238E27FC236}">
                  <a16:creationId xmlns:a16="http://schemas.microsoft.com/office/drawing/2014/main" id="{CE70E6BA-AAAF-47D7-B38F-397BF8F2598A}"/>
                </a:ext>
              </a:extLst>
            </p:cNvPr>
            <p:cNvSpPr/>
            <p:nvPr/>
          </p:nvSpPr>
          <p:spPr>
            <a:xfrm rot="5400000">
              <a:off x="1625777" y="2160448"/>
              <a:ext cx="240476" cy="708609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70C0B241-589F-4905-964C-3BA15AA73A3E}"/>
                </a:ext>
              </a:extLst>
            </p:cNvPr>
            <p:cNvSpPr/>
            <p:nvPr/>
          </p:nvSpPr>
          <p:spPr>
            <a:xfrm rot="16200000">
              <a:off x="2269651" y="2160448"/>
              <a:ext cx="240476" cy="708609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F3CB4009-D190-4BDB-AC2E-1CD1C071BDA0}"/>
                </a:ext>
              </a:extLst>
            </p:cNvPr>
            <p:cNvSpPr txBox="1"/>
            <p:nvPr/>
          </p:nvSpPr>
          <p:spPr>
            <a:xfrm>
              <a:off x="1639356" y="2036921"/>
              <a:ext cx="4659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YAG</a:t>
              </a:r>
            </a:p>
          </p:txBody>
        </p:sp>
        <p:sp>
          <p:nvSpPr>
            <p:cNvPr id="132" name="Down Arrow 93">
              <a:extLst>
                <a:ext uri="{FF2B5EF4-FFF2-40B4-BE49-F238E27FC236}">
                  <a16:creationId xmlns:a16="http://schemas.microsoft.com/office/drawing/2014/main" id="{DC03D72B-75C5-4613-B066-695603AC55EC}"/>
                </a:ext>
              </a:extLst>
            </p:cNvPr>
            <p:cNvSpPr/>
            <p:nvPr/>
          </p:nvSpPr>
          <p:spPr>
            <a:xfrm>
              <a:off x="2008517" y="2029878"/>
              <a:ext cx="91802" cy="19561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076F97-8138-4B2D-87C5-30333890CCA0}"/>
                </a:ext>
              </a:extLst>
            </p:cNvPr>
            <p:cNvSpPr txBox="1"/>
            <p:nvPr/>
          </p:nvSpPr>
          <p:spPr>
            <a:xfrm>
              <a:off x="854245" y="2319218"/>
              <a:ext cx="492423" cy="181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CO</a:t>
              </a:r>
              <a:r>
                <a:rPr lang="en-US" sz="90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34" name="Sun 133">
              <a:extLst>
                <a:ext uri="{FF2B5EF4-FFF2-40B4-BE49-F238E27FC236}">
                  <a16:creationId xmlns:a16="http://schemas.microsoft.com/office/drawing/2014/main" id="{EB81327A-8462-4FBD-9A10-C05FB6E769C8}"/>
                </a:ext>
              </a:extLst>
            </p:cNvPr>
            <p:cNvSpPr/>
            <p:nvPr/>
          </p:nvSpPr>
          <p:spPr>
            <a:xfrm>
              <a:off x="1982602" y="2448829"/>
              <a:ext cx="190532" cy="146660"/>
            </a:xfrm>
            <a:prstGeom prst="sun">
              <a:avLst/>
            </a:prstGeom>
            <a:solidFill>
              <a:srgbClr val="000000">
                <a:alpha val="3098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9BC9284-1EEC-4986-9AF4-C0557F5FCD75}"/>
                </a:ext>
              </a:extLst>
            </p:cNvPr>
            <p:cNvSpPr txBox="1"/>
            <p:nvPr/>
          </p:nvSpPr>
          <p:spPr>
            <a:xfrm>
              <a:off x="2035585" y="2560109"/>
              <a:ext cx="67042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plasma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8D2EB498-499F-4120-8800-38BE341A893A}"/>
                </a:ext>
              </a:extLst>
            </p:cNvPr>
            <p:cNvSpPr/>
            <p:nvPr/>
          </p:nvSpPr>
          <p:spPr>
            <a:xfrm>
              <a:off x="1391710" y="2276074"/>
              <a:ext cx="1352484" cy="49968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8" name="Down Arrow 99">
              <a:extLst>
                <a:ext uri="{FF2B5EF4-FFF2-40B4-BE49-F238E27FC236}">
                  <a16:creationId xmlns:a16="http://schemas.microsoft.com/office/drawing/2014/main" id="{0C1375E9-71C2-49F4-ACA1-371549361C3F}"/>
                </a:ext>
              </a:extLst>
            </p:cNvPr>
            <p:cNvSpPr/>
            <p:nvPr/>
          </p:nvSpPr>
          <p:spPr>
            <a:xfrm rot="16200000">
              <a:off x="970257" y="2416261"/>
              <a:ext cx="85881" cy="209107"/>
            </a:xfrm>
            <a:prstGeom prst="downArrow">
              <a:avLst/>
            </a:prstGeom>
            <a:gradFill>
              <a:gsLst>
                <a:gs pos="0">
                  <a:srgbClr val="FF0000">
                    <a:lumMod val="32000"/>
                    <a:lumOff val="68000"/>
                  </a:srgbClr>
                </a:gs>
                <a:gs pos="100000">
                  <a:srgbClr val="FF0000">
                    <a:lumMod val="91000"/>
                  </a:srgb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9" name="Flowchart: Magnetic Disk 138">
              <a:extLst>
                <a:ext uri="{FF2B5EF4-FFF2-40B4-BE49-F238E27FC236}">
                  <a16:creationId xmlns:a16="http://schemas.microsoft.com/office/drawing/2014/main" id="{002A2167-486E-45E5-B048-DC427229D137}"/>
                </a:ext>
              </a:extLst>
            </p:cNvPr>
            <p:cNvSpPr/>
            <p:nvPr/>
          </p:nvSpPr>
          <p:spPr>
            <a:xfrm>
              <a:off x="1849547" y="2238541"/>
              <a:ext cx="436809" cy="40224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Flowchart: Direct Access Storage 139">
              <a:extLst>
                <a:ext uri="{FF2B5EF4-FFF2-40B4-BE49-F238E27FC236}">
                  <a16:creationId xmlns:a16="http://schemas.microsoft.com/office/drawing/2014/main" id="{68D0F583-C42B-4C14-99AD-A47CF25CA398}"/>
                </a:ext>
              </a:extLst>
            </p:cNvPr>
            <p:cNvSpPr/>
            <p:nvPr/>
          </p:nvSpPr>
          <p:spPr>
            <a:xfrm>
              <a:off x="2711833" y="2280988"/>
              <a:ext cx="72815" cy="487256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1" name="Moon 140">
              <a:extLst>
                <a:ext uri="{FF2B5EF4-FFF2-40B4-BE49-F238E27FC236}">
                  <a16:creationId xmlns:a16="http://schemas.microsoft.com/office/drawing/2014/main" id="{CFD86A64-DD4E-4365-AF4A-421415AA20FF}"/>
                </a:ext>
              </a:extLst>
            </p:cNvPr>
            <p:cNvSpPr/>
            <p:nvPr/>
          </p:nvSpPr>
          <p:spPr>
            <a:xfrm flipH="1">
              <a:off x="2873892" y="2276075"/>
              <a:ext cx="58498" cy="489478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2" name="Moon 141">
              <a:extLst>
                <a:ext uri="{FF2B5EF4-FFF2-40B4-BE49-F238E27FC236}">
                  <a16:creationId xmlns:a16="http://schemas.microsoft.com/office/drawing/2014/main" id="{25B2DDBD-E78E-4806-AFFF-2B182D81D2EF}"/>
                </a:ext>
              </a:extLst>
            </p:cNvPr>
            <p:cNvSpPr/>
            <p:nvPr/>
          </p:nvSpPr>
          <p:spPr>
            <a:xfrm>
              <a:off x="1175993" y="2266166"/>
              <a:ext cx="52983" cy="509591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443228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9D294-71FC-4A46-A143-F10CCEDF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85407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Two Compressors Enable Integration of the </a:t>
            </a:r>
            <a:r>
              <a:rPr lang="en-US" sz="3200" dirty="0" err="1"/>
              <a:t>Ti:Saph</a:t>
            </a:r>
            <a:r>
              <a:rPr lang="en-US" sz="3200" dirty="0"/>
              <a:t> at User 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0C496-3503-3E4D-ABBD-87BD3D066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4005B-46A0-DA45-80AB-4E721E06A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18" y="1092263"/>
            <a:ext cx="8582831" cy="522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91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CC3F1F-F2F2-0A40-9515-C2FE63074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36338"/>
          </a:xfrm>
        </p:spPr>
        <p:txBody>
          <a:bodyPr>
            <a:normAutofit/>
          </a:bodyPr>
          <a:lstStyle/>
          <a:p>
            <a:r>
              <a:rPr lang="en-US" sz="3200" dirty="0"/>
              <a:t>Integration of </a:t>
            </a:r>
            <a:r>
              <a:rPr lang="en-US" sz="3200" dirty="0" err="1"/>
              <a:t>Ti:Saph</a:t>
            </a:r>
            <a:r>
              <a:rPr lang="en-US" sz="3200" dirty="0"/>
              <a:t> at ATF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47636-E6C0-C948-91A6-CFDE42B7D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E6833-4D4D-E148-A250-27C9D3E9F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04" y="1019305"/>
            <a:ext cx="9912499" cy="43159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DF42D5-7B68-E646-95D6-F5F4D1D4C5AC}"/>
              </a:ext>
            </a:extLst>
          </p:cNvPr>
          <p:cNvSpPr/>
          <p:nvPr/>
        </p:nvSpPr>
        <p:spPr>
          <a:xfrm>
            <a:off x="1287121" y="5334001"/>
            <a:ext cx="10066945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Addition of </a:t>
            </a:r>
            <a:r>
              <a:rPr lang="en-US" sz="2000" dirty="0" err="1">
                <a:solidFill>
                  <a:schemeClr val="bg1"/>
                </a:solidFill>
              </a:rPr>
              <a:t>Ti:Saph</a:t>
            </a:r>
            <a:r>
              <a:rPr lang="en-US" sz="2000" dirty="0">
                <a:solidFill>
                  <a:schemeClr val="bg1"/>
                </a:solidFill>
              </a:rPr>
              <a:t> is represents an important upgrade in the capabilities of ATF </a:t>
            </a:r>
          </a:p>
        </p:txBody>
      </p:sp>
    </p:spTree>
    <p:extLst>
      <p:ext uri="{BB962C8B-B14F-4D97-AF65-F5344CB8AC3E}">
        <p14:creationId xmlns:p14="http://schemas.microsoft.com/office/powerpoint/2010/main" val="100674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2C4E1-5B69-2AF9-F68D-D9F27640E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B39EF3-F53E-F9D0-BB9A-54184737C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the Future Science at ATF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16AB90-20B7-A77E-3FBB-F7F7179832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40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AFC57-AF79-C491-D3BD-B40A141D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Planning Workshop,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D4AA3-6BCB-ADB7-178B-84E7771B8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next science planning workshop is slated for late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Our goal will be to further develop and refine priority research directions and set the facility development priorities for high-impact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Community input will be requested for refining PRDs, focusing on research where</a:t>
            </a:r>
          </a:p>
          <a:p>
            <a:pPr marL="914400" lvl="1" indent="-457200"/>
            <a:r>
              <a:rPr lang="en-US" dirty="0"/>
              <a:t>ATF can make a unique contribution</a:t>
            </a:r>
          </a:p>
          <a:p>
            <a:pPr marL="914400" lvl="1" indent="-457200"/>
            <a:r>
              <a:rPr lang="en-US" dirty="0"/>
              <a:t>Expected research outcomes are significant</a:t>
            </a:r>
          </a:p>
          <a:p>
            <a:pPr marL="914400" lvl="1" indent="-457200"/>
            <a:r>
              <a:rPr lang="en-US" dirty="0"/>
              <a:t>ATF facilities are well-suited for carrying out the proposed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outcome of the workshop will be </a:t>
            </a:r>
          </a:p>
          <a:p>
            <a:pPr marL="914400" lvl="1" indent="-457200"/>
            <a:r>
              <a:rPr lang="en-US" dirty="0"/>
              <a:t>An assessment of new opportunities enabled by the upgraded capabilities of ATF facility </a:t>
            </a:r>
          </a:p>
          <a:p>
            <a:pPr marL="914400" lvl="1" indent="-457200"/>
            <a:r>
              <a:rPr lang="en-US" dirty="0"/>
              <a:t>An assessment of needs for future capabilities, which will in turn inform an upgrade path for capabilities delivered by ATF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45603-8050-1D0B-98F3-6C4AFC29B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93254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400DF60-9961-B7FB-01CE-E7765D4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Opportunities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DF9E07-678B-17F5-0425-56F65743E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76553"/>
            <a:ext cx="11049000" cy="4456258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Two primary areas of current focus with unique ATF contributions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Particle generation and acceleration research based on unique laser and particle sources at ATF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Integrated multi-beam experiments to explore novel plasma physics and radiation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/>
              <a:t>Other science opportunities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Laser science in LWIR regime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Electron beam driven science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7FEB2-C928-8FC0-E29A-8B1A08868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47322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E4165-3331-47B1-9589-B0919B2B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Multi-Beam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FEC67-A406-4024-8E2D-7AEA7CAC1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Integration of LWIR laser, NIR lasers and the e-beam simultaneously, allows any beam to be used as driver or diagnostic. This has enabled novel research, including </a:t>
            </a:r>
          </a:p>
          <a:p>
            <a:pPr marL="914400" lvl="1" indent="-457200"/>
            <a:r>
              <a:rPr lang="en-US" dirty="0"/>
              <a:t>Study of two-color ionization injection to enable an all-optical, high-brightness “photoinjectors”</a:t>
            </a:r>
          </a:p>
          <a:p>
            <a:pPr marL="914400" lvl="1" indent="-457200"/>
            <a:r>
              <a:rPr lang="en-US" dirty="0"/>
              <a:t>Visualization and field mapping inside LWIR-driven wakefield</a:t>
            </a:r>
          </a:p>
          <a:p>
            <a:pPr marL="914400" lvl="1" indent="-457200"/>
            <a:r>
              <a:rPr lang="en-US" dirty="0"/>
              <a:t>External injection of e-beam into LWIR-driven wake for frontier LWFA research</a:t>
            </a:r>
          </a:p>
          <a:p>
            <a:pPr marL="914400" lvl="1" indent="-457200"/>
            <a:r>
              <a:rPr lang="en-US" dirty="0"/>
              <a:t>Study of Inverse Compton Scattering in novel regimes</a:t>
            </a:r>
          </a:p>
          <a:p>
            <a:pPr marL="914400" lvl="1" indent="-457200"/>
            <a:r>
              <a:rPr lang="en-US" dirty="0"/>
              <a:t>Investigation of “laboratory astrophysics”, e.g. instabilities in plasma that also seed the magnetic fields in outer space plasma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6E853-4D43-82FA-58CE-39011A8A2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67128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"/>
          <p:cNvSpPr/>
          <p:nvPr/>
        </p:nvSpPr>
        <p:spPr>
          <a:xfrm rot="1800000">
            <a:off x="-208995" y="4276209"/>
            <a:ext cx="40206" cy="159727"/>
          </a:xfrm>
          <a:prstGeom prst="rect">
            <a:avLst/>
          </a:prstGeom>
          <a:solidFill>
            <a:srgbClr val="7A81FF"/>
          </a:solidFill>
          <a:ln w="12700">
            <a:miter lim="400000"/>
          </a:ln>
        </p:spPr>
        <p:txBody>
          <a:bodyPr tIns="45720" bIns="45720" anchor="ctr"/>
          <a:lstStyle/>
          <a:p>
            <a:endParaRPr sz="900"/>
          </a:p>
        </p:txBody>
      </p:sp>
      <p:sp>
        <p:nvSpPr>
          <p:cNvPr id="159" name="AE99 experimental layout and parameters"/>
          <p:cNvSpPr txBox="1"/>
          <p:nvPr/>
        </p:nvSpPr>
        <p:spPr>
          <a:xfrm>
            <a:off x="435696" y="176512"/>
            <a:ext cx="9369967" cy="5478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ea typeface="+mj-ea"/>
                <a:cs typeface="+mj-cs"/>
              </a:defRPr>
            </a:lvl1pPr>
          </a:lstStyle>
          <a:p>
            <a:r>
              <a:rPr lang="en-US" dirty="0"/>
              <a:t>Experimental Setup for Magnetostatic Mode Visualization</a:t>
            </a:r>
            <a:endParaRPr dirty="0"/>
          </a:p>
        </p:txBody>
      </p:sp>
      <p:pic>
        <p:nvPicPr>
          <p:cNvPr id="160" name="WechatIMG807.jpeg" descr="WechatIMG80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340" y="1293740"/>
            <a:ext cx="6985001" cy="523875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motorized PMQs"/>
          <p:cNvSpPr txBox="1"/>
          <p:nvPr/>
        </p:nvSpPr>
        <p:spPr>
          <a:xfrm>
            <a:off x="5331499" y="4819014"/>
            <a:ext cx="1713931" cy="33855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 dirty="0"/>
              <a:t>motorized PMQs</a:t>
            </a:r>
          </a:p>
        </p:txBody>
      </p:sp>
      <p:pic>
        <p:nvPicPr>
          <p:cNvPr id="162" name="WechatIMG808.jpeg" descr="WechatIMG808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6917" y="3526768"/>
            <a:ext cx="2279213" cy="170941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Line"/>
          <p:cNvSpPr/>
          <p:nvPr/>
        </p:nvSpPr>
        <p:spPr>
          <a:xfrm flipH="1" flipV="1">
            <a:off x="1616938" y="4014518"/>
            <a:ext cx="8433805" cy="1"/>
          </a:xfrm>
          <a:prstGeom prst="line">
            <a:avLst/>
          </a:prstGeom>
          <a:ln w="76200">
            <a:solidFill>
              <a:srgbClr val="008F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64" name="5x obj"/>
          <p:cNvSpPr txBox="1"/>
          <p:nvPr/>
        </p:nvSpPr>
        <p:spPr>
          <a:xfrm>
            <a:off x="568120" y="4199227"/>
            <a:ext cx="731290" cy="3385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600"/>
              <a:t>5x obj</a:t>
            </a:r>
          </a:p>
        </p:txBody>
      </p:sp>
      <p:sp>
        <p:nvSpPr>
          <p:cNvPr id="165" name="100 µm YAG:Ce"/>
          <p:cNvSpPr txBox="1"/>
          <p:nvPr/>
        </p:nvSpPr>
        <p:spPr>
          <a:xfrm>
            <a:off x="572579" y="3374274"/>
            <a:ext cx="1664495" cy="3385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600"/>
              <a:t>100 µm YAG:Ce</a:t>
            </a:r>
          </a:p>
        </p:txBody>
      </p:sp>
      <p:sp>
        <p:nvSpPr>
          <p:cNvPr id="166" name="Line"/>
          <p:cNvSpPr/>
          <p:nvPr/>
        </p:nvSpPr>
        <p:spPr>
          <a:xfrm flipH="1">
            <a:off x="1350392" y="4709040"/>
            <a:ext cx="0" cy="1563195"/>
          </a:xfrm>
          <a:prstGeom prst="line">
            <a:avLst/>
          </a:prstGeom>
          <a:ln w="76200">
            <a:solidFill>
              <a:srgbClr val="008F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67" name="CCD (GPOP10)"/>
          <p:cNvSpPr txBox="1"/>
          <p:nvPr/>
        </p:nvSpPr>
        <p:spPr>
          <a:xfrm>
            <a:off x="497631" y="6257721"/>
            <a:ext cx="1643399" cy="33855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/>
              <a:t>CCD (GPOP10)</a:t>
            </a:r>
          </a:p>
        </p:txBody>
      </p:sp>
      <p:sp>
        <p:nvSpPr>
          <p:cNvPr id="168" name="Oval"/>
          <p:cNvSpPr/>
          <p:nvPr/>
        </p:nvSpPr>
        <p:spPr>
          <a:xfrm>
            <a:off x="1032892" y="5847527"/>
            <a:ext cx="635001" cy="127001"/>
          </a:xfrm>
          <a:prstGeom prst="ellipse">
            <a:avLst/>
          </a:prstGeom>
          <a:solidFill>
            <a:srgbClr val="008F00"/>
          </a:solidFill>
          <a:ln w="50800">
            <a:solidFill>
              <a:schemeClr val="accent1"/>
            </a:solidFill>
            <a:bevel/>
          </a:ln>
        </p:spPr>
        <p:txBody>
          <a:bodyPr tIns="45720" bIns="45720" anchor="ctr"/>
          <a:lstStyle/>
          <a:p>
            <a:endParaRPr sz="900"/>
          </a:p>
        </p:txBody>
      </p:sp>
      <p:sp>
        <p:nvSpPr>
          <p:cNvPr id="169" name="camera lens"/>
          <p:cNvSpPr txBox="1"/>
          <p:nvPr/>
        </p:nvSpPr>
        <p:spPr>
          <a:xfrm>
            <a:off x="558117" y="5506110"/>
            <a:ext cx="1301959" cy="3385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 dirty="0"/>
              <a:t>camera lens</a:t>
            </a:r>
          </a:p>
        </p:txBody>
      </p:sp>
      <p:sp>
        <p:nvSpPr>
          <p:cNvPr id="170" name="Line"/>
          <p:cNvSpPr/>
          <p:nvPr/>
        </p:nvSpPr>
        <p:spPr>
          <a:xfrm flipH="1">
            <a:off x="4166445" y="1477366"/>
            <a:ext cx="642152" cy="3823683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1" name="Line"/>
          <p:cNvSpPr/>
          <p:nvPr/>
        </p:nvSpPr>
        <p:spPr>
          <a:xfrm>
            <a:off x="4202469" y="5382553"/>
            <a:ext cx="3262743" cy="1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2" name="Line"/>
          <p:cNvSpPr/>
          <p:nvPr/>
        </p:nvSpPr>
        <p:spPr>
          <a:xfrm flipH="1" flipV="1">
            <a:off x="7114679" y="1615585"/>
            <a:ext cx="340480" cy="3728139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3" name="Line"/>
          <p:cNvSpPr/>
          <p:nvPr/>
        </p:nvSpPr>
        <p:spPr>
          <a:xfrm flipH="1" flipV="1">
            <a:off x="7579353" y="3174287"/>
            <a:ext cx="76454" cy="422987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4" name="Line"/>
          <p:cNvSpPr/>
          <p:nvPr/>
        </p:nvSpPr>
        <p:spPr>
          <a:xfrm>
            <a:off x="7531476" y="3206393"/>
            <a:ext cx="657873" cy="101679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5" name="Line"/>
          <p:cNvSpPr/>
          <p:nvPr/>
        </p:nvSpPr>
        <p:spPr>
          <a:xfrm flipH="1" flipV="1">
            <a:off x="8089140" y="2994411"/>
            <a:ext cx="87675" cy="359188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6" name="Line"/>
          <p:cNvSpPr/>
          <p:nvPr/>
        </p:nvSpPr>
        <p:spPr>
          <a:xfrm>
            <a:off x="8129756" y="3018873"/>
            <a:ext cx="557447" cy="117314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7" name="Line"/>
          <p:cNvSpPr/>
          <p:nvPr/>
        </p:nvSpPr>
        <p:spPr>
          <a:xfrm flipH="1" flipV="1">
            <a:off x="8174112" y="775056"/>
            <a:ext cx="488850" cy="2275232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8" name="CO2 focus diag.…"/>
          <p:cNvSpPr txBox="1"/>
          <p:nvPr/>
        </p:nvSpPr>
        <p:spPr>
          <a:xfrm>
            <a:off x="9471760" y="459446"/>
            <a:ext cx="1656223" cy="584775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/>
              <a:t>CO2 focus diag.</a:t>
            </a:r>
          </a:p>
          <a:p>
            <a:r>
              <a:rPr sz="1600"/>
              <a:t>(Pyrocam IV)</a:t>
            </a:r>
          </a:p>
        </p:txBody>
      </p:sp>
      <p:sp>
        <p:nvSpPr>
          <p:cNvPr id="179" name="Line"/>
          <p:cNvSpPr/>
          <p:nvPr/>
        </p:nvSpPr>
        <p:spPr>
          <a:xfrm>
            <a:off x="8202594" y="778216"/>
            <a:ext cx="1279188" cy="1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80" name="Line"/>
          <p:cNvSpPr/>
          <p:nvPr/>
        </p:nvSpPr>
        <p:spPr>
          <a:xfrm flipH="1">
            <a:off x="8924655" y="2646483"/>
            <a:ext cx="1279188" cy="1"/>
          </a:xfrm>
          <a:prstGeom prst="line">
            <a:avLst/>
          </a:prstGeom>
          <a:ln w="76200">
            <a:solidFill>
              <a:srgbClr val="FF40FF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81" name="Line"/>
          <p:cNvSpPr/>
          <p:nvPr/>
        </p:nvSpPr>
        <p:spPr>
          <a:xfrm>
            <a:off x="8956521" y="2679477"/>
            <a:ext cx="160507" cy="963271"/>
          </a:xfrm>
          <a:prstGeom prst="line">
            <a:avLst/>
          </a:prstGeom>
          <a:ln w="76200">
            <a:solidFill>
              <a:srgbClr val="FF40FF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82" name="Line"/>
          <p:cNvSpPr/>
          <p:nvPr/>
        </p:nvSpPr>
        <p:spPr>
          <a:xfrm flipV="1">
            <a:off x="3287613" y="2945532"/>
            <a:ext cx="1767413" cy="1922318"/>
          </a:xfrm>
          <a:prstGeom prst="line">
            <a:avLst/>
          </a:prstGeom>
          <a:ln w="76200">
            <a:solidFill>
              <a:srgbClr val="FF40FF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83" name="Line"/>
          <p:cNvSpPr/>
          <p:nvPr/>
        </p:nvSpPr>
        <p:spPr>
          <a:xfrm flipH="1" flipV="1">
            <a:off x="1895766" y="2932635"/>
            <a:ext cx="3159261" cy="1"/>
          </a:xfrm>
          <a:prstGeom prst="line">
            <a:avLst/>
          </a:prstGeom>
          <a:ln w="76200">
            <a:solidFill>
              <a:srgbClr val="FF40FF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84" name="shadowgraphy"/>
          <p:cNvSpPr txBox="1"/>
          <p:nvPr/>
        </p:nvSpPr>
        <p:spPr>
          <a:xfrm>
            <a:off x="272803" y="2747202"/>
            <a:ext cx="1516762" cy="3385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/>
              <a:t>shadowgraphy</a:t>
            </a:r>
          </a:p>
        </p:txBody>
      </p:sp>
      <p:sp>
        <p:nvSpPr>
          <p:cNvPr id="185" name="Line"/>
          <p:cNvSpPr/>
          <p:nvPr/>
        </p:nvSpPr>
        <p:spPr>
          <a:xfrm>
            <a:off x="7099045" y="731303"/>
            <a:ext cx="548312" cy="5838339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86" name="CO2 laser, ~1 mJ to avoid ionizing H2"/>
          <p:cNvSpPr txBox="1"/>
          <p:nvPr/>
        </p:nvSpPr>
        <p:spPr>
          <a:xfrm>
            <a:off x="1809346" y="913973"/>
            <a:ext cx="3622979" cy="33855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/>
              <a:t>CO2 laser, ~1 mJ to avoid ionizing H2</a:t>
            </a:r>
          </a:p>
        </p:txBody>
      </p:sp>
      <p:sp>
        <p:nvSpPr>
          <p:cNvPr id="187" name="Ti:S focus diag."/>
          <p:cNvSpPr txBox="1"/>
          <p:nvPr/>
        </p:nvSpPr>
        <p:spPr>
          <a:xfrm>
            <a:off x="7735456" y="6168081"/>
            <a:ext cx="1590885" cy="33855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 dirty="0" err="1"/>
              <a:t>Ti:S</a:t>
            </a:r>
            <a:r>
              <a:rPr sz="1600" dirty="0"/>
              <a:t> focus diag.</a:t>
            </a:r>
          </a:p>
        </p:txBody>
      </p:sp>
      <p:sp>
        <p:nvSpPr>
          <p:cNvPr id="189" name="IP"/>
          <p:cNvSpPr txBox="1"/>
          <p:nvPr/>
        </p:nvSpPr>
        <p:spPr>
          <a:xfrm>
            <a:off x="7490397" y="4084927"/>
            <a:ext cx="378630" cy="33855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/>
              <a:t>IP</a:t>
            </a:r>
          </a:p>
        </p:txBody>
      </p:sp>
      <p:sp>
        <p:nvSpPr>
          <p:cNvPr id="190" name="Line"/>
          <p:cNvSpPr/>
          <p:nvPr/>
        </p:nvSpPr>
        <p:spPr>
          <a:xfrm>
            <a:off x="6965233" y="4054194"/>
            <a:ext cx="1" cy="654558"/>
          </a:xfrm>
          <a:prstGeom prst="line">
            <a:avLst/>
          </a:prstGeom>
          <a:ln w="76200">
            <a:solidFill>
              <a:srgbClr val="00FDFF"/>
            </a:solidFill>
            <a:bevel/>
            <a:headEnd type="triangle"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91" name="Line"/>
          <p:cNvSpPr/>
          <p:nvPr/>
        </p:nvSpPr>
        <p:spPr>
          <a:xfrm>
            <a:off x="6287587" y="4170509"/>
            <a:ext cx="593058" cy="20711"/>
          </a:xfrm>
          <a:prstGeom prst="line">
            <a:avLst/>
          </a:prstGeom>
          <a:ln w="76200">
            <a:solidFill>
              <a:srgbClr val="00FDFF"/>
            </a:solidFill>
            <a:bevel/>
            <a:headEnd type="triangle"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92" name="Line"/>
          <p:cNvSpPr/>
          <p:nvPr/>
        </p:nvSpPr>
        <p:spPr>
          <a:xfrm>
            <a:off x="5537311" y="4170509"/>
            <a:ext cx="593059" cy="20711"/>
          </a:xfrm>
          <a:prstGeom prst="line">
            <a:avLst/>
          </a:prstGeom>
          <a:ln w="76200">
            <a:solidFill>
              <a:srgbClr val="00FDFF"/>
            </a:solidFill>
            <a:bevel/>
            <a:headEnd type="triangle"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93" name="Line"/>
          <p:cNvSpPr/>
          <p:nvPr/>
        </p:nvSpPr>
        <p:spPr>
          <a:xfrm flipH="1">
            <a:off x="3340768" y="3640441"/>
            <a:ext cx="5777518" cy="1255138"/>
          </a:xfrm>
          <a:prstGeom prst="line">
            <a:avLst/>
          </a:prstGeom>
          <a:ln w="76200">
            <a:solidFill>
              <a:srgbClr val="FF40FF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94" name="Circle"/>
          <p:cNvSpPr/>
          <p:nvPr/>
        </p:nvSpPr>
        <p:spPr>
          <a:xfrm>
            <a:off x="7313906" y="3951018"/>
            <a:ext cx="127001" cy="127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45720" bIns="45720" anchor="ctr"/>
          <a:lstStyle/>
          <a:p>
            <a:endParaRPr sz="900"/>
          </a:p>
        </p:txBody>
      </p:sp>
      <p:sp>
        <p:nvSpPr>
          <p:cNvPr id="195" name="Ti:S main beam (~10 mJ, 80 fs)"/>
          <p:cNvSpPr txBox="1"/>
          <p:nvPr/>
        </p:nvSpPr>
        <p:spPr>
          <a:xfrm>
            <a:off x="6262995" y="1013533"/>
            <a:ext cx="1800012" cy="584775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r>
              <a:rPr sz="1600"/>
              <a:t>Ti:S main beam (~10 mJ, 80 fs)</a:t>
            </a:r>
          </a:p>
        </p:txBody>
      </p:sp>
      <p:sp>
        <p:nvSpPr>
          <p:cNvPr id="196" name="Ti:S probe beam (&lt;0.5 mJ, 80 fs)"/>
          <p:cNvSpPr txBox="1"/>
          <p:nvPr/>
        </p:nvSpPr>
        <p:spPr>
          <a:xfrm>
            <a:off x="10093053" y="2360757"/>
            <a:ext cx="1800013" cy="584775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r>
              <a:rPr sz="1600" dirty="0" err="1"/>
              <a:t>Ti:S</a:t>
            </a:r>
            <a:r>
              <a:rPr sz="1600" dirty="0"/>
              <a:t> probe beam (&lt;0.5 </a:t>
            </a:r>
            <a:r>
              <a:rPr sz="1600" dirty="0" err="1"/>
              <a:t>mJ</a:t>
            </a:r>
            <a:r>
              <a:rPr sz="1600" dirty="0"/>
              <a:t>, 80 fs)</a:t>
            </a:r>
          </a:p>
        </p:txBody>
      </p:sp>
      <p:sp>
        <p:nvSpPr>
          <p:cNvPr id="197" name="e- beam…"/>
          <p:cNvSpPr txBox="1"/>
          <p:nvPr/>
        </p:nvSpPr>
        <p:spPr>
          <a:xfrm>
            <a:off x="9418203" y="4097286"/>
            <a:ext cx="2164345" cy="8309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r>
              <a:rPr sz="1600" dirty="0"/>
              <a:t>e- beam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rPr sz="1600" dirty="0"/>
              <a:t>(50.5 MeV, ~0.2% energy spread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D4DEF7BE-5831-554D-8DDB-04FDB00DC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1660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D068676-5179-E9B6-E7D6-DFBBFDB9D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0846" y="3212057"/>
            <a:ext cx="5315800" cy="39868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6E6F58-97FD-A8D0-ECC6-B8EBA9F1A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8528" y="685521"/>
            <a:ext cx="5315800" cy="398685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82C9C5A-E4BC-A424-E2C4-7C5942312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708" y="1739289"/>
            <a:ext cx="3904595" cy="195229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D1344E3-970F-1CAD-6629-DE2BC634D08A}"/>
              </a:ext>
            </a:extLst>
          </p:cNvPr>
          <p:cNvSpPr txBox="1"/>
          <p:nvPr/>
        </p:nvSpPr>
        <p:spPr>
          <a:xfrm>
            <a:off x="3385363" y="1782820"/>
            <a:ext cx="1387559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en-US" altLang="zh-CN" sz="900" dirty="0">
                <a:solidFill>
                  <a:schemeClr val="bg1"/>
                </a:solidFill>
              </a:rPr>
              <a:t>t</a:t>
            </a:r>
            <a:r>
              <a:rPr lang="en-US" altLang="zh-CN" dirty="0">
                <a:solidFill>
                  <a:schemeClr val="bg1"/>
                </a:solidFill>
                <a:sym typeface="Helvetica"/>
              </a:rPr>
              <a:t>=</a:t>
            </a:r>
            <a:r>
              <a:rPr lang="en-US" altLang="zh-CN" sz="900" dirty="0">
                <a:solidFill>
                  <a:schemeClr val="bg1"/>
                </a:solidFill>
              </a:rPr>
              <a:t>60</a:t>
            </a:r>
            <a:r>
              <a:rPr lang="en-US" altLang="zh-CN" dirty="0">
                <a:solidFill>
                  <a:schemeClr val="bg1"/>
                </a:solidFill>
                <a:sym typeface="Helvetica"/>
              </a:rPr>
              <a:t>ps</a:t>
            </a:r>
            <a:endParaRPr lang="zh-CN" altLang="en-US" dirty="0">
              <a:solidFill>
                <a:schemeClr val="bg1"/>
              </a:solidFill>
              <a:sym typeface="Helvetic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06CB06E-A063-F822-F551-8CA963D17D81}"/>
              </a:ext>
            </a:extLst>
          </p:cNvPr>
          <p:cNvSpPr txBox="1"/>
          <p:nvPr/>
        </p:nvSpPr>
        <p:spPr>
          <a:xfrm>
            <a:off x="7007449" y="3275721"/>
            <a:ext cx="1387559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en-US" altLang="zh-CN" dirty="0">
                <a:sym typeface="Helvetica"/>
              </a:rPr>
              <a:t>Bx</a:t>
            </a:r>
            <a:endParaRPr lang="zh-CN" altLang="en-US" dirty="0">
              <a:sym typeface="Helvetic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16A18C-336D-B16F-1F62-DA705280DE8C}"/>
              </a:ext>
            </a:extLst>
          </p:cNvPr>
          <p:cNvSpPr txBox="1"/>
          <p:nvPr/>
        </p:nvSpPr>
        <p:spPr>
          <a:xfrm>
            <a:off x="7021026" y="4276505"/>
            <a:ext cx="1387559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en-US" altLang="zh-CN" dirty="0">
                <a:sym typeface="Helvetica"/>
              </a:rPr>
              <a:t>By</a:t>
            </a:r>
            <a:endParaRPr lang="zh-CN" altLang="en-US" dirty="0">
              <a:sym typeface="Helvetic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11BC3FE-0C07-2941-6FCC-C0D46549D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246" y="3218371"/>
            <a:ext cx="5315800" cy="398685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3BB0E68-54C3-4F3E-7953-AF00A0B0ABB0}"/>
              </a:ext>
            </a:extLst>
          </p:cNvPr>
          <p:cNvSpPr txBox="1"/>
          <p:nvPr/>
        </p:nvSpPr>
        <p:spPr>
          <a:xfrm>
            <a:off x="3310713" y="4388509"/>
            <a:ext cx="1387559" cy="2308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en-US" altLang="zh-CN" sz="900" dirty="0" err="1"/>
              <a:t>Jz</a:t>
            </a:r>
            <a:endParaRPr lang="zh-CN" altLang="en-US" dirty="0">
              <a:sym typeface="Helvetic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F917941-9EA7-32DD-40DA-3F7CC27987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2306" y="1761974"/>
            <a:ext cx="2259693" cy="18830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26E5C9E-C5EF-3743-8099-F3F30DC15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2306" y="4276505"/>
            <a:ext cx="2259694" cy="1883078"/>
          </a:xfrm>
          <a:prstGeom prst="rect">
            <a:avLst/>
          </a:prstGeom>
        </p:spPr>
      </p:pic>
      <p:sp>
        <p:nvSpPr>
          <p:cNvPr id="4" name="Google Shape;180;p7">
            <a:extLst>
              <a:ext uri="{FF2B5EF4-FFF2-40B4-BE49-F238E27FC236}">
                <a16:creationId xmlns:a16="http://schemas.microsoft.com/office/drawing/2014/main" id="{A4772E49-15FB-81D8-45BF-AC29DBE7BBA3}"/>
              </a:ext>
            </a:extLst>
          </p:cNvPr>
          <p:cNvSpPr txBox="1">
            <a:spLocks/>
          </p:cNvSpPr>
          <p:nvPr/>
        </p:nvSpPr>
        <p:spPr>
          <a:xfrm>
            <a:off x="320431" y="807578"/>
            <a:ext cx="7451969" cy="762001"/>
          </a:xfrm>
          <a:prstGeom prst="rect">
            <a:avLst/>
          </a:prstGeom>
          <a:noFill/>
          <a:ln w="254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45713" tIns="45713" rIns="45713" bIns="45713" anchor="ctr" anchorCtr="0">
            <a:noAutofit/>
          </a:bodyPr>
          <a:lstStyle>
            <a:lvl1pPr marL="0" marR="0" lvl="0" indent="508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4800"/>
              <a:buFont typeface="Helvetica Neue"/>
              <a:buNone/>
              <a:tabLst/>
              <a:defRPr sz="48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lvl="1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lvl="2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lvl="3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lvl="4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lvl="5" indent="4572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lvl="6" indent="9144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lvl="7" indent="13716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lvl="8" indent="18288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rtl="0" hangingPunct="1"/>
            <a:r>
              <a:rPr lang="en-US" sz="2100"/>
              <a:t>Calculating magnetic fields and plasma currents</a:t>
            </a:r>
            <a:endParaRPr lang="en-US" sz="2100" dirty="0"/>
          </a:p>
        </p:txBody>
      </p:sp>
      <p:sp>
        <p:nvSpPr>
          <p:cNvPr id="15" name="Summary">
            <a:extLst>
              <a:ext uri="{FF2B5EF4-FFF2-40B4-BE49-F238E27FC236}">
                <a16:creationId xmlns:a16="http://schemas.microsoft.com/office/drawing/2014/main" id="{F6C826BF-1D2B-1A6E-4CD4-F0D5F6DB08F6}"/>
              </a:ext>
            </a:extLst>
          </p:cNvPr>
          <p:cNvSpPr txBox="1">
            <a:spLocks/>
          </p:cNvSpPr>
          <p:nvPr/>
        </p:nvSpPr>
        <p:spPr>
          <a:xfrm>
            <a:off x="127000" y="1179"/>
            <a:ext cx="11049000" cy="762001"/>
          </a:xfrm>
          <a:prstGeom prst="rect">
            <a:avLst/>
          </a:prstGeom>
          <a:noFill/>
          <a:ln w="254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45713" tIns="45713" rIns="45713" bIns="45713" anchor="ctr" anchorCtr="0">
            <a:noAutofit/>
          </a:bodyPr>
          <a:lstStyle>
            <a:lvl1pPr marL="0" marR="0" lvl="0" indent="1016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4800"/>
              <a:buFont typeface="Helvetica Neue"/>
              <a:buNone/>
              <a:tabLst/>
              <a:defRPr sz="48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lvl="1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lvl="2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lvl="3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lvl="4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lvl="5" indent="4572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lvl="6" indent="9144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lvl="7" indent="13716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lvl="8" indent="18288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altLang="zh-CN" sz="2400" dirty="0"/>
              <a:t>Weibel instability in the bounded plasma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5112F-8F69-7BB2-D6AE-CFD5CAC4801C}"/>
              </a:ext>
            </a:extLst>
          </p:cNvPr>
          <p:cNvSpPr txBox="1"/>
          <p:nvPr/>
        </p:nvSpPr>
        <p:spPr>
          <a:xfrm>
            <a:off x="8993530" y="6487489"/>
            <a:ext cx="329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Y. Yu’s presentation (Tuesday)</a:t>
            </a:r>
          </a:p>
        </p:txBody>
      </p:sp>
    </p:spTree>
    <p:extLst>
      <p:ext uri="{BB962C8B-B14F-4D97-AF65-F5344CB8AC3E}">
        <p14:creationId xmlns:p14="http://schemas.microsoft.com/office/powerpoint/2010/main" val="4054235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00AE-6CBC-CC43-5335-8FACA54D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 Beam Facility Upgrades Required for Maintaining its Role as a Science Driver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5D9B07-C633-E40A-56B8-754197B3A9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500" y="1825625"/>
                <a:ext cx="11049000" cy="4856095"/>
              </a:xfrm>
              <a:solidFill>
                <a:schemeClr val="bg1"/>
              </a:solidFill>
            </p:spPr>
            <p:txBody>
              <a:bodyPr>
                <a:normAutofit fontScale="92500" lnSpcReduction="2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Electron beam is a unique aspect of ATF.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high-quality electron beam is valuable both as a science driver as well as a highly sensitive field probe in multi-beam integrated experiment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Desired electron beam capabilities </a:t>
                </a:r>
              </a:p>
              <a:p>
                <a:pPr marL="914400" lvl="1" indent="-457200"/>
                <a:r>
                  <a:rPr lang="en-US" dirty="0"/>
                  <a:t>Reliability: Recent klystron failures necessitate a long-term solution</a:t>
                </a:r>
              </a:p>
              <a:p>
                <a:pPr marL="914400" lvl="1" indent="-457200"/>
                <a:r>
                  <a:rPr lang="en-US" dirty="0"/>
                  <a:t>Stability: The next phase of multi-beam experiments will require a stable electron beam for interaction with the lasers and laser-driven plasma waves</a:t>
                </a:r>
              </a:p>
              <a:p>
                <a:pPr marL="914400" lvl="1" indent="-457200"/>
                <a:r>
                  <a:rPr lang="en-US" dirty="0"/>
                  <a:t>Integrated Diagnostic, including Transverse Deflecting Cavity (TCAV): As a gold standard of temporal variation in electron beam, a TCAV on the integrated line with CO</a:t>
                </a:r>
                <a:r>
                  <a:rPr lang="en-US" baseline="-25000" dirty="0"/>
                  <a:t>2</a:t>
                </a:r>
                <a:r>
                  <a:rPr lang="en-US" dirty="0"/>
                  <a:t> and </a:t>
                </a:r>
                <a:r>
                  <a:rPr lang="en-US" dirty="0" err="1"/>
                  <a:t>Ti:Saph</a:t>
                </a:r>
                <a:r>
                  <a:rPr lang="en-US" dirty="0"/>
                  <a:t> is highly desired. </a:t>
                </a:r>
              </a:p>
              <a:p>
                <a:pPr marL="914400" lvl="1" indent="-457200"/>
                <a:r>
                  <a:rPr lang="en-US" dirty="0"/>
                  <a:t>Energy: Interactions with e-beam as driver generally greatly benefit from increased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, so multi-fold increase in electron beam energy is desired. </a:t>
                </a:r>
              </a:p>
              <a:p>
                <a:pPr marL="457200" indent="-457200"/>
                <a:r>
                  <a:rPr lang="en-US" dirty="0"/>
                  <a:t>Electron beam as a driver will be one of the primary areas for discussion at the science planning meeting</a:t>
                </a:r>
              </a:p>
              <a:p>
                <a:pPr marL="457200" indent="-457200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5D9B07-C633-E40A-56B8-754197B3A9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0" y="1825625"/>
                <a:ext cx="11049000" cy="4856095"/>
              </a:xfrm>
              <a:blipFill>
                <a:blip r:embed="rId2"/>
                <a:stretch>
                  <a:fillRect l="-1034" t="-3385" r="-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91989-D9C3-FC44-B359-6E5F752C0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41388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AE67-7252-7C3E-8789-951378D5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5D1E-9567-CDF3-A6EB-E7B29D77E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90688"/>
            <a:ext cx="11049000" cy="462590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Priority research direction (PRDs) for the facility are determined through science planning workshops </a:t>
            </a:r>
          </a:p>
          <a:p>
            <a:r>
              <a:rPr lang="en-US" dirty="0"/>
              <a:t>The PRDs in turn define a set of core capabilities as targets for investment</a:t>
            </a:r>
          </a:p>
          <a:p>
            <a:r>
              <a:rPr lang="en-US" dirty="0"/>
              <a:t>Primary areas of experiment for ATF consist of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Particle generation and acceleration research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Integrated multi-beam experiments to explore novel plasma physics and radiation sources (e.g. ICS)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Laser, plasma, and beam science using unique ATF sources</a:t>
            </a:r>
          </a:p>
          <a:p>
            <a:pPr marL="0" indent="0"/>
            <a:r>
              <a:rPr lang="en-US" dirty="0"/>
              <a:t>Major laser infrastructure upgrades have been carried out to facilitate high-impact experiments, but electron beam facility upgrade is also needed to take full advantage of its capability in beam-driven and integrated experiments</a:t>
            </a:r>
          </a:p>
          <a:p>
            <a:pPr marL="0" indent="0"/>
            <a:r>
              <a:rPr lang="en-US" dirty="0"/>
              <a:t>The next workshop is planned for later this year to gather community input on the future of science program at ATF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ADC7A-634E-C04E-F6A6-AC00B76BF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21069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0E61-31D5-5019-C316-2E2B4EE3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D98DE-F163-78E3-14CD-4BAFD671F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7B18EE-D85F-9206-69FD-F6BB27AD2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90689"/>
            <a:ext cx="11049000" cy="44091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Priority research direction (PRDs) for the facility are determined through science planning workshops </a:t>
            </a:r>
          </a:p>
          <a:p>
            <a:r>
              <a:rPr lang="en-US" dirty="0"/>
              <a:t>The PRDs in turn define a set of core capabilities as targets for investment</a:t>
            </a:r>
          </a:p>
          <a:p>
            <a:r>
              <a:rPr lang="en-US" dirty="0"/>
              <a:t>Primary areas of experiment for ATF consist of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Particle generation and acceleration research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Integrated multi-beam experiments to explore novel plasma physics and radiation sources (e.g. ICS)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Laser, plasma, and beam science using unique ATF sources</a:t>
            </a:r>
          </a:p>
          <a:p>
            <a:pPr marL="0" indent="0"/>
            <a:r>
              <a:rPr lang="en-US" dirty="0"/>
              <a:t>Major laser infrastructure upgrades have been carried out to facilitate high-impact experiments, but electron beam facility upgrade is also needed to take full advantage of its capability in beam-driven and integrated experiments</a:t>
            </a:r>
          </a:p>
          <a:p>
            <a:pPr marL="0" indent="0"/>
            <a:r>
              <a:rPr lang="en-US" dirty="0"/>
              <a:t>The next workshop is planned for later this year to gather community input on the future of science program at ATF</a:t>
            </a:r>
          </a:p>
        </p:txBody>
      </p:sp>
    </p:spTree>
    <p:extLst>
      <p:ext uri="{BB962C8B-B14F-4D97-AF65-F5344CB8AC3E}">
        <p14:creationId xmlns:p14="http://schemas.microsoft.com/office/powerpoint/2010/main" val="788382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A74B8-7FA3-C5AB-F183-0265ACCFB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E3AE70-9EC9-DFE0-86F6-307FA8F768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71379-7AE6-C454-554C-641A5618A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6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BFC4-51AF-7B4C-8EF6-5D4F4DED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06425"/>
          </a:xfrm>
        </p:spPr>
        <p:txBody>
          <a:bodyPr>
            <a:normAutofit/>
          </a:bodyPr>
          <a:lstStyle/>
          <a:p>
            <a:r>
              <a:rPr lang="en-US" sz="3200" dirty="0"/>
              <a:t>Research Area A Facility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E73E-43A1-934B-8301-3908AC90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A245A1-E333-F146-BE56-D5C4C97CA434}"/>
              </a:ext>
            </a:extLst>
          </p:cNvPr>
          <p:cNvGraphicFramePr>
            <a:graphicFrameLocks noGrp="1"/>
          </p:cNvGraphicFramePr>
          <p:nvPr/>
        </p:nvGraphicFramePr>
        <p:xfrm>
          <a:off x="1233712" y="971550"/>
          <a:ext cx="9592056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3151">
                  <a:extLst>
                    <a:ext uri="{9D8B030D-6E8A-4147-A177-3AD203B41FA5}">
                      <a16:colId xmlns:a16="http://schemas.microsoft.com/office/drawing/2014/main" val="2280644849"/>
                    </a:ext>
                  </a:extLst>
                </a:gridCol>
                <a:gridCol w="3484892">
                  <a:extLst>
                    <a:ext uri="{9D8B030D-6E8A-4147-A177-3AD203B41FA5}">
                      <a16:colId xmlns:a16="http://schemas.microsoft.com/office/drawing/2014/main" val="1581785164"/>
                    </a:ext>
                  </a:extLst>
                </a:gridCol>
                <a:gridCol w="3204013">
                  <a:extLst>
                    <a:ext uri="{9D8B030D-6E8A-4147-A177-3AD203B41FA5}">
                      <a16:colId xmlns:a16="http://schemas.microsoft.com/office/drawing/2014/main" val="62567646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Experiment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LWIR Laser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e-beam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4088805"/>
                  </a:ext>
                </a:extLst>
              </a:tr>
              <a:tr h="9232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PRD A.1: Ion Acceleration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 TW: ~ 10 MeV ions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25 TW: ~ 100 MeV ions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Circ. Pol. For advanced methods (RPA, </a:t>
                      </a:r>
                      <a:r>
                        <a:rPr lang="en-US" sz="1800" dirty="0" err="1">
                          <a:effectLst/>
                        </a:rPr>
                        <a:t>etc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260854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PRD A.2 e- Acceleration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 TW, 1ps: Blowout regime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 TW, 0.5 </a:t>
                      </a:r>
                      <a:r>
                        <a:rPr lang="en-US" sz="1800" dirty="0" err="1">
                          <a:effectLst/>
                        </a:rPr>
                        <a:t>ps</a:t>
                      </a:r>
                      <a:r>
                        <a:rPr lang="en-US" sz="1800" dirty="0">
                          <a:effectLst/>
                        </a:rPr>
                        <a:t>: Bubble regime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Integrated intense NIR: two color injection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9841204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PRD A.3 Weibel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 TW, ~3 ps, circ. Pol.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452625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11ADFA-DCA9-4348-A5F2-AF0D45E15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3829050"/>
            <a:ext cx="11105321" cy="250122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Expanded Diagnostic Capabilities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Plasma Diagnostics (interferometry, </a:t>
            </a:r>
            <a:r>
              <a:rPr lang="en-US" dirty="0" err="1"/>
              <a:t>shadowgraphy,etc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Prepulse contrast diagnostics better than 4 orders of magnitude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Ultrafast electron radiography (See research area C for more discussion)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Accurate synchronization and alignment diagnostics for multiple beams (See research area C for more discussion)</a:t>
            </a:r>
          </a:p>
        </p:txBody>
      </p:sp>
    </p:spTree>
    <p:extLst>
      <p:ext uri="{BB962C8B-B14F-4D97-AF65-F5344CB8AC3E}">
        <p14:creationId xmlns:p14="http://schemas.microsoft.com/office/powerpoint/2010/main" val="3624858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BFC4-51AF-7B4C-8EF6-5D4F4DED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549275"/>
          </a:xfrm>
        </p:spPr>
        <p:txBody>
          <a:bodyPr>
            <a:normAutofit/>
          </a:bodyPr>
          <a:lstStyle/>
          <a:p>
            <a:r>
              <a:rPr lang="en-US" sz="3200" dirty="0"/>
              <a:t>Research Area B Facility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E73E-43A1-934B-8301-3908AC90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11ADFA-DCA9-4348-A5F2-AF0D45E15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79" y="4608562"/>
            <a:ext cx="11105321" cy="162078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Required Diagnostic Capabilities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Beam characterization: Transverse deflective cavity (T- CAV), 2 THz interferometry from coherent transition radiation (CTR), coherent diffraction/edge/Cerenkov radiation (CDR/CER/CCR)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03AD159-F166-F94D-BAB6-87D0DE4AE93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66799" y="914400"/>
              <a:ext cx="10058401" cy="356616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44297">
                      <a:extLst>
                        <a:ext uri="{9D8B030D-6E8A-4147-A177-3AD203B41FA5}">
                          <a16:colId xmlns:a16="http://schemas.microsoft.com/office/drawing/2014/main" val="397349122"/>
                        </a:ext>
                      </a:extLst>
                    </a:gridCol>
                    <a:gridCol w="3654319">
                      <a:extLst>
                        <a:ext uri="{9D8B030D-6E8A-4147-A177-3AD203B41FA5}">
                          <a16:colId xmlns:a16="http://schemas.microsoft.com/office/drawing/2014/main" val="2271191585"/>
                        </a:ext>
                      </a:extLst>
                    </a:gridCol>
                    <a:gridCol w="3359785">
                      <a:extLst>
                        <a:ext uri="{9D8B030D-6E8A-4147-A177-3AD203B41FA5}">
                          <a16:colId xmlns:a16="http://schemas.microsoft.com/office/drawing/2014/main" val="1781608500"/>
                        </a:ext>
                      </a:extLst>
                    </a:gridCol>
                  </a:tblGrid>
                  <a:tr h="264308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Experiment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LWIR Laser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e-beam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80046"/>
                      </a:ext>
                    </a:extLst>
                  </a:tr>
                  <a:tr h="792924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B.1 Dielectric Wakefield Acceleration (DWA)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∼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𝟑𝟎𝟎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pC</a:t>
                          </a:r>
                          <a:r>
                            <a:rPr lang="en-US" sz="18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𝟐𝟎𝟎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r.m.s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62292695"/>
                      </a:ext>
                    </a:extLst>
                  </a:tr>
                  <a:tr h="528616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B.1 Two Beam Acceleration (TBA)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 1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nC,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&lt;2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, total peak power&gt; 60 MW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49174277"/>
                      </a:ext>
                    </a:extLst>
                  </a:tr>
                  <a:tr h="528616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B.2 Structure-based phase space manipulation 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∼ 1−2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.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81216711"/>
                      </a:ext>
                    </a:extLst>
                  </a:tr>
                  <a:tr h="528616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B.2 fs beam manipulation 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TEM_10 mode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49327666"/>
                      </a:ext>
                    </a:extLst>
                  </a:tr>
                  <a:tr h="792924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B.4 THZ Generation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≤2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&gt;400</m:t>
                              </m:r>
                            </m:oMath>
                          </a14:m>
                          <a:r>
                            <a:rPr lang="en-US" sz="1800" dirty="0" err="1">
                              <a:effectLst/>
                            </a:rPr>
                            <a:t>pC</a:t>
                          </a:r>
                          <a:r>
                            <a:rPr lang="en-US" sz="18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&lt;120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, 6.4 cm period undulator: 1.5 </a:t>
                          </a:r>
                          <a:r>
                            <a:rPr lang="en-US" sz="1800" dirty="0" err="1">
                              <a:effectLst/>
                            </a:rPr>
                            <a:t>mJ</a:t>
                          </a:r>
                          <a:r>
                            <a:rPr lang="en-US" sz="1800" dirty="0">
                              <a:effectLst/>
                            </a:rPr>
                            <a:t> THz pulse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312883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03AD159-F166-F94D-BAB6-87D0DE4AE9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7380735"/>
                  </p:ext>
                </p:extLst>
              </p:nvPr>
            </p:nvGraphicFramePr>
            <p:xfrm>
              <a:off x="1066799" y="914400"/>
              <a:ext cx="10058401" cy="356616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44297">
                      <a:extLst>
                        <a:ext uri="{9D8B030D-6E8A-4147-A177-3AD203B41FA5}">
                          <a16:colId xmlns:a16="http://schemas.microsoft.com/office/drawing/2014/main" val="397349122"/>
                        </a:ext>
                      </a:extLst>
                    </a:gridCol>
                    <a:gridCol w="3654319">
                      <a:extLst>
                        <a:ext uri="{9D8B030D-6E8A-4147-A177-3AD203B41FA5}">
                          <a16:colId xmlns:a16="http://schemas.microsoft.com/office/drawing/2014/main" val="2271191585"/>
                        </a:ext>
                      </a:extLst>
                    </a:gridCol>
                    <a:gridCol w="3359785">
                      <a:extLst>
                        <a:ext uri="{9D8B030D-6E8A-4147-A177-3AD203B41FA5}">
                          <a16:colId xmlns:a16="http://schemas.microsoft.com/office/drawing/2014/main" val="1781608500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Experiment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LWIR Laser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e-beam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8004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B.1 Dielectric Wakefield Acceleration (DWA)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819" t="-42963" r="-907" b="-3170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2292695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B.1 Two Beam Acceleration (TBA)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819" t="-214444" r="-907" b="-37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9174277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B.2 Structure-based phase space manipulation 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819" t="-314444" r="-907" b="-27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1216711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B.2 fs beam manipulation 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TEM_10 mode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4932766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B.4 THZ Generation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819" t="-342963" r="-907" b="-170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28835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09854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BFC4-51AF-7B4C-8EF6-5D4F4DED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06425"/>
          </a:xfrm>
        </p:spPr>
        <p:txBody>
          <a:bodyPr>
            <a:normAutofit/>
          </a:bodyPr>
          <a:lstStyle/>
          <a:p>
            <a:r>
              <a:rPr lang="en-US" sz="3200" dirty="0"/>
              <a:t>Research Area C Facility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E73E-43A1-934B-8301-3908AC90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C1F935B-FD6C-2F4D-A9A5-8D4622A0B6D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0996" y="1052513"/>
              <a:ext cx="11542261" cy="496239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493404">
                      <a:extLst>
                        <a:ext uri="{9D8B030D-6E8A-4147-A177-3AD203B41FA5}">
                          <a16:colId xmlns:a16="http://schemas.microsoft.com/office/drawing/2014/main" val="4262025753"/>
                        </a:ext>
                      </a:extLst>
                    </a:gridCol>
                    <a:gridCol w="4193421">
                      <a:extLst>
                        <a:ext uri="{9D8B030D-6E8A-4147-A177-3AD203B41FA5}">
                          <a16:colId xmlns:a16="http://schemas.microsoft.com/office/drawing/2014/main" val="2380078568"/>
                        </a:ext>
                      </a:extLst>
                    </a:gridCol>
                    <a:gridCol w="3855436">
                      <a:extLst>
                        <a:ext uri="{9D8B030D-6E8A-4147-A177-3AD203B41FA5}">
                          <a16:colId xmlns:a16="http://schemas.microsoft.com/office/drawing/2014/main" val="226353981"/>
                        </a:ext>
                      </a:extLst>
                    </a:gridCol>
                  </a:tblGrid>
                  <a:tr h="18415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Experiment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LWIR Laser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e-beam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32278809"/>
                      </a:ext>
                    </a:extLst>
                  </a:tr>
                  <a:tr h="18415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C.1 e- injection into LWFA in blowout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≪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200: 100 MeV beam injection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≫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: ultrafast electron radiography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76499168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C.1 e+ beam generation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0.5-5 TW, ~2 ps, spot size w</a:t>
                          </a:r>
                          <a:r>
                            <a:rPr lang="en-US" sz="1800" baseline="-25000">
                              <a:effectLst/>
                            </a:rPr>
                            <a:t>0</a:t>
                          </a:r>
                          <a:r>
                            <a:rPr lang="en-US" sz="1800">
                              <a:effectLst/>
                            </a:rPr>
                            <a:t>~50-100 µm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&gt;60 MeV,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 &lt;1%,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&lt;50 µm, Q&gt;250 pC,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&lt;10 µm, bunch length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&lt;0.2 ps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46272380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C.2 Dielectric Laser Acceleration 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20 mJ, 2 ps, 10 Hz rep rate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50 MeV,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1 pC,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~20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~5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m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05448043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C.2 Direct Laser Acceleration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0.5 ps,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 1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nC: Drive beam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~30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 fs,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 10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pC: Trailing beam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81424451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C.3 Inverse Compton Scattering 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=1.5,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 Circular polarization: nonlinear ICS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, linear polarization: harmonic radiation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=10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, any polarization: higher order multiphoton Thomson scattering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50-75 MeV,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 1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~10−30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m,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 300−500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C, rep rate 3Hz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881191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C1F935B-FD6C-2F4D-A9A5-8D4622A0B6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7163513"/>
                  </p:ext>
                </p:extLst>
              </p:nvPr>
            </p:nvGraphicFramePr>
            <p:xfrm>
              <a:off x="480996" y="1052513"/>
              <a:ext cx="11542261" cy="496239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493404">
                      <a:extLst>
                        <a:ext uri="{9D8B030D-6E8A-4147-A177-3AD203B41FA5}">
                          <a16:colId xmlns:a16="http://schemas.microsoft.com/office/drawing/2014/main" val="4262025753"/>
                        </a:ext>
                      </a:extLst>
                    </a:gridCol>
                    <a:gridCol w="4193421">
                      <a:extLst>
                        <a:ext uri="{9D8B030D-6E8A-4147-A177-3AD203B41FA5}">
                          <a16:colId xmlns:a16="http://schemas.microsoft.com/office/drawing/2014/main" val="2380078568"/>
                        </a:ext>
                      </a:extLst>
                    </a:gridCol>
                    <a:gridCol w="3855436">
                      <a:extLst>
                        <a:ext uri="{9D8B030D-6E8A-4147-A177-3AD203B41FA5}">
                          <a16:colId xmlns:a16="http://schemas.microsoft.com/office/drawing/2014/main" val="226353981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Experiment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LWIR Laser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e-beam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32278809"/>
                      </a:ext>
                    </a:extLst>
                  </a:tr>
                  <a:tr h="1121918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C.1 e- injection into LWFA in blowout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526" t="-30978" r="-632" b="-3309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6499168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C.1 e+ beam generation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0.5-5 TW, ~2 ps, spot size w</a:t>
                          </a:r>
                          <a:r>
                            <a:rPr lang="en-US" sz="1800" baseline="-25000">
                              <a:effectLst/>
                            </a:rPr>
                            <a:t>0</a:t>
                          </a:r>
                          <a:r>
                            <a:rPr lang="en-US" sz="1800">
                              <a:effectLst/>
                            </a:rPr>
                            <a:t>~50-100 µm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526" t="-178519" r="-632" b="-35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6272380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C.2 Dielectric Laser Acceleration 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20 mJ, 2 ps, 10 Hz rep rate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526" t="-413187" r="-632" b="-4208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5448043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C.2 Direct Laser Acceleration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526" t="-518889" r="-632" b="-32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1424451"/>
                      </a:ext>
                    </a:extLst>
                  </a:tr>
                  <a:tr h="16459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C.3 Inverse Compton Scattering 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83576" t="-206296" r="-92587" b="-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526" t="-206296" r="-632" b="-85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81191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94861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7E54D-F15B-B4B0-3B1C-9C3406A7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and Ion Acceleration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06795A-EE66-98AB-6791-FC8D3B5DC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7312" y="1629626"/>
            <a:ext cx="5183188" cy="470659"/>
          </a:xfrm>
        </p:spPr>
        <p:txBody>
          <a:bodyPr/>
          <a:lstStyle/>
          <a:p>
            <a:r>
              <a:rPr lang="en-US" dirty="0"/>
              <a:t>Uniqueness of ATF Contribution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669BFBB-27A8-CCAA-A916-F0594FE6C27D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002920" y="2082403"/>
                <a:ext cx="5617580" cy="3617609"/>
              </a:xfrm>
              <a:solidFill>
                <a:schemeClr val="bg1"/>
              </a:solidFill>
            </p:spPr>
            <p:txBody>
              <a:bodyPr>
                <a:normAutofit/>
              </a:bodyPr>
              <a:lstStyle/>
              <a:p>
                <a:pPr lvl="1">
                  <a:lnSpc>
                    <a:spcPct val="110000"/>
                  </a:lnSpc>
                </a:pPr>
                <a:r>
                  <a:rPr lang="en-US" sz="2000" dirty="0"/>
                  <a:t>LWIR laser is ideal for operating the LWFA in the blowout regime at low densities of 10</a:t>
                </a:r>
                <a:r>
                  <a:rPr lang="en-US" sz="2000" baseline="30000" dirty="0"/>
                  <a:t>16</a:t>
                </a:r>
                <a:r>
                  <a:rPr lang="en-US" sz="2000" dirty="0"/>
                  <a:t>-10</a:t>
                </a:r>
                <a:r>
                  <a:rPr lang="en-US" sz="2000" baseline="30000" dirty="0"/>
                  <a:t>17</a:t>
                </a:r>
                <a:r>
                  <a:rPr lang="en-US" sz="2000" dirty="0"/>
                  <a:t> cm</a:t>
                </a:r>
                <a:r>
                  <a:rPr lang="en-US" sz="2000" baseline="30000" dirty="0"/>
                  <a:t>-3</a:t>
                </a:r>
                <a:r>
                  <a:rPr lang="en-US" sz="2000" dirty="0"/>
                  <a:t>. The bubbles in this regime have a radius of hundreds of microns 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000" dirty="0"/>
                  <a:t>Low dark current (no self injection observed in simulations even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000" dirty="0"/>
                  <a:t>)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669BFBB-27A8-CCAA-A916-F0594FE6C2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002920" y="2082403"/>
                <a:ext cx="5617580" cy="3617609"/>
              </a:xfrm>
              <a:blipFill>
                <a:blip r:embed="rId2"/>
                <a:stretch>
                  <a:fillRect t="-702" r="-2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7A574-A505-324C-98C3-F8C27C523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63D665-607E-0A25-EAB2-38ED6C2BF5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708"/>
          <a:stretch/>
        </p:blipFill>
        <p:spPr>
          <a:xfrm>
            <a:off x="2103731" y="1469166"/>
            <a:ext cx="3516260" cy="2836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063E7F-D86B-5DA1-C322-5048C68B471B}"/>
                  </a:ext>
                </a:extLst>
              </p:cNvPr>
              <p:cNvSpPr txBox="1"/>
              <p:nvPr/>
            </p:nvSpPr>
            <p:spPr>
              <a:xfrm>
                <a:off x="427077" y="3105074"/>
                <a:ext cx="198556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=3.8 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P=20 TW,</a:t>
                </a:r>
              </a:p>
              <a:p>
                <a:r>
                  <a:rPr lang="en-US" dirty="0"/>
                  <a:t>𝜏=0.5 </a:t>
                </a:r>
                <a:r>
                  <a:rPr lang="en-US" i="1" dirty="0" err="1"/>
                  <a:t>ps</a:t>
                </a:r>
                <a:r>
                  <a:rPr lang="en-US" i="1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i="1" dirty="0"/>
                  <a:t>cm</a:t>
                </a:r>
                <a:r>
                  <a:rPr lang="en-US" i="1" baseline="30000" dirty="0"/>
                  <a:t>-3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063E7F-D86B-5DA1-C322-5048C68B4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77" y="3105074"/>
                <a:ext cx="1985566" cy="1200329"/>
              </a:xfrm>
              <a:prstGeom prst="rect">
                <a:avLst/>
              </a:prstGeom>
              <a:blipFill>
                <a:blip r:embed="rId4"/>
                <a:stretch>
                  <a:fillRect l="-2532" t="-2105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6141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7E54D-F15B-B4B0-3B1C-9C3406A7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and Ion Acceleration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06795A-EE66-98AB-6791-FC8D3B5DC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543542"/>
            <a:ext cx="5183188" cy="470659"/>
          </a:xfrm>
        </p:spPr>
        <p:txBody>
          <a:bodyPr/>
          <a:lstStyle/>
          <a:p>
            <a:r>
              <a:rPr lang="en-US" dirty="0"/>
              <a:t>Uniqueness of ATF Contribution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669BFBB-27A8-CCAA-A916-F0594FE6C27D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5635718" y="2162838"/>
                <a:ext cx="6367096" cy="4216697"/>
              </a:xfrm>
            </p:spPr>
            <p:txBody>
              <a:bodyPr>
                <a:normAutofit fontScale="92500" lnSpcReduction="20000"/>
              </a:bodyPr>
              <a:lstStyle/>
              <a:p>
                <a:pPr lvl="1">
                  <a:lnSpc>
                    <a:spcPct val="110000"/>
                  </a:lnSpc>
                </a:pPr>
                <a:r>
                  <a:rPr lang="en-US" dirty="0"/>
                  <a:t>Hot electron yield is significantly higher with an LWIR laser (vs NIR), which plays a critical role in creating the force that will accelerate ions. 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 err="1"/>
                  <a:t>Collisionless</a:t>
                </a:r>
                <a:r>
                  <a:rPr lang="en-US" dirty="0"/>
                  <a:t> electrostatic shock acceleration has been an ongoing experiment at ATF with very promising results. Achieving 200 MeV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~ 10 should be pursued as the primary goal.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The critical density for an LWIR laser pulse (n</a:t>
                </a:r>
                <a:r>
                  <a:rPr lang="en-US" baseline="-25000" dirty="0"/>
                  <a:t>e</a:t>
                </a:r>
                <a:r>
                  <a:rPr lang="en-US" dirty="0"/>
                  <a:t> ~ 10</a:t>
                </a:r>
                <a:r>
                  <a:rPr lang="en-US" baseline="30000" dirty="0"/>
                  <a:t>19</a:t>
                </a:r>
                <a:r>
                  <a:rPr lang="en-US" dirty="0"/>
                  <a:t> cm</a:t>
                </a:r>
                <a:r>
                  <a:rPr lang="en-US" baseline="30000" dirty="0"/>
                  <a:t>-3</a:t>
                </a:r>
                <a:r>
                  <a:rPr lang="en-US" dirty="0"/>
                  <a:t> for </a:t>
                </a:r>
                <a:r>
                  <a:rPr lang="el-GR" dirty="0"/>
                  <a:t>λ = 10 μ</a:t>
                </a:r>
                <a:r>
                  <a:rPr lang="en-US" dirty="0"/>
                  <a:t>m) can be achieved by using supersonic gas targets as opposed to a solid target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669BFBB-27A8-CCAA-A916-F0594FE6C2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5635718" y="2162838"/>
                <a:ext cx="6367096" cy="4216697"/>
              </a:xfrm>
              <a:blipFill>
                <a:blip r:embed="rId2"/>
                <a:stretch>
                  <a:fillRect t="-1502" r="-596" b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7A574-A505-324C-98C3-F8C27C523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29DE8A-14FA-9E02-9BBA-4B5CEE0F75BC}"/>
              </a:ext>
            </a:extLst>
          </p:cNvPr>
          <p:cNvSpPr txBox="1"/>
          <p:nvPr/>
        </p:nvSpPr>
        <p:spPr>
          <a:xfrm>
            <a:off x="379412" y="1553680"/>
            <a:ext cx="4950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</a:rPr>
              <a:t>Ion Acceleration at ATF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0C4B4-1863-9281-8196-2E0210D25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18" y="1977931"/>
            <a:ext cx="5080399" cy="470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90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A5DF31-963E-4E85-A2FE-71EDF3AA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7BAC97-4459-4184-A91E-3E3E52ABF66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EBBDDA0-3384-4F26-8801-83DF2DDFB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39" y="800087"/>
            <a:ext cx="5952970" cy="2707775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1AC94D78-B56F-490D-A3DC-EE40A91E8FD9}"/>
              </a:ext>
            </a:extLst>
          </p:cNvPr>
          <p:cNvGrpSpPr/>
          <p:nvPr/>
        </p:nvGrpSpPr>
        <p:grpSpPr>
          <a:xfrm>
            <a:off x="7323927" y="927808"/>
            <a:ext cx="4281972" cy="2634822"/>
            <a:chOff x="7304963" y="2971009"/>
            <a:chExt cx="5471223" cy="3113785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497457C-F5C8-473C-91EF-F7C43DABD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25269" t="24686" r="24678" b="61461"/>
            <a:stretch/>
          </p:blipFill>
          <p:spPr>
            <a:xfrm>
              <a:off x="7616849" y="3599937"/>
              <a:ext cx="4436130" cy="1772209"/>
            </a:xfrm>
            <a:prstGeom prst="rect">
              <a:avLst/>
            </a:prstGeom>
          </p:spPr>
        </p:pic>
        <p:sp>
          <p:nvSpPr>
            <p:cNvPr id="73" name="Arrow: Right 72">
              <a:extLst>
                <a:ext uri="{FF2B5EF4-FFF2-40B4-BE49-F238E27FC236}">
                  <a16:creationId xmlns:a16="http://schemas.microsoft.com/office/drawing/2014/main" id="{23875E07-9F55-401B-882B-A6E11C014BDB}"/>
                </a:ext>
              </a:extLst>
            </p:cNvPr>
            <p:cNvSpPr/>
            <p:nvPr/>
          </p:nvSpPr>
          <p:spPr>
            <a:xfrm>
              <a:off x="9662037" y="4268482"/>
              <a:ext cx="345754" cy="408861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2EAC9E4-7A6B-4C82-96F5-3C71BEABAFD4}"/>
                </a:ext>
              </a:extLst>
            </p:cNvPr>
            <p:cNvSpPr txBox="1"/>
            <p:nvPr/>
          </p:nvSpPr>
          <p:spPr>
            <a:xfrm>
              <a:off x="7509823" y="5511169"/>
              <a:ext cx="5266363" cy="436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Pulse compressed from 2 </a:t>
              </a:r>
              <a:r>
                <a:rPr lang="en-US" err="1"/>
                <a:t>ps</a:t>
              </a:r>
              <a:r>
                <a:rPr lang="en-US"/>
                <a:t> to 290 fs 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EFB78BC-B97D-475A-A895-1474F86776B0}"/>
                </a:ext>
              </a:extLst>
            </p:cNvPr>
            <p:cNvSpPr/>
            <p:nvPr/>
          </p:nvSpPr>
          <p:spPr>
            <a:xfrm>
              <a:off x="7304963" y="2971009"/>
              <a:ext cx="5471223" cy="3113785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92B9B50-F1B5-4315-94E9-9F1D1261EDD5}"/>
              </a:ext>
            </a:extLst>
          </p:cNvPr>
          <p:cNvSpPr txBox="1"/>
          <p:nvPr/>
        </p:nvSpPr>
        <p:spPr>
          <a:xfrm>
            <a:off x="8418593" y="96032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Autocorrelator image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7325D397-BC03-42E0-90B6-AA34D262F6DD}"/>
              </a:ext>
            </a:extLst>
          </p:cNvPr>
          <p:cNvSpPr txBox="1">
            <a:spLocks/>
          </p:cNvSpPr>
          <p:nvPr/>
        </p:nvSpPr>
        <p:spPr>
          <a:xfrm>
            <a:off x="636484" y="330547"/>
            <a:ext cx="11195249" cy="51371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+mn-lt"/>
              </a:rPr>
              <a:t>Proof-of-principle NLPC experiment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9C7B156-C4B4-4749-82B6-906FB7AE5084}"/>
              </a:ext>
            </a:extLst>
          </p:cNvPr>
          <p:cNvSpPr txBox="1"/>
          <p:nvPr/>
        </p:nvSpPr>
        <p:spPr>
          <a:xfrm>
            <a:off x="539659" y="135434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 J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B97620A-0AC4-4D8C-B726-9CEFFBD04CDB}"/>
              </a:ext>
            </a:extLst>
          </p:cNvPr>
          <p:cNvSpPr txBox="1"/>
          <p:nvPr/>
        </p:nvSpPr>
        <p:spPr>
          <a:xfrm>
            <a:off x="1950124" y="138220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500 </a:t>
            </a:r>
            <a:r>
              <a:rPr lang="en-US" err="1"/>
              <a:t>mJ</a:t>
            </a:r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7F1C5667-91A8-4CC3-ADB9-C25B25959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04" r="12301" b="56610"/>
          <a:stretch/>
        </p:blipFill>
        <p:spPr>
          <a:xfrm>
            <a:off x="2218020" y="1938354"/>
            <a:ext cx="944414" cy="1216817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B1ABF4F-E8C0-4E08-81FF-046A5AAF0EA4}"/>
              </a:ext>
            </a:extLst>
          </p:cNvPr>
          <p:cNvSpPr txBox="1">
            <a:spLocks/>
          </p:cNvSpPr>
          <p:nvPr/>
        </p:nvSpPr>
        <p:spPr>
          <a:xfrm>
            <a:off x="570639" y="3818170"/>
            <a:ext cx="11261094" cy="5544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+mn-lt"/>
              </a:rPr>
              <a:t>Principle Diagram of Full-Scale NLPC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6E58787-44A9-4723-AD9B-564E120CF3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6" t="7590" r="-1713" b="10876"/>
          <a:stretch/>
        </p:blipFill>
        <p:spPr>
          <a:xfrm rot="16200000">
            <a:off x="4529179" y="2295764"/>
            <a:ext cx="1457396" cy="55002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A89E0B6-338B-447F-8610-DE8AD0BDC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6" t="130" r="-1713" b="92303"/>
          <a:stretch/>
        </p:blipFill>
        <p:spPr>
          <a:xfrm rot="16200000">
            <a:off x="517242" y="4791296"/>
            <a:ext cx="1457396" cy="51046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26A2638-70C0-4E1A-B088-525A9B9B5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6" t="66529" r="-1713" b="11089"/>
          <a:stretch/>
        </p:blipFill>
        <p:spPr>
          <a:xfrm rot="16200000">
            <a:off x="8024539" y="4290952"/>
            <a:ext cx="1457396" cy="1509871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F4BCC443-2AA0-4FB7-BCB6-14A727056E2E}"/>
              </a:ext>
            </a:extLst>
          </p:cNvPr>
          <p:cNvSpPr/>
          <p:nvPr/>
        </p:nvSpPr>
        <p:spPr>
          <a:xfrm>
            <a:off x="1501174" y="4593932"/>
            <a:ext cx="1049716" cy="10584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9">
            <a:extLst>
              <a:ext uri="{FF2B5EF4-FFF2-40B4-BE49-F238E27FC236}">
                <a16:creationId xmlns:a16="http://schemas.microsoft.com/office/drawing/2014/main" id="{DAD116D8-94B3-49B3-A73C-B06D1452CD56}"/>
              </a:ext>
            </a:extLst>
          </p:cNvPr>
          <p:cNvSpPr/>
          <p:nvPr/>
        </p:nvSpPr>
        <p:spPr>
          <a:xfrm>
            <a:off x="2096744" y="4930507"/>
            <a:ext cx="3265383" cy="405421"/>
          </a:xfrm>
          <a:custGeom>
            <a:avLst/>
            <a:gdLst>
              <a:gd name="connsiteX0" fmla="*/ 4039 w 1775689"/>
              <a:gd name="connsiteY0" fmla="*/ 0 h 168275"/>
              <a:gd name="connsiteX1" fmla="*/ 1775689 w 1775689"/>
              <a:gd name="connsiteY1" fmla="*/ 82550 h 168275"/>
              <a:gd name="connsiteX2" fmla="*/ 1775689 w 1775689"/>
              <a:gd name="connsiteY2" fmla="*/ 82550 h 168275"/>
              <a:gd name="connsiteX3" fmla="*/ 864 w 1775689"/>
              <a:gd name="connsiteY3" fmla="*/ 168275 h 168275"/>
              <a:gd name="connsiteX4" fmla="*/ 864 w 1775689"/>
              <a:gd name="connsiteY4" fmla="*/ 168275 h 168275"/>
              <a:gd name="connsiteX5" fmla="*/ 4039 w 1775689"/>
              <a:gd name="connsiteY5" fmla="*/ 0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5689" h="168275">
                <a:moveTo>
                  <a:pt x="4039" y="0"/>
                </a:moveTo>
                <a:lnTo>
                  <a:pt x="1775689" y="82550"/>
                </a:lnTo>
                <a:lnTo>
                  <a:pt x="1775689" y="82550"/>
                </a:lnTo>
                <a:lnTo>
                  <a:pt x="864" y="168275"/>
                </a:lnTo>
                <a:lnTo>
                  <a:pt x="864" y="168275"/>
                </a:lnTo>
                <a:cubicBezTo>
                  <a:pt x="-194" y="109008"/>
                  <a:pt x="-1253" y="49742"/>
                  <a:pt x="4039" y="0"/>
                </a:cubicBezTo>
                <a:close/>
              </a:path>
            </a:pathLst>
          </a:cu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59FE7E7-3987-4EAA-8F56-98DCBB8FB6D9}"/>
              </a:ext>
            </a:extLst>
          </p:cNvPr>
          <p:cNvGrpSpPr/>
          <p:nvPr/>
        </p:nvGrpSpPr>
        <p:grpSpPr>
          <a:xfrm flipH="1">
            <a:off x="9545078" y="4297447"/>
            <a:ext cx="1371193" cy="1457396"/>
            <a:chOff x="1502075" y="1311635"/>
            <a:chExt cx="605511" cy="604911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AF09B817-EBEC-469C-B8F0-DC78F3A61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76" t="130" r="-1713" b="92303"/>
            <a:stretch/>
          </p:blipFill>
          <p:spPr>
            <a:xfrm rot="16200000">
              <a:off x="1692421" y="1501381"/>
              <a:ext cx="604911" cy="225419"/>
            </a:xfrm>
            <a:prstGeom prst="rect">
              <a:avLst/>
            </a:prstGeom>
          </p:spPr>
        </p:pic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79D53D2-0DF8-462C-A881-3832FFB13E16}"/>
                </a:ext>
              </a:extLst>
            </p:cNvPr>
            <p:cNvSpPr/>
            <p:nvPr/>
          </p:nvSpPr>
          <p:spPr>
            <a:xfrm>
              <a:off x="1502075" y="1434350"/>
              <a:ext cx="463548" cy="43930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87B9D9BB-4618-44C8-8427-0DC28CD2D1E2}"/>
              </a:ext>
            </a:extLst>
          </p:cNvPr>
          <p:cNvSpPr/>
          <p:nvPr/>
        </p:nvSpPr>
        <p:spPr>
          <a:xfrm>
            <a:off x="10499403" y="4863252"/>
            <a:ext cx="254261" cy="4972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12">
            <a:extLst>
              <a:ext uri="{FF2B5EF4-FFF2-40B4-BE49-F238E27FC236}">
                <a16:creationId xmlns:a16="http://schemas.microsoft.com/office/drawing/2014/main" id="{744C1BF5-07B0-49F0-AAB4-590D412B181C}"/>
              </a:ext>
            </a:extLst>
          </p:cNvPr>
          <p:cNvSpPr/>
          <p:nvPr/>
        </p:nvSpPr>
        <p:spPr>
          <a:xfrm flipH="1">
            <a:off x="5242519" y="4894774"/>
            <a:ext cx="5064196" cy="457774"/>
          </a:xfrm>
          <a:custGeom>
            <a:avLst/>
            <a:gdLst>
              <a:gd name="connsiteX0" fmla="*/ 4039 w 1775689"/>
              <a:gd name="connsiteY0" fmla="*/ 0 h 168275"/>
              <a:gd name="connsiteX1" fmla="*/ 1775689 w 1775689"/>
              <a:gd name="connsiteY1" fmla="*/ 82550 h 168275"/>
              <a:gd name="connsiteX2" fmla="*/ 1775689 w 1775689"/>
              <a:gd name="connsiteY2" fmla="*/ 82550 h 168275"/>
              <a:gd name="connsiteX3" fmla="*/ 864 w 1775689"/>
              <a:gd name="connsiteY3" fmla="*/ 168275 h 168275"/>
              <a:gd name="connsiteX4" fmla="*/ 864 w 1775689"/>
              <a:gd name="connsiteY4" fmla="*/ 168275 h 168275"/>
              <a:gd name="connsiteX5" fmla="*/ 4039 w 1775689"/>
              <a:gd name="connsiteY5" fmla="*/ 0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5689" h="168275">
                <a:moveTo>
                  <a:pt x="4039" y="0"/>
                </a:moveTo>
                <a:lnTo>
                  <a:pt x="1775689" y="82550"/>
                </a:lnTo>
                <a:lnTo>
                  <a:pt x="1775689" y="82550"/>
                </a:lnTo>
                <a:lnTo>
                  <a:pt x="864" y="168275"/>
                </a:lnTo>
                <a:lnTo>
                  <a:pt x="864" y="168275"/>
                </a:lnTo>
                <a:cubicBezTo>
                  <a:pt x="-194" y="109008"/>
                  <a:pt x="-1253" y="49742"/>
                  <a:pt x="4039" y="0"/>
                </a:cubicBezTo>
                <a:close/>
              </a:path>
            </a:pathLst>
          </a:custGeom>
          <a:solidFill>
            <a:srgbClr val="FF9999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BDF7CBD-861F-476E-9D9A-F9431F7456DE}"/>
              </a:ext>
            </a:extLst>
          </p:cNvPr>
          <p:cNvSpPr txBox="1"/>
          <p:nvPr/>
        </p:nvSpPr>
        <p:spPr>
          <a:xfrm>
            <a:off x="325985" y="4263987"/>
            <a:ext cx="731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5 TW</a:t>
            </a:r>
          </a:p>
          <a:p>
            <a:r>
              <a:rPr lang="en-US">
                <a:solidFill>
                  <a:srgbClr val="FF0000"/>
                </a:solidFill>
              </a:rPr>
              <a:t>2 </a:t>
            </a:r>
            <a:r>
              <a:rPr lang="en-US" err="1">
                <a:solidFill>
                  <a:srgbClr val="FF0000"/>
                </a:solidFill>
              </a:rPr>
              <a:t>ps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5E8591B-328D-4322-B257-A2816D2BD1EA}"/>
              </a:ext>
            </a:extLst>
          </p:cNvPr>
          <p:cNvSpPr txBox="1"/>
          <p:nvPr/>
        </p:nvSpPr>
        <p:spPr>
          <a:xfrm>
            <a:off x="9919539" y="5735030"/>
            <a:ext cx="5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/>
              <a:t>KCl</a:t>
            </a:r>
            <a:r>
              <a:rPr lang="en-US" sz="1200"/>
              <a:t> </a:t>
            </a:r>
          </a:p>
          <a:p>
            <a:r>
              <a:rPr lang="en-US" sz="1200"/>
              <a:t>5 cm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5979FCC-13B6-41BC-AB70-38096D2A6D02}"/>
              </a:ext>
            </a:extLst>
          </p:cNvPr>
          <p:cNvSpPr txBox="1"/>
          <p:nvPr/>
        </p:nvSpPr>
        <p:spPr>
          <a:xfrm>
            <a:off x="10419401" y="5735030"/>
            <a:ext cx="688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BaF2</a:t>
            </a:r>
          </a:p>
          <a:p>
            <a:r>
              <a:rPr lang="en-US" sz="1200"/>
              <a:t>5 cm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3979285-034F-4FF7-9E1A-D8FE46057475}"/>
              </a:ext>
            </a:extLst>
          </p:cNvPr>
          <p:cNvGrpSpPr/>
          <p:nvPr/>
        </p:nvGrpSpPr>
        <p:grpSpPr>
          <a:xfrm>
            <a:off x="5300701" y="5053196"/>
            <a:ext cx="103535" cy="130143"/>
            <a:chOff x="5817126" y="3139466"/>
            <a:chExt cx="103535" cy="5171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1E5555D-1C7C-4FA3-83B6-C0FF1CAD5B50}"/>
                </a:ext>
              </a:extLst>
            </p:cNvPr>
            <p:cNvGrpSpPr/>
            <p:nvPr/>
          </p:nvGrpSpPr>
          <p:grpSpPr>
            <a:xfrm>
              <a:off x="5817126" y="3139466"/>
              <a:ext cx="103534" cy="517165"/>
              <a:chOff x="3082923" y="1803188"/>
              <a:chExt cx="45720" cy="214656"/>
            </a:xfrm>
          </p:grpSpPr>
          <p:sp>
            <p:nvSpPr>
              <p:cNvPr id="96" name="Isosceles Triangle 95">
                <a:extLst>
                  <a:ext uri="{FF2B5EF4-FFF2-40B4-BE49-F238E27FC236}">
                    <a16:creationId xmlns:a16="http://schemas.microsoft.com/office/drawing/2014/main" id="{BA5976BA-9A66-4C7A-ACA8-728F00E7FA4C}"/>
                  </a:ext>
                </a:extLst>
              </p:cNvPr>
              <p:cNvSpPr/>
              <p:nvPr/>
            </p:nvSpPr>
            <p:spPr>
              <a:xfrm>
                <a:off x="3082923" y="1910516"/>
                <a:ext cx="45719" cy="10732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Isosceles Triangle 96">
                <a:extLst>
                  <a:ext uri="{FF2B5EF4-FFF2-40B4-BE49-F238E27FC236}">
                    <a16:creationId xmlns:a16="http://schemas.microsoft.com/office/drawing/2014/main" id="{F4C0FEC9-87B1-4F44-8B28-4F5C9092D5AB}"/>
                  </a:ext>
                </a:extLst>
              </p:cNvPr>
              <p:cNvSpPr/>
              <p:nvPr/>
            </p:nvSpPr>
            <p:spPr>
              <a:xfrm flipV="1">
                <a:off x="3082924" y="1803188"/>
                <a:ext cx="45719" cy="10732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F1FBDED-280C-476A-871A-281A697B218F}"/>
                </a:ext>
              </a:extLst>
            </p:cNvPr>
            <p:cNvSpPr/>
            <p:nvPr/>
          </p:nvSpPr>
          <p:spPr>
            <a:xfrm>
              <a:off x="5817127" y="3346192"/>
              <a:ext cx="103534" cy="14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C5700A1B-93DE-4057-843C-1ADEFC25A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6" t="130" r="-1713" b="92303"/>
          <a:stretch/>
        </p:blipFill>
        <p:spPr>
          <a:xfrm rot="5400000" flipH="1">
            <a:off x="10436944" y="4775219"/>
            <a:ext cx="1457396" cy="510466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29126E86-E84A-41F5-9F3B-8609D375F2EC}"/>
              </a:ext>
            </a:extLst>
          </p:cNvPr>
          <p:cNvSpPr/>
          <p:nvPr/>
        </p:nvSpPr>
        <p:spPr>
          <a:xfrm>
            <a:off x="627491" y="4930507"/>
            <a:ext cx="1312507" cy="374586"/>
          </a:xfrm>
          <a:prstGeom prst="rect">
            <a:avLst/>
          </a:prstGeom>
          <a:solidFill>
            <a:srgbClr val="FBC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C6F2364-5C3B-43DF-8857-24E01D29EFF0}"/>
              </a:ext>
            </a:extLst>
          </p:cNvPr>
          <p:cNvSpPr/>
          <p:nvPr/>
        </p:nvSpPr>
        <p:spPr>
          <a:xfrm>
            <a:off x="10099052" y="4857186"/>
            <a:ext cx="267487" cy="5032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84CD842-1786-4933-B190-F877DF653D28}"/>
              </a:ext>
            </a:extLst>
          </p:cNvPr>
          <p:cNvSpPr/>
          <p:nvPr/>
        </p:nvSpPr>
        <p:spPr>
          <a:xfrm>
            <a:off x="10745479" y="4884956"/>
            <a:ext cx="1086254" cy="4201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E6ECEF8-8AB1-4822-A88D-CF0E09043855}"/>
              </a:ext>
            </a:extLst>
          </p:cNvPr>
          <p:cNvSpPr txBox="1"/>
          <p:nvPr/>
        </p:nvSpPr>
        <p:spPr>
          <a:xfrm>
            <a:off x="11327277" y="4245638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10 TW</a:t>
            </a:r>
          </a:p>
          <a:p>
            <a:r>
              <a:rPr lang="en-US" b="1">
                <a:solidFill>
                  <a:srgbClr val="FF0000"/>
                </a:solidFill>
              </a:rPr>
              <a:t>500 fs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E6081EF-E90F-49DB-A0C9-C4C5C33CC0B7}"/>
              </a:ext>
            </a:extLst>
          </p:cNvPr>
          <p:cNvSpPr/>
          <p:nvPr/>
        </p:nvSpPr>
        <p:spPr>
          <a:xfrm>
            <a:off x="10371854" y="4891968"/>
            <a:ext cx="146199" cy="443959"/>
          </a:xfrm>
          <a:prstGeom prst="rect">
            <a:avLst/>
          </a:prstGeom>
          <a:solidFill>
            <a:srgbClr val="FBC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83CDF94-ECA8-4CAA-8F3E-3EDF26D0CE7E}"/>
              </a:ext>
            </a:extLst>
          </p:cNvPr>
          <p:cNvSpPr/>
          <p:nvPr/>
        </p:nvSpPr>
        <p:spPr>
          <a:xfrm>
            <a:off x="1963684" y="4765681"/>
            <a:ext cx="135227" cy="72934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764BE5A-126C-4418-99D5-67744F04CFDF}"/>
              </a:ext>
            </a:extLst>
          </p:cNvPr>
          <p:cNvSpPr/>
          <p:nvPr/>
        </p:nvSpPr>
        <p:spPr>
          <a:xfrm>
            <a:off x="785881" y="4954596"/>
            <a:ext cx="1086254" cy="327344"/>
          </a:xfrm>
          <a:prstGeom prst="rect">
            <a:avLst/>
          </a:prstGeom>
          <a:solidFill>
            <a:srgbClr val="FBC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7AAD047-58A3-4692-8F32-2C4CE787C19B}"/>
              </a:ext>
            </a:extLst>
          </p:cNvPr>
          <p:cNvSpPr txBox="1"/>
          <p:nvPr/>
        </p:nvSpPr>
        <p:spPr>
          <a:xfrm>
            <a:off x="1740611" y="5760209"/>
            <a:ext cx="688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BaF2</a:t>
            </a:r>
          </a:p>
          <a:p>
            <a:r>
              <a:rPr lang="en-US" sz="1200"/>
              <a:t>lens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07237B7F-2D3E-4F2B-8900-4CFE5720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34" t="18847" r="12012" b="24853"/>
          <a:stretch/>
        </p:blipFill>
        <p:spPr>
          <a:xfrm rot="10800000" flipH="1">
            <a:off x="530384" y="5589856"/>
            <a:ext cx="777706" cy="770123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29E43A4-8A1C-451E-9588-6020A7BE2E9F}"/>
              </a:ext>
            </a:extLst>
          </p:cNvPr>
          <p:cNvGrpSpPr/>
          <p:nvPr/>
        </p:nvGrpSpPr>
        <p:grpSpPr>
          <a:xfrm>
            <a:off x="8616401" y="5552938"/>
            <a:ext cx="925430" cy="818975"/>
            <a:chOff x="8036425" y="2376754"/>
            <a:chExt cx="1471748" cy="1457398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27ED57DC-F023-45A5-9852-6FAA85943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134" t="18847" r="12012" b="24853"/>
            <a:stretch/>
          </p:blipFill>
          <p:spPr>
            <a:xfrm rot="10800000" flipH="1">
              <a:off x="8036425" y="2376754"/>
              <a:ext cx="1471748" cy="1457398"/>
            </a:xfrm>
            <a:prstGeom prst="rect">
              <a:avLst/>
            </a:prstGeom>
          </p:spPr>
        </p:pic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D579455-7C43-44B2-B18C-FF69A822A091}"/>
                </a:ext>
              </a:extLst>
            </p:cNvPr>
            <p:cNvSpPr/>
            <p:nvPr/>
          </p:nvSpPr>
          <p:spPr>
            <a:xfrm>
              <a:off x="8318499" y="2707474"/>
              <a:ext cx="771526" cy="841200"/>
            </a:xfrm>
            <a:prstGeom prst="ellipse">
              <a:avLst/>
            </a:prstGeom>
            <a:gradFill flip="none" rotWithShape="1">
              <a:gsLst>
                <a:gs pos="0">
                  <a:srgbClr val="FF6600">
                    <a:alpha val="55000"/>
                  </a:srgbClr>
                </a:gs>
                <a:gs pos="19000">
                  <a:srgbClr val="FF3737"/>
                </a:gs>
                <a:gs pos="72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BA68D78-A08A-4335-B966-B9D147091D68}"/>
              </a:ext>
            </a:extLst>
          </p:cNvPr>
          <p:cNvCxnSpPr>
            <a:cxnSpLocks/>
            <a:endCxn id="104" idx="4"/>
          </p:cNvCxnSpPr>
          <p:nvPr/>
        </p:nvCxnSpPr>
        <p:spPr>
          <a:xfrm flipV="1">
            <a:off x="1939998" y="5495024"/>
            <a:ext cx="91300" cy="259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B407CB0-DC0A-4EBC-B750-40DD8FB36AD3}"/>
              </a:ext>
            </a:extLst>
          </p:cNvPr>
          <p:cNvCxnSpPr>
            <a:cxnSpLocks/>
            <a:endCxn id="100" idx="2"/>
          </p:cNvCxnSpPr>
          <p:nvPr/>
        </p:nvCxnSpPr>
        <p:spPr>
          <a:xfrm flipV="1">
            <a:off x="10122602" y="5360465"/>
            <a:ext cx="110194" cy="473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D73ED87-3DB1-4E9C-A334-230E7B3A5F04}"/>
              </a:ext>
            </a:extLst>
          </p:cNvPr>
          <p:cNvCxnSpPr>
            <a:cxnSpLocks/>
          </p:cNvCxnSpPr>
          <p:nvPr/>
        </p:nvCxnSpPr>
        <p:spPr>
          <a:xfrm flipH="1" flipV="1">
            <a:off x="10592793" y="5387968"/>
            <a:ext cx="58067" cy="446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Arrow: Right 113">
            <a:extLst>
              <a:ext uri="{FF2B5EF4-FFF2-40B4-BE49-F238E27FC236}">
                <a16:creationId xmlns:a16="http://schemas.microsoft.com/office/drawing/2014/main" id="{CEC3DD1C-76F4-4C38-9CB2-86CF008C42AA}"/>
              </a:ext>
            </a:extLst>
          </p:cNvPr>
          <p:cNvSpPr/>
          <p:nvPr/>
        </p:nvSpPr>
        <p:spPr>
          <a:xfrm>
            <a:off x="11039891" y="4977315"/>
            <a:ext cx="608410" cy="270151"/>
          </a:xfrm>
          <a:prstGeom prst="rightArrow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4CDC4815-DD8A-4A6E-ABCC-9F48A29F1B35}"/>
              </a:ext>
            </a:extLst>
          </p:cNvPr>
          <p:cNvSpPr/>
          <p:nvPr/>
        </p:nvSpPr>
        <p:spPr>
          <a:xfrm>
            <a:off x="784312" y="4995664"/>
            <a:ext cx="608410" cy="270151"/>
          </a:xfrm>
          <a:prstGeom prst="rightArrow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453C893-2F6E-4D71-860D-59B150451CF0}"/>
              </a:ext>
            </a:extLst>
          </p:cNvPr>
          <p:cNvSpPr txBox="1"/>
          <p:nvPr/>
        </p:nvSpPr>
        <p:spPr>
          <a:xfrm>
            <a:off x="3555012" y="5790252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beam spatial filtering for higher uniformity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185FF9-C8DF-4354-839C-1B449180A70A}"/>
              </a:ext>
            </a:extLst>
          </p:cNvPr>
          <p:cNvSpPr txBox="1"/>
          <p:nvPr/>
        </p:nvSpPr>
        <p:spPr>
          <a:xfrm>
            <a:off x="1308235" y="3332709"/>
            <a:ext cx="4733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Opt. Express 29, 31714 (2021)</a:t>
            </a:r>
          </a:p>
        </p:txBody>
      </p:sp>
    </p:spTree>
    <p:extLst>
      <p:ext uri="{BB962C8B-B14F-4D97-AF65-F5344CB8AC3E}">
        <p14:creationId xmlns:p14="http://schemas.microsoft.com/office/powerpoint/2010/main" val="635664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4571095" y="2308210"/>
            <a:ext cx="2209114" cy="23125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E00AD-34F5-E246-89BB-32DF6911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38691"/>
          </a:xfrm>
        </p:spPr>
        <p:txBody>
          <a:bodyPr>
            <a:normAutofit/>
          </a:bodyPr>
          <a:lstStyle/>
          <a:p>
            <a:r>
              <a:rPr lang="en-US" sz="3200" dirty="0"/>
              <a:t>Plasma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71F84-26CB-754D-958A-1626D254E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781" y="972090"/>
            <a:ext cx="10244438" cy="825374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/>
              <a:t>Counter-propagate</a:t>
            </a:r>
            <a:r>
              <a:rPr lang="en-US" dirty="0"/>
              <a:t> ATF CO</a:t>
            </a:r>
            <a:r>
              <a:rPr lang="en-US" baseline="-25000" dirty="0"/>
              <a:t>2</a:t>
            </a:r>
            <a:r>
              <a:rPr lang="en-US" dirty="0"/>
              <a:t> and an ultra-short seed pulse with slightly longer wavelength</a:t>
            </a:r>
          </a:p>
          <a:p>
            <a:pPr lvl="1"/>
            <a:r>
              <a:rPr lang="en-US" dirty="0"/>
              <a:t>Timing jitter must satisfy </a:t>
            </a:r>
            <a:r>
              <a:rPr lang="el-GR" dirty="0"/>
              <a:t>Δ</a:t>
            </a:r>
            <a:r>
              <a:rPr lang="en-US" dirty="0"/>
              <a:t>t &lt;&lt; c/L, where L is the interaction length, L ~ 1 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2A068-CAA4-D340-B8BA-3EDDFFBB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08" y="8553366"/>
            <a:ext cx="2744623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658368" rtl="0" eaLnBrk="1" latinLnBrk="0" hangingPunct="1">
              <a:defRPr sz="1728" kern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65836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73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510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472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020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57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6694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 December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B1255-C6AE-F845-8CAA-21607CCB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5435" y="8553366"/>
            <a:ext cx="10105293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58368" rtl="0" eaLnBrk="1" latinLnBrk="0" hangingPunct="1">
              <a:defRPr sz="1728" kern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65836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73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510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472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020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57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6694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ATF Users Group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FBC3E-48F8-8C46-9163-8FB8B915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38737" y="8553366"/>
            <a:ext cx="2739617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58368" rtl="0" eaLnBrk="1" latinLnBrk="0" hangingPunct="1">
              <a:defRPr sz="1728" kern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65836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73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510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472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020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57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6694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3DDC34-D481-2744-812B-2FCD98088CB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B63C74-0EF2-B049-877F-1FC901322B9C}"/>
              </a:ext>
            </a:extLst>
          </p:cNvPr>
          <p:cNvSpPr/>
          <p:nvPr/>
        </p:nvSpPr>
        <p:spPr>
          <a:xfrm>
            <a:off x="683526" y="2983961"/>
            <a:ext cx="2238303" cy="8889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C6FBB-C70D-0543-A91D-0E52EC610225}"/>
              </a:ext>
            </a:extLst>
          </p:cNvPr>
          <p:cNvSpPr txBox="1"/>
          <p:nvPr/>
        </p:nvSpPr>
        <p:spPr>
          <a:xfrm>
            <a:off x="776127" y="3119388"/>
            <a:ext cx="2053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Driven by ATF </a:t>
            </a:r>
            <a:r>
              <a:rPr lang="en-US" dirty="0" err="1"/>
              <a:t>Ti:sapphire</a:t>
            </a:r>
            <a:r>
              <a:rPr lang="en-US" dirty="0"/>
              <a:t> laser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F20E2-C2C1-D348-90E4-BB29A03D4CE5}"/>
              </a:ext>
            </a:extLst>
          </p:cNvPr>
          <p:cNvSpPr txBox="1"/>
          <p:nvPr/>
        </p:nvSpPr>
        <p:spPr>
          <a:xfrm>
            <a:off x="1071954" y="264284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Seed source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F4EE9-4EC0-0A43-8231-F6E55C45DF6A}"/>
              </a:ext>
            </a:extLst>
          </p:cNvPr>
          <p:cNvSpPr/>
          <p:nvPr/>
        </p:nvSpPr>
        <p:spPr>
          <a:xfrm>
            <a:off x="9548200" y="2279182"/>
            <a:ext cx="2238303" cy="8889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72AD2-94C9-294B-B728-52D122099662}"/>
              </a:ext>
            </a:extLst>
          </p:cNvPr>
          <p:cNvSpPr txBox="1"/>
          <p:nvPr/>
        </p:nvSpPr>
        <p:spPr>
          <a:xfrm>
            <a:off x="9788964" y="2553109"/>
            <a:ext cx="175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ATF CO</a:t>
            </a:r>
            <a:r>
              <a:rPr lang="en-US" baseline="-25000" dirty="0"/>
              <a:t>2</a:t>
            </a:r>
            <a:r>
              <a:rPr lang="en-US" dirty="0"/>
              <a:t> Laser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7D848-7509-E648-8217-C65A697E6273}"/>
              </a:ext>
            </a:extLst>
          </p:cNvPr>
          <p:cNvSpPr txBox="1"/>
          <p:nvPr/>
        </p:nvSpPr>
        <p:spPr>
          <a:xfrm>
            <a:off x="9943685" y="193806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A0045D-BCE6-A74E-B679-5F3E2B19C61A}"/>
              </a:ext>
            </a:extLst>
          </p:cNvPr>
          <p:cNvSpPr txBox="1"/>
          <p:nvPr/>
        </p:nvSpPr>
        <p:spPr>
          <a:xfrm>
            <a:off x="1238525" y="5030529"/>
            <a:ext cx="887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Demonstrate plasma compression of a CO</a:t>
            </a:r>
            <a:r>
              <a:rPr lang="en-US" baseline="-25000" dirty="0"/>
              <a:t>2</a:t>
            </a:r>
            <a:r>
              <a:rPr lang="en-US" dirty="0"/>
              <a:t> laser pulse from 3 picoseconds to 0.15 picoseconds, with multi-terawatt peak power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50939" y="3294649"/>
            <a:ext cx="1967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Helium/Hydrogen</a:t>
            </a:r>
          </a:p>
          <a:p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baseline="-25000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= 5x10</a:t>
            </a:r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 cm</a:t>
            </a:r>
            <a:r>
              <a:rPr lang="en-US" baseline="30000" dirty="0">
                <a:solidFill>
                  <a:schemeClr val="bg1"/>
                </a:solidFill>
              </a:rPr>
              <a:t>-3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 = 1.5 mm</a:t>
            </a:r>
          </a:p>
        </p:txBody>
      </p:sp>
      <p:sp>
        <p:nvSpPr>
          <p:cNvPr id="48" name="Freeform 47"/>
          <p:cNvSpPr/>
          <p:nvPr/>
        </p:nvSpPr>
        <p:spPr>
          <a:xfrm>
            <a:off x="4958514" y="2438571"/>
            <a:ext cx="4092561" cy="439303"/>
          </a:xfrm>
          <a:custGeom>
            <a:avLst/>
            <a:gdLst>
              <a:gd name="connsiteX0" fmla="*/ 717315 w 1452079"/>
              <a:gd name="connsiteY0" fmla="*/ 0 h 1308077"/>
              <a:gd name="connsiteX1" fmla="*/ 726040 w 1452079"/>
              <a:gd name="connsiteY1" fmla="*/ 785 h 1308077"/>
              <a:gd name="connsiteX2" fmla="*/ 734764 w 1452079"/>
              <a:gd name="connsiteY2" fmla="*/ 0 h 1308077"/>
              <a:gd name="connsiteX3" fmla="*/ 734764 w 1452079"/>
              <a:gd name="connsiteY3" fmla="*/ 1569 h 1308077"/>
              <a:gd name="connsiteX4" fmla="*/ 792440 w 1452079"/>
              <a:gd name="connsiteY4" fmla="*/ 6754 h 1308077"/>
              <a:gd name="connsiteX5" fmla="*/ 1452079 w 1452079"/>
              <a:gd name="connsiteY5" fmla="*/ 1308077 h 1308077"/>
              <a:gd name="connsiteX6" fmla="*/ 734764 w 1452079"/>
              <a:gd name="connsiteY6" fmla="*/ 1308077 h 1308077"/>
              <a:gd name="connsiteX7" fmla="*/ 717315 w 1452079"/>
              <a:gd name="connsiteY7" fmla="*/ 1308077 h 1308077"/>
              <a:gd name="connsiteX8" fmla="*/ 0 w 1452079"/>
              <a:gd name="connsiteY8" fmla="*/ 1308077 h 1308077"/>
              <a:gd name="connsiteX9" fmla="*/ 659639 w 1452079"/>
              <a:gd name="connsiteY9" fmla="*/ 6754 h 1308077"/>
              <a:gd name="connsiteX10" fmla="*/ 717315 w 1452079"/>
              <a:gd name="connsiteY10" fmla="*/ 1569 h 130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2079" h="1308077">
                <a:moveTo>
                  <a:pt x="717315" y="0"/>
                </a:moveTo>
                <a:lnTo>
                  <a:pt x="726040" y="785"/>
                </a:lnTo>
                <a:lnTo>
                  <a:pt x="734764" y="0"/>
                </a:lnTo>
                <a:lnTo>
                  <a:pt x="734764" y="1569"/>
                </a:lnTo>
                <a:lnTo>
                  <a:pt x="792440" y="6754"/>
                </a:lnTo>
                <a:cubicBezTo>
                  <a:pt x="1162950" y="73740"/>
                  <a:pt x="1452079" y="630798"/>
                  <a:pt x="1452079" y="1308077"/>
                </a:cubicBezTo>
                <a:lnTo>
                  <a:pt x="734764" y="1308077"/>
                </a:lnTo>
                <a:lnTo>
                  <a:pt x="717315" y="1308077"/>
                </a:lnTo>
                <a:lnTo>
                  <a:pt x="0" y="1308077"/>
                </a:lnTo>
                <a:cubicBezTo>
                  <a:pt x="0" y="630798"/>
                  <a:pt x="289129" y="73740"/>
                  <a:pt x="659639" y="6754"/>
                </a:cubicBezTo>
                <a:lnTo>
                  <a:pt x="717315" y="1569"/>
                </a:lnTo>
                <a:close/>
              </a:path>
            </a:pathLst>
          </a:custGeom>
          <a:solidFill>
            <a:schemeClr val="accent6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9051074" y="2684787"/>
            <a:ext cx="49712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reeform 48"/>
          <p:cNvSpPr/>
          <p:nvPr/>
        </p:nvSpPr>
        <p:spPr>
          <a:xfrm flipH="1">
            <a:off x="3498612" y="3294649"/>
            <a:ext cx="141085" cy="295394"/>
          </a:xfrm>
          <a:custGeom>
            <a:avLst/>
            <a:gdLst>
              <a:gd name="connsiteX0" fmla="*/ 717315 w 1452079"/>
              <a:gd name="connsiteY0" fmla="*/ 0 h 1308077"/>
              <a:gd name="connsiteX1" fmla="*/ 726040 w 1452079"/>
              <a:gd name="connsiteY1" fmla="*/ 785 h 1308077"/>
              <a:gd name="connsiteX2" fmla="*/ 734764 w 1452079"/>
              <a:gd name="connsiteY2" fmla="*/ 0 h 1308077"/>
              <a:gd name="connsiteX3" fmla="*/ 734764 w 1452079"/>
              <a:gd name="connsiteY3" fmla="*/ 1569 h 1308077"/>
              <a:gd name="connsiteX4" fmla="*/ 792440 w 1452079"/>
              <a:gd name="connsiteY4" fmla="*/ 6754 h 1308077"/>
              <a:gd name="connsiteX5" fmla="*/ 1452079 w 1452079"/>
              <a:gd name="connsiteY5" fmla="*/ 1308077 h 1308077"/>
              <a:gd name="connsiteX6" fmla="*/ 734764 w 1452079"/>
              <a:gd name="connsiteY6" fmla="*/ 1308077 h 1308077"/>
              <a:gd name="connsiteX7" fmla="*/ 717315 w 1452079"/>
              <a:gd name="connsiteY7" fmla="*/ 1308077 h 1308077"/>
              <a:gd name="connsiteX8" fmla="*/ 0 w 1452079"/>
              <a:gd name="connsiteY8" fmla="*/ 1308077 h 1308077"/>
              <a:gd name="connsiteX9" fmla="*/ 659639 w 1452079"/>
              <a:gd name="connsiteY9" fmla="*/ 6754 h 1308077"/>
              <a:gd name="connsiteX10" fmla="*/ 717315 w 1452079"/>
              <a:gd name="connsiteY10" fmla="*/ 1569 h 130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2079" h="1308077">
                <a:moveTo>
                  <a:pt x="717315" y="0"/>
                </a:moveTo>
                <a:lnTo>
                  <a:pt x="726040" y="785"/>
                </a:lnTo>
                <a:lnTo>
                  <a:pt x="734764" y="0"/>
                </a:lnTo>
                <a:lnTo>
                  <a:pt x="734764" y="1569"/>
                </a:lnTo>
                <a:lnTo>
                  <a:pt x="792440" y="6754"/>
                </a:lnTo>
                <a:cubicBezTo>
                  <a:pt x="1162950" y="73740"/>
                  <a:pt x="1452079" y="630798"/>
                  <a:pt x="1452079" y="1308077"/>
                </a:cubicBezTo>
                <a:lnTo>
                  <a:pt x="734764" y="1308077"/>
                </a:lnTo>
                <a:lnTo>
                  <a:pt x="717315" y="1308077"/>
                </a:lnTo>
                <a:lnTo>
                  <a:pt x="0" y="1308077"/>
                </a:lnTo>
                <a:cubicBezTo>
                  <a:pt x="0" y="630798"/>
                  <a:pt x="289129" y="73740"/>
                  <a:pt x="659639" y="6754"/>
                </a:cubicBezTo>
                <a:lnTo>
                  <a:pt x="717315" y="1569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958351" y="3450296"/>
            <a:ext cx="49712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reeform 50"/>
          <p:cNvSpPr/>
          <p:nvPr/>
        </p:nvSpPr>
        <p:spPr>
          <a:xfrm flipH="1">
            <a:off x="7386421" y="3119388"/>
            <a:ext cx="230271" cy="1501380"/>
          </a:xfrm>
          <a:custGeom>
            <a:avLst/>
            <a:gdLst>
              <a:gd name="connsiteX0" fmla="*/ 717315 w 1452079"/>
              <a:gd name="connsiteY0" fmla="*/ 0 h 1308077"/>
              <a:gd name="connsiteX1" fmla="*/ 726040 w 1452079"/>
              <a:gd name="connsiteY1" fmla="*/ 785 h 1308077"/>
              <a:gd name="connsiteX2" fmla="*/ 734764 w 1452079"/>
              <a:gd name="connsiteY2" fmla="*/ 0 h 1308077"/>
              <a:gd name="connsiteX3" fmla="*/ 734764 w 1452079"/>
              <a:gd name="connsiteY3" fmla="*/ 1569 h 1308077"/>
              <a:gd name="connsiteX4" fmla="*/ 792440 w 1452079"/>
              <a:gd name="connsiteY4" fmla="*/ 6754 h 1308077"/>
              <a:gd name="connsiteX5" fmla="*/ 1452079 w 1452079"/>
              <a:gd name="connsiteY5" fmla="*/ 1308077 h 1308077"/>
              <a:gd name="connsiteX6" fmla="*/ 734764 w 1452079"/>
              <a:gd name="connsiteY6" fmla="*/ 1308077 h 1308077"/>
              <a:gd name="connsiteX7" fmla="*/ 717315 w 1452079"/>
              <a:gd name="connsiteY7" fmla="*/ 1308077 h 1308077"/>
              <a:gd name="connsiteX8" fmla="*/ 0 w 1452079"/>
              <a:gd name="connsiteY8" fmla="*/ 1308077 h 1308077"/>
              <a:gd name="connsiteX9" fmla="*/ 659639 w 1452079"/>
              <a:gd name="connsiteY9" fmla="*/ 6754 h 1308077"/>
              <a:gd name="connsiteX10" fmla="*/ 717315 w 1452079"/>
              <a:gd name="connsiteY10" fmla="*/ 1569 h 130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2079" h="1308077">
                <a:moveTo>
                  <a:pt x="717315" y="0"/>
                </a:moveTo>
                <a:lnTo>
                  <a:pt x="726040" y="785"/>
                </a:lnTo>
                <a:lnTo>
                  <a:pt x="734764" y="0"/>
                </a:lnTo>
                <a:lnTo>
                  <a:pt x="734764" y="1569"/>
                </a:lnTo>
                <a:lnTo>
                  <a:pt x="792440" y="6754"/>
                </a:lnTo>
                <a:cubicBezTo>
                  <a:pt x="1162950" y="73740"/>
                  <a:pt x="1452079" y="630798"/>
                  <a:pt x="1452079" y="1308077"/>
                </a:cubicBezTo>
                <a:lnTo>
                  <a:pt x="734764" y="1308077"/>
                </a:lnTo>
                <a:lnTo>
                  <a:pt x="717315" y="1308077"/>
                </a:lnTo>
                <a:lnTo>
                  <a:pt x="0" y="1308077"/>
                </a:lnTo>
                <a:cubicBezTo>
                  <a:pt x="0" y="630798"/>
                  <a:pt x="289129" y="73740"/>
                  <a:pt x="659639" y="6754"/>
                </a:cubicBezTo>
                <a:lnTo>
                  <a:pt x="717315" y="1569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789738" y="3872569"/>
            <a:ext cx="49712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002403" y="3737503"/>
            <a:ext cx="1180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</a:t>
            </a:r>
            <a:r>
              <a:rPr lang="en-US" dirty="0" err="1"/>
              <a:t>nJ</a:t>
            </a:r>
            <a:endParaRPr lang="en-US" dirty="0"/>
          </a:p>
          <a:p>
            <a:r>
              <a:rPr lang="en-US" dirty="0"/>
              <a:t>11 micron</a:t>
            </a:r>
          </a:p>
          <a:p>
            <a:r>
              <a:rPr lang="en-US" dirty="0"/>
              <a:t>100 fs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711608" y="3498706"/>
            <a:ext cx="1180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</a:t>
            </a:r>
          </a:p>
          <a:p>
            <a:r>
              <a:rPr lang="en-US" dirty="0"/>
              <a:t>0.5 J</a:t>
            </a:r>
          </a:p>
          <a:p>
            <a:r>
              <a:rPr lang="en-US" dirty="0"/>
              <a:t>11 micron</a:t>
            </a:r>
          </a:p>
          <a:p>
            <a:r>
              <a:rPr lang="en-US" dirty="0"/>
              <a:t>150 fs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945782" y="250814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9.2 micron, 3 J, 5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FE72EABF-3BDB-49C2-B1CA-9600ECB31939}"/>
              </a:ext>
            </a:extLst>
          </p:cNvPr>
          <p:cNvSpPr txBox="1">
            <a:spLocks/>
          </p:cNvSpPr>
          <p:nvPr/>
        </p:nvSpPr>
        <p:spPr>
          <a:xfrm>
            <a:off x="10717693" y="6216914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729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35000"/>
          </a:xfrm>
        </p:spPr>
        <p:txBody>
          <a:bodyPr>
            <a:normAutofit/>
          </a:bodyPr>
          <a:lstStyle/>
          <a:p>
            <a:r>
              <a:rPr lang="en-US" sz="3200" dirty="0"/>
              <a:t>Experimental Setup for LWIR Seed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428" y="5411748"/>
            <a:ext cx="8960009" cy="49241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D.F. Gordon et al., Phys. Plasmas 28, 033104 (2021)</a:t>
            </a:r>
          </a:p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7808" y="9153441"/>
            <a:ext cx="2744623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658368" rtl="0" eaLnBrk="1" latinLnBrk="0" hangingPunct="1">
              <a:defRPr sz="1728" kern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65836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73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510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472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020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57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6694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 December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25435" y="9153441"/>
            <a:ext cx="10105293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58368" rtl="0" eaLnBrk="1" latinLnBrk="0" hangingPunct="1">
              <a:defRPr sz="1728" kern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65836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73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510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472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020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57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6694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ATF Users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938737" y="9153441"/>
            <a:ext cx="2739617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58368" rtl="0" eaLnBrk="1" latinLnBrk="0" hangingPunct="1">
              <a:defRPr sz="1728" kern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65836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73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510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472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020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57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6694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3DDC34-D481-2744-812B-2FCD98088CB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17" y="1348581"/>
            <a:ext cx="8489032" cy="3714712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453D488-93BD-4506-91F7-64B9AB9B4163}"/>
              </a:ext>
            </a:extLst>
          </p:cNvPr>
          <p:cNvSpPr txBox="1">
            <a:spLocks/>
          </p:cNvSpPr>
          <p:nvPr/>
        </p:nvSpPr>
        <p:spPr>
          <a:xfrm>
            <a:off x="10904435" y="6311504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70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A6F69-957C-4A41-A8B0-286CB0BA6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41300"/>
            <a:ext cx="11049000" cy="583889"/>
          </a:xfrm>
        </p:spPr>
        <p:txBody>
          <a:bodyPr>
            <a:normAutofit/>
          </a:bodyPr>
          <a:lstStyle/>
          <a:p>
            <a:r>
              <a:rPr lang="en-US" sz="3200" dirty="0"/>
              <a:t>ATF Science Planning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6D2FF-29C7-A143-96CE-BC89DDE2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825189"/>
            <a:ext cx="11049000" cy="520762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/>
            <a:r>
              <a:rPr lang="en-US" sz="2000" b="1" dirty="0"/>
              <a:t>Goals: </a:t>
            </a:r>
          </a:p>
          <a:p>
            <a:pPr lvl="1"/>
            <a:r>
              <a:rPr lang="en-US" sz="1800" dirty="0"/>
              <a:t>Determine the Priority Research Directions (PRDs) that can be leveraged to establish a priority-based upgrade path for the facility. </a:t>
            </a:r>
          </a:p>
          <a:p>
            <a:pPr lvl="1"/>
            <a:r>
              <a:rPr lang="en-US" sz="1800" dirty="0"/>
              <a:t>Determine the set of parameters to best support the PRDs and enable the exploration of new Physics </a:t>
            </a:r>
          </a:p>
          <a:p>
            <a:pPr marL="0" indent="0"/>
            <a:r>
              <a:rPr lang="en-US" sz="2000" b="1" dirty="0"/>
              <a:t>Strategy </a:t>
            </a:r>
          </a:p>
          <a:p>
            <a:pPr lvl="1"/>
            <a:r>
              <a:rPr lang="en-US" sz="1800" dirty="0"/>
              <a:t>Refine and update the PRDs using the community input through a series of Science Planning Workshops </a:t>
            </a:r>
          </a:p>
          <a:p>
            <a:pPr lvl="1"/>
            <a:r>
              <a:rPr lang="en-US" sz="1800" dirty="0"/>
              <a:t>Determine a set of core capabilities and upgrades required for ATF facilities to best serve the research </a:t>
            </a:r>
          </a:p>
          <a:p>
            <a:pPr marL="0" indent="0"/>
            <a:r>
              <a:rPr lang="en-US" sz="2000" b="1" dirty="0"/>
              <a:t>2019 Report Editors:</a:t>
            </a:r>
          </a:p>
          <a:p>
            <a:pPr lvl="1"/>
            <a:r>
              <a:rPr lang="en-US" sz="1800" dirty="0"/>
              <a:t>Navid Vafaei-</a:t>
            </a:r>
            <a:r>
              <a:rPr lang="en-US" sz="1800" dirty="0" err="1"/>
              <a:t>Najafabadi</a:t>
            </a:r>
            <a:r>
              <a:rPr lang="en-US" sz="1800" dirty="0"/>
              <a:t> (Stony Brook University) </a:t>
            </a:r>
          </a:p>
          <a:p>
            <a:pPr lvl="1"/>
            <a:r>
              <a:rPr lang="en-US" sz="1800" dirty="0"/>
              <a:t>Michael Downer (University of Texas at Austin) </a:t>
            </a:r>
          </a:p>
          <a:p>
            <a:pPr lvl="1"/>
            <a:r>
              <a:rPr lang="en-US" sz="1800" dirty="0"/>
              <a:t>David Sutter (University of Maryland)</a:t>
            </a:r>
          </a:p>
          <a:p>
            <a:pPr lvl="1"/>
            <a:r>
              <a:rPr lang="en-US" sz="1800" dirty="0"/>
              <a:t>Gerard </a:t>
            </a:r>
            <a:r>
              <a:rPr lang="en-US" sz="1800" dirty="0" err="1"/>
              <a:t>Andonian</a:t>
            </a:r>
            <a:r>
              <a:rPr lang="en-US" sz="1800" dirty="0"/>
              <a:t> (University of California, Los Angeles) </a:t>
            </a:r>
          </a:p>
          <a:p>
            <a:pPr lvl="1"/>
            <a:r>
              <a:rPr lang="en-US" sz="1800" dirty="0"/>
              <a:t>Aakash </a:t>
            </a:r>
            <a:r>
              <a:rPr lang="en-US" sz="1800" dirty="0" err="1"/>
              <a:t>Sahai</a:t>
            </a:r>
            <a:r>
              <a:rPr lang="en-US" sz="1800" dirty="0"/>
              <a:t> (University of Colorado) </a:t>
            </a:r>
          </a:p>
          <a:p>
            <a:pPr marL="0" indent="0"/>
            <a:endParaRPr lang="en-US" sz="2000" dirty="0"/>
          </a:p>
          <a:p>
            <a:pPr marL="0" indent="0"/>
            <a:r>
              <a:rPr lang="en-US" sz="2000" i="1" dirty="0"/>
              <a:t>2019Report: https://www.bnl.gov/atf/docs/ATF%20Science%20Workshop%20Report%202019.pdf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5576F-9C04-B54B-ADB4-29E7116C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1E0EF-C14F-BE74-A7A2-F50F2834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Two-Color Ionization Injection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0B81C-54CE-F81F-CFA5-671080141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473458"/>
          </a:xfrm>
        </p:spPr>
        <p:txBody>
          <a:bodyPr/>
          <a:lstStyle/>
          <a:p>
            <a:r>
              <a:rPr lang="en-US" dirty="0"/>
              <a:t>Uniqueness of ATF Contribution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94E18-F0E5-12AA-825C-C43E806CE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8EF6F6A5-F0EC-654B-79D5-ACAAB041A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70"/>
          <a:stretch/>
        </p:blipFill>
        <p:spPr>
          <a:xfrm>
            <a:off x="1251481" y="4251607"/>
            <a:ext cx="3221326" cy="2606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D351C5-E94C-CA98-6CD3-DACF8D8F4BB4}"/>
              </a:ext>
            </a:extLst>
          </p:cNvPr>
          <p:cNvSpPr txBox="1"/>
          <p:nvPr/>
        </p:nvSpPr>
        <p:spPr>
          <a:xfrm>
            <a:off x="912812" y="4159822"/>
            <a:ext cx="46309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Schroeder, </a:t>
            </a:r>
            <a:r>
              <a:rPr lang="en-US" sz="1100" i="1" dirty="0"/>
              <a:t>European Conference on Lasers and Electro-Optics</a:t>
            </a:r>
            <a:r>
              <a:rPr lang="en-US" sz="1100" dirty="0"/>
              <a:t> (2015)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FA26D0-AB70-8734-CFF9-43BB8C57F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09" y="1681163"/>
            <a:ext cx="3640670" cy="21844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4619EC-5266-32EC-D81A-11A142113B07}"/>
              </a:ext>
            </a:extLst>
          </p:cNvPr>
          <p:cNvSpPr txBox="1"/>
          <p:nvPr/>
        </p:nvSpPr>
        <p:spPr>
          <a:xfrm>
            <a:off x="912812" y="3800267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Schroeder, </a:t>
            </a:r>
            <a:r>
              <a:rPr lang="en-US" sz="1100" i="1" dirty="0"/>
              <a:t>PRSTAB </a:t>
            </a:r>
            <a:r>
              <a:rPr lang="en-US" sz="1100" b="1" dirty="0"/>
              <a:t>17</a:t>
            </a:r>
            <a:r>
              <a:rPr lang="en-US" sz="1100" dirty="0"/>
              <a:t>, 101301 (2014)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861480-2607-43F1-E5C8-5AD92CE10600}"/>
              </a:ext>
            </a:extLst>
          </p:cNvPr>
          <p:cNvSpPr txBox="1"/>
          <p:nvPr/>
        </p:nvSpPr>
        <p:spPr>
          <a:xfrm>
            <a:off x="2262598" y="5881886"/>
            <a:ext cx="2014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 emittance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7">
                <a:extLst>
                  <a:ext uri="{FF2B5EF4-FFF2-40B4-BE49-F238E27FC236}">
                    <a16:creationId xmlns:a16="http://schemas.microsoft.com/office/drawing/2014/main" id="{5AD2E998-278E-695E-FB48-5DB626F26E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3767" y="2252461"/>
                <a:ext cx="5996591" cy="407633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110000"/>
                  </a:lnSpc>
                </a:pPr>
                <a:r>
                  <a:rPr lang="en-US" dirty="0"/>
                  <a:t>Drive laser needs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form plasma wakefield, but we want low 𝐼 to avoid prematurely ionizing the gas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Injector laser needs high 𝐼 to ionize the gas, but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to avoid disturbing the plasma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&gt;10x difference between the drive and injector wavelengths allows this to easily be achieved at ATF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The large bubble driven by CO</a:t>
                </a:r>
                <a:r>
                  <a:rPr lang="en-US" baseline="-25000" dirty="0"/>
                  <a:t>2</a:t>
                </a:r>
                <a:r>
                  <a:rPr lang="en-US" dirty="0"/>
                  <a:t> laser at low density simplifies alignment of the two lasers</a:t>
                </a:r>
              </a:p>
            </p:txBody>
          </p:sp>
        </mc:Choice>
        <mc:Fallback xmlns="">
          <p:sp>
            <p:nvSpPr>
              <p:cNvPr id="16" name="Content Placeholder 7">
                <a:extLst>
                  <a:ext uri="{FF2B5EF4-FFF2-40B4-BE49-F238E27FC236}">
                    <a16:creationId xmlns:a16="http://schemas.microsoft.com/office/drawing/2014/main" id="{5AD2E998-278E-695E-FB48-5DB626F26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767" y="2252461"/>
                <a:ext cx="5996591" cy="4076331"/>
              </a:xfrm>
              <a:prstGeom prst="rect">
                <a:avLst/>
              </a:prstGeom>
              <a:blipFill>
                <a:blip r:embed="rId4"/>
                <a:stretch>
                  <a:fillRect t="-1553" r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28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95999-ECED-9641-9BB5-87D97D10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596900"/>
          </a:xfrm>
        </p:spPr>
        <p:txBody>
          <a:bodyPr>
            <a:normAutofit/>
          </a:bodyPr>
          <a:lstStyle/>
          <a:p>
            <a:r>
              <a:rPr lang="en-US" sz="3200" dirty="0"/>
              <a:t>Overview of Previous Priority Research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3465D-ADDE-BF49-831E-5CD089030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58851"/>
            <a:ext cx="11049000" cy="53467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lphaUcPeriod"/>
            </a:pPr>
            <a:r>
              <a:rPr lang="en-US" sz="1800" dirty="0"/>
              <a:t>Long-Wave Infrared (LWIR) Driven Science.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LWIR Laser-Driven Plasma Ion Acceleration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LWIR Laser-Driven Plasma Electron Acceleration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Basic Plasma Physics Research in Novel Regimes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LWIR Laser Technology Development </a:t>
            </a:r>
          </a:p>
          <a:p>
            <a:pPr marL="457200" indent="-457200">
              <a:lnSpc>
                <a:spcPct val="120000"/>
              </a:lnSpc>
              <a:buFont typeface="+mj-lt"/>
              <a:buAutoNum type="alphaUcPeriod"/>
            </a:pPr>
            <a:r>
              <a:rPr lang="en-US" sz="1800" dirty="0"/>
              <a:t>Electron-Beam-Driven Science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Advanced Acceleration Research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Beam Phase Space Optimization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Low Emittance Source Development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Novel and Efficient Terahertz Radiation Generation</a:t>
            </a:r>
          </a:p>
          <a:p>
            <a:pPr marL="457200" indent="-457200">
              <a:lnSpc>
                <a:spcPct val="120000"/>
              </a:lnSpc>
              <a:buFont typeface="+mj-lt"/>
              <a:buAutoNum type="alphaUcPeriod"/>
            </a:pPr>
            <a:r>
              <a:rPr lang="en-US" sz="1800" dirty="0"/>
              <a:t>Laser Electron Beam Interactions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Basic Research of Laser-Plasma Charged-Lepton-Beam Production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Electron Acceleration Techniques Driven by the Combination of Electron Beam and LWIR Laser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Radiation Generation</a:t>
            </a: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0AB14-81D7-B44F-B87D-E04623AB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75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BFC4-51AF-7B4C-8EF6-5D4F4DED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42" y="323939"/>
            <a:ext cx="2077107" cy="6064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Review: Facility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E73E-43A1-934B-8301-3908AC90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FA245A1-E333-F146-BE56-D5C4C97CA43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891922" y="68953"/>
              <a:ext cx="9991336" cy="66332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59916">
                      <a:extLst>
                        <a:ext uri="{9D8B030D-6E8A-4147-A177-3AD203B41FA5}">
                          <a16:colId xmlns:a16="http://schemas.microsoft.com/office/drawing/2014/main" val="2280644849"/>
                        </a:ext>
                      </a:extLst>
                    </a:gridCol>
                    <a:gridCol w="3878322">
                      <a:extLst>
                        <a:ext uri="{9D8B030D-6E8A-4147-A177-3AD203B41FA5}">
                          <a16:colId xmlns:a16="http://schemas.microsoft.com/office/drawing/2014/main" val="1581785164"/>
                        </a:ext>
                      </a:extLst>
                    </a:gridCol>
                    <a:gridCol w="3153098">
                      <a:extLst>
                        <a:ext uri="{9D8B030D-6E8A-4147-A177-3AD203B41FA5}">
                          <a16:colId xmlns:a16="http://schemas.microsoft.com/office/drawing/2014/main" val="625676462"/>
                        </a:ext>
                      </a:extLst>
                    </a:gridCol>
                  </a:tblGrid>
                  <a:tr h="18415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Experiment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LWIR Laser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e-beam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24088805"/>
                      </a:ext>
                    </a:extLst>
                  </a:tr>
                  <a:tr h="375482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A.1: Ion Acceleration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10-25 TW: up to ~ 100 MeV ions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Circ. Pol. for advanced methods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02608546"/>
                      </a:ext>
                    </a:extLst>
                  </a:tr>
                  <a:tr h="18415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A.2 e- Acceleration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10-20 TW, &lt;1ps: Blowout regime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Integrated NIR: two color injection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49841204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A.3 Weibel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 TW, ~3 ps, circ. Pol.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9452625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B.1 Dielectric Wakefield Acceleration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∼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𝟑𝟎𝟎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 </a:t>
                          </a:r>
                          <a:r>
                            <a:rPr lang="en-US" sz="1400" dirty="0" err="1">
                              <a:effectLst/>
                            </a:rPr>
                            <a:t>pC</a:t>
                          </a:r>
                          <a:r>
                            <a:rPr lang="en-US" sz="14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𝟐𝟎𝟎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91014618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B.1 Two Beam Acceleration (TBA)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 1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nC,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&lt;2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, total peak power&gt; 60 MW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98327191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B.2 Structure-based phase space manipulation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∼ 1−2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.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52630020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B.2 fs beam manipulation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TEM_10 mode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86815771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B.4 THZ Generation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≤2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&gt;400</m:t>
                              </m:r>
                            </m:oMath>
                          </a14:m>
                          <a:r>
                            <a:rPr lang="en-US" sz="1400" dirty="0" err="1">
                              <a:effectLst/>
                            </a:rPr>
                            <a:t>pC</a:t>
                          </a:r>
                          <a:r>
                            <a:rPr lang="en-US" sz="14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&lt;120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, 6.4 cm period undulator: 1.5 </a:t>
                          </a:r>
                          <a:r>
                            <a:rPr lang="en-US" sz="1400" dirty="0" err="1">
                              <a:effectLst/>
                            </a:rPr>
                            <a:t>mJ</a:t>
                          </a:r>
                          <a:r>
                            <a:rPr lang="en-US" sz="1400" dirty="0">
                              <a:effectLst/>
                            </a:rPr>
                            <a:t> THz pulse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86733556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C.1 e- injection into LWFA in blowout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≪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200: 100 MeV beam injection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≫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: ultrafast electron radiography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32573209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C.1 e+ beam generation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0.5-5 TW, ~2 ps, spot size w</a:t>
                          </a:r>
                          <a:r>
                            <a:rPr lang="en-US" sz="1400" baseline="-25000">
                              <a:effectLst/>
                            </a:rPr>
                            <a:t>0</a:t>
                          </a:r>
                          <a:r>
                            <a:rPr lang="en-US" sz="1400">
                              <a:effectLst/>
                            </a:rPr>
                            <a:t>~50-100 µm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&gt;60 MeV,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 &lt;1%,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&lt;50 µm, Q&gt;250 pC,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&lt;10 µm, bunch length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&lt;0.2 ps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19095985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PRD C.2 Dielectric Laser Acceleration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 mJ, 2 ps, 10 Hz rep rate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50 MeV,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1 pC,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~20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~5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66823171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PRD C.2 Direct Laser Acceleration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0.5 ps,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 1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nC: Drive beam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~30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 fs,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 10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pC: Trailing beam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7267202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C.3 Inverse Compton Scattering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=1.5,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 Circular polarization: nonlinear ICS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, linear polarization: harmonic radiation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=10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, any polarization: higher order multiphoton Thomson scattering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50-75 MeV,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 1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~10−30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m,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 300−500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C, rep rate 3Hz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244943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FA245A1-E333-F146-BE56-D5C4C97CA4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3379256"/>
                  </p:ext>
                </p:extLst>
              </p:nvPr>
            </p:nvGraphicFramePr>
            <p:xfrm>
              <a:off x="1891922" y="68953"/>
              <a:ext cx="9991336" cy="66332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59916">
                      <a:extLst>
                        <a:ext uri="{9D8B030D-6E8A-4147-A177-3AD203B41FA5}">
                          <a16:colId xmlns:a16="http://schemas.microsoft.com/office/drawing/2014/main" val="2280644849"/>
                        </a:ext>
                      </a:extLst>
                    </a:gridCol>
                    <a:gridCol w="3878322">
                      <a:extLst>
                        <a:ext uri="{9D8B030D-6E8A-4147-A177-3AD203B41FA5}">
                          <a16:colId xmlns:a16="http://schemas.microsoft.com/office/drawing/2014/main" val="1581785164"/>
                        </a:ext>
                      </a:extLst>
                    </a:gridCol>
                    <a:gridCol w="3153098">
                      <a:extLst>
                        <a:ext uri="{9D8B030D-6E8A-4147-A177-3AD203B41FA5}">
                          <a16:colId xmlns:a16="http://schemas.microsoft.com/office/drawing/2014/main" val="625676462"/>
                        </a:ext>
                      </a:extLst>
                    </a:gridCol>
                  </a:tblGrid>
                  <a:tr h="2133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Experiment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LWIR Laser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e-beam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2408880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A.1: Ion Acceleration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10-25 TW: up to ~ 100 MeV ions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Circ. Pol. for advanced methods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02608546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A.2 e- Acceleration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10-20 TW, &lt;1ps: Blowout regime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Integrated NIR: two color injection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49841204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A.3 Weibel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 TW, ~3 ps, circ. Pol.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945262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B.1 Dielectric Wakefield Acceleration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311765" r="-803" b="-116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1014618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B.1 Two Beam Acceleration (TBA)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424242" r="-803" b="-11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8327191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B.2 Structure-based phase space manipulation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508824" r="-803" b="-97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2630020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B.2 fs beam manipulation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TEM_10 mode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8681577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B.4 THZ Generation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448000" r="-803" b="-52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6733556"/>
                      </a:ext>
                    </a:extLst>
                  </a:tr>
                  <a:tr h="872554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C.1 e- injection into LWFA in blowout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397101" r="-803" b="-2811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257320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C.1 e+ beam generation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0.5-5 TW, ~2 ps, spot size w</a:t>
                          </a:r>
                          <a:r>
                            <a:rPr lang="en-US" sz="1400" baseline="-25000">
                              <a:effectLst/>
                            </a:rPr>
                            <a:t>0</a:t>
                          </a:r>
                          <a:r>
                            <a:rPr lang="en-US" sz="1400">
                              <a:effectLst/>
                            </a:rPr>
                            <a:t>~50-100 µm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686000" r="-803" b="-2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909598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PRD C.2 Dielectric Laser Acceleration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 mJ, 2 ps, 10 Hz rep rate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1155882" r="-803" b="-3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6823171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PRD C.2 Direct Laser Acceleration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1255882" r="-803" b="-2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67202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C.3 Inverse Compton Scattering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76144" t="-688060" r="-82026" b="-134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688060" r="-803" b="-134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449433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8033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16D9-0DDE-3847-B2FD-82562003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208"/>
            <a:ext cx="11049000" cy="625475"/>
          </a:xfrm>
        </p:spPr>
        <p:txBody>
          <a:bodyPr>
            <a:normAutofit/>
          </a:bodyPr>
          <a:lstStyle/>
          <a:p>
            <a:r>
              <a:rPr lang="en-US" sz="3200" dirty="0"/>
              <a:t>Review: Diagnostic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CF1D2-306E-A440-8847-EBFF98B39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30163"/>
            <a:ext cx="11049000" cy="5927837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Expanded Experimental Diagnostic Capabilities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Plasma Diagnostics (interferometry, </a:t>
            </a:r>
            <a:r>
              <a:rPr lang="en-US" dirty="0" err="1"/>
              <a:t>shadowgraphy,etc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Prepulse</a:t>
            </a:r>
            <a:r>
              <a:rPr lang="en-US" dirty="0"/>
              <a:t> contrast diagnostics better than 4 orders of magnitude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Characterization of high quality e-beams requires full e-trajectory recovery within a magnetic spectrometer’s energy-dispersion plane, e-beam polarimeters based on </a:t>
            </a:r>
            <a:r>
              <a:rPr lang="en-US" dirty="0" err="1"/>
              <a:t>Møller</a:t>
            </a:r>
            <a:r>
              <a:rPr lang="en-US" dirty="0"/>
              <a:t> e-e scattering from polarized ferromagnetic targets, and CTR-based 6D profiling of e- bunches.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Radiation detectors, including KBr, MCPs, x-ray CCDs, and </a:t>
            </a:r>
            <a:r>
              <a:rPr lang="en-US" dirty="0" err="1"/>
              <a:t>CsI</a:t>
            </a:r>
            <a:r>
              <a:rPr lang="en-US" dirty="0"/>
              <a:t> scintillators with CCD, flux measurements, Crystal Si or </a:t>
            </a:r>
            <a:r>
              <a:rPr lang="en-US" dirty="0" err="1"/>
              <a:t>CdTe</a:t>
            </a:r>
            <a:r>
              <a:rPr lang="en-US" dirty="0"/>
              <a:t> average flux energy spectrometer, Single Shot Double differential diagnostic, Curved bent multi layer or Si &amp; Quartz spectrometer, liquid scintillator detector in combination with single photon count PMT, and Compton magnet spectrometer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Achievable through collaboration with users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Beam characterization: Transverse deflective cavity (T- CAV), 2 THz interferometry from coherent transition radiation (CTR), coherent diffraction/edge/Cerenkov radiation (CDR/CER/CCR)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Alignment and Synchronization Requirements for Multi-Beam Experiments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Implementation of computer-based optimization technologies and accompanying high repetition rate are needed for achieving and maintaining high precision alignment and synchronization between the beams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Expanded Computational Capabilities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Availability of user-friendly simulation codes for modelling short/long-term plasma dynamics, radiation production, and machine-learning tools for beam diagnostics and steering will be a great asset for users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BCC03-E48B-1D42-9BFA-209729CC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43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2C4E1-5B69-2AF9-F68D-D9F27640E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B39EF3-F53E-F9D0-BB9A-54184737C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Major Infrastructure Upgrades Facilitate High-Impact Experiments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16AB90-20B7-A77E-3FBB-F7F7179832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2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BDBE63-04C8-8E48-800A-474409738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39775"/>
          </a:xfrm>
        </p:spPr>
        <p:txBody>
          <a:bodyPr>
            <a:normAutofit/>
          </a:bodyPr>
          <a:lstStyle/>
          <a:p>
            <a:r>
              <a:rPr lang="en-US" sz="3200" dirty="0"/>
              <a:t>Investments in Capability Upgrades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98FEB-7B96-344A-A43A-877DED9D8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04900"/>
            <a:ext cx="11049000" cy="501015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In response to the scientific plan, the facility has focused on development of capabilities with highest scientific payoff: 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R&amp;D in LWIR laser technologies to achieve &gt;20 TW, &lt;1 </a:t>
            </a:r>
            <a:r>
              <a:rPr lang="en-US" dirty="0" err="1"/>
              <a:t>ps</a:t>
            </a:r>
            <a:r>
              <a:rPr lang="en-US" dirty="0"/>
              <a:t> pulse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Integration of laser and beam sources for multi-beam experiments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Implementation of integrated femtosecond (</a:t>
            </a:r>
            <a:r>
              <a:rPr lang="en-US" dirty="0" err="1"/>
              <a:t>Ti:Sapphire</a:t>
            </a:r>
            <a:r>
              <a:rPr lang="en-US" dirty="0"/>
              <a:t>) laser for enabling key experiments in accelerator science and plasma physics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 Investment in stability and diagnostics for the electron beam are required to fully take advantage of its capability as a science driver as well as multi-beam integrated experiments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2E77E-94C0-DB48-A8EE-8E2E539B5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91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309AB-39CC-4346-9606-4F10F7C1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14263"/>
          </a:xfrm>
        </p:spPr>
        <p:txBody>
          <a:bodyPr>
            <a:normAutofit/>
          </a:bodyPr>
          <a:lstStyle/>
          <a:p>
            <a:r>
              <a:rPr lang="en-US" sz="3200" dirty="0"/>
              <a:t>Current Status and Future LWIR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739F-8702-2143-9E3B-D3DC1E847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79388"/>
            <a:ext cx="6857689" cy="4977142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Science plan shows the promise of high-impact results at &gt;20 TW, &lt;1ps laser pulse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Aggressive R&amp;D program has been put in place to meet this milestone, including</a:t>
            </a:r>
          </a:p>
          <a:p>
            <a:pPr marL="914400" lvl="1" indent="-457200"/>
            <a:r>
              <a:rPr lang="en-US" dirty="0"/>
              <a:t>Vacuum transport to enable delivery of 5 TW to user IPs</a:t>
            </a:r>
          </a:p>
          <a:p>
            <a:pPr marL="914400" lvl="1" indent="-457200"/>
            <a:r>
              <a:rPr lang="en-US" dirty="0"/>
              <a:t>Development of solid-state seed (~10 </a:t>
            </a:r>
            <a:r>
              <a:rPr lang="en-US" dirty="0" err="1"/>
              <a:t>mJ</a:t>
            </a:r>
            <a:r>
              <a:rPr lang="en-US" dirty="0"/>
              <a:t>) enabling better use of CO</a:t>
            </a:r>
            <a:r>
              <a:rPr lang="en-US" baseline="-25000" dirty="0"/>
              <a:t>2</a:t>
            </a:r>
            <a:r>
              <a:rPr lang="en-US" dirty="0"/>
              <a:t> gain bandwidth</a:t>
            </a:r>
          </a:p>
          <a:p>
            <a:pPr marL="914400" lvl="1" indent="-457200"/>
            <a:r>
              <a:rPr lang="en-US" dirty="0"/>
              <a:t>Research in novel nonlinear pulse compression methods to reach 100s of fs</a:t>
            </a:r>
          </a:p>
          <a:p>
            <a:pPr marL="914400" lvl="1" indent="-457200"/>
            <a:r>
              <a:rPr lang="en-US" dirty="0"/>
              <a:t>R&amp;D in plasma optics (user collaboration) to supersede the gradual long-term degradation of compressor gratings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83C54-C619-CE48-88B2-0E874FDF6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C6E2BF-02D6-5E45-956B-826C6D388F76}"/>
              </a:ext>
            </a:extLst>
          </p:cNvPr>
          <p:cNvGrpSpPr/>
          <p:nvPr/>
        </p:nvGrpSpPr>
        <p:grpSpPr>
          <a:xfrm>
            <a:off x="7320030" y="1028600"/>
            <a:ext cx="4807611" cy="4800799"/>
            <a:chOff x="7486116" y="1991170"/>
            <a:chExt cx="4807611" cy="48007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C0CBDFF-78B0-7D4B-B734-38832D71962C}"/>
                </a:ext>
              </a:extLst>
            </p:cNvPr>
            <p:cNvGrpSpPr/>
            <p:nvPr/>
          </p:nvGrpSpPr>
          <p:grpSpPr>
            <a:xfrm>
              <a:off x="7486116" y="1991170"/>
              <a:ext cx="4807611" cy="4800799"/>
              <a:chOff x="6703886" y="1294714"/>
              <a:chExt cx="5589841" cy="549725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DA243B8-80AD-3442-9390-7357DF1C6C09}"/>
                  </a:ext>
                </a:extLst>
              </p:cNvPr>
              <p:cNvGrpSpPr/>
              <p:nvPr/>
            </p:nvGrpSpPr>
            <p:grpSpPr>
              <a:xfrm>
                <a:off x="6703886" y="1294714"/>
                <a:ext cx="5589841" cy="4181164"/>
                <a:chOff x="1217359" y="550068"/>
                <a:chExt cx="5589841" cy="4181164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91F195A-6D26-7E4E-AB8B-4FBA18899B9A}"/>
                    </a:ext>
                  </a:extLst>
                </p:cNvPr>
                <p:cNvSpPr/>
                <p:nvPr/>
              </p:nvSpPr>
              <p:spPr>
                <a:xfrm>
                  <a:off x="1217359" y="550068"/>
                  <a:ext cx="5486400" cy="418116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F5EDE4F4-1C76-3740-80C0-4967908200FF}"/>
                    </a:ext>
                  </a:extLst>
                </p:cNvPr>
                <p:cNvGrpSpPr/>
                <p:nvPr/>
              </p:nvGrpSpPr>
              <p:grpSpPr>
                <a:xfrm>
                  <a:off x="1320800" y="616432"/>
                  <a:ext cx="5486400" cy="4114800"/>
                  <a:chOff x="304800" y="598251"/>
                  <a:chExt cx="5486400" cy="4114800"/>
                </a:xfrm>
              </p:grpSpPr>
              <p:pic>
                <p:nvPicPr>
                  <p:cNvPr id="12" name="Graphic 11">
                    <a:extLst>
                      <a:ext uri="{FF2B5EF4-FFF2-40B4-BE49-F238E27FC236}">
                        <a16:creationId xmlns:a16="http://schemas.microsoft.com/office/drawing/2014/main" id="{86EBFDF5-DC94-584A-AC12-FD534CF759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4800" y="598251"/>
                    <a:ext cx="5486400" cy="4114800"/>
                  </a:xfrm>
                  <a:prstGeom prst="rect">
                    <a:avLst/>
                  </a:prstGeom>
                </p:spPr>
              </p:pic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9B29E5BF-22F6-554F-82FF-095CC91CF3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57004" y="1334156"/>
                    <a:ext cx="4186496" cy="2654896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C00000"/>
                    </a:solidFill>
                    <a:prstDash val="dash"/>
                  </a:ln>
                  <a:effectLst/>
                </p:spPr>
              </p:cxnSp>
              <p:sp>
                <p:nvSpPr>
                  <p:cNvPr id="14" name="Star: 5 Points 24">
                    <a:extLst>
                      <a:ext uri="{FF2B5EF4-FFF2-40B4-BE49-F238E27FC236}">
                        <a16:creationId xmlns:a16="http://schemas.microsoft.com/office/drawing/2014/main" id="{82EDA93D-51C6-7C44-9EE8-C903C6D38947}"/>
                      </a:ext>
                    </a:extLst>
                  </p:cNvPr>
                  <p:cNvSpPr/>
                  <p:nvPr/>
                </p:nvSpPr>
                <p:spPr>
                  <a:xfrm>
                    <a:off x="4270983" y="1562756"/>
                    <a:ext cx="369277" cy="351692"/>
                  </a:xfrm>
                  <a:prstGeom prst="star5">
                    <a:avLst/>
                  </a:prstGeom>
                  <a:gradFill rotWithShape="1">
                    <a:gsLst>
                      <a:gs pos="0">
                        <a:srgbClr val="F79646">
                          <a:shade val="51000"/>
                          <a:satMod val="130000"/>
                        </a:srgbClr>
                      </a:gs>
                      <a:gs pos="80000">
                        <a:srgbClr val="F79646">
                          <a:shade val="93000"/>
                          <a:satMod val="130000"/>
                        </a:srgbClr>
                      </a:gs>
                      <a:gs pos="100000">
                        <a:srgbClr val="F79646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 kern="0" dirty="0">
                      <a:solidFill>
                        <a:prstClr val="white"/>
                      </a:solidFill>
                      <a:latin typeface="Arial"/>
                      <a:ea typeface="DejaVu Sans"/>
                      <a:cs typeface="DejaVu Sans"/>
                    </a:endParaRP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7AF9BD3-FCC2-2D4F-A58B-A174F307F0AD}"/>
                      </a:ext>
                    </a:extLst>
                  </p:cNvPr>
                  <p:cNvSpPr txBox="1"/>
                  <p:nvPr/>
                </p:nvSpPr>
                <p:spPr>
                  <a:xfrm>
                    <a:off x="1690096" y="1217624"/>
                    <a:ext cx="271580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/>
                    <a:r>
                      <a:rPr lang="en-US" sz="2000" dirty="0">
                        <a:solidFill>
                          <a:srgbClr val="F79646">
                            <a:lumMod val="75000"/>
                          </a:srgbClr>
                        </a:solidFill>
                        <a:latin typeface="Arial"/>
                        <a:ea typeface="DejaVu Sans"/>
                        <a:cs typeface="DejaVu Sans"/>
                      </a:rPr>
                      <a:t>March 2019:</a:t>
                    </a:r>
                    <a:r>
                      <a:rPr lang="en-US" sz="2000" b="1" dirty="0">
                        <a:solidFill>
                          <a:srgbClr val="F79646">
                            <a:lumMod val="75000"/>
                          </a:srgbClr>
                        </a:solidFill>
                        <a:latin typeface="Arial"/>
                        <a:ea typeface="DejaVu Sans"/>
                        <a:cs typeface="DejaVu Sans"/>
                      </a:rPr>
                      <a:t> 5 TW</a:t>
                    </a:r>
                  </a:p>
                </p:txBody>
              </p:sp>
            </p:grp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262C28E-E258-3848-9F78-13EC891F5153}"/>
                  </a:ext>
                </a:extLst>
              </p:cNvPr>
              <p:cNvSpPr/>
              <p:nvPr/>
            </p:nvSpPr>
            <p:spPr>
              <a:xfrm>
                <a:off x="6703886" y="5531488"/>
                <a:ext cx="5486400" cy="126048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M. N. Polyanskiy, I. V. Pogorelsky, M. </a:t>
                </a:r>
                <a:r>
                  <a:rPr lang="en-US" sz="1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Babzien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, M. Palmer, "Demonstration of a </a:t>
                </a:r>
                <a:r>
                  <a:rPr lang="en-US" sz="14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2 ps, 5 TW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 long-wave infrared laser based on chirped-pulse amplification with mixed-isotope CO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2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 amplifiers," (</a:t>
                </a:r>
                <a:r>
                  <a:rPr lang="en-US" sz="14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Submitted to “OSA Continuum”, Oct. 2019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).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06DE3C-CBCC-6B4B-95F1-D625E8A10B34}"/>
                </a:ext>
              </a:extLst>
            </p:cNvPr>
            <p:cNvSpPr txBox="1"/>
            <p:nvPr/>
          </p:nvSpPr>
          <p:spPr>
            <a:xfrm>
              <a:off x="8244810" y="3637974"/>
              <a:ext cx="1508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srgbClr val="F79646">
                      <a:lumMod val="75000"/>
                    </a:srgbClr>
                  </a:solidFill>
                  <a:latin typeface="Arial"/>
                  <a:ea typeface="DejaVu Sans"/>
                  <a:cs typeface="DejaVu Sans"/>
                </a:rPr>
                <a:t>2018:</a:t>
              </a:r>
              <a:r>
                <a:rPr lang="en-US" sz="2000" b="1" dirty="0">
                  <a:solidFill>
                    <a:srgbClr val="F79646">
                      <a:lumMod val="75000"/>
                    </a:srgbClr>
                  </a:solidFill>
                  <a:latin typeface="Arial"/>
                  <a:ea typeface="DejaVu Sans"/>
                  <a:cs typeface="DejaVu Sans"/>
                </a:rPr>
                <a:t> 2 TW</a:t>
              </a:r>
            </a:p>
          </p:txBody>
        </p:sp>
        <p:sp>
          <p:nvSpPr>
            <p:cNvPr id="19" name="Star: 5 Points 24">
              <a:extLst>
                <a:ext uri="{FF2B5EF4-FFF2-40B4-BE49-F238E27FC236}">
                  <a16:creationId xmlns:a16="http://schemas.microsoft.com/office/drawing/2014/main" id="{E382E1F4-3F83-5942-89B6-8952B04CC938}"/>
                </a:ext>
              </a:extLst>
            </p:cNvPr>
            <p:cNvSpPr/>
            <p:nvPr/>
          </p:nvSpPr>
          <p:spPr>
            <a:xfrm>
              <a:off x="9238386" y="4013031"/>
              <a:ext cx="369277" cy="351692"/>
            </a:xfrm>
            <a:prstGeom prst="star5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dirty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9294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741</TotalTime>
  <Words>3084</Words>
  <Application>Microsoft Macintosh PowerPoint</Application>
  <PresentationFormat>Widescreen</PresentationFormat>
  <Paragraphs>378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 Math</vt:lpstr>
      <vt:lpstr>Helvetica Neue</vt:lpstr>
      <vt:lpstr>Roboto</vt:lpstr>
      <vt:lpstr>Tahoma</vt:lpstr>
      <vt:lpstr>Times New Roman</vt:lpstr>
      <vt:lpstr>BNL</vt:lpstr>
      <vt:lpstr>25th Annual Accelerator Test Facility (ATF) Users' Meeting Closing Session </vt:lpstr>
      <vt:lpstr>Synthesis</vt:lpstr>
      <vt:lpstr>ATF Science Planning Process</vt:lpstr>
      <vt:lpstr>Overview of Previous Priority Research Directions</vt:lpstr>
      <vt:lpstr>Review: Facility Needs</vt:lpstr>
      <vt:lpstr>Review: Diagnostic Needs</vt:lpstr>
      <vt:lpstr>Major Infrastructure Upgrades Facilitate High-Impact Experiments</vt:lpstr>
      <vt:lpstr>Investments in Capability Upgrades</vt:lpstr>
      <vt:lpstr>Current Status and Future LWIR R&amp;D</vt:lpstr>
      <vt:lpstr>LWIR laser infrastructure after upgrade</vt:lpstr>
      <vt:lpstr>Two Compressors Enable Integration of the Ti:Saph at User IPs</vt:lpstr>
      <vt:lpstr>Integration of Ti:Saph at ATF</vt:lpstr>
      <vt:lpstr>Planning the Future Science at ATF</vt:lpstr>
      <vt:lpstr>Science Planning Workshop, 2023</vt:lpstr>
      <vt:lpstr>Science Opportunities</vt:lpstr>
      <vt:lpstr>Integrated Multi-Beam Experiments</vt:lpstr>
      <vt:lpstr>PowerPoint Presentation</vt:lpstr>
      <vt:lpstr>PowerPoint Presentation</vt:lpstr>
      <vt:lpstr>Electron Beam Facility Upgrades Required for Maintaining its Role as a Science Driver</vt:lpstr>
      <vt:lpstr>Summary</vt:lpstr>
      <vt:lpstr>The End</vt:lpstr>
      <vt:lpstr>Research Area A Facility Needs</vt:lpstr>
      <vt:lpstr>Research Area B Facility Needs</vt:lpstr>
      <vt:lpstr>Research Area C Facility Needs</vt:lpstr>
      <vt:lpstr>Electron and Ion Acceleration</vt:lpstr>
      <vt:lpstr>Electron and Ion Acceleration</vt:lpstr>
      <vt:lpstr>PowerPoint Presentation</vt:lpstr>
      <vt:lpstr>Plasma Compression</vt:lpstr>
      <vt:lpstr>Experimental Setup for LWIR Seed Source</vt:lpstr>
      <vt:lpstr>Two-Color Ionization Injection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25th ATF Users’ Meeting Session Title </dc:title>
  <dc:subject/>
  <dc:creator>Ilardi, Mary Jane</dc:creator>
  <cp:keywords/>
  <dc:description/>
  <cp:lastModifiedBy>Navid Vafaei-Najafabadi</cp:lastModifiedBy>
  <cp:revision>91</cp:revision>
  <dcterms:created xsi:type="dcterms:W3CDTF">2023-02-24T15:13:33Z</dcterms:created>
  <dcterms:modified xsi:type="dcterms:W3CDTF">2023-03-02T16:36:19Z</dcterms:modified>
  <cp:category/>
</cp:coreProperties>
</file>