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1343" r:id="rId3"/>
    <p:sldId id="1360" r:id="rId4"/>
    <p:sldId id="873" r:id="rId5"/>
    <p:sldId id="1356" r:id="rId6"/>
    <p:sldId id="1354" r:id="rId7"/>
    <p:sldId id="1351" r:id="rId8"/>
    <p:sldId id="274" r:id="rId9"/>
    <p:sldId id="275" r:id="rId10"/>
    <p:sldId id="1091" r:id="rId11"/>
    <p:sldId id="259" r:id="rId12"/>
    <p:sldId id="1355" r:id="rId13"/>
    <p:sldId id="1359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2C9"/>
    <a:srgbClr val="D86EFF"/>
    <a:srgbClr val="FFFF0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DDA50-EE04-9E4D-B662-AD63BCE5DB83}" v="15" dt="2023-02-28T16:31:07.5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2" autoAdjust="0"/>
    <p:restoredTop sz="94694"/>
  </p:normalViewPr>
  <p:slideViewPr>
    <p:cSldViewPr snapToGrid="0" snapToObjects="1">
      <p:cViewPr varScale="1">
        <p:scale>
          <a:sx n="111" d="100"/>
          <a:sy n="111" d="100"/>
        </p:scale>
        <p:origin x="24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0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Upgrades: </a:t>
            </a:r>
            <a:r>
              <a:rPr lang="en-US" dirty="0" err="1"/>
              <a:t>mJ</a:t>
            </a:r>
            <a:r>
              <a:rPr lang="en-US" dirty="0"/>
              <a:t> seed pulse, NLPC, gain profile modification to reach 1 ps.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FE4EC-280C-6E45-85CC-98C7F6623B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7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2/27/23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96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1"/>
            <a:ext cx="5502037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MEC Upgrade CDR Review, March 23, 2021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2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  <p:sldLayoutId id="214748367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 fontAlgn="base">
              <a:spcBef>
                <a:spcPts val="1200"/>
              </a:spcBef>
              <a:spcAft>
                <a:spcPts val="1200"/>
              </a:spcAft>
            </a:pPr>
            <a:r>
              <a:rPr lang="en-US" sz="36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25th Annual</a:t>
            </a:r>
            <a:br>
              <a:rPr lang="en-US" sz="44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40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Accelerator Test Facility (ATF) Users' Meeting</a:t>
            </a:r>
            <a:br>
              <a:rPr lang="en-US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br>
              <a:rPr lang="en-US" sz="27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7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ATF </a:t>
            </a:r>
            <a:r>
              <a:rPr lang="en-US" sz="2700" dirty="0">
                <a:solidFill>
                  <a:srgbClr val="FFFFFF"/>
                </a:solidFill>
                <a:latin typeface="Roboto" panose="02000000000000000000" pitchFamily="2" charset="0"/>
              </a:rPr>
              <a:t>ARR and 2023 User Plans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February 28,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</a:t>
            </a:r>
            <a:r>
              <a:rPr lang="en-US" dirty="0"/>
              <a:t>. Palmer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54E3E0-BB9A-B8E8-8F90-84851C13CA56}"/>
              </a:ext>
            </a:extLst>
          </p:cNvPr>
          <p:cNvGrpSpPr/>
          <p:nvPr/>
        </p:nvGrpSpPr>
        <p:grpSpPr>
          <a:xfrm>
            <a:off x="8248690" y="5003175"/>
            <a:ext cx="3758825" cy="789116"/>
            <a:chOff x="8355931" y="5045287"/>
            <a:chExt cx="3398922" cy="7891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F0E6CCC9-47BD-734F-6082-9AAD69F1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5931" y="5045287"/>
              <a:ext cx="789116" cy="7891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B6471-B098-40E5-524C-E291045A4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4" y="649287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1739DB-6787-AAC0-9042-DFF992E3D2F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6886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/>
              <a:t>ATF Current Capabilities &amp; Potential Upgrade Paths</a:t>
            </a:r>
            <a:endParaRPr lang="en-US" sz="3200" dirty="0"/>
          </a:p>
        </p:txBody>
      </p:sp>
      <p:pic>
        <p:nvPicPr>
          <p:cNvPr id="6" name="Picture 2" descr="C:\Users\igor\AppData\Local\Microsoft\Windows\Temporary Internet Files\Content.Outlook\2PPR990T\Future experiements_Slide3 (2).jpg">
            <a:extLst>
              <a:ext uri="{FF2B5EF4-FFF2-40B4-BE49-F238E27FC236}">
                <a16:creationId xmlns:a16="http://schemas.microsoft.com/office/drawing/2014/main" id="{42FD33FB-58D5-2D45-16EC-32D9F119B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6" r="24521" b="39543"/>
          <a:stretch/>
        </p:blipFill>
        <p:spPr bwMode="auto">
          <a:xfrm>
            <a:off x="4023840" y="1469041"/>
            <a:ext cx="3629891" cy="238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8DB5ED58-9BA1-D828-9C68-401DC0FA579C}"/>
                  </a:ext>
                </a:extLst>
              </p:cNvPr>
              <p:cNvSpPr/>
              <p:nvPr/>
            </p:nvSpPr>
            <p:spPr>
              <a:xfrm rot="5400000">
                <a:off x="3634100" y="2005766"/>
                <a:ext cx="1329397" cy="54991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9.2 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𝜇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LWIR Laser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8DB5ED58-9BA1-D828-9C68-401DC0FA57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634100" y="2005766"/>
                <a:ext cx="1329397" cy="549918"/>
              </a:xfrm>
              <a:prstGeom prst="roundRect">
                <a:avLst/>
              </a:prstGeom>
              <a:blipFill>
                <a:blip r:embed="rId4"/>
                <a:stretch>
                  <a:fillRect l="-24444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859CEC-A82C-BCB5-F5AF-95463CE663E2}"/>
              </a:ext>
            </a:extLst>
          </p:cNvPr>
          <p:cNvSpPr/>
          <p:nvPr/>
        </p:nvSpPr>
        <p:spPr>
          <a:xfrm rot="16200000">
            <a:off x="6813852" y="2045730"/>
            <a:ext cx="1239717" cy="4699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75 MeV e-beam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CDFF10-C32D-609A-23E2-1F19ECC8C9E2}"/>
              </a:ext>
            </a:extLst>
          </p:cNvPr>
          <p:cNvSpPr/>
          <p:nvPr/>
        </p:nvSpPr>
        <p:spPr>
          <a:xfrm>
            <a:off x="5174086" y="3531133"/>
            <a:ext cx="1522136" cy="3481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NIR Probes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D6F042-7C98-E482-9779-9BD07D6FD28B}"/>
              </a:ext>
            </a:extLst>
          </p:cNvPr>
          <p:cNvSpPr/>
          <p:nvPr/>
        </p:nvSpPr>
        <p:spPr>
          <a:xfrm>
            <a:off x="-391764" y="1345167"/>
            <a:ext cx="4400629" cy="3394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Capability</a:t>
            </a: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TW,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laser pulses at the output of the final amplifier, up to 2.5 TW delivered to users</a:t>
            </a: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Upgrades</a:t>
            </a: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Current Efforts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TW delivered to users</a:t>
            </a: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Year 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10-20 TW of 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laser power with sub-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pulse length delivered to users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FA493B-736F-86E7-A7BC-9A549CA6AA04}"/>
                  </a:ext>
                </a:extLst>
              </p:cNvPr>
              <p:cNvSpPr/>
              <p:nvPr/>
            </p:nvSpPr>
            <p:spPr>
              <a:xfrm>
                <a:off x="7618244" y="1345167"/>
                <a:ext cx="4513171" cy="2729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Current Capability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0.1-2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pulse length down to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 fs,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𝜖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mm-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mrad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repetition rate of 1.5 Hz</a:t>
                </a:r>
              </a:p>
              <a:p>
                <a:pPr marL="457200" marR="0" lvl="1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Future Upgrade</a:t>
                </a:r>
              </a:p>
              <a:p>
                <a:pPr marL="457200" marR="0" lvl="1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 Year Goal: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Bunch length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 fs</a:t>
                </a:r>
              </a:p>
              <a:p>
                <a:pPr marL="457200" marR="0" lvl="1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Desired Upgrades: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energy to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125 MeV, T-CAV on both user beam lines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FA493B-736F-86E7-A7BC-9A549CA6AA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244" y="1345167"/>
                <a:ext cx="4513171" cy="2729337"/>
              </a:xfrm>
              <a:prstGeom prst="rect">
                <a:avLst/>
              </a:prstGeom>
              <a:blipFill>
                <a:blip r:embed="rId5"/>
                <a:stretch>
                  <a:fillRect t="-465" r="-1404" b="-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A2356C0-F57A-A056-8C3F-589C5DC8CC1C}"/>
              </a:ext>
            </a:extLst>
          </p:cNvPr>
          <p:cNvSpPr/>
          <p:nvPr/>
        </p:nvSpPr>
        <p:spPr>
          <a:xfrm>
            <a:off x="3060416" y="4269319"/>
            <a:ext cx="5556738" cy="206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Capability</a:t>
            </a: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Nd:YAG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1-5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1-15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pulse length delivered</a:t>
            </a: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Ti:Sapphire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≤100 fs pulses delivered </a:t>
            </a: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Commissioning underway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Ti:Sapphire: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energy upgrade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675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970C69-A34B-9895-1C20-34F22651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Layout of the ATF at B820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EB392-55B0-B786-1F63-98CE9C5B3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346"/>
            <a:ext cx="11801060" cy="59005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5D4599-ADD8-8269-FC0F-EEF11CCF8DDE}"/>
              </a:ext>
            </a:extLst>
          </p:cNvPr>
          <p:cNvSpPr/>
          <p:nvPr/>
        </p:nvSpPr>
        <p:spPr>
          <a:xfrm>
            <a:off x="887896" y="3856383"/>
            <a:ext cx="3525078" cy="1444487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26D09E-0B9B-5320-4E5F-44E516BBC895}"/>
              </a:ext>
            </a:extLst>
          </p:cNvPr>
          <p:cNvSpPr/>
          <p:nvPr/>
        </p:nvSpPr>
        <p:spPr>
          <a:xfrm>
            <a:off x="4412974" y="3508513"/>
            <a:ext cx="4770783" cy="248478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1AE5204-48B4-C4EB-8DA2-A309FA19B769}"/>
              </a:ext>
            </a:extLst>
          </p:cNvPr>
          <p:cNvSpPr/>
          <p:nvPr/>
        </p:nvSpPr>
        <p:spPr>
          <a:xfrm flipV="1">
            <a:off x="4412974" y="3756991"/>
            <a:ext cx="1172818" cy="403052"/>
          </a:xfrm>
          <a:prstGeom prst="rtTriangl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EE76F-4637-A821-7DAF-732F2435425B}"/>
              </a:ext>
            </a:extLst>
          </p:cNvPr>
          <p:cNvSpPr/>
          <p:nvPr/>
        </p:nvSpPr>
        <p:spPr>
          <a:xfrm>
            <a:off x="924339" y="2763942"/>
            <a:ext cx="3488635" cy="853902"/>
          </a:xfrm>
          <a:prstGeom prst="rect">
            <a:avLst/>
          </a:prstGeom>
          <a:solidFill>
            <a:srgbClr val="D86E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50CE87-9669-2E0D-D55B-2C690DFF4772}"/>
              </a:ext>
            </a:extLst>
          </p:cNvPr>
          <p:cNvSpPr/>
          <p:nvPr/>
        </p:nvSpPr>
        <p:spPr>
          <a:xfrm>
            <a:off x="9571383" y="2663687"/>
            <a:ext cx="1729408" cy="616226"/>
          </a:xfrm>
          <a:prstGeom prst="rect">
            <a:avLst/>
          </a:prstGeom>
          <a:solidFill>
            <a:srgbClr val="00C2C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5132E6-62AC-138A-4F53-30B868210A18}"/>
              </a:ext>
            </a:extLst>
          </p:cNvPr>
          <p:cNvSpPr/>
          <p:nvPr/>
        </p:nvSpPr>
        <p:spPr>
          <a:xfrm>
            <a:off x="9627704" y="3279913"/>
            <a:ext cx="1673087" cy="775251"/>
          </a:xfrm>
          <a:prstGeom prst="rect">
            <a:avLst/>
          </a:prstGeom>
          <a:solidFill>
            <a:srgbClr val="00C2C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BAC61F-00EB-F082-1F55-C3640870317B}"/>
              </a:ext>
            </a:extLst>
          </p:cNvPr>
          <p:cNvSpPr txBox="1"/>
          <p:nvPr/>
        </p:nvSpPr>
        <p:spPr>
          <a:xfrm>
            <a:off x="321840" y="1690688"/>
            <a:ext cx="19569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Beamline 1</a:t>
            </a:r>
          </a:p>
          <a:p>
            <a:pPr algn="ctr"/>
            <a:r>
              <a:rPr lang="en-US" sz="1400" dirty="0"/>
              <a:t>Experimental stations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7C3DB44-D704-2D2B-A3F4-DC53D3ABB719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300292" y="2213908"/>
            <a:ext cx="1707951" cy="194613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323C7C-9F1A-8FDB-6199-24AD697E6605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300292" y="2213908"/>
            <a:ext cx="553987" cy="181401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FF550F-7013-0925-9533-F801E5D58C14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300292" y="2213908"/>
            <a:ext cx="1107975" cy="1946135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54C17A4-6DD7-6242-C9E7-E805936E64EB}"/>
              </a:ext>
            </a:extLst>
          </p:cNvPr>
          <p:cNvSpPr txBox="1"/>
          <p:nvPr/>
        </p:nvSpPr>
        <p:spPr>
          <a:xfrm>
            <a:off x="1126411" y="5700362"/>
            <a:ext cx="1066100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Deflector cavity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C71F30-7E51-08CB-0498-5648C25DF184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1659461" y="4577952"/>
            <a:ext cx="619283" cy="112241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959F715-39DB-E46D-4897-3D49CF7999ED}"/>
              </a:ext>
            </a:extLst>
          </p:cNvPr>
          <p:cNvCxnSpPr/>
          <p:nvPr/>
        </p:nvCxnSpPr>
        <p:spPr>
          <a:xfrm>
            <a:off x="1422400" y="4160043"/>
            <a:ext cx="0" cy="417909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E30A58-E1DD-3A34-3912-9E7802A570C9}"/>
              </a:ext>
            </a:extLst>
          </p:cNvPr>
          <p:cNvCxnSpPr>
            <a:cxnSpLocks/>
          </p:cNvCxnSpPr>
          <p:nvPr/>
        </p:nvCxnSpPr>
        <p:spPr>
          <a:xfrm>
            <a:off x="1403706" y="4640139"/>
            <a:ext cx="1194351" cy="0"/>
          </a:xfrm>
          <a:prstGeom prst="line">
            <a:avLst/>
          </a:prstGeom>
          <a:ln w="101600">
            <a:solidFill>
              <a:schemeClr val="tx1">
                <a:lumMod val="50000"/>
                <a:lumOff val="5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DBFFFF0-8965-8875-8213-1D30F1CE4599}"/>
              </a:ext>
            </a:extLst>
          </p:cNvPr>
          <p:cNvSpPr txBox="1"/>
          <p:nvPr/>
        </p:nvSpPr>
        <p:spPr>
          <a:xfrm>
            <a:off x="3328445" y="5913091"/>
            <a:ext cx="189669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Beamline 2</a:t>
            </a:r>
          </a:p>
          <a:p>
            <a:pPr algn="ctr"/>
            <a:r>
              <a:rPr lang="en-US" sz="1400" dirty="0"/>
              <a:t>Experimental stations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8E3320-CCF8-6D24-7E7A-957321711E36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2964076" y="4577952"/>
            <a:ext cx="1312718" cy="133513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B9FFE41-1B07-1B0D-5B66-575FCFD1EBCC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2429571" y="4577952"/>
            <a:ext cx="1847223" cy="133513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6DE5DFA-77B4-BFDE-FAA7-89806590BC0D}"/>
              </a:ext>
            </a:extLst>
          </p:cNvPr>
          <p:cNvSpPr txBox="1"/>
          <p:nvPr/>
        </p:nvSpPr>
        <p:spPr>
          <a:xfrm>
            <a:off x="7846557" y="1621094"/>
            <a:ext cx="1335665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Photocathode gun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6775B8-2BE1-325B-C2F7-C062B91F4DD1}"/>
              </a:ext>
            </a:extLst>
          </p:cNvPr>
          <p:cNvSpPr txBox="1"/>
          <p:nvPr/>
        </p:nvSpPr>
        <p:spPr>
          <a:xfrm>
            <a:off x="6585923" y="1621094"/>
            <a:ext cx="1193105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Accelerator sections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1AE6B4-0FD2-2B70-A7D2-215122B9EF26}"/>
              </a:ext>
            </a:extLst>
          </p:cNvPr>
          <p:cNvSpPr txBox="1"/>
          <p:nvPr/>
        </p:nvSpPr>
        <p:spPr>
          <a:xfrm>
            <a:off x="8553137" y="3545876"/>
            <a:ext cx="1124007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Bunch compressor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4DBF58F-2DB5-FAE8-53A7-0D82B8CF0874}"/>
              </a:ext>
            </a:extLst>
          </p:cNvPr>
          <p:cNvCxnSpPr>
            <a:cxnSpLocks/>
          </p:cNvCxnSpPr>
          <p:nvPr/>
        </p:nvCxnSpPr>
        <p:spPr>
          <a:xfrm>
            <a:off x="8439577" y="2144314"/>
            <a:ext cx="404191" cy="150928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6E147DB-088E-A029-B00F-62B33354BE9A}"/>
              </a:ext>
            </a:extLst>
          </p:cNvPr>
          <p:cNvCxnSpPr>
            <a:cxnSpLocks/>
            <a:stCxn id="50" idx="2"/>
          </p:cNvCxnSpPr>
          <p:nvPr/>
        </p:nvCxnSpPr>
        <p:spPr>
          <a:xfrm>
            <a:off x="7182476" y="2144314"/>
            <a:ext cx="810401" cy="161267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7C45591-E54C-5050-02AE-60792C3097CF}"/>
              </a:ext>
            </a:extLst>
          </p:cNvPr>
          <p:cNvCxnSpPr>
            <a:cxnSpLocks/>
            <a:stCxn id="56" idx="2"/>
            <a:endCxn id="13" idx="0"/>
          </p:cNvCxnSpPr>
          <p:nvPr/>
        </p:nvCxnSpPr>
        <p:spPr>
          <a:xfrm flipH="1">
            <a:off x="10436087" y="2302909"/>
            <a:ext cx="55554" cy="36077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EDC9F3A-BD57-A3F8-5D6E-BA739642155B}"/>
              </a:ext>
            </a:extLst>
          </p:cNvPr>
          <p:cNvSpPr txBox="1"/>
          <p:nvPr/>
        </p:nvSpPr>
        <p:spPr>
          <a:xfrm>
            <a:off x="9362782" y="1348802"/>
            <a:ext cx="2257718" cy="9541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New Location for the ATF Strong Field Laser (</a:t>
            </a:r>
            <a:r>
              <a:rPr lang="en-US" sz="1400" dirty="0" err="1"/>
              <a:t>Ti:Sapph</a:t>
            </a:r>
            <a:r>
              <a:rPr lang="en-US" sz="1400" dirty="0"/>
              <a:t>), </a:t>
            </a:r>
            <a:r>
              <a:rPr lang="en-US" sz="1400" i="1" dirty="0"/>
              <a:t>BNL/NRL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21076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8347F8-E406-9EA5-0453-529057A1E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418" y="0"/>
            <a:ext cx="635258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602DD7-6944-429A-3D8E-4A1C4CF78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35" y="0"/>
            <a:ext cx="3378200" cy="166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836836-2830-BA01-F784-1CD6FE221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45" y="2120791"/>
            <a:ext cx="5122190" cy="27921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8607D5-5E9B-7476-8518-1B43BEED2A25}"/>
              </a:ext>
            </a:extLst>
          </p:cNvPr>
          <p:cNvSpPr txBox="1"/>
          <p:nvPr/>
        </p:nvSpPr>
        <p:spPr>
          <a:xfrm>
            <a:off x="396902" y="5370053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Aiming to resume beam operations in mid-February</a:t>
            </a:r>
          </a:p>
          <a:p>
            <a:r>
              <a:rPr lang="en-US" dirty="0"/>
              <a:t>2024 after the conclusion of the ARR process</a:t>
            </a:r>
          </a:p>
        </p:txBody>
      </p:sp>
    </p:spTree>
    <p:extLst>
      <p:ext uri="{BB962C8B-B14F-4D97-AF65-F5344CB8AC3E}">
        <p14:creationId xmlns:p14="http://schemas.microsoft.com/office/powerpoint/2010/main" val="191375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737C8-66B7-669F-B1D6-7DF22F3D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DEI </a:t>
            </a:r>
            <a:br>
              <a:rPr lang="en-US" dirty="0"/>
            </a:br>
            <a:r>
              <a:rPr lang="en-US" dirty="0"/>
              <a:t>Initiatives</a:t>
            </a:r>
            <a:br>
              <a:rPr lang="en-US" dirty="0"/>
            </a:br>
            <a:r>
              <a:rPr lang="en-US" dirty="0"/>
              <a:t>Continue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85DDC-69F0-D5CC-B175-E3CAA4EC8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92" y="2200759"/>
            <a:ext cx="3137822" cy="3832051"/>
          </a:xfrm>
        </p:spPr>
        <p:txBody>
          <a:bodyPr>
            <a:normAutofit fontScale="92500" lnSpcReduction="20000"/>
          </a:bodyPr>
          <a:lstStyle/>
          <a:p>
            <a:pPr marL="11113" indent="-11113"/>
            <a:r>
              <a:rPr lang="en-US" dirty="0"/>
              <a:t>MOU signing with City Tech (CUNY)</a:t>
            </a:r>
          </a:p>
          <a:p>
            <a:pPr marL="11113" indent="-11113"/>
            <a:endParaRPr lang="en-US" dirty="0"/>
          </a:p>
          <a:p>
            <a:pPr marL="11113" indent="-11113"/>
            <a:r>
              <a:rPr lang="en-US" dirty="0"/>
              <a:t>Director Gibbs</a:t>
            </a:r>
          </a:p>
          <a:p>
            <a:pPr marL="11113" indent="-11113"/>
            <a:r>
              <a:rPr lang="en-US" dirty="0"/>
              <a:t>President </a:t>
            </a:r>
            <a:r>
              <a:rPr lang="en-US" dirty="0" err="1"/>
              <a:t>Hotzler</a:t>
            </a:r>
            <a:endParaRPr lang="en-US" dirty="0"/>
          </a:p>
          <a:p>
            <a:pPr marL="11113" indent="-11113"/>
            <a:endParaRPr lang="en-US" dirty="0"/>
          </a:p>
          <a:p>
            <a:pPr marL="11113" indent="-11113"/>
            <a:r>
              <a:rPr lang="en-US" dirty="0"/>
              <a:t>Expanded work force training in accelerators and lasers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EBFFE5-1271-249F-0738-55FFA6A72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4" name="Picture 3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844C022-A210-40FC-268E-032879E04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857" y="510555"/>
            <a:ext cx="7772400" cy="58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87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899D9D-9243-A4B2-3BDA-8F29324C0CCD}"/>
              </a:ext>
            </a:extLst>
          </p:cNvPr>
          <p:cNvGrpSpPr/>
          <p:nvPr/>
        </p:nvGrpSpPr>
        <p:grpSpPr>
          <a:xfrm>
            <a:off x="8563641" y="6058209"/>
            <a:ext cx="3235328" cy="685795"/>
            <a:chOff x="8459251" y="5148607"/>
            <a:chExt cx="3295602" cy="685795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BDD2D51E-70DA-074B-8471-D58185D77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9251" y="5148607"/>
              <a:ext cx="685796" cy="6857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0542A6-CC9E-6F8A-A396-D8E6FE210641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 b="1" dirty="0"/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792AF9-726F-E849-8A9B-12D7D2AC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31273"/>
            <a:ext cx="11049000" cy="5427288"/>
          </a:xfrm>
        </p:spPr>
        <p:txBody>
          <a:bodyPr>
            <a:normAutofit fontScale="62500" lnSpcReduction="20000"/>
          </a:bodyPr>
          <a:lstStyle/>
          <a:p>
            <a:pPr marL="9525" indent="-9525">
              <a:lnSpc>
                <a:spcPct val="120000"/>
              </a:lnSpc>
            </a:pPr>
            <a:r>
              <a:rPr lang="en-US" dirty="0"/>
              <a:t>2018 review of several BNL accelerator facilities resulted in the requirement that all facilities that became operational before establishment of the Accelerator Readiness Review process would need to undergo a full ARR to continue operating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ATF is part of an extensive list and the draw on laboratory resources is significant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ATF ARR is now planned for late 2023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This will put to the test improvements to the ATF configuration control effort that have been underway since 2017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This is forcing particular attention on quickly addressing aging facility issues 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impacting facility prioritizations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Thankfully, we have seen strong support from the laboratory to execute this effort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There are challenges and risks with our approach: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The ATF, in conjunction with its move from HEP to ARDAP, has moved from the Nuclear &amp; Particle Physics Directorate to the Advanced Technology Research Office (ATRO) within BNL. </a:t>
            </a:r>
          </a:p>
          <a:p>
            <a:pPr marL="1371600" lvl="2" indent="-457200">
              <a:lnSpc>
                <a:spcPct val="120000"/>
              </a:lnSpc>
            </a:pPr>
            <a:r>
              <a:rPr lang="en-US" dirty="0"/>
              <a:t>This has provided a team with more dedicated focus and enables adoption of improved tools for our approach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Other facilities have required significant updates in order to pass their ARRs (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significant delays)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Finally, revisions to the Accelerator Safety Order were implemented (</a:t>
            </a:r>
            <a:r>
              <a:rPr lang="en-US" dirty="0">
                <a:solidFill>
                  <a:srgbClr val="C00000"/>
                </a:solidFill>
              </a:rPr>
              <a:t>DOE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O420.2D</a:t>
            </a:r>
            <a:r>
              <a:rPr lang="en-US" dirty="0"/>
              <a:t>) has gone into effect during our preparations for the ARR process</a:t>
            </a:r>
          </a:p>
          <a:p>
            <a:pPr marL="914400" lvl="1" indent="-4572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0B2F25-0F71-D049-BC31-BF9611B4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36318"/>
            <a:ext cx="11049000" cy="809557"/>
          </a:xfrm>
        </p:spPr>
        <p:txBody>
          <a:bodyPr>
            <a:normAutofit/>
          </a:bodyPr>
          <a:lstStyle/>
          <a:p>
            <a:r>
              <a:rPr lang="en-US" sz="3600" dirty="0"/>
              <a:t>2018 Accelerator Safety Order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FF24D-7168-AD4F-86A9-08CAF951A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8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E0B6-E3B8-346D-E81E-3D3C8AA1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612"/>
            <a:ext cx="11049000" cy="1325563"/>
          </a:xfrm>
        </p:spPr>
        <p:txBody>
          <a:bodyPr/>
          <a:lstStyle/>
          <a:p>
            <a:r>
              <a:rPr lang="en-US" dirty="0"/>
              <a:t>Extensive Modeling of the ATF by the SLAC Radiation Protection Team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09516F-BF5C-20F4-E1DE-8F5CC9665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6510" y="1286021"/>
            <a:ext cx="7718822" cy="54851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2059C-C499-CC13-AE9C-30ACC82D9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5407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3A232A-21C1-8BFE-F3EE-BB69D1CF93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7D6BC2-4107-E6D6-EF9D-F59FF0E0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13434"/>
            <a:ext cx="11049000" cy="1325563"/>
          </a:xfrm>
        </p:spPr>
        <p:txBody>
          <a:bodyPr/>
          <a:lstStyle/>
          <a:p>
            <a:r>
              <a:rPr lang="en-US" dirty="0"/>
              <a:t>LWIR Laser Upgrade Analysis: </a:t>
            </a:r>
            <a:br>
              <a:rPr lang="en-US" dirty="0"/>
            </a:br>
            <a:r>
              <a:rPr lang="en-US" dirty="0"/>
              <a:t>2 </a:t>
            </a:r>
            <a:r>
              <a:rPr lang="en-US" dirty="0" err="1"/>
              <a:t>ps</a:t>
            </a:r>
            <a:r>
              <a:rPr lang="en-US" dirty="0"/>
              <a:t> and 20 J @ 9300 nm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8C09D5-339D-39CF-36E9-3C57F485AC86}"/>
              </a:ext>
            </a:extLst>
          </p:cNvPr>
          <p:cNvSpPr/>
          <p:nvPr/>
        </p:nvSpPr>
        <p:spPr>
          <a:xfrm>
            <a:off x="6096000" y="6172201"/>
            <a:ext cx="2844800" cy="685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E76605A-64A3-1FEB-5296-0F920989BBB0}"/>
              </a:ext>
            </a:extLst>
          </p:cNvPr>
          <p:cNvGrpSpPr/>
          <p:nvPr/>
        </p:nvGrpSpPr>
        <p:grpSpPr>
          <a:xfrm>
            <a:off x="121045" y="937261"/>
            <a:ext cx="12032593" cy="5837193"/>
            <a:chOff x="90783" y="702945"/>
            <a:chExt cx="9024445" cy="43778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9C641F-C7EA-A3CE-B9FA-16076F5E5B88}"/>
                </a:ext>
              </a:extLst>
            </p:cNvPr>
            <p:cNvGrpSpPr/>
            <p:nvPr/>
          </p:nvGrpSpPr>
          <p:grpSpPr>
            <a:xfrm>
              <a:off x="90783" y="702945"/>
              <a:ext cx="9024445" cy="4377895"/>
              <a:chOff x="90783" y="702945"/>
              <a:chExt cx="9024445" cy="43778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A007B2E-D7AA-3065-0F77-0A18B351CC84}"/>
                  </a:ext>
                </a:extLst>
              </p:cNvPr>
              <p:cNvGrpSpPr/>
              <p:nvPr/>
            </p:nvGrpSpPr>
            <p:grpSpPr>
              <a:xfrm>
                <a:off x="90783" y="702945"/>
                <a:ext cx="9024445" cy="4377895"/>
                <a:chOff x="90783" y="702945"/>
                <a:chExt cx="9024445" cy="4377895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3E0CD3E9-D7B9-9055-4BE4-F7F6391CBF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1617" r="22071" b="3637"/>
                <a:stretch/>
              </p:blipFill>
              <p:spPr>
                <a:xfrm>
                  <a:off x="90783" y="1010359"/>
                  <a:ext cx="4124514" cy="3635013"/>
                </a:xfrm>
                <a:prstGeom prst="rect">
                  <a:avLst/>
                </a:prstGeom>
              </p:spPr>
            </p:pic>
            <p:pic>
              <p:nvPicPr>
                <p:cNvPr id="9" name="Picture 8" descr="A screenshot of a computer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63FD4623-A06D-88E0-B8FF-663A0FFED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94833" t="1156" b="2963"/>
                <a:stretch/>
              </p:blipFill>
              <p:spPr>
                <a:xfrm>
                  <a:off x="8732112" y="702945"/>
                  <a:ext cx="375685" cy="4095274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E8CE1A1-BCD1-2C56-551C-08F9B94D77ED}"/>
                    </a:ext>
                  </a:extLst>
                </p:cNvPr>
                <p:cNvSpPr txBox="1"/>
                <p:nvPr/>
              </p:nvSpPr>
              <p:spPr>
                <a:xfrm>
                  <a:off x="8017071" y="4857749"/>
                  <a:ext cx="1098157" cy="2230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333" dirty="0"/>
                    <a:t>mrem/laser shot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504CC3A-3872-8828-B847-637DE523A733}"/>
                    </a:ext>
                  </a:extLst>
                </p:cNvPr>
                <p:cNvSpPr txBox="1"/>
                <p:nvPr/>
              </p:nvSpPr>
              <p:spPr>
                <a:xfrm>
                  <a:off x="183476" y="1181841"/>
                  <a:ext cx="1371600" cy="2539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Plan View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3A2F92D-FF0A-5091-066C-7FAF4978748B}"/>
                    </a:ext>
                  </a:extLst>
                </p:cNvPr>
                <p:cNvSpPr txBox="1"/>
                <p:nvPr/>
              </p:nvSpPr>
              <p:spPr>
                <a:xfrm>
                  <a:off x="4267200" y="3534073"/>
                  <a:ext cx="4298950" cy="900247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The maximum dose rate at the exclusion barrier would result in </a:t>
                  </a:r>
                  <a:r>
                    <a:rPr lang="en-US" sz="2400" dirty="0">
                      <a:solidFill>
                        <a:srgbClr val="FF0000"/>
                      </a:solidFill>
                    </a:rPr>
                    <a:t>133 shots before the 100 mrem</a:t>
                  </a:r>
                  <a:r>
                    <a:rPr lang="en-US" sz="2400" dirty="0"/>
                    <a:t> limit is reached </a:t>
                  </a:r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50312B7-74F9-0B82-B796-87FD69043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1259" y="1817465"/>
                <a:ext cx="4139543" cy="877900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E5AD2E-525E-1CDF-E202-8B2DA2017AEB}"/>
                </a:ext>
              </a:extLst>
            </p:cNvPr>
            <p:cNvSpPr txBox="1"/>
            <p:nvPr/>
          </p:nvSpPr>
          <p:spPr>
            <a:xfrm>
              <a:off x="90783" y="1623553"/>
              <a:ext cx="1862870" cy="2847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0.75 mrem/laser shot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A6E3C8-46E7-7FEB-9092-2570B8ED58BB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1015247" y="1908295"/>
              <a:ext cx="6971" cy="89205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D618A8-29A3-995E-8721-DB1894326118}"/>
                </a:ext>
              </a:extLst>
            </p:cNvPr>
            <p:cNvSpPr txBox="1"/>
            <p:nvPr/>
          </p:nvSpPr>
          <p:spPr>
            <a:xfrm>
              <a:off x="2046346" y="1163926"/>
              <a:ext cx="1862870" cy="2847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0.75 mrem/laser shot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938B70B-DB99-4B40-A9AE-035FE2A6C4A6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1994443" y="1448668"/>
              <a:ext cx="983339" cy="742082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C7A3B0-5F39-5951-F48F-B6DEC98AE366}"/>
                </a:ext>
              </a:extLst>
            </p:cNvPr>
            <p:cNvSpPr txBox="1"/>
            <p:nvPr/>
          </p:nvSpPr>
          <p:spPr>
            <a:xfrm>
              <a:off x="486301" y="3827723"/>
              <a:ext cx="1862870" cy="2847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>
                  <a:solidFill>
                    <a:schemeClr val="bg1"/>
                  </a:solidFill>
                </a:rPr>
                <a:t>0.7 mrem/laser shot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32F9368-1221-E30A-D78F-6C4E98D56997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1417736" y="3486150"/>
              <a:ext cx="1209573" cy="341573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737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CC89-7E18-1747-8B1F-FA8F3699D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/>
          <a:lstStyle/>
          <a:p>
            <a:r>
              <a:rPr lang="en-US" dirty="0"/>
              <a:t>User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E6E7-3CEB-EB4C-887F-E51A191B3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25563"/>
            <a:ext cx="11049000" cy="470724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FY22 and FY23 operating schedules heavily constrained by ongoing ARR preparation activities</a:t>
            </a:r>
          </a:p>
          <a:p>
            <a:pPr marL="914400" lvl="1" indent="-457200"/>
            <a:r>
              <a:rPr lang="en-US" dirty="0"/>
              <a:t>FY22 User Hour Target:  1800 total user hours</a:t>
            </a:r>
          </a:p>
          <a:p>
            <a:pPr marL="914400" lvl="1" indent="-457200"/>
            <a:r>
              <a:rPr lang="en-US" dirty="0"/>
              <a:t>FY23 User Hour Target:  1900 total user hours</a:t>
            </a:r>
          </a:p>
          <a:p>
            <a:pPr marL="1371600" lvl="2" indent="-457200"/>
            <a:r>
              <a:rPr lang="en-US" dirty="0"/>
              <a:t>We are working hard to minimize the net impact on user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Infrastructure improvements and facility corrective action plans have impacted operations in both years</a:t>
            </a:r>
          </a:p>
          <a:p>
            <a:pPr marL="914400" lvl="1" indent="-457200"/>
            <a:r>
              <a:rPr lang="en-US" dirty="0"/>
              <a:t>Current down was designed to accommodate significant infrastructure improvements that prevent facility operations</a:t>
            </a:r>
          </a:p>
          <a:p>
            <a:pPr marL="914400" lvl="1" indent="-457200"/>
            <a:r>
              <a:rPr lang="en-US" dirty="0"/>
              <a:t>Expectation is that more efficient operations will be possible in subsequent years</a:t>
            </a:r>
          </a:p>
          <a:p>
            <a:pPr marL="0" indent="0"/>
            <a:endParaRPr lang="en-US" dirty="0"/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A599-33B2-0B45-ACB3-0B8DD05F1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98632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20CC194-A1DE-AA4A-9588-3FC36D79AAD2}"/>
              </a:ext>
            </a:extLst>
          </p:cNvPr>
          <p:cNvGrpSpPr/>
          <p:nvPr/>
        </p:nvGrpSpPr>
        <p:grpSpPr>
          <a:xfrm>
            <a:off x="7418156" y="3313416"/>
            <a:ext cx="4726112" cy="3544584"/>
            <a:chOff x="5941888" y="3313416"/>
            <a:chExt cx="4726112" cy="35445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F95DE2F-C808-C54C-96E5-8E790A4AD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1888" y="3313416"/>
              <a:ext cx="4726112" cy="354458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E35E36-50A1-DE46-B421-0033A3324097}"/>
                </a:ext>
              </a:extLst>
            </p:cNvPr>
            <p:cNvSpPr txBox="1"/>
            <p:nvPr/>
          </p:nvSpPr>
          <p:spPr>
            <a:xfrm>
              <a:off x="7707330" y="4569646"/>
              <a:ext cx="2375043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Deployment of Ultrafast Electron Microscopy Beamline @B912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01EBA9-3E97-C949-AE13-3CD18343B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60" y="-35562"/>
            <a:ext cx="9485897" cy="631466"/>
          </a:xfrm>
        </p:spPr>
        <p:txBody>
          <a:bodyPr>
            <a:normAutofit fontScale="90000"/>
          </a:bodyPr>
          <a:lstStyle/>
          <a:p>
            <a:r>
              <a:rPr lang="en-US" dirty="0"/>
              <a:t>ATF Facility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D9703-4D1B-AF4B-BFF2-B6CF89909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8F6A85-B710-BF4F-BCB4-F378DEC2C553}"/>
              </a:ext>
            </a:extLst>
          </p:cNvPr>
          <p:cNvGrpSpPr/>
          <p:nvPr/>
        </p:nvGrpSpPr>
        <p:grpSpPr>
          <a:xfrm>
            <a:off x="243058" y="543505"/>
            <a:ext cx="3017520" cy="4023360"/>
            <a:chOff x="6126480" y="2834640"/>
            <a:chExt cx="3017520" cy="40233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9C0A3A-B2F6-D449-BD68-5B52BFE8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480" y="2834640"/>
              <a:ext cx="3017520" cy="40233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B92B0D-D133-5549-8F80-E12D3435A30D}"/>
                </a:ext>
              </a:extLst>
            </p:cNvPr>
            <p:cNvSpPr txBox="1"/>
            <p:nvPr/>
          </p:nvSpPr>
          <p:spPr>
            <a:xfrm>
              <a:off x="7570461" y="5164233"/>
              <a:ext cx="1552028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NIR Laser Systems:</a:t>
              </a:r>
              <a:br>
                <a:rPr lang="en-US" sz="1200" dirty="0"/>
              </a:br>
              <a:r>
                <a:rPr lang="en-US" sz="1200" dirty="0"/>
                <a:t>Air Handler (AHU2) </a:t>
              </a:r>
            </a:p>
            <a:p>
              <a:r>
                <a:rPr lang="en-US" sz="1200" dirty="0"/>
                <a:t>Replacement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7EF966-8781-5848-B4DB-CC4E18E37ED4}"/>
              </a:ext>
            </a:extLst>
          </p:cNvPr>
          <p:cNvGrpSpPr/>
          <p:nvPr/>
        </p:nvGrpSpPr>
        <p:grpSpPr>
          <a:xfrm>
            <a:off x="4716368" y="2872955"/>
            <a:ext cx="2985915" cy="3985045"/>
            <a:chOff x="7700445" y="544546"/>
            <a:chExt cx="2985915" cy="398504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2C7D08-258D-4141-BD93-D6340132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0445" y="544546"/>
              <a:ext cx="2985915" cy="39812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41241C-254F-AD4C-8BC2-0576A32542F4}"/>
                </a:ext>
              </a:extLst>
            </p:cNvPr>
            <p:cNvSpPr txBox="1"/>
            <p:nvPr/>
          </p:nvSpPr>
          <p:spPr>
            <a:xfrm>
              <a:off x="8777556" y="4067926"/>
              <a:ext cx="1890445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New Radiation Shielded Research Space @B912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08AAAA-CC24-4646-9603-D1931EBB52FA}"/>
              </a:ext>
            </a:extLst>
          </p:cNvPr>
          <p:cNvGrpSpPr/>
          <p:nvPr/>
        </p:nvGrpSpPr>
        <p:grpSpPr>
          <a:xfrm>
            <a:off x="3214658" y="539883"/>
            <a:ext cx="5087686" cy="3170372"/>
            <a:chOff x="4791927" y="539883"/>
            <a:chExt cx="4017194" cy="22135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7F32726-53AE-6947-BAC7-2ECABAB0F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1927" y="539883"/>
              <a:ext cx="4017194" cy="22135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3203E4-48D3-EA4A-91C7-34C60D9E4AF7}"/>
                </a:ext>
              </a:extLst>
            </p:cNvPr>
            <p:cNvSpPr txBox="1"/>
            <p:nvPr/>
          </p:nvSpPr>
          <p:spPr>
            <a:xfrm>
              <a:off x="4819222" y="2292209"/>
              <a:ext cx="1668316" cy="3223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Christina Swinson-Cruz Memorial Conference Room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DF161B-877F-934B-9076-5639A52D840C}"/>
              </a:ext>
            </a:extLst>
          </p:cNvPr>
          <p:cNvGrpSpPr/>
          <p:nvPr/>
        </p:nvGrpSpPr>
        <p:grpSpPr>
          <a:xfrm>
            <a:off x="7256016" y="-8"/>
            <a:ext cx="4935984" cy="3701988"/>
            <a:chOff x="7238260" y="0"/>
            <a:chExt cx="4935984" cy="3701988"/>
          </a:xfrm>
        </p:grpSpPr>
        <p:pic>
          <p:nvPicPr>
            <p:cNvPr id="18" name="Picture 17" descr="A picture containing sky, outdoor&#10;&#10;Description automatically generated">
              <a:extLst>
                <a:ext uri="{FF2B5EF4-FFF2-40B4-BE49-F238E27FC236}">
                  <a16:creationId xmlns:a16="http://schemas.microsoft.com/office/drawing/2014/main" id="{85A0DFAD-504E-584E-A93D-D5F07C64B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8260" y="0"/>
              <a:ext cx="4935984" cy="37019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BFF035-7F12-334B-A954-44166291D614}"/>
                </a:ext>
              </a:extLst>
            </p:cNvPr>
            <p:cNvSpPr txBox="1"/>
            <p:nvPr/>
          </p:nvSpPr>
          <p:spPr>
            <a:xfrm>
              <a:off x="10662081" y="3048484"/>
              <a:ext cx="1494407" cy="64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EH &amp; CO2 Areas:</a:t>
              </a:r>
              <a:br>
                <a:rPr lang="en-US" sz="1200" dirty="0"/>
              </a:br>
              <a:r>
                <a:rPr lang="en-US" sz="1200" dirty="0"/>
                <a:t>Air Handler (AHU1) </a:t>
              </a:r>
            </a:p>
            <a:p>
              <a:r>
                <a:rPr lang="en-US" sz="1200" dirty="0"/>
                <a:t>Replacement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86292FF-B601-994A-BB80-2D2F63FE5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37" y="3513336"/>
            <a:ext cx="4459550" cy="334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6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0F7-1C4F-9E8A-D2B9-93B100EB1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AB9C86-6B2C-5CAF-0897-2577CA76E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ATF FY23 Operations Plan &amp;</a:t>
            </a:r>
            <a:br>
              <a:rPr lang="en-US" dirty="0"/>
            </a:br>
            <a:r>
              <a:rPr lang="en-US" dirty="0"/>
              <a:t>Key Initiatives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2F267-8946-3006-744D-3305A53BE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2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328274"/>
              </p:ext>
            </p:extLst>
          </p:nvPr>
        </p:nvGraphicFramePr>
        <p:xfrm>
          <a:off x="953439" y="567408"/>
          <a:ext cx="10389628" cy="5577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1418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91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165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824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2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/>
                        <a:t>CO</a:t>
                      </a:r>
                      <a:r>
                        <a:rPr lang="en-US" sz="1200" b="1" baseline="-25000"/>
                        <a:t>2</a:t>
                      </a:r>
                      <a:r>
                        <a:rPr lang="en-US" sz="1200" b="1"/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Symbol" pitchFamily="2" charset="2"/>
                        </a:rPr>
                        <a:t>m</a:t>
                      </a:r>
                      <a:r>
                        <a:rPr lang="en-US" sz="1200">
                          <a:latin typeface="+mn-lt"/>
                        </a:rPr>
                        <a:t>m</a:t>
                      </a:r>
                      <a:endParaRPr lang="en-US" sz="12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b="1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ps</a:t>
                      </a:r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mJ</a:t>
                      </a:r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</a:t>
                      </a:r>
                      <a:r>
                        <a:rPr lang="en-US" sz="1200" baseline="30000"/>
                        <a:t>2</a:t>
                      </a:r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Repetition</a:t>
                      </a:r>
                      <a:r>
                        <a:rPr lang="en-US" sz="1200" baseline="0"/>
                        <a:t> Rate</a:t>
                      </a:r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/>
                        <a:t>CO</a:t>
                      </a:r>
                      <a:r>
                        <a:rPr lang="en-US" sz="1200" b="1" baseline="-25000"/>
                        <a:t>2</a:t>
                      </a:r>
                      <a:r>
                        <a:rPr lang="en-US" sz="1200" b="1" baseline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Symbol" pitchFamily="2" charset="2"/>
                        </a:rPr>
                        <a:t>m</a:t>
                      </a:r>
                      <a:r>
                        <a:rPr lang="en-US" sz="1200">
                          <a:latin typeface="+mn-lt"/>
                        </a:rPr>
                        <a:t>m</a:t>
                      </a:r>
                      <a:endParaRPr lang="en-US" sz="120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0" i="1" baseline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rgbClr val="C00000"/>
                          </a:solidFill>
                        </a:rPr>
                        <a:t>~5 TW operation will become available shortly into this year’s experimental run period.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err="1"/>
                        <a:t>ps</a:t>
                      </a:r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within the next year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</a:t>
                      </a:r>
                      <a:r>
                        <a:rPr lang="en-US" sz="1200" baseline="30000"/>
                        <a:t>2</a:t>
                      </a:r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Repetition</a:t>
                      </a:r>
                      <a:r>
                        <a:rPr lang="en-US" sz="1200" baseline="0"/>
                        <a:t> Rate</a:t>
                      </a:r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6359"/>
            <a:ext cx="3815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Laser Parameters</a:t>
            </a:r>
          </a:p>
        </p:txBody>
      </p:sp>
    </p:spTree>
    <p:extLst>
      <p:ext uri="{BB962C8B-B14F-4D97-AF65-F5344CB8AC3E}">
        <p14:creationId xmlns:p14="http://schemas.microsoft.com/office/powerpoint/2010/main" val="69488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896040"/>
              </p:ext>
            </p:extLst>
          </p:nvPr>
        </p:nvGraphicFramePr>
        <p:xfrm>
          <a:off x="1246726" y="461665"/>
          <a:ext cx="10161007" cy="33832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2060"/>
                          </a:solidFill>
                        </a:rPr>
                        <a:t>Ti:Sapphire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Comments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>
                          <a:solidFill>
                            <a:srgbClr val="C00000"/>
                          </a:solidFill>
                        </a:rPr>
                        <a:t>20 </a:t>
                      </a:r>
                      <a:r>
                        <a:rPr lang="en-US" sz="1200" i="1" dirty="0" err="1">
                          <a:solidFill>
                            <a:srgbClr val="C00000"/>
                          </a:solidFill>
                        </a:rPr>
                        <a:t>mJ</a:t>
                      </a:r>
                      <a:r>
                        <a:rPr lang="en-US" sz="1200" i="1" dirty="0">
                          <a:solidFill>
                            <a:srgbClr val="C00000"/>
                          </a:solidFill>
                        </a:rPr>
                        <a:t> is presently operational with work underway this year to achieve our 100 </a:t>
                      </a:r>
                      <a:r>
                        <a:rPr lang="en-US" sz="1200" i="1" dirty="0" err="1">
                          <a:solidFill>
                            <a:srgbClr val="C00000"/>
                          </a:solidFill>
                        </a:rPr>
                        <a:t>mJ</a:t>
                      </a:r>
                      <a:r>
                        <a:rPr lang="en-US" sz="1200" i="1" dirty="0">
                          <a:solidFill>
                            <a:srgbClr val="C00000"/>
                          </a:solidFill>
                        </a:rPr>
                        <a:t> goal.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&gt;98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12412" y="0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 IR Laser Parameters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679702"/>
              </p:ext>
            </p:extLst>
          </p:nvPr>
        </p:nvGraphicFramePr>
        <p:xfrm>
          <a:off x="1244881" y="4065330"/>
          <a:ext cx="10162852" cy="1920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20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Comments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i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65601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1182</TotalTime>
  <Words>1063</Words>
  <Application>Microsoft Macintosh PowerPoint</Application>
  <PresentationFormat>Widescreen</PresentationFormat>
  <Paragraphs>225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 Math</vt:lpstr>
      <vt:lpstr>Roboto</vt:lpstr>
      <vt:lpstr>Symbol</vt:lpstr>
      <vt:lpstr>Wingdings 3</vt:lpstr>
      <vt:lpstr>BNL</vt:lpstr>
      <vt:lpstr>25th Annual Accelerator Test Facility (ATF) Users' Meeting  ATF ARR and 2023 User Plans </vt:lpstr>
      <vt:lpstr>2018 Accelerator Safety Order Review</vt:lpstr>
      <vt:lpstr>Extensive Modeling of the ATF by the SLAC Radiation Protection Team</vt:lpstr>
      <vt:lpstr>LWIR Laser Upgrade Analysis:  2 ps and 20 J @ 9300 nm</vt:lpstr>
      <vt:lpstr>User Impacts</vt:lpstr>
      <vt:lpstr>ATF Facility Changes</vt:lpstr>
      <vt:lpstr>ATF FY23 Operations Plan &amp; Key Initiatives</vt:lpstr>
      <vt:lpstr>PowerPoint Presentation</vt:lpstr>
      <vt:lpstr>PowerPoint Presentation</vt:lpstr>
      <vt:lpstr>PowerPoint Presentation</vt:lpstr>
      <vt:lpstr>Current Layout of the ATF at B820</vt:lpstr>
      <vt:lpstr>PowerPoint Presentation</vt:lpstr>
      <vt:lpstr>DEI  Initiatives Continue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25th ATF Users’ Meeting Session Title </dc:title>
  <dc:subject/>
  <dc:creator>Ilardi, Mary Jane</dc:creator>
  <cp:keywords/>
  <dc:description/>
  <cp:lastModifiedBy>Mark Palmer</cp:lastModifiedBy>
  <cp:revision>9</cp:revision>
  <dcterms:created xsi:type="dcterms:W3CDTF">2023-02-24T15:13:33Z</dcterms:created>
  <dcterms:modified xsi:type="dcterms:W3CDTF">2023-02-28T16:32:42Z</dcterms:modified>
  <cp:category/>
</cp:coreProperties>
</file>