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341" r:id="rId3"/>
    <p:sldId id="259" r:id="rId4"/>
    <p:sldId id="273" r:id="rId5"/>
    <p:sldId id="274" r:id="rId6"/>
    <p:sldId id="275" r:id="rId7"/>
    <p:sldId id="342" r:id="rId8"/>
    <p:sldId id="260" r:id="rId9"/>
    <p:sldId id="343" r:id="rId10"/>
    <p:sldId id="1350" r:id="rId11"/>
    <p:sldId id="1351" r:id="rId12"/>
    <p:sldId id="1352" r:id="rId13"/>
    <p:sldId id="1353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2C9"/>
    <a:srgbClr val="D86EFF"/>
    <a:srgbClr val="FFFF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CC2FB-3745-F748-A6C5-00331B0B6E19}" v="30" dt="2023-02-28T03:13:11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9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cience.energy.gov/leaving-office-of-science/?external_url=http://www.bnl.gov/atf/experiments/Pages/ICSimaging.php&amp;external_title=Inverse+Compton+scatterin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Bef>
                <a:spcPts val="1200"/>
              </a:spcBef>
              <a:spcAft>
                <a:spcPts val="1200"/>
              </a:spcAft>
            </a:pPr>
            <a:r>
              <a:rPr lang="en-US" sz="36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25th Annual</a:t>
            </a:r>
            <a:br>
              <a:rPr lang="en-US" sz="4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4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Accelerator Test Facility (ATF) Users' Meeting</a:t>
            </a:r>
            <a:br>
              <a:rPr lang="en-US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br>
              <a:rPr lang="en-US" sz="27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27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ATF Status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28,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Fedurin</a:t>
            </a:r>
            <a:r>
              <a:rPr lang="en-US" dirty="0"/>
              <a:t>, M. Palmer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4E3E0-BB9A-B8E8-8F90-84851C13CA56}"/>
              </a:ext>
            </a:extLst>
          </p:cNvPr>
          <p:cNvGrpSpPr/>
          <p:nvPr/>
        </p:nvGrpSpPr>
        <p:grpSpPr>
          <a:xfrm>
            <a:off x="8248690" y="5003175"/>
            <a:ext cx="3758825" cy="789116"/>
            <a:chOff x="8355931" y="5045287"/>
            <a:chExt cx="3398922" cy="78911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F0E6CCC9-47BD-734F-6082-9AAD69F1C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931" y="5045287"/>
              <a:ext cx="789116" cy="7891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3247-94D9-421F-AFBB-4F93845D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-632"/>
            <a:ext cx="11105321" cy="647244"/>
          </a:xfrm>
        </p:spPr>
        <p:txBody>
          <a:bodyPr>
            <a:normAutofit/>
          </a:bodyPr>
          <a:lstStyle/>
          <a:p>
            <a:r>
              <a:rPr lang="en-US" sz="3600" dirty="0"/>
              <a:t>FY22 Hours Summary</a:t>
            </a:r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1C91D8CC-1844-E14B-902F-E6F2C19C445F}"/>
              </a:ext>
            </a:extLst>
          </p:cNvPr>
          <p:cNvSpPr/>
          <p:nvPr/>
        </p:nvSpPr>
        <p:spPr>
          <a:xfrm>
            <a:off x="66907" y="3234660"/>
            <a:ext cx="12125093" cy="624468"/>
          </a:xfrm>
          <a:prstGeom prst="trapezoid">
            <a:avLst>
              <a:gd name="adj" fmla="val 659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A778B-2ED6-0744-B606-EBE660465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A9849-A3A8-1FDC-CDC4-6E9412D1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870"/>
            <a:ext cx="4023360" cy="2580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1A0B38-0EA4-91B8-E92F-57EBB751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123" y="681064"/>
            <a:ext cx="4023360" cy="2580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D4A60-5F62-EF54-52A7-D192EF440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964" y="676345"/>
            <a:ext cx="4069080" cy="2592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A055C-F002-C603-B45A-0B33B7C5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82" y="3758661"/>
            <a:ext cx="5029200" cy="3123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CEDEC2-ED5D-6EBD-82B3-8DF5F520E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309" y="3782591"/>
            <a:ext cx="5029200" cy="30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5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F50F7-1C4F-9E8A-D2B9-93B100EB1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AB9C86-6B2C-5CAF-0897-2577CA76E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ATF FY23 Operations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2F267-8946-3006-744D-3305A53BE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46220B-EEB9-77F9-3852-EDFEFC5D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-26761"/>
            <a:ext cx="1157695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FY23 Planned Hours and Progress-To-Date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65D203-858B-0457-E26C-A2CDD5A5F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914400"/>
            <a:ext cx="5042916" cy="55784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User Hour Constraints: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Pre-ARR corrective actions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Complete 5TW peak power CO2 upgrade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Gun klystron replacement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UED Facility to be removed from the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ATF SC User Facility portfolio effective </a:t>
            </a:r>
            <a:r>
              <a:rPr lang="en-US" b="1" dirty="0">
                <a:solidFill>
                  <a:srgbClr val="C00000"/>
                </a:solidFill>
              </a:rPr>
              <a:t>April 1, 2023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Operations to continue as an Non-Designated User Facility (NDUF) with full cost recovery</a:t>
            </a:r>
          </a:p>
          <a:p>
            <a:pPr>
              <a:lnSpc>
                <a:spcPct val="120000"/>
              </a:lnSpc>
              <a:buFont typeface="Wingdings 3" pitchFamily="2" charset="2"/>
              <a:buChar char="a"/>
            </a:pPr>
            <a:r>
              <a:rPr lang="en-US" b="1" dirty="0"/>
              <a:t>  2</a:t>
            </a:r>
            <a:r>
              <a:rPr lang="en-US" b="1" baseline="30000" dirty="0"/>
              <a:t>nd</a:t>
            </a:r>
            <a:r>
              <a:rPr lang="en-US" b="1" dirty="0"/>
              <a:t> year with severe operating hour limitations: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1900 capability hours planned (</a:t>
            </a:r>
            <a:r>
              <a:rPr lang="en-US" i="1" dirty="0">
                <a:solidFill>
                  <a:schemeClr val="accent1"/>
                </a:solidFill>
              </a:rPr>
              <a:t>versus 2500 optimal</a:t>
            </a:r>
            <a:r>
              <a:rPr lang="en-US" dirty="0"/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2A2982-83EF-1977-019D-DF22C2DB05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4415" y="1690689"/>
            <a:ext cx="6534038" cy="462964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6E4B2C-FB32-4EB0-7114-628ED1278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3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A4AFD-A0B2-4F98-CB40-599ACADB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6BE0EC-5F4B-6E0B-51C3-6D0AE987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FY23 is our 2</a:t>
            </a:r>
            <a:r>
              <a:rPr lang="en-US" baseline="30000" dirty="0"/>
              <a:t>nd</a:t>
            </a:r>
            <a:r>
              <a:rPr lang="en-US" dirty="0"/>
              <a:t> “non-standard” year for ATF User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Reduced user hours due to Accelerator Readiness Review preparations (see later talk)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UED Facility is providing user hours only to experiments already underway</a:t>
            </a:r>
          </a:p>
          <a:p>
            <a:pPr marL="914400" lvl="1" indent="-457200"/>
            <a:r>
              <a:rPr lang="en-US" dirty="0"/>
              <a:t>Transition to a NDUF will take place on April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Ongoing challenges of aging hardware </a:t>
            </a:r>
            <a:r>
              <a:rPr lang="en-US" dirty="0">
                <a:sym typeface="Wingdings" pitchFamily="2" charset="2"/>
              </a:rPr>
              <a:t> Gun klystron failure</a:t>
            </a:r>
          </a:p>
          <a:p>
            <a:pPr marL="0" indent="0"/>
            <a:endParaRPr lang="en-US" dirty="0">
              <a:sym typeface="Wingdings" pitchFamily="2" charset="2"/>
            </a:endParaRPr>
          </a:p>
          <a:p>
            <a:pPr marL="0" indent="0"/>
            <a:r>
              <a:rPr lang="en-US" dirty="0">
                <a:sym typeface="Wingdings" pitchFamily="2" charset="2"/>
              </a:rPr>
              <a:t>Nonetheless,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We are continuing with improvements to our laser capabilities (both NIR and LWIR)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We will offer a major user run from April to early September at B820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F1E3C-EEDD-1B21-93FD-00776DF6D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601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99D9D-9243-A4B2-3BDA-8F29324C0CCD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BDD2D51E-70DA-074B-8471-D58185D77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0542A6-CC9E-6F8A-A396-D8E6FE21064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A8A04-4F10-F744-BCE3-9A315629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45088"/>
            <a:ext cx="11105321" cy="647244"/>
          </a:xfrm>
        </p:spPr>
        <p:txBody>
          <a:bodyPr>
            <a:normAutofit/>
          </a:bodyPr>
          <a:lstStyle/>
          <a:p>
            <a:r>
              <a:rPr lang="en-US" sz="3600" dirty="0"/>
              <a:t>The ATF User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089E1-0976-D641-B2AC-C99D52B0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03" y="663913"/>
            <a:ext cx="11105321" cy="60082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Designated a DOE National User Facility in 2015</a:t>
            </a:r>
            <a:br>
              <a:rPr lang="en-US" sz="2000" dirty="0"/>
            </a:br>
            <a:r>
              <a:rPr lang="en-US" sz="2000" b="1" i="1" dirty="0">
                <a:solidFill>
                  <a:srgbClr val="C00000"/>
                </a:solidFill>
              </a:rPr>
              <a:t>Accelerator Stewardship Program</a:t>
            </a:r>
            <a:endParaRPr lang="en-US" sz="900" dirty="0"/>
          </a:p>
          <a:p>
            <a:pPr>
              <a:lnSpc>
                <a:spcPct val="100000"/>
              </a:lnSpc>
            </a:pPr>
            <a:r>
              <a:rPr lang="en-US" sz="2000" dirty="0"/>
              <a:t>User Research Thrusts: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Novel particle acceleration techniques </a:t>
            </a:r>
            <a:br>
              <a:rPr lang="en-US" sz="1800" b="1" dirty="0"/>
            </a:b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R&amp;D for smaller, more cost-effective accelerators including: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Plasma and dielectric </a:t>
            </a:r>
            <a:r>
              <a:rPr lang="en-US" sz="1600" dirty="0" err="1"/>
              <a:t>wakefield</a:t>
            </a:r>
            <a:r>
              <a:rPr lang="en-US" sz="1600" dirty="0"/>
              <a:t> acceleration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Direct laser acceleration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Inverse free-electron lasers</a:t>
            </a:r>
            <a:r>
              <a:rPr lang="is-IS" sz="1600" dirty="0"/>
              <a:t>…</a:t>
            </a:r>
          </a:p>
          <a:p>
            <a:pPr lvl="1">
              <a:lnSpc>
                <a:spcPct val="10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High-brightness radiation sources </a:t>
            </a:r>
            <a:br>
              <a:rPr lang="en-US" sz="1800" b="1" dirty="0"/>
            </a:b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New techniques to produce electromagnetic radiation </a:t>
            </a:r>
            <a:b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from THz to X-rays: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FEL R&amp;D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Inverse Compton scattering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THz radiation from dielectric structures</a:t>
            </a:r>
            <a:r>
              <a:rPr lang="is-IS" sz="1600" dirty="0">
                <a:hlinkClick r:id="rId2"/>
              </a:rPr>
              <a:t>…</a:t>
            </a:r>
            <a:endParaRPr lang="en-US" sz="1600" dirty="0">
              <a:hlinkClick r:id="rId2"/>
            </a:endParaRPr>
          </a:p>
          <a:p>
            <a:pPr lvl="1">
              <a:lnSpc>
                <a:spcPct val="10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Beam manipulation and beam instrumentation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1800" dirty="0"/>
            </a:b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Sophisticated longitudinal and transverse beam manipulation capabilities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Wide range of beam parameters enabling development and testing of advanced accelerator hardware, beam diagnostics and detectors</a:t>
            </a:r>
          </a:p>
          <a:p>
            <a:pPr lvl="1">
              <a:lnSpc>
                <a:spcPct val="10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Ion generation and acceleration 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Experimental hardware for producing supersonic hydrogen gas jets provides capabilities for generating mono-energetic multi-MeV proton beams</a:t>
            </a:r>
          </a:p>
          <a:p>
            <a:pPr lvl="1">
              <a:lnSpc>
                <a:spcPct val="10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Ultrafast Electron Diffraction/Microscopy</a:t>
            </a:r>
            <a:br>
              <a:rPr lang="en-US" sz="1800" b="1" dirty="0"/>
            </a:b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Technique for characterizing materials that is complementary to x-ray sources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Developmental beam line and experimental station for diffraction and imaging </a:t>
            </a:r>
            <a:br>
              <a:rPr lang="en-US" sz="1600" dirty="0"/>
            </a:br>
            <a:r>
              <a:rPr lang="en-US" sz="1600" dirty="0"/>
              <a:t>studies with MeV-class electron beams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B4B9A-D386-9E46-AE43-5563C6BC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 descr="C:\Users\igor\AppData\Local\Microsoft\Windows\Temporary Internet Files\Content.Outlook\2PPR990T\Future experiements_Slide3 (2).jpg">
            <a:extLst>
              <a:ext uri="{FF2B5EF4-FFF2-40B4-BE49-F238E27FC236}">
                <a16:creationId xmlns:a16="http://schemas.microsoft.com/office/drawing/2014/main" id="{9BF16FEC-FBE2-DD44-84C3-2A860F7DA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6" r="24521" b="39543"/>
          <a:stretch/>
        </p:blipFill>
        <p:spPr bwMode="auto">
          <a:xfrm>
            <a:off x="6504356" y="-6684"/>
            <a:ext cx="5060810" cy="332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54549C-9E9D-6F46-B5C9-A176ABF4B7D9}"/>
              </a:ext>
            </a:extLst>
          </p:cNvPr>
          <p:cNvSpPr txBox="1"/>
          <p:nvPr/>
        </p:nvSpPr>
        <p:spPr>
          <a:xfrm>
            <a:off x="10115640" y="2057138"/>
            <a:ext cx="2056482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42B7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High-brightness photocathode </a:t>
            </a:r>
            <a:r>
              <a:rPr lang="en-US" sz="1400" dirty="0" err="1"/>
              <a:t>linac</a:t>
            </a:r>
            <a:r>
              <a:rPr lang="en-US" sz="1400" dirty="0"/>
              <a:t>:  20-75 MeV</a:t>
            </a:r>
          </a:p>
          <a:p>
            <a:pPr marL="127000" indent="-127000">
              <a:buFont typeface="Arial" charset="0"/>
              <a:buChar char="•"/>
            </a:pPr>
            <a:r>
              <a:rPr lang="en-US" sz="1400" dirty="0"/>
              <a:t>Emittance: 1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m</a:t>
            </a:r>
          </a:p>
          <a:p>
            <a:pPr marL="127000" indent="-127000">
              <a:buFont typeface="Arial" charset="0"/>
              <a:buChar char="•"/>
            </a:pPr>
            <a:r>
              <a:rPr lang="en-US" sz="1400" dirty="0"/>
              <a:t>Energy spread: 0.1%</a:t>
            </a:r>
          </a:p>
          <a:p>
            <a:pPr marL="127000" indent="-127000">
              <a:buFont typeface="Arial" charset="0"/>
              <a:buChar char="•"/>
            </a:pPr>
            <a:r>
              <a:rPr lang="en-US" sz="1400" dirty="0"/>
              <a:t>Charge: ~1 </a:t>
            </a:r>
            <a:r>
              <a:rPr lang="en-US" sz="1400" dirty="0" err="1"/>
              <a:t>nC</a:t>
            </a:r>
            <a:endParaRPr lang="en-US" sz="1400" dirty="0"/>
          </a:p>
          <a:p>
            <a:pPr marL="127000" indent="-127000">
              <a:buFont typeface="Arial" charset="0"/>
              <a:buChar char="•"/>
            </a:pPr>
            <a:r>
              <a:rPr lang="en-US" sz="1400" dirty="0"/>
              <a:t>Single bunch: </a:t>
            </a:r>
            <a:br>
              <a:rPr lang="en-US" sz="1400" dirty="0"/>
            </a:br>
            <a:r>
              <a:rPr lang="en-US" sz="1400" dirty="0"/>
              <a:t>10 </a:t>
            </a:r>
            <a:r>
              <a:rPr lang="en-US" sz="1400" dirty="0" err="1"/>
              <a:t>ps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200 fs</a:t>
            </a:r>
          </a:p>
          <a:p>
            <a:pPr marL="127000" indent="-127000">
              <a:buFont typeface="Arial" charset="0"/>
              <a:buChar char="•"/>
            </a:pPr>
            <a:r>
              <a:rPr lang="en-US" sz="1400" dirty="0"/>
              <a:t>Multi-bunch trains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71482-DE99-484F-96D5-3CEE7427C5B2}"/>
              </a:ext>
            </a:extLst>
          </p:cNvPr>
          <p:cNvSpPr txBox="1"/>
          <p:nvPr/>
        </p:nvSpPr>
        <p:spPr>
          <a:xfrm>
            <a:off x="6013578" y="1928053"/>
            <a:ext cx="212657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42B7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</a:t>
            </a:r>
            <a:r>
              <a:rPr lang="en-US" sz="1400" baseline="-25000" dirty="0"/>
              <a:t>2</a:t>
            </a:r>
            <a:r>
              <a:rPr lang="en-US" sz="1400" dirty="0"/>
              <a:t> long-wave infrared (LWIR) laser system</a:t>
            </a:r>
          </a:p>
          <a:p>
            <a:pPr marL="127000" indent="-127000">
              <a:buFont typeface="Arial" charset="0"/>
              <a:buChar char="•"/>
            </a:pPr>
            <a:r>
              <a:rPr lang="en-US" sz="1400" dirty="0">
                <a:latin typeface="Symbol" panose="05050102010706020507" pitchFamily="18" charset="2"/>
              </a:rPr>
              <a:t>l </a:t>
            </a:r>
            <a:r>
              <a:rPr lang="en-US" sz="1400" dirty="0"/>
              <a:t>= 9.2 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/>
              <a:t>m</a:t>
            </a:r>
          </a:p>
          <a:p>
            <a:pPr marL="127000" indent="-127000">
              <a:buFont typeface="Arial" charset="0"/>
              <a:buChar char="•"/>
            </a:pPr>
            <a:r>
              <a:rPr lang="en-US" sz="1400" dirty="0"/>
              <a:t>&gt;5 TW peak power </a:t>
            </a:r>
            <a:br>
              <a:rPr lang="en-US" sz="1400" dirty="0"/>
            </a:br>
            <a:r>
              <a:rPr lang="en-US" sz="1400" dirty="0">
                <a:solidFill>
                  <a:srgbClr val="C00000"/>
                </a:solidFill>
              </a:rPr>
              <a:t>full power to user IPs in 2023</a:t>
            </a:r>
            <a:endParaRPr lang="en-US" sz="1400" dirty="0"/>
          </a:p>
          <a:p>
            <a:pPr marL="127000" indent="-127000">
              <a:buFont typeface="Arial" charset="0"/>
              <a:buChar char="•"/>
            </a:pPr>
            <a:r>
              <a:rPr lang="en-US" sz="1400" dirty="0"/>
              <a:t>5-</a:t>
            </a:r>
            <a:r>
              <a:rPr lang="en-US" sz="1400" dirty="0">
                <a:solidFill>
                  <a:srgbClr val="C00000"/>
                </a:solidFill>
              </a:rPr>
              <a:t>15</a:t>
            </a:r>
            <a:r>
              <a:rPr lang="en-US" sz="1400" dirty="0"/>
              <a:t> J @ 2.0ps width</a:t>
            </a:r>
          </a:p>
          <a:p>
            <a:pPr marL="127000" indent="-127000">
              <a:buFont typeface="Arial" charset="0"/>
              <a:buChar char="•"/>
            </a:pPr>
            <a:r>
              <a:rPr lang="en-US" sz="1400" dirty="0"/>
              <a:t>0.05 Hz repetition rate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New near IR capabilities</a:t>
            </a:r>
          </a:p>
        </p:txBody>
      </p:sp>
    </p:spTree>
    <p:extLst>
      <p:ext uri="{BB962C8B-B14F-4D97-AF65-F5344CB8AC3E}">
        <p14:creationId xmlns:p14="http://schemas.microsoft.com/office/powerpoint/2010/main" val="227263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970C69-A34B-9895-1C20-34F22651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6"/>
            <a:ext cx="11049000" cy="851552"/>
          </a:xfrm>
        </p:spPr>
        <p:txBody>
          <a:bodyPr/>
          <a:lstStyle/>
          <a:p>
            <a:r>
              <a:rPr lang="en-US" dirty="0"/>
              <a:t>Current Layout of the ATF at B820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5EB392-55B0-B786-1F63-98CE9C5B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346"/>
            <a:ext cx="11801060" cy="59005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5D4599-ADD8-8269-FC0F-EEF11CCF8DDE}"/>
              </a:ext>
            </a:extLst>
          </p:cNvPr>
          <p:cNvSpPr/>
          <p:nvPr/>
        </p:nvSpPr>
        <p:spPr>
          <a:xfrm>
            <a:off x="887896" y="3856383"/>
            <a:ext cx="3525078" cy="1444487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26D09E-0B9B-5320-4E5F-44E516BBC895}"/>
              </a:ext>
            </a:extLst>
          </p:cNvPr>
          <p:cNvSpPr/>
          <p:nvPr/>
        </p:nvSpPr>
        <p:spPr>
          <a:xfrm>
            <a:off x="4412974" y="3508513"/>
            <a:ext cx="4770783" cy="248478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1AE5204-48B4-C4EB-8DA2-A309FA19B769}"/>
              </a:ext>
            </a:extLst>
          </p:cNvPr>
          <p:cNvSpPr/>
          <p:nvPr/>
        </p:nvSpPr>
        <p:spPr>
          <a:xfrm flipV="1">
            <a:off x="4412974" y="3756991"/>
            <a:ext cx="1172818" cy="403052"/>
          </a:xfrm>
          <a:prstGeom prst="rtTriangle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EE76F-4637-A821-7DAF-732F2435425B}"/>
              </a:ext>
            </a:extLst>
          </p:cNvPr>
          <p:cNvSpPr/>
          <p:nvPr/>
        </p:nvSpPr>
        <p:spPr>
          <a:xfrm>
            <a:off x="924339" y="2763942"/>
            <a:ext cx="3488635" cy="853902"/>
          </a:xfrm>
          <a:prstGeom prst="rect">
            <a:avLst/>
          </a:prstGeom>
          <a:solidFill>
            <a:srgbClr val="D86E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50CE87-9669-2E0D-D55B-2C690DFF4772}"/>
              </a:ext>
            </a:extLst>
          </p:cNvPr>
          <p:cNvSpPr/>
          <p:nvPr/>
        </p:nvSpPr>
        <p:spPr>
          <a:xfrm>
            <a:off x="9571383" y="2663687"/>
            <a:ext cx="1729408" cy="616226"/>
          </a:xfrm>
          <a:prstGeom prst="rect">
            <a:avLst/>
          </a:prstGeom>
          <a:solidFill>
            <a:srgbClr val="00C2C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5132E6-62AC-138A-4F53-30B868210A18}"/>
              </a:ext>
            </a:extLst>
          </p:cNvPr>
          <p:cNvSpPr/>
          <p:nvPr/>
        </p:nvSpPr>
        <p:spPr>
          <a:xfrm>
            <a:off x="9627704" y="3279913"/>
            <a:ext cx="1673087" cy="775251"/>
          </a:xfrm>
          <a:prstGeom prst="rect">
            <a:avLst/>
          </a:prstGeom>
          <a:solidFill>
            <a:srgbClr val="00C2C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BAC61F-00EB-F082-1F55-C3640870317B}"/>
              </a:ext>
            </a:extLst>
          </p:cNvPr>
          <p:cNvSpPr txBox="1"/>
          <p:nvPr/>
        </p:nvSpPr>
        <p:spPr>
          <a:xfrm>
            <a:off x="321840" y="1690688"/>
            <a:ext cx="19569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Beamline 1</a:t>
            </a:r>
          </a:p>
          <a:p>
            <a:pPr algn="ctr"/>
            <a:r>
              <a:rPr lang="en-US" sz="1400" dirty="0"/>
              <a:t>Experimental stations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C3DB44-D704-2D2B-A3F4-DC53D3ABB719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300292" y="2213908"/>
            <a:ext cx="1707951" cy="194613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323C7C-9F1A-8FDB-6199-24AD697E6605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300292" y="2213908"/>
            <a:ext cx="553987" cy="181401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FF550F-7013-0925-9533-F801E5D58C14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300292" y="2213908"/>
            <a:ext cx="1107975" cy="194613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54C17A4-6DD7-6242-C9E7-E805936E64EB}"/>
              </a:ext>
            </a:extLst>
          </p:cNvPr>
          <p:cNvSpPr txBox="1"/>
          <p:nvPr/>
        </p:nvSpPr>
        <p:spPr>
          <a:xfrm>
            <a:off x="1126411" y="5700362"/>
            <a:ext cx="10661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Deflector cavity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0C71F30-7E51-08CB-0498-5648C25DF184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1659461" y="4577952"/>
            <a:ext cx="430596" cy="112241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59F715-39DB-E46D-4897-3D49CF7999ED}"/>
              </a:ext>
            </a:extLst>
          </p:cNvPr>
          <p:cNvCxnSpPr/>
          <p:nvPr/>
        </p:nvCxnSpPr>
        <p:spPr>
          <a:xfrm>
            <a:off x="1422400" y="4160043"/>
            <a:ext cx="0" cy="417909"/>
          </a:xfrm>
          <a:prstGeom prst="line">
            <a:avLst/>
          </a:prstGeom>
          <a:ln w="101600">
            <a:solidFill>
              <a:schemeClr val="tx1">
                <a:lumMod val="50000"/>
                <a:lumOff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E30A58-E1DD-3A34-3912-9E7802A570C9}"/>
              </a:ext>
            </a:extLst>
          </p:cNvPr>
          <p:cNvCxnSpPr>
            <a:cxnSpLocks/>
          </p:cNvCxnSpPr>
          <p:nvPr/>
        </p:nvCxnSpPr>
        <p:spPr>
          <a:xfrm>
            <a:off x="1403706" y="4640139"/>
            <a:ext cx="1194351" cy="0"/>
          </a:xfrm>
          <a:prstGeom prst="line">
            <a:avLst/>
          </a:prstGeom>
          <a:ln w="101600">
            <a:solidFill>
              <a:schemeClr val="tx1">
                <a:lumMod val="50000"/>
                <a:lumOff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DBFFFF0-8965-8875-8213-1D30F1CE4599}"/>
              </a:ext>
            </a:extLst>
          </p:cNvPr>
          <p:cNvSpPr txBox="1"/>
          <p:nvPr/>
        </p:nvSpPr>
        <p:spPr>
          <a:xfrm>
            <a:off x="3328445" y="5913091"/>
            <a:ext cx="18966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Beamline 2</a:t>
            </a:r>
          </a:p>
          <a:p>
            <a:pPr algn="ctr"/>
            <a:r>
              <a:rPr lang="en-US" sz="1400" dirty="0"/>
              <a:t>Experimental stations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8E3320-CCF8-6D24-7E7A-957321711E36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2964076" y="4577952"/>
            <a:ext cx="1312718" cy="133513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B9FFE41-1B07-1B0D-5B66-575FCFD1EBCC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2429571" y="4577952"/>
            <a:ext cx="1847223" cy="133513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6DE5DFA-77B4-BFDE-FAA7-89806590BC0D}"/>
              </a:ext>
            </a:extLst>
          </p:cNvPr>
          <p:cNvSpPr txBox="1"/>
          <p:nvPr/>
        </p:nvSpPr>
        <p:spPr>
          <a:xfrm>
            <a:off x="7846557" y="1621094"/>
            <a:ext cx="1335665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Photocathode gun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6775B8-2BE1-325B-C2F7-C062B91F4DD1}"/>
              </a:ext>
            </a:extLst>
          </p:cNvPr>
          <p:cNvSpPr txBox="1"/>
          <p:nvPr/>
        </p:nvSpPr>
        <p:spPr>
          <a:xfrm>
            <a:off x="6585923" y="1621094"/>
            <a:ext cx="1193105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Accelerator sections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1AE6B4-0FD2-2B70-A7D2-215122B9EF26}"/>
              </a:ext>
            </a:extLst>
          </p:cNvPr>
          <p:cNvSpPr txBox="1"/>
          <p:nvPr/>
        </p:nvSpPr>
        <p:spPr>
          <a:xfrm>
            <a:off x="8553137" y="3545876"/>
            <a:ext cx="1124007" cy="2154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Bunch compressor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DBF58F-2DB5-FAE8-53A7-0D82B8CF0874}"/>
              </a:ext>
            </a:extLst>
          </p:cNvPr>
          <p:cNvCxnSpPr>
            <a:cxnSpLocks/>
          </p:cNvCxnSpPr>
          <p:nvPr/>
        </p:nvCxnSpPr>
        <p:spPr>
          <a:xfrm>
            <a:off x="8439577" y="2144314"/>
            <a:ext cx="404191" cy="150928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6E147DB-088E-A029-B00F-62B33354BE9A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7182476" y="2144314"/>
            <a:ext cx="810401" cy="161267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7C45591-E54C-5050-02AE-60792C3097CF}"/>
              </a:ext>
            </a:extLst>
          </p:cNvPr>
          <p:cNvCxnSpPr>
            <a:cxnSpLocks/>
            <a:stCxn id="56" idx="2"/>
            <a:endCxn id="13" idx="0"/>
          </p:cNvCxnSpPr>
          <p:nvPr/>
        </p:nvCxnSpPr>
        <p:spPr>
          <a:xfrm flipH="1">
            <a:off x="10436087" y="2302909"/>
            <a:ext cx="55554" cy="36077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EDC9F3A-BD57-A3F8-5D6E-BA739642155B}"/>
              </a:ext>
            </a:extLst>
          </p:cNvPr>
          <p:cNvSpPr txBox="1"/>
          <p:nvPr/>
        </p:nvSpPr>
        <p:spPr>
          <a:xfrm>
            <a:off x="9362782" y="1348802"/>
            <a:ext cx="225771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 Location for the ATF Strong Field Laser (</a:t>
            </a:r>
            <a:r>
              <a:rPr lang="en-US" sz="1400" dirty="0" err="1"/>
              <a:t>Ti:Sapph</a:t>
            </a:r>
            <a:r>
              <a:rPr lang="en-US" sz="1400" dirty="0"/>
              <a:t>), </a:t>
            </a:r>
            <a:r>
              <a:rPr lang="en-US" sz="1400" i="1" dirty="0"/>
              <a:t>BNL/NRL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27747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37238"/>
              </p:ext>
            </p:extLst>
          </p:nvPr>
        </p:nvGraphicFramePr>
        <p:xfrm>
          <a:off x="870857" y="979019"/>
          <a:ext cx="10842172" cy="51895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2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189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162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03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652">
                <a:tc>
                  <a:txBody>
                    <a:bodyPr/>
                    <a:lstStyle/>
                    <a:p>
                      <a:r>
                        <a:rPr lang="en-US" sz="1400"/>
                        <a:t>Beam</a:t>
                      </a:r>
                      <a:r>
                        <a:rPr lang="en-US" sz="1400" baseline="0"/>
                        <a:t> Energy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06">
                <a:tc>
                  <a:txBody>
                    <a:bodyPr/>
                    <a:lstStyle/>
                    <a:p>
                      <a:r>
                        <a:rPr lang="en-US" sz="1400"/>
                        <a:t>Bunch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nC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0.1-2.0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137">
                <a:tc>
                  <a:txBody>
                    <a:bodyPr/>
                    <a:lstStyle/>
                    <a:p>
                      <a:r>
                        <a:rPr lang="en-US" sz="1400"/>
                        <a:t>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Down to 100 fs (up to 1 kA peak 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~100 fs. Beam quality is variable depending on charge and amount of compression required. </a:t>
                      </a:r>
                    </a:p>
                    <a:p>
                      <a:endParaRPr lang="en-US" sz="1400" i="1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273">
                <a:tc>
                  <a:txBody>
                    <a:bodyPr/>
                    <a:lstStyle/>
                    <a:p>
                      <a:r>
                        <a:rPr lang="en-US" sz="1400"/>
                        <a:t>Transverse size at IP (</a:t>
                      </a:r>
                      <a:r>
                        <a:rPr lang="en-US" sz="1400">
                          <a:latin typeface="Symbol" pitchFamily="2" charset="2"/>
                        </a:rPr>
                        <a:t>s</a:t>
                      </a:r>
                      <a:r>
                        <a:rPr lang="en-US" sz="1400">
                          <a:latin typeface="+mn-lt"/>
                        </a:rPr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30 </a:t>
                      </a:r>
                      <a:r>
                        <a:rPr lang="mr-IN" sz="1400"/>
                        <a:t>–</a:t>
                      </a:r>
                      <a:r>
                        <a:rPr lang="en-US" sz="1400"/>
                        <a:t> 100 (dependent on IP position)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30">
                <a:tc>
                  <a:txBody>
                    <a:bodyPr/>
                    <a:lstStyle/>
                    <a:p>
                      <a:r>
                        <a:rPr lang="en-US" sz="1400"/>
                        <a:t>Normalized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 (at 0.3</a:t>
                      </a:r>
                      <a:r>
                        <a:rPr lang="en-US" sz="1400" baseline="0"/>
                        <a:t> </a:t>
                      </a:r>
                      <a:r>
                        <a:rPr lang="en-US" sz="1400" baseline="0" err="1"/>
                        <a:t>nC</a:t>
                      </a:r>
                      <a:r>
                        <a:rPr lang="en-US" sz="1400" baseline="0"/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30">
                <a:tc>
                  <a:txBody>
                    <a:bodyPr/>
                    <a:lstStyle/>
                    <a:p>
                      <a:r>
                        <a:rPr lang="en-US" sz="1400"/>
                        <a:t>Rep.</a:t>
                      </a:r>
                      <a:r>
                        <a:rPr lang="en-US" sz="1400" baseline="0"/>
                        <a:t> Rate (Hz)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592">
                <a:tc>
                  <a:txBody>
                    <a:bodyPr/>
                    <a:lstStyle/>
                    <a:p>
                      <a:r>
                        <a:rPr lang="en-US" sz="1400"/>
                        <a:t>Trains</a:t>
                      </a:r>
                      <a:r>
                        <a:rPr lang="en-US" sz="1400" baseline="0"/>
                        <a:t> mode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 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44579"/>
            <a:ext cx="450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Electron Beam Parameters</a:t>
            </a:r>
          </a:p>
        </p:txBody>
      </p:sp>
    </p:spTree>
    <p:extLst>
      <p:ext uri="{BB962C8B-B14F-4D97-AF65-F5344CB8AC3E}">
        <p14:creationId xmlns:p14="http://schemas.microsoft.com/office/powerpoint/2010/main" val="327531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28274"/>
              </p:ext>
            </p:extLst>
          </p:nvPr>
        </p:nvGraphicFramePr>
        <p:xfrm>
          <a:off x="953439" y="567408"/>
          <a:ext cx="10389628" cy="5577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14185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65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824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2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/>
                        <a:t>CO</a:t>
                      </a:r>
                      <a:r>
                        <a:rPr lang="en-US" sz="1200" b="1" baseline="-25000"/>
                        <a:t>2</a:t>
                      </a:r>
                      <a:r>
                        <a:rPr lang="en-US" sz="1200" b="1"/>
                        <a:t> Regenerative Amplifier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Symbol" pitchFamily="2" charset="2"/>
                        </a:rPr>
                        <a:t>m</a:t>
                      </a:r>
                      <a:r>
                        <a:rPr lang="en-US" sz="1200">
                          <a:latin typeface="+mn-lt"/>
                        </a:rPr>
                        <a:t>m</a:t>
                      </a:r>
                      <a:endParaRPr lang="en-US" sz="12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~3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ps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mJ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  <a:r>
                        <a:rPr lang="en-US" sz="1200" baseline="30000"/>
                        <a:t>2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~1.5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Repetition</a:t>
                      </a:r>
                      <a:r>
                        <a:rPr lang="en-US" sz="1200" baseline="0"/>
                        <a:t> Rate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Circular polarization available at slightly reduced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/>
                        <a:t>CO</a:t>
                      </a:r>
                      <a:r>
                        <a:rPr lang="en-US" sz="1200" b="1" baseline="-25000"/>
                        <a:t>2</a:t>
                      </a:r>
                      <a:r>
                        <a:rPr lang="en-US" sz="1200" b="1" baseline="0"/>
                        <a:t> CPA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Symbol" pitchFamily="2" charset="2"/>
                        </a:rPr>
                        <a:t>m</a:t>
                      </a:r>
                      <a:r>
                        <a:rPr lang="en-US" sz="1200">
                          <a:latin typeface="+mn-lt"/>
                        </a:rPr>
                        <a:t>m</a:t>
                      </a:r>
                      <a:endParaRPr lang="en-US" sz="12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1" baseline="0"/>
                        <a:t>Note that delivery of full power pulses to the Experimental Hall is presently limited to Beamline #1 only.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rgbClr val="C00000"/>
                          </a:solidFill>
                        </a:rPr>
                        <a:t>~5 TW operation will become available shortly into this year’s experimental run period.  A 3-year development effort to achieve &gt;10 TW and deliver to users is in progress.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ps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~5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within the next year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  <a:r>
                        <a:rPr lang="en-US" sz="1200" baseline="30000"/>
                        <a:t>2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Repetition</a:t>
                      </a:r>
                      <a:r>
                        <a:rPr lang="en-US" sz="1200" baseline="0"/>
                        <a:t> Rate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can be provided upon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6359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Laser Parameters</a:t>
            </a:r>
          </a:p>
        </p:txBody>
      </p:sp>
    </p:spTree>
    <p:extLst>
      <p:ext uri="{BB962C8B-B14F-4D97-AF65-F5344CB8AC3E}">
        <p14:creationId xmlns:p14="http://schemas.microsoft.com/office/powerpoint/2010/main" val="69488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96040"/>
              </p:ext>
            </p:extLst>
          </p:nvPr>
        </p:nvGraphicFramePr>
        <p:xfrm>
          <a:off x="1246726" y="461665"/>
          <a:ext cx="10161007" cy="3383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06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Ti:Sapphire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Stage 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Stage II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Central 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are presently available and setup to deliver Stage II parameters should be complete during FY22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FWHM Bandwidth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Compressed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Chirped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Chirped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Compressed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rgbClr val="C00000"/>
                          </a:solidFill>
                        </a:rPr>
                        <a:t>20 </a:t>
                      </a:r>
                      <a:r>
                        <a:rPr lang="en-US" sz="1200" i="1" dirty="0" err="1">
                          <a:solidFill>
                            <a:srgbClr val="C00000"/>
                          </a:solidFill>
                        </a:rPr>
                        <a:t>mJ</a:t>
                      </a:r>
                      <a:r>
                        <a:rPr lang="en-US" sz="1200" i="1" dirty="0">
                          <a:solidFill>
                            <a:srgbClr val="C00000"/>
                          </a:solidFill>
                        </a:rPr>
                        <a:t> is presently operational with work underway this year to achieve our 100 </a:t>
                      </a:r>
                      <a:r>
                        <a:rPr lang="en-US" sz="1200" i="1" dirty="0" err="1">
                          <a:solidFill>
                            <a:srgbClr val="C00000"/>
                          </a:solidFill>
                        </a:rPr>
                        <a:t>mJ</a:t>
                      </a:r>
                      <a:r>
                        <a:rPr lang="en-US" sz="1200" i="1" dirty="0">
                          <a:solidFill>
                            <a:srgbClr val="C00000"/>
                          </a:solidFill>
                        </a:rPr>
                        <a:t> goal.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Energy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Power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&gt;98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2412" y="0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Near IR Laser Parameters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79702"/>
              </p:ext>
            </p:extLst>
          </p:nvPr>
        </p:nvGraphicFramePr>
        <p:xfrm>
          <a:off x="1244881" y="4065330"/>
          <a:ext cx="10162852" cy="1920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9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083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88446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577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Typical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5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F50F7-1C4F-9E8A-D2B9-93B100EB1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AB9C86-6B2C-5CAF-0897-2577CA76E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ATF FY22 Status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2F267-8946-3006-744D-3305A53BE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BF86-7FD1-AE1D-4E95-4F084DDB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B46FC-BBE4-91DF-5574-0A5B46B9C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FY22 Planned User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Severely constrained by required ARR process at B820 </a:t>
            </a:r>
            <a:br>
              <a:rPr lang="en-US" dirty="0"/>
            </a:br>
            <a:r>
              <a:rPr lang="en-US" dirty="0"/>
              <a:t>(see later talk)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FY22 Targets</a:t>
            </a:r>
          </a:p>
          <a:p>
            <a:pPr marL="914400" lvl="1" indent="-457200"/>
            <a:r>
              <a:rPr lang="en-US" dirty="0"/>
              <a:t>Electron Beam:		  400</a:t>
            </a:r>
          </a:p>
          <a:p>
            <a:pPr marL="914400" lvl="1" indent="-457200"/>
            <a:r>
              <a:rPr lang="en-US" dirty="0"/>
              <a:t>UED:				  950	</a:t>
            </a:r>
          </a:p>
          <a:p>
            <a:pPr marL="914400" lvl="1" indent="-457200"/>
            <a:r>
              <a:rPr lang="en-US" dirty="0"/>
              <a:t>Laser (LWIR + NIR):	  450</a:t>
            </a:r>
          </a:p>
          <a:p>
            <a:pPr marL="914400" lvl="1" indent="-457200"/>
            <a:r>
              <a:rPr lang="en-US" dirty="0"/>
              <a:t>Facility Total:			1800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2AB0F-C9F3-D2F6-367B-91467326A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088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7ECB-4175-DEFC-81E3-2EDF5FD7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/>
          <a:lstStyle/>
          <a:p>
            <a:r>
              <a:rPr lang="en-US" dirty="0"/>
              <a:t>Overall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EA547-9AEA-D3D5-FC6B-2559FA0D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197047"/>
            <a:ext cx="6421782" cy="48576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FY22 Overall User Hour Target Met</a:t>
            </a:r>
          </a:p>
          <a:p>
            <a:r>
              <a:rPr lang="en-US" dirty="0"/>
              <a:t>Challenges: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Electrical Failures at B912 impacted UED maintenance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ARR preparations and surprise discoveries at B820 led to </a:t>
            </a:r>
            <a:br>
              <a:rPr lang="en-US" dirty="0"/>
            </a:br>
            <a:r>
              <a:rPr lang="en-US" dirty="0"/>
              <a:t>significant extension of the planned down period  </a:t>
            </a:r>
            <a:br>
              <a:rPr lang="en-US" dirty="0"/>
            </a:br>
            <a:r>
              <a:rPr lang="en-US" dirty="0">
                <a:latin typeface="Wingdings 3" pitchFamily="2" charset="2"/>
              </a:rPr>
              <a:t>a</a:t>
            </a:r>
            <a:r>
              <a:rPr lang="en-US" dirty="0"/>
              <a:t> leading to significant </a:t>
            </a:r>
            <a:r>
              <a:rPr lang="en-US" b="1" i="1" dirty="0"/>
              <a:t>unscheduled down time</a:t>
            </a:r>
          </a:p>
          <a:p>
            <a:pPr marL="914400" lvl="1" indent="-457200"/>
            <a:r>
              <a:rPr lang="en-US" dirty="0"/>
              <a:t>Major impacts - particularly</a:t>
            </a:r>
            <a:br>
              <a:rPr lang="en-US" dirty="0"/>
            </a:br>
            <a:r>
              <a:rPr lang="en-US" dirty="0"/>
              <a:t>for the ATF laser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Gun klystron failure near</a:t>
            </a:r>
            <a:br>
              <a:rPr lang="en-US" dirty="0"/>
            </a:br>
            <a:r>
              <a:rPr lang="en-US" dirty="0"/>
              <a:t>end of the FY22 user </a:t>
            </a:r>
            <a:br>
              <a:rPr lang="en-US" dirty="0"/>
            </a:br>
            <a:r>
              <a:rPr lang="en-US" dirty="0"/>
              <a:t>campaign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2628D-16D9-69D0-539C-7164444AA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8B5AB-F179-24D1-F763-20B5DF2A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282" y="176280"/>
            <a:ext cx="5003800" cy="415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948B9-8CF3-9807-7644-42599133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82" y="4518025"/>
            <a:ext cx="72644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6647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421</TotalTime>
  <Words>1126</Words>
  <Application>Microsoft Macintosh PowerPoint</Application>
  <PresentationFormat>Widescreen</PresentationFormat>
  <Paragraphs>254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</vt:lpstr>
      <vt:lpstr>Symbol</vt:lpstr>
      <vt:lpstr>Wingdings 3</vt:lpstr>
      <vt:lpstr>BNL</vt:lpstr>
      <vt:lpstr>25th Annual Accelerator Test Facility (ATF) Users' Meeting  ATF Status </vt:lpstr>
      <vt:lpstr>The ATF User Program</vt:lpstr>
      <vt:lpstr>Current Layout of the ATF at B820</vt:lpstr>
      <vt:lpstr>PowerPoint Presentation</vt:lpstr>
      <vt:lpstr>PowerPoint Presentation</vt:lpstr>
      <vt:lpstr>PowerPoint Presentation</vt:lpstr>
      <vt:lpstr>ATF FY22 Status Report</vt:lpstr>
      <vt:lpstr>Introduction</vt:lpstr>
      <vt:lpstr>Overall Availability</vt:lpstr>
      <vt:lpstr>FY22 Hours Summary</vt:lpstr>
      <vt:lpstr>ATF FY23 Operations Plan</vt:lpstr>
      <vt:lpstr>FY23 Planned Hours and Progress-To-Date</vt:lpstr>
      <vt:lpstr>Summary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25th ATF Users’ Meeting Session Title </dc:title>
  <dc:subject/>
  <dc:creator>Ilardi, Mary Jane</dc:creator>
  <cp:keywords/>
  <dc:description/>
  <cp:lastModifiedBy>Fedurin, Mikhail</cp:lastModifiedBy>
  <cp:revision>9</cp:revision>
  <dcterms:created xsi:type="dcterms:W3CDTF">2023-02-24T15:13:33Z</dcterms:created>
  <dcterms:modified xsi:type="dcterms:W3CDTF">2023-02-28T13:19:02Z</dcterms:modified>
  <cp:category/>
</cp:coreProperties>
</file>