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2"/>
  </p:notesMasterIdLst>
  <p:sldIdLst>
    <p:sldId id="256" r:id="rId2"/>
    <p:sldId id="257" r:id="rId3"/>
    <p:sldId id="316" r:id="rId4"/>
    <p:sldId id="260" r:id="rId5"/>
    <p:sldId id="266" r:id="rId6"/>
    <p:sldId id="267" r:id="rId7"/>
    <p:sldId id="314" r:id="rId8"/>
    <p:sldId id="259" r:id="rId9"/>
    <p:sldId id="315" r:id="rId10"/>
    <p:sldId id="25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04A86-550C-493B-8EFB-05FC92CCF967}" v="6" dt="2023-02-24T15:32:22.560"/>
    <p1510:client id="{AFB68743-B41A-61A4-B170-39E4FD061FD8}" v="16" dt="2023-02-24T16:31:02.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0" autoAdjust="0"/>
    <p:restoredTop sz="94694"/>
  </p:normalViewPr>
  <p:slideViewPr>
    <p:cSldViewPr snapToGrid="0" snapToObjects="1">
      <p:cViewPr varScale="1">
        <p:scale>
          <a:sx n="115" d="100"/>
          <a:sy n="115" d="100"/>
        </p:scale>
        <p:origin x="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ardi, Mary Jane" userId="05ad23a5-0208-412e-86c0-44ab11751130" providerId="ADAL" clId="{72404A86-550C-493B-8EFB-05FC92CCF967}"/>
    <pc:docChg chg="undo custSel modSld">
      <pc:chgData name="Ilardi, Mary Jane" userId="05ad23a5-0208-412e-86c0-44ab11751130" providerId="ADAL" clId="{72404A86-550C-493B-8EFB-05FC92CCF967}" dt="2023-02-24T15:33:27.060" v="94" actId="1076"/>
      <pc:docMkLst>
        <pc:docMk/>
      </pc:docMkLst>
      <pc:sldChg chg="addSp delSp modSp mod">
        <pc:chgData name="Ilardi, Mary Jane" userId="05ad23a5-0208-412e-86c0-44ab11751130" providerId="ADAL" clId="{72404A86-550C-493B-8EFB-05FC92CCF967}" dt="2023-02-24T15:33:27.060" v="94" actId="1076"/>
        <pc:sldMkLst>
          <pc:docMk/>
          <pc:sldMk cId="2246755923" sldId="256"/>
        </pc:sldMkLst>
        <pc:spChg chg="mod">
          <ac:chgData name="Ilardi, Mary Jane" userId="05ad23a5-0208-412e-86c0-44ab11751130" providerId="ADAL" clId="{72404A86-550C-493B-8EFB-05FC92CCF967}" dt="2023-02-24T15:24:10.130" v="11" actId="6549"/>
          <ac:spMkLst>
            <pc:docMk/>
            <pc:sldMk cId="2246755923" sldId="256"/>
            <ac:spMk id="2" creationId="{1C156CBC-DA70-7741-BB3F-BCDBBE052F88}"/>
          </ac:spMkLst>
        </pc:spChg>
        <pc:spChg chg="add mod">
          <ac:chgData name="Ilardi, Mary Jane" userId="05ad23a5-0208-412e-86c0-44ab11751130" providerId="ADAL" clId="{72404A86-550C-493B-8EFB-05FC92CCF967}" dt="2023-02-24T15:33:20.670" v="93" actId="404"/>
          <ac:spMkLst>
            <pc:docMk/>
            <pc:sldMk cId="2246755923" sldId="256"/>
            <ac:spMk id="7" creationId="{63DD432F-B884-62F3-478B-15BE5DD353AC}"/>
          </ac:spMkLst>
        </pc:spChg>
        <pc:spChg chg="add del mod">
          <ac:chgData name="Ilardi, Mary Jane" userId="05ad23a5-0208-412e-86c0-44ab11751130" providerId="ADAL" clId="{72404A86-550C-493B-8EFB-05FC92CCF967}" dt="2023-02-24T15:30:09.861" v="74"/>
          <ac:spMkLst>
            <pc:docMk/>
            <pc:sldMk cId="2246755923" sldId="256"/>
            <ac:spMk id="8" creationId="{E47599D5-B7BF-1A15-ACC1-80121389F663}"/>
          </ac:spMkLst>
        </pc:spChg>
        <pc:grpChg chg="add mod">
          <ac:chgData name="Ilardi, Mary Jane" userId="05ad23a5-0208-412e-86c0-44ab11751130" providerId="ADAL" clId="{72404A86-550C-493B-8EFB-05FC92CCF967}" dt="2023-02-24T15:33:27.060" v="94" actId="1076"/>
          <ac:grpSpMkLst>
            <pc:docMk/>
            <pc:sldMk cId="2246755923" sldId="256"/>
            <ac:grpSpMk id="9" creationId="{1A54E3E0-BB9A-B8E8-8F90-84851C13CA56}"/>
          </ac:grpSpMkLst>
        </pc:grpChg>
        <pc:picChg chg="add mod">
          <ac:chgData name="Ilardi, Mary Jane" userId="05ad23a5-0208-412e-86c0-44ab11751130" providerId="ADAL" clId="{72404A86-550C-493B-8EFB-05FC92CCF967}" dt="2023-02-24T15:30:28.104" v="76" actId="164"/>
          <ac:picMkLst>
            <pc:docMk/>
            <pc:sldMk cId="2246755923" sldId="256"/>
            <ac:picMk id="6" creationId="{F0E6CCC9-47BD-734F-6082-9AAD69F1CFF7}"/>
          </ac:picMkLst>
        </pc:picChg>
      </pc:sldChg>
      <pc:sldChg chg="addSp modSp mod">
        <pc:chgData name="Ilardi, Mary Jane" userId="05ad23a5-0208-412e-86c0-44ab11751130" providerId="ADAL" clId="{72404A86-550C-493B-8EFB-05FC92CCF967}" dt="2023-02-24T15:32:07.358" v="87" actId="1076"/>
        <pc:sldMkLst>
          <pc:docMk/>
          <pc:sldMk cId="3681362828" sldId="257"/>
        </pc:sldMkLst>
        <pc:spChg chg="mod">
          <ac:chgData name="Ilardi, Mary Jane" userId="05ad23a5-0208-412e-86c0-44ab11751130" providerId="ADAL" clId="{72404A86-550C-493B-8EFB-05FC92CCF967}" dt="2023-02-24T15:31:51.934" v="85" actId="404"/>
          <ac:spMkLst>
            <pc:docMk/>
            <pc:sldMk cId="3681362828" sldId="257"/>
            <ac:spMk id="6" creationId="{A042DF3B-6B50-3A2B-D465-80F0B8D812F3}"/>
          </ac:spMkLst>
        </pc:spChg>
        <pc:grpChg chg="add mod">
          <ac:chgData name="Ilardi, Mary Jane" userId="05ad23a5-0208-412e-86c0-44ab11751130" providerId="ADAL" clId="{72404A86-550C-493B-8EFB-05FC92CCF967}" dt="2023-02-24T15:32:07.358" v="87" actId="1076"/>
          <ac:grpSpMkLst>
            <pc:docMk/>
            <pc:sldMk cId="3681362828" sldId="257"/>
            <ac:grpSpMk id="3" creationId="{3F2B5085-79D9-5194-D3EE-B01607313596}"/>
          </ac:grpSpMkLst>
        </pc:grpChg>
        <pc:picChg chg="mod">
          <ac:chgData name="Ilardi, Mary Jane" userId="05ad23a5-0208-412e-86c0-44ab11751130" providerId="ADAL" clId="{72404A86-550C-493B-8EFB-05FC92CCF967}" dt="2023-02-24T15:31:58.046" v="86" actId="14100"/>
          <ac:picMkLst>
            <pc:docMk/>
            <pc:sldMk cId="3681362828" sldId="257"/>
            <ac:picMk id="5" creationId="{97F1733D-4B95-AF52-E994-3E3D8AE7E210}"/>
          </ac:picMkLst>
        </pc:picChg>
      </pc:sldChg>
      <pc:sldChg chg="addSp modSp mod">
        <pc:chgData name="Ilardi, Mary Jane" userId="05ad23a5-0208-412e-86c0-44ab11751130" providerId="ADAL" clId="{72404A86-550C-493B-8EFB-05FC92CCF967}" dt="2023-02-24T15:32:26.703" v="89" actId="1076"/>
        <pc:sldMkLst>
          <pc:docMk/>
          <pc:sldMk cId="1215709844" sldId="258"/>
        </pc:sldMkLst>
        <pc:spChg chg="mod">
          <ac:chgData name="Ilardi, Mary Jane" userId="05ad23a5-0208-412e-86c0-44ab11751130" providerId="ADAL" clId="{72404A86-550C-493B-8EFB-05FC92CCF967}" dt="2023-02-24T15:32:22.560" v="88"/>
          <ac:spMkLst>
            <pc:docMk/>
            <pc:sldMk cId="1215709844" sldId="258"/>
            <ac:spMk id="6" creationId="{330542A6-CC9E-6F8A-A396-D8E6FE210641}"/>
          </ac:spMkLst>
        </pc:spChg>
        <pc:grpChg chg="add mod">
          <ac:chgData name="Ilardi, Mary Jane" userId="05ad23a5-0208-412e-86c0-44ab11751130" providerId="ADAL" clId="{72404A86-550C-493B-8EFB-05FC92CCF967}" dt="2023-02-24T15:32:26.703" v="89" actId="1076"/>
          <ac:grpSpMkLst>
            <pc:docMk/>
            <pc:sldMk cId="1215709844" sldId="258"/>
            <ac:grpSpMk id="3" creationId="{A1899D9D-9243-A4B2-3BDA-8F29324C0CCD}"/>
          </ac:grpSpMkLst>
        </pc:grpChg>
        <pc:picChg chg="mod">
          <ac:chgData name="Ilardi, Mary Jane" userId="05ad23a5-0208-412e-86c0-44ab11751130" providerId="ADAL" clId="{72404A86-550C-493B-8EFB-05FC92CCF967}" dt="2023-02-24T15:32:22.560" v="88"/>
          <ac:picMkLst>
            <pc:docMk/>
            <pc:sldMk cId="1215709844" sldId="258"/>
            <ac:picMk id="5" creationId="{BDD2D51E-70DA-074B-8471-D58185D77714}"/>
          </ac:picMkLst>
        </pc:picChg>
      </pc:sldChg>
    </pc:docChg>
  </pc:docChgLst>
  <pc:docChgLst>
    <pc:chgData name="Ilardi, Mary Jane" userId="S::milardi@bnl.gov::05ad23a5-0208-412e-86c0-44ab11751130" providerId="AD" clId="Web-{AFB68743-B41A-61A4-B170-39E4FD061FD8}"/>
    <pc:docChg chg="modSld">
      <pc:chgData name="Ilardi, Mary Jane" userId="S::milardi@bnl.gov::05ad23a5-0208-412e-86c0-44ab11751130" providerId="AD" clId="Web-{AFB68743-B41A-61A4-B170-39E4FD061FD8}" dt="2023-02-24T16:31:02.726" v="5" actId="1076"/>
      <pc:docMkLst>
        <pc:docMk/>
      </pc:docMkLst>
      <pc:sldChg chg="modSp">
        <pc:chgData name="Ilardi, Mary Jane" userId="S::milardi@bnl.gov::05ad23a5-0208-412e-86c0-44ab11751130" providerId="AD" clId="Web-{AFB68743-B41A-61A4-B170-39E4FD061FD8}" dt="2023-02-24T16:30:08.319" v="1" actId="20577"/>
        <pc:sldMkLst>
          <pc:docMk/>
          <pc:sldMk cId="2246755923" sldId="256"/>
        </pc:sldMkLst>
        <pc:spChg chg="mod">
          <ac:chgData name="Ilardi, Mary Jane" userId="S::milardi@bnl.gov::05ad23a5-0208-412e-86c0-44ab11751130" providerId="AD" clId="Web-{AFB68743-B41A-61A4-B170-39E4FD061FD8}" dt="2023-02-24T16:30:08.319" v="1" actId="20577"/>
          <ac:spMkLst>
            <pc:docMk/>
            <pc:sldMk cId="2246755923" sldId="256"/>
            <ac:spMk id="7" creationId="{63DD432F-B884-62F3-478B-15BE5DD353AC}"/>
          </ac:spMkLst>
        </pc:spChg>
      </pc:sldChg>
      <pc:sldChg chg="modSp">
        <pc:chgData name="Ilardi, Mary Jane" userId="S::milardi@bnl.gov::05ad23a5-0208-412e-86c0-44ab11751130" providerId="AD" clId="Web-{AFB68743-B41A-61A4-B170-39E4FD061FD8}" dt="2023-02-24T16:31:02.726" v="5" actId="1076"/>
        <pc:sldMkLst>
          <pc:docMk/>
          <pc:sldMk cId="3681362828" sldId="257"/>
        </pc:sldMkLst>
        <pc:spChg chg="mod">
          <ac:chgData name="Ilardi, Mary Jane" userId="S::milardi@bnl.gov::05ad23a5-0208-412e-86c0-44ab11751130" providerId="AD" clId="Web-{AFB68743-B41A-61A4-B170-39E4FD061FD8}" dt="2023-02-24T16:30:41.961" v="2" actId="20577"/>
          <ac:spMkLst>
            <pc:docMk/>
            <pc:sldMk cId="3681362828" sldId="257"/>
            <ac:spMk id="6" creationId="{A042DF3B-6B50-3A2B-D465-80F0B8D812F3}"/>
          </ac:spMkLst>
        </pc:spChg>
        <pc:grpChg chg="mod">
          <ac:chgData name="Ilardi, Mary Jane" userId="S::milardi@bnl.gov::05ad23a5-0208-412e-86c0-44ab11751130" providerId="AD" clId="Web-{AFB68743-B41A-61A4-B170-39E4FD061FD8}" dt="2023-02-24T16:31:02.726" v="5" actId="1076"/>
          <ac:grpSpMkLst>
            <pc:docMk/>
            <pc:sldMk cId="3681362828" sldId="257"/>
            <ac:grpSpMk id="3" creationId="{3F2B5085-79D9-5194-D3EE-B01607313596}"/>
          </ac:grpSpMkLst>
        </pc:grpChg>
      </pc:sldChg>
      <pc:sldChg chg="modSp">
        <pc:chgData name="Ilardi, Mary Jane" userId="S::milardi@bnl.gov::05ad23a5-0208-412e-86c0-44ab11751130" providerId="AD" clId="Web-{AFB68743-B41A-61A4-B170-39E4FD061FD8}" dt="2023-02-24T16:30:54.507" v="4" actId="1076"/>
        <pc:sldMkLst>
          <pc:docMk/>
          <pc:sldMk cId="1215709844" sldId="258"/>
        </pc:sldMkLst>
        <pc:spChg chg="mod">
          <ac:chgData name="Ilardi, Mary Jane" userId="S::milardi@bnl.gov::05ad23a5-0208-412e-86c0-44ab11751130" providerId="AD" clId="Web-{AFB68743-B41A-61A4-B170-39E4FD061FD8}" dt="2023-02-24T16:30:47.570" v="3" actId="20577"/>
          <ac:spMkLst>
            <pc:docMk/>
            <pc:sldMk cId="1215709844" sldId="258"/>
            <ac:spMk id="6" creationId="{330542A6-CC9E-6F8A-A396-D8E6FE210641}"/>
          </ac:spMkLst>
        </pc:spChg>
        <pc:grpChg chg="mod">
          <ac:chgData name="Ilardi, Mary Jane" userId="S::milardi@bnl.gov::05ad23a5-0208-412e-86c0-44ab11751130" providerId="AD" clId="Web-{AFB68743-B41A-61A4-B170-39E4FD061FD8}" dt="2023-02-24T16:30:54.507" v="4" actId="1076"/>
          <ac:grpSpMkLst>
            <pc:docMk/>
            <pc:sldMk cId="1215709844" sldId="258"/>
            <ac:grpSpMk id="3" creationId="{A1899D9D-9243-A4B2-3BDA-8F29324C0CCD}"/>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fedurin/Documents/Conferences&amp;WorkShops/2023_ATF_Users_Meeting/AE63_stude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Students attended AE63</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Sheet1!$B$2</c:f>
              <c:strCache>
                <c:ptCount val="1"/>
                <c:pt idx="0">
                  <c:v>SBU</c:v>
                </c:pt>
              </c:strCache>
            </c:strRef>
          </c:tx>
          <c:spPr>
            <a:ln w="19050" cap="rnd">
              <a:noFill/>
              <a:round/>
            </a:ln>
            <a:effectLst/>
          </c:spPr>
          <c:marker>
            <c:symbol val="diamond"/>
            <c:size val="10"/>
            <c:spPr>
              <a:solidFill>
                <a:schemeClr val="accent1"/>
              </a:solidFill>
              <a:ln w="12700">
                <a:solidFill>
                  <a:schemeClr val="accent1"/>
                </a:solidFill>
              </a:ln>
              <a:effectLst/>
            </c:spPr>
          </c:marker>
          <c:xVal>
            <c:numRef>
              <c:f>Sheet1!$A$3:$A$11</c:f>
              <c:numCache>
                <c:formatCode>General</c:formatCode>
                <c:ptCount val="9"/>
                <c:pt idx="0">
                  <c:v>2015</c:v>
                </c:pt>
                <c:pt idx="1">
                  <c:v>2016</c:v>
                </c:pt>
                <c:pt idx="2">
                  <c:v>2017</c:v>
                </c:pt>
                <c:pt idx="3">
                  <c:v>2018</c:v>
                </c:pt>
                <c:pt idx="4">
                  <c:v>2019</c:v>
                </c:pt>
                <c:pt idx="5">
                  <c:v>2020</c:v>
                </c:pt>
                <c:pt idx="6">
                  <c:v>2021</c:v>
                </c:pt>
                <c:pt idx="7">
                  <c:v>2022</c:v>
                </c:pt>
                <c:pt idx="8">
                  <c:v>2023</c:v>
                </c:pt>
              </c:numCache>
            </c:numRef>
          </c:xVal>
          <c:yVal>
            <c:numRef>
              <c:f>Sheet1!$B$3:$B$11</c:f>
              <c:numCache>
                <c:formatCode>General</c:formatCode>
                <c:ptCount val="9"/>
                <c:pt idx="0">
                  <c:v>9</c:v>
                </c:pt>
                <c:pt idx="1">
                  <c:v>4</c:v>
                </c:pt>
                <c:pt idx="2">
                  <c:v>3</c:v>
                </c:pt>
                <c:pt idx="3">
                  <c:v>0</c:v>
                </c:pt>
                <c:pt idx="4">
                  <c:v>3</c:v>
                </c:pt>
                <c:pt idx="5">
                  <c:v>2</c:v>
                </c:pt>
                <c:pt idx="6">
                  <c:v>0</c:v>
                </c:pt>
                <c:pt idx="7">
                  <c:v>1</c:v>
                </c:pt>
                <c:pt idx="8">
                  <c:v>8</c:v>
                </c:pt>
              </c:numCache>
            </c:numRef>
          </c:yVal>
          <c:smooth val="0"/>
          <c:extLst>
            <c:ext xmlns:c16="http://schemas.microsoft.com/office/drawing/2014/chart" uri="{C3380CC4-5D6E-409C-BE32-E72D297353CC}">
              <c16:uniqueId val="{00000000-1B38-4F45-A086-C91AA757FE3B}"/>
            </c:ext>
          </c:extLst>
        </c:ser>
        <c:ser>
          <c:idx val="1"/>
          <c:order val="1"/>
          <c:tx>
            <c:strRef>
              <c:f>Sheet1!$C$2</c:f>
              <c:strCache>
                <c:ptCount val="1"/>
                <c:pt idx="0">
                  <c:v>CUNY</c:v>
                </c:pt>
              </c:strCache>
            </c:strRef>
          </c:tx>
          <c:spPr>
            <a:ln w="19050" cap="rnd">
              <a:noFill/>
              <a:round/>
            </a:ln>
            <a:effectLst/>
          </c:spPr>
          <c:marker>
            <c:symbol val="square"/>
            <c:size val="10"/>
            <c:spPr>
              <a:solidFill>
                <a:srgbClr val="FF0000"/>
              </a:solidFill>
              <a:ln w="12700">
                <a:solidFill>
                  <a:schemeClr val="accent2"/>
                </a:solidFill>
              </a:ln>
              <a:effectLst/>
            </c:spPr>
          </c:marker>
          <c:xVal>
            <c:numRef>
              <c:f>Sheet1!$A$3:$A$11</c:f>
              <c:numCache>
                <c:formatCode>General</c:formatCode>
                <c:ptCount val="9"/>
                <c:pt idx="0">
                  <c:v>2015</c:v>
                </c:pt>
                <c:pt idx="1">
                  <c:v>2016</c:v>
                </c:pt>
                <c:pt idx="2">
                  <c:v>2017</c:v>
                </c:pt>
                <c:pt idx="3">
                  <c:v>2018</c:v>
                </c:pt>
                <c:pt idx="4">
                  <c:v>2019</c:v>
                </c:pt>
                <c:pt idx="5">
                  <c:v>2020</c:v>
                </c:pt>
                <c:pt idx="6">
                  <c:v>2021</c:v>
                </c:pt>
                <c:pt idx="7">
                  <c:v>2022</c:v>
                </c:pt>
                <c:pt idx="8">
                  <c:v>2023</c:v>
                </c:pt>
              </c:numCache>
            </c:numRef>
          </c:xVal>
          <c:yVal>
            <c:numRef>
              <c:f>Sheet1!$C$3:$C$11</c:f>
              <c:numCache>
                <c:formatCode>General</c:formatCode>
                <c:ptCount val="9"/>
                <c:pt idx="4">
                  <c:v>18</c:v>
                </c:pt>
                <c:pt idx="5">
                  <c:v>18</c:v>
                </c:pt>
                <c:pt idx="6">
                  <c:v>21</c:v>
                </c:pt>
                <c:pt idx="7">
                  <c:v>20</c:v>
                </c:pt>
              </c:numCache>
            </c:numRef>
          </c:yVal>
          <c:smooth val="0"/>
          <c:extLst>
            <c:ext xmlns:c16="http://schemas.microsoft.com/office/drawing/2014/chart" uri="{C3380CC4-5D6E-409C-BE32-E72D297353CC}">
              <c16:uniqueId val="{00000001-1B38-4F45-A086-C91AA757FE3B}"/>
            </c:ext>
          </c:extLst>
        </c:ser>
        <c:dLbls>
          <c:showLegendKey val="0"/>
          <c:showVal val="0"/>
          <c:showCatName val="0"/>
          <c:showSerName val="0"/>
          <c:showPercent val="0"/>
          <c:showBubbleSize val="0"/>
        </c:dLbls>
        <c:axId val="146167071"/>
        <c:axId val="146512591"/>
      </c:scatterChart>
      <c:valAx>
        <c:axId val="1461670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512591"/>
        <c:crosses val="autoZero"/>
        <c:crossBetween val="midCat"/>
      </c:valAx>
      <c:valAx>
        <c:axId val="146512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16707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case.physics.stonybrook.edu/index.php/Main_Page"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case.physics.stonybrook.edu/index.php/PHY542_spring_2023" TargetMode="External"/><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case.physics.stonybrook.edu/index.php/PHY542_spring_2018"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case.physics.stonybrook.edu/index.php/PHY542_spring_2016"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tiff"/><Relationship Id="rId3" Type="http://schemas.openxmlformats.org/officeDocument/2006/relationships/image" Target="../media/image16.tiff"/><Relationship Id="rId7" Type="http://schemas.openxmlformats.org/officeDocument/2006/relationships/image" Target="../media/image20.JPG"/><Relationship Id="rId12" Type="http://schemas.openxmlformats.org/officeDocument/2006/relationships/image" Target="../media/image25.tiff"/><Relationship Id="rId2"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19.tiff"/><Relationship Id="rId11" Type="http://schemas.openxmlformats.org/officeDocument/2006/relationships/image" Target="../media/image24.png"/><Relationship Id="rId5" Type="http://schemas.openxmlformats.org/officeDocument/2006/relationships/image" Target="../media/image18.tiff"/><Relationship Id="rId10" Type="http://schemas.openxmlformats.org/officeDocument/2006/relationships/image" Target="../media/image23.png"/><Relationship Id="rId4" Type="http://schemas.openxmlformats.org/officeDocument/2006/relationships/image" Target="../media/image17.tiff"/><Relationship Id="rId9" Type="http://schemas.openxmlformats.org/officeDocument/2006/relationships/image" Target="../media/image22.JPG"/><Relationship Id="rId1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fontScale="90000"/>
          </a:bodyPr>
          <a:lstStyle/>
          <a:p>
            <a:pPr algn="l" fontAlgn="base">
              <a:spcBef>
                <a:spcPts val="1200"/>
              </a:spcBef>
              <a:spcAft>
                <a:spcPts val="1200"/>
              </a:spcAft>
            </a:pPr>
            <a:r>
              <a:rPr lang="en-US" sz="3600" b="0" i="0" dirty="0">
                <a:solidFill>
                  <a:srgbClr val="FFFFFF"/>
                </a:solidFill>
                <a:effectLst/>
                <a:latin typeface="Roboto" panose="02000000000000000000" pitchFamily="2" charset="0"/>
              </a:rPr>
              <a:t>25th Annual</a:t>
            </a:r>
            <a:br>
              <a:rPr lang="en-US" sz="4400" b="0" i="0" dirty="0">
                <a:solidFill>
                  <a:srgbClr val="FFFFFF"/>
                </a:solidFill>
                <a:effectLst/>
                <a:latin typeface="Roboto" panose="02000000000000000000" pitchFamily="2" charset="0"/>
              </a:rPr>
            </a:br>
            <a:r>
              <a:rPr lang="en-US" sz="4000" b="1" i="0" dirty="0">
                <a:solidFill>
                  <a:srgbClr val="FFFFFF"/>
                </a:solidFill>
                <a:effectLst/>
                <a:latin typeface="Roboto" panose="02000000000000000000" pitchFamily="2" charset="0"/>
              </a:rPr>
              <a:t>Accelerator Test Facility (ATF) Users' Meeting</a:t>
            </a:r>
            <a:br>
              <a:rPr lang="en-US" b="1" i="0" dirty="0">
                <a:solidFill>
                  <a:srgbClr val="FFFFFF"/>
                </a:solidFill>
                <a:effectLst/>
                <a:latin typeface="Roboto" panose="02000000000000000000" pitchFamily="2" charset="0"/>
              </a:rPr>
            </a:br>
            <a:r>
              <a:rPr lang="en-US" sz="2700" dirty="0"/>
              <a:t>AE63 “Stony Brook Accelerator Laboratory Course”</a:t>
            </a:r>
            <a:br>
              <a:rPr lang="en-US" dirty="0"/>
            </a:b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5" y="5773229"/>
            <a:ext cx="6680445" cy="746185"/>
          </a:xfrm>
        </p:spPr>
        <p:txBody>
          <a:bodyPr/>
          <a:lstStyle/>
          <a:p>
            <a:r>
              <a:rPr lang="en-US" dirty="0"/>
              <a:t>02/28/2023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5" y="4107504"/>
            <a:ext cx="10334625" cy="895671"/>
          </a:xfrm>
        </p:spPr>
        <p:txBody>
          <a:bodyPr/>
          <a:lstStyle/>
          <a:p>
            <a:r>
              <a:rPr lang="en-US" dirty="0"/>
              <a:t>Presenter: Mikhail </a:t>
            </a:r>
            <a:r>
              <a:rPr lang="en-US" dirty="0" err="1"/>
              <a:t>Fedurin</a:t>
            </a:r>
            <a:endParaRPr lang="en-US" dirty="0"/>
          </a:p>
          <a:p>
            <a:r>
              <a:rPr lang="en-US" dirty="0"/>
              <a:t>Dmitriy </a:t>
            </a:r>
            <a:r>
              <a:rPr lang="en-US" dirty="0" err="1"/>
              <a:t>Kayran</a:t>
            </a:r>
            <a:r>
              <a:rPr lang="en-US" dirty="0"/>
              <a:t>, Vladimir Litvinenko (PI)</a:t>
            </a:r>
          </a:p>
          <a:p>
            <a:r>
              <a:rPr lang="en-US" dirty="0"/>
              <a:t>Brookhaven National Laboratory and Stony Brook University</a:t>
            </a:r>
          </a:p>
        </p:txBody>
      </p:sp>
      <p:grpSp>
        <p:nvGrpSpPr>
          <p:cNvPr id="9" name="Group 8">
            <a:extLst>
              <a:ext uri="{FF2B5EF4-FFF2-40B4-BE49-F238E27FC236}">
                <a16:creationId xmlns:a16="http://schemas.microsoft.com/office/drawing/2014/main" id="{1A54E3E0-BB9A-B8E8-8F90-84851C13CA56}"/>
              </a:ext>
            </a:extLst>
          </p:cNvPr>
          <p:cNvGrpSpPr/>
          <p:nvPr/>
        </p:nvGrpSpPr>
        <p:grpSpPr>
          <a:xfrm>
            <a:off x="8248690" y="5003175"/>
            <a:ext cx="3758825" cy="789116"/>
            <a:chOff x="8355931" y="5045287"/>
            <a:chExt cx="3398922" cy="789116"/>
          </a:xfrm>
        </p:grpSpPr>
        <p:pic>
          <p:nvPicPr>
            <p:cNvPr id="6" name="Picture 5" descr="Icon&#10;&#10;Description automatically generated">
              <a:extLst>
                <a:ext uri="{FF2B5EF4-FFF2-40B4-BE49-F238E27FC236}">
                  <a16:creationId xmlns:a16="http://schemas.microsoft.com/office/drawing/2014/main" id="{F0E6CCC9-47BD-734F-6082-9AAD69F1CFF7}"/>
                </a:ext>
              </a:extLst>
            </p:cNvPr>
            <p:cNvPicPr>
              <a:picLocks noChangeAspect="1"/>
            </p:cNvPicPr>
            <p:nvPr/>
          </p:nvPicPr>
          <p:blipFill>
            <a:blip r:embed="rId2"/>
            <a:stretch>
              <a:fillRect/>
            </a:stretch>
          </p:blipFill>
          <p:spPr>
            <a:xfrm>
              <a:off x="8355931" y="5045287"/>
              <a:ext cx="789116" cy="789116"/>
            </a:xfrm>
            <a:prstGeom prst="rect">
              <a:avLst/>
            </a:prstGeom>
          </p:spPr>
        </p:pic>
        <p:sp>
          <p:nvSpPr>
            <p:cNvPr id="7" name="TextBox 6">
              <a:extLst>
                <a:ext uri="{FF2B5EF4-FFF2-40B4-BE49-F238E27FC236}">
                  <a16:creationId xmlns:a16="http://schemas.microsoft.com/office/drawing/2014/main" id="{63DD432F-B884-62F3-478B-15BE5DD353AC}"/>
                </a:ext>
              </a:extLst>
            </p:cNvPr>
            <p:cNvSpPr txBox="1"/>
            <p:nvPr/>
          </p:nvSpPr>
          <p:spPr>
            <a:xfrm>
              <a:off x="9032999" y="5439227"/>
              <a:ext cx="2721854" cy="307777"/>
            </a:xfrm>
            <a:prstGeom prst="rect">
              <a:avLst/>
            </a:prstGeom>
            <a:noFill/>
          </p:spPr>
          <p:txBody>
            <a:bodyPr wrap="square" lIns="91440" tIns="45720" rIns="91440" bIns="45720" rtlCol="0" anchor="t">
              <a:spAutoFit/>
            </a:bodyPr>
            <a:lstStyle/>
            <a:p>
              <a:r>
                <a:rPr lang="en-US" sz="1400" b="1" dirty="0">
                  <a:solidFill>
                    <a:schemeClr val="bg1"/>
                  </a:solidFill>
                </a:rPr>
                <a:t>Accelerator Facilities Division</a:t>
              </a:r>
            </a:p>
          </p:txBody>
        </p:sp>
      </p:gr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10</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Questions?</a:t>
            </a:r>
          </a:p>
        </p:txBody>
      </p:sp>
      <p:grpSp>
        <p:nvGrpSpPr>
          <p:cNvPr id="3" name="Group 2">
            <a:extLst>
              <a:ext uri="{FF2B5EF4-FFF2-40B4-BE49-F238E27FC236}">
                <a16:creationId xmlns:a16="http://schemas.microsoft.com/office/drawing/2014/main" id="{A1899D9D-9243-A4B2-3BDA-8F29324C0CCD}"/>
              </a:ext>
            </a:extLst>
          </p:cNvPr>
          <p:cNvGrpSpPr/>
          <p:nvPr/>
        </p:nvGrpSpPr>
        <p:grpSpPr>
          <a:xfrm>
            <a:off x="8563641" y="6058209"/>
            <a:ext cx="3235328" cy="685795"/>
            <a:chOff x="8459251" y="5148607"/>
            <a:chExt cx="3295602" cy="685795"/>
          </a:xfrm>
        </p:grpSpPr>
        <p:pic>
          <p:nvPicPr>
            <p:cNvPr id="5" name="Picture 4" descr="Icon&#10;&#10;Description automatically generated">
              <a:extLst>
                <a:ext uri="{FF2B5EF4-FFF2-40B4-BE49-F238E27FC236}">
                  <a16:creationId xmlns:a16="http://schemas.microsoft.com/office/drawing/2014/main" id="{BDD2D51E-70DA-074B-8471-D58185D77714}"/>
                </a:ext>
              </a:extLst>
            </p:cNvPr>
            <p:cNvPicPr>
              <a:picLocks noChangeAspect="1"/>
            </p:cNvPicPr>
            <p:nvPr/>
          </p:nvPicPr>
          <p:blipFill>
            <a:blip r:embed="rId2"/>
            <a:stretch>
              <a:fillRect/>
            </a:stretch>
          </p:blipFill>
          <p:spPr>
            <a:xfrm>
              <a:off x="8459251" y="5148607"/>
              <a:ext cx="685796" cy="685795"/>
            </a:xfrm>
            <a:prstGeom prst="rect">
              <a:avLst/>
            </a:prstGeom>
          </p:spPr>
        </p:pic>
        <p:sp>
          <p:nvSpPr>
            <p:cNvPr id="6" name="TextBox 5">
              <a:extLst>
                <a:ext uri="{FF2B5EF4-FFF2-40B4-BE49-F238E27FC236}">
                  <a16:creationId xmlns:a16="http://schemas.microsoft.com/office/drawing/2014/main" id="{330542A6-CC9E-6F8A-A396-D8E6FE210641}"/>
                </a:ext>
              </a:extLst>
            </p:cNvPr>
            <p:cNvSpPr txBox="1"/>
            <p:nvPr/>
          </p:nvSpPr>
          <p:spPr>
            <a:xfrm>
              <a:off x="9032999" y="5439227"/>
              <a:ext cx="2721854" cy="276999"/>
            </a:xfrm>
            <a:prstGeom prst="rect">
              <a:avLst/>
            </a:prstGeom>
            <a:noFill/>
          </p:spPr>
          <p:txBody>
            <a:bodyPr wrap="square" lIns="91440" tIns="45720" rIns="91440" bIns="45720" rtlCol="0" anchor="t">
              <a:spAutoFit/>
            </a:bodyPr>
            <a:lstStyle/>
            <a:p>
              <a:r>
                <a:rPr lang="en-US" sz="1200" b="1" dirty="0"/>
                <a:t>Accelerator Facilities Division</a:t>
              </a:r>
            </a:p>
          </p:txBody>
        </p:sp>
      </p:grpSp>
    </p:spTree>
    <p:extLst>
      <p:ext uri="{BB962C8B-B14F-4D97-AF65-F5344CB8AC3E}">
        <p14:creationId xmlns:p14="http://schemas.microsoft.com/office/powerpoint/2010/main" val="121570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71499" y="626090"/>
            <a:ext cx="11449515" cy="1697851"/>
          </a:xfrm>
        </p:spPr>
        <p:txBody>
          <a:bodyPr>
            <a:normAutofit fontScale="90000"/>
          </a:bodyPr>
          <a:lstStyle/>
          <a:p>
            <a:r>
              <a:rPr lang="en-US" dirty="0"/>
              <a:t>CASE course: PHY542 “Fundamentals of Accelerator Physics and Technology with Simulations and Measurements Lab”</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571499" y="2614561"/>
            <a:ext cx="10334393" cy="3418249"/>
          </a:xfrm>
        </p:spPr>
        <p:txBody>
          <a:bodyPr/>
          <a:lstStyle/>
          <a:p>
            <a:r>
              <a:rPr lang="en-US" dirty="0"/>
              <a:t>  Instructors affiliated at Stony Brook University and Brookhaven National Laboratory:</a:t>
            </a:r>
          </a:p>
          <a:p>
            <a:endParaRPr lang="en-US" dirty="0"/>
          </a:p>
          <a:p>
            <a:r>
              <a:rPr lang="en-US" dirty="0"/>
              <a:t>	Mikhail </a:t>
            </a:r>
            <a:r>
              <a:rPr lang="en-US" dirty="0" err="1"/>
              <a:t>Fedurin</a:t>
            </a:r>
            <a:r>
              <a:rPr lang="en-US" dirty="0"/>
              <a:t> (2014-present)</a:t>
            </a:r>
          </a:p>
          <a:p>
            <a:r>
              <a:rPr lang="en-US" dirty="0"/>
              <a:t>	Dmitry </a:t>
            </a:r>
            <a:r>
              <a:rPr lang="en-US" dirty="0" err="1"/>
              <a:t>Kayran</a:t>
            </a:r>
            <a:r>
              <a:rPr lang="en-US" dirty="0"/>
              <a:t> 	(2014-present)</a:t>
            </a:r>
          </a:p>
          <a:p>
            <a:r>
              <a:rPr lang="en-US" dirty="0"/>
              <a:t>	</a:t>
            </a:r>
            <a:r>
              <a:rPr lang="en-US" dirty="0" err="1"/>
              <a:t>Diktys</a:t>
            </a:r>
            <a:r>
              <a:rPr lang="en-US" dirty="0"/>
              <a:t> </a:t>
            </a:r>
            <a:r>
              <a:rPr lang="en-US" dirty="0" err="1"/>
              <a:t>Stratakis</a:t>
            </a:r>
            <a:r>
              <a:rPr lang="en-US" dirty="0"/>
              <a:t> (2014-2016) </a:t>
            </a:r>
          </a:p>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grpSp>
        <p:nvGrpSpPr>
          <p:cNvPr id="3" name="Group 2">
            <a:extLst>
              <a:ext uri="{FF2B5EF4-FFF2-40B4-BE49-F238E27FC236}">
                <a16:creationId xmlns:a16="http://schemas.microsoft.com/office/drawing/2014/main" id="{3F2B5085-79D9-5194-D3EE-B01607313596}"/>
              </a:ext>
            </a:extLst>
          </p:cNvPr>
          <p:cNvGrpSpPr/>
          <p:nvPr/>
        </p:nvGrpSpPr>
        <p:grpSpPr>
          <a:xfrm>
            <a:off x="8579906" y="6075142"/>
            <a:ext cx="3235328" cy="685795"/>
            <a:chOff x="8459251" y="5148607"/>
            <a:chExt cx="3295602" cy="685795"/>
          </a:xfrm>
        </p:grpSpPr>
        <p:pic>
          <p:nvPicPr>
            <p:cNvPr id="5" name="Picture 4" descr="Icon&#10;&#10;Description automatically generated">
              <a:extLst>
                <a:ext uri="{FF2B5EF4-FFF2-40B4-BE49-F238E27FC236}">
                  <a16:creationId xmlns:a16="http://schemas.microsoft.com/office/drawing/2014/main" id="{97F1733D-4B95-AF52-E994-3E3D8AE7E210}"/>
                </a:ext>
              </a:extLst>
            </p:cNvPr>
            <p:cNvPicPr>
              <a:picLocks noChangeAspect="1"/>
            </p:cNvPicPr>
            <p:nvPr/>
          </p:nvPicPr>
          <p:blipFill>
            <a:blip r:embed="rId2"/>
            <a:stretch>
              <a:fillRect/>
            </a:stretch>
          </p:blipFill>
          <p:spPr>
            <a:xfrm>
              <a:off x="8459251" y="5148607"/>
              <a:ext cx="685796" cy="685795"/>
            </a:xfrm>
            <a:prstGeom prst="rect">
              <a:avLst/>
            </a:prstGeom>
          </p:spPr>
        </p:pic>
        <p:sp>
          <p:nvSpPr>
            <p:cNvPr id="6" name="TextBox 5">
              <a:extLst>
                <a:ext uri="{FF2B5EF4-FFF2-40B4-BE49-F238E27FC236}">
                  <a16:creationId xmlns:a16="http://schemas.microsoft.com/office/drawing/2014/main" id="{A042DF3B-6B50-3A2B-D465-80F0B8D812F3}"/>
                </a:ext>
              </a:extLst>
            </p:cNvPr>
            <p:cNvSpPr txBox="1"/>
            <p:nvPr/>
          </p:nvSpPr>
          <p:spPr>
            <a:xfrm>
              <a:off x="9032999" y="5439227"/>
              <a:ext cx="2721854" cy="276999"/>
            </a:xfrm>
            <a:prstGeom prst="rect">
              <a:avLst/>
            </a:prstGeom>
            <a:noFill/>
          </p:spPr>
          <p:txBody>
            <a:bodyPr wrap="square" lIns="91440" tIns="45720" rIns="91440" bIns="45720" rtlCol="0" anchor="t">
              <a:spAutoFit/>
            </a:bodyPr>
            <a:lstStyle/>
            <a:p>
              <a:r>
                <a:rPr lang="en-US" sz="1200" b="1" dirty="0"/>
                <a:t>Accelerator Facilities Division</a:t>
              </a:r>
            </a:p>
          </p:txBody>
        </p:sp>
      </p:grpSp>
    </p:spTree>
    <p:extLst>
      <p:ext uri="{BB962C8B-B14F-4D97-AF65-F5344CB8AC3E}">
        <p14:creationId xmlns:p14="http://schemas.microsoft.com/office/powerpoint/2010/main" val="36813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0C50-37C4-D24E-46C1-54DA354AD904}"/>
              </a:ext>
            </a:extLst>
          </p:cNvPr>
          <p:cNvSpPr>
            <a:spLocks noGrp="1"/>
          </p:cNvSpPr>
          <p:nvPr>
            <p:ph type="title"/>
          </p:nvPr>
        </p:nvSpPr>
        <p:spPr>
          <a:xfrm>
            <a:off x="411616" y="176280"/>
            <a:ext cx="11049000" cy="904875"/>
          </a:xfrm>
        </p:spPr>
        <p:txBody>
          <a:bodyPr>
            <a:normAutofit fontScale="90000"/>
          </a:bodyPr>
          <a:lstStyle/>
          <a:p>
            <a:r>
              <a:rPr lang="en-US" dirty="0"/>
              <a:t>CASE at SBU, Ernest Courant Traineeship</a:t>
            </a:r>
          </a:p>
        </p:txBody>
      </p:sp>
      <p:sp>
        <p:nvSpPr>
          <p:cNvPr id="3" name="Content Placeholder 2">
            <a:extLst>
              <a:ext uri="{FF2B5EF4-FFF2-40B4-BE49-F238E27FC236}">
                <a16:creationId xmlns:a16="http://schemas.microsoft.com/office/drawing/2014/main" id="{857CD1AC-EF02-06AF-A253-7203ABB0282B}"/>
              </a:ext>
            </a:extLst>
          </p:cNvPr>
          <p:cNvSpPr>
            <a:spLocks noGrp="1"/>
          </p:cNvSpPr>
          <p:nvPr>
            <p:ph idx="1"/>
          </p:nvPr>
        </p:nvSpPr>
        <p:spPr>
          <a:xfrm>
            <a:off x="454840" y="1400646"/>
            <a:ext cx="5806597" cy="4720754"/>
          </a:xfrm>
        </p:spPr>
        <p:txBody>
          <a:bodyPr>
            <a:normAutofit fontScale="92500" lnSpcReduction="20000"/>
          </a:bodyPr>
          <a:lstStyle/>
          <a:p>
            <a:r>
              <a:rPr lang="en-US" sz="2000" dirty="0">
                <a:latin typeface="Times New Roman" charset="0"/>
                <a:ea typeface="ＭＳ Ｐゴシック" charset="0"/>
                <a:cs typeface="ＭＳ Ｐゴシック" charset="0"/>
              </a:rPr>
              <a:t>CASE – The Center for Accelerator Science and Education has been established established as a Type I Institute within the University on November 19, 2008 as a Joint venture of BNL and SBU, </a:t>
            </a:r>
          </a:p>
          <a:p>
            <a:pPr lvl="1"/>
            <a:r>
              <a:rPr lang="en-US" sz="2000" dirty="0">
                <a:latin typeface="Times New Roman" charset="0"/>
                <a:ea typeface="ＭＳ Ｐゴシック" charset="0"/>
              </a:rPr>
              <a:t>To train scientists and engineers with the aim of advancing the field of accelerator science;</a:t>
            </a:r>
          </a:p>
          <a:p>
            <a:pPr lvl="1"/>
            <a:r>
              <a:rPr lang="en-US" sz="2000" dirty="0">
                <a:latin typeface="Times New Roman" charset="0"/>
                <a:ea typeface="ＭＳ Ｐゴシック" charset="0"/>
              </a:rPr>
              <a:t>To develop a unique program of educational outreach that will provide broad access to a research accelerator; and,</a:t>
            </a:r>
          </a:p>
          <a:p>
            <a:pPr lvl="1"/>
            <a:r>
              <a:rPr lang="en-US" sz="2000" dirty="0">
                <a:latin typeface="Times New Roman" charset="0"/>
                <a:ea typeface="ＭＳ Ｐゴシック" charset="0"/>
              </a:rPr>
              <a:t>To attract Federal and industrial funding for an expanding interdisciplinary research and education program that utilizes accelerators.</a:t>
            </a:r>
          </a:p>
          <a:p>
            <a:r>
              <a:rPr lang="en-US" sz="2000" u="sng" dirty="0">
                <a:solidFill>
                  <a:srgbClr val="FF0000"/>
                </a:solidFill>
                <a:latin typeface="Times New Roman" charset="0"/>
                <a:ea typeface="ＭＳ Ｐゴシック" charset="0"/>
                <a:cs typeface="ＭＳ Ｐゴシック" charset="0"/>
              </a:rPr>
              <a:t>The Stony Brook University / BNL connection </a:t>
            </a:r>
            <a:r>
              <a:rPr lang="en-US" sz="2000" dirty="0">
                <a:latin typeface="Times New Roman" charset="0"/>
                <a:ea typeface="ＭＳ Ｐゴシック" charset="0"/>
                <a:cs typeface="ＭＳ Ｐゴシック" charset="0"/>
              </a:rPr>
              <a:t>provides an ideal educational environment. The close proximity to BNL and the BSA connection provides for a superb combination of both university and national laboratory environment.</a:t>
            </a:r>
          </a:p>
          <a:p>
            <a:endParaRPr lang="en-US" sz="2000" dirty="0">
              <a:latin typeface="Times New Roman" charset="0"/>
              <a:ea typeface="ＭＳ Ｐゴシック" charset="0"/>
              <a:cs typeface="ＭＳ Ｐゴシック" charset="0"/>
            </a:endParaRPr>
          </a:p>
          <a:p>
            <a:r>
              <a:rPr lang="en-US" sz="2000" dirty="0">
                <a:hlinkClick r:id="rId2"/>
              </a:rPr>
              <a:t>http://case.physics.stonybrook.edu/index.php/Main_Page</a:t>
            </a:r>
            <a:endParaRPr lang="en-US" sz="2000" dirty="0"/>
          </a:p>
          <a:p>
            <a:endParaRPr lang="en-US" sz="2000" dirty="0"/>
          </a:p>
        </p:txBody>
      </p:sp>
      <p:sp>
        <p:nvSpPr>
          <p:cNvPr id="4" name="Slide Number Placeholder 3">
            <a:extLst>
              <a:ext uri="{FF2B5EF4-FFF2-40B4-BE49-F238E27FC236}">
                <a16:creationId xmlns:a16="http://schemas.microsoft.com/office/drawing/2014/main" id="{5DC6FB4B-C021-C7CA-9362-37CC384CB415}"/>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5" name="Content Placeholder 4">
            <a:extLst>
              <a:ext uri="{FF2B5EF4-FFF2-40B4-BE49-F238E27FC236}">
                <a16:creationId xmlns:a16="http://schemas.microsoft.com/office/drawing/2014/main" id="{A8C95F72-FD32-CFB1-7A08-81E586C70589}"/>
              </a:ext>
            </a:extLst>
          </p:cNvPr>
          <p:cNvPicPr>
            <a:picLocks noChangeAspect="1"/>
          </p:cNvPicPr>
          <p:nvPr/>
        </p:nvPicPr>
        <p:blipFill>
          <a:blip r:embed="rId3"/>
          <a:stretch>
            <a:fillRect/>
          </a:stretch>
        </p:blipFill>
        <p:spPr>
          <a:xfrm>
            <a:off x="6360340" y="1270000"/>
            <a:ext cx="5161257" cy="3287712"/>
          </a:xfrm>
          <a:prstGeom prst="rect">
            <a:avLst/>
          </a:prstGeom>
        </p:spPr>
      </p:pic>
      <p:sp>
        <p:nvSpPr>
          <p:cNvPr id="6" name="TextBox 5">
            <a:extLst>
              <a:ext uri="{FF2B5EF4-FFF2-40B4-BE49-F238E27FC236}">
                <a16:creationId xmlns:a16="http://schemas.microsoft.com/office/drawing/2014/main" id="{E3C477B4-6628-CC85-BB11-A2A8DF804136}"/>
              </a:ext>
            </a:extLst>
          </p:cNvPr>
          <p:cNvSpPr txBox="1"/>
          <p:nvPr/>
        </p:nvSpPr>
        <p:spPr>
          <a:xfrm>
            <a:off x="6541705" y="4636968"/>
            <a:ext cx="3584030" cy="461665"/>
          </a:xfrm>
          <a:prstGeom prst="rect">
            <a:avLst/>
          </a:prstGeom>
          <a:noFill/>
        </p:spPr>
        <p:txBody>
          <a:bodyPr wrap="square" rtlCol="0">
            <a:spAutoFit/>
          </a:bodyPr>
          <a:lstStyle/>
          <a:p>
            <a:r>
              <a:rPr lang="en-US" sz="2400" dirty="0"/>
              <a:t>$2.9M over 5 years </a:t>
            </a:r>
          </a:p>
        </p:txBody>
      </p:sp>
      <p:sp>
        <p:nvSpPr>
          <p:cNvPr id="7" name="TextBox 6">
            <a:extLst>
              <a:ext uri="{FF2B5EF4-FFF2-40B4-BE49-F238E27FC236}">
                <a16:creationId xmlns:a16="http://schemas.microsoft.com/office/drawing/2014/main" id="{5D73D53A-737F-55F5-02DC-3F4BFC1A220F}"/>
              </a:ext>
            </a:extLst>
          </p:cNvPr>
          <p:cNvSpPr txBox="1"/>
          <p:nvPr/>
        </p:nvSpPr>
        <p:spPr>
          <a:xfrm>
            <a:off x="6541705" y="5177889"/>
            <a:ext cx="3584029" cy="1200329"/>
          </a:xfrm>
          <a:prstGeom prst="rect">
            <a:avLst/>
          </a:prstGeom>
          <a:noFill/>
        </p:spPr>
        <p:txBody>
          <a:bodyPr wrap="square" rtlCol="0">
            <a:spAutoFit/>
          </a:bodyPr>
          <a:lstStyle/>
          <a:p>
            <a:r>
              <a:rPr lang="en-US" sz="2400" dirty="0"/>
              <a:t>Collaboration of BNL, FNL, Cornell and</a:t>
            </a:r>
          </a:p>
          <a:p>
            <a:r>
              <a:rPr lang="en-US" sz="2400" dirty="0"/>
              <a:t>Stony Brook Universities</a:t>
            </a:r>
          </a:p>
        </p:txBody>
      </p:sp>
      <p:cxnSp>
        <p:nvCxnSpPr>
          <p:cNvPr id="9" name="Straight Connector 8">
            <a:extLst>
              <a:ext uri="{FF2B5EF4-FFF2-40B4-BE49-F238E27FC236}">
                <a16:creationId xmlns:a16="http://schemas.microsoft.com/office/drawing/2014/main" id="{D5955E61-0E0C-C569-26C9-43A3B7C7386D}"/>
              </a:ext>
            </a:extLst>
          </p:cNvPr>
          <p:cNvCxnSpPr>
            <a:cxnSpLocks/>
          </p:cNvCxnSpPr>
          <p:nvPr/>
        </p:nvCxnSpPr>
        <p:spPr>
          <a:xfrm>
            <a:off x="6261437" y="1905000"/>
            <a:ext cx="0" cy="4216400"/>
          </a:xfrm>
          <a:prstGeom prst="line">
            <a:avLst/>
          </a:prstGeom>
          <a:ln w="730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68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F7B9-9A2D-D736-5B3E-E0CF57E6D092}"/>
              </a:ext>
            </a:extLst>
          </p:cNvPr>
          <p:cNvSpPr>
            <a:spLocks noGrp="1"/>
          </p:cNvSpPr>
          <p:nvPr>
            <p:ph type="title"/>
          </p:nvPr>
        </p:nvSpPr>
        <p:spPr>
          <a:xfrm>
            <a:off x="571500" y="755418"/>
            <a:ext cx="11049000" cy="716543"/>
          </a:xfrm>
        </p:spPr>
        <p:txBody>
          <a:bodyPr>
            <a:normAutofit/>
          </a:bodyPr>
          <a:lstStyle/>
          <a:p>
            <a:r>
              <a:rPr lang="en-US" dirty="0"/>
              <a:t>Course goals</a:t>
            </a:r>
          </a:p>
        </p:txBody>
      </p:sp>
      <p:sp>
        <p:nvSpPr>
          <p:cNvPr id="4" name="Slide Number Placeholder 3">
            <a:extLst>
              <a:ext uri="{FF2B5EF4-FFF2-40B4-BE49-F238E27FC236}">
                <a16:creationId xmlns:a16="http://schemas.microsoft.com/office/drawing/2014/main" id="{ADD87178-4955-B1BC-DF4E-E0B612D9B7A4}"/>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7" name="Content Placeholder 6">
            <a:extLst>
              <a:ext uri="{FF2B5EF4-FFF2-40B4-BE49-F238E27FC236}">
                <a16:creationId xmlns:a16="http://schemas.microsoft.com/office/drawing/2014/main" id="{B0142629-3005-61C6-C4AA-A878CBC9C5BC}"/>
              </a:ext>
            </a:extLst>
          </p:cNvPr>
          <p:cNvSpPr>
            <a:spLocks noGrp="1"/>
          </p:cNvSpPr>
          <p:nvPr>
            <p:ph idx="1"/>
          </p:nvPr>
        </p:nvSpPr>
        <p:spPr>
          <a:xfrm>
            <a:off x="650622" y="1710731"/>
            <a:ext cx="6486158" cy="4207185"/>
          </a:xfrm>
        </p:spPr>
        <p:txBody>
          <a:bodyPr>
            <a:normAutofit/>
          </a:bodyPr>
          <a:lstStyle/>
          <a:p>
            <a:pPr marL="457200" indent="-457200">
              <a:buFont typeface="Arial" panose="020B0604020202020204" pitchFamily="34" charset="0"/>
              <a:buChar char="•"/>
            </a:pPr>
            <a:r>
              <a:rPr lang="en-US" sz="2800" dirty="0"/>
              <a:t>Introduce students to the field of experimental Accelerator Physics</a:t>
            </a:r>
          </a:p>
          <a:p>
            <a:pPr marL="457200" indent="-457200">
              <a:buFont typeface="Arial" panose="020B0604020202020204" pitchFamily="34" charset="0"/>
              <a:buChar char="•"/>
            </a:pPr>
            <a:r>
              <a:rPr lang="en-US" sz="2800" dirty="0"/>
              <a:t>Demonstrate e-beam techniques and diagnostics used in Advanced Accelerator Concept experiments at Accelerator Test Facility</a:t>
            </a:r>
          </a:p>
          <a:p>
            <a:pPr marL="457200" indent="-457200">
              <a:buFont typeface="Arial" panose="020B0604020202020204" pitchFamily="34" charset="0"/>
              <a:buChar char="•"/>
            </a:pPr>
            <a:r>
              <a:rPr lang="en-US" sz="2800" dirty="0"/>
              <a:t>Teach students to model experiments, compare model results with measurements.</a:t>
            </a:r>
          </a:p>
          <a:p>
            <a:endParaRPr lang="en-US" dirty="0"/>
          </a:p>
        </p:txBody>
      </p:sp>
      <p:pic>
        <p:nvPicPr>
          <p:cNvPr id="8" name="Picture 7" descr="ATF_Course_Flyer_v2.pdf">
            <a:extLst>
              <a:ext uri="{FF2B5EF4-FFF2-40B4-BE49-F238E27FC236}">
                <a16:creationId xmlns:a16="http://schemas.microsoft.com/office/drawing/2014/main" id="{342AE57A-A8E1-D3B0-4019-58CD96AC0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782" y="1841781"/>
            <a:ext cx="3429232" cy="4572310"/>
          </a:xfrm>
          <a:prstGeom prst="rect">
            <a:avLst/>
          </a:prstGeom>
        </p:spPr>
      </p:pic>
      <p:sp>
        <p:nvSpPr>
          <p:cNvPr id="9" name="TextBox 8">
            <a:extLst>
              <a:ext uri="{FF2B5EF4-FFF2-40B4-BE49-F238E27FC236}">
                <a16:creationId xmlns:a16="http://schemas.microsoft.com/office/drawing/2014/main" id="{00383E08-DD62-30DE-F461-6F334D7F25D7}"/>
              </a:ext>
            </a:extLst>
          </p:cNvPr>
          <p:cNvSpPr txBox="1"/>
          <p:nvPr/>
        </p:nvSpPr>
        <p:spPr>
          <a:xfrm>
            <a:off x="571500" y="5733250"/>
            <a:ext cx="8736980" cy="369332"/>
          </a:xfrm>
          <a:prstGeom prst="rect">
            <a:avLst/>
          </a:prstGeom>
          <a:noFill/>
        </p:spPr>
        <p:txBody>
          <a:bodyPr wrap="square">
            <a:spAutoFit/>
          </a:bodyPr>
          <a:lstStyle/>
          <a:p>
            <a:r>
              <a:rPr lang="en-US" dirty="0">
                <a:hlinkClick r:id="rId3"/>
              </a:rPr>
              <a:t>http://case.physics.stonybrook.edu/index.php/PHY542_spring_2022</a:t>
            </a:r>
            <a:endParaRPr lang="en-US" dirty="0"/>
          </a:p>
        </p:txBody>
      </p:sp>
    </p:spTree>
    <p:extLst>
      <p:ext uri="{BB962C8B-B14F-4D97-AF65-F5344CB8AC3E}">
        <p14:creationId xmlns:p14="http://schemas.microsoft.com/office/powerpoint/2010/main" val="380828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530" y="0"/>
            <a:ext cx="8229600" cy="1143000"/>
          </a:xfrm>
        </p:spPr>
        <p:txBody>
          <a:bodyPr>
            <a:normAutofit/>
          </a:bodyPr>
          <a:lstStyle/>
          <a:p>
            <a:r>
              <a:rPr lang="en-US" sz="4000" dirty="0"/>
              <a:t>Syllabus (plan for spring 2022)</a:t>
            </a:r>
          </a:p>
        </p:txBody>
      </p:sp>
      <p:sp>
        <p:nvSpPr>
          <p:cNvPr id="3" name="Content Placeholder 2"/>
          <p:cNvSpPr>
            <a:spLocks noGrp="1"/>
          </p:cNvSpPr>
          <p:nvPr>
            <p:ph idx="1"/>
          </p:nvPr>
        </p:nvSpPr>
        <p:spPr>
          <a:xfrm>
            <a:off x="1293541" y="1260312"/>
            <a:ext cx="9604918" cy="4525963"/>
          </a:xfrm>
        </p:spPr>
        <p:txBody>
          <a:bodyPr>
            <a:normAutofit fontScale="92500" lnSpcReduction="20000"/>
          </a:bodyPr>
          <a:lstStyle/>
          <a:p>
            <a:pPr marL="457200" indent="-457200">
              <a:buFont typeface="Arial" panose="020B0604020202020204" pitchFamily="34" charset="0"/>
              <a:buChar char="•"/>
            </a:pPr>
            <a:r>
              <a:rPr lang="en-US" dirty="0"/>
              <a:t>Course overview, administrative issues</a:t>
            </a:r>
          </a:p>
          <a:p>
            <a:pPr marL="457200" indent="-457200">
              <a:buFont typeface="Arial" panose="020B0604020202020204" pitchFamily="34" charset="0"/>
              <a:buChar char="•"/>
            </a:pPr>
            <a:r>
              <a:rPr lang="en-US" dirty="0"/>
              <a:t>Introduction to photo-injectors</a:t>
            </a:r>
          </a:p>
          <a:p>
            <a:pPr marL="457200" indent="-457200">
              <a:buFont typeface="Arial" panose="020B0604020202020204" pitchFamily="34" charset="0"/>
              <a:buChar char="•"/>
            </a:pPr>
            <a:r>
              <a:rPr lang="en-US" dirty="0"/>
              <a:t>Modeling photo-injectors</a:t>
            </a:r>
          </a:p>
          <a:p>
            <a:pPr marL="457200" indent="-457200">
              <a:buFont typeface="Arial" panose="020B0604020202020204" pitchFamily="34" charset="0"/>
              <a:buChar char="•"/>
            </a:pPr>
            <a:r>
              <a:rPr lang="en-US" dirty="0"/>
              <a:t>Transport of particle beams, Beam Acceleration</a:t>
            </a:r>
          </a:p>
          <a:p>
            <a:pPr marL="457200" indent="-457200">
              <a:buFont typeface="Arial" panose="020B0604020202020204" pitchFamily="34" charset="0"/>
              <a:buChar char="•"/>
            </a:pPr>
            <a:r>
              <a:rPr lang="en-US" dirty="0"/>
              <a:t>Beam Diagnostics, emittance measurement techniques</a:t>
            </a:r>
          </a:p>
          <a:p>
            <a:pPr marL="457200" indent="-457200">
              <a:buFont typeface="Arial" panose="020B0604020202020204" pitchFamily="34" charset="0"/>
              <a:buChar char="•"/>
            </a:pPr>
            <a:r>
              <a:rPr lang="en-US" dirty="0"/>
              <a:t>Dispersion and Masking Techniques</a:t>
            </a:r>
          </a:p>
          <a:p>
            <a:pPr marL="457200" indent="-457200">
              <a:buFont typeface="Arial" panose="020B0604020202020204" pitchFamily="34" charset="0"/>
              <a:buChar char="•"/>
            </a:pPr>
            <a:r>
              <a:rPr lang="en-US" dirty="0"/>
              <a:t>Tour at RHIC </a:t>
            </a:r>
            <a:r>
              <a:rPr lang="en-US" dirty="0" err="1"/>
              <a:t>CeCEx</a:t>
            </a:r>
            <a:r>
              <a:rPr lang="en-US" dirty="0"/>
              <a:t> (Coherent electron Cooler Experiment), </a:t>
            </a:r>
            <a:r>
              <a:rPr lang="en-US" dirty="0" err="1"/>
              <a:t>LEReC</a:t>
            </a:r>
            <a:r>
              <a:rPr lang="en-US" dirty="0"/>
              <a:t> (Low Energy RHIC electron Cooler) beamlines</a:t>
            </a:r>
          </a:p>
          <a:p>
            <a:pPr marL="457200" indent="-457200">
              <a:buFont typeface="Arial" panose="020B0604020202020204" pitchFamily="34" charset="0"/>
              <a:buChar char="•"/>
            </a:pPr>
            <a:r>
              <a:rPr lang="en-US" dirty="0"/>
              <a:t>Coherent Synchrotron Radiation (CSR). Experimental demonstration of CSR; magnetic bunch compression </a:t>
            </a:r>
          </a:p>
          <a:p>
            <a:pPr marL="457200" indent="-457200">
              <a:buFont typeface="Arial" panose="020B0604020202020204" pitchFamily="34" charset="0"/>
              <a:buChar char="•"/>
            </a:pPr>
            <a:r>
              <a:rPr lang="en-US" dirty="0"/>
              <a:t>Measurements for project report and presentation</a:t>
            </a:r>
          </a:p>
        </p:txBody>
      </p:sp>
      <p:sp>
        <p:nvSpPr>
          <p:cNvPr id="4" name="Rectangle 3"/>
          <p:cNvSpPr/>
          <p:nvPr/>
        </p:nvSpPr>
        <p:spPr>
          <a:xfrm>
            <a:off x="1293541" y="5463109"/>
            <a:ext cx="7605888" cy="646331"/>
          </a:xfrm>
          <a:prstGeom prst="rect">
            <a:avLst/>
          </a:prstGeom>
        </p:spPr>
        <p:txBody>
          <a:bodyPr wrap="square">
            <a:spAutoFit/>
          </a:bodyPr>
          <a:lstStyle/>
          <a:p>
            <a:r>
              <a:rPr lang="en-US" dirty="0"/>
              <a:t>PHY542 web page (example):</a:t>
            </a:r>
          </a:p>
          <a:p>
            <a:r>
              <a:rPr lang="en-US" dirty="0">
                <a:hlinkClick r:id="rId2"/>
              </a:rPr>
              <a:t>http://case.physics.stonybrook.edu/index.php/PHY542_spring_2022</a:t>
            </a:r>
            <a:endParaRPr lang="en-US" dirty="0"/>
          </a:p>
        </p:txBody>
      </p:sp>
      <p:sp>
        <p:nvSpPr>
          <p:cNvPr id="5" name="Slide Number Placeholder 4">
            <a:extLst>
              <a:ext uri="{FF2B5EF4-FFF2-40B4-BE49-F238E27FC236}">
                <a16:creationId xmlns:a16="http://schemas.microsoft.com/office/drawing/2014/main" id="{898573A2-CCD2-0342-BFFA-E5313C76E7C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AB59A6-44A9-D34A-ADE7-FBFBC1FD4CE9}" type="slidenum">
              <a:rPr lang="en-US" smtClean="0"/>
              <a:pPr/>
              <a:t>5</a:t>
            </a:fld>
            <a:endParaRPr lang="en-US"/>
          </a:p>
        </p:txBody>
      </p:sp>
    </p:spTree>
    <p:extLst>
      <p:ext uri="{BB962C8B-B14F-4D97-AF65-F5344CB8AC3E}">
        <p14:creationId xmlns:p14="http://schemas.microsoft.com/office/powerpoint/2010/main" val="320759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712" y="0"/>
            <a:ext cx="8229600" cy="1143000"/>
          </a:xfrm>
        </p:spPr>
        <p:txBody>
          <a:bodyPr>
            <a:normAutofit/>
          </a:bodyPr>
          <a:lstStyle/>
          <a:p>
            <a:r>
              <a:rPr lang="en-US" sz="4000" dirty="0"/>
              <a:t>Evaluation (plan for spring 2022)</a:t>
            </a:r>
          </a:p>
        </p:txBody>
      </p:sp>
      <p:sp>
        <p:nvSpPr>
          <p:cNvPr id="8" name="Rectangle 7"/>
          <p:cNvSpPr/>
          <p:nvPr/>
        </p:nvSpPr>
        <p:spPr>
          <a:xfrm>
            <a:off x="985851" y="5404641"/>
            <a:ext cx="7605888" cy="646331"/>
          </a:xfrm>
          <a:prstGeom prst="rect">
            <a:avLst/>
          </a:prstGeom>
        </p:spPr>
        <p:txBody>
          <a:bodyPr wrap="square">
            <a:spAutoFit/>
          </a:bodyPr>
          <a:lstStyle/>
          <a:p>
            <a:r>
              <a:rPr lang="en-US" dirty="0"/>
              <a:t>PHY542 web page (example):</a:t>
            </a:r>
          </a:p>
          <a:p>
            <a:r>
              <a:rPr lang="en-US" dirty="0">
                <a:hlinkClick r:id="rId2"/>
              </a:rPr>
              <a:t>http://case.physics.stonybrook.edu/index.php/PHY542_spring_2022</a:t>
            </a:r>
            <a:endParaRPr lang="en-US" dirty="0"/>
          </a:p>
        </p:txBody>
      </p:sp>
      <p:sp>
        <p:nvSpPr>
          <p:cNvPr id="9" name="TextBox 8"/>
          <p:cNvSpPr txBox="1"/>
          <p:nvPr/>
        </p:nvSpPr>
        <p:spPr>
          <a:xfrm>
            <a:off x="724829" y="1130193"/>
            <a:ext cx="10872439" cy="4093428"/>
          </a:xfrm>
          <a:prstGeom prst="rect">
            <a:avLst/>
          </a:prstGeom>
          <a:noFill/>
        </p:spPr>
        <p:txBody>
          <a:bodyPr wrap="square" rtlCol="0">
            <a:spAutoFit/>
          </a:bodyPr>
          <a:lstStyle/>
          <a:p>
            <a:pPr marL="342900" indent="-342900">
              <a:buFont typeface="Wingdings" charset="2"/>
              <a:buChar char="ü"/>
            </a:pPr>
            <a:r>
              <a:rPr lang="en-US" sz="2000" dirty="0"/>
              <a:t>Student’s performance was evaluated based on: </a:t>
            </a:r>
          </a:p>
          <a:p>
            <a:pPr marL="800100" lvl="1" indent="-342900">
              <a:buFont typeface="Wingdings" charset="2"/>
              <a:buChar char="ü"/>
            </a:pPr>
            <a:r>
              <a:rPr lang="en-US" sz="2000" dirty="0"/>
              <a:t>active involvement in the laboratory (25% of final grade);</a:t>
            </a:r>
          </a:p>
          <a:p>
            <a:pPr marL="800100" lvl="1" indent="-342900">
              <a:buFont typeface="Wingdings" charset="2"/>
              <a:buChar char="ü"/>
            </a:pPr>
            <a:r>
              <a:rPr lang="en-US" sz="2000" dirty="0"/>
              <a:t>lab report (60% of final grade);</a:t>
            </a:r>
          </a:p>
          <a:p>
            <a:pPr marL="800100" lvl="1" indent="-342900">
              <a:buFont typeface="Wingdings" charset="2"/>
              <a:buChar char="ü"/>
            </a:pPr>
            <a:r>
              <a:rPr lang="en-US" sz="2000" dirty="0"/>
              <a:t>presentation of a project topic (20% of final grade).</a:t>
            </a:r>
          </a:p>
          <a:p>
            <a:endParaRPr lang="en-US" sz="2000" dirty="0"/>
          </a:p>
          <a:p>
            <a:pPr marL="342900" indent="-342900">
              <a:buFont typeface="Wingdings" charset="2"/>
              <a:buChar char="ü"/>
            </a:pPr>
            <a:r>
              <a:rPr lang="en-US" sz="2000" dirty="0"/>
              <a:t>Students did prepare Report and one Presentation during semester</a:t>
            </a:r>
          </a:p>
          <a:p>
            <a:pPr marL="800100" lvl="1" indent="-342900">
              <a:buFont typeface="Wingdings" charset="2"/>
              <a:buChar char="ü"/>
            </a:pPr>
            <a:r>
              <a:rPr lang="en-US" sz="2000" dirty="0"/>
              <a:t>Report and Presentation from one of lab class (see syllabus)</a:t>
            </a:r>
          </a:p>
          <a:p>
            <a:pPr marL="800100" lvl="1" indent="-342900">
              <a:buFont typeface="Wingdings" charset="2"/>
              <a:buChar char="ü"/>
            </a:pPr>
            <a:r>
              <a:rPr lang="en-US" sz="2000" dirty="0"/>
              <a:t>Content should include: 1) theory of the experiment and explain the objectives; 2) technique used to obtain data; 3) detailed data analysis; 4) conclusion remarks </a:t>
            </a:r>
          </a:p>
          <a:p>
            <a:pPr marL="342900" indent="-342900">
              <a:buFont typeface="Wingdings" charset="2"/>
              <a:buChar char="ü"/>
            </a:pPr>
            <a:endParaRPr lang="en-US" sz="2000" dirty="0"/>
          </a:p>
          <a:p>
            <a:pPr marL="342900" indent="-342900">
              <a:buFont typeface="Wingdings" charset="2"/>
              <a:buChar char="ü"/>
            </a:pPr>
            <a:r>
              <a:rPr lang="en-US" sz="2000" dirty="0"/>
              <a:t>Presentation was made at the end of semester. Required better preparation. Presentation was performed at front of the class. To avoid the overlap topics was distributed at beginning of semester among students</a:t>
            </a:r>
          </a:p>
        </p:txBody>
      </p:sp>
      <p:sp>
        <p:nvSpPr>
          <p:cNvPr id="3" name="Slide Number Placeholder 2">
            <a:extLst>
              <a:ext uri="{FF2B5EF4-FFF2-40B4-BE49-F238E27FC236}">
                <a16:creationId xmlns:a16="http://schemas.microsoft.com/office/drawing/2014/main" id="{28C8E682-8AD2-AD40-8F49-EBF4670D0C59}"/>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AB59A6-44A9-D34A-ADE7-FBFBC1FD4CE9}" type="slidenum">
              <a:rPr lang="en-US" smtClean="0"/>
              <a:pPr/>
              <a:t>6</a:t>
            </a:fld>
            <a:endParaRPr lang="en-US"/>
          </a:p>
        </p:txBody>
      </p:sp>
    </p:spTree>
    <p:extLst>
      <p:ext uri="{BB962C8B-B14F-4D97-AF65-F5344CB8AC3E}">
        <p14:creationId xmlns:p14="http://schemas.microsoft.com/office/powerpoint/2010/main" val="3812776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9F60-1521-994F-9F76-F1CB7002FABD}"/>
              </a:ext>
            </a:extLst>
          </p:cNvPr>
          <p:cNvSpPr>
            <a:spLocks noGrp="1"/>
          </p:cNvSpPr>
          <p:nvPr>
            <p:ph type="title"/>
          </p:nvPr>
        </p:nvSpPr>
        <p:spPr>
          <a:xfrm>
            <a:off x="557562" y="274638"/>
            <a:ext cx="11218126" cy="1143000"/>
          </a:xfrm>
        </p:spPr>
        <p:txBody>
          <a:bodyPr>
            <a:normAutofit fontScale="90000"/>
          </a:bodyPr>
          <a:lstStyle/>
          <a:p>
            <a:r>
              <a:rPr lang="en-US" dirty="0"/>
              <a:t>Extended class for City University New York</a:t>
            </a:r>
          </a:p>
        </p:txBody>
      </p:sp>
      <p:sp>
        <p:nvSpPr>
          <p:cNvPr id="3" name="Content Placeholder 2">
            <a:extLst>
              <a:ext uri="{FF2B5EF4-FFF2-40B4-BE49-F238E27FC236}">
                <a16:creationId xmlns:a16="http://schemas.microsoft.com/office/drawing/2014/main" id="{F8A292B5-BE14-0845-8C21-1D444205B70D}"/>
              </a:ext>
            </a:extLst>
          </p:cNvPr>
          <p:cNvSpPr>
            <a:spLocks noGrp="1"/>
          </p:cNvSpPr>
          <p:nvPr>
            <p:ph idx="1"/>
          </p:nvPr>
        </p:nvSpPr>
        <p:spPr>
          <a:xfrm>
            <a:off x="903250" y="1461553"/>
            <a:ext cx="7350736" cy="2129588"/>
          </a:xfrm>
        </p:spPr>
        <p:txBody>
          <a:bodyPr>
            <a:noAutofit/>
          </a:bodyPr>
          <a:lstStyle/>
          <a:p>
            <a:r>
              <a:rPr lang="en-US" sz="1800" dirty="0"/>
              <a:t>In Spring and Fall of 2022 AE63 was extended to give introductory Accelerator Laboratory course for CUNY students</a:t>
            </a:r>
          </a:p>
          <a:p>
            <a:r>
              <a:rPr lang="en-US" sz="1800" dirty="0"/>
              <a:t>AE63 extension was supported by BNL diversity program:</a:t>
            </a:r>
          </a:p>
          <a:p>
            <a:pPr lvl="1"/>
            <a:r>
              <a:rPr lang="en-US" sz="1800" dirty="0"/>
              <a:t>8 hours presentations dedicated accelerator and laser physics by </a:t>
            </a:r>
            <a:r>
              <a:rPr lang="en-US" sz="1800" dirty="0" err="1"/>
              <a:t>M.Fedurin</a:t>
            </a:r>
            <a:r>
              <a:rPr lang="en-US" sz="1800" dirty="0"/>
              <a:t> and </a:t>
            </a:r>
            <a:r>
              <a:rPr lang="en-US" sz="1800" dirty="0" err="1"/>
              <a:t>M.Polyansky</a:t>
            </a:r>
            <a:endParaRPr lang="en-US" sz="1800" dirty="0"/>
          </a:p>
          <a:p>
            <a:pPr lvl="1"/>
            <a:r>
              <a:rPr lang="en-US" sz="1800" dirty="0"/>
              <a:t>Students visit AAC22 conference with tour at facility</a:t>
            </a:r>
          </a:p>
          <a:p>
            <a:pPr lvl="1"/>
            <a:endParaRPr lang="en-US" sz="1800" dirty="0"/>
          </a:p>
          <a:p>
            <a:pPr marL="0" indent="0"/>
            <a:endParaRPr lang="en-US" sz="1800" dirty="0"/>
          </a:p>
        </p:txBody>
      </p:sp>
      <p:sp>
        <p:nvSpPr>
          <p:cNvPr id="8" name="Slide Number Placeholder 7">
            <a:extLst>
              <a:ext uri="{FF2B5EF4-FFF2-40B4-BE49-F238E27FC236}">
                <a16:creationId xmlns:a16="http://schemas.microsoft.com/office/drawing/2014/main" id="{72F33A2E-C653-C94D-866D-51931FD7D23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AB59A6-44A9-D34A-ADE7-FBFBC1FD4CE9}" type="slidenum">
              <a:rPr lang="en-US" smtClean="0"/>
              <a:pPr/>
              <a:t>7</a:t>
            </a:fld>
            <a:endParaRPr lang="en-US"/>
          </a:p>
        </p:txBody>
      </p:sp>
      <p:pic>
        <p:nvPicPr>
          <p:cNvPr id="9" name="Picture 8" descr="A group of people posing for the camera&#10;&#10;Description automatically generated">
            <a:extLst>
              <a:ext uri="{FF2B5EF4-FFF2-40B4-BE49-F238E27FC236}">
                <a16:creationId xmlns:a16="http://schemas.microsoft.com/office/drawing/2014/main" id="{3AE00FC1-2297-9D4E-A252-D0AAEF1EEB45}"/>
              </a:ext>
            </a:extLst>
          </p:cNvPr>
          <p:cNvPicPr>
            <a:picLocks noChangeAspect="1"/>
          </p:cNvPicPr>
          <p:nvPr/>
        </p:nvPicPr>
        <p:blipFill>
          <a:blip r:embed="rId2"/>
          <a:stretch>
            <a:fillRect/>
          </a:stretch>
        </p:blipFill>
        <p:spPr>
          <a:xfrm>
            <a:off x="1975320" y="3897612"/>
            <a:ext cx="2533125" cy="1314683"/>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BF7704DF-69D4-DA4C-9AF6-26CCE45F8801}"/>
              </a:ext>
            </a:extLst>
          </p:cNvPr>
          <p:cNvPicPr>
            <a:picLocks noChangeAspect="1"/>
          </p:cNvPicPr>
          <p:nvPr/>
        </p:nvPicPr>
        <p:blipFill>
          <a:blip r:embed="rId3"/>
          <a:stretch>
            <a:fillRect/>
          </a:stretch>
        </p:blipFill>
        <p:spPr>
          <a:xfrm>
            <a:off x="2781646" y="5187383"/>
            <a:ext cx="2133600" cy="1314684"/>
          </a:xfrm>
          <a:prstGeom prst="rect">
            <a:avLst/>
          </a:prstGeom>
        </p:spPr>
      </p:pic>
      <p:sp>
        <p:nvSpPr>
          <p:cNvPr id="11" name="TextBox 10">
            <a:extLst>
              <a:ext uri="{FF2B5EF4-FFF2-40B4-BE49-F238E27FC236}">
                <a16:creationId xmlns:a16="http://schemas.microsoft.com/office/drawing/2014/main" id="{15D36EA1-A285-B14B-9348-5DB6D837E6BE}"/>
              </a:ext>
            </a:extLst>
          </p:cNvPr>
          <p:cNvSpPr txBox="1"/>
          <p:nvPr/>
        </p:nvSpPr>
        <p:spPr>
          <a:xfrm>
            <a:off x="1862450" y="5203697"/>
            <a:ext cx="966095" cy="707886"/>
          </a:xfrm>
          <a:prstGeom prst="rect">
            <a:avLst/>
          </a:prstGeom>
          <a:noFill/>
        </p:spPr>
        <p:txBody>
          <a:bodyPr wrap="square" rtlCol="0">
            <a:spAutoFit/>
          </a:bodyPr>
          <a:lstStyle/>
          <a:p>
            <a:pPr algn="ctr"/>
            <a:r>
              <a:rPr lang="en-US" sz="2000" dirty="0"/>
              <a:t>CUNY</a:t>
            </a:r>
          </a:p>
          <a:p>
            <a:pPr algn="ctr"/>
            <a:r>
              <a:rPr lang="en-US" sz="2000" dirty="0"/>
              <a:t>2019 </a:t>
            </a:r>
          </a:p>
        </p:txBody>
      </p:sp>
      <p:sp>
        <p:nvSpPr>
          <p:cNvPr id="4" name="Rectangle 3">
            <a:extLst>
              <a:ext uri="{FF2B5EF4-FFF2-40B4-BE49-F238E27FC236}">
                <a16:creationId xmlns:a16="http://schemas.microsoft.com/office/drawing/2014/main" id="{8F1F6EEA-1131-474A-BF0F-5F394FE4C783}"/>
              </a:ext>
            </a:extLst>
          </p:cNvPr>
          <p:cNvSpPr/>
          <p:nvPr/>
        </p:nvSpPr>
        <p:spPr>
          <a:xfrm>
            <a:off x="4915244" y="3922523"/>
            <a:ext cx="2533125" cy="1314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CUNY 2022 Spring (Lecture about Lasers)</a:t>
            </a:r>
          </a:p>
          <a:p>
            <a:pPr algn="ctr"/>
            <a:r>
              <a:rPr lang="en-US" dirty="0"/>
              <a:t>on ZOOM</a:t>
            </a:r>
          </a:p>
        </p:txBody>
      </p:sp>
      <p:sp>
        <p:nvSpPr>
          <p:cNvPr id="12" name="Rectangle 11">
            <a:extLst>
              <a:ext uri="{FF2B5EF4-FFF2-40B4-BE49-F238E27FC236}">
                <a16:creationId xmlns:a16="http://schemas.microsoft.com/office/drawing/2014/main" id="{EF2CFFA5-65B8-1A47-A77A-6144D9FEFF52}"/>
              </a:ext>
            </a:extLst>
          </p:cNvPr>
          <p:cNvSpPr/>
          <p:nvPr/>
        </p:nvSpPr>
        <p:spPr>
          <a:xfrm>
            <a:off x="5388407" y="5170685"/>
            <a:ext cx="2742738" cy="133138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CUNY 2022 Fall   (Lecture about accelerators)</a:t>
            </a:r>
          </a:p>
          <a:p>
            <a:pPr algn="ctr"/>
            <a:r>
              <a:rPr lang="en-US" dirty="0"/>
              <a:t>on ZOOM</a:t>
            </a:r>
          </a:p>
        </p:txBody>
      </p:sp>
      <p:pic>
        <p:nvPicPr>
          <p:cNvPr id="6" name="Picture 5">
            <a:extLst>
              <a:ext uri="{FF2B5EF4-FFF2-40B4-BE49-F238E27FC236}">
                <a16:creationId xmlns:a16="http://schemas.microsoft.com/office/drawing/2014/main" id="{559F07AD-18ED-C04B-966D-8CDC55B6B79A}"/>
              </a:ext>
            </a:extLst>
          </p:cNvPr>
          <p:cNvPicPr>
            <a:picLocks noChangeAspect="1"/>
          </p:cNvPicPr>
          <p:nvPr/>
        </p:nvPicPr>
        <p:blipFill>
          <a:blip r:embed="rId4"/>
          <a:stretch>
            <a:fillRect/>
          </a:stretch>
        </p:blipFill>
        <p:spPr>
          <a:xfrm>
            <a:off x="8459329" y="1276823"/>
            <a:ext cx="2742738" cy="4867655"/>
          </a:xfrm>
          <a:prstGeom prst="rect">
            <a:avLst/>
          </a:prstGeom>
        </p:spPr>
      </p:pic>
    </p:spTree>
    <p:extLst>
      <p:ext uri="{BB962C8B-B14F-4D97-AF65-F5344CB8AC3E}">
        <p14:creationId xmlns:p14="http://schemas.microsoft.com/office/powerpoint/2010/main" val="254304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7D49-09A4-C01C-84EE-378C4FBF036A}"/>
              </a:ext>
            </a:extLst>
          </p:cNvPr>
          <p:cNvSpPr>
            <a:spLocks noGrp="1"/>
          </p:cNvSpPr>
          <p:nvPr>
            <p:ph type="title"/>
          </p:nvPr>
        </p:nvSpPr>
        <p:spPr>
          <a:xfrm>
            <a:off x="571500" y="365125"/>
            <a:ext cx="11049000" cy="879475"/>
          </a:xfrm>
        </p:spPr>
        <p:txBody>
          <a:bodyPr/>
          <a:lstStyle/>
          <a:p>
            <a:r>
              <a:rPr lang="en-US" dirty="0"/>
              <a:t>AE63 - PHY542 facts</a:t>
            </a:r>
          </a:p>
        </p:txBody>
      </p:sp>
      <p:sp>
        <p:nvSpPr>
          <p:cNvPr id="3" name="Content Placeholder 2">
            <a:extLst>
              <a:ext uri="{FF2B5EF4-FFF2-40B4-BE49-F238E27FC236}">
                <a16:creationId xmlns:a16="http://schemas.microsoft.com/office/drawing/2014/main" id="{D8D3D6A8-2981-8C0F-6257-3F1C064B0C4B}"/>
              </a:ext>
            </a:extLst>
          </p:cNvPr>
          <p:cNvSpPr>
            <a:spLocks noGrp="1"/>
          </p:cNvSpPr>
          <p:nvPr>
            <p:ph idx="1"/>
          </p:nvPr>
        </p:nvSpPr>
        <p:spPr>
          <a:xfrm>
            <a:off x="571500" y="1825625"/>
            <a:ext cx="5156200" cy="4207185"/>
          </a:xfrm>
        </p:spPr>
        <p:txBody>
          <a:bodyPr>
            <a:normAutofit/>
          </a:bodyPr>
          <a:lstStyle/>
          <a:p>
            <a:pPr marL="457200" indent="-457200">
              <a:buFont typeface="Arial" panose="020B0604020202020204" pitchFamily="34" charset="0"/>
              <a:buChar char="•"/>
            </a:pPr>
            <a:r>
              <a:rPr lang="en-US" dirty="0"/>
              <a:t>21 SBU students were attended and evaluated in PHY542 since 2015</a:t>
            </a:r>
          </a:p>
          <a:p>
            <a:pPr marL="457200" indent="-457200">
              <a:buFont typeface="Arial" panose="020B0604020202020204" pitchFamily="34" charset="0"/>
              <a:buChar char="•"/>
            </a:pPr>
            <a:r>
              <a:rPr lang="en-US" dirty="0"/>
              <a:t>Two of SBU students received PhD in Accelerator Science field</a:t>
            </a:r>
          </a:p>
          <a:p>
            <a:pPr marL="457200" indent="-457200">
              <a:buFont typeface="Arial" panose="020B0604020202020204" pitchFamily="34" charset="0"/>
              <a:buChar char="•"/>
            </a:pPr>
            <a:r>
              <a:rPr lang="en-US" dirty="0"/>
              <a:t>77 CUNY students were attended AE63 lectures since 2019</a:t>
            </a:r>
          </a:p>
        </p:txBody>
      </p:sp>
      <p:sp>
        <p:nvSpPr>
          <p:cNvPr id="4" name="Slide Number Placeholder 3">
            <a:extLst>
              <a:ext uri="{FF2B5EF4-FFF2-40B4-BE49-F238E27FC236}">
                <a16:creationId xmlns:a16="http://schemas.microsoft.com/office/drawing/2014/main" id="{9992B77C-AC6F-4B2B-1D4B-AE042A4EEF0D}"/>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graphicFrame>
        <p:nvGraphicFramePr>
          <p:cNvPr id="7" name="Chart 6">
            <a:extLst>
              <a:ext uri="{FF2B5EF4-FFF2-40B4-BE49-F238E27FC236}">
                <a16:creationId xmlns:a16="http://schemas.microsoft.com/office/drawing/2014/main" id="{AEE06C08-3863-E4F2-714C-EB4406D68FF4}"/>
              </a:ext>
            </a:extLst>
          </p:cNvPr>
          <p:cNvGraphicFramePr>
            <a:graphicFrameLocks/>
          </p:cNvGraphicFramePr>
          <p:nvPr>
            <p:extLst>
              <p:ext uri="{D42A27DB-BD31-4B8C-83A1-F6EECF244321}">
                <p14:modId xmlns:p14="http://schemas.microsoft.com/office/powerpoint/2010/main" val="3602870624"/>
              </p:ext>
            </p:extLst>
          </p:nvPr>
        </p:nvGraphicFramePr>
        <p:xfrm>
          <a:off x="5727700" y="1244600"/>
          <a:ext cx="5467350" cy="444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939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9D271-9B79-BF80-8F06-E754FB36250B}"/>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27" name="Subtitle 2">
            <a:extLst>
              <a:ext uri="{FF2B5EF4-FFF2-40B4-BE49-F238E27FC236}">
                <a16:creationId xmlns:a16="http://schemas.microsoft.com/office/drawing/2014/main" id="{D870257B-C67D-A20A-75A8-5EED9A43ACF3}"/>
              </a:ext>
            </a:extLst>
          </p:cNvPr>
          <p:cNvSpPr txBox="1">
            <a:spLocks/>
          </p:cNvSpPr>
          <p:nvPr/>
        </p:nvSpPr>
        <p:spPr>
          <a:xfrm>
            <a:off x="3752145" y="586106"/>
            <a:ext cx="4083710" cy="9103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Stony Brook Students over years </a:t>
            </a:r>
          </a:p>
        </p:txBody>
      </p:sp>
      <p:pic>
        <p:nvPicPr>
          <p:cNvPr id="29" name="Picture 28" descr="CASEatATF-L.jpg">
            <a:extLst>
              <a:ext uri="{FF2B5EF4-FFF2-40B4-BE49-F238E27FC236}">
                <a16:creationId xmlns:a16="http://schemas.microsoft.com/office/drawing/2014/main" id="{D052578B-86B4-A2E3-307E-60DCD4221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579" y="1448817"/>
            <a:ext cx="4241640" cy="3069887"/>
          </a:xfrm>
          <a:prstGeom prst="rect">
            <a:avLst/>
          </a:prstGeom>
        </p:spPr>
      </p:pic>
      <p:pic>
        <p:nvPicPr>
          <p:cNvPr id="30" name="Picture 29">
            <a:extLst>
              <a:ext uri="{FF2B5EF4-FFF2-40B4-BE49-F238E27FC236}">
                <a16:creationId xmlns:a16="http://schemas.microsoft.com/office/drawing/2014/main" id="{2AA79E9B-4C4B-D893-1E7F-A614F99937C3}"/>
              </a:ext>
            </a:extLst>
          </p:cNvPr>
          <p:cNvPicPr>
            <a:picLocks noChangeAspect="1"/>
          </p:cNvPicPr>
          <p:nvPr/>
        </p:nvPicPr>
        <p:blipFill>
          <a:blip r:embed="rId3"/>
          <a:stretch>
            <a:fillRect/>
          </a:stretch>
        </p:blipFill>
        <p:spPr>
          <a:xfrm>
            <a:off x="1948850" y="606116"/>
            <a:ext cx="1611341" cy="1626834"/>
          </a:xfrm>
          <a:prstGeom prst="rect">
            <a:avLst/>
          </a:prstGeom>
        </p:spPr>
      </p:pic>
      <p:pic>
        <p:nvPicPr>
          <p:cNvPr id="31" name="Picture 30">
            <a:extLst>
              <a:ext uri="{FF2B5EF4-FFF2-40B4-BE49-F238E27FC236}">
                <a16:creationId xmlns:a16="http://schemas.microsoft.com/office/drawing/2014/main" id="{ABA278EF-B2CD-71E5-9520-F5D71B981B90}"/>
              </a:ext>
            </a:extLst>
          </p:cNvPr>
          <p:cNvPicPr>
            <a:picLocks noChangeAspect="1"/>
          </p:cNvPicPr>
          <p:nvPr/>
        </p:nvPicPr>
        <p:blipFill>
          <a:blip r:embed="rId4"/>
          <a:stretch>
            <a:fillRect/>
          </a:stretch>
        </p:blipFill>
        <p:spPr>
          <a:xfrm>
            <a:off x="2053739" y="1810595"/>
            <a:ext cx="1698406" cy="1706494"/>
          </a:xfrm>
          <a:prstGeom prst="rect">
            <a:avLst/>
          </a:prstGeom>
        </p:spPr>
      </p:pic>
      <p:pic>
        <p:nvPicPr>
          <p:cNvPr id="32" name="Picture 31">
            <a:extLst>
              <a:ext uri="{FF2B5EF4-FFF2-40B4-BE49-F238E27FC236}">
                <a16:creationId xmlns:a16="http://schemas.microsoft.com/office/drawing/2014/main" id="{08E382DB-196C-5E10-B2C8-C97EEDEDBDFD}"/>
              </a:ext>
            </a:extLst>
          </p:cNvPr>
          <p:cNvPicPr>
            <a:picLocks noChangeAspect="1"/>
          </p:cNvPicPr>
          <p:nvPr/>
        </p:nvPicPr>
        <p:blipFill>
          <a:blip r:embed="rId5"/>
          <a:stretch>
            <a:fillRect/>
          </a:stretch>
        </p:blipFill>
        <p:spPr>
          <a:xfrm>
            <a:off x="2361187" y="3013053"/>
            <a:ext cx="1646487" cy="1670009"/>
          </a:xfrm>
          <a:prstGeom prst="rect">
            <a:avLst/>
          </a:prstGeom>
        </p:spPr>
      </p:pic>
      <p:pic>
        <p:nvPicPr>
          <p:cNvPr id="33" name="Picture 32">
            <a:extLst>
              <a:ext uri="{FF2B5EF4-FFF2-40B4-BE49-F238E27FC236}">
                <a16:creationId xmlns:a16="http://schemas.microsoft.com/office/drawing/2014/main" id="{36952E36-81F3-3E1E-5B14-4C1C5E0D01C5}"/>
              </a:ext>
            </a:extLst>
          </p:cNvPr>
          <p:cNvPicPr>
            <a:picLocks noChangeAspect="1"/>
          </p:cNvPicPr>
          <p:nvPr/>
        </p:nvPicPr>
        <p:blipFill>
          <a:blip r:embed="rId6"/>
          <a:stretch>
            <a:fillRect/>
          </a:stretch>
        </p:blipFill>
        <p:spPr>
          <a:xfrm>
            <a:off x="3729532" y="3267298"/>
            <a:ext cx="1600831" cy="1600831"/>
          </a:xfrm>
          <a:prstGeom prst="rect">
            <a:avLst/>
          </a:prstGeom>
        </p:spPr>
      </p:pic>
      <p:pic>
        <p:nvPicPr>
          <p:cNvPr id="34" name="Picture 33">
            <a:extLst>
              <a:ext uri="{FF2B5EF4-FFF2-40B4-BE49-F238E27FC236}">
                <a16:creationId xmlns:a16="http://schemas.microsoft.com/office/drawing/2014/main" id="{4ED1312D-5D26-5242-00A4-467827DF5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6954" y="562106"/>
            <a:ext cx="1540585" cy="1540585"/>
          </a:xfrm>
          <a:prstGeom prst="rect">
            <a:avLst/>
          </a:prstGeom>
        </p:spPr>
      </p:pic>
      <p:pic>
        <p:nvPicPr>
          <p:cNvPr id="35" name="Picture 34">
            <a:extLst>
              <a:ext uri="{FF2B5EF4-FFF2-40B4-BE49-F238E27FC236}">
                <a16:creationId xmlns:a16="http://schemas.microsoft.com/office/drawing/2014/main" id="{851E5FEE-0690-97BF-F737-164BFEFEB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5757" y="1803193"/>
            <a:ext cx="1729216" cy="1729216"/>
          </a:xfrm>
          <a:prstGeom prst="rect">
            <a:avLst/>
          </a:prstGeom>
        </p:spPr>
      </p:pic>
      <p:pic>
        <p:nvPicPr>
          <p:cNvPr id="36" name="Picture 35">
            <a:extLst>
              <a:ext uri="{FF2B5EF4-FFF2-40B4-BE49-F238E27FC236}">
                <a16:creationId xmlns:a16="http://schemas.microsoft.com/office/drawing/2014/main" id="{6E315295-A8B8-5492-CAB4-1224D9B37E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3022" y="3001688"/>
            <a:ext cx="1620571" cy="1620571"/>
          </a:xfrm>
          <a:prstGeom prst="rect">
            <a:avLst/>
          </a:prstGeom>
        </p:spPr>
      </p:pic>
      <p:sp>
        <p:nvSpPr>
          <p:cNvPr id="37" name="TextBox 36">
            <a:extLst>
              <a:ext uri="{FF2B5EF4-FFF2-40B4-BE49-F238E27FC236}">
                <a16:creationId xmlns:a16="http://schemas.microsoft.com/office/drawing/2014/main" id="{99741182-866B-9EE0-635A-12E71830E428}"/>
              </a:ext>
            </a:extLst>
          </p:cNvPr>
          <p:cNvSpPr txBox="1"/>
          <p:nvPr/>
        </p:nvSpPr>
        <p:spPr>
          <a:xfrm>
            <a:off x="1702793" y="1526564"/>
            <a:ext cx="867725" cy="369332"/>
          </a:xfrm>
          <a:prstGeom prst="rect">
            <a:avLst/>
          </a:prstGeom>
          <a:noFill/>
        </p:spPr>
        <p:txBody>
          <a:bodyPr wrap="square" rtlCol="0">
            <a:spAutoFit/>
          </a:bodyPr>
          <a:lstStyle/>
          <a:p>
            <a:r>
              <a:rPr lang="en-US" dirty="0"/>
              <a:t>2016</a:t>
            </a:r>
          </a:p>
        </p:txBody>
      </p:sp>
      <p:sp>
        <p:nvSpPr>
          <p:cNvPr id="38" name="TextBox 37">
            <a:extLst>
              <a:ext uri="{FF2B5EF4-FFF2-40B4-BE49-F238E27FC236}">
                <a16:creationId xmlns:a16="http://schemas.microsoft.com/office/drawing/2014/main" id="{7AD88BF7-5CF1-6433-B76D-DE52E70EE885}"/>
              </a:ext>
            </a:extLst>
          </p:cNvPr>
          <p:cNvSpPr txBox="1"/>
          <p:nvPr/>
        </p:nvSpPr>
        <p:spPr>
          <a:xfrm>
            <a:off x="7449585" y="1683985"/>
            <a:ext cx="652743" cy="369332"/>
          </a:xfrm>
          <a:prstGeom prst="rect">
            <a:avLst/>
          </a:prstGeom>
          <a:noFill/>
        </p:spPr>
        <p:txBody>
          <a:bodyPr wrap="none" rtlCol="0">
            <a:spAutoFit/>
          </a:bodyPr>
          <a:lstStyle/>
          <a:p>
            <a:r>
              <a:rPr lang="en-US">
                <a:solidFill>
                  <a:schemeClr val="bg1"/>
                </a:solidFill>
              </a:rPr>
              <a:t>2015</a:t>
            </a:r>
          </a:p>
        </p:txBody>
      </p:sp>
      <p:sp>
        <p:nvSpPr>
          <p:cNvPr id="39" name="TextBox 38">
            <a:extLst>
              <a:ext uri="{FF2B5EF4-FFF2-40B4-BE49-F238E27FC236}">
                <a16:creationId xmlns:a16="http://schemas.microsoft.com/office/drawing/2014/main" id="{F646872A-3A84-864B-A008-3CAB5CF3902A}"/>
              </a:ext>
            </a:extLst>
          </p:cNvPr>
          <p:cNvSpPr txBox="1"/>
          <p:nvPr/>
        </p:nvSpPr>
        <p:spPr>
          <a:xfrm>
            <a:off x="9252345" y="2671953"/>
            <a:ext cx="652743" cy="369332"/>
          </a:xfrm>
          <a:prstGeom prst="rect">
            <a:avLst/>
          </a:prstGeom>
          <a:noFill/>
        </p:spPr>
        <p:txBody>
          <a:bodyPr wrap="none" rtlCol="0">
            <a:spAutoFit/>
          </a:bodyPr>
          <a:lstStyle/>
          <a:p>
            <a:r>
              <a:rPr lang="en-US" dirty="0"/>
              <a:t>2017</a:t>
            </a:r>
          </a:p>
        </p:txBody>
      </p:sp>
      <p:pic>
        <p:nvPicPr>
          <p:cNvPr id="40" name="Picture 39" descr="A person posing for the camera&#10;&#10;Description automatically generated">
            <a:extLst>
              <a:ext uri="{FF2B5EF4-FFF2-40B4-BE49-F238E27FC236}">
                <a16:creationId xmlns:a16="http://schemas.microsoft.com/office/drawing/2014/main" id="{D09C648F-AE20-175F-16A0-40EC6DDAB37B}"/>
              </a:ext>
            </a:extLst>
          </p:cNvPr>
          <p:cNvPicPr>
            <a:picLocks noChangeAspect="1"/>
          </p:cNvPicPr>
          <p:nvPr/>
        </p:nvPicPr>
        <p:blipFill>
          <a:blip r:embed="rId10"/>
          <a:stretch>
            <a:fillRect/>
          </a:stretch>
        </p:blipFill>
        <p:spPr>
          <a:xfrm>
            <a:off x="6736445" y="3259097"/>
            <a:ext cx="1600831" cy="1571458"/>
          </a:xfrm>
          <a:prstGeom prst="rect">
            <a:avLst/>
          </a:prstGeom>
        </p:spPr>
      </p:pic>
      <p:pic>
        <p:nvPicPr>
          <p:cNvPr id="41" name="Picture 40" descr="A person smiling for the camera&#10;&#10;Description automatically generated">
            <a:extLst>
              <a:ext uri="{FF2B5EF4-FFF2-40B4-BE49-F238E27FC236}">
                <a16:creationId xmlns:a16="http://schemas.microsoft.com/office/drawing/2014/main" id="{1BF90931-2212-74EC-8AF7-57E8BE0E7F3B}"/>
              </a:ext>
            </a:extLst>
          </p:cNvPr>
          <p:cNvPicPr>
            <a:picLocks noChangeAspect="1"/>
          </p:cNvPicPr>
          <p:nvPr/>
        </p:nvPicPr>
        <p:blipFill>
          <a:blip r:embed="rId11"/>
          <a:stretch>
            <a:fillRect/>
          </a:stretch>
        </p:blipFill>
        <p:spPr>
          <a:xfrm>
            <a:off x="5182738" y="3294334"/>
            <a:ext cx="1646486" cy="1630805"/>
          </a:xfrm>
          <a:prstGeom prst="rect">
            <a:avLst/>
          </a:prstGeom>
        </p:spPr>
      </p:pic>
      <p:sp>
        <p:nvSpPr>
          <p:cNvPr id="42" name="TextBox 41">
            <a:extLst>
              <a:ext uri="{FF2B5EF4-FFF2-40B4-BE49-F238E27FC236}">
                <a16:creationId xmlns:a16="http://schemas.microsoft.com/office/drawing/2014/main" id="{75769C97-070F-D286-55BE-25A38D0F005C}"/>
              </a:ext>
            </a:extLst>
          </p:cNvPr>
          <p:cNvSpPr txBox="1"/>
          <p:nvPr/>
        </p:nvSpPr>
        <p:spPr>
          <a:xfrm>
            <a:off x="5299575" y="4549982"/>
            <a:ext cx="652743" cy="369332"/>
          </a:xfrm>
          <a:prstGeom prst="rect">
            <a:avLst/>
          </a:prstGeom>
          <a:noFill/>
        </p:spPr>
        <p:txBody>
          <a:bodyPr wrap="none" rtlCol="0">
            <a:spAutoFit/>
          </a:bodyPr>
          <a:lstStyle/>
          <a:p>
            <a:r>
              <a:rPr lang="en-US" dirty="0"/>
              <a:t>2019</a:t>
            </a:r>
          </a:p>
        </p:txBody>
      </p:sp>
      <p:sp>
        <p:nvSpPr>
          <p:cNvPr id="43" name="TextBox 42">
            <a:extLst>
              <a:ext uri="{FF2B5EF4-FFF2-40B4-BE49-F238E27FC236}">
                <a16:creationId xmlns:a16="http://schemas.microsoft.com/office/drawing/2014/main" id="{474BF84B-A256-5750-D1F8-B19C0587CFFC}"/>
              </a:ext>
            </a:extLst>
          </p:cNvPr>
          <p:cNvSpPr txBox="1"/>
          <p:nvPr/>
        </p:nvSpPr>
        <p:spPr>
          <a:xfrm>
            <a:off x="9152068" y="1455538"/>
            <a:ext cx="652743" cy="369332"/>
          </a:xfrm>
          <a:prstGeom prst="rect">
            <a:avLst/>
          </a:prstGeom>
          <a:noFill/>
        </p:spPr>
        <p:txBody>
          <a:bodyPr wrap="none" rtlCol="0">
            <a:spAutoFit/>
          </a:bodyPr>
          <a:lstStyle/>
          <a:p>
            <a:r>
              <a:rPr lang="en-US" dirty="0"/>
              <a:t>2017</a:t>
            </a:r>
          </a:p>
        </p:txBody>
      </p:sp>
      <p:sp>
        <p:nvSpPr>
          <p:cNvPr id="44" name="TextBox 43">
            <a:extLst>
              <a:ext uri="{FF2B5EF4-FFF2-40B4-BE49-F238E27FC236}">
                <a16:creationId xmlns:a16="http://schemas.microsoft.com/office/drawing/2014/main" id="{2F247ED2-A340-6141-06B9-5726E606E6F6}"/>
              </a:ext>
            </a:extLst>
          </p:cNvPr>
          <p:cNvSpPr txBox="1"/>
          <p:nvPr/>
        </p:nvSpPr>
        <p:spPr>
          <a:xfrm>
            <a:off x="9071540" y="3915762"/>
            <a:ext cx="652743" cy="369332"/>
          </a:xfrm>
          <a:prstGeom prst="rect">
            <a:avLst/>
          </a:prstGeom>
          <a:noFill/>
        </p:spPr>
        <p:txBody>
          <a:bodyPr wrap="none" rtlCol="0">
            <a:spAutoFit/>
          </a:bodyPr>
          <a:lstStyle/>
          <a:p>
            <a:r>
              <a:rPr lang="en-US" dirty="0"/>
              <a:t>2017</a:t>
            </a:r>
          </a:p>
        </p:txBody>
      </p:sp>
      <p:sp>
        <p:nvSpPr>
          <p:cNvPr id="45" name="TextBox 44">
            <a:extLst>
              <a:ext uri="{FF2B5EF4-FFF2-40B4-BE49-F238E27FC236}">
                <a16:creationId xmlns:a16="http://schemas.microsoft.com/office/drawing/2014/main" id="{ADD76D20-3184-C7B7-29E7-46BB73986B3C}"/>
              </a:ext>
            </a:extLst>
          </p:cNvPr>
          <p:cNvSpPr txBox="1"/>
          <p:nvPr/>
        </p:nvSpPr>
        <p:spPr>
          <a:xfrm>
            <a:off x="2399627" y="4351820"/>
            <a:ext cx="652743" cy="369332"/>
          </a:xfrm>
          <a:prstGeom prst="rect">
            <a:avLst/>
          </a:prstGeom>
          <a:noFill/>
        </p:spPr>
        <p:txBody>
          <a:bodyPr wrap="none" rtlCol="0">
            <a:spAutoFit/>
          </a:bodyPr>
          <a:lstStyle/>
          <a:p>
            <a:r>
              <a:rPr lang="en-US" dirty="0"/>
              <a:t>2016</a:t>
            </a:r>
          </a:p>
        </p:txBody>
      </p:sp>
      <p:sp>
        <p:nvSpPr>
          <p:cNvPr id="46" name="TextBox 45">
            <a:extLst>
              <a:ext uri="{FF2B5EF4-FFF2-40B4-BE49-F238E27FC236}">
                <a16:creationId xmlns:a16="http://schemas.microsoft.com/office/drawing/2014/main" id="{668227E3-9932-7CDD-42CC-B2EC946264D1}"/>
              </a:ext>
            </a:extLst>
          </p:cNvPr>
          <p:cNvSpPr txBox="1"/>
          <p:nvPr/>
        </p:nvSpPr>
        <p:spPr>
          <a:xfrm>
            <a:off x="1870172" y="2730627"/>
            <a:ext cx="652743" cy="369332"/>
          </a:xfrm>
          <a:prstGeom prst="rect">
            <a:avLst/>
          </a:prstGeom>
          <a:noFill/>
        </p:spPr>
        <p:txBody>
          <a:bodyPr wrap="none" rtlCol="0">
            <a:spAutoFit/>
          </a:bodyPr>
          <a:lstStyle/>
          <a:p>
            <a:r>
              <a:rPr lang="en-US" dirty="0"/>
              <a:t>2016</a:t>
            </a:r>
          </a:p>
        </p:txBody>
      </p:sp>
      <p:sp>
        <p:nvSpPr>
          <p:cNvPr id="47" name="TextBox 46">
            <a:extLst>
              <a:ext uri="{FF2B5EF4-FFF2-40B4-BE49-F238E27FC236}">
                <a16:creationId xmlns:a16="http://schemas.microsoft.com/office/drawing/2014/main" id="{1870FA53-0AE8-B30A-E75C-08E5B00F7AF9}"/>
              </a:ext>
            </a:extLst>
          </p:cNvPr>
          <p:cNvSpPr txBox="1"/>
          <p:nvPr/>
        </p:nvSpPr>
        <p:spPr>
          <a:xfrm>
            <a:off x="4470016" y="4459744"/>
            <a:ext cx="652743" cy="369332"/>
          </a:xfrm>
          <a:prstGeom prst="rect">
            <a:avLst/>
          </a:prstGeom>
          <a:noFill/>
        </p:spPr>
        <p:txBody>
          <a:bodyPr wrap="none" rtlCol="0">
            <a:spAutoFit/>
          </a:bodyPr>
          <a:lstStyle/>
          <a:p>
            <a:r>
              <a:rPr lang="en-US" dirty="0"/>
              <a:t>2016</a:t>
            </a:r>
          </a:p>
        </p:txBody>
      </p:sp>
      <p:sp>
        <p:nvSpPr>
          <p:cNvPr id="48" name="TextBox 47">
            <a:extLst>
              <a:ext uri="{FF2B5EF4-FFF2-40B4-BE49-F238E27FC236}">
                <a16:creationId xmlns:a16="http://schemas.microsoft.com/office/drawing/2014/main" id="{15DFD201-C7BD-FD5A-AC07-223CEC9DAB87}"/>
              </a:ext>
            </a:extLst>
          </p:cNvPr>
          <p:cNvSpPr txBox="1"/>
          <p:nvPr/>
        </p:nvSpPr>
        <p:spPr>
          <a:xfrm>
            <a:off x="6848887" y="4459744"/>
            <a:ext cx="652743" cy="369332"/>
          </a:xfrm>
          <a:prstGeom prst="rect">
            <a:avLst/>
          </a:prstGeom>
          <a:noFill/>
        </p:spPr>
        <p:txBody>
          <a:bodyPr wrap="none" rtlCol="0">
            <a:spAutoFit/>
          </a:bodyPr>
          <a:lstStyle/>
          <a:p>
            <a:r>
              <a:rPr lang="en-US" dirty="0"/>
              <a:t>2019</a:t>
            </a:r>
          </a:p>
        </p:txBody>
      </p:sp>
      <p:pic>
        <p:nvPicPr>
          <p:cNvPr id="49" name="Picture 48">
            <a:extLst>
              <a:ext uri="{FF2B5EF4-FFF2-40B4-BE49-F238E27FC236}">
                <a16:creationId xmlns:a16="http://schemas.microsoft.com/office/drawing/2014/main" id="{0A49289A-A67A-8170-4F60-F273E728A16A}"/>
              </a:ext>
            </a:extLst>
          </p:cNvPr>
          <p:cNvPicPr>
            <a:picLocks noChangeAspect="1"/>
          </p:cNvPicPr>
          <p:nvPr/>
        </p:nvPicPr>
        <p:blipFill>
          <a:blip r:embed="rId12"/>
          <a:stretch>
            <a:fillRect/>
          </a:stretch>
        </p:blipFill>
        <p:spPr>
          <a:xfrm>
            <a:off x="5412734" y="4837586"/>
            <a:ext cx="1416490" cy="1459414"/>
          </a:xfrm>
          <a:prstGeom prst="rect">
            <a:avLst/>
          </a:prstGeom>
        </p:spPr>
      </p:pic>
      <p:pic>
        <p:nvPicPr>
          <p:cNvPr id="50" name="Picture 49">
            <a:extLst>
              <a:ext uri="{FF2B5EF4-FFF2-40B4-BE49-F238E27FC236}">
                <a16:creationId xmlns:a16="http://schemas.microsoft.com/office/drawing/2014/main" id="{6654E6E3-EBA8-7246-B676-0D1C11B798E8}"/>
              </a:ext>
            </a:extLst>
          </p:cNvPr>
          <p:cNvPicPr>
            <a:picLocks noChangeAspect="1"/>
          </p:cNvPicPr>
          <p:nvPr/>
        </p:nvPicPr>
        <p:blipFill>
          <a:blip r:embed="rId13"/>
          <a:stretch>
            <a:fillRect/>
          </a:stretch>
        </p:blipFill>
        <p:spPr>
          <a:xfrm>
            <a:off x="4040788" y="4829076"/>
            <a:ext cx="1340166" cy="1380371"/>
          </a:xfrm>
          <a:prstGeom prst="rect">
            <a:avLst/>
          </a:prstGeom>
        </p:spPr>
      </p:pic>
      <p:sp>
        <p:nvSpPr>
          <p:cNvPr id="51" name="TextBox 50">
            <a:extLst>
              <a:ext uri="{FF2B5EF4-FFF2-40B4-BE49-F238E27FC236}">
                <a16:creationId xmlns:a16="http://schemas.microsoft.com/office/drawing/2014/main" id="{35C8FAB7-2820-3051-8555-1F847BE78DDF}"/>
              </a:ext>
            </a:extLst>
          </p:cNvPr>
          <p:cNvSpPr txBox="1"/>
          <p:nvPr/>
        </p:nvSpPr>
        <p:spPr>
          <a:xfrm>
            <a:off x="4705809" y="6131929"/>
            <a:ext cx="652743" cy="369332"/>
          </a:xfrm>
          <a:prstGeom prst="rect">
            <a:avLst/>
          </a:prstGeom>
          <a:noFill/>
        </p:spPr>
        <p:txBody>
          <a:bodyPr wrap="none" rtlCol="0">
            <a:spAutoFit/>
          </a:bodyPr>
          <a:lstStyle/>
          <a:p>
            <a:r>
              <a:rPr lang="en-US" dirty="0"/>
              <a:t>2020</a:t>
            </a:r>
          </a:p>
        </p:txBody>
      </p:sp>
      <p:sp>
        <p:nvSpPr>
          <p:cNvPr id="52" name="TextBox 51">
            <a:extLst>
              <a:ext uri="{FF2B5EF4-FFF2-40B4-BE49-F238E27FC236}">
                <a16:creationId xmlns:a16="http://schemas.microsoft.com/office/drawing/2014/main" id="{9FE8AC94-6DBA-F4CE-70AC-5574BE28EB3E}"/>
              </a:ext>
            </a:extLst>
          </p:cNvPr>
          <p:cNvSpPr txBox="1"/>
          <p:nvPr/>
        </p:nvSpPr>
        <p:spPr>
          <a:xfrm>
            <a:off x="5794607" y="6207276"/>
            <a:ext cx="652743" cy="369332"/>
          </a:xfrm>
          <a:prstGeom prst="rect">
            <a:avLst/>
          </a:prstGeom>
          <a:noFill/>
        </p:spPr>
        <p:txBody>
          <a:bodyPr wrap="none" rtlCol="0">
            <a:spAutoFit/>
          </a:bodyPr>
          <a:lstStyle/>
          <a:p>
            <a:r>
              <a:rPr lang="en-US" dirty="0"/>
              <a:t>2020</a:t>
            </a:r>
          </a:p>
        </p:txBody>
      </p:sp>
      <p:pic>
        <p:nvPicPr>
          <p:cNvPr id="54" name="Picture 53" descr="A person with curly hair&#10;&#10;Description automatically generated with medium confidence">
            <a:extLst>
              <a:ext uri="{FF2B5EF4-FFF2-40B4-BE49-F238E27FC236}">
                <a16:creationId xmlns:a16="http://schemas.microsoft.com/office/drawing/2014/main" id="{9C27F709-84D8-5D91-7FAF-ABFCAFC36EC8}"/>
              </a:ext>
            </a:extLst>
          </p:cNvPr>
          <p:cNvPicPr>
            <a:picLocks noChangeAspect="1"/>
          </p:cNvPicPr>
          <p:nvPr/>
        </p:nvPicPr>
        <p:blipFill>
          <a:blip r:embed="rId14"/>
          <a:stretch>
            <a:fillRect/>
          </a:stretch>
        </p:blipFill>
        <p:spPr>
          <a:xfrm>
            <a:off x="6861003" y="4861928"/>
            <a:ext cx="1345347" cy="1345347"/>
          </a:xfrm>
          <a:prstGeom prst="rect">
            <a:avLst/>
          </a:prstGeom>
        </p:spPr>
      </p:pic>
      <p:sp>
        <p:nvSpPr>
          <p:cNvPr id="55" name="TextBox 54">
            <a:extLst>
              <a:ext uri="{FF2B5EF4-FFF2-40B4-BE49-F238E27FC236}">
                <a16:creationId xmlns:a16="http://schemas.microsoft.com/office/drawing/2014/main" id="{C2A91889-B9BE-418C-7952-6D53BD8099AE}"/>
              </a:ext>
            </a:extLst>
          </p:cNvPr>
          <p:cNvSpPr txBox="1"/>
          <p:nvPr/>
        </p:nvSpPr>
        <p:spPr>
          <a:xfrm>
            <a:off x="6938907" y="6178852"/>
            <a:ext cx="697627" cy="369332"/>
          </a:xfrm>
          <a:prstGeom prst="rect">
            <a:avLst/>
          </a:prstGeom>
          <a:noFill/>
        </p:spPr>
        <p:txBody>
          <a:bodyPr wrap="none" rtlCol="0">
            <a:spAutoFit/>
          </a:bodyPr>
          <a:lstStyle/>
          <a:p>
            <a:r>
              <a:rPr lang="en-US" dirty="0"/>
              <a:t>2022</a:t>
            </a:r>
          </a:p>
        </p:txBody>
      </p:sp>
    </p:spTree>
    <p:extLst>
      <p:ext uri="{BB962C8B-B14F-4D97-AF65-F5344CB8AC3E}">
        <p14:creationId xmlns:p14="http://schemas.microsoft.com/office/powerpoint/2010/main" val="424878814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Template>
  <TotalTime>571</TotalTime>
  <Words>725</Words>
  <Application>Microsoft Macintosh PowerPoint</Application>
  <PresentationFormat>Widescreen</PresentationFormat>
  <Paragraphs>95</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Roboto</vt:lpstr>
      <vt:lpstr>Times New Roman</vt:lpstr>
      <vt:lpstr>Wingdings</vt:lpstr>
      <vt:lpstr>BNL</vt:lpstr>
      <vt:lpstr>25th Annual Accelerator Test Facility (ATF) Users' Meeting AE63 “Stony Brook Accelerator Laboratory Course” </vt:lpstr>
      <vt:lpstr>CASE course: PHY542 “Fundamentals of Accelerator Physics and Technology with Simulations and Measurements Lab”</vt:lpstr>
      <vt:lpstr>CASE at SBU, Ernest Courant Traineeship</vt:lpstr>
      <vt:lpstr>Course goals</vt:lpstr>
      <vt:lpstr>Syllabus (plan for spring 2022)</vt:lpstr>
      <vt:lpstr>Evaluation (plan for spring 2022)</vt:lpstr>
      <vt:lpstr>Extended class for City University New York</vt:lpstr>
      <vt:lpstr>AE63 - PHY542 facts</vt:lpstr>
      <vt:lpstr>PowerPoint Presentation</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25th ATF Users’ Meeting Session Title </dc:title>
  <dc:subject/>
  <dc:creator>Ilardi, Mary Jane</dc:creator>
  <cp:keywords/>
  <dc:description/>
  <cp:lastModifiedBy>Fedurin, Mikhail</cp:lastModifiedBy>
  <cp:revision>17</cp:revision>
  <dcterms:created xsi:type="dcterms:W3CDTF">2023-02-24T15:13:33Z</dcterms:created>
  <dcterms:modified xsi:type="dcterms:W3CDTF">2023-02-28T13:21:20Z</dcterms:modified>
  <cp:category/>
</cp:coreProperties>
</file>