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306" r:id="rId3"/>
    <p:sldId id="416" r:id="rId4"/>
    <p:sldId id="419" r:id="rId5"/>
    <p:sldId id="430" r:id="rId6"/>
    <p:sldId id="420" r:id="rId7"/>
    <p:sldId id="421" r:id="rId8"/>
    <p:sldId id="422" r:id="rId9"/>
    <p:sldId id="423" r:id="rId10"/>
    <p:sldId id="426" r:id="rId11"/>
    <p:sldId id="409" r:id="rId12"/>
    <p:sldId id="410" r:id="rId13"/>
    <p:sldId id="431" r:id="rId14"/>
    <p:sldId id="429" r:id="rId15"/>
    <p:sldId id="433" r:id="rId16"/>
    <p:sldId id="428" r:id="rId17"/>
    <p:sldId id="432" r:id="rId18"/>
    <p:sldId id="427" r:id="rId1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FFFFFF"/>
    <a:srgbClr val="C6D9F1"/>
    <a:srgbClr val="00B800"/>
    <a:srgbClr val="E6B9B8"/>
    <a:srgbClr val="632523"/>
    <a:srgbClr val="FF0000"/>
    <a:srgbClr val="C3D69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1765" autoAdjust="0"/>
    <p:restoredTop sz="92100" autoAdjust="0"/>
  </p:normalViewPr>
  <p:slideViewPr>
    <p:cSldViewPr>
      <p:cViewPr>
        <p:scale>
          <a:sx n="60" d="100"/>
          <a:sy n="60" d="100"/>
        </p:scale>
        <p:origin x="-1411" y="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88847C-7E1A-44EA-B7BE-FC1E2E8A70C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98C5E6-24E9-4561-8DC6-D2F4DE56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35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0062CA-51F7-462B-B71F-37CB504856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D43059-B279-49F7-9954-2DDD91B1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B3787-BF00-4B3C-A9D4-D5A75B2C7DD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BC0F60DE-89B4-426B-BF41-30C5A455AEDF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Is it ok that we don’t show reflection off diffraction grating (when used as output coupler)?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Should I make FZS box smaller? Put on right maybe?</a:t>
            </a:r>
          </a:p>
          <a:p>
            <a:pPr marL="171450" indent="-171450">
              <a:buFontTx/>
              <a:buChar char="-"/>
            </a:pPr>
            <a:r>
              <a:rPr lang="en-US" dirty="0"/>
              <a:t>Got new beam profile for 15 atm lasing but using old beam profile for FZS pump beam (should I get new one?)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6244C-F202-6B4C-923A-B4D045826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pressure/mix should I show for absorption spectrum (a)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C6244C-F202-6B4C-923A-B4D0458260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fld id="{A0860D0F-81F0-4C97-97EE-DABB4529B9D1}" type="slidenum">
              <a:rPr lang="en-US" sz="1200" smtClean="0">
                <a:latin typeface="Arial" pitchFamily="34" charset="0"/>
              </a:rPr>
              <a:pPr/>
              <a:t>18</a:t>
            </a:fld>
            <a:endParaRPr 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6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0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1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5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1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9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17A35-3122-4FA9-AF16-66BE54C2F84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1"/>
            <a:ext cx="9144000" cy="3496385"/>
          </a:xfrm>
          <a:prstGeom prst="roundRect">
            <a:avLst>
              <a:gd name="adj" fmla="val 0"/>
            </a:avLst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/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Multiatmopshere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</a:t>
            </a:r>
            <a:r>
              <a:rPr lang="en-US" sz="44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amplifier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optically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pumped by a 4.3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Fe:ZnSe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</a:t>
            </a:r>
          </a:p>
          <a:p>
            <a:pPr algn="ctr"/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(AE85  funded by DoE Accelerator Stewardship grant)</a:t>
            </a:r>
          </a:p>
          <a:p>
            <a:pPr algn="ctr"/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/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2" descr="UCLA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57675"/>
            <a:ext cx="2119087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290" y="3649450"/>
            <a:ext cx="9038048" cy="297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Sergei </a:t>
            </a:r>
            <a:r>
              <a:rPr lang="en-US" sz="28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Tochitsky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Dana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Tovey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Jeremy Pigeon, Chan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Joshi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Department of Electrical Engineering, UCLA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" y="4876800"/>
            <a:ext cx="6614160" cy="1216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Igor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Pogorelsky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Mikhail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Polyanskiy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Brookhaven National Laboratory, USA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5867400"/>
            <a:ext cx="6614160" cy="1216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Sergei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Mirov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V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Fedorov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University of Alabama at Birmingham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xmlns="" id="{37919929-87A1-B247-84E2-AD7F8A85B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8" t="8222" r="10834"/>
          <a:stretch/>
        </p:blipFill>
        <p:spPr>
          <a:xfrm>
            <a:off x="292361" y="1728636"/>
            <a:ext cx="8664231" cy="3605364"/>
          </a:xfrm>
          <a:prstGeom prst="rect">
            <a:avLst/>
          </a:prstGeom>
        </p:spPr>
      </p:pic>
      <p:pic>
        <p:nvPicPr>
          <p:cNvPr id="6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4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76200" y="76200"/>
            <a:ext cx="8991600" cy="8382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Repetition  Rate Scaling in OP CO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53" y="5493051"/>
            <a:ext cx="904058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Visible He-Ne beam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deflectometry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shows fast heat dissipation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multiatmosphere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cell.  Repetition rate ~1 kHz is durable.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E68CB9-BA79-F74D-9E57-8562A32F5D8B}"/>
              </a:ext>
            </a:extLst>
          </p:cNvPr>
          <p:cNvSpPr/>
          <p:nvPr/>
        </p:nvSpPr>
        <p:spPr>
          <a:xfrm>
            <a:off x="76200" y="2286000"/>
            <a:ext cx="8991600" cy="1938992"/>
          </a:xfrm>
          <a:prstGeom prst="rect">
            <a:avLst/>
          </a:prstGeom>
          <a:solidFill>
            <a:srgbClr val="E6B9B8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Measurements of lasing and gain of a high-pressure optically pumped CO</a:t>
            </a:r>
            <a:r>
              <a:rPr lang="en-US" sz="2400" b="1" baseline="-25000" dirty="0"/>
              <a:t>2</a:t>
            </a:r>
            <a:r>
              <a:rPr lang="en-US" sz="2400" b="1" dirty="0"/>
              <a:t> laser</a:t>
            </a:r>
            <a:endParaRPr lang="en-US" sz="2400" baseline="-25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&gt;10% efficiency near 10 atm</a:t>
            </a:r>
            <a:endParaRPr lang="en-US" sz="2400" baseline="-25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&gt;10% small signal gain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Can be scaled to 1 </a:t>
            </a:r>
            <a:r>
              <a:rPr lang="en-US" sz="2400" dirty="0" err="1"/>
              <a:t>KHz</a:t>
            </a:r>
            <a:r>
              <a:rPr lang="en-US" sz="2400" dirty="0"/>
              <a:t> – limited by gas dynamics</a:t>
            </a:r>
          </a:p>
        </p:txBody>
      </p:sp>
      <p:sp>
        <p:nvSpPr>
          <p:cNvPr id="11" name="Rectangle 45"/>
          <p:cNvSpPr>
            <a:spLocks noChangeArrowheads="1"/>
          </p:cNvSpPr>
          <p:nvPr/>
        </p:nvSpPr>
        <p:spPr bwMode="auto">
          <a:xfrm>
            <a:off x="527050" y="653415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Neptune Laboratory</a:t>
            </a:r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-45585" y="0"/>
            <a:ext cx="92202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Two-color 0.8 and 10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ultrafast laser system</a:t>
            </a: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527050" y="653415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Neptune Laboratory</a:t>
            </a:r>
          </a:p>
        </p:txBody>
      </p:sp>
      <p:pic>
        <p:nvPicPr>
          <p:cNvPr id="52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5" name="Group 164"/>
          <p:cNvGrpSpPr/>
          <p:nvPr/>
        </p:nvGrpSpPr>
        <p:grpSpPr>
          <a:xfrm>
            <a:off x="83380" y="1690888"/>
            <a:ext cx="9096592" cy="4611836"/>
            <a:chOff x="3657600" y="2654929"/>
            <a:chExt cx="11007693" cy="4660272"/>
          </a:xfrm>
        </p:grpSpPr>
        <p:sp>
          <p:nvSpPr>
            <p:cNvPr id="166" name="Rectangle: Rounded Corners 1">
              <a:extLst>
                <a:ext uri="{FF2B5EF4-FFF2-40B4-BE49-F238E27FC236}">
                  <a16:creationId xmlns="" xmlns:a16="http://schemas.microsoft.com/office/drawing/2014/main" id="{E81287DC-D03A-4D1E-AA50-D5E5302CCE74}"/>
                </a:ext>
              </a:extLst>
            </p:cNvPr>
            <p:cNvSpPr/>
            <p:nvPr/>
          </p:nvSpPr>
          <p:spPr>
            <a:xfrm>
              <a:off x="3657600" y="2743200"/>
              <a:ext cx="10972800" cy="4572000"/>
            </a:xfrm>
            <a:prstGeom prst="roundRect">
              <a:avLst>
                <a:gd name="adj" fmla="val 2068"/>
              </a:avLst>
            </a:prstGeom>
            <a:solidFill>
              <a:schemeClr val="bg1">
                <a:lumMod val="75000"/>
                <a:alpha val="50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12’ x 5’ optical table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CD502A3F-4B66-46E0-9B3D-27A20FC58435}"/>
                </a:ext>
              </a:extLst>
            </p:cNvPr>
            <p:cNvSpPr/>
            <p:nvPr/>
          </p:nvSpPr>
          <p:spPr>
            <a:xfrm>
              <a:off x="3657600" y="2743200"/>
              <a:ext cx="1828800" cy="1005840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extrusionH="76200">
              <a:bevelT/>
              <a:bevelB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Element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="" xmlns:a16="http://schemas.microsoft.com/office/drawing/2014/main" id="{8DB9C0F0-3301-4A1B-83BD-BDBB6BC0CF55}"/>
                </a:ext>
              </a:extLst>
            </p:cNvPr>
            <p:cNvGrpSpPr/>
            <p:nvPr/>
          </p:nvGrpSpPr>
          <p:grpSpPr>
            <a:xfrm rot="16200000">
              <a:off x="5826458" y="2819401"/>
              <a:ext cx="2362200" cy="6629399"/>
              <a:chOff x="4114800" y="838201"/>
              <a:chExt cx="2362200" cy="6629399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="" xmlns:a16="http://schemas.microsoft.com/office/drawing/2014/main" id="{A622870D-630A-4DBA-AF06-C381F87B9724}"/>
                  </a:ext>
                </a:extLst>
              </p:cNvPr>
              <p:cNvSpPr/>
              <p:nvPr/>
            </p:nvSpPr>
            <p:spPr>
              <a:xfrm rot="5400000">
                <a:off x="2971800" y="4038600"/>
                <a:ext cx="4572000" cy="2286000"/>
              </a:xfrm>
              <a:prstGeom prst="rect">
                <a:avLst/>
              </a:prstGeom>
              <a:solidFill>
                <a:schemeClr val="bg2"/>
              </a:solidFill>
              <a:scene3d>
                <a:camera prst="orthographicFront"/>
                <a:lightRig rig="threePt" dir="t"/>
              </a:scene3d>
              <a:sp3d extrusionH="76200">
                <a:bevelT/>
                <a:bevelB/>
                <a:extrusionClr>
                  <a:schemeClr val="tx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Spitfire Ace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Pulse Width: 1ps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Repetition Frequency: 1kHz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1" name="Group 310">
                <a:extLst>
                  <a:ext uri="{FF2B5EF4-FFF2-40B4-BE49-F238E27FC236}">
                    <a16:creationId xmlns="" xmlns:a16="http://schemas.microsoft.com/office/drawing/2014/main" id="{2F931284-11FA-4078-B3DE-167FD9A8F21D}"/>
                  </a:ext>
                </a:extLst>
              </p:cNvPr>
              <p:cNvGrpSpPr/>
              <p:nvPr/>
            </p:nvGrpSpPr>
            <p:grpSpPr>
              <a:xfrm>
                <a:off x="4949952" y="1603248"/>
                <a:ext cx="1527048" cy="1673352"/>
                <a:chOff x="4949952" y="1603248"/>
                <a:chExt cx="1527048" cy="1673352"/>
              </a:xfrm>
            </p:grpSpPr>
            <p:sp>
              <p:nvSpPr>
                <p:cNvPr id="315" name="Rectangle 314">
                  <a:extLst>
                    <a:ext uri="{FF2B5EF4-FFF2-40B4-BE49-F238E27FC236}">
                      <a16:creationId xmlns="" xmlns:a16="http://schemas.microsoft.com/office/drawing/2014/main" id="{33296D35-D12F-460F-B071-AA8EC7A8600D}"/>
                    </a:ext>
                  </a:extLst>
                </p:cNvPr>
                <p:cNvSpPr/>
                <p:nvPr/>
              </p:nvSpPr>
              <p:spPr>
                <a:xfrm>
                  <a:off x="4949952" y="1603248"/>
                  <a:ext cx="1527048" cy="758952"/>
                </a:xfrm>
                <a:prstGeom prst="rect">
                  <a:avLst/>
                </a:prstGeom>
                <a:solidFill>
                  <a:schemeClr val="bg2"/>
                </a:solidFill>
                <a:scene3d>
                  <a:camera prst="orthographicFront"/>
                  <a:lightRig rig="threePt" dir="t"/>
                </a:scene3d>
                <a:sp3d extrusionH="76200">
                  <a:bevelT/>
                  <a:bevelB/>
                  <a:extrusionClr>
                    <a:schemeClr val="tx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Ascend</a:t>
                  </a: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="" xmlns:a16="http://schemas.microsoft.com/office/drawing/2014/main" id="{6DE35AFB-A155-466C-8BFE-B63ABF235F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17757" y="2310495"/>
                  <a:ext cx="0" cy="966105"/>
                </a:xfrm>
                <a:prstGeom prst="line">
                  <a:avLst/>
                </a:prstGeom>
                <a:ln w="635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" name="Group 311">
                <a:extLst>
                  <a:ext uri="{FF2B5EF4-FFF2-40B4-BE49-F238E27FC236}">
                    <a16:creationId xmlns="" xmlns:a16="http://schemas.microsoft.com/office/drawing/2014/main" id="{7C8F7D5B-06AF-4465-9BBB-54757A5DA0C1}"/>
                  </a:ext>
                </a:extLst>
              </p:cNvPr>
              <p:cNvGrpSpPr/>
              <p:nvPr/>
            </p:nvGrpSpPr>
            <p:grpSpPr>
              <a:xfrm>
                <a:off x="4117847" y="838201"/>
                <a:ext cx="758952" cy="2413904"/>
                <a:chOff x="4117847" y="838201"/>
                <a:chExt cx="758952" cy="2413904"/>
              </a:xfrm>
            </p:grpSpPr>
            <p:sp>
              <p:nvSpPr>
                <p:cNvPr id="313" name="Rectangle 312">
                  <a:extLst>
                    <a:ext uri="{FF2B5EF4-FFF2-40B4-BE49-F238E27FC236}">
                      <a16:creationId xmlns="" xmlns:a16="http://schemas.microsoft.com/office/drawing/2014/main" id="{B85A319D-E32D-4A33-9FC9-6A9B66C351A2}"/>
                    </a:ext>
                  </a:extLst>
                </p:cNvPr>
                <p:cNvSpPr/>
                <p:nvPr/>
              </p:nvSpPr>
              <p:spPr>
                <a:xfrm rot="16200000" flipV="1">
                  <a:off x="3733799" y="1222249"/>
                  <a:ext cx="1527048" cy="758952"/>
                </a:xfrm>
                <a:prstGeom prst="rect">
                  <a:avLst/>
                </a:prstGeom>
                <a:solidFill>
                  <a:schemeClr val="bg2"/>
                </a:solidFill>
                <a:scene3d>
                  <a:camera prst="orthographicFront"/>
                  <a:lightRig rig="threePt" dir="t"/>
                </a:scene3d>
                <a:sp3d extrusionH="76200">
                  <a:bevelT/>
                  <a:bevelB/>
                  <a:extrusionClr>
                    <a:schemeClr val="tx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Ascend</a:t>
                  </a: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14" name="Straight Connector 313">
                  <a:extLst>
                    <a:ext uri="{FF2B5EF4-FFF2-40B4-BE49-F238E27FC236}">
                      <a16:creationId xmlns="" xmlns:a16="http://schemas.microsoft.com/office/drawing/2014/main" id="{A52300B8-5DD1-4ABA-BA3D-32B04A5A16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4972" y="2286000"/>
                  <a:ext cx="0" cy="966105"/>
                </a:xfrm>
                <a:prstGeom prst="line">
                  <a:avLst/>
                </a:prstGeom>
                <a:ln w="635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B39B9B05-696F-4083-A4C3-DB92568A6B95}"/>
                </a:ext>
              </a:extLst>
            </p:cNvPr>
            <p:cNvSpPr/>
            <p:nvPr/>
          </p:nvSpPr>
          <p:spPr>
            <a:xfrm>
              <a:off x="8409512" y="2836004"/>
              <a:ext cx="4572000" cy="1828800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extrusionH="76200">
              <a:bevelT/>
              <a:bevelB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Spitfire Ace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Pulse Width: 35fs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Repetition Frequency: 1kHz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CF96A17D-46CA-4E37-A22F-D3AD43B608C4}"/>
                </a:ext>
              </a:extLst>
            </p:cNvPr>
            <p:cNvSpPr/>
            <p:nvPr/>
          </p:nvSpPr>
          <p:spPr>
            <a:xfrm rot="10800000" flipV="1">
              <a:off x="6796878" y="3481549"/>
              <a:ext cx="1527048" cy="758952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extrusionH="76200">
              <a:bevelT/>
              <a:bevelB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Ascend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77536C8C-38E1-4217-9D7E-CB781BA89B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3925" y="3861025"/>
              <a:ext cx="499157" cy="815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95A37024-45EB-4C44-8FA8-450AC321E6E1}"/>
                </a:ext>
              </a:extLst>
            </p:cNvPr>
            <p:cNvSpPr/>
            <p:nvPr/>
          </p:nvSpPr>
          <p:spPr>
            <a:xfrm rot="5400000">
              <a:off x="12631013" y="3571141"/>
              <a:ext cx="2286000" cy="1143000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extrusionH="76200">
              <a:bevelT/>
              <a:bevelB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External Compressor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A380164C-2624-439E-B70C-45BA23DD5C80}"/>
                </a:ext>
              </a:extLst>
            </p:cNvPr>
            <p:cNvSpPr/>
            <p:nvPr/>
          </p:nvSpPr>
          <p:spPr>
            <a:xfrm>
              <a:off x="7321011" y="3146048"/>
              <a:ext cx="228600" cy="228600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extrusionH="76200">
              <a:bevelT/>
              <a:bevelB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B59D624D-9416-43C8-A54B-4ADA1B550D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3770" y="4438652"/>
              <a:ext cx="137160" cy="137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333AA174-7E7B-412E-BCEB-A6C72B6429C3}"/>
                </a:ext>
              </a:extLst>
            </p:cNvPr>
            <p:cNvSpPr/>
            <p:nvPr/>
          </p:nvSpPr>
          <p:spPr>
            <a:xfrm>
              <a:off x="3692857" y="4032504"/>
              <a:ext cx="2569464" cy="539496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extrusionH="76200">
              <a:bevelT/>
              <a:bevelB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Translation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="" xmlns:a16="http://schemas.microsoft.com/office/drawing/2014/main" id="{BB5B60DE-D6CC-4055-9F46-1364AE01B136}"/>
                </a:ext>
              </a:extLst>
            </p:cNvPr>
            <p:cNvGrpSpPr/>
            <p:nvPr/>
          </p:nvGrpSpPr>
          <p:grpSpPr>
            <a:xfrm rot="5400000">
              <a:off x="6400800" y="4406265"/>
              <a:ext cx="137160" cy="137160"/>
              <a:chOff x="6560562" y="5019956"/>
              <a:chExt cx="228600" cy="228600"/>
            </a:xfrm>
          </p:grpSpPr>
          <p:cxnSp>
            <p:nvCxnSpPr>
              <p:cNvPr id="304" name="Straight Connector 303">
                <a:extLst>
                  <a:ext uri="{FF2B5EF4-FFF2-40B4-BE49-F238E27FC236}">
                    <a16:creationId xmlns="" xmlns:a16="http://schemas.microsoft.com/office/drawing/2014/main" id="{057FE339-392E-44A0-B729-175D5AC660C3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="" xmlns:a16="http://schemas.microsoft.com/office/drawing/2014/main" id="{230EFC99-6821-4061-890A-66E4E8C62C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="" xmlns:a16="http://schemas.microsoft.com/office/drawing/2014/main" id="{3F173B42-3E5B-4E76-B0B0-FAB363EEC8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="" xmlns:a16="http://schemas.microsoft.com/office/drawing/2014/main" id="{FF7EA91A-5CF4-4C58-8A89-3E5D64F764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="" xmlns:a16="http://schemas.microsoft.com/office/drawing/2014/main" id="{D5FD7605-8C47-40A4-BAF6-D7BFBF6A23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="" xmlns:a16="http://schemas.microsoft.com/office/drawing/2014/main" id="{C1F73ACF-739F-4A1E-8BE7-08D4DD21A9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>
              <a:extLst>
                <a:ext uri="{FF2B5EF4-FFF2-40B4-BE49-F238E27FC236}">
                  <a16:creationId xmlns="" xmlns:a16="http://schemas.microsoft.com/office/drawing/2014/main" id="{55AB2037-3C19-4583-89E3-6AE8866E6E79}"/>
                </a:ext>
              </a:extLst>
            </p:cNvPr>
            <p:cNvGrpSpPr/>
            <p:nvPr/>
          </p:nvGrpSpPr>
          <p:grpSpPr>
            <a:xfrm>
              <a:off x="6400800" y="4277743"/>
              <a:ext cx="137160" cy="137160"/>
              <a:chOff x="6560562" y="5019956"/>
              <a:chExt cx="228600" cy="228600"/>
            </a:xfrm>
          </p:grpSpPr>
          <p:cxnSp>
            <p:nvCxnSpPr>
              <p:cNvPr id="298" name="Straight Connector 297">
                <a:extLst>
                  <a:ext uri="{FF2B5EF4-FFF2-40B4-BE49-F238E27FC236}">
                    <a16:creationId xmlns="" xmlns:a16="http://schemas.microsoft.com/office/drawing/2014/main" id="{B401EFFD-5B7C-4DF4-87CF-BE73380C702A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="" xmlns:a16="http://schemas.microsoft.com/office/drawing/2014/main" id="{756C83C5-88A1-45DD-A601-2D249E2491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="" xmlns:a16="http://schemas.microsoft.com/office/drawing/2014/main" id="{8A2D8AC7-2759-4DA6-8F59-F2032FE332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="" xmlns:a16="http://schemas.microsoft.com/office/drawing/2014/main" id="{D993DCFA-4265-48DB-961D-32CAAFA752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="" xmlns:a16="http://schemas.microsoft.com/office/drawing/2014/main" id="{456B333C-8AAD-4B9B-A5F9-D7A2A13BD5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="" xmlns:a16="http://schemas.microsoft.com/office/drawing/2014/main" id="{71456C71-F8DB-4808-904D-4398A4439D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="" xmlns:a16="http://schemas.microsoft.com/office/drawing/2014/main" id="{767C9206-D689-42A1-AB34-A4181E47F157}"/>
                </a:ext>
              </a:extLst>
            </p:cNvPr>
            <p:cNvGrpSpPr/>
            <p:nvPr/>
          </p:nvGrpSpPr>
          <p:grpSpPr>
            <a:xfrm>
              <a:off x="6400800" y="4038600"/>
              <a:ext cx="137160" cy="137160"/>
              <a:chOff x="6560562" y="5019956"/>
              <a:chExt cx="228600" cy="228600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="" xmlns:a16="http://schemas.microsoft.com/office/drawing/2014/main" id="{F3E06013-8182-4245-900B-6B76F01876CA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="" xmlns:a16="http://schemas.microsoft.com/office/drawing/2014/main" id="{660B6990-5EB7-4383-9DBD-38C2139E03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="" xmlns:a16="http://schemas.microsoft.com/office/drawing/2014/main" id="{80314C71-CB1F-467E-BEA6-8F24021D5B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="" xmlns:a16="http://schemas.microsoft.com/office/drawing/2014/main" id="{4479A102-2E67-4BA3-980E-84943BEB17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="" xmlns:a16="http://schemas.microsoft.com/office/drawing/2014/main" id="{E81E46C8-0C61-4B39-9919-4892AE9965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="" xmlns:a16="http://schemas.microsoft.com/office/drawing/2014/main" id="{6FF724C6-80ED-4A23-B6EC-58A1B1753B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772EB547-46A3-4388-AE73-F032A3140C9B}"/>
                </a:ext>
              </a:extLst>
            </p:cNvPr>
            <p:cNvGrpSpPr/>
            <p:nvPr/>
          </p:nvGrpSpPr>
          <p:grpSpPr>
            <a:xfrm rot="5400000">
              <a:off x="6404237" y="4174747"/>
              <a:ext cx="137160" cy="137160"/>
              <a:chOff x="6560562" y="5019956"/>
              <a:chExt cx="228600" cy="228600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="" xmlns:a16="http://schemas.microsoft.com/office/drawing/2014/main" id="{4B471D14-EF3E-42CF-94F4-9F07D7621CAC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="" xmlns:a16="http://schemas.microsoft.com/office/drawing/2014/main" id="{A821D8F5-C0EC-4755-9A90-4184F08964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="" xmlns:a16="http://schemas.microsoft.com/office/drawing/2014/main" id="{0C942A69-DFD8-4111-8B8B-010131D8F8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="" xmlns:a16="http://schemas.microsoft.com/office/drawing/2014/main" id="{B609483D-FA94-4B9F-B4FC-4EFC84FA2C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="" xmlns:a16="http://schemas.microsoft.com/office/drawing/2014/main" id="{7F26D20E-DACE-4C9B-8510-4BB803D248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="" xmlns:a16="http://schemas.microsoft.com/office/drawing/2014/main" id="{5EE88889-A4AA-41E6-A4FF-F4EEF0C604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>
              <a:extLst>
                <a:ext uri="{FF2B5EF4-FFF2-40B4-BE49-F238E27FC236}">
                  <a16:creationId xmlns="" xmlns:a16="http://schemas.microsoft.com/office/drawing/2014/main" id="{C332F1BD-C6F7-43C2-AD40-FD235A1238DA}"/>
                </a:ext>
              </a:extLst>
            </p:cNvPr>
            <p:cNvGrpSpPr/>
            <p:nvPr/>
          </p:nvGrpSpPr>
          <p:grpSpPr>
            <a:xfrm rot="5400000">
              <a:off x="6720840" y="4282440"/>
              <a:ext cx="137160" cy="137160"/>
              <a:chOff x="6560562" y="5019956"/>
              <a:chExt cx="228600" cy="228600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="" xmlns:a16="http://schemas.microsoft.com/office/drawing/2014/main" id="{52A5CD3C-6CB9-4F67-9D4F-5003B99B87C9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="" xmlns:a16="http://schemas.microsoft.com/office/drawing/2014/main" id="{40D3E030-642D-4222-8C0F-1F594D54C7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="" xmlns:a16="http://schemas.microsoft.com/office/drawing/2014/main" id="{4F9EE921-CDF4-4F85-A83B-BD2614195A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="" xmlns:a16="http://schemas.microsoft.com/office/drawing/2014/main" id="{1B65DD92-CA07-4E0C-AB25-06B028A2DA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="" xmlns:a16="http://schemas.microsoft.com/office/drawing/2014/main" id="{2C8F6A02-EBAF-4B57-8B0F-51E49F3ED0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="" xmlns:a16="http://schemas.microsoft.com/office/drawing/2014/main" id="{53ACFDCB-B4A2-4C05-97F2-2E1E565312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>
              <a:extLst>
                <a:ext uri="{FF2B5EF4-FFF2-40B4-BE49-F238E27FC236}">
                  <a16:creationId xmlns="" xmlns:a16="http://schemas.microsoft.com/office/drawing/2014/main" id="{6234553E-82CD-4F9A-B039-DCDD9A29BC9B}"/>
                </a:ext>
              </a:extLst>
            </p:cNvPr>
            <p:cNvGrpSpPr/>
            <p:nvPr/>
          </p:nvGrpSpPr>
          <p:grpSpPr>
            <a:xfrm>
              <a:off x="6705600" y="4114800"/>
              <a:ext cx="137160" cy="137160"/>
              <a:chOff x="6560562" y="5019956"/>
              <a:chExt cx="228600" cy="228600"/>
            </a:xfrm>
          </p:grpSpPr>
          <p:cxnSp>
            <p:nvCxnSpPr>
              <p:cNvPr id="274" name="Straight Connector 273">
                <a:extLst>
                  <a:ext uri="{FF2B5EF4-FFF2-40B4-BE49-F238E27FC236}">
                    <a16:creationId xmlns="" xmlns:a16="http://schemas.microsoft.com/office/drawing/2014/main" id="{8AB33C1A-687F-40CD-ACD1-16FF36147949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="" xmlns:a16="http://schemas.microsoft.com/office/drawing/2014/main" id="{A39F10E1-D2AE-48F1-A005-B7DB5CD8F1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="" xmlns:a16="http://schemas.microsoft.com/office/drawing/2014/main" id="{367BFB54-F769-417E-88E2-BDB9D47BCE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="" xmlns:a16="http://schemas.microsoft.com/office/drawing/2014/main" id="{83B570D5-49BB-4943-A977-2D82014446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="" xmlns:a16="http://schemas.microsoft.com/office/drawing/2014/main" id="{78FE1548-B50E-44D8-A93B-4695172658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="" xmlns:a16="http://schemas.microsoft.com/office/drawing/2014/main" id="{5996AF47-17AB-40A7-8A33-E4F6E0847B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>
              <a:extLst>
                <a:ext uri="{FF2B5EF4-FFF2-40B4-BE49-F238E27FC236}">
                  <a16:creationId xmlns="" xmlns:a16="http://schemas.microsoft.com/office/drawing/2014/main" id="{06D6E088-9983-4551-934B-6BD00C29011B}"/>
                </a:ext>
              </a:extLst>
            </p:cNvPr>
            <p:cNvGrpSpPr/>
            <p:nvPr/>
          </p:nvGrpSpPr>
          <p:grpSpPr>
            <a:xfrm rot="16200000">
              <a:off x="5788163" y="4013932"/>
              <a:ext cx="137160" cy="137160"/>
              <a:chOff x="6560562" y="5019956"/>
              <a:chExt cx="228600" cy="228600"/>
            </a:xfrm>
          </p:grpSpPr>
          <p:cxnSp>
            <p:nvCxnSpPr>
              <p:cNvPr id="268" name="Straight Connector 267">
                <a:extLst>
                  <a:ext uri="{FF2B5EF4-FFF2-40B4-BE49-F238E27FC236}">
                    <a16:creationId xmlns="" xmlns:a16="http://schemas.microsoft.com/office/drawing/2014/main" id="{3967BE4C-030E-468B-90B3-F094494513F1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="" xmlns:a16="http://schemas.microsoft.com/office/drawing/2014/main" id="{440008DD-6BFD-48B0-867A-069F9991D3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="" xmlns:a16="http://schemas.microsoft.com/office/drawing/2014/main" id="{343AB5BD-B43C-4304-B697-3079A0B686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="" xmlns:a16="http://schemas.microsoft.com/office/drawing/2014/main" id="{615E0ABB-145D-44B8-8E41-0D0B4A1C91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="" xmlns:a16="http://schemas.microsoft.com/office/drawing/2014/main" id="{F0494192-1417-43CD-B560-141FF72714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="" xmlns:a16="http://schemas.microsoft.com/office/drawing/2014/main" id="{EE053AEB-629E-4330-84F2-96E824AC87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>
              <a:extLst>
                <a:ext uri="{FF2B5EF4-FFF2-40B4-BE49-F238E27FC236}">
                  <a16:creationId xmlns="" xmlns:a16="http://schemas.microsoft.com/office/drawing/2014/main" id="{73306E8C-B7EB-4689-B8BC-EEE7948F514D}"/>
                </a:ext>
              </a:extLst>
            </p:cNvPr>
            <p:cNvGrpSpPr/>
            <p:nvPr/>
          </p:nvGrpSpPr>
          <p:grpSpPr>
            <a:xfrm rot="10800000">
              <a:off x="5806440" y="4166332"/>
              <a:ext cx="137160" cy="137160"/>
              <a:chOff x="6560562" y="5019956"/>
              <a:chExt cx="228600" cy="228600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="" xmlns:a16="http://schemas.microsoft.com/office/drawing/2014/main" id="{1B936D26-DB1C-42D7-B3BD-D4FA77E73426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="" xmlns:a16="http://schemas.microsoft.com/office/drawing/2014/main" id="{7B1E2869-78AE-4292-83FE-86974088BE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="" xmlns:a16="http://schemas.microsoft.com/office/drawing/2014/main" id="{D58F81BF-ACF7-452E-AE05-2AC346DD8F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="" xmlns:a16="http://schemas.microsoft.com/office/drawing/2014/main" id="{E08BA4C9-C3C9-41EA-837D-ECEA680A2F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="" xmlns:a16="http://schemas.microsoft.com/office/drawing/2014/main" id="{31AC7330-B80D-47E8-AD06-0B338E2ED7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="" xmlns:a16="http://schemas.microsoft.com/office/drawing/2014/main" id="{A38E9163-134A-4FD1-B4C7-D0253404FD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E5E9F382-2245-437C-B898-11AE11B5464B}"/>
                </a:ext>
              </a:extLst>
            </p:cNvPr>
            <p:cNvGrpSpPr/>
            <p:nvPr/>
          </p:nvGrpSpPr>
          <p:grpSpPr>
            <a:xfrm rot="10800000">
              <a:off x="5791201" y="4419600"/>
              <a:ext cx="137160" cy="137160"/>
              <a:chOff x="6560562" y="5019956"/>
              <a:chExt cx="228600" cy="228600"/>
            </a:xfrm>
          </p:grpSpPr>
          <p:cxnSp>
            <p:nvCxnSpPr>
              <p:cNvPr id="256" name="Straight Connector 255">
                <a:extLst>
                  <a:ext uri="{FF2B5EF4-FFF2-40B4-BE49-F238E27FC236}">
                    <a16:creationId xmlns="" xmlns:a16="http://schemas.microsoft.com/office/drawing/2014/main" id="{412CBFAA-29B6-459A-9C4E-7BFA2E4F3F76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="" xmlns:a16="http://schemas.microsoft.com/office/drawing/2014/main" id="{79ED6DC4-EC47-4ED8-9B3F-6EF970EDDC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="" xmlns:a16="http://schemas.microsoft.com/office/drawing/2014/main" id="{A43C444F-F694-4AFD-A665-525546CA12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="" xmlns:a16="http://schemas.microsoft.com/office/drawing/2014/main" id="{6A84EC57-6305-4BFB-92A6-2A25A760A2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="" xmlns:a16="http://schemas.microsoft.com/office/drawing/2014/main" id="{CA022338-7612-4662-A229-1C09A16093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="" xmlns:a16="http://schemas.microsoft.com/office/drawing/2014/main" id="{E115C75E-258B-40CD-A478-E4BCECADDA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>
              <a:extLst>
                <a:ext uri="{FF2B5EF4-FFF2-40B4-BE49-F238E27FC236}">
                  <a16:creationId xmlns="" xmlns:a16="http://schemas.microsoft.com/office/drawing/2014/main" id="{AE454DB5-E0AD-4B9D-A2CC-C869C83961A6}"/>
                </a:ext>
              </a:extLst>
            </p:cNvPr>
            <p:cNvGrpSpPr/>
            <p:nvPr/>
          </p:nvGrpSpPr>
          <p:grpSpPr>
            <a:xfrm rot="16200000">
              <a:off x="5806440" y="4282440"/>
              <a:ext cx="137160" cy="137160"/>
              <a:chOff x="6560562" y="5019956"/>
              <a:chExt cx="228600" cy="228600"/>
            </a:xfrm>
          </p:grpSpPr>
          <p:cxnSp>
            <p:nvCxnSpPr>
              <p:cNvPr id="250" name="Straight Connector 249">
                <a:extLst>
                  <a:ext uri="{FF2B5EF4-FFF2-40B4-BE49-F238E27FC236}">
                    <a16:creationId xmlns="" xmlns:a16="http://schemas.microsoft.com/office/drawing/2014/main" id="{91231D9E-6203-4DF5-9B85-EDD452E0526A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="" xmlns:a16="http://schemas.microsoft.com/office/drawing/2014/main" id="{D8F73BA7-E8C1-4C97-9F20-6527FCFCF1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="" xmlns:a16="http://schemas.microsoft.com/office/drawing/2014/main" id="{719581C4-BBC3-40E6-9102-57D381748E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="" xmlns:a16="http://schemas.microsoft.com/office/drawing/2014/main" id="{03B8A4E8-EEB2-4205-B2C6-5B862538F2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="" xmlns:a16="http://schemas.microsoft.com/office/drawing/2014/main" id="{67E70DBE-B75E-4C83-A72C-C99228D31C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="" xmlns:a16="http://schemas.microsoft.com/office/drawing/2014/main" id="{56599A05-5970-4D15-AB6B-685FF11D64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90D882C7-97AC-483A-B379-1ED5525A8780}"/>
                </a:ext>
              </a:extLst>
            </p:cNvPr>
            <p:cNvCxnSpPr>
              <a:cxnSpLocks/>
              <a:stCxn id="167" idx="3"/>
              <a:endCxn id="173" idx="1"/>
            </p:cNvCxnSpPr>
            <p:nvPr/>
          </p:nvCxnSpPr>
          <p:spPr>
            <a:xfrm>
              <a:off x="5486400" y="3246120"/>
              <a:ext cx="1834611" cy="142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AE019BFB-2F82-410F-BDBC-ABBDF7FE25D7}"/>
                </a:ext>
              </a:extLst>
            </p:cNvPr>
            <p:cNvCxnSpPr>
              <a:cxnSpLocks/>
              <a:stCxn id="173" idx="2"/>
            </p:cNvCxnSpPr>
            <p:nvPr/>
          </p:nvCxnSpPr>
          <p:spPr>
            <a:xfrm flipH="1">
              <a:off x="7414260" y="3374648"/>
              <a:ext cx="21051" cy="16393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F947A778-EBC8-434A-A64F-536032550671}"/>
                </a:ext>
              </a:extLst>
            </p:cNvPr>
            <p:cNvCxnSpPr>
              <a:cxnSpLocks/>
            </p:cNvCxnSpPr>
            <p:nvPr/>
          </p:nvCxnSpPr>
          <p:spPr>
            <a:xfrm>
              <a:off x="5892068" y="4508751"/>
              <a:ext cx="1541672" cy="38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4783BFB9-6D55-4D0E-AA3C-22A8CB67F040}"/>
                </a:ext>
              </a:extLst>
            </p:cNvPr>
            <p:cNvCxnSpPr>
              <a:cxnSpLocks/>
            </p:cNvCxnSpPr>
            <p:nvPr/>
          </p:nvCxnSpPr>
          <p:spPr>
            <a:xfrm>
              <a:off x="5821680" y="4357914"/>
              <a:ext cx="655320" cy="125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1F30E34A-BACD-4E40-8718-71D9ABD3F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1680" y="4312227"/>
              <a:ext cx="988910" cy="21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C24C092D-D61C-4770-BA5E-4AD6BCE59003}"/>
                </a:ext>
              </a:extLst>
            </p:cNvPr>
            <p:cNvCxnSpPr>
              <a:cxnSpLocks/>
            </p:cNvCxnSpPr>
            <p:nvPr/>
          </p:nvCxnSpPr>
          <p:spPr>
            <a:xfrm>
              <a:off x="5857968" y="4437744"/>
              <a:ext cx="655320" cy="125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84320013-33EE-4845-8DD7-CB90C69A0B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3454" y="4203375"/>
              <a:ext cx="988910" cy="21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A0D9081E-FDF9-4AF7-B12C-1DBE7D2EA8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9742" y="4092771"/>
              <a:ext cx="548632" cy="38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14BCEBF1-4FAA-442A-B381-C20E3247DB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1516" y="4172601"/>
              <a:ext cx="548632" cy="38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12EAC07B-088F-4341-945C-4980C1AC4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8770" y="4051551"/>
              <a:ext cx="1979609" cy="16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DEC71282-8CF9-4BD4-909C-249467EF8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8379" y="4031268"/>
              <a:ext cx="7388" cy="8020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040F69B1-922A-4345-AB9D-EF6E74145D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88379" y="4833273"/>
              <a:ext cx="2964312" cy="64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Group 197">
              <a:extLst>
                <a:ext uri="{FF2B5EF4-FFF2-40B4-BE49-F238E27FC236}">
                  <a16:creationId xmlns="" xmlns:a16="http://schemas.microsoft.com/office/drawing/2014/main" id="{ADEA431E-D686-4733-BE95-88346868891C}"/>
                </a:ext>
              </a:extLst>
            </p:cNvPr>
            <p:cNvGrpSpPr/>
            <p:nvPr/>
          </p:nvGrpSpPr>
          <p:grpSpPr>
            <a:xfrm>
              <a:off x="7844974" y="3976917"/>
              <a:ext cx="137160" cy="137160"/>
              <a:chOff x="6560562" y="5019956"/>
              <a:chExt cx="228600" cy="228600"/>
            </a:xfrm>
          </p:grpSpPr>
          <p:cxnSp>
            <p:nvCxnSpPr>
              <p:cNvPr id="244" name="Straight Connector 243">
                <a:extLst>
                  <a:ext uri="{FF2B5EF4-FFF2-40B4-BE49-F238E27FC236}">
                    <a16:creationId xmlns="" xmlns:a16="http://schemas.microsoft.com/office/drawing/2014/main" id="{2EA47592-8454-4BA2-83DF-26ECE3A6C9B7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="" xmlns:a16="http://schemas.microsoft.com/office/drawing/2014/main" id="{0CCF562F-095A-4188-9D28-ACFF32DB01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="" xmlns:a16="http://schemas.microsoft.com/office/drawing/2014/main" id="{820A2A24-0859-41A1-B212-53E3E442E2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="" xmlns:a16="http://schemas.microsoft.com/office/drawing/2014/main" id="{487F136E-6031-4AC3-AEB1-246FBFE69E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="" xmlns:a16="http://schemas.microsoft.com/office/drawing/2014/main" id="{0F48BD23-C42C-4086-A2C5-A143E1A479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="" xmlns:a16="http://schemas.microsoft.com/office/drawing/2014/main" id="{93C725DF-4E09-43A9-A81F-38A448F43E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>
              <a:extLst>
                <a:ext uri="{FF2B5EF4-FFF2-40B4-BE49-F238E27FC236}">
                  <a16:creationId xmlns="" xmlns:a16="http://schemas.microsoft.com/office/drawing/2014/main" id="{435F7AE7-9C6B-4F75-8E6B-BCD30E19FF44}"/>
                </a:ext>
              </a:extLst>
            </p:cNvPr>
            <p:cNvGrpSpPr/>
            <p:nvPr/>
          </p:nvGrpSpPr>
          <p:grpSpPr>
            <a:xfrm rot="10598733">
              <a:off x="7806862" y="4753769"/>
              <a:ext cx="137160" cy="137160"/>
              <a:chOff x="6560562" y="5019956"/>
              <a:chExt cx="228600" cy="228600"/>
            </a:xfrm>
          </p:grpSpPr>
          <p:cxnSp>
            <p:nvCxnSpPr>
              <p:cNvPr id="238" name="Straight Connector 237">
                <a:extLst>
                  <a:ext uri="{FF2B5EF4-FFF2-40B4-BE49-F238E27FC236}">
                    <a16:creationId xmlns="" xmlns:a16="http://schemas.microsoft.com/office/drawing/2014/main" id="{46A0BFF6-22C1-421B-851D-8164D88E7B34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="" xmlns:a16="http://schemas.microsoft.com/office/drawing/2014/main" id="{B47228F9-2CAB-4D88-8256-B5F33B5DA5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="" xmlns:a16="http://schemas.microsoft.com/office/drawing/2014/main" id="{E4941CDB-646B-4EE5-9656-FB9446AD31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="" xmlns:a16="http://schemas.microsoft.com/office/drawing/2014/main" id="{4852F7A8-351B-4E9E-B92A-A16AFC5238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="" xmlns:a16="http://schemas.microsoft.com/office/drawing/2014/main" id="{E0C3A0CD-185D-4917-A440-BA1EB20E58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="" xmlns:a16="http://schemas.microsoft.com/office/drawing/2014/main" id="{9BFEE0B0-6D03-4FDC-B2EB-87B43B3C9D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>
              <a:extLst>
                <a:ext uri="{FF2B5EF4-FFF2-40B4-BE49-F238E27FC236}">
                  <a16:creationId xmlns="" xmlns:a16="http://schemas.microsoft.com/office/drawing/2014/main" id="{A91E3C5A-D37D-43B2-971B-FDE085212929}"/>
                </a:ext>
              </a:extLst>
            </p:cNvPr>
            <p:cNvGrpSpPr/>
            <p:nvPr/>
          </p:nvGrpSpPr>
          <p:grpSpPr>
            <a:xfrm rot="5632845">
              <a:off x="10784110" y="4805246"/>
              <a:ext cx="137160" cy="137160"/>
              <a:chOff x="6560562" y="5019956"/>
              <a:chExt cx="228600" cy="228600"/>
            </a:xfrm>
          </p:grpSpPr>
          <p:cxnSp>
            <p:nvCxnSpPr>
              <p:cNvPr id="232" name="Straight Connector 231">
                <a:extLst>
                  <a:ext uri="{FF2B5EF4-FFF2-40B4-BE49-F238E27FC236}">
                    <a16:creationId xmlns="" xmlns:a16="http://schemas.microsoft.com/office/drawing/2014/main" id="{6C21FCA0-FF8D-4686-A492-1D983BD8390E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="" xmlns:a16="http://schemas.microsoft.com/office/drawing/2014/main" id="{E8F34D14-3C90-402B-BAAF-AB030C918E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="" xmlns:a16="http://schemas.microsoft.com/office/drawing/2014/main" id="{7CF0BE1B-3FC5-4F5E-96BA-E56DD9DB4F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="" xmlns:a16="http://schemas.microsoft.com/office/drawing/2014/main" id="{E62D3C56-D0AA-44C3-864D-1AD56FE845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="" xmlns:a16="http://schemas.microsoft.com/office/drawing/2014/main" id="{2106184D-D130-4689-9659-B734E1C6D5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="" xmlns:a16="http://schemas.microsoft.com/office/drawing/2014/main" id="{94A0F0B1-F801-4B77-88B2-84D877CA71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5210C9F2-2DFA-42E3-AEAE-9B869A2C05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1343" y="4544473"/>
              <a:ext cx="0" cy="3447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B2B23127-FA64-4D15-9893-A45D859281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9921" y="3986220"/>
              <a:ext cx="137160" cy="137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4494F5DE-F0F7-42B2-AEA2-D6A63A323B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5350" y="3761993"/>
              <a:ext cx="1088" cy="31956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Rectangle 203">
              <a:extLst>
                <a:ext uri="{FF2B5EF4-FFF2-40B4-BE49-F238E27FC236}">
                  <a16:creationId xmlns="" xmlns:a16="http://schemas.microsoft.com/office/drawing/2014/main" id="{7D4D4F58-B142-4A93-8470-D94DF71FDA78}"/>
                </a:ext>
              </a:extLst>
            </p:cNvPr>
            <p:cNvSpPr/>
            <p:nvPr/>
          </p:nvSpPr>
          <p:spPr>
            <a:xfrm>
              <a:off x="7106770" y="3626226"/>
              <a:ext cx="137160" cy="137160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extrusionH="76200">
              <a:bevelT/>
              <a:bevelB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7B854640-5FBC-4570-9EE4-93A4869CBA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06167" y="2654929"/>
              <a:ext cx="0" cy="3447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E7769310-7CC8-4CD4-B918-C20ACEAA531B}"/>
                </a:ext>
              </a:extLst>
            </p:cNvPr>
            <p:cNvCxnSpPr>
              <a:cxnSpLocks/>
            </p:cNvCxnSpPr>
            <p:nvPr/>
          </p:nvCxnSpPr>
          <p:spPr>
            <a:xfrm>
              <a:off x="12916049" y="3507048"/>
              <a:ext cx="46920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544D1F99-650E-4406-9415-15E20E1392B5}"/>
                </a:ext>
              </a:extLst>
            </p:cNvPr>
            <p:cNvCxnSpPr>
              <a:cxnSpLocks/>
            </p:cNvCxnSpPr>
            <p:nvPr/>
          </p:nvCxnSpPr>
          <p:spPr>
            <a:xfrm>
              <a:off x="10112193" y="5371137"/>
              <a:ext cx="46920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="" xmlns:a16="http://schemas.microsoft.com/office/drawing/2014/main" id="{64B44025-490F-4146-9FE4-517D269E21C3}"/>
                </a:ext>
              </a:extLst>
            </p:cNvPr>
            <p:cNvSpPr txBox="1"/>
            <p:nvPr/>
          </p:nvSpPr>
          <p:spPr>
            <a:xfrm>
              <a:off x="6633151" y="3494720"/>
              <a:ext cx="44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PD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EA242C00-E557-42F4-8B67-8C6CE03EB351}"/>
                </a:ext>
              </a:extLst>
            </p:cNvPr>
            <p:cNvSpPr txBox="1"/>
            <p:nvPr/>
          </p:nvSpPr>
          <p:spPr>
            <a:xfrm>
              <a:off x="6231030" y="2760565"/>
              <a:ext cx="1914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Element Seed Kit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="" xmlns:a16="http://schemas.microsoft.com/office/drawing/2014/main" id="{1EB472C3-E0D8-4C2A-95DA-9B8D709A6134}"/>
                </a:ext>
              </a:extLst>
            </p:cNvPr>
            <p:cNvSpPr txBox="1"/>
            <p:nvPr/>
          </p:nvSpPr>
          <p:spPr>
            <a:xfrm>
              <a:off x="7214022" y="4492728"/>
              <a:ext cx="44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BS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="" xmlns:a16="http://schemas.microsoft.com/office/drawing/2014/main" id="{529D1D54-64F8-4325-8788-C697B075A534}"/>
                </a:ext>
              </a:extLst>
            </p:cNvPr>
            <p:cNvSpPr/>
            <p:nvPr/>
          </p:nvSpPr>
          <p:spPr>
            <a:xfrm>
              <a:off x="10815664" y="5922597"/>
              <a:ext cx="1938528" cy="1344168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extrusionH="76200">
              <a:bevelT/>
              <a:bevelB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HE </a:t>
              </a:r>
              <a:r>
                <a:rPr lang="en-US" dirty="0" err="1">
                  <a:solidFill>
                    <a:schemeClr val="tx1"/>
                  </a:solidFill>
                </a:rPr>
                <a:t>Topas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="" xmlns:a16="http://schemas.microsoft.com/office/drawing/2014/main" id="{A0A7F90E-0D26-43DD-9EB4-4F64C450E328}"/>
                </a:ext>
              </a:extLst>
            </p:cNvPr>
            <p:cNvGrpSpPr/>
            <p:nvPr/>
          </p:nvGrpSpPr>
          <p:grpSpPr>
            <a:xfrm>
              <a:off x="10581117" y="5285641"/>
              <a:ext cx="137160" cy="137160"/>
              <a:chOff x="6560562" y="5019956"/>
              <a:chExt cx="228600" cy="228600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="" xmlns:a16="http://schemas.microsoft.com/office/drawing/2014/main" id="{FBED1566-4541-44F2-880A-F4A2FAFF283D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="" xmlns:a16="http://schemas.microsoft.com/office/drawing/2014/main" id="{28B4FA7D-9216-4624-8DFC-4E8A73E39C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="" xmlns:a16="http://schemas.microsoft.com/office/drawing/2014/main" id="{237FDE22-3713-49B8-8814-2004E9E5C0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="" xmlns:a16="http://schemas.microsoft.com/office/drawing/2014/main" id="{F68C4EB5-23AC-4DA5-AAEB-6FDF158EB0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="" xmlns:a16="http://schemas.microsoft.com/office/drawing/2014/main" id="{29C2771F-C6C3-4593-AD57-97E04C5D24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="" xmlns:a16="http://schemas.microsoft.com/office/drawing/2014/main" id="{A3FA960E-BFEA-418E-8F44-A070BB767D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3" name="Straight Connector 212">
              <a:extLst>
                <a:ext uri="{FF2B5EF4-FFF2-40B4-BE49-F238E27FC236}">
                  <a16:creationId xmlns="" xmlns:a16="http://schemas.microsoft.com/office/drawing/2014/main" id="{1F4D2B8C-8BFA-4A89-9787-C01003700B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29274" y="5340080"/>
              <a:ext cx="1954" cy="832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="" xmlns:a16="http://schemas.microsoft.com/office/drawing/2014/main" id="{FE05D8AB-1609-4EF1-BAD8-94419B537E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69371" y="6136665"/>
              <a:ext cx="473744" cy="64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" name="Group 214">
              <a:extLst>
                <a:ext uri="{FF2B5EF4-FFF2-40B4-BE49-F238E27FC236}">
                  <a16:creationId xmlns="" xmlns:a16="http://schemas.microsoft.com/office/drawing/2014/main" id="{35578ED1-BFC6-4F51-9889-7D72B7BD97E0}"/>
                </a:ext>
              </a:extLst>
            </p:cNvPr>
            <p:cNvGrpSpPr/>
            <p:nvPr/>
          </p:nvGrpSpPr>
          <p:grpSpPr>
            <a:xfrm rot="10598733">
              <a:off x="10540919" y="6114878"/>
              <a:ext cx="137160" cy="137160"/>
              <a:chOff x="6560562" y="5019956"/>
              <a:chExt cx="228600" cy="228600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="" xmlns:a16="http://schemas.microsoft.com/office/drawing/2014/main" id="{504540D7-B8CB-4543-A16F-629345983143}"/>
                  </a:ext>
                </a:extLst>
              </p:cNvPr>
              <p:cNvCxnSpPr/>
              <p:nvPr/>
            </p:nvCxnSpPr>
            <p:spPr>
              <a:xfrm>
                <a:off x="6560562" y="5019956"/>
                <a:ext cx="22860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="" xmlns:a16="http://schemas.microsoft.com/office/drawing/2014/main" id="{4C3A1BF0-D241-4129-851A-C0E01D279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7224" y="50199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="" xmlns:a16="http://schemas.microsoft.com/office/drawing/2014/main" id="{81246567-97BD-4515-8A7C-010B8B158A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9624" y="51723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="" xmlns:a16="http://schemas.microsoft.com/office/drawing/2014/main" id="{1A9AF3ED-CBDC-44CD-9CB8-C3522A048C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511" y="5050200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="" xmlns:a16="http://schemas.microsoft.com/office/drawing/2014/main" id="{DF1B0415-C328-4324-8A3B-24EC4EFD46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9798" y="509556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="" xmlns:a16="http://schemas.microsoft.com/office/drawing/2014/main" id="{3AE23011-C69D-4A11-B37E-BBA2BC0539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0729" y="5134256"/>
                <a:ext cx="41287" cy="302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6" name="Rectangle 215">
              <a:extLst>
                <a:ext uri="{FF2B5EF4-FFF2-40B4-BE49-F238E27FC236}">
                  <a16:creationId xmlns="" xmlns:a16="http://schemas.microsoft.com/office/drawing/2014/main" id="{84B379B3-8DA9-4D46-8961-897E600B5993}"/>
                </a:ext>
              </a:extLst>
            </p:cNvPr>
            <p:cNvSpPr/>
            <p:nvPr/>
          </p:nvSpPr>
          <p:spPr>
            <a:xfrm>
              <a:off x="13218173" y="6274309"/>
              <a:ext cx="987552" cy="658368"/>
            </a:xfrm>
            <a:prstGeom prst="rect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extrusionH="76200">
              <a:bevelT/>
              <a:bevelB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NDFG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18C31CE0-E7D5-4829-B274-22B8E76D7E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754192" y="6531230"/>
              <a:ext cx="473744" cy="64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="" xmlns:a16="http://schemas.microsoft.com/office/drawing/2014/main" id="{104E2BB6-8086-43BA-B2CE-656818BBC3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191549" y="6524754"/>
              <a:ext cx="473744" cy="64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Box 218"/>
            <p:cNvSpPr txBox="1"/>
            <p:nvPr/>
          </p:nvSpPr>
          <p:spPr>
            <a:xfrm>
              <a:off x="11191400" y="6613587"/>
              <a:ext cx="1187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TOPAS 800</a:t>
              </a:r>
              <a:endParaRPr lang="en-US" dirty="0"/>
            </a:p>
          </p:txBody>
        </p:sp>
      </p:grpSp>
      <p:sp>
        <p:nvSpPr>
          <p:cNvPr id="160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621" y="1168400"/>
            <a:ext cx="880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2022 Femtosecond/Picosecond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Ti:sapphire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system at the UCLA Neptune Laboratory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-45585" y="0"/>
            <a:ext cx="92202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Two-color 0.8 and 10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ultrafast laser system</a:t>
            </a: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527050" y="653415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Neptune Laboratory</a:t>
            </a:r>
          </a:p>
        </p:txBody>
      </p:sp>
      <p:pic>
        <p:nvPicPr>
          <p:cNvPr id="52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84" y="1339846"/>
            <a:ext cx="4638106" cy="3924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765" y="4977967"/>
            <a:ext cx="30734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</a:rPr>
              <a:t>≥</a:t>
            </a:r>
            <a:r>
              <a:rPr lang="en-US" sz="2400" b="1" dirty="0" smtClean="0">
                <a:solidFill>
                  <a:schemeClr val="bg1"/>
                </a:solidFill>
              </a:rPr>
              <a:t>8 </a:t>
            </a:r>
            <a:r>
              <a:rPr lang="en-US" sz="2400" b="1" dirty="0" err="1" smtClean="0">
                <a:solidFill>
                  <a:schemeClr val="bg1"/>
                </a:solidFill>
              </a:rPr>
              <a:t>mJ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Symbol"/>
              <a:buChar char="t"/>
            </a:pPr>
            <a:r>
              <a:rPr lang="en-US" sz="2400" b="1" dirty="0" smtClean="0">
                <a:solidFill>
                  <a:schemeClr val="bg1"/>
                </a:solidFill>
              </a:rPr>
              <a:t>FWHM = 900 </a:t>
            </a:r>
            <a:r>
              <a:rPr lang="en-US" sz="2400" b="1" dirty="0" err="1" smtClean="0">
                <a:solidFill>
                  <a:schemeClr val="bg1"/>
                </a:solidFill>
              </a:rPr>
              <a:t>fs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PRF=1000 Hz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63" y="1001291"/>
            <a:ext cx="407861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 </a:t>
            </a:r>
            <a:r>
              <a:rPr lang="en-US" sz="1600" dirty="0" err="1" smtClean="0"/>
              <a:t>ps</a:t>
            </a:r>
            <a:r>
              <a:rPr lang="en-US" sz="1600" dirty="0" smtClean="0"/>
              <a:t> Pulse profile using </a:t>
            </a:r>
            <a:r>
              <a:rPr lang="en-US" sz="1600" dirty="0" err="1" smtClean="0"/>
              <a:t>autocorrelator</a:t>
            </a:r>
            <a:endParaRPr lang="en-US" sz="1600" dirty="0"/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613227"/>
            <a:ext cx="4501272" cy="33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25233" y="1011983"/>
            <a:ext cx="34805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  </a:t>
            </a:r>
            <a:r>
              <a:rPr lang="en-US" sz="1600" dirty="0" err="1" smtClean="0"/>
              <a:t>fs</a:t>
            </a:r>
            <a:r>
              <a:rPr lang="en-US" sz="1600" dirty="0" smtClean="0"/>
              <a:t> Pulse profile using </a:t>
            </a:r>
            <a:r>
              <a:rPr lang="en-US" sz="1600" dirty="0"/>
              <a:t> </a:t>
            </a:r>
            <a:r>
              <a:rPr lang="en-US" sz="1600" dirty="0" smtClean="0"/>
              <a:t>SPIDER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128785" y="4965161"/>
            <a:ext cx="30734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r>
              <a:rPr lang="en-US" sz="2400" b="1" dirty="0" smtClean="0">
                <a:solidFill>
                  <a:schemeClr val="bg1"/>
                </a:solidFill>
                <a:latin typeface="Helvetica"/>
              </a:rPr>
              <a:t>≥</a:t>
            </a:r>
            <a:r>
              <a:rPr lang="en-US" sz="2400" b="1" dirty="0">
                <a:solidFill>
                  <a:schemeClr val="bg1"/>
                </a:solidFill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mJ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Font typeface="Symbol"/>
              <a:buChar char="t"/>
            </a:pPr>
            <a:r>
              <a:rPr lang="en-US" sz="2400" b="1" dirty="0" smtClean="0">
                <a:solidFill>
                  <a:schemeClr val="bg1"/>
                </a:solidFill>
              </a:rPr>
              <a:t>FWHM = 35 </a:t>
            </a:r>
            <a:r>
              <a:rPr lang="en-US" sz="2400" b="1" dirty="0" err="1" smtClean="0">
                <a:solidFill>
                  <a:schemeClr val="bg1"/>
                </a:solidFill>
              </a:rPr>
              <a:t>fs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PRF=1000 Hz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-45585" y="0"/>
            <a:ext cx="92202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Mid-IR 4-16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ultrafast laser system</a:t>
            </a: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527050" y="653415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Neptune Laboratory</a:t>
            </a:r>
          </a:p>
        </p:txBody>
      </p:sp>
      <p:pic>
        <p:nvPicPr>
          <p:cNvPr id="52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0" r="2077" b="21478"/>
          <a:stretch/>
        </p:blipFill>
        <p:spPr>
          <a:xfrm>
            <a:off x="42453" y="1740933"/>
            <a:ext cx="8952929" cy="39526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1135965"/>
            <a:ext cx="17128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DFG in </a:t>
            </a:r>
            <a:r>
              <a:rPr lang="en-US" sz="2400" u="sng" dirty="0" err="1" smtClean="0"/>
              <a:t>GaSe</a:t>
            </a:r>
            <a:endParaRPr lang="en-US" sz="24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5846817" y="1143862"/>
            <a:ext cx="194976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Mid-IR XFROG</a:t>
            </a:r>
            <a:endParaRPr lang="en-US" sz="2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1706" y="5954716"/>
            <a:ext cx="904058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Tunable 9-11 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ultrashort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pulses are available 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UCLA.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04298" y="1060820"/>
            <a:ext cx="8839702" cy="5723120"/>
            <a:chOff x="74256" y="293222"/>
            <a:chExt cx="9381550" cy="6491611"/>
          </a:xfrm>
        </p:grpSpPr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0668650"/>
                </p:ext>
              </p:extLst>
            </p:nvPr>
          </p:nvGraphicFramePr>
          <p:xfrm>
            <a:off x="145529" y="2516819"/>
            <a:ext cx="3749396" cy="4268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" name="Graph" r:id="rId3" imgW="3798720" imgH="3242880" progId="Origin50.Graph">
                    <p:embed/>
                  </p:oleObj>
                </mc:Choice>
                <mc:Fallback>
                  <p:oleObj name="Graph" r:id="rId3" imgW="3798720" imgH="324288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5529" y="2516819"/>
                          <a:ext cx="3749396" cy="4268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7238403"/>
                </p:ext>
              </p:extLst>
            </p:nvPr>
          </p:nvGraphicFramePr>
          <p:xfrm>
            <a:off x="3016251" y="2537502"/>
            <a:ext cx="3700971" cy="4212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7" name="Graph" r:id="rId5" imgW="3798720" imgH="3242880" progId="Origin50.Graph">
                    <p:embed/>
                  </p:oleObj>
                </mc:Choice>
                <mc:Fallback>
                  <p:oleObj name="Graph" r:id="rId5" imgW="3798720" imgH="324288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16251" y="2537502"/>
                          <a:ext cx="3700971" cy="42128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4763888"/>
                </p:ext>
              </p:extLst>
            </p:nvPr>
          </p:nvGraphicFramePr>
          <p:xfrm>
            <a:off x="5798766" y="2668687"/>
            <a:ext cx="3657040" cy="408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" name="Graph" r:id="rId7" imgW="3867840" imgH="3242880" progId="Origin50.Graph">
                    <p:embed/>
                  </p:oleObj>
                </mc:Choice>
                <mc:Fallback>
                  <p:oleObj name="Graph" r:id="rId7" imgW="3867840" imgH="324288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98766" y="2668687"/>
                          <a:ext cx="3657040" cy="408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74256" y="293222"/>
              <a:ext cx="9159194" cy="6389042"/>
              <a:chOff x="74256" y="293222"/>
              <a:chExt cx="9159194" cy="638904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AEC202A6-18DA-192F-9AB8-63F3360907E7}"/>
                  </a:ext>
                </a:extLst>
              </p:cNvPr>
              <p:cNvSpPr/>
              <p:nvPr/>
            </p:nvSpPr>
            <p:spPr>
              <a:xfrm>
                <a:off x="166935" y="1114136"/>
                <a:ext cx="155122" cy="772886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5DD1C74F-0D79-47C3-E9D7-7DCD39BE157C}"/>
                  </a:ext>
                </a:extLst>
              </p:cNvPr>
              <p:cNvSpPr/>
              <p:nvPr/>
            </p:nvSpPr>
            <p:spPr>
              <a:xfrm>
                <a:off x="436356" y="1114136"/>
                <a:ext cx="775607" cy="772886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5A4C8D72-DF82-DDAB-9A99-31F625DBBFFF}"/>
                  </a:ext>
                </a:extLst>
              </p:cNvPr>
              <p:cNvSpPr/>
              <p:nvPr/>
            </p:nvSpPr>
            <p:spPr>
              <a:xfrm rot="2550628">
                <a:off x="1612013" y="1114135"/>
                <a:ext cx="155122" cy="772886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4D51272F-A96F-8F4D-56E3-C82D1FF7B582}"/>
                  </a:ext>
                </a:extLst>
              </p:cNvPr>
              <p:cNvCxnSpPr>
                <a:cxnSpLocks/>
                <a:stCxn id="2" idx="1"/>
              </p:cNvCxnSpPr>
              <p:nvPr/>
            </p:nvCxnSpPr>
            <p:spPr>
              <a:xfrm flipV="1">
                <a:off x="166935" y="1500579"/>
                <a:ext cx="7726624" cy="1"/>
              </a:xfrm>
              <a:prstGeom prst="line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F37FD0E8-9D2A-B480-18D3-D492F0E02C5A}"/>
                  </a:ext>
                </a:extLst>
              </p:cNvPr>
              <p:cNvSpPr/>
              <p:nvPr/>
            </p:nvSpPr>
            <p:spPr>
              <a:xfrm>
                <a:off x="2020227" y="1145830"/>
                <a:ext cx="1020536" cy="772886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2AE8AA0F-4E55-0971-5CB8-5C5110032FCC}"/>
                  </a:ext>
                </a:extLst>
              </p:cNvPr>
              <p:cNvSpPr/>
              <p:nvPr/>
            </p:nvSpPr>
            <p:spPr>
              <a:xfrm>
                <a:off x="7584483" y="1145830"/>
                <a:ext cx="155122" cy="772886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C8E17D7-95B1-62D2-4867-620F2A3AB5FC}"/>
                  </a:ext>
                </a:extLst>
              </p:cNvPr>
              <p:cNvSpPr txBox="1"/>
              <p:nvPr/>
            </p:nvSpPr>
            <p:spPr>
              <a:xfrm>
                <a:off x="74256" y="59175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HR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63CBE84-FC72-C650-54C8-A42DCF0AE466}"/>
                  </a:ext>
                </a:extLst>
              </p:cNvPr>
              <p:cNvSpPr txBox="1"/>
              <p:nvPr/>
            </p:nvSpPr>
            <p:spPr>
              <a:xfrm>
                <a:off x="433480" y="585609"/>
                <a:ext cx="1408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LGS Q-switch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E0F12A5-6E27-688F-2517-17DB87150999}"/>
                  </a:ext>
                </a:extLst>
              </p:cNvPr>
              <p:cNvSpPr txBox="1"/>
              <p:nvPr/>
            </p:nvSpPr>
            <p:spPr>
              <a:xfrm>
                <a:off x="1210307" y="2045255"/>
                <a:ext cx="1130183" cy="733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Sapphire </a:t>
                </a:r>
              </a:p>
              <a:p>
                <a:r>
                  <a:rPr lang="en-US" dirty="0" smtClean="0"/>
                  <a:t>plate</a:t>
                </a:r>
                <a:endParaRPr lang="en-US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9B0A51D-D99C-DE87-6C7F-5E32E5C0F3D8}"/>
                  </a:ext>
                </a:extLst>
              </p:cNvPr>
              <p:cNvSpPr txBox="1"/>
              <p:nvPr/>
            </p:nvSpPr>
            <p:spPr>
              <a:xfrm>
                <a:off x="2041185" y="496886"/>
                <a:ext cx="12663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Cr:Er:YSGG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4x100mm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F947BC59-C5A9-32F4-79E5-77599A986D05}"/>
                  </a:ext>
                </a:extLst>
              </p:cNvPr>
              <p:cNvSpPr/>
              <p:nvPr/>
            </p:nvSpPr>
            <p:spPr>
              <a:xfrm rot="2550628">
                <a:off x="6609335" y="1145830"/>
                <a:ext cx="155122" cy="772886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4D4A945-BE3E-1CDE-DB66-F1DE7B1D4389}"/>
                  </a:ext>
                </a:extLst>
              </p:cNvPr>
              <p:cNvSpPr txBox="1"/>
              <p:nvPr/>
            </p:nvSpPr>
            <p:spPr>
              <a:xfrm>
                <a:off x="7383290" y="625561"/>
                <a:ext cx="10205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OC 40%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3CBB369-4EA3-47F9-EE73-A85B67E2D216}"/>
                  </a:ext>
                </a:extLst>
              </p:cNvPr>
              <p:cNvSpPr txBox="1"/>
              <p:nvPr/>
            </p:nvSpPr>
            <p:spPr>
              <a:xfrm>
                <a:off x="8059309" y="1315912"/>
                <a:ext cx="1174141" cy="418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2794 </a:t>
                </a:r>
                <a:r>
                  <a:rPr lang="en-US" dirty="0"/>
                  <a:t>nm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E0F12A5-6E27-688F-2517-17DB87150999}"/>
                  </a:ext>
                </a:extLst>
              </p:cNvPr>
              <p:cNvSpPr txBox="1"/>
              <p:nvPr/>
            </p:nvSpPr>
            <p:spPr>
              <a:xfrm>
                <a:off x="6287555" y="2045255"/>
                <a:ext cx="1130183" cy="733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Sapphire </a:t>
                </a:r>
              </a:p>
              <a:p>
                <a:r>
                  <a:rPr lang="en-US" dirty="0" smtClean="0"/>
                  <a:t>plate</a:t>
                </a:r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924044" y="1061713"/>
                <a:ext cx="137160" cy="86950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EC8E17D7-95B1-62D2-4867-620F2A3AB5FC}"/>
                  </a:ext>
                </a:extLst>
              </p:cNvPr>
              <p:cNvSpPr txBox="1"/>
              <p:nvPr/>
            </p:nvSpPr>
            <p:spPr>
              <a:xfrm>
                <a:off x="4815223" y="293222"/>
                <a:ext cx="1143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CaF</a:t>
                </a:r>
                <a:r>
                  <a:rPr lang="en-US" sz="1400" dirty="0"/>
                  <a:t>2 </a:t>
                </a:r>
              </a:p>
              <a:p>
                <a:r>
                  <a:rPr lang="en-US" dirty="0"/>
                  <a:t>f=500 mm</a:t>
                </a:r>
              </a:p>
            </p:txBody>
          </p:sp>
          <p:cxnSp>
            <p:nvCxnSpPr>
              <p:cNvPr id="24" name="Straight Connector 23"/>
              <p:cNvCxnSpPr>
                <a:stCxn id="7" idx="2"/>
              </p:cNvCxnSpPr>
              <p:nvPr/>
            </p:nvCxnSpPr>
            <p:spPr>
              <a:xfrm flipH="1">
                <a:off x="7662044" y="1918716"/>
                <a:ext cx="1" cy="12079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34858" y="1882368"/>
                <a:ext cx="1" cy="12079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244495" y="2687894"/>
                <a:ext cx="7417549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C8E17D7-95B1-62D2-4867-620F2A3AB5FC}"/>
                  </a:ext>
                </a:extLst>
              </p:cNvPr>
              <p:cNvSpPr txBox="1"/>
              <p:nvPr/>
            </p:nvSpPr>
            <p:spPr>
              <a:xfrm>
                <a:off x="3521302" y="2383316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171 cm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8230" y="5943600"/>
                <a:ext cx="281653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Input vs Output, (triangles) free running regime,</a:t>
                </a:r>
              </a:p>
              <a:p>
                <a:r>
                  <a:rPr lang="en-US" sz="1400" dirty="0"/>
                  <a:t> (circles) Q-switched regime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430373" y="5943600"/>
                <a:ext cx="266562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Pulse duration, (triangles) long cavity 171cm,</a:t>
                </a:r>
              </a:p>
              <a:p>
                <a:r>
                  <a:rPr lang="en-US" sz="1400" dirty="0"/>
                  <a:t>(circles) short cavity 39 cm. 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2AE8AA0F-4E55-0971-5CB8-5C5110032FCC}"/>
                  </a:ext>
                </a:extLst>
              </p:cNvPr>
              <p:cNvSpPr/>
              <p:nvPr/>
            </p:nvSpPr>
            <p:spPr>
              <a:xfrm>
                <a:off x="3225944" y="1145830"/>
                <a:ext cx="155122" cy="772886"/>
              </a:xfrm>
              <a:prstGeom prst="rect">
                <a:avLst/>
              </a:pr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09B0A51D-D99C-DE87-6C7F-5E32E5C0F3D8}"/>
                  </a:ext>
                </a:extLst>
              </p:cNvPr>
              <p:cNvSpPr txBox="1"/>
              <p:nvPr/>
            </p:nvSpPr>
            <p:spPr>
              <a:xfrm>
                <a:off x="3154761" y="573871"/>
                <a:ext cx="49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λ</a:t>
                </a:r>
                <a:r>
                  <a:rPr lang="en-US" dirty="0"/>
                  <a:t>/4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440506" y="5943600"/>
                <a:ext cx="27929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Pulse duration at 39 J pump energy </a:t>
                </a:r>
              </a:p>
              <a:p>
                <a:r>
                  <a:rPr lang="en-US" sz="1400" dirty="0"/>
                  <a:t>and 146 </a:t>
                </a:r>
                <a:r>
                  <a:rPr lang="en-US" sz="1400" dirty="0" err="1"/>
                  <a:t>mJ</a:t>
                </a:r>
                <a:r>
                  <a:rPr lang="en-US" sz="1400" dirty="0"/>
                  <a:t> output </a:t>
                </a:r>
                <a:r>
                  <a:rPr lang="en-US" sz="1400" dirty="0" smtClean="0"/>
                  <a:t>energy. </a:t>
                </a:r>
                <a:endParaRPr lang="en-US" sz="1400" dirty="0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69AD687E-421E-1511-992E-ED10440CD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92624" y="2078567"/>
                <a:ext cx="266942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3C17AAD7-5172-EB74-B914-2F07A5905117}"/>
                  </a:ext>
                </a:extLst>
              </p:cNvPr>
              <p:cNvSpPr txBox="1"/>
              <p:nvPr/>
            </p:nvSpPr>
            <p:spPr>
              <a:xfrm>
                <a:off x="3607394" y="1746551"/>
                <a:ext cx="6858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70 cm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xmlns="" id="{3C428CA6-31F0-9D3A-21AE-15F36CCA3E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6251" y="2045253"/>
                <a:ext cx="1976374" cy="3331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B76A862-EB8F-EC69-E0BE-1A9A1F7BD7FC}"/>
                  </a:ext>
                </a:extLst>
              </p:cNvPr>
              <p:cNvSpPr txBox="1"/>
              <p:nvPr/>
            </p:nvSpPr>
            <p:spPr>
              <a:xfrm>
                <a:off x="5798766" y="1798425"/>
                <a:ext cx="6858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74 cm</a:t>
                </a:r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3644" y="-95690"/>
            <a:ext cx="1925464" cy="109683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-45586" y="0"/>
            <a:ext cx="726923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EO Q-switched 2.8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Er:YSGG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 </a:t>
            </a: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76200"/>
            <a:ext cx="8991600" cy="685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2023-2026 mid-IR USP Program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38200" y="14478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94472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152400" y="883586"/>
            <a:ext cx="9372600" cy="260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Development of a compact,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multiatmosphere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CO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amplifier for picosecond and sub-picosecond 10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 pulses will require several steps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 UCLA</a:t>
            </a:r>
            <a:endParaRPr lang="en-US" sz="2400" dirty="0" smtClean="0">
              <a:latin typeface="Calibri" pitchFamily="34" charset="0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Step 1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Using a regular 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-He mix demonstrate ~3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3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mJ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pulses at 3-10Hz in the optically pumped regenerative amplifier. 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Step 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Using a 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+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13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/He mix  demonstrate 1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3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mJ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pulses at 10.7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 in a direct amplification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regime.  </a:t>
            </a:r>
          </a:p>
          <a:p>
            <a:pPr lvl="1" algn="ctr">
              <a:lnSpc>
                <a:spcPct val="80000"/>
              </a:lnSpc>
              <a:spcBef>
                <a:spcPct val="20000"/>
              </a:spcBef>
            </a:pP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 ATF BNL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Step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 Amplification of 0.5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pulses to a few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mJ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(GWs) using the BNL isotopic mix 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16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16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18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O-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18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mix in a CPA regime.  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Step 4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Study and develop a broadband isotopic amplifier suitable to support 0.3-0.5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bandwidth. Demonstrate amplification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subpicosecond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9-10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 pulses. 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AutoShape 2" descr="SC Logos | U.S. DOE Office of Science (SC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76200"/>
            <a:ext cx="8991600" cy="685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Summary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38200" y="14478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94472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114300" y="861815"/>
            <a:ext cx="9372600" cy="260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We have made important and necessary steps in developing a compact,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multiatmosphere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CO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amplifier but picosecond and sub-picosecond 10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 pulses are yet to be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amplified.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Gain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dynamics+lasing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study in optically pumped 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active medium pumped by a  ~50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mJ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Fe:ZnSe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 indicates that  a short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rPr>
              <a:t>≤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10 cm long cell-amplifier at &gt;10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pressure is durable.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Conversion efficiency from pump could reach 10%.        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Next steps in 2023 will be developing a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mJ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4.3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Fe:ZnSe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synchronizable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pump laser system (UAB), building an OP regenerative amplifier and demonstrating  amplification of a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subpicosecond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pulse in isotope 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active medium (UCLA+BNL).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2C17343-55EE-D344-BD44-CC6887E4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208" y="5388111"/>
            <a:ext cx="1953536" cy="890769"/>
          </a:xfrm>
          <a:prstGeom prst="rect">
            <a:avLst/>
          </a:prstGeom>
        </p:spPr>
      </p:pic>
      <p:sp>
        <p:nvSpPr>
          <p:cNvPr id="2" name="AutoShape 2" descr="SC Logos | U.S. DOE Office of Science (SC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Sergei Tochitsky\Conference\DEPS2021\DO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410200"/>
            <a:ext cx="300990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7E57F-C817-0C45-87F1-9D18A029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42" y="87728"/>
            <a:ext cx="8745875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Activities &amp; Impacts Associated with this Experiment – </a:t>
            </a:r>
            <a:r>
              <a:rPr lang="en-US" sz="3200" b="1" i="1" dirty="0"/>
              <a:t>All Years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90DD21-1CE7-A24D-8D22-F5A43781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3997"/>
            <a:ext cx="8379218" cy="4902967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Invited Talks:</a:t>
            </a:r>
          </a:p>
          <a:p>
            <a:pPr lvl="0"/>
            <a:r>
              <a:rPr lang="en-US" sz="1800" dirty="0"/>
              <a:t>S. </a:t>
            </a:r>
            <a:r>
              <a:rPr lang="en-US" sz="1800" dirty="0" err="1"/>
              <a:t>Tochitsky</a:t>
            </a:r>
            <a:r>
              <a:rPr lang="en-US" sz="1800" dirty="0"/>
              <a:t> et al, “High-pressure CO</a:t>
            </a:r>
            <a:r>
              <a:rPr lang="en-US" sz="1800" baseline="-25000" dirty="0"/>
              <a:t>2</a:t>
            </a:r>
            <a:r>
              <a:rPr lang="en-US" sz="1800" dirty="0"/>
              <a:t> laser optically pumped at 4.3 mm,” Directed Energy Annual Symposium, Albuquerque, NM, March 2021, </a:t>
            </a:r>
            <a:r>
              <a:rPr lang="en-US" sz="1800" dirty="0" smtClean="0"/>
              <a:t>(invited).</a:t>
            </a:r>
            <a:endParaRPr lang="en-US" sz="1800" dirty="0"/>
          </a:p>
          <a:p>
            <a:r>
              <a:rPr lang="en-US" sz="2400" dirty="0" smtClean="0"/>
              <a:t>Manuscripts </a:t>
            </a:r>
            <a:r>
              <a:rPr lang="en-US" sz="2400" dirty="0"/>
              <a:t>(books, conference and journal articles, other; please include works submitted by not yet accepted):</a:t>
            </a:r>
          </a:p>
          <a:p>
            <a:pPr lvl="1"/>
            <a:r>
              <a:rPr lang="en-US" sz="1800" dirty="0" err="1"/>
              <a:t>S.Ya</a:t>
            </a:r>
            <a:r>
              <a:rPr lang="en-US" sz="1800" dirty="0"/>
              <a:t>. </a:t>
            </a:r>
            <a:r>
              <a:rPr lang="en-US" sz="1800" dirty="0" err="1"/>
              <a:t>Tochitsky</a:t>
            </a:r>
            <a:r>
              <a:rPr lang="en-US" sz="1800" dirty="0"/>
              <a:t> and C. Joshi “Long-Wave Infrared </a:t>
            </a:r>
            <a:r>
              <a:rPr lang="en-US" sz="1800" dirty="0" err="1"/>
              <a:t>filamentation</a:t>
            </a:r>
            <a:r>
              <a:rPr lang="en-US" sz="1800" dirty="0"/>
              <a:t> in air: lasers and high-field phenomena” chapter in </a:t>
            </a:r>
            <a:r>
              <a:rPr lang="en-US" sz="1800" i="1" dirty="0"/>
              <a:t>Light Filaments: Structures, challenges and applications</a:t>
            </a:r>
            <a:r>
              <a:rPr lang="en-US" sz="1800" dirty="0"/>
              <a:t>, ed. J.C. Diels, IET, UK, 2021 </a:t>
            </a:r>
          </a:p>
          <a:p>
            <a:pPr lvl="1"/>
            <a:r>
              <a:rPr lang="en-US" sz="1800" dirty="0" smtClean="0"/>
              <a:t>E</a:t>
            </a:r>
            <a:r>
              <a:rPr lang="en-US" sz="1800" dirty="0"/>
              <a:t>. C. Welch, </a:t>
            </a:r>
            <a:r>
              <a:rPr lang="en-US" sz="1800" dirty="0" err="1"/>
              <a:t>S.Ya</a:t>
            </a:r>
            <a:r>
              <a:rPr lang="en-US" sz="1800" dirty="0"/>
              <a:t>. </a:t>
            </a:r>
            <a:r>
              <a:rPr lang="en-US" sz="1800" dirty="0" err="1"/>
              <a:t>Tochitsky</a:t>
            </a:r>
            <a:r>
              <a:rPr lang="en-US" sz="1800" dirty="0"/>
              <a:t>, J.J. Pigeon, and C. Joshi “ Long-wave infrared picosecond parametric amplifier based on Raman shifter technology,” </a:t>
            </a:r>
            <a:r>
              <a:rPr lang="en-US" sz="1800" b="1" i="1" dirty="0"/>
              <a:t>Optical Express</a:t>
            </a:r>
            <a:r>
              <a:rPr lang="en-US" sz="1800" dirty="0"/>
              <a:t>, </a:t>
            </a:r>
            <a:r>
              <a:rPr lang="en-US" sz="1800" b="1" dirty="0"/>
              <a:t>26</a:t>
            </a:r>
            <a:r>
              <a:rPr lang="en-US" sz="1800" dirty="0"/>
              <a:t>, 5154-5163, 2018. DOI/10.1364/OE.26.005154</a:t>
            </a:r>
          </a:p>
          <a:p>
            <a:pPr lvl="1"/>
            <a:r>
              <a:rPr lang="en-US" sz="1800" dirty="0"/>
              <a:t>D. </a:t>
            </a:r>
            <a:r>
              <a:rPr lang="en-US" sz="1800" dirty="0" err="1"/>
              <a:t>Tovey</a:t>
            </a:r>
            <a:r>
              <a:rPr lang="en-US" sz="1800" dirty="0"/>
              <a:t>, S. </a:t>
            </a:r>
            <a:r>
              <a:rPr lang="en-US" sz="1800" dirty="0" err="1"/>
              <a:t>Ya</a:t>
            </a:r>
            <a:r>
              <a:rPr lang="en-US" sz="1800" dirty="0"/>
              <a:t> </a:t>
            </a:r>
            <a:r>
              <a:rPr lang="en-US" sz="1800" dirty="0" err="1"/>
              <a:t>Tochitsky</a:t>
            </a:r>
            <a:r>
              <a:rPr lang="en-US" sz="1800" dirty="0"/>
              <a:t>, J. J. Pigeon, M. N. </a:t>
            </a:r>
            <a:r>
              <a:rPr lang="en-US" sz="1800" dirty="0" err="1"/>
              <a:t>Polyanskiy</a:t>
            </a:r>
            <a:r>
              <a:rPr lang="en-US" sz="1800" dirty="0"/>
              <a:t>, I. Ben-</a:t>
            </a:r>
            <a:r>
              <a:rPr lang="en-US" sz="1800" dirty="0" err="1"/>
              <a:t>Zvi</a:t>
            </a:r>
            <a:r>
              <a:rPr lang="en-US" sz="1800" dirty="0"/>
              <a:t>, and C. Joshi . “Multi-atmosphere picosecond CO</a:t>
            </a:r>
            <a:r>
              <a:rPr lang="en-US" sz="1800" baseline="-25000" dirty="0"/>
              <a:t>2</a:t>
            </a:r>
            <a:r>
              <a:rPr lang="en-US" sz="1800" dirty="0"/>
              <a:t> amplifier optically pumped at 4.3 µm.” </a:t>
            </a:r>
            <a:r>
              <a:rPr lang="en-US" sz="1800" b="1" i="1" dirty="0"/>
              <a:t>Applied Optics</a:t>
            </a:r>
            <a:r>
              <a:rPr lang="en-US" sz="1800" i="1" dirty="0"/>
              <a:t>, </a:t>
            </a:r>
            <a:r>
              <a:rPr lang="en-US" sz="1800" dirty="0"/>
              <a:t>58,</a:t>
            </a:r>
            <a:r>
              <a:rPr lang="en-US" sz="1800" i="1" dirty="0"/>
              <a:t> </a:t>
            </a:r>
            <a:r>
              <a:rPr lang="en-US" sz="1800" dirty="0"/>
              <a:t>5756-5763 (2019).</a:t>
            </a:r>
          </a:p>
          <a:p>
            <a:pPr lvl="1"/>
            <a:r>
              <a:rPr lang="en-US" sz="1800" dirty="0"/>
              <a:t>J. J. Pigeon, D. </a:t>
            </a:r>
            <a:r>
              <a:rPr lang="en-US" sz="1800" dirty="0" err="1"/>
              <a:t>Tovey</a:t>
            </a:r>
            <a:r>
              <a:rPr lang="en-US" sz="1800" dirty="0"/>
              <a:t>, S. </a:t>
            </a:r>
            <a:r>
              <a:rPr lang="en-US" sz="1800" dirty="0" err="1"/>
              <a:t>Ya</a:t>
            </a:r>
            <a:r>
              <a:rPr lang="en-US" sz="1800" dirty="0"/>
              <a:t> </a:t>
            </a:r>
            <a:r>
              <a:rPr lang="en-US" sz="1800" dirty="0" err="1"/>
              <a:t>Tochitsky</a:t>
            </a:r>
            <a:r>
              <a:rPr lang="en-US" sz="1800" dirty="0"/>
              <a:t>, G. J. </a:t>
            </a:r>
            <a:r>
              <a:rPr lang="en-US" sz="1800" dirty="0" err="1"/>
              <a:t>Louwrens</a:t>
            </a:r>
            <a:r>
              <a:rPr lang="en-US" sz="1800" dirty="0"/>
              <a:t>, I. Ben-</a:t>
            </a:r>
            <a:r>
              <a:rPr lang="en-US" sz="1800" dirty="0" err="1"/>
              <a:t>Zvi</a:t>
            </a:r>
            <a:r>
              <a:rPr lang="en-US" sz="1800" dirty="0"/>
              <a:t>, D. </a:t>
            </a:r>
            <a:r>
              <a:rPr lang="en-US" sz="1800" dirty="0" err="1"/>
              <a:t>Martyshkin</a:t>
            </a:r>
            <a:r>
              <a:rPr lang="en-US" sz="1800" dirty="0"/>
              <a:t>, V. </a:t>
            </a:r>
            <a:r>
              <a:rPr lang="en-US" sz="1800" dirty="0" err="1"/>
              <a:t>Fedorov</a:t>
            </a:r>
            <a:r>
              <a:rPr lang="en-US" sz="1800" dirty="0"/>
              <a:t>, K. </a:t>
            </a:r>
            <a:r>
              <a:rPr lang="en-US" sz="1800" dirty="0" err="1"/>
              <a:t>Karki</a:t>
            </a:r>
            <a:r>
              <a:rPr lang="en-US" sz="1800" dirty="0"/>
              <a:t>, S. </a:t>
            </a:r>
            <a:r>
              <a:rPr lang="en-US" sz="1800" dirty="0" err="1"/>
              <a:t>Mirov</a:t>
            </a:r>
            <a:r>
              <a:rPr lang="en-US" sz="1800" dirty="0"/>
              <a:t>, and C. Joshi. “Resonant nonlinear refraction of 4.3-µm light in CO</a:t>
            </a:r>
            <a:r>
              <a:rPr lang="en-US" sz="1800" baseline="-25000" dirty="0"/>
              <a:t>2</a:t>
            </a:r>
            <a:r>
              <a:rPr lang="en-US" sz="1800" dirty="0"/>
              <a:t> gas.” </a:t>
            </a:r>
            <a:r>
              <a:rPr lang="en-US" sz="1800" b="1" i="1" dirty="0"/>
              <a:t>Physical Review A (R)</a:t>
            </a:r>
            <a:r>
              <a:rPr lang="en-US" sz="1800" b="1" dirty="0"/>
              <a:t>,</a:t>
            </a:r>
            <a:r>
              <a:rPr lang="en-US" sz="1800" b="1" i="1" dirty="0"/>
              <a:t> </a:t>
            </a:r>
            <a:r>
              <a:rPr lang="en-US" sz="1800" dirty="0"/>
              <a:t>100, 011803 (2019).</a:t>
            </a:r>
          </a:p>
          <a:p>
            <a:pPr lvl="1"/>
            <a:r>
              <a:rPr lang="en-US" sz="1800" dirty="0"/>
              <a:t>Dana </a:t>
            </a:r>
            <a:r>
              <a:rPr lang="en-US" sz="1800" dirty="0" err="1"/>
              <a:t>Tovey</a:t>
            </a:r>
            <a:r>
              <a:rPr lang="en-US" sz="1800" dirty="0"/>
              <a:t>, J. J. Pigeon, S. </a:t>
            </a:r>
            <a:r>
              <a:rPr lang="en-US" sz="1800" dirty="0" err="1"/>
              <a:t>Ya</a:t>
            </a:r>
            <a:r>
              <a:rPr lang="en-US" sz="1800" dirty="0"/>
              <a:t> </a:t>
            </a:r>
            <a:r>
              <a:rPr lang="en-US" sz="1800" dirty="0" err="1"/>
              <a:t>Tochitsky</a:t>
            </a:r>
            <a:r>
              <a:rPr lang="en-US" sz="1800" dirty="0"/>
              <a:t>, G. J. </a:t>
            </a:r>
            <a:r>
              <a:rPr lang="en-US" sz="1800" dirty="0" err="1"/>
              <a:t>Louwrens</a:t>
            </a:r>
            <a:r>
              <a:rPr lang="en-US" sz="1800" dirty="0"/>
              <a:t>, I. Ben-</a:t>
            </a:r>
            <a:r>
              <a:rPr lang="en-US" sz="1800" dirty="0" err="1"/>
              <a:t>Zvi</a:t>
            </a:r>
            <a:r>
              <a:rPr lang="en-US" sz="1800" dirty="0"/>
              <a:t>, C. Joshi, D. </a:t>
            </a:r>
            <a:r>
              <a:rPr lang="en-US" sz="1800" dirty="0" err="1"/>
              <a:t>Martyshkin</a:t>
            </a:r>
            <a:r>
              <a:rPr lang="en-US" sz="1800" dirty="0"/>
              <a:t>, V. </a:t>
            </a:r>
            <a:r>
              <a:rPr lang="en-US" sz="1800" dirty="0" err="1"/>
              <a:t>Fedorov</a:t>
            </a:r>
            <a:r>
              <a:rPr lang="en-US" sz="1800" dirty="0"/>
              <a:t>, K. </a:t>
            </a:r>
            <a:r>
              <a:rPr lang="en-US" sz="1800" dirty="0" err="1"/>
              <a:t>Karki</a:t>
            </a:r>
            <a:r>
              <a:rPr lang="en-US" sz="1800" dirty="0"/>
              <a:t>, and S. </a:t>
            </a:r>
            <a:r>
              <a:rPr lang="en-US" sz="1800" dirty="0" err="1"/>
              <a:t>Mirov</a:t>
            </a:r>
            <a:r>
              <a:rPr lang="en-US" sz="1800" dirty="0"/>
              <a:t>, “Gain dynamics in a CO</a:t>
            </a:r>
            <a:r>
              <a:rPr lang="en-US" sz="1800" baseline="-25000" dirty="0"/>
              <a:t>2</a:t>
            </a:r>
            <a:r>
              <a:rPr lang="en-US" sz="1800" dirty="0"/>
              <a:t> active medium optically pumped at 4.3 </a:t>
            </a:r>
            <a:r>
              <a:rPr lang="en-US" sz="1800" dirty="0">
                <a:sym typeface="Symbol"/>
              </a:rPr>
              <a:t></a:t>
            </a:r>
            <a:r>
              <a:rPr lang="en-US" sz="1800" dirty="0"/>
              <a:t>m,”  </a:t>
            </a:r>
            <a:r>
              <a:rPr lang="en-US" sz="1800" b="1" i="1" dirty="0"/>
              <a:t>Journal of Applied Physics</a:t>
            </a:r>
            <a:r>
              <a:rPr lang="en-US" sz="1800" i="1" dirty="0"/>
              <a:t>,</a:t>
            </a:r>
            <a:r>
              <a:rPr lang="en-US" sz="1800" b="1" dirty="0"/>
              <a:t>128</a:t>
            </a:r>
            <a:r>
              <a:rPr lang="en-US" sz="1800" dirty="0"/>
              <a:t>, 103103 (2020).</a:t>
            </a:r>
          </a:p>
          <a:p>
            <a:pPr lvl="1"/>
            <a:r>
              <a:rPr lang="en-US" sz="1800" dirty="0"/>
              <a:t>D. </a:t>
            </a:r>
            <a:r>
              <a:rPr lang="en-US" sz="1800" dirty="0" err="1"/>
              <a:t>Martyshkin</a:t>
            </a:r>
            <a:r>
              <a:rPr lang="en-US" sz="1800" dirty="0"/>
              <a:t>, K. </a:t>
            </a:r>
            <a:r>
              <a:rPr lang="en-US" sz="1800" dirty="0" err="1"/>
              <a:t>Karki</a:t>
            </a:r>
            <a:r>
              <a:rPr lang="en-US" sz="1800" dirty="0"/>
              <a:t>, V. </a:t>
            </a:r>
            <a:r>
              <a:rPr lang="en-US" sz="1800" dirty="0" err="1"/>
              <a:t>Fedorov</a:t>
            </a:r>
            <a:r>
              <a:rPr lang="en-US" sz="1800" dirty="0"/>
              <a:t>, and S. </a:t>
            </a:r>
            <a:r>
              <a:rPr lang="en-US" sz="1800" dirty="0" err="1"/>
              <a:t>Mirov</a:t>
            </a:r>
            <a:r>
              <a:rPr lang="en-US" sz="1800" dirty="0"/>
              <a:t>, “Room temperature, nanosecond, 60 </a:t>
            </a:r>
            <a:r>
              <a:rPr lang="en-US" sz="1800" dirty="0" err="1"/>
              <a:t>mJ</a:t>
            </a:r>
            <a:r>
              <a:rPr lang="en-US" sz="1800" dirty="0"/>
              <a:t>/pulse </a:t>
            </a:r>
            <a:r>
              <a:rPr lang="en-US" sz="1800" dirty="0" err="1"/>
              <a:t>Fe:ZnSe</a:t>
            </a:r>
            <a:r>
              <a:rPr lang="en-US" sz="1800" dirty="0"/>
              <a:t> master oscillator power amplifier system operating at 3.8-5.0 µm,” </a:t>
            </a:r>
            <a:r>
              <a:rPr lang="en-US" sz="1800" b="1" dirty="0"/>
              <a:t>Optics Express 29</a:t>
            </a:r>
            <a:r>
              <a:rPr lang="en-US" sz="1800" dirty="0"/>
              <a:t>, 2387-2393 (2021</a:t>
            </a:r>
            <a:r>
              <a:rPr lang="en-US" sz="1800" dirty="0" smtClean="0"/>
              <a:t>).</a:t>
            </a:r>
          </a:p>
          <a:p>
            <a:pPr lvl="1"/>
            <a:r>
              <a:rPr lang="en-US" sz="1800" dirty="0"/>
              <a:t>J. J. Pigeon, D. </a:t>
            </a:r>
            <a:r>
              <a:rPr lang="en-US" sz="1800" dirty="0" err="1"/>
              <a:t>Tovey</a:t>
            </a:r>
            <a:r>
              <a:rPr lang="en-US" sz="1800" dirty="0"/>
              <a:t>, S. </a:t>
            </a:r>
            <a:r>
              <a:rPr lang="en-US" sz="1800" dirty="0" err="1"/>
              <a:t>Ya</a:t>
            </a:r>
            <a:r>
              <a:rPr lang="en-US" sz="1800" dirty="0"/>
              <a:t>. </a:t>
            </a:r>
            <a:r>
              <a:rPr lang="en-US" sz="1800" dirty="0" err="1"/>
              <a:t>Tochitsky</a:t>
            </a:r>
            <a:r>
              <a:rPr lang="en-US" sz="1800" dirty="0"/>
              <a:t>, G. </a:t>
            </a:r>
            <a:r>
              <a:rPr lang="en-US" sz="1800" dirty="0" err="1"/>
              <a:t>Louwrens</a:t>
            </a:r>
            <a:r>
              <a:rPr lang="en-US" sz="1800" dirty="0"/>
              <a:t>, D. </a:t>
            </a:r>
            <a:r>
              <a:rPr lang="en-US" sz="1800" dirty="0" err="1"/>
              <a:t>Maryshkin</a:t>
            </a:r>
            <a:r>
              <a:rPr lang="en-US" sz="1800" dirty="0"/>
              <a:t>, V. </a:t>
            </a:r>
            <a:r>
              <a:rPr lang="en-US" sz="1800" dirty="0" err="1"/>
              <a:t>Fedorov</a:t>
            </a:r>
            <a:r>
              <a:rPr lang="en-US" sz="1800" dirty="0"/>
              <a:t>, K. </a:t>
            </a:r>
            <a:r>
              <a:rPr lang="en-US" sz="1800" dirty="0" err="1"/>
              <a:t>Karki</a:t>
            </a:r>
            <a:r>
              <a:rPr lang="en-US" sz="1800" dirty="0"/>
              <a:t>, S. </a:t>
            </a:r>
            <a:r>
              <a:rPr lang="en-US" sz="1800" dirty="0" err="1"/>
              <a:t>Mirov</a:t>
            </a:r>
            <a:r>
              <a:rPr lang="en-US" sz="1800" dirty="0"/>
              <a:t>, I. Ben-</a:t>
            </a:r>
            <a:r>
              <a:rPr lang="en-US" sz="1800" dirty="0" err="1"/>
              <a:t>Zvi</a:t>
            </a:r>
            <a:r>
              <a:rPr lang="en-US" sz="1800" dirty="0"/>
              <a:t>, and C. Joshi, “Resonant nonlinear refraction of mid-IR light in CO and CO</a:t>
            </a:r>
            <a:r>
              <a:rPr lang="en-US" sz="1800" baseline="-25000" dirty="0"/>
              <a:t>2</a:t>
            </a:r>
            <a:r>
              <a:rPr lang="en-US" sz="1800" dirty="0"/>
              <a:t> gas” </a:t>
            </a:r>
            <a:r>
              <a:rPr lang="en-US" sz="1800" dirty="0" smtClean="0"/>
              <a:t> </a:t>
            </a:r>
            <a:r>
              <a:rPr lang="en-US" sz="1800" b="1" i="1" dirty="0"/>
              <a:t>Phys. Rev. A</a:t>
            </a:r>
            <a:r>
              <a:rPr lang="en-US" sz="1800" b="1" dirty="0"/>
              <a:t> </a:t>
            </a:r>
            <a:r>
              <a:rPr lang="en-US" sz="1800" b="1" dirty="0" smtClean="0"/>
              <a:t> </a:t>
            </a:r>
            <a:r>
              <a:rPr lang="en-US" sz="1800" dirty="0" smtClean="0"/>
              <a:t>104, 043519 (2021).</a:t>
            </a:r>
          </a:p>
          <a:p>
            <a:pPr lvl="1"/>
            <a:r>
              <a:rPr lang="en-US" sz="1800" dirty="0"/>
              <a:t>D. </a:t>
            </a:r>
            <a:r>
              <a:rPr lang="en-US" sz="1800" dirty="0" err="1"/>
              <a:t>Tovey</a:t>
            </a:r>
            <a:r>
              <a:rPr lang="en-US" sz="1800" dirty="0"/>
              <a:t>, J. J. Pigeon, S. </a:t>
            </a:r>
            <a:r>
              <a:rPr lang="en-US" sz="1800" dirty="0" err="1"/>
              <a:t>Ya</a:t>
            </a:r>
            <a:r>
              <a:rPr lang="en-US" sz="1800" dirty="0"/>
              <a:t>. </a:t>
            </a:r>
            <a:r>
              <a:rPr lang="en-US" sz="1800" dirty="0" err="1"/>
              <a:t>Tochitsky</a:t>
            </a:r>
            <a:r>
              <a:rPr lang="en-US" sz="1800" dirty="0"/>
              <a:t>, G. </a:t>
            </a:r>
            <a:r>
              <a:rPr lang="en-US" sz="1800" dirty="0" err="1"/>
              <a:t>Louwrens</a:t>
            </a:r>
            <a:r>
              <a:rPr lang="en-US" sz="1800" dirty="0"/>
              <a:t>, D. </a:t>
            </a:r>
            <a:r>
              <a:rPr lang="en-US" sz="1800" dirty="0" err="1"/>
              <a:t>Maryshkin</a:t>
            </a:r>
            <a:r>
              <a:rPr lang="en-US" sz="1800" dirty="0"/>
              <a:t>, V. </a:t>
            </a:r>
            <a:r>
              <a:rPr lang="en-US" sz="1800" dirty="0" err="1"/>
              <a:t>Fedorov</a:t>
            </a:r>
            <a:r>
              <a:rPr lang="en-US" sz="1800" dirty="0"/>
              <a:t>, K. </a:t>
            </a:r>
            <a:r>
              <a:rPr lang="en-US" sz="1800" dirty="0" err="1"/>
              <a:t>Karki</a:t>
            </a:r>
            <a:r>
              <a:rPr lang="en-US" sz="1800" dirty="0"/>
              <a:t>, S. </a:t>
            </a:r>
            <a:r>
              <a:rPr lang="en-US" sz="1800" dirty="0" err="1"/>
              <a:t>Mirov</a:t>
            </a:r>
            <a:r>
              <a:rPr lang="en-US" sz="1800" dirty="0"/>
              <a:t>, I. Ben-</a:t>
            </a:r>
            <a:r>
              <a:rPr lang="en-US" sz="1800" dirty="0" err="1"/>
              <a:t>Zvi</a:t>
            </a:r>
            <a:r>
              <a:rPr lang="en-US" sz="1800" dirty="0"/>
              <a:t>, and C. Joshi, “Lasing in 15 </a:t>
            </a:r>
            <a:r>
              <a:rPr lang="en-US" sz="1800" dirty="0" err="1"/>
              <a:t>atm</a:t>
            </a:r>
            <a:r>
              <a:rPr lang="en-US" sz="1800" dirty="0"/>
              <a:t> CO</a:t>
            </a:r>
            <a:r>
              <a:rPr lang="en-US" sz="1800" baseline="-25000" dirty="0"/>
              <a:t>2</a:t>
            </a:r>
            <a:r>
              <a:rPr lang="en-US" sz="1800" dirty="0"/>
              <a:t> cell optically pumped by a </a:t>
            </a:r>
            <a:r>
              <a:rPr lang="en-US" sz="1800" dirty="0" err="1"/>
              <a:t>Fe:ZnSe</a:t>
            </a:r>
            <a:r>
              <a:rPr lang="en-US" sz="1800" dirty="0"/>
              <a:t> </a:t>
            </a:r>
            <a:r>
              <a:rPr lang="en-US" sz="1800" dirty="0" err="1"/>
              <a:t>laser”</a:t>
            </a:r>
            <a:r>
              <a:rPr lang="en-US" sz="1800" b="1" i="1" dirty="0" err="1"/>
              <a:t>Optics</a:t>
            </a:r>
            <a:r>
              <a:rPr lang="en-US" sz="1800" b="1" i="1" dirty="0"/>
              <a:t> Express</a:t>
            </a:r>
            <a:r>
              <a:rPr lang="en-US" sz="1800" i="1" dirty="0"/>
              <a:t>, 29, 31455-31464</a:t>
            </a:r>
            <a:r>
              <a:rPr lang="en-US" sz="1800" dirty="0"/>
              <a:t> (2021</a:t>
            </a:r>
            <a:r>
              <a:rPr lang="en-US" sz="1800" dirty="0" smtClean="0"/>
              <a:t>).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r>
              <a:rPr lang="en-US" sz="2000" dirty="0" smtClean="0"/>
              <a:t>Overall: 1 chapter in a book, 7 refereed papers,  8 + Conference papers</a:t>
            </a:r>
            <a:endParaRPr lang="en-US" sz="2000" dirty="0"/>
          </a:p>
          <a:p>
            <a:r>
              <a:rPr lang="en-US" sz="2400" dirty="0"/>
              <a:t>Theses awarded</a:t>
            </a:r>
          </a:p>
          <a:p>
            <a:pPr lvl="1"/>
            <a:r>
              <a:rPr lang="en-US" sz="2000" dirty="0" smtClean="0"/>
              <a:t>Dana T. </a:t>
            </a:r>
            <a:r>
              <a:rPr lang="en-US" sz="2000" dirty="0" err="1" smtClean="0"/>
              <a:t>Tovey</a:t>
            </a:r>
            <a:r>
              <a:rPr lang="en-US" sz="2000" dirty="0" smtClean="0"/>
              <a:t>, MSc. Thesis 2021</a:t>
            </a:r>
            <a:endParaRPr lang="en-US" sz="2000" dirty="0"/>
          </a:p>
          <a:p>
            <a:r>
              <a:rPr lang="en-US" sz="2400" dirty="0"/>
              <a:t>Patents and/or hardware </a:t>
            </a:r>
            <a:r>
              <a:rPr lang="en-US" sz="2400" dirty="0" smtClean="0"/>
              <a:t>delivered: A novel 4.3 um </a:t>
            </a:r>
            <a:r>
              <a:rPr lang="en-US" sz="2400" dirty="0" err="1" smtClean="0"/>
              <a:t>Fe:ZnSe</a:t>
            </a:r>
            <a:r>
              <a:rPr lang="en-US" sz="2400" dirty="0" smtClean="0"/>
              <a:t> MOPA laser system built by UAB and used at  UCLA. </a:t>
            </a:r>
            <a:endParaRPr lang="en-US" sz="2000" dirty="0"/>
          </a:p>
          <a:p>
            <a:r>
              <a:rPr lang="en-US" sz="2400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61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0" name="Group 4"/>
          <p:cNvGrpSpPr>
            <a:grpSpLocks/>
          </p:cNvGrpSpPr>
          <p:nvPr/>
        </p:nvGrpSpPr>
        <p:grpSpPr bwMode="auto">
          <a:xfrm>
            <a:off x="15875" y="131763"/>
            <a:ext cx="1516063" cy="1195387"/>
            <a:chOff x="240" y="44"/>
            <a:chExt cx="955" cy="878"/>
          </a:xfrm>
        </p:grpSpPr>
        <p:pic>
          <p:nvPicPr>
            <p:cNvPr id="1231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4"/>
              <a:ext cx="912" cy="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17" name="Text Box 6"/>
            <p:cNvSpPr txBox="1">
              <a:spLocks noChangeArrowheads="1"/>
            </p:cNvSpPr>
            <p:nvPr/>
          </p:nvSpPr>
          <p:spPr bwMode="auto">
            <a:xfrm>
              <a:off x="624" y="672"/>
              <a:ext cx="5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buChar char=""/>
                <a:defRPr sz="2800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buChar char=""/>
                <a:defRPr sz="2800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buChar char=""/>
                <a:defRPr sz="2800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buChar char=""/>
                <a:defRPr sz="2800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solidFill>
                    <a:srgbClr val="243062"/>
                  </a:solidFill>
                  <a:latin typeface="Times" pitchFamily="18" charset="0"/>
                </a:rPr>
                <a:t>UCLA</a:t>
              </a:r>
              <a:endParaRPr lang="en-US" sz="2400" b="1">
                <a:solidFill>
                  <a:srgbClr val="243062"/>
                </a:solidFill>
                <a:latin typeface="Times" pitchFamily="18" charset="0"/>
              </a:endParaRPr>
            </a:p>
          </p:txBody>
        </p:sp>
      </p:grpSp>
      <p:sp>
        <p:nvSpPr>
          <p:cNvPr id="12311" name="AutoShape 1040"/>
          <p:cNvSpPr>
            <a:spLocks noChangeArrowheads="1"/>
          </p:cNvSpPr>
          <p:nvPr/>
        </p:nvSpPr>
        <p:spPr bwMode="auto">
          <a:xfrm>
            <a:off x="-144463" y="1552575"/>
            <a:ext cx="3276601" cy="2209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4953000" y="2652623"/>
            <a:ext cx="1233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MARS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896" y="1732421"/>
            <a:ext cx="1686680" cy="76944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Hz 4.3 </a:t>
            </a:r>
            <a:r>
              <a:rPr lang="en-US" sz="200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 </a:t>
            </a:r>
          </a:p>
          <a:p>
            <a:pPr algn="ctr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Fe:ZnSe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Laser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871" y="1741948"/>
            <a:ext cx="2053767" cy="76944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Hz 4.3 </a:t>
            </a:r>
            <a:r>
              <a:rPr lang="en-US" sz="200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 </a:t>
            </a:r>
          </a:p>
          <a:p>
            <a:pPr algn="ctr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Fe:ZnSe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amplifier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805839" y="2065113"/>
            <a:ext cx="1025622" cy="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56563" y="2947523"/>
            <a:ext cx="7970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000" dirty="0" err="1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rot="3225780">
            <a:off x="4565394" y="2017487"/>
            <a:ext cx="5334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/>
          </a:p>
        </p:txBody>
      </p:sp>
      <p:cxnSp>
        <p:nvCxnSpPr>
          <p:cNvPr id="21" name="Straight Arrow Connector 20"/>
          <p:cNvCxnSpPr>
            <a:stCxn id="20" idx="0"/>
            <a:endCxn id="23" idx="2"/>
          </p:cNvCxnSpPr>
          <p:nvPr/>
        </p:nvCxnSpPr>
        <p:spPr>
          <a:xfrm>
            <a:off x="4862825" y="2033065"/>
            <a:ext cx="1529015" cy="56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36" idx="2"/>
          </p:cNvCxnSpPr>
          <p:nvPr/>
        </p:nvCxnSpPr>
        <p:spPr>
          <a:xfrm>
            <a:off x="6493020" y="2010158"/>
            <a:ext cx="1648817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3225780">
            <a:off x="6155871" y="1978112"/>
            <a:ext cx="5334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20000">
            <a:off x="4755965" y="2111131"/>
            <a:ext cx="30098" cy="8636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2"/>
          </p:cNvCxnSpPr>
          <p:nvPr/>
        </p:nvCxnSpPr>
        <p:spPr>
          <a:xfrm>
            <a:off x="6391840" y="2038734"/>
            <a:ext cx="0" cy="91973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20000">
            <a:off x="8110067" y="2037259"/>
            <a:ext cx="30731" cy="93099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0400" y="2941804"/>
            <a:ext cx="1887055" cy="113877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Mode-locked 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15 </a:t>
            </a:r>
            <a:r>
              <a:rPr lang="en-US" sz="2000" dirty="0" err="1" smtClean="0">
                <a:solidFill>
                  <a:schemeClr val="bg1"/>
                </a:solidFill>
              </a:rPr>
              <a:t>atm</a:t>
            </a:r>
            <a:r>
              <a:rPr lang="en-US" sz="2000" dirty="0" smtClean="0">
                <a:solidFill>
                  <a:schemeClr val="bg1"/>
                </a:solidFill>
              </a:rPr>
              <a:t> OPCO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Laser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37479" y="2932399"/>
            <a:ext cx="1107996" cy="113877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15 </a:t>
            </a:r>
            <a:r>
              <a:rPr lang="en-US" sz="2000" dirty="0" err="1" smtClean="0">
                <a:solidFill>
                  <a:schemeClr val="bg1"/>
                </a:solidFill>
              </a:rPr>
              <a:t>atm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OPCO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</a:p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reamp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7428" y="2941804"/>
            <a:ext cx="1183336" cy="113877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15 </a:t>
            </a:r>
            <a:r>
              <a:rPr lang="en-US" sz="2000" dirty="0" err="1" smtClean="0">
                <a:solidFill>
                  <a:schemeClr val="bg1"/>
                </a:solidFill>
              </a:rPr>
              <a:t>atm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OPCO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Amplifier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2638" y="2563067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mJ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8408" y="2231361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J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059" y="2169806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27" idx="3"/>
            <a:endCxn id="19" idx="3"/>
          </p:cNvCxnSpPr>
          <p:nvPr/>
        </p:nvCxnSpPr>
        <p:spPr>
          <a:xfrm>
            <a:off x="5087455" y="3511191"/>
            <a:ext cx="766121" cy="57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-360000">
            <a:off x="6788787" y="3444260"/>
            <a:ext cx="610609" cy="575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300000" flipV="1">
            <a:off x="8500764" y="3441458"/>
            <a:ext cx="625224" cy="6973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3225780">
            <a:off x="7905868" y="1949536"/>
            <a:ext cx="533400" cy="76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939993" y="1680393"/>
            <a:ext cx="861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 J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 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98914" y="2963177"/>
            <a:ext cx="8736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0.5 J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742036" y="2078109"/>
            <a:ext cx="344683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62053" y="4071171"/>
            <a:ext cx="9217430" cy="2433294"/>
            <a:chOff x="-62053" y="4071171"/>
            <a:chExt cx="9217430" cy="2433294"/>
          </a:xfrm>
        </p:grpSpPr>
        <p:sp>
          <p:nvSpPr>
            <p:cNvPr id="45" name="TextBox 44"/>
            <p:cNvSpPr txBox="1"/>
            <p:nvPr/>
          </p:nvSpPr>
          <p:spPr>
            <a:xfrm>
              <a:off x="-62053" y="4071171"/>
              <a:ext cx="921743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+++) Table-top electrical discharge-free compact TW  LWIR</a:t>
              </a:r>
            </a:p>
            <a:p>
              <a:pPr>
                <a:buNone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       laser system is suitable for advanced accelerators and self-guiding in air over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kms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buNone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+++) Optical-to-optical conversion efficiency 0.1-0.4 is far above </a:t>
              </a:r>
            </a:p>
            <a:p>
              <a:pPr>
                <a:buNone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        any state-of-the-art LWIR OPA.</a:t>
              </a:r>
            </a:p>
            <a:p>
              <a:pPr>
                <a:buNone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- - - ) Laser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hysics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of  Optically Pumped high-pressure CO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medium needs to be studied.  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868" y="5858134"/>
              <a:ext cx="9020264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b="1" dirty="0" smtClean="0"/>
                <a:t>Optically pumped high-pressure CO</a:t>
              </a:r>
              <a:r>
                <a:rPr lang="en-US" sz="1800" b="1" baseline="-25000" dirty="0" smtClean="0"/>
                <a:t>2</a:t>
              </a:r>
              <a:r>
                <a:rPr lang="en-US" sz="1800" b="1" dirty="0" smtClean="0"/>
                <a:t> lasers can be the game changer in LWIR USP:100 ns pump and 0.3-3 </a:t>
              </a:r>
              <a:r>
                <a:rPr lang="en-US" sz="1800" b="1" dirty="0" err="1" smtClean="0"/>
                <a:t>ps</a:t>
              </a:r>
              <a:r>
                <a:rPr lang="en-US" sz="1800" b="1" dirty="0" smtClean="0"/>
                <a:t> LWIR  pulse</a:t>
              </a:r>
              <a:endParaRPr lang="en-US" sz="1800" b="1" baseline="-25000" dirty="0" smtClean="0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74" y="0"/>
            <a:ext cx="2204515" cy="1025201"/>
          </a:xfrm>
          <a:prstGeom prst="rect">
            <a:avLst/>
          </a:prstGeom>
        </p:spPr>
      </p:pic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-463559" y="320750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Monotype Sorts" charset="2"/>
              <a:buNone/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Compact OP CO</a:t>
            </a:r>
            <a:r>
              <a:rPr lang="en-US" sz="36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TW Laser 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AAC-2022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6241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029"/>
          <p:cNvSpPr>
            <a:spLocks noChangeArrowheads="1"/>
          </p:cNvSpPr>
          <p:nvPr/>
        </p:nvSpPr>
        <p:spPr bwMode="auto">
          <a:xfrm>
            <a:off x="850900" y="333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latin typeface="Times" charset="0"/>
            </a:endParaRPr>
          </a:p>
        </p:txBody>
      </p:sp>
      <p:sp>
        <p:nvSpPr>
          <p:cNvPr id="4103" name="Rectangle 1030"/>
          <p:cNvSpPr>
            <a:spLocks noChangeArrowheads="1"/>
          </p:cNvSpPr>
          <p:nvPr/>
        </p:nvSpPr>
        <p:spPr bwMode="auto">
          <a:xfrm>
            <a:off x="2486025" y="468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latin typeface="Times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" y="76200"/>
            <a:ext cx="8991600" cy="1447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Motivation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527050" y="653415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Neptune Laboratory</a:t>
            </a:r>
          </a:p>
        </p:txBody>
      </p:sp>
      <p:pic>
        <p:nvPicPr>
          <p:cNvPr id="8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3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45184" y="1676400"/>
            <a:ext cx="837021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8001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2573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ClrTx/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Particle Acceleration using relativistic laser pulses</a:t>
            </a:r>
          </a:p>
          <a:p>
            <a:pPr lvl="1" eaLnBrk="1" hangingPunct="1">
              <a:buClrTx/>
              <a:buSzTx/>
              <a:buFont typeface="Arial" pitchFamily="34" charset="0"/>
              <a:buChar char="•"/>
              <a:defRPr/>
            </a:pPr>
            <a:r>
              <a:rPr lang="en-US" dirty="0" err="1" smtClean="0">
                <a:latin typeface="Calibri" pitchFamily="34" charset="0"/>
                <a:cs typeface="Arial" pitchFamily="34" charset="0"/>
              </a:rPr>
              <a:t>Ponderomotive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force scales as I</a:t>
            </a:r>
            <a:r>
              <a:rPr lang="el-GR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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2</a:t>
            </a:r>
          </a:p>
          <a:p>
            <a:pPr lvl="2" eaLnBrk="1" hangingPunct="1"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a</a:t>
            </a:r>
            <a:r>
              <a:rPr lang="en-US" baseline="-25000" dirty="0" smtClean="0">
                <a:latin typeface="Calibri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=1 I=10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16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W/cm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(CO</a:t>
            </a:r>
            <a:r>
              <a:rPr lang="en-US" baseline="-25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) ≈ 10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18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W/cm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(1µm)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Plasma Based Ion Accelerators</a:t>
            </a:r>
          </a:p>
          <a:p>
            <a:pPr lvl="1" eaLnBrk="1" hangingPunct="1">
              <a:buClrTx/>
              <a:buSzTx/>
              <a:buFont typeface="Arial" pitchFamily="34" charset="0"/>
              <a:buChar char="•"/>
              <a:defRPr/>
            </a:pPr>
            <a:r>
              <a:rPr lang="en-US" dirty="0" err="1" smtClean="0">
                <a:latin typeface="Calibri" pitchFamily="34" charset="0"/>
                <a:cs typeface="Arial" pitchFamily="34" charset="0"/>
              </a:rPr>
              <a:t>Overdense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plasma phenomena in range n</a:t>
            </a:r>
            <a:r>
              <a:rPr lang="en-US" baseline="-25000" dirty="0" smtClean="0">
                <a:latin typeface="Calibri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= 1-10n</a:t>
            </a:r>
            <a:r>
              <a:rPr lang="en-US" baseline="-25000" dirty="0" smtClean="0">
                <a:latin typeface="Calibri" pitchFamily="34" charset="0"/>
                <a:cs typeface="Arial" pitchFamily="34" charset="0"/>
              </a:rPr>
              <a:t>cr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n</a:t>
            </a:r>
            <a:r>
              <a:rPr lang="en-US" baseline="-25000" dirty="0" err="1" smtClean="0">
                <a:latin typeface="Calibri" pitchFamily="34" charset="0"/>
                <a:cs typeface="Arial" pitchFamily="34" charset="0"/>
              </a:rPr>
              <a:t>cr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=10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19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cm</a:t>
            </a:r>
            <a:r>
              <a:rPr lang="en-US" baseline="30000" dirty="0" smtClean="0">
                <a:latin typeface="Calibri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) can be easily realized in an ionized  gas . 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 Laser Wakefield Accelerators</a:t>
            </a:r>
          </a:p>
          <a:p>
            <a:pPr lvl="1" eaLnBrk="1" hangingPunct="1"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Arial" pitchFamily="34" charset="0"/>
              </a:rPr>
              <a:t>Need 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subpicosecond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 0.3-0.5 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ps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multi-TW  mid-IR pulses.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8090" y="5012323"/>
            <a:ext cx="9476761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Despite demonstrated 15 TW, 3 </a:t>
            </a:r>
            <a:r>
              <a:rPr lang="en-US" sz="2400" dirty="0" err="1" smtClean="0">
                <a:cs typeface="Times New Roman" pitchFamily="18" charset="0"/>
              </a:rPr>
              <a:t>ps</a:t>
            </a:r>
            <a:r>
              <a:rPr lang="en-US" sz="2400" dirty="0" smtClean="0">
                <a:cs typeface="Times New Roman" pitchFamily="18" charset="0"/>
              </a:rPr>
              <a:t> (UCLA) and 5 TW, 2 </a:t>
            </a:r>
            <a:r>
              <a:rPr lang="en-US" sz="2400" dirty="0" err="1" smtClean="0">
                <a:cs typeface="Times New Roman" pitchFamily="18" charset="0"/>
              </a:rPr>
              <a:t>ps</a:t>
            </a:r>
            <a:r>
              <a:rPr lang="en-US" sz="2400" dirty="0" smtClean="0">
                <a:cs typeface="Times New Roman" pitchFamily="18" charset="0"/>
              </a:rPr>
              <a:t> (BNL) CO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 lasers, </a:t>
            </a:r>
          </a:p>
          <a:p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subpicosecond</a:t>
            </a:r>
            <a:r>
              <a:rPr lang="en-US" sz="2400" dirty="0" smtClean="0">
                <a:cs typeface="Times New Roman" pitchFamily="18" charset="0"/>
              </a:rPr>
              <a:t>  multi-TW laser-driver  is  yet to be developed.  Both</a:t>
            </a:r>
          </a:p>
          <a:p>
            <a:r>
              <a:rPr lang="en-US" sz="2400" dirty="0">
                <a:cs typeface="Times New Roman" pitchFamily="18" charset="0"/>
              </a:rPr>
              <a:t>b</a:t>
            </a:r>
            <a:r>
              <a:rPr lang="en-US" sz="2400" dirty="0" smtClean="0">
                <a:cs typeface="Times New Roman" pitchFamily="18" charset="0"/>
              </a:rPr>
              <a:t>andwidth and repetition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rate 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are limited by pulsed power technology.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19200" y="3937001"/>
            <a:ext cx="6705600" cy="2608263"/>
            <a:chOff x="768" y="2480"/>
            <a:chExt cx="4224" cy="164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8" y="2480"/>
              <a:ext cx="4224" cy="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"/>
            <p:cNvSpPr>
              <a:spLocks noChangeArrowheads="1"/>
            </p:cNvSpPr>
            <p:nvPr/>
          </p:nvSpPr>
          <p:spPr bwMode="auto">
            <a:xfrm>
              <a:off x="1062" y="2689"/>
              <a:ext cx="1078" cy="1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1062" y="2689"/>
              <a:ext cx="1078" cy="119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1062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062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 flipV="1">
              <a:off x="2140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V="1">
              <a:off x="1062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1062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 flipV="1">
              <a:off x="1062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 flipV="1">
              <a:off x="1062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62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968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Line 16"/>
            <p:cNvSpPr>
              <a:spLocks noChangeShapeType="1"/>
            </p:cNvSpPr>
            <p:nvPr/>
          </p:nvSpPr>
          <p:spPr bwMode="auto">
            <a:xfrm flipV="1">
              <a:off x="1369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7"/>
            <p:cNvSpPr>
              <a:spLocks noChangeShapeType="1"/>
            </p:cNvSpPr>
            <p:nvPr/>
          </p:nvSpPr>
          <p:spPr bwMode="auto">
            <a:xfrm>
              <a:off x="1369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8"/>
            <p:cNvSpPr>
              <a:spLocks noChangeArrowheads="1"/>
            </p:cNvSpPr>
            <p:nvPr/>
          </p:nvSpPr>
          <p:spPr bwMode="auto">
            <a:xfrm>
              <a:off x="1275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V="1">
              <a:off x="1675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20"/>
            <p:cNvSpPr>
              <a:spLocks noChangeShapeType="1"/>
            </p:cNvSpPr>
            <p:nvPr/>
          </p:nvSpPr>
          <p:spPr bwMode="auto">
            <a:xfrm>
              <a:off x="1675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1581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Line 22"/>
            <p:cNvSpPr>
              <a:spLocks noChangeShapeType="1"/>
            </p:cNvSpPr>
            <p:nvPr/>
          </p:nvSpPr>
          <p:spPr bwMode="auto">
            <a:xfrm flipV="1">
              <a:off x="1985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1985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4"/>
            <p:cNvSpPr>
              <a:spLocks noChangeArrowheads="1"/>
            </p:cNvSpPr>
            <p:nvPr/>
          </p:nvSpPr>
          <p:spPr bwMode="auto">
            <a:xfrm>
              <a:off x="1931" y="3894"/>
              <a:ext cx="15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25"/>
            <p:cNvSpPr>
              <a:spLocks noChangeShapeType="1"/>
            </p:cNvSpPr>
            <p:nvPr/>
          </p:nvSpPr>
          <p:spPr bwMode="auto">
            <a:xfrm>
              <a:off x="1062" y="3883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 flipH="1">
              <a:off x="2126" y="3883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7"/>
            <p:cNvSpPr>
              <a:spLocks noChangeArrowheads="1"/>
            </p:cNvSpPr>
            <p:nvPr/>
          </p:nvSpPr>
          <p:spPr bwMode="auto">
            <a:xfrm>
              <a:off x="994" y="3829"/>
              <a:ext cx="10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1062" y="3643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9"/>
            <p:cNvSpPr>
              <a:spLocks noChangeShapeType="1"/>
            </p:cNvSpPr>
            <p:nvPr/>
          </p:nvSpPr>
          <p:spPr bwMode="auto">
            <a:xfrm flipH="1">
              <a:off x="2126" y="3643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30"/>
            <p:cNvSpPr>
              <a:spLocks noChangeArrowheads="1"/>
            </p:cNvSpPr>
            <p:nvPr/>
          </p:nvSpPr>
          <p:spPr bwMode="auto">
            <a:xfrm>
              <a:off x="911" y="3588"/>
              <a:ext cx="1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1062" y="3403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auto">
            <a:xfrm flipH="1">
              <a:off x="2126" y="3403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3"/>
            <p:cNvSpPr>
              <a:spLocks noChangeArrowheads="1"/>
            </p:cNvSpPr>
            <p:nvPr/>
          </p:nvSpPr>
          <p:spPr bwMode="auto">
            <a:xfrm>
              <a:off x="911" y="3348"/>
              <a:ext cx="1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1062" y="3166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35"/>
            <p:cNvSpPr>
              <a:spLocks noChangeShapeType="1"/>
            </p:cNvSpPr>
            <p:nvPr/>
          </p:nvSpPr>
          <p:spPr bwMode="auto">
            <a:xfrm flipH="1">
              <a:off x="2126" y="3166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6"/>
            <p:cNvSpPr>
              <a:spLocks noChangeArrowheads="1"/>
            </p:cNvSpPr>
            <p:nvPr/>
          </p:nvSpPr>
          <p:spPr bwMode="auto">
            <a:xfrm>
              <a:off x="911" y="3111"/>
              <a:ext cx="1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>
              <a:off x="1062" y="2926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H="1">
              <a:off x="2126" y="2926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9"/>
            <p:cNvSpPr>
              <a:spLocks noChangeArrowheads="1"/>
            </p:cNvSpPr>
            <p:nvPr/>
          </p:nvSpPr>
          <p:spPr bwMode="auto">
            <a:xfrm>
              <a:off x="911" y="2871"/>
              <a:ext cx="1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Line 40"/>
            <p:cNvSpPr>
              <a:spLocks noChangeShapeType="1"/>
            </p:cNvSpPr>
            <p:nvPr/>
          </p:nvSpPr>
          <p:spPr bwMode="auto">
            <a:xfrm>
              <a:off x="1062" y="2689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1"/>
            <p:cNvSpPr>
              <a:spLocks noChangeShapeType="1"/>
            </p:cNvSpPr>
            <p:nvPr/>
          </p:nvSpPr>
          <p:spPr bwMode="auto">
            <a:xfrm flipH="1">
              <a:off x="2126" y="2689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42"/>
            <p:cNvSpPr>
              <a:spLocks noChangeArrowheads="1"/>
            </p:cNvSpPr>
            <p:nvPr/>
          </p:nvSpPr>
          <p:spPr bwMode="auto">
            <a:xfrm>
              <a:off x="994" y="2634"/>
              <a:ext cx="10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Line 43"/>
            <p:cNvSpPr>
              <a:spLocks noChangeShapeType="1"/>
            </p:cNvSpPr>
            <p:nvPr/>
          </p:nvSpPr>
          <p:spPr bwMode="auto">
            <a:xfrm>
              <a:off x="1062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>
              <a:off x="1062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5"/>
            <p:cNvSpPr>
              <a:spLocks noChangeShapeType="1"/>
            </p:cNvSpPr>
            <p:nvPr/>
          </p:nvSpPr>
          <p:spPr bwMode="auto">
            <a:xfrm flipV="1">
              <a:off x="2140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6"/>
            <p:cNvSpPr>
              <a:spLocks noChangeShapeType="1"/>
            </p:cNvSpPr>
            <p:nvPr/>
          </p:nvSpPr>
          <p:spPr bwMode="auto">
            <a:xfrm flipV="1">
              <a:off x="1062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1769" y="3743"/>
              <a:ext cx="375" cy="137"/>
            </a:xfrm>
            <a:custGeom>
              <a:avLst/>
              <a:gdLst>
                <a:gd name="T0" fmla="*/ 368 w 375"/>
                <a:gd name="T1" fmla="*/ 137 h 137"/>
                <a:gd name="T2" fmla="*/ 357 w 375"/>
                <a:gd name="T3" fmla="*/ 137 h 137"/>
                <a:gd name="T4" fmla="*/ 346 w 375"/>
                <a:gd name="T5" fmla="*/ 137 h 137"/>
                <a:gd name="T6" fmla="*/ 335 w 375"/>
                <a:gd name="T7" fmla="*/ 137 h 137"/>
                <a:gd name="T8" fmla="*/ 324 w 375"/>
                <a:gd name="T9" fmla="*/ 134 h 137"/>
                <a:gd name="T10" fmla="*/ 321 w 375"/>
                <a:gd name="T11" fmla="*/ 137 h 137"/>
                <a:gd name="T12" fmla="*/ 310 w 375"/>
                <a:gd name="T13" fmla="*/ 137 h 137"/>
                <a:gd name="T14" fmla="*/ 299 w 375"/>
                <a:gd name="T15" fmla="*/ 137 h 137"/>
                <a:gd name="T16" fmla="*/ 288 w 375"/>
                <a:gd name="T17" fmla="*/ 137 h 137"/>
                <a:gd name="T18" fmla="*/ 281 w 375"/>
                <a:gd name="T19" fmla="*/ 123 h 137"/>
                <a:gd name="T20" fmla="*/ 274 w 375"/>
                <a:gd name="T21" fmla="*/ 137 h 137"/>
                <a:gd name="T22" fmla="*/ 263 w 375"/>
                <a:gd name="T23" fmla="*/ 137 h 137"/>
                <a:gd name="T24" fmla="*/ 252 w 375"/>
                <a:gd name="T25" fmla="*/ 137 h 137"/>
                <a:gd name="T26" fmla="*/ 241 w 375"/>
                <a:gd name="T27" fmla="*/ 134 h 137"/>
                <a:gd name="T28" fmla="*/ 238 w 375"/>
                <a:gd name="T29" fmla="*/ 134 h 137"/>
                <a:gd name="T30" fmla="*/ 227 w 375"/>
                <a:gd name="T31" fmla="*/ 137 h 137"/>
                <a:gd name="T32" fmla="*/ 216 w 375"/>
                <a:gd name="T33" fmla="*/ 137 h 137"/>
                <a:gd name="T34" fmla="*/ 205 w 375"/>
                <a:gd name="T35" fmla="*/ 137 h 137"/>
                <a:gd name="T36" fmla="*/ 198 w 375"/>
                <a:gd name="T37" fmla="*/ 106 h 137"/>
                <a:gd name="T38" fmla="*/ 195 w 375"/>
                <a:gd name="T39" fmla="*/ 137 h 137"/>
                <a:gd name="T40" fmla="*/ 184 w 375"/>
                <a:gd name="T41" fmla="*/ 137 h 137"/>
                <a:gd name="T42" fmla="*/ 173 w 375"/>
                <a:gd name="T43" fmla="*/ 137 h 137"/>
                <a:gd name="T44" fmla="*/ 162 w 375"/>
                <a:gd name="T45" fmla="*/ 137 h 137"/>
                <a:gd name="T46" fmla="*/ 155 w 375"/>
                <a:gd name="T47" fmla="*/ 103 h 137"/>
                <a:gd name="T48" fmla="*/ 151 w 375"/>
                <a:gd name="T49" fmla="*/ 137 h 137"/>
                <a:gd name="T50" fmla="*/ 141 w 375"/>
                <a:gd name="T51" fmla="*/ 137 h 137"/>
                <a:gd name="T52" fmla="*/ 130 w 375"/>
                <a:gd name="T53" fmla="*/ 137 h 137"/>
                <a:gd name="T54" fmla="*/ 119 w 375"/>
                <a:gd name="T55" fmla="*/ 130 h 137"/>
                <a:gd name="T56" fmla="*/ 115 w 375"/>
                <a:gd name="T57" fmla="*/ 120 h 137"/>
                <a:gd name="T58" fmla="*/ 108 w 375"/>
                <a:gd name="T59" fmla="*/ 137 h 137"/>
                <a:gd name="T60" fmla="*/ 97 w 375"/>
                <a:gd name="T61" fmla="*/ 137 h 137"/>
                <a:gd name="T62" fmla="*/ 86 w 375"/>
                <a:gd name="T63" fmla="*/ 137 h 137"/>
                <a:gd name="T64" fmla="*/ 79 w 375"/>
                <a:gd name="T65" fmla="*/ 103 h 137"/>
                <a:gd name="T66" fmla="*/ 72 w 375"/>
                <a:gd name="T67" fmla="*/ 130 h 137"/>
                <a:gd name="T68" fmla="*/ 65 w 375"/>
                <a:gd name="T69" fmla="*/ 137 h 137"/>
                <a:gd name="T70" fmla="*/ 54 w 375"/>
                <a:gd name="T71" fmla="*/ 137 h 137"/>
                <a:gd name="T72" fmla="*/ 43 w 375"/>
                <a:gd name="T73" fmla="*/ 134 h 137"/>
                <a:gd name="T74" fmla="*/ 36 w 375"/>
                <a:gd name="T75" fmla="*/ 24 h 137"/>
                <a:gd name="T76" fmla="*/ 32 w 375"/>
                <a:gd name="T77" fmla="*/ 134 h 137"/>
                <a:gd name="T78" fmla="*/ 22 w 375"/>
                <a:gd name="T79" fmla="*/ 137 h 137"/>
                <a:gd name="T80" fmla="*/ 11 w 375"/>
                <a:gd name="T81" fmla="*/ 137 h 137"/>
                <a:gd name="T82" fmla="*/ 3 w 375"/>
                <a:gd name="T83" fmla="*/ 1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137">
                  <a:moveTo>
                    <a:pt x="375" y="137"/>
                  </a:moveTo>
                  <a:lnTo>
                    <a:pt x="371" y="134"/>
                  </a:lnTo>
                  <a:lnTo>
                    <a:pt x="368" y="137"/>
                  </a:lnTo>
                  <a:lnTo>
                    <a:pt x="364" y="137"/>
                  </a:lnTo>
                  <a:lnTo>
                    <a:pt x="360" y="137"/>
                  </a:lnTo>
                  <a:lnTo>
                    <a:pt x="357" y="137"/>
                  </a:lnTo>
                  <a:lnTo>
                    <a:pt x="353" y="137"/>
                  </a:lnTo>
                  <a:lnTo>
                    <a:pt x="350" y="137"/>
                  </a:lnTo>
                  <a:lnTo>
                    <a:pt x="346" y="137"/>
                  </a:lnTo>
                  <a:lnTo>
                    <a:pt x="342" y="137"/>
                  </a:lnTo>
                  <a:lnTo>
                    <a:pt x="339" y="137"/>
                  </a:lnTo>
                  <a:lnTo>
                    <a:pt x="335" y="137"/>
                  </a:lnTo>
                  <a:lnTo>
                    <a:pt x="332" y="137"/>
                  </a:lnTo>
                  <a:lnTo>
                    <a:pt x="328" y="137"/>
                  </a:lnTo>
                  <a:lnTo>
                    <a:pt x="324" y="134"/>
                  </a:lnTo>
                  <a:lnTo>
                    <a:pt x="324" y="130"/>
                  </a:lnTo>
                  <a:lnTo>
                    <a:pt x="324" y="137"/>
                  </a:lnTo>
                  <a:lnTo>
                    <a:pt x="321" y="137"/>
                  </a:lnTo>
                  <a:lnTo>
                    <a:pt x="317" y="137"/>
                  </a:lnTo>
                  <a:lnTo>
                    <a:pt x="314" y="137"/>
                  </a:lnTo>
                  <a:lnTo>
                    <a:pt x="310" y="137"/>
                  </a:lnTo>
                  <a:lnTo>
                    <a:pt x="306" y="137"/>
                  </a:lnTo>
                  <a:lnTo>
                    <a:pt x="303" y="137"/>
                  </a:lnTo>
                  <a:lnTo>
                    <a:pt x="299" y="137"/>
                  </a:lnTo>
                  <a:lnTo>
                    <a:pt x="296" y="137"/>
                  </a:lnTo>
                  <a:lnTo>
                    <a:pt x="292" y="137"/>
                  </a:lnTo>
                  <a:lnTo>
                    <a:pt x="288" y="137"/>
                  </a:lnTo>
                  <a:lnTo>
                    <a:pt x="285" y="134"/>
                  </a:lnTo>
                  <a:lnTo>
                    <a:pt x="281" y="130"/>
                  </a:lnTo>
                  <a:lnTo>
                    <a:pt x="281" y="123"/>
                  </a:lnTo>
                  <a:lnTo>
                    <a:pt x="281" y="134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63" y="137"/>
                  </a:lnTo>
                  <a:lnTo>
                    <a:pt x="259" y="137"/>
                  </a:lnTo>
                  <a:lnTo>
                    <a:pt x="256" y="137"/>
                  </a:lnTo>
                  <a:lnTo>
                    <a:pt x="252" y="137"/>
                  </a:lnTo>
                  <a:lnTo>
                    <a:pt x="249" y="137"/>
                  </a:lnTo>
                  <a:lnTo>
                    <a:pt x="245" y="137"/>
                  </a:lnTo>
                  <a:lnTo>
                    <a:pt x="241" y="134"/>
                  </a:lnTo>
                  <a:lnTo>
                    <a:pt x="241" y="130"/>
                  </a:lnTo>
                  <a:lnTo>
                    <a:pt x="238" y="120"/>
                  </a:lnTo>
                  <a:lnTo>
                    <a:pt x="238" y="134"/>
                  </a:lnTo>
                  <a:lnTo>
                    <a:pt x="234" y="137"/>
                  </a:lnTo>
                  <a:lnTo>
                    <a:pt x="231" y="137"/>
                  </a:lnTo>
                  <a:lnTo>
                    <a:pt x="227" y="137"/>
                  </a:lnTo>
                  <a:lnTo>
                    <a:pt x="223" y="137"/>
                  </a:lnTo>
                  <a:lnTo>
                    <a:pt x="220" y="137"/>
                  </a:lnTo>
                  <a:lnTo>
                    <a:pt x="216" y="137"/>
                  </a:lnTo>
                  <a:lnTo>
                    <a:pt x="213" y="137"/>
                  </a:lnTo>
                  <a:lnTo>
                    <a:pt x="209" y="137"/>
                  </a:lnTo>
                  <a:lnTo>
                    <a:pt x="205" y="137"/>
                  </a:lnTo>
                  <a:lnTo>
                    <a:pt x="202" y="134"/>
                  </a:lnTo>
                  <a:lnTo>
                    <a:pt x="198" y="130"/>
                  </a:lnTo>
                  <a:lnTo>
                    <a:pt x="198" y="106"/>
                  </a:lnTo>
                  <a:lnTo>
                    <a:pt x="198" y="116"/>
                  </a:lnTo>
                  <a:lnTo>
                    <a:pt x="195" y="130"/>
                  </a:lnTo>
                  <a:lnTo>
                    <a:pt x="195" y="137"/>
                  </a:lnTo>
                  <a:lnTo>
                    <a:pt x="191" y="137"/>
                  </a:lnTo>
                  <a:lnTo>
                    <a:pt x="187" y="137"/>
                  </a:lnTo>
                  <a:lnTo>
                    <a:pt x="184" y="137"/>
                  </a:lnTo>
                  <a:lnTo>
                    <a:pt x="180" y="137"/>
                  </a:lnTo>
                  <a:lnTo>
                    <a:pt x="177" y="137"/>
                  </a:lnTo>
                  <a:lnTo>
                    <a:pt x="173" y="137"/>
                  </a:lnTo>
                  <a:lnTo>
                    <a:pt x="169" y="137"/>
                  </a:lnTo>
                  <a:lnTo>
                    <a:pt x="166" y="137"/>
                  </a:lnTo>
                  <a:lnTo>
                    <a:pt x="162" y="137"/>
                  </a:lnTo>
                  <a:lnTo>
                    <a:pt x="159" y="134"/>
                  </a:lnTo>
                  <a:lnTo>
                    <a:pt x="159" y="99"/>
                  </a:lnTo>
                  <a:lnTo>
                    <a:pt x="155" y="103"/>
                  </a:lnTo>
                  <a:lnTo>
                    <a:pt x="155" y="130"/>
                  </a:lnTo>
                  <a:lnTo>
                    <a:pt x="148" y="137"/>
                  </a:lnTo>
                  <a:lnTo>
                    <a:pt x="151" y="137"/>
                  </a:lnTo>
                  <a:lnTo>
                    <a:pt x="148" y="137"/>
                  </a:lnTo>
                  <a:lnTo>
                    <a:pt x="144" y="137"/>
                  </a:lnTo>
                  <a:lnTo>
                    <a:pt x="141" y="137"/>
                  </a:lnTo>
                  <a:lnTo>
                    <a:pt x="137" y="137"/>
                  </a:lnTo>
                  <a:lnTo>
                    <a:pt x="133" y="137"/>
                  </a:lnTo>
                  <a:lnTo>
                    <a:pt x="130" y="137"/>
                  </a:lnTo>
                  <a:lnTo>
                    <a:pt x="126" y="137"/>
                  </a:lnTo>
                  <a:lnTo>
                    <a:pt x="122" y="134"/>
                  </a:lnTo>
                  <a:lnTo>
                    <a:pt x="119" y="130"/>
                  </a:lnTo>
                  <a:lnTo>
                    <a:pt x="119" y="106"/>
                  </a:lnTo>
                  <a:lnTo>
                    <a:pt x="115" y="79"/>
                  </a:lnTo>
                  <a:lnTo>
                    <a:pt x="115" y="120"/>
                  </a:lnTo>
                  <a:lnTo>
                    <a:pt x="112" y="127"/>
                  </a:lnTo>
                  <a:lnTo>
                    <a:pt x="112" y="137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1" y="137"/>
                  </a:lnTo>
                  <a:lnTo>
                    <a:pt x="97" y="137"/>
                  </a:lnTo>
                  <a:lnTo>
                    <a:pt x="94" y="137"/>
                  </a:lnTo>
                  <a:lnTo>
                    <a:pt x="90" y="137"/>
                  </a:lnTo>
                  <a:lnTo>
                    <a:pt x="86" y="137"/>
                  </a:lnTo>
                  <a:lnTo>
                    <a:pt x="83" y="134"/>
                  </a:lnTo>
                  <a:lnTo>
                    <a:pt x="79" y="130"/>
                  </a:lnTo>
                  <a:lnTo>
                    <a:pt x="79" y="103"/>
                  </a:lnTo>
                  <a:lnTo>
                    <a:pt x="76" y="65"/>
                  </a:lnTo>
                  <a:lnTo>
                    <a:pt x="76" y="123"/>
                  </a:lnTo>
                  <a:lnTo>
                    <a:pt x="72" y="130"/>
                  </a:lnTo>
                  <a:lnTo>
                    <a:pt x="72" y="137"/>
                  </a:lnTo>
                  <a:lnTo>
                    <a:pt x="68" y="137"/>
                  </a:lnTo>
                  <a:lnTo>
                    <a:pt x="65" y="137"/>
                  </a:lnTo>
                  <a:lnTo>
                    <a:pt x="61" y="137"/>
                  </a:lnTo>
                  <a:lnTo>
                    <a:pt x="58" y="137"/>
                  </a:lnTo>
                  <a:lnTo>
                    <a:pt x="54" y="137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3" y="134"/>
                  </a:lnTo>
                  <a:lnTo>
                    <a:pt x="40" y="130"/>
                  </a:lnTo>
                  <a:lnTo>
                    <a:pt x="40" y="79"/>
                  </a:lnTo>
                  <a:lnTo>
                    <a:pt x="36" y="24"/>
                  </a:lnTo>
                  <a:lnTo>
                    <a:pt x="36" y="120"/>
                  </a:lnTo>
                  <a:lnTo>
                    <a:pt x="32" y="127"/>
                  </a:lnTo>
                  <a:lnTo>
                    <a:pt x="32" y="134"/>
                  </a:lnTo>
                  <a:lnTo>
                    <a:pt x="29" y="137"/>
                  </a:lnTo>
                  <a:lnTo>
                    <a:pt x="25" y="137"/>
                  </a:lnTo>
                  <a:lnTo>
                    <a:pt x="22" y="137"/>
                  </a:lnTo>
                  <a:lnTo>
                    <a:pt x="18" y="137"/>
                  </a:lnTo>
                  <a:lnTo>
                    <a:pt x="14" y="137"/>
                  </a:lnTo>
                  <a:lnTo>
                    <a:pt x="11" y="137"/>
                  </a:lnTo>
                  <a:lnTo>
                    <a:pt x="7" y="134"/>
                  </a:lnTo>
                  <a:lnTo>
                    <a:pt x="3" y="130"/>
                  </a:lnTo>
                  <a:lnTo>
                    <a:pt x="3" y="120"/>
                  </a:lnTo>
                  <a:lnTo>
                    <a:pt x="0" y="106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1477" y="3077"/>
              <a:ext cx="292" cy="803"/>
            </a:xfrm>
            <a:custGeom>
              <a:avLst/>
              <a:gdLst>
                <a:gd name="T0" fmla="*/ 288 w 292"/>
                <a:gd name="T1" fmla="*/ 748 h 803"/>
                <a:gd name="T2" fmla="*/ 285 w 292"/>
                <a:gd name="T3" fmla="*/ 800 h 803"/>
                <a:gd name="T4" fmla="*/ 274 w 292"/>
                <a:gd name="T5" fmla="*/ 803 h 803"/>
                <a:gd name="T6" fmla="*/ 263 w 292"/>
                <a:gd name="T7" fmla="*/ 800 h 803"/>
                <a:gd name="T8" fmla="*/ 256 w 292"/>
                <a:gd name="T9" fmla="*/ 752 h 803"/>
                <a:gd name="T10" fmla="*/ 252 w 292"/>
                <a:gd name="T11" fmla="*/ 745 h 803"/>
                <a:gd name="T12" fmla="*/ 245 w 292"/>
                <a:gd name="T13" fmla="*/ 800 h 803"/>
                <a:gd name="T14" fmla="*/ 234 w 292"/>
                <a:gd name="T15" fmla="*/ 803 h 803"/>
                <a:gd name="T16" fmla="*/ 223 w 292"/>
                <a:gd name="T17" fmla="*/ 796 h 803"/>
                <a:gd name="T18" fmla="*/ 216 w 292"/>
                <a:gd name="T19" fmla="*/ 748 h 803"/>
                <a:gd name="T20" fmla="*/ 213 w 292"/>
                <a:gd name="T21" fmla="*/ 714 h 803"/>
                <a:gd name="T22" fmla="*/ 209 w 292"/>
                <a:gd name="T23" fmla="*/ 800 h 803"/>
                <a:gd name="T24" fmla="*/ 198 w 292"/>
                <a:gd name="T25" fmla="*/ 803 h 803"/>
                <a:gd name="T26" fmla="*/ 187 w 292"/>
                <a:gd name="T27" fmla="*/ 796 h 803"/>
                <a:gd name="T28" fmla="*/ 184 w 292"/>
                <a:gd name="T29" fmla="*/ 755 h 803"/>
                <a:gd name="T30" fmla="*/ 180 w 292"/>
                <a:gd name="T31" fmla="*/ 607 h 803"/>
                <a:gd name="T32" fmla="*/ 173 w 292"/>
                <a:gd name="T33" fmla="*/ 789 h 803"/>
                <a:gd name="T34" fmla="*/ 166 w 292"/>
                <a:gd name="T35" fmla="*/ 800 h 803"/>
                <a:gd name="T36" fmla="*/ 155 w 292"/>
                <a:gd name="T37" fmla="*/ 800 h 803"/>
                <a:gd name="T38" fmla="*/ 148 w 292"/>
                <a:gd name="T39" fmla="*/ 789 h 803"/>
                <a:gd name="T40" fmla="*/ 144 w 292"/>
                <a:gd name="T41" fmla="*/ 402 h 803"/>
                <a:gd name="T42" fmla="*/ 140 w 292"/>
                <a:gd name="T43" fmla="*/ 779 h 803"/>
                <a:gd name="T44" fmla="*/ 133 w 292"/>
                <a:gd name="T45" fmla="*/ 800 h 803"/>
                <a:gd name="T46" fmla="*/ 122 w 292"/>
                <a:gd name="T47" fmla="*/ 800 h 803"/>
                <a:gd name="T48" fmla="*/ 115 w 292"/>
                <a:gd name="T49" fmla="*/ 789 h 803"/>
                <a:gd name="T50" fmla="*/ 108 w 292"/>
                <a:gd name="T51" fmla="*/ 652 h 803"/>
                <a:gd name="T52" fmla="*/ 104 w 292"/>
                <a:gd name="T53" fmla="*/ 679 h 803"/>
                <a:gd name="T54" fmla="*/ 101 w 292"/>
                <a:gd name="T55" fmla="*/ 796 h 803"/>
                <a:gd name="T56" fmla="*/ 90 w 292"/>
                <a:gd name="T57" fmla="*/ 800 h 803"/>
                <a:gd name="T58" fmla="*/ 79 w 292"/>
                <a:gd name="T59" fmla="*/ 789 h 803"/>
                <a:gd name="T60" fmla="*/ 76 w 292"/>
                <a:gd name="T61" fmla="*/ 453 h 803"/>
                <a:gd name="T62" fmla="*/ 68 w 292"/>
                <a:gd name="T63" fmla="*/ 752 h 803"/>
                <a:gd name="T64" fmla="*/ 65 w 292"/>
                <a:gd name="T65" fmla="*/ 796 h 803"/>
                <a:gd name="T66" fmla="*/ 54 w 292"/>
                <a:gd name="T67" fmla="*/ 796 h 803"/>
                <a:gd name="T68" fmla="*/ 47 w 292"/>
                <a:gd name="T69" fmla="*/ 779 h 803"/>
                <a:gd name="T70" fmla="*/ 40 w 292"/>
                <a:gd name="T71" fmla="*/ 566 h 803"/>
                <a:gd name="T72" fmla="*/ 36 w 292"/>
                <a:gd name="T73" fmla="*/ 645 h 803"/>
                <a:gd name="T74" fmla="*/ 32 w 292"/>
                <a:gd name="T75" fmla="*/ 789 h 803"/>
                <a:gd name="T76" fmla="*/ 25 w 292"/>
                <a:gd name="T77" fmla="*/ 796 h 803"/>
                <a:gd name="T78" fmla="*/ 14 w 292"/>
                <a:gd name="T79" fmla="*/ 789 h 803"/>
                <a:gd name="T80" fmla="*/ 11 w 292"/>
                <a:gd name="T81" fmla="*/ 731 h 803"/>
                <a:gd name="T82" fmla="*/ 3 w 292"/>
                <a:gd name="T83" fmla="*/ 357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2" h="803">
                  <a:moveTo>
                    <a:pt x="292" y="666"/>
                  </a:moveTo>
                  <a:lnTo>
                    <a:pt x="292" y="679"/>
                  </a:lnTo>
                  <a:lnTo>
                    <a:pt x="288" y="748"/>
                  </a:lnTo>
                  <a:lnTo>
                    <a:pt x="288" y="793"/>
                  </a:lnTo>
                  <a:lnTo>
                    <a:pt x="285" y="796"/>
                  </a:lnTo>
                  <a:lnTo>
                    <a:pt x="285" y="800"/>
                  </a:lnTo>
                  <a:lnTo>
                    <a:pt x="281" y="803"/>
                  </a:lnTo>
                  <a:lnTo>
                    <a:pt x="277" y="803"/>
                  </a:lnTo>
                  <a:lnTo>
                    <a:pt x="274" y="803"/>
                  </a:lnTo>
                  <a:lnTo>
                    <a:pt x="270" y="803"/>
                  </a:lnTo>
                  <a:lnTo>
                    <a:pt x="267" y="803"/>
                  </a:lnTo>
                  <a:lnTo>
                    <a:pt x="263" y="800"/>
                  </a:lnTo>
                  <a:lnTo>
                    <a:pt x="259" y="796"/>
                  </a:lnTo>
                  <a:lnTo>
                    <a:pt x="256" y="793"/>
                  </a:lnTo>
                  <a:lnTo>
                    <a:pt x="256" y="752"/>
                  </a:lnTo>
                  <a:lnTo>
                    <a:pt x="252" y="693"/>
                  </a:lnTo>
                  <a:lnTo>
                    <a:pt x="252" y="604"/>
                  </a:lnTo>
                  <a:lnTo>
                    <a:pt x="252" y="745"/>
                  </a:lnTo>
                  <a:lnTo>
                    <a:pt x="249" y="772"/>
                  </a:lnTo>
                  <a:lnTo>
                    <a:pt x="249" y="796"/>
                  </a:lnTo>
                  <a:lnTo>
                    <a:pt x="245" y="800"/>
                  </a:lnTo>
                  <a:lnTo>
                    <a:pt x="241" y="803"/>
                  </a:lnTo>
                  <a:lnTo>
                    <a:pt x="238" y="803"/>
                  </a:lnTo>
                  <a:lnTo>
                    <a:pt x="234" y="803"/>
                  </a:lnTo>
                  <a:lnTo>
                    <a:pt x="231" y="803"/>
                  </a:lnTo>
                  <a:lnTo>
                    <a:pt x="227" y="800"/>
                  </a:lnTo>
                  <a:lnTo>
                    <a:pt x="223" y="796"/>
                  </a:lnTo>
                  <a:lnTo>
                    <a:pt x="220" y="793"/>
                  </a:lnTo>
                  <a:lnTo>
                    <a:pt x="220" y="772"/>
                  </a:lnTo>
                  <a:lnTo>
                    <a:pt x="216" y="748"/>
                  </a:lnTo>
                  <a:lnTo>
                    <a:pt x="216" y="559"/>
                  </a:lnTo>
                  <a:lnTo>
                    <a:pt x="216" y="607"/>
                  </a:lnTo>
                  <a:lnTo>
                    <a:pt x="213" y="714"/>
                  </a:lnTo>
                  <a:lnTo>
                    <a:pt x="213" y="786"/>
                  </a:lnTo>
                  <a:lnTo>
                    <a:pt x="209" y="793"/>
                  </a:lnTo>
                  <a:lnTo>
                    <a:pt x="209" y="800"/>
                  </a:lnTo>
                  <a:lnTo>
                    <a:pt x="205" y="800"/>
                  </a:lnTo>
                  <a:lnTo>
                    <a:pt x="202" y="803"/>
                  </a:lnTo>
                  <a:lnTo>
                    <a:pt x="198" y="803"/>
                  </a:lnTo>
                  <a:lnTo>
                    <a:pt x="195" y="803"/>
                  </a:lnTo>
                  <a:lnTo>
                    <a:pt x="191" y="800"/>
                  </a:lnTo>
                  <a:lnTo>
                    <a:pt x="187" y="796"/>
                  </a:lnTo>
                  <a:lnTo>
                    <a:pt x="187" y="793"/>
                  </a:lnTo>
                  <a:lnTo>
                    <a:pt x="184" y="789"/>
                  </a:lnTo>
                  <a:lnTo>
                    <a:pt x="184" y="755"/>
                  </a:lnTo>
                  <a:lnTo>
                    <a:pt x="180" y="714"/>
                  </a:lnTo>
                  <a:lnTo>
                    <a:pt x="180" y="477"/>
                  </a:lnTo>
                  <a:lnTo>
                    <a:pt x="180" y="607"/>
                  </a:lnTo>
                  <a:lnTo>
                    <a:pt x="177" y="714"/>
                  </a:lnTo>
                  <a:lnTo>
                    <a:pt x="177" y="786"/>
                  </a:lnTo>
                  <a:lnTo>
                    <a:pt x="173" y="789"/>
                  </a:lnTo>
                  <a:lnTo>
                    <a:pt x="173" y="796"/>
                  </a:lnTo>
                  <a:lnTo>
                    <a:pt x="169" y="800"/>
                  </a:lnTo>
                  <a:lnTo>
                    <a:pt x="166" y="800"/>
                  </a:lnTo>
                  <a:lnTo>
                    <a:pt x="162" y="800"/>
                  </a:lnTo>
                  <a:lnTo>
                    <a:pt x="158" y="800"/>
                  </a:lnTo>
                  <a:lnTo>
                    <a:pt x="155" y="800"/>
                  </a:lnTo>
                  <a:lnTo>
                    <a:pt x="151" y="796"/>
                  </a:lnTo>
                  <a:lnTo>
                    <a:pt x="151" y="793"/>
                  </a:lnTo>
                  <a:lnTo>
                    <a:pt x="148" y="789"/>
                  </a:lnTo>
                  <a:lnTo>
                    <a:pt x="148" y="752"/>
                  </a:lnTo>
                  <a:lnTo>
                    <a:pt x="144" y="704"/>
                  </a:lnTo>
                  <a:lnTo>
                    <a:pt x="144" y="402"/>
                  </a:lnTo>
                  <a:lnTo>
                    <a:pt x="144" y="525"/>
                  </a:lnTo>
                  <a:lnTo>
                    <a:pt x="140" y="676"/>
                  </a:lnTo>
                  <a:lnTo>
                    <a:pt x="140" y="779"/>
                  </a:lnTo>
                  <a:lnTo>
                    <a:pt x="137" y="786"/>
                  </a:lnTo>
                  <a:lnTo>
                    <a:pt x="137" y="796"/>
                  </a:lnTo>
                  <a:lnTo>
                    <a:pt x="133" y="800"/>
                  </a:lnTo>
                  <a:lnTo>
                    <a:pt x="130" y="800"/>
                  </a:lnTo>
                  <a:lnTo>
                    <a:pt x="126" y="800"/>
                  </a:lnTo>
                  <a:lnTo>
                    <a:pt x="122" y="800"/>
                  </a:lnTo>
                  <a:lnTo>
                    <a:pt x="119" y="796"/>
                  </a:lnTo>
                  <a:lnTo>
                    <a:pt x="115" y="793"/>
                  </a:lnTo>
                  <a:lnTo>
                    <a:pt x="115" y="789"/>
                  </a:lnTo>
                  <a:lnTo>
                    <a:pt x="112" y="782"/>
                  </a:lnTo>
                  <a:lnTo>
                    <a:pt x="112" y="724"/>
                  </a:lnTo>
                  <a:lnTo>
                    <a:pt x="108" y="652"/>
                  </a:lnTo>
                  <a:lnTo>
                    <a:pt x="108" y="312"/>
                  </a:lnTo>
                  <a:lnTo>
                    <a:pt x="108" y="539"/>
                  </a:lnTo>
                  <a:lnTo>
                    <a:pt x="104" y="679"/>
                  </a:lnTo>
                  <a:lnTo>
                    <a:pt x="104" y="776"/>
                  </a:lnTo>
                  <a:lnTo>
                    <a:pt x="101" y="782"/>
                  </a:lnTo>
                  <a:lnTo>
                    <a:pt x="101" y="796"/>
                  </a:lnTo>
                  <a:lnTo>
                    <a:pt x="97" y="800"/>
                  </a:lnTo>
                  <a:lnTo>
                    <a:pt x="94" y="800"/>
                  </a:lnTo>
                  <a:lnTo>
                    <a:pt x="90" y="800"/>
                  </a:lnTo>
                  <a:lnTo>
                    <a:pt x="86" y="796"/>
                  </a:lnTo>
                  <a:lnTo>
                    <a:pt x="83" y="793"/>
                  </a:lnTo>
                  <a:lnTo>
                    <a:pt x="79" y="789"/>
                  </a:lnTo>
                  <a:lnTo>
                    <a:pt x="79" y="769"/>
                  </a:lnTo>
                  <a:lnTo>
                    <a:pt x="76" y="752"/>
                  </a:lnTo>
                  <a:lnTo>
                    <a:pt x="76" y="453"/>
                  </a:lnTo>
                  <a:lnTo>
                    <a:pt x="72" y="206"/>
                  </a:lnTo>
                  <a:lnTo>
                    <a:pt x="72" y="717"/>
                  </a:lnTo>
                  <a:lnTo>
                    <a:pt x="68" y="752"/>
                  </a:lnTo>
                  <a:lnTo>
                    <a:pt x="68" y="786"/>
                  </a:lnTo>
                  <a:lnTo>
                    <a:pt x="65" y="789"/>
                  </a:lnTo>
                  <a:lnTo>
                    <a:pt x="65" y="796"/>
                  </a:lnTo>
                  <a:lnTo>
                    <a:pt x="61" y="796"/>
                  </a:lnTo>
                  <a:lnTo>
                    <a:pt x="58" y="800"/>
                  </a:lnTo>
                  <a:lnTo>
                    <a:pt x="54" y="796"/>
                  </a:lnTo>
                  <a:lnTo>
                    <a:pt x="50" y="793"/>
                  </a:lnTo>
                  <a:lnTo>
                    <a:pt x="47" y="789"/>
                  </a:lnTo>
                  <a:lnTo>
                    <a:pt x="47" y="779"/>
                  </a:lnTo>
                  <a:lnTo>
                    <a:pt x="43" y="772"/>
                  </a:lnTo>
                  <a:lnTo>
                    <a:pt x="43" y="683"/>
                  </a:lnTo>
                  <a:lnTo>
                    <a:pt x="40" y="566"/>
                  </a:lnTo>
                  <a:lnTo>
                    <a:pt x="40" y="137"/>
                  </a:lnTo>
                  <a:lnTo>
                    <a:pt x="40" y="470"/>
                  </a:lnTo>
                  <a:lnTo>
                    <a:pt x="36" y="645"/>
                  </a:lnTo>
                  <a:lnTo>
                    <a:pt x="36" y="765"/>
                  </a:lnTo>
                  <a:lnTo>
                    <a:pt x="32" y="776"/>
                  </a:lnTo>
                  <a:lnTo>
                    <a:pt x="32" y="789"/>
                  </a:lnTo>
                  <a:lnTo>
                    <a:pt x="25" y="796"/>
                  </a:lnTo>
                  <a:lnTo>
                    <a:pt x="29" y="796"/>
                  </a:lnTo>
                  <a:lnTo>
                    <a:pt x="25" y="796"/>
                  </a:lnTo>
                  <a:lnTo>
                    <a:pt x="21" y="796"/>
                  </a:lnTo>
                  <a:lnTo>
                    <a:pt x="18" y="793"/>
                  </a:lnTo>
                  <a:lnTo>
                    <a:pt x="14" y="789"/>
                  </a:lnTo>
                  <a:lnTo>
                    <a:pt x="14" y="782"/>
                  </a:lnTo>
                  <a:lnTo>
                    <a:pt x="11" y="776"/>
                  </a:lnTo>
                  <a:lnTo>
                    <a:pt x="11" y="731"/>
                  </a:lnTo>
                  <a:lnTo>
                    <a:pt x="7" y="679"/>
                  </a:lnTo>
                  <a:lnTo>
                    <a:pt x="7" y="0"/>
                  </a:lnTo>
                  <a:lnTo>
                    <a:pt x="3" y="357"/>
                  </a:lnTo>
                  <a:lnTo>
                    <a:pt x="3" y="734"/>
                  </a:lnTo>
                  <a:lnTo>
                    <a:pt x="0" y="758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1214" y="2758"/>
              <a:ext cx="263" cy="1115"/>
            </a:xfrm>
            <a:custGeom>
              <a:avLst/>
              <a:gdLst>
                <a:gd name="T0" fmla="*/ 259 w 263"/>
                <a:gd name="T1" fmla="*/ 1105 h 1115"/>
                <a:gd name="T2" fmla="*/ 252 w 263"/>
                <a:gd name="T3" fmla="*/ 1115 h 1115"/>
                <a:gd name="T4" fmla="*/ 245 w 263"/>
                <a:gd name="T5" fmla="*/ 1101 h 1115"/>
                <a:gd name="T6" fmla="*/ 238 w 263"/>
                <a:gd name="T7" fmla="*/ 1026 h 1115"/>
                <a:gd name="T8" fmla="*/ 234 w 263"/>
                <a:gd name="T9" fmla="*/ 1016 h 1115"/>
                <a:gd name="T10" fmla="*/ 227 w 263"/>
                <a:gd name="T11" fmla="*/ 1101 h 1115"/>
                <a:gd name="T12" fmla="*/ 220 w 263"/>
                <a:gd name="T13" fmla="*/ 1115 h 1115"/>
                <a:gd name="T14" fmla="*/ 212 w 263"/>
                <a:gd name="T15" fmla="*/ 1101 h 1115"/>
                <a:gd name="T16" fmla="*/ 205 w 263"/>
                <a:gd name="T17" fmla="*/ 1026 h 1115"/>
                <a:gd name="T18" fmla="*/ 202 w 263"/>
                <a:gd name="T19" fmla="*/ 992 h 1115"/>
                <a:gd name="T20" fmla="*/ 194 w 263"/>
                <a:gd name="T21" fmla="*/ 1098 h 1115"/>
                <a:gd name="T22" fmla="*/ 187 w 263"/>
                <a:gd name="T23" fmla="*/ 1112 h 1115"/>
                <a:gd name="T24" fmla="*/ 180 w 263"/>
                <a:gd name="T25" fmla="*/ 1098 h 1115"/>
                <a:gd name="T26" fmla="*/ 173 w 263"/>
                <a:gd name="T27" fmla="*/ 998 h 1115"/>
                <a:gd name="T28" fmla="*/ 169 w 263"/>
                <a:gd name="T29" fmla="*/ 1043 h 1115"/>
                <a:gd name="T30" fmla="*/ 162 w 263"/>
                <a:gd name="T31" fmla="*/ 1101 h 1115"/>
                <a:gd name="T32" fmla="*/ 155 w 263"/>
                <a:gd name="T33" fmla="*/ 1112 h 1115"/>
                <a:gd name="T34" fmla="*/ 144 w 263"/>
                <a:gd name="T35" fmla="*/ 1067 h 1115"/>
                <a:gd name="T36" fmla="*/ 140 w 263"/>
                <a:gd name="T37" fmla="*/ 24 h 1115"/>
                <a:gd name="T38" fmla="*/ 137 w 263"/>
                <a:gd name="T39" fmla="*/ 1060 h 1115"/>
                <a:gd name="T40" fmla="*/ 129 w 263"/>
                <a:gd name="T41" fmla="*/ 1101 h 1115"/>
                <a:gd name="T42" fmla="*/ 122 w 263"/>
                <a:gd name="T43" fmla="*/ 1108 h 1115"/>
                <a:gd name="T44" fmla="*/ 115 w 263"/>
                <a:gd name="T45" fmla="*/ 1095 h 1115"/>
                <a:gd name="T46" fmla="*/ 111 w 263"/>
                <a:gd name="T47" fmla="*/ 611 h 1115"/>
                <a:gd name="T48" fmla="*/ 104 w 263"/>
                <a:gd name="T49" fmla="*/ 1040 h 1115"/>
                <a:gd name="T50" fmla="*/ 101 w 263"/>
                <a:gd name="T51" fmla="*/ 1105 h 1115"/>
                <a:gd name="T52" fmla="*/ 90 w 263"/>
                <a:gd name="T53" fmla="*/ 1105 h 1115"/>
                <a:gd name="T54" fmla="*/ 86 w 263"/>
                <a:gd name="T55" fmla="*/ 1081 h 1115"/>
                <a:gd name="T56" fmla="*/ 79 w 263"/>
                <a:gd name="T57" fmla="*/ 697 h 1115"/>
                <a:gd name="T58" fmla="*/ 75 w 263"/>
                <a:gd name="T59" fmla="*/ 858 h 1115"/>
                <a:gd name="T60" fmla="*/ 72 w 263"/>
                <a:gd name="T61" fmla="*/ 1101 h 1115"/>
                <a:gd name="T62" fmla="*/ 65 w 263"/>
                <a:gd name="T63" fmla="*/ 1108 h 1115"/>
                <a:gd name="T64" fmla="*/ 57 w 263"/>
                <a:gd name="T65" fmla="*/ 1095 h 1115"/>
                <a:gd name="T66" fmla="*/ 50 w 263"/>
                <a:gd name="T67" fmla="*/ 878 h 1115"/>
                <a:gd name="T68" fmla="*/ 47 w 263"/>
                <a:gd name="T69" fmla="*/ 683 h 1115"/>
                <a:gd name="T70" fmla="*/ 43 w 263"/>
                <a:gd name="T71" fmla="*/ 1095 h 1115"/>
                <a:gd name="T72" fmla="*/ 36 w 263"/>
                <a:gd name="T73" fmla="*/ 1108 h 1115"/>
                <a:gd name="T74" fmla="*/ 28 w 263"/>
                <a:gd name="T75" fmla="*/ 1098 h 1115"/>
                <a:gd name="T76" fmla="*/ 21 w 263"/>
                <a:gd name="T77" fmla="*/ 1009 h 1115"/>
                <a:gd name="T78" fmla="*/ 18 w 263"/>
                <a:gd name="T79" fmla="*/ 1036 h 1115"/>
                <a:gd name="T80" fmla="*/ 10 w 263"/>
                <a:gd name="T81" fmla="*/ 1101 h 1115"/>
                <a:gd name="T82" fmla="*/ 3 w 263"/>
                <a:gd name="T83" fmla="*/ 1108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3" h="1115">
                  <a:moveTo>
                    <a:pt x="263" y="1077"/>
                  </a:moveTo>
                  <a:lnTo>
                    <a:pt x="263" y="1101"/>
                  </a:lnTo>
                  <a:lnTo>
                    <a:pt x="259" y="1105"/>
                  </a:lnTo>
                  <a:lnTo>
                    <a:pt x="259" y="1112"/>
                  </a:lnTo>
                  <a:lnTo>
                    <a:pt x="256" y="1115"/>
                  </a:lnTo>
                  <a:lnTo>
                    <a:pt x="252" y="1115"/>
                  </a:lnTo>
                  <a:lnTo>
                    <a:pt x="248" y="1112"/>
                  </a:lnTo>
                  <a:lnTo>
                    <a:pt x="245" y="1108"/>
                  </a:lnTo>
                  <a:lnTo>
                    <a:pt x="245" y="1101"/>
                  </a:lnTo>
                  <a:lnTo>
                    <a:pt x="241" y="1098"/>
                  </a:lnTo>
                  <a:lnTo>
                    <a:pt x="241" y="1060"/>
                  </a:lnTo>
                  <a:lnTo>
                    <a:pt x="238" y="1026"/>
                  </a:lnTo>
                  <a:lnTo>
                    <a:pt x="238" y="377"/>
                  </a:lnTo>
                  <a:lnTo>
                    <a:pt x="234" y="298"/>
                  </a:lnTo>
                  <a:lnTo>
                    <a:pt x="234" y="1016"/>
                  </a:lnTo>
                  <a:lnTo>
                    <a:pt x="230" y="1053"/>
                  </a:lnTo>
                  <a:lnTo>
                    <a:pt x="230" y="1095"/>
                  </a:lnTo>
                  <a:lnTo>
                    <a:pt x="227" y="1101"/>
                  </a:lnTo>
                  <a:lnTo>
                    <a:pt x="227" y="1108"/>
                  </a:lnTo>
                  <a:lnTo>
                    <a:pt x="223" y="1112"/>
                  </a:lnTo>
                  <a:lnTo>
                    <a:pt x="220" y="1115"/>
                  </a:lnTo>
                  <a:lnTo>
                    <a:pt x="216" y="1112"/>
                  </a:lnTo>
                  <a:lnTo>
                    <a:pt x="212" y="1108"/>
                  </a:lnTo>
                  <a:lnTo>
                    <a:pt x="212" y="1101"/>
                  </a:lnTo>
                  <a:lnTo>
                    <a:pt x="209" y="1095"/>
                  </a:lnTo>
                  <a:lnTo>
                    <a:pt x="209" y="1057"/>
                  </a:lnTo>
                  <a:lnTo>
                    <a:pt x="205" y="1026"/>
                  </a:lnTo>
                  <a:lnTo>
                    <a:pt x="205" y="401"/>
                  </a:lnTo>
                  <a:lnTo>
                    <a:pt x="202" y="137"/>
                  </a:lnTo>
                  <a:lnTo>
                    <a:pt x="202" y="992"/>
                  </a:lnTo>
                  <a:lnTo>
                    <a:pt x="198" y="1040"/>
                  </a:lnTo>
                  <a:lnTo>
                    <a:pt x="198" y="1091"/>
                  </a:lnTo>
                  <a:lnTo>
                    <a:pt x="194" y="1098"/>
                  </a:lnTo>
                  <a:lnTo>
                    <a:pt x="194" y="1108"/>
                  </a:lnTo>
                  <a:lnTo>
                    <a:pt x="191" y="1112"/>
                  </a:lnTo>
                  <a:lnTo>
                    <a:pt x="187" y="1112"/>
                  </a:lnTo>
                  <a:lnTo>
                    <a:pt x="184" y="1108"/>
                  </a:lnTo>
                  <a:lnTo>
                    <a:pt x="180" y="1105"/>
                  </a:lnTo>
                  <a:lnTo>
                    <a:pt x="180" y="1098"/>
                  </a:lnTo>
                  <a:lnTo>
                    <a:pt x="176" y="1091"/>
                  </a:lnTo>
                  <a:lnTo>
                    <a:pt x="176" y="1043"/>
                  </a:lnTo>
                  <a:lnTo>
                    <a:pt x="173" y="998"/>
                  </a:lnTo>
                  <a:lnTo>
                    <a:pt x="173" y="175"/>
                  </a:lnTo>
                  <a:lnTo>
                    <a:pt x="169" y="185"/>
                  </a:lnTo>
                  <a:lnTo>
                    <a:pt x="169" y="1043"/>
                  </a:lnTo>
                  <a:lnTo>
                    <a:pt x="165" y="1067"/>
                  </a:lnTo>
                  <a:lnTo>
                    <a:pt x="165" y="1098"/>
                  </a:lnTo>
                  <a:lnTo>
                    <a:pt x="162" y="1101"/>
                  </a:lnTo>
                  <a:lnTo>
                    <a:pt x="162" y="1108"/>
                  </a:lnTo>
                  <a:lnTo>
                    <a:pt x="158" y="1112"/>
                  </a:lnTo>
                  <a:lnTo>
                    <a:pt x="155" y="1112"/>
                  </a:lnTo>
                  <a:lnTo>
                    <a:pt x="147" y="1105"/>
                  </a:lnTo>
                  <a:lnTo>
                    <a:pt x="147" y="1081"/>
                  </a:lnTo>
                  <a:lnTo>
                    <a:pt x="144" y="1067"/>
                  </a:lnTo>
                  <a:lnTo>
                    <a:pt x="144" y="923"/>
                  </a:lnTo>
                  <a:lnTo>
                    <a:pt x="140" y="724"/>
                  </a:lnTo>
                  <a:lnTo>
                    <a:pt x="140" y="24"/>
                  </a:lnTo>
                  <a:lnTo>
                    <a:pt x="140" y="570"/>
                  </a:lnTo>
                  <a:lnTo>
                    <a:pt x="137" y="861"/>
                  </a:lnTo>
                  <a:lnTo>
                    <a:pt x="137" y="1060"/>
                  </a:lnTo>
                  <a:lnTo>
                    <a:pt x="133" y="1077"/>
                  </a:lnTo>
                  <a:lnTo>
                    <a:pt x="133" y="1098"/>
                  </a:lnTo>
                  <a:lnTo>
                    <a:pt x="129" y="1101"/>
                  </a:lnTo>
                  <a:lnTo>
                    <a:pt x="129" y="1108"/>
                  </a:lnTo>
                  <a:lnTo>
                    <a:pt x="126" y="1112"/>
                  </a:lnTo>
                  <a:lnTo>
                    <a:pt x="122" y="1108"/>
                  </a:lnTo>
                  <a:lnTo>
                    <a:pt x="119" y="1105"/>
                  </a:lnTo>
                  <a:lnTo>
                    <a:pt x="119" y="1098"/>
                  </a:lnTo>
                  <a:lnTo>
                    <a:pt x="115" y="1095"/>
                  </a:lnTo>
                  <a:lnTo>
                    <a:pt x="115" y="1060"/>
                  </a:lnTo>
                  <a:lnTo>
                    <a:pt x="111" y="1033"/>
                  </a:lnTo>
                  <a:lnTo>
                    <a:pt x="111" y="611"/>
                  </a:lnTo>
                  <a:lnTo>
                    <a:pt x="108" y="51"/>
                  </a:lnTo>
                  <a:lnTo>
                    <a:pt x="108" y="992"/>
                  </a:lnTo>
                  <a:lnTo>
                    <a:pt x="104" y="1040"/>
                  </a:lnTo>
                  <a:lnTo>
                    <a:pt x="104" y="1088"/>
                  </a:lnTo>
                  <a:lnTo>
                    <a:pt x="101" y="1095"/>
                  </a:lnTo>
                  <a:lnTo>
                    <a:pt x="101" y="1105"/>
                  </a:lnTo>
                  <a:lnTo>
                    <a:pt x="97" y="1108"/>
                  </a:lnTo>
                  <a:lnTo>
                    <a:pt x="93" y="1108"/>
                  </a:lnTo>
                  <a:lnTo>
                    <a:pt x="90" y="1105"/>
                  </a:lnTo>
                  <a:lnTo>
                    <a:pt x="90" y="1101"/>
                  </a:lnTo>
                  <a:lnTo>
                    <a:pt x="86" y="1098"/>
                  </a:lnTo>
                  <a:lnTo>
                    <a:pt x="86" y="1081"/>
                  </a:lnTo>
                  <a:lnTo>
                    <a:pt x="83" y="1064"/>
                  </a:lnTo>
                  <a:lnTo>
                    <a:pt x="83" y="909"/>
                  </a:lnTo>
                  <a:lnTo>
                    <a:pt x="79" y="697"/>
                  </a:lnTo>
                  <a:lnTo>
                    <a:pt x="79" y="0"/>
                  </a:lnTo>
                  <a:lnTo>
                    <a:pt x="79" y="570"/>
                  </a:lnTo>
                  <a:lnTo>
                    <a:pt x="75" y="858"/>
                  </a:lnTo>
                  <a:lnTo>
                    <a:pt x="75" y="1060"/>
                  </a:lnTo>
                  <a:lnTo>
                    <a:pt x="72" y="1074"/>
                  </a:lnTo>
                  <a:lnTo>
                    <a:pt x="72" y="1101"/>
                  </a:lnTo>
                  <a:lnTo>
                    <a:pt x="65" y="1108"/>
                  </a:lnTo>
                  <a:lnTo>
                    <a:pt x="68" y="1108"/>
                  </a:lnTo>
                  <a:lnTo>
                    <a:pt x="65" y="1108"/>
                  </a:lnTo>
                  <a:lnTo>
                    <a:pt x="61" y="1105"/>
                  </a:lnTo>
                  <a:lnTo>
                    <a:pt x="57" y="1101"/>
                  </a:lnTo>
                  <a:lnTo>
                    <a:pt x="57" y="1095"/>
                  </a:lnTo>
                  <a:lnTo>
                    <a:pt x="54" y="1088"/>
                  </a:lnTo>
                  <a:lnTo>
                    <a:pt x="54" y="985"/>
                  </a:lnTo>
                  <a:lnTo>
                    <a:pt x="50" y="878"/>
                  </a:lnTo>
                  <a:lnTo>
                    <a:pt x="50" y="65"/>
                  </a:lnTo>
                  <a:lnTo>
                    <a:pt x="50" y="165"/>
                  </a:lnTo>
                  <a:lnTo>
                    <a:pt x="47" y="683"/>
                  </a:lnTo>
                  <a:lnTo>
                    <a:pt x="47" y="1040"/>
                  </a:lnTo>
                  <a:lnTo>
                    <a:pt x="43" y="1064"/>
                  </a:lnTo>
                  <a:lnTo>
                    <a:pt x="43" y="1095"/>
                  </a:lnTo>
                  <a:lnTo>
                    <a:pt x="39" y="1101"/>
                  </a:lnTo>
                  <a:lnTo>
                    <a:pt x="39" y="1108"/>
                  </a:lnTo>
                  <a:lnTo>
                    <a:pt x="36" y="1108"/>
                  </a:lnTo>
                  <a:lnTo>
                    <a:pt x="32" y="1108"/>
                  </a:lnTo>
                  <a:lnTo>
                    <a:pt x="28" y="1105"/>
                  </a:lnTo>
                  <a:lnTo>
                    <a:pt x="28" y="1098"/>
                  </a:lnTo>
                  <a:lnTo>
                    <a:pt x="25" y="1091"/>
                  </a:lnTo>
                  <a:lnTo>
                    <a:pt x="25" y="1050"/>
                  </a:lnTo>
                  <a:lnTo>
                    <a:pt x="21" y="1009"/>
                  </a:lnTo>
                  <a:lnTo>
                    <a:pt x="21" y="89"/>
                  </a:lnTo>
                  <a:lnTo>
                    <a:pt x="18" y="611"/>
                  </a:lnTo>
                  <a:lnTo>
                    <a:pt x="18" y="1036"/>
                  </a:lnTo>
                  <a:lnTo>
                    <a:pt x="14" y="1064"/>
                  </a:lnTo>
                  <a:lnTo>
                    <a:pt x="14" y="1095"/>
                  </a:lnTo>
                  <a:lnTo>
                    <a:pt x="10" y="1101"/>
                  </a:lnTo>
                  <a:lnTo>
                    <a:pt x="10" y="1108"/>
                  </a:lnTo>
                  <a:lnTo>
                    <a:pt x="7" y="1112"/>
                  </a:lnTo>
                  <a:lnTo>
                    <a:pt x="3" y="1108"/>
                  </a:lnTo>
                  <a:lnTo>
                    <a:pt x="0" y="1105"/>
                  </a:lnTo>
                  <a:lnTo>
                    <a:pt x="0" y="1098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1062" y="2998"/>
              <a:ext cx="152" cy="882"/>
            </a:xfrm>
            <a:custGeom>
              <a:avLst/>
              <a:gdLst>
                <a:gd name="T0" fmla="*/ 148 w 152"/>
                <a:gd name="T1" fmla="*/ 855 h 882"/>
                <a:gd name="T2" fmla="*/ 144 w 152"/>
                <a:gd name="T3" fmla="*/ 769 h 882"/>
                <a:gd name="T4" fmla="*/ 144 w 152"/>
                <a:gd name="T5" fmla="*/ 55 h 882"/>
                <a:gd name="T6" fmla="*/ 141 w 152"/>
                <a:gd name="T7" fmla="*/ 813 h 882"/>
                <a:gd name="T8" fmla="*/ 137 w 152"/>
                <a:gd name="T9" fmla="*/ 858 h 882"/>
                <a:gd name="T10" fmla="*/ 134 w 152"/>
                <a:gd name="T11" fmla="*/ 868 h 882"/>
                <a:gd name="T12" fmla="*/ 126 w 152"/>
                <a:gd name="T13" fmla="*/ 868 h 882"/>
                <a:gd name="T14" fmla="*/ 123 w 152"/>
                <a:gd name="T15" fmla="*/ 858 h 882"/>
                <a:gd name="T16" fmla="*/ 119 w 152"/>
                <a:gd name="T17" fmla="*/ 796 h 882"/>
                <a:gd name="T18" fmla="*/ 116 w 152"/>
                <a:gd name="T19" fmla="*/ 72 h 882"/>
                <a:gd name="T20" fmla="*/ 112 w 152"/>
                <a:gd name="T21" fmla="*/ 690 h 882"/>
                <a:gd name="T22" fmla="*/ 108 w 152"/>
                <a:gd name="T23" fmla="*/ 848 h 882"/>
                <a:gd name="T24" fmla="*/ 101 w 152"/>
                <a:gd name="T25" fmla="*/ 872 h 882"/>
                <a:gd name="T26" fmla="*/ 98 w 152"/>
                <a:gd name="T27" fmla="*/ 872 h 882"/>
                <a:gd name="T28" fmla="*/ 94 w 152"/>
                <a:gd name="T29" fmla="*/ 858 h 882"/>
                <a:gd name="T30" fmla="*/ 90 w 152"/>
                <a:gd name="T31" fmla="*/ 618 h 882"/>
                <a:gd name="T32" fmla="*/ 87 w 152"/>
                <a:gd name="T33" fmla="*/ 299 h 882"/>
                <a:gd name="T34" fmla="*/ 83 w 152"/>
                <a:gd name="T35" fmla="*/ 807 h 882"/>
                <a:gd name="T36" fmla="*/ 80 w 152"/>
                <a:gd name="T37" fmla="*/ 865 h 882"/>
                <a:gd name="T38" fmla="*/ 76 w 152"/>
                <a:gd name="T39" fmla="*/ 875 h 882"/>
                <a:gd name="T40" fmla="*/ 69 w 152"/>
                <a:gd name="T41" fmla="*/ 872 h 882"/>
                <a:gd name="T42" fmla="*/ 65 w 152"/>
                <a:gd name="T43" fmla="*/ 837 h 882"/>
                <a:gd name="T44" fmla="*/ 62 w 152"/>
                <a:gd name="T45" fmla="*/ 429 h 882"/>
                <a:gd name="T46" fmla="*/ 58 w 152"/>
                <a:gd name="T47" fmla="*/ 844 h 882"/>
                <a:gd name="T48" fmla="*/ 54 w 152"/>
                <a:gd name="T49" fmla="*/ 872 h 882"/>
                <a:gd name="T50" fmla="*/ 51 w 152"/>
                <a:gd name="T51" fmla="*/ 879 h 882"/>
                <a:gd name="T52" fmla="*/ 43 w 152"/>
                <a:gd name="T53" fmla="*/ 879 h 882"/>
                <a:gd name="T54" fmla="*/ 40 w 152"/>
                <a:gd name="T55" fmla="*/ 872 h 882"/>
                <a:gd name="T56" fmla="*/ 36 w 152"/>
                <a:gd name="T57" fmla="*/ 800 h 882"/>
                <a:gd name="T58" fmla="*/ 33 w 152"/>
                <a:gd name="T59" fmla="*/ 662 h 882"/>
                <a:gd name="T60" fmla="*/ 29 w 152"/>
                <a:gd name="T61" fmla="*/ 855 h 882"/>
                <a:gd name="T62" fmla="*/ 25 w 152"/>
                <a:gd name="T63" fmla="*/ 879 h 882"/>
                <a:gd name="T64" fmla="*/ 18 w 152"/>
                <a:gd name="T65" fmla="*/ 882 h 882"/>
                <a:gd name="T66" fmla="*/ 11 w 152"/>
                <a:gd name="T67" fmla="*/ 882 h 882"/>
                <a:gd name="T68" fmla="*/ 4 w 152"/>
                <a:gd name="T69" fmla="*/ 879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882">
                  <a:moveTo>
                    <a:pt x="152" y="858"/>
                  </a:moveTo>
                  <a:lnTo>
                    <a:pt x="148" y="855"/>
                  </a:lnTo>
                  <a:lnTo>
                    <a:pt x="148" y="810"/>
                  </a:lnTo>
                  <a:lnTo>
                    <a:pt x="144" y="769"/>
                  </a:lnTo>
                  <a:lnTo>
                    <a:pt x="144" y="0"/>
                  </a:lnTo>
                  <a:lnTo>
                    <a:pt x="144" y="55"/>
                  </a:lnTo>
                  <a:lnTo>
                    <a:pt x="141" y="498"/>
                  </a:lnTo>
                  <a:lnTo>
                    <a:pt x="141" y="813"/>
                  </a:lnTo>
                  <a:lnTo>
                    <a:pt x="137" y="834"/>
                  </a:lnTo>
                  <a:lnTo>
                    <a:pt x="137" y="858"/>
                  </a:lnTo>
                  <a:lnTo>
                    <a:pt x="134" y="865"/>
                  </a:lnTo>
                  <a:lnTo>
                    <a:pt x="134" y="868"/>
                  </a:lnTo>
                  <a:lnTo>
                    <a:pt x="130" y="872"/>
                  </a:lnTo>
                  <a:lnTo>
                    <a:pt x="126" y="868"/>
                  </a:lnTo>
                  <a:lnTo>
                    <a:pt x="123" y="865"/>
                  </a:lnTo>
                  <a:lnTo>
                    <a:pt x="123" y="858"/>
                  </a:lnTo>
                  <a:lnTo>
                    <a:pt x="119" y="851"/>
                  </a:lnTo>
                  <a:lnTo>
                    <a:pt x="119" y="796"/>
                  </a:lnTo>
                  <a:lnTo>
                    <a:pt x="116" y="738"/>
                  </a:lnTo>
                  <a:lnTo>
                    <a:pt x="116" y="72"/>
                  </a:lnTo>
                  <a:lnTo>
                    <a:pt x="116" y="470"/>
                  </a:lnTo>
                  <a:lnTo>
                    <a:pt x="112" y="690"/>
                  </a:lnTo>
                  <a:lnTo>
                    <a:pt x="112" y="837"/>
                  </a:lnTo>
                  <a:lnTo>
                    <a:pt x="108" y="848"/>
                  </a:lnTo>
                  <a:lnTo>
                    <a:pt x="108" y="865"/>
                  </a:lnTo>
                  <a:lnTo>
                    <a:pt x="101" y="872"/>
                  </a:lnTo>
                  <a:lnTo>
                    <a:pt x="101" y="875"/>
                  </a:lnTo>
                  <a:lnTo>
                    <a:pt x="98" y="872"/>
                  </a:lnTo>
                  <a:lnTo>
                    <a:pt x="94" y="868"/>
                  </a:lnTo>
                  <a:lnTo>
                    <a:pt x="94" y="858"/>
                  </a:lnTo>
                  <a:lnTo>
                    <a:pt x="90" y="848"/>
                  </a:lnTo>
                  <a:lnTo>
                    <a:pt x="90" y="618"/>
                  </a:lnTo>
                  <a:lnTo>
                    <a:pt x="87" y="319"/>
                  </a:lnTo>
                  <a:lnTo>
                    <a:pt x="87" y="299"/>
                  </a:lnTo>
                  <a:lnTo>
                    <a:pt x="87" y="748"/>
                  </a:lnTo>
                  <a:lnTo>
                    <a:pt x="83" y="807"/>
                  </a:lnTo>
                  <a:lnTo>
                    <a:pt x="83" y="858"/>
                  </a:lnTo>
                  <a:lnTo>
                    <a:pt x="80" y="865"/>
                  </a:lnTo>
                  <a:lnTo>
                    <a:pt x="80" y="872"/>
                  </a:lnTo>
                  <a:lnTo>
                    <a:pt x="76" y="875"/>
                  </a:lnTo>
                  <a:lnTo>
                    <a:pt x="72" y="875"/>
                  </a:lnTo>
                  <a:lnTo>
                    <a:pt x="69" y="872"/>
                  </a:lnTo>
                  <a:lnTo>
                    <a:pt x="65" y="868"/>
                  </a:lnTo>
                  <a:lnTo>
                    <a:pt x="65" y="837"/>
                  </a:lnTo>
                  <a:lnTo>
                    <a:pt x="62" y="810"/>
                  </a:lnTo>
                  <a:lnTo>
                    <a:pt x="62" y="429"/>
                  </a:lnTo>
                  <a:lnTo>
                    <a:pt x="58" y="638"/>
                  </a:lnTo>
                  <a:lnTo>
                    <a:pt x="58" y="844"/>
                  </a:lnTo>
                  <a:lnTo>
                    <a:pt x="54" y="858"/>
                  </a:lnTo>
                  <a:lnTo>
                    <a:pt x="54" y="872"/>
                  </a:lnTo>
                  <a:lnTo>
                    <a:pt x="47" y="879"/>
                  </a:lnTo>
                  <a:lnTo>
                    <a:pt x="51" y="879"/>
                  </a:lnTo>
                  <a:lnTo>
                    <a:pt x="47" y="879"/>
                  </a:lnTo>
                  <a:lnTo>
                    <a:pt x="43" y="879"/>
                  </a:lnTo>
                  <a:lnTo>
                    <a:pt x="40" y="875"/>
                  </a:lnTo>
                  <a:lnTo>
                    <a:pt x="40" y="872"/>
                  </a:lnTo>
                  <a:lnTo>
                    <a:pt x="36" y="865"/>
                  </a:lnTo>
                  <a:lnTo>
                    <a:pt x="36" y="800"/>
                  </a:lnTo>
                  <a:lnTo>
                    <a:pt x="33" y="700"/>
                  </a:lnTo>
                  <a:lnTo>
                    <a:pt x="33" y="662"/>
                  </a:lnTo>
                  <a:lnTo>
                    <a:pt x="33" y="831"/>
                  </a:lnTo>
                  <a:lnTo>
                    <a:pt x="29" y="855"/>
                  </a:lnTo>
                  <a:lnTo>
                    <a:pt x="29" y="875"/>
                  </a:lnTo>
                  <a:lnTo>
                    <a:pt x="25" y="879"/>
                  </a:lnTo>
                  <a:lnTo>
                    <a:pt x="22" y="882"/>
                  </a:lnTo>
                  <a:lnTo>
                    <a:pt x="18" y="882"/>
                  </a:lnTo>
                  <a:lnTo>
                    <a:pt x="15" y="882"/>
                  </a:lnTo>
                  <a:lnTo>
                    <a:pt x="11" y="882"/>
                  </a:lnTo>
                  <a:lnTo>
                    <a:pt x="7" y="882"/>
                  </a:lnTo>
                  <a:lnTo>
                    <a:pt x="4" y="879"/>
                  </a:lnTo>
                  <a:lnTo>
                    <a:pt x="0" y="875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51"/>
            <p:cNvSpPr>
              <a:spLocks noChangeArrowheads="1"/>
            </p:cNvSpPr>
            <p:nvPr/>
          </p:nvSpPr>
          <p:spPr bwMode="auto">
            <a:xfrm rot="16200000">
              <a:off x="437" y="3171"/>
              <a:ext cx="793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Normalized Gain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52"/>
            <p:cNvSpPr>
              <a:spLocks noChangeArrowheads="1"/>
            </p:cNvSpPr>
            <p:nvPr/>
          </p:nvSpPr>
          <p:spPr bwMode="auto">
            <a:xfrm>
              <a:off x="1675" y="2875"/>
              <a:ext cx="2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1atm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53"/>
            <p:cNvSpPr>
              <a:spLocks noChangeArrowheads="1"/>
            </p:cNvSpPr>
            <p:nvPr/>
          </p:nvSpPr>
          <p:spPr bwMode="auto">
            <a:xfrm>
              <a:off x="2483" y="2689"/>
              <a:ext cx="1078" cy="1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54"/>
            <p:cNvSpPr>
              <a:spLocks noChangeArrowheads="1"/>
            </p:cNvSpPr>
            <p:nvPr/>
          </p:nvSpPr>
          <p:spPr bwMode="auto">
            <a:xfrm>
              <a:off x="2483" y="2689"/>
              <a:ext cx="1078" cy="119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2483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248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7"/>
            <p:cNvSpPr>
              <a:spLocks noChangeShapeType="1"/>
            </p:cNvSpPr>
            <p:nvPr/>
          </p:nvSpPr>
          <p:spPr bwMode="auto">
            <a:xfrm flipV="1">
              <a:off x="3561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58"/>
            <p:cNvSpPr>
              <a:spLocks noChangeShapeType="1"/>
            </p:cNvSpPr>
            <p:nvPr/>
          </p:nvSpPr>
          <p:spPr bwMode="auto">
            <a:xfrm flipV="1">
              <a:off x="248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59"/>
            <p:cNvSpPr>
              <a:spLocks noChangeShapeType="1"/>
            </p:cNvSpPr>
            <p:nvPr/>
          </p:nvSpPr>
          <p:spPr bwMode="auto">
            <a:xfrm>
              <a:off x="248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60"/>
            <p:cNvSpPr>
              <a:spLocks noChangeShapeType="1"/>
            </p:cNvSpPr>
            <p:nvPr/>
          </p:nvSpPr>
          <p:spPr bwMode="auto">
            <a:xfrm flipV="1">
              <a:off x="248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2483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62"/>
            <p:cNvSpPr>
              <a:spLocks noChangeShapeType="1"/>
            </p:cNvSpPr>
            <p:nvPr/>
          </p:nvSpPr>
          <p:spPr bwMode="auto">
            <a:xfrm>
              <a:off x="2483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63"/>
            <p:cNvSpPr>
              <a:spLocks noChangeArrowheads="1"/>
            </p:cNvSpPr>
            <p:nvPr/>
          </p:nvSpPr>
          <p:spPr bwMode="auto">
            <a:xfrm>
              <a:off x="2389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Line 64"/>
            <p:cNvSpPr>
              <a:spLocks noChangeShapeType="1"/>
            </p:cNvSpPr>
            <p:nvPr/>
          </p:nvSpPr>
          <p:spPr bwMode="auto">
            <a:xfrm flipV="1">
              <a:off x="2789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65"/>
            <p:cNvSpPr>
              <a:spLocks noChangeShapeType="1"/>
            </p:cNvSpPr>
            <p:nvPr/>
          </p:nvSpPr>
          <p:spPr bwMode="auto">
            <a:xfrm>
              <a:off x="2789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66"/>
            <p:cNvSpPr>
              <a:spLocks noChangeArrowheads="1"/>
            </p:cNvSpPr>
            <p:nvPr/>
          </p:nvSpPr>
          <p:spPr bwMode="auto">
            <a:xfrm>
              <a:off x="2696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Line 67"/>
            <p:cNvSpPr>
              <a:spLocks noChangeShapeType="1"/>
            </p:cNvSpPr>
            <p:nvPr/>
          </p:nvSpPr>
          <p:spPr bwMode="auto">
            <a:xfrm flipV="1">
              <a:off x="3096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68"/>
            <p:cNvSpPr>
              <a:spLocks noChangeShapeType="1"/>
            </p:cNvSpPr>
            <p:nvPr/>
          </p:nvSpPr>
          <p:spPr bwMode="auto">
            <a:xfrm>
              <a:off x="3096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69"/>
            <p:cNvSpPr>
              <a:spLocks noChangeArrowheads="1"/>
            </p:cNvSpPr>
            <p:nvPr/>
          </p:nvSpPr>
          <p:spPr bwMode="auto">
            <a:xfrm>
              <a:off x="3002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Line 70"/>
            <p:cNvSpPr>
              <a:spLocks noChangeShapeType="1"/>
            </p:cNvSpPr>
            <p:nvPr/>
          </p:nvSpPr>
          <p:spPr bwMode="auto">
            <a:xfrm flipV="1">
              <a:off x="3406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71"/>
            <p:cNvSpPr>
              <a:spLocks noChangeShapeType="1"/>
            </p:cNvSpPr>
            <p:nvPr/>
          </p:nvSpPr>
          <p:spPr bwMode="auto">
            <a:xfrm>
              <a:off x="3406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72"/>
            <p:cNvSpPr>
              <a:spLocks noChangeArrowheads="1"/>
            </p:cNvSpPr>
            <p:nvPr/>
          </p:nvSpPr>
          <p:spPr bwMode="auto">
            <a:xfrm>
              <a:off x="3352" y="3894"/>
              <a:ext cx="15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Line 73"/>
            <p:cNvSpPr>
              <a:spLocks noChangeShapeType="1"/>
            </p:cNvSpPr>
            <p:nvPr/>
          </p:nvSpPr>
          <p:spPr bwMode="auto">
            <a:xfrm>
              <a:off x="2483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74"/>
            <p:cNvSpPr>
              <a:spLocks noChangeShapeType="1"/>
            </p:cNvSpPr>
            <p:nvPr/>
          </p:nvSpPr>
          <p:spPr bwMode="auto">
            <a:xfrm>
              <a:off x="248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75"/>
            <p:cNvSpPr>
              <a:spLocks noChangeShapeType="1"/>
            </p:cNvSpPr>
            <p:nvPr/>
          </p:nvSpPr>
          <p:spPr bwMode="auto">
            <a:xfrm flipV="1">
              <a:off x="3561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76"/>
            <p:cNvSpPr>
              <a:spLocks noChangeShapeType="1"/>
            </p:cNvSpPr>
            <p:nvPr/>
          </p:nvSpPr>
          <p:spPr bwMode="auto">
            <a:xfrm flipV="1">
              <a:off x="248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3186" y="3739"/>
              <a:ext cx="378" cy="134"/>
            </a:xfrm>
            <a:custGeom>
              <a:avLst/>
              <a:gdLst>
                <a:gd name="T0" fmla="*/ 371 w 378"/>
                <a:gd name="T1" fmla="*/ 134 h 134"/>
                <a:gd name="T2" fmla="*/ 360 w 378"/>
                <a:gd name="T3" fmla="*/ 134 h 134"/>
                <a:gd name="T4" fmla="*/ 350 w 378"/>
                <a:gd name="T5" fmla="*/ 134 h 134"/>
                <a:gd name="T6" fmla="*/ 339 w 378"/>
                <a:gd name="T7" fmla="*/ 134 h 134"/>
                <a:gd name="T8" fmla="*/ 328 w 378"/>
                <a:gd name="T9" fmla="*/ 131 h 134"/>
                <a:gd name="T10" fmla="*/ 317 w 378"/>
                <a:gd name="T11" fmla="*/ 134 h 134"/>
                <a:gd name="T12" fmla="*/ 306 w 378"/>
                <a:gd name="T13" fmla="*/ 134 h 134"/>
                <a:gd name="T14" fmla="*/ 296 w 378"/>
                <a:gd name="T15" fmla="*/ 131 h 134"/>
                <a:gd name="T16" fmla="*/ 285 w 378"/>
                <a:gd name="T17" fmla="*/ 124 h 134"/>
                <a:gd name="T18" fmla="*/ 274 w 378"/>
                <a:gd name="T19" fmla="*/ 131 h 134"/>
                <a:gd name="T20" fmla="*/ 263 w 378"/>
                <a:gd name="T21" fmla="*/ 131 h 134"/>
                <a:gd name="T22" fmla="*/ 252 w 378"/>
                <a:gd name="T23" fmla="*/ 124 h 134"/>
                <a:gd name="T24" fmla="*/ 238 w 378"/>
                <a:gd name="T25" fmla="*/ 120 h 134"/>
                <a:gd name="T26" fmla="*/ 234 w 378"/>
                <a:gd name="T27" fmla="*/ 124 h 134"/>
                <a:gd name="T28" fmla="*/ 223 w 378"/>
                <a:gd name="T29" fmla="*/ 127 h 134"/>
                <a:gd name="T30" fmla="*/ 213 w 378"/>
                <a:gd name="T31" fmla="*/ 120 h 134"/>
                <a:gd name="T32" fmla="*/ 205 w 378"/>
                <a:gd name="T33" fmla="*/ 110 h 134"/>
                <a:gd name="T34" fmla="*/ 195 w 378"/>
                <a:gd name="T35" fmla="*/ 117 h 134"/>
                <a:gd name="T36" fmla="*/ 184 w 378"/>
                <a:gd name="T37" fmla="*/ 120 h 134"/>
                <a:gd name="T38" fmla="*/ 173 w 378"/>
                <a:gd name="T39" fmla="*/ 114 h 134"/>
                <a:gd name="T40" fmla="*/ 159 w 378"/>
                <a:gd name="T41" fmla="*/ 96 h 134"/>
                <a:gd name="T42" fmla="*/ 155 w 378"/>
                <a:gd name="T43" fmla="*/ 103 h 134"/>
                <a:gd name="T44" fmla="*/ 148 w 378"/>
                <a:gd name="T45" fmla="*/ 110 h 134"/>
                <a:gd name="T46" fmla="*/ 137 w 378"/>
                <a:gd name="T47" fmla="*/ 110 h 134"/>
                <a:gd name="T48" fmla="*/ 130 w 378"/>
                <a:gd name="T49" fmla="*/ 96 h 134"/>
                <a:gd name="T50" fmla="*/ 119 w 378"/>
                <a:gd name="T51" fmla="*/ 83 h 134"/>
                <a:gd name="T52" fmla="*/ 112 w 378"/>
                <a:gd name="T53" fmla="*/ 90 h 134"/>
                <a:gd name="T54" fmla="*/ 104 w 378"/>
                <a:gd name="T55" fmla="*/ 103 h 134"/>
                <a:gd name="T56" fmla="*/ 90 w 378"/>
                <a:gd name="T57" fmla="*/ 93 h 134"/>
                <a:gd name="T58" fmla="*/ 86 w 378"/>
                <a:gd name="T59" fmla="*/ 72 h 134"/>
                <a:gd name="T60" fmla="*/ 79 w 378"/>
                <a:gd name="T61" fmla="*/ 62 h 134"/>
                <a:gd name="T62" fmla="*/ 72 w 378"/>
                <a:gd name="T63" fmla="*/ 76 h 134"/>
                <a:gd name="T64" fmla="*/ 68 w 378"/>
                <a:gd name="T65" fmla="*/ 86 h 134"/>
                <a:gd name="T66" fmla="*/ 58 w 378"/>
                <a:gd name="T67" fmla="*/ 86 h 134"/>
                <a:gd name="T68" fmla="*/ 50 w 378"/>
                <a:gd name="T69" fmla="*/ 72 h 134"/>
                <a:gd name="T70" fmla="*/ 47 w 378"/>
                <a:gd name="T71" fmla="*/ 48 h 134"/>
                <a:gd name="T72" fmla="*/ 40 w 378"/>
                <a:gd name="T73" fmla="*/ 38 h 134"/>
                <a:gd name="T74" fmla="*/ 32 w 378"/>
                <a:gd name="T75" fmla="*/ 52 h 134"/>
                <a:gd name="T76" fmla="*/ 29 w 378"/>
                <a:gd name="T77" fmla="*/ 72 h 134"/>
                <a:gd name="T78" fmla="*/ 18 w 378"/>
                <a:gd name="T79" fmla="*/ 69 h 134"/>
                <a:gd name="T80" fmla="*/ 14 w 378"/>
                <a:gd name="T81" fmla="*/ 48 h 134"/>
                <a:gd name="T82" fmla="*/ 7 w 378"/>
                <a:gd name="T83" fmla="*/ 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8" h="134">
                  <a:moveTo>
                    <a:pt x="378" y="134"/>
                  </a:moveTo>
                  <a:lnTo>
                    <a:pt x="375" y="134"/>
                  </a:lnTo>
                  <a:lnTo>
                    <a:pt x="371" y="134"/>
                  </a:lnTo>
                  <a:lnTo>
                    <a:pt x="368" y="134"/>
                  </a:lnTo>
                  <a:lnTo>
                    <a:pt x="364" y="134"/>
                  </a:lnTo>
                  <a:lnTo>
                    <a:pt x="360" y="134"/>
                  </a:lnTo>
                  <a:lnTo>
                    <a:pt x="357" y="134"/>
                  </a:lnTo>
                  <a:lnTo>
                    <a:pt x="353" y="134"/>
                  </a:lnTo>
                  <a:lnTo>
                    <a:pt x="350" y="134"/>
                  </a:lnTo>
                  <a:lnTo>
                    <a:pt x="346" y="134"/>
                  </a:lnTo>
                  <a:lnTo>
                    <a:pt x="342" y="134"/>
                  </a:lnTo>
                  <a:lnTo>
                    <a:pt x="339" y="134"/>
                  </a:lnTo>
                  <a:lnTo>
                    <a:pt x="335" y="131"/>
                  </a:lnTo>
                  <a:lnTo>
                    <a:pt x="332" y="131"/>
                  </a:lnTo>
                  <a:lnTo>
                    <a:pt x="328" y="131"/>
                  </a:lnTo>
                  <a:lnTo>
                    <a:pt x="324" y="131"/>
                  </a:lnTo>
                  <a:lnTo>
                    <a:pt x="321" y="131"/>
                  </a:lnTo>
                  <a:lnTo>
                    <a:pt x="317" y="134"/>
                  </a:lnTo>
                  <a:lnTo>
                    <a:pt x="314" y="134"/>
                  </a:lnTo>
                  <a:lnTo>
                    <a:pt x="310" y="134"/>
                  </a:lnTo>
                  <a:lnTo>
                    <a:pt x="306" y="134"/>
                  </a:lnTo>
                  <a:lnTo>
                    <a:pt x="303" y="131"/>
                  </a:lnTo>
                  <a:lnTo>
                    <a:pt x="299" y="131"/>
                  </a:lnTo>
                  <a:lnTo>
                    <a:pt x="296" y="131"/>
                  </a:lnTo>
                  <a:lnTo>
                    <a:pt x="292" y="127"/>
                  </a:lnTo>
                  <a:lnTo>
                    <a:pt x="288" y="124"/>
                  </a:lnTo>
                  <a:lnTo>
                    <a:pt x="285" y="124"/>
                  </a:lnTo>
                  <a:lnTo>
                    <a:pt x="281" y="127"/>
                  </a:lnTo>
                  <a:lnTo>
                    <a:pt x="277" y="127"/>
                  </a:lnTo>
                  <a:lnTo>
                    <a:pt x="274" y="131"/>
                  </a:lnTo>
                  <a:lnTo>
                    <a:pt x="270" y="131"/>
                  </a:lnTo>
                  <a:lnTo>
                    <a:pt x="267" y="131"/>
                  </a:lnTo>
                  <a:lnTo>
                    <a:pt x="263" y="131"/>
                  </a:lnTo>
                  <a:lnTo>
                    <a:pt x="259" y="127"/>
                  </a:lnTo>
                  <a:lnTo>
                    <a:pt x="256" y="127"/>
                  </a:lnTo>
                  <a:lnTo>
                    <a:pt x="252" y="124"/>
                  </a:lnTo>
                  <a:lnTo>
                    <a:pt x="249" y="120"/>
                  </a:lnTo>
                  <a:lnTo>
                    <a:pt x="245" y="120"/>
                  </a:lnTo>
                  <a:lnTo>
                    <a:pt x="238" y="120"/>
                  </a:lnTo>
                  <a:lnTo>
                    <a:pt x="241" y="120"/>
                  </a:lnTo>
                  <a:lnTo>
                    <a:pt x="238" y="120"/>
                  </a:lnTo>
                  <a:lnTo>
                    <a:pt x="234" y="124"/>
                  </a:lnTo>
                  <a:lnTo>
                    <a:pt x="231" y="124"/>
                  </a:lnTo>
                  <a:lnTo>
                    <a:pt x="227" y="127"/>
                  </a:lnTo>
                  <a:lnTo>
                    <a:pt x="223" y="127"/>
                  </a:lnTo>
                  <a:lnTo>
                    <a:pt x="220" y="124"/>
                  </a:lnTo>
                  <a:lnTo>
                    <a:pt x="216" y="124"/>
                  </a:lnTo>
                  <a:lnTo>
                    <a:pt x="213" y="120"/>
                  </a:lnTo>
                  <a:lnTo>
                    <a:pt x="209" y="117"/>
                  </a:lnTo>
                  <a:lnTo>
                    <a:pt x="202" y="110"/>
                  </a:lnTo>
                  <a:lnTo>
                    <a:pt x="205" y="110"/>
                  </a:lnTo>
                  <a:lnTo>
                    <a:pt x="202" y="110"/>
                  </a:lnTo>
                  <a:lnTo>
                    <a:pt x="198" y="114"/>
                  </a:lnTo>
                  <a:lnTo>
                    <a:pt x="195" y="117"/>
                  </a:lnTo>
                  <a:lnTo>
                    <a:pt x="191" y="117"/>
                  </a:lnTo>
                  <a:lnTo>
                    <a:pt x="187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7" y="117"/>
                  </a:lnTo>
                  <a:lnTo>
                    <a:pt x="173" y="114"/>
                  </a:lnTo>
                  <a:lnTo>
                    <a:pt x="166" y="107"/>
                  </a:lnTo>
                  <a:lnTo>
                    <a:pt x="166" y="103"/>
                  </a:lnTo>
                  <a:lnTo>
                    <a:pt x="159" y="96"/>
                  </a:lnTo>
                  <a:lnTo>
                    <a:pt x="162" y="96"/>
                  </a:lnTo>
                  <a:lnTo>
                    <a:pt x="159" y="100"/>
                  </a:lnTo>
                  <a:lnTo>
                    <a:pt x="155" y="103"/>
                  </a:lnTo>
                  <a:lnTo>
                    <a:pt x="148" y="110"/>
                  </a:lnTo>
                  <a:lnTo>
                    <a:pt x="151" y="110"/>
                  </a:lnTo>
                  <a:lnTo>
                    <a:pt x="148" y="110"/>
                  </a:lnTo>
                  <a:lnTo>
                    <a:pt x="144" y="114"/>
                  </a:lnTo>
                  <a:lnTo>
                    <a:pt x="140" y="114"/>
                  </a:lnTo>
                  <a:lnTo>
                    <a:pt x="137" y="110"/>
                  </a:lnTo>
                  <a:lnTo>
                    <a:pt x="133" y="107"/>
                  </a:lnTo>
                  <a:lnTo>
                    <a:pt x="130" y="103"/>
                  </a:lnTo>
                  <a:lnTo>
                    <a:pt x="130" y="96"/>
                  </a:lnTo>
                  <a:lnTo>
                    <a:pt x="126" y="93"/>
                  </a:lnTo>
                  <a:lnTo>
                    <a:pt x="126" y="90"/>
                  </a:lnTo>
                  <a:lnTo>
                    <a:pt x="119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2" y="90"/>
                  </a:lnTo>
                  <a:lnTo>
                    <a:pt x="112" y="96"/>
                  </a:lnTo>
                  <a:lnTo>
                    <a:pt x="108" y="100"/>
                  </a:lnTo>
                  <a:lnTo>
                    <a:pt x="104" y="103"/>
                  </a:lnTo>
                  <a:lnTo>
                    <a:pt x="101" y="103"/>
                  </a:lnTo>
                  <a:lnTo>
                    <a:pt x="97" y="100"/>
                  </a:lnTo>
                  <a:lnTo>
                    <a:pt x="90" y="93"/>
                  </a:lnTo>
                  <a:lnTo>
                    <a:pt x="90" y="83"/>
                  </a:lnTo>
                  <a:lnTo>
                    <a:pt x="86" y="79"/>
                  </a:lnTo>
                  <a:lnTo>
                    <a:pt x="86" y="72"/>
                  </a:lnTo>
                  <a:lnTo>
                    <a:pt x="83" y="69"/>
                  </a:lnTo>
                  <a:lnTo>
                    <a:pt x="83" y="62"/>
                  </a:lnTo>
                  <a:lnTo>
                    <a:pt x="79" y="62"/>
                  </a:lnTo>
                  <a:lnTo>
                    <a:pt x="76" y="66"/>
                  </a:lnTo>
                  <a:lnTo>
                    <a:pt x="76" y="72"/>
                  </a:lnTo>
                  <a:lnTo>
                    <a:pt x="72" y="76"/>
                  </a:lnTo>
                  <a:lnTo>
                    <a:pt x="72" y="79"/>
                  </a:lnTo>
                  <a:lnTo>
                    <a:pt x="68" y="83"/>
                  </a:lnTo>
                  <a:lnTo>
                    <a:pt x="68" y="86"/>
                  </a:lnTo>
                  <a:lnTo>
                    <a:pt x="65" y="90"/>
                  </a:lnTo>
                  <a:lnTo>
                    <a:pt x="61" y="90"/>
                  </a:lnTo>
                  <a:lnTo>
                    <a:pt x="58" y="86"/>
                  </a:lnTo>
                  <a:lnTo>
                    <a:pt x="54" y="83"/>
                  </a:lnTo>
                  <a:lnTo>
                    <a:pt x="54" y="76"/>
                  </a:lnTo>
                  <a:lnTo>
                    <a:pt x="50" y="72"/>
                  </a:lnTo>
                  <a:lnTo>
                    <a:pt x="50" y="62"/>
                  </a:lnTo>
                  <a:lnTo>
                    <a:pt x="47" y="59"/>
                  </a:lnTo>
                  <a:lnTo>
                    <a:pt x="47" y="48"/>
                  </a:lnTo>
                  <a:lnTo>
                    <a:pt x="43" y="42"/>
                  </a:lnTo>
                  <a:lnTo>
                    <a:pt x="43" y="35"/>
                  </a:lnTo>
                  <a:lnTo>
                    <a:pt x="40" y="38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2" y="52"/>
                  </a:lnTo>
                  <a:lnTo>
                    <a:pt x="32" y="62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5" y="72"/>
                  </a:lnTo>
                  <a:lnTo>
                    <a:pt x="21" y="72"/>
                  </a:lnTo>
                  <a:lnTo>
                    <a:pt x="18" y="69"/>
                  </a:lnTo>
                  <a:lnTo>
                    <a:pt x="18" y="62"/>
                  </a:lnTo>
                  <a:lnTo>
                    <a:pt x="14" y="59"/>
                  </a:lnTo>
                  <a:lnTo>
                    <a:pt x="14" y="48"/>
                  </a:lnTo>
                  <a:lnTo>
                    <a:pt x="11" y="45"/>
                  </a:lnTo>
                  <a:lnTo>
                    <a:pt x="11" y="28"/>
                  </a:lnTo>
                  <a:lnTo>
                    <a:pt x="7" y="24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2959" y="3348"/>
              <a:ext cx="230" cy="443"/>
            </a:xfrm>
            <a:custGeom>
              <a:avLst/>
              <a:gdLst>
                <a:gd name="T0" fmla="*/ 227 w 230"/>
                <a:gd name="T1" fmla="*/ 402 h 443"/>
                <a:gd name="T2" fmla="*/ 220 w 230"/>
                <a:gd name="T3" fmla="*/ 426 h 443"/>
                <a:gd name="T4" fmla="*/ 216 w 230"/>
                <a:gd name="T5" fmla="*/ 443 h 443"/>
                <a:gd name="T6" fmla="*/ 205 w 230"/>
                <a:gd name="T7" fmla="*/ 436 h 443"/>
                <a:gd name="T8" fmla="*/ 202 w 230"/>
                <a:gd name="T9" fmla="*/ 405 h 443"/>
                <a:gd name="T10" fmla="*/ 194 w 230"/>
                <a:gd name="T11" fmla="*/ 371 h 443"/>
                <a:gd name="T12" fmla="*/ 187 w 230"/>
                <a:gd name="T13" fmla="*/ 354 h 443"/>
                <a:gd name="T14" fmla="*/ 184 w 230"/>
                <a:gd name="T15" fmla="*/ 395 h 443"/>
                <a:gd name="T16" fmla="*/ 173 w 230"/>
                <a:gd name="T17" fmla="*/ 419 h 443"/>
                <a:gd name="T18" fmla="*/ 169 w 230"/>
                <a:gd name="T19" fmla="*/ 412 h 443"/>
                <a:gd name="T20" fmla="*/ 166 w 230"/>
                <a:gd name="T21" fmla="*/ 381 h 443"/>
                <a:gd name="T22" fmla="*/ 158 w 230"/>
                <a:gd name="T23" fmla="*/ 336 h 443"/>
                <a:gd name="T24" fmla="*/ 155 w 230"/>
                <a:gd name="T25" fmla="*/ 299 h 443"/>
                <a:gd name="T26" fmla="*/ 148 w 230"/>
                <a:gd name="T27" fmla="*/ 323 h 443"/>
                <a:gd name="T28" fmla="*/ 144 w 230"/>
                <a:gd name="T29" fmla="*/ 374 h 443"/>
                <a:gd name="T30" fmla="*/ 137 w 230"/>
                <a:gd name="T31" fmla="*/ 388 h 443"/>
                <a:gd name="T32" fmla="*/ 133 w 230"/>
                <a:gd name="T33" fmla="*/ 371 h 443"/>
                <a:gd name="T34" fmla="*/ 126 w 230"/>
                <a:gd name="T35" fmla="*/ 336 h 443"/>
                <a:gd name="T36" fmla="*/ 122 w 230"/>
                <a:gd name="T37" fmla="*/ 251 h 443"/>
                <a:gd name="T38" fmla="*/ 115 w 230"/>
                <a:gd name="T39" fmla="*/ 240 h 443"/>
                <a:gd name="T40" fmla="*/ 111 w 230"/>
                <a:gd name="T41" fmla="*/ 302 h 443"/>
                <a:gd name="T42" fmla="*/ 104 w 230"/>
                <a:gd name="T43" fmla="*/ 340 h 443"/>
                <a:gd name="T44" fmla="*/ 101 w 230"/>
                <a:gd name="T45" fmla="*/ 347 h 443"/>
                <a:gd name="T46" fmla="*/ 93 w 230"/>
                <a:gd name="T47" fmla="*/ 319 h 443"/>
                <a:gd name="T48" fmla="*/ 90 w 230"/>
                <a:gd name="T49" fmla="*/ 240 h 443"/>
                <a:gd name="T50" fmla="*/ 83 w 230"/>
                <a:gd name="T51" fmla="*/ 175 h 443"/>
                <a:gd name="T52" fmla="*/ 79 w 230"/>
                <a:gd name="T53" fmla="*/ 172 h 443"/>
                <a:gd name="T54" fmla="*/ 75 w 230"/>
                <a:gd name="T55" fmla="*/ 247 h 443"/>
                <a:gd name="T56" fmla="*/ 68 w 230"/>
                <a:gd name="T57" fmla="*/ 292 h 443"/>
                <a:gd name="T58" fmla="*/ 65 w 230"/>
                <a:gd name="T59" fmla="*/ 302 h 443"/>
                <a:gd name="T60" fmla="*/ 57 w 230"/>
                <a:gd name="T61" fmla="*/ 271 h 443"/>
                <a:gd name="T62" fmla="*/ 54 w 230"/>
                <a:gd name="T63" fmla="*/ 168 h 443"/>
                <a:gd name="T64" fmla="*/ 47 w 230"/>
                <a:gd name="T65" fmla="*/ 96 h 443"/>
                <a:gd name="T66" fmla="*/ 43 w 230"/>
                <a:gd name="T67" fmla="*/ 93 h 443"/>
                <a:gd name="T68" fmla="*/ 39 w 230"/>
                <a:gd name="T69" fmla="*/ 203 h 443"/>
                <a:gd name="T70" fmla="*/ 32 w 230"/>
                <a:gd name="T71" fmla="*/ 247 h 443"/>
                <a:gd name="T72" fmla="*/ 29 w 230"/>
                <a:gd name="T73" fmla="*/ 247 h 443"/>
                <a:gd name="T74" fmla="*/ 25 w 230"/>
                <a:gd name="T75" fmla="*/ 206 h 443"/>
                <a:gd name="T76" fmla="*/ 18 w 230"/>
                <a:gd name="T77" fmla="*/ 120 h 443"/>
                <a:gd name="T78" fmla="*/ 14 w 230"/>
                <a:gd name="T79" fmla="*/ 4 h 443"/>
                <a:gd name="T80" fmla="*/ 7 w 230"/>
                <a:gd name="T81" fmla="*/ 31 h 443"/>
                <a:gd name="T82" fmla="*/ 3 w 230"/>
                <a:gd name="T83" fmla="*/ 15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0" h="443">
                  <a:moveTo>
                    <a:pt x="227" y="391"/>
                  </a:moveTo>
                  <a:lnTo>
                    <a:pt x="230" y="391"/>
                  </a:lnTo>
                  <a:lnTo>
                    <a:pt x="227" y="402"/>
                  </a:lnTo>
                  <a:lnTo>
                    <a:pt x="223" y="405"/>
                  </a:lnTo>
                  <a:lnTo>
                    <a:pt x="223" y="419"/>
                  </a:lnTo>
                  <a:lnTo>
                    <a:pt x="220" y="426"/>
                  </a:lnTo>
                  <a:lnTo>
                    <a:pt x="220" y="436"/>
                  </a:lnTo>
                  <a:lnTo>
                    <a:pt x="212" y="443"/>
                  </a:lnTo>
                  <a:lnTo>
                    <a:pt x="216" y="443"/>
                  </a:lnTo>
                  <a:lnTo>
                    <a:pt x="212" y="443"/>
                  </a:lnTo>
                  <a:lnTo>
                    <a:pt x="209" y="439"/>
                  </a:lnTo>
                  <a:lnTo>
                    <a:pt x="205" y="436"/>
                  </a:lnTo>
                  <a:lnTo>
                    <a:pt x="205" y="426"/>
                  </a:lnTo>
                  <a:lnTo>
                    <a:pt x="202" y="422"/>
                  </a:lnTo>
                  <a:lnTo>
                    <a:pt x="202" y="405"/>
                  </a:lnTo>
                  <a:lnTo>
                    <a:pt x="198" y="398"/>
                  </a:lnTo>
                  <a:lnTo>
                    <a:pt x="198" y="378"/>
                  </a:lnTo>
                  <a:lnTo>
                    <a:pt x="194" y="371"/>
                  </a:lnTo>
                  <a:lnTo>
                    <a:pt x="194" y="354"/>
                  </a:lnTo>
                  <a:lnTo>
                    <a:pt x="191" y="350"/>
                  </a:lnTo>
                  <a:lnTo>
                    <a:pt x="187" y="354"/>
                  </a:lnTo>
                  <a:lnTo>
                    <a:pt x="187" y="371"/>
                  </a:lnTo>
                  <a:lnTo>
                    <a:pt x="184" y="378"/>
                  </a:lnTo>
                  <a:lnTo>
                    <a:pt x="184" y="395"/>
                  </a:lnTo>
                  <a:lnTo>
                    <a:pt x="180" y="398"/>
                  </a:lnTo>
                  <a:lnTo>
                    <a:pt x="180" y="412"/>
                  </a:lnTo>
                  <a:lnTo>
                    <a:pt x="173" y="419"/>
                  </a:lnTo>
                  <a:lnTo>
                    <a:pt x="176" y="419"/>
                  </a:lnTo>
                  <a:lnTo>
                    <a:pt x="173" y="415"/>
                  </a:lnTo>
                  <a:lnTo>
                    <a:pt x="169" y="412"/>
                  </a:lnTo>
                  <a:lnTo>
                    <a:pt x="169" y="402"/>
                  </a:lnTo>
                  <a:lnTo>
                    <a:pt x="166" y="398"/>
                  </a:lnTo>
                  <a:lnTo>
                    <a:pt x="166" y="381"/>
                  </a:lnTo>
                  <a:lnTo>
                    <a:pt x="162" y="371"/>
                  </a:lnTo>
                  <a:lnTo>
                    <a:pt x="162" y="347"/>
                  </a:lnTo>
                  <a:lnTo>
                    <a:pt x="158" y="336"/>
                  </a:lnTo>
                  <a:lnTo>
                    <a:pt x="158" y="312"/>
                  </a:lnTo>
                  <a:lnTo>
                    <a:pt x="155" y="306"/>
                  </a:lnTo>
                  <a:lnTo>
                    <a:pt x="155" y="299"/>
                  </a:lnTo>
                  <a:lnTo>
                    <a:pt x="151" y="302"/>
                  </a:lnTo>
                  <a:lnTo>
                    <a:pt x="151" y="316"/>
                  </a:lnTo>
                  <a:lnTo>
                    <a:pt x="148" y="323"/>
                  </a:lnTo>
                  <a:lnTo>
                    <a:pt x="148" y="347"/>
                  </a:lnTo>
                  <a:lnTo>
                    <a:pt x="144" y="354"/>
                  </a:lnTo>
                  <a:lnTo>
                    <a:pt x="144" y="374"/>
                  </a:lnTo>
                  <a:lnTo>
                    <a:pt x="140" y="378"/>
                  </a:lnTo>
                  <a:lnTo>
                    <a:pt x="140" y="384"/>
                  </a:lnTo>
                  <a:lnTo>
                    <a:pt x="137" y="388"/>
                  </a:lnTo>
                  <a:lnTo>
                    <a:pt x="137" y="384"/>
                  </a:lnTo>
                  <a:lnTo>
                    <a:pt x="133" y="381"/>
                  </a:lnTo>
                  <a:lnTo>
                    <a:pt x="133" y="371"/>
                  </a:lnTo>
                  <a:lnTo>
                    <a:pt x="130" y="367"/>
                  </a:lnTo>
                  <a:lnTo>
                    <a:pt x="130" y="347"/>
                  </a:lnTo>
                  <a:lnTo>
                    <a:pt x="126" y="336"/>
                  </a:lnTo>
                  <a:lnTo>
                    <a:pt x="126" y="295"/>
                  </a:lnTo>
                  <a:lnTo>
                    <a:pt x="122" y="282"/>
                  </a:lnTo>
                  <a:lnTo>
                    <a:pt x="122" y="251"/>
                  </a:lnTo>
                  <a:lnTo>
                    <a:pt x="119" y="244"/>
                  </a:lnTo>
                  <a:lnTo>
                    <a:pt x="119" y="237"/>
                  </a:lnTo>
                  <a:lnTo>
                    <a:pt x="115" y="240"/>
                  </a:lnTo>
                  <a:lnTo>
                    <a:pt x="115" y="264"/>
                  </a:lnTo>
                  <a:lnTo>
                    <a:pt x="111" y="275"/>
                  </a:lnTo>
                  <a:lnTo>
                    <a:pt x="111" y="302"/>
                  </a:lnTo>
                  <a:lnTo>
                    <a:pt x="108" y="312"/>
                  </a:lnTo>
                  <a:lnTo>
                    <a:pt x="108" y="333"/>
                  </a:lnTo>
                  <a:lnTo>
                    <a:pt x="104" y="340"/>
                  </a:lnTo>
                  <a:lnTo>
                    <a:pt x="104" y="347"/>
                  </a:lnTo>
                  <a:lnTo>
                    <a:pt x="101" y="350"/>
                  </a:lnTo>
                  <a:lnTo>
                    <a:pt x="101" y="347"/>
                  </a:lnTo>
                  <a:lnTo>
                    <a:pt x="97" y="343"/>
                  </a:lnTo>
                  <a:lnTo>
                    <a:pt x="97" y="326"/>
                  </a:lnTo>
                  <a:lnTo>
                    <a:pt x="93" y="319"/>
                  </a:lnTo>
                  <a:lnTo>
                    <a:pt x="93" y="292"/>
                  </a:lnTo>
                  <a:lnTo>
                    <a:pt x="90" y="282"/>
                  </a:lnTo>
                  <a:lnTo>
                    <a:pt x="90" y="240"/>
                  </a:lnTo>
                  <a:lnTo>
                    <a:pt x="86" y="223"/>
                  </a:lnTo>
                  <a:lnTo>
                    <a:pt x="86" y="185"/>
                  </a:lnTo>
                  <a:lnTo>
                    <a:pt x="83" y="175"/>
                  </a:lnTo>
                  <a:lnTo>
                    <a:pt x="83" y="165"/>
                  </a:lnTo>
                  <a:lnTo>
                    <a:pt x="83" y="168"/>
                  </a:lnTo>
                  <a:lnTo>
                    <a:pt x="79" y="172"/>
                  </a:lnTo>
                  <a:lnTo>
                    <a:pt x="79" y="199"/>
                  </a:lnTo>
                  <a:lnTo>
                    <a:pt x="75" y="209"/>
                  </a:lnTo>
                  <a:lnTo>
                    <a:pt x="75" y="247"/>
                  </a:lnTo>
                  <a:lnTo>
                    <a:pt x="72" y="258"/>
                  </a:lnTo>
                  <a:lnTo>
                    <a:pt x="72" y="285"/>
                  </a:lnTo>
                  <a:lnTo>
                    <a:pt x="68" y="292"/>
                  </a:lnTo>
                  <a:lnTo>
                    <a:pt x="68" y="302"/>
                  </a:lnTo>
                  <a:lnTo>
                    <a:pt x="65" y="306"/>
                  </a:lnTo>
                  <a:lnTo>
                    <a:pt x="65" y="302"/>
                  </a:lnTo>
                  <a:lnTo>
                    <a:pt x="61" y="299"/>
                  </a:lnTo>
                  <a:lnTo>
                    <a:pt x="61" y="278"/>
                  </a:lnTo>
                  <a:lnTo>
                    <a:pt x="57" y="271"/>
                  </a:lnTo>
                  <a:lnTo>
                    <a:pt x="57" y="233"/>
                  </a:lnTo>
                  <a:lnTo>
                    <a:pt x="54" y="220"/>
                  </a:lnTo>
                  <a:lnTo>
                    <a:pt x="54" y="168"/>
                  </a:lnTo>
                  <a:lnTo>
                    <a:pt x="50" y="151"/>
                  </a:lnTo>
                  <a:lnTo>
                    <a:pt x="50" y="107"/>
                  </a:lnTo>
                  <a:lnTo>
                    <a:pt x="47" y="96"/>
                  </a:lnTo>
                  <a:lnTo>
                    <a:pt x="47" y="86"/>
                  </a:lnTo>
                  <a:lnTo>
                    <a:pt x="47" y="89"/>
                  </a:lnTo>
                  <a:lnTo>
                    <a:pt x="43" y="93"/>
                  </a:lnTo>
                  <a:lnTo>
                    <a:pt x="43" y="131"/>
                  </a:lnTo>
                  <a:lnTo>
                    <a:pt x="39" y="144"/>
                  </a:lnTo>
                  <a:lnTo>
                    <a:pt x="39" y="203"/>
                  </a:lnTo>
                  <a:lnTo>
                    <a:pt x="36" y="216"/>
                  </a:lnTo>
                  <a:lnTo>
                    <a:pt x="36" y="240"/>
                  </a:lnTo>
                  <a:lnTo>
                    <a:pt x="32" y="247"/>
                  </a:lnTo>
                  <a:lnTo>
                    <a:pt x="32" y="254"/>
                  </a:lnTo>
                  <a:lnTo>
                    <a:pt x="29" y="244"/>
                  </a:lnTo>
                  <a:lnTo>
                    <a:pt x="29" y="247"/>
                  </a:lnTo>
                  <a:lnTo>
                    <a:pt x="29" y="244"/>
                  </a:lnTo>
                  <a:lnTo>
                    <a:pt x="25" y="237"/>
                  </a:lnTo>
                  <a:lnTo>
                    <a:pt x="25" y="206"/>
                  </a:lnTo>
                  <a:lnTo>
                    <a:pt x="21" y="192"/>
                  </a:lnTo>
                  <a:lnTo>
                    <a:pt x="21" y="141"/>
                  </a:lnTo>
                  <a:lnTo>
                    <a:pt x="18" y="120"/>
                  </a:lnTo>
                  <a:lnTo>
                    <a:pt x="18" y="58"/>
                  </a:lnTo>
                  <a:lnTo>
                    <a:pt x="14" y="41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11" y="17"/>
                  </a:lnTo>
                  <a:lnTo>
                    <a:pt x="7" y="31"/>
                  </a:lnTo>
                  <a:lnTo>
                    <a:pt x="7" y="86"/>
                  </a:lnTo>
                  <a:lnTo>
                    <a:pt x="3" y="103"/>
                  </a:lnTo>
                  <a:lnTo>
                    <a:pt x="3" y="151"/>
                  </a:lnTo>
                  <a:lnTo>
                    <a:pt x="0" y="165"/>
                  </a:lnTo>
                  <a:lnTo>
                    <a:pt x="0" y="189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9"/>
            <p:cNvSpPr>
              <a:spLocks/>
            </p:cNvSpPr>
            <p:nvPr/>
          </p:nvSpPr>
          <p:spPr bwMode="auto">
            <a:xfrm>
              <a:off x="2735" y="2796"/>
              <a:ext cx="224" cy="751"/>
            </a:xfrm>
            <a:custGeom>
              <a:avLst/>
              <a:gdLst>
                <a:gd name="T0" fmla="*/ 220 w 224"/>
                <a:gd name="T1" fmla="*/ 751 h 751"/>
                <a:gd name="T2" fmla="*/ 213 w 224"/>
                <a:gd name="T3" fmla="*/ 720 h 751"/>
                <a:gd name="T4" fmla="*/ 209 w 224"/>
                <a:gd name="T5" fmla="*/ 569 h 751"/>
                <a:gd name="T6" fmla="*/ 202 w 224"/>
                <a:gd name="T7" fmla="*/ 466 h 751"/>
                <a:gd name="T8" fmla="*/ 198 w 224"/>
                <a:gd name="T9" fmla="*/ 470 h 751"/>
                <a:gd name="T10" fmla="*/ 195 w 224"/>
                <a:gd name="T11" fmla="*/ 607 h 751"/>
                <a:gd name="T12" fmla="*/ 188 w 224"/>
                <a:gd name="T13" fmla="*/ 676 h 751"/>
                <a:gd name="T14" fmla="*/ 184 w 224"/>
                <a:gd name="T15" fmla="*/ 683 h 751"/>
                <a:gd name="T16" fmla="*/ 177 w 224"/>
                <a:gd name="T17" fmla="*/ 614 h 751"/>
                <a:gd name="T18" fmla="*/ 173 w 224"/>
                <a:gd name="T19" fmla="*/ 415 h 751"/>
                <a:gd name="T20" fmla="*/ 166 w 224"/>
                <a:gd name="T21" fmla="*/ 363 h 751"/>
                <a:gd name="T22" fmla="*/ 162 w 224"/>
                <a:gd name="T23" fmla="*/ 508 h 751"/>
                <a:gd name="T24" fmla="*/ 155 w 224"/>
                <a:gd name="T25" fmla="*/ 600 h 751"/>
                <a:gd name="T26" fmla="*/ 152 w 224"/>
                <a:gd name="T27" fmla="*/ 628 h 751"/>
                <a:gd name="T28" fmla="*/ 144 w 224"/>
                <a:gd name="T29" fmla="*/ 566 h 751"/>
                <a:gd name="T30" fmla="*/ 141 w 224"/>
                <a:gd name="T31" fmla="*/ 343 h 751"/>
                <a:gd name="T32" fmla="*/ 134 w 224"/>
                <a:gd name="T33" fmla="*/ 271 h 751"/>
                <a:gd name="T34" fmla="*/ 130 w 224"/>
                <a:gd name="T35" fmla="*/ 411 h 751"/>
                <a:gd name="T36" fmla="*/ 123 w 224"/>
                <a:gd name="T37" fmla="*/ 528 h 751"/>
                <a:gd name="T38" fmla="*/ 119 w 224"/>
                <a:gd name="T39" fmla="*/ 573 h 751"/>
                <a:gd name="T40" fmla="*/ 116 w 224"/>
                <a:gd name="T41" fmla="*/ 508 h 751"/>
                <a:gd name="T42" fmla="*/ 108 w 224"/>
                <a:gd name="T43" fmla="*/ 367 h 751"/>
                <a:gd name="T44" fmla="*/ 105 w 224"/>
                <a:gd name="T45" fmla="*/ 178 h 751"/>
                <a:gd name="T46" fmla="*/ 98 w 224"/>
                <a:gd name="T47" fmla="*/ 240 h 751"/>
                <a:gd name="T48" fmla="*/ 94 w 224"/>
                <a:gd name="T49" fmla="*/ 442 h 751"/>
                <a:gd name="T50" fmla="*/ 87 w 224"/>
                <a:gd name="T51" fmla="*/ 514 h 751"/>
                <a:gd name="T52" fmla="*/ 83 w 224"/>
                <a:gd name="T53" fmla="*/ 442 h 751"/>
                <a:gd name="T54" fmla="*/ 76 w 224"/>
                <a:gd name="T55" fmla="*/ 295 h 751"/>
                <a:gd name="T56" fmla="*/ 72 w 224"/>
                <a:gd name="T57" fmla="*/ 99 h 751"/>
                <a:gd name="T58" fmla="*/ 65 w 224"/>
                <a:gd name="T59" fmla="*/ 209 h 751"/>
                <a:gd name="T60" fmla="*/ 61 w 224"/>
                <a:gd name="T61" fmla="*/ 415 h 751"/>
                <a:gd name="T62" fmla="*/ 54 w 224"/>
                <a:gd name="T63" fmla="*/ 466 h 751"/>
                <a:gd name="T64" fmla="*/ 51 w 224"/>
                <a:gd name="T65" fmla="*/ 377 h 751"/>
                <a:gd name="T66" fmla="*/ 43 w 224"/>
                <a:gd name="T67" fmla="*/ 171 h 751"/>
                <a:gd name="T68" fmla="*/ 40 w 224"/>
                <a:gd name="T69" fmla="*/ 37 h 751"/>
                <a:gd name="T70" fmla="*/ 36 w 224"/>
                <a:gd name="T71" fmla="*/ 147 h 751"/>
                <a:gd name="T72" fmla="*/ 29 w 224"/>
                <a:gd name="T73" fmla="*/ 319 h 751"/>
                <a:gd name="T74" fmla="*/ 25 w 224"/>
                <a:gd name="T75" fmla="*/ 425 h 751"/>
                <a:gd name="T76" fmla="*/ 18 w 224"/>
                <a:gd name="T77" fmla="*/ 360 h 751"/>
                <a:gd name="T78" fmla="*/ 15 w 224"/>
                <a:gd name="T79" fmla="*/ 127 h 751"/>
                <a:gd name="T80" fmla="*/ 7 w 224"/>
                <a:gd name="T81" fmla="*/ 0 h 751"/>
                <a:gd name="T82" fmla="*/ 4 w 224"/>
                <a:gd name="T83" fmla="*/ 20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4" h="751">
                  <a:moveTo>
                    <a:pt x="224" y="741"/>
                  </a:moveTo>
                  <a:lnTo>
                    <a:pt x="220" y="748"/>
                  </a:lnTo>
                  <a:lnTo>
                    <a:pt x="220" y="751"/>
                  </a:lnTo>
                  <a:lnTo>
                    <a:pt x="217" y="748"/>
                  </a:lnTo>
                  <a:lnTo>
                    <a:pt x="217" y="731"/>
                  </a:lnTo>
                  <a:lnTo>
                    <a:pt x="213" y="720"/>
                  </a:lnTo>
                  <a:lnTo>
                    <a:pt x="213" y="659"/>
                  </a:lnTo>
                  <a:lnTo>
                    <a:pt x="209" y="638"/>
                  </a:lnTo>
                  <a:lnTo>
                    <a:pt x="209" y="569"/>
                  </a:lnTo>
                  <a:lnTo>
                    <a:pt x="206" y="545"/>
                  </a:lnTo>
                  <a:lnTo>
                    <a:pt x="206" y="480"/>
                  </a:lnTo>
                  <a:lnTo>
                    <a:pt x="202" y="466"/>
                  </a:lnTo>
                  <a:lnTo>
                    <a:pt x="202" y="456"/>
                  </a:lnTo>
                  <a:lnTo>
                    <a:pt x="202" y="460"/>
                  </a:lnTo>
                  <a:lnTo>
                    <a:pt x="198" y="470"/>
                  </a:lnTo>
                  <a:lnTo>
                    <a:pt x="198" y="521"/>
                  </a:lnTo>
                  <a:lnTo>
                    <a:pt x="195" y="545"/>
                  </a:lnTo>
                  <a:lnTo>
                    <a:pt x="195" y="607"/>
                  </a:lnTo>
                  <a:lnTo>
                    <a:pt x="191" y="624"/>
                  </a:lnTo>
                  <a:lnTo>
                    <a:pt x="191" y="669"/>
                  </a:lnTo>
                  <a:lnTo>
                    <a:pt x="188" y="676"/>
                  </a:lnTo>
                  <a:lnTo>
                    <a:pt x="188" y="693"/>
                  </a:lnTo>
                  <a:lnTo>
                    <a:pt x="184" y="689"/>
                  </a:lnTo>
                  <a:lnTo>
                    <a:pt x="184" y="683"/>
                  </a:lnTo>
                  <a:lnTo>
                    <a:pt x="180" y="672"/>
                  </a:lnTo>
                  <a:lnTo>
                    <a:pt x="180" y="635"/>
                  </a:lnTo>
                  <a:lnTo>
                    <a:pt x="177" y="614"/>
                  </a:lnTo>
                  <a:lnTo>
                    <a:pt x="177" y="521"/>
                  </a:lnTo>
                  <a:lnTo>
                    <a:pt x="173" y="494"/>
                  </a:lnTo>
                  <a:lnTo>
                    <a:pt x="173" y="415"/>
                  </a:lnTo>
                  <a:lnTo>
                    <a:pt x="170" y="391"/>
                  </a:lnTo>
                  <a:lnTo>
                    <a:pt x="170" y="360"/>
                  </a:lnTo>
                  <a:lnTo>
                    <a:pt x="166" y="363"/>
                  </a:lnTo>
                  <a:lnTo>
                    <a:pt x="166" y="408"/>
                  </a:lnTo>
                  <a:lnTo>
                    <a:pt x="162" y="432"/>
                  </a:lnTo>
                  <a:lnTo>
                    <a:pt x="162" y="508"/>
                  </a:lnTo>
                  <a:lnTo>
                    <a:pt x="159" y="528"/>
                  </a:lnTo>
                  <a:lnTo>
                    <a:pt x="159" y="586"/>
                  </a:lnTo>
                  <a:lnTo>
                    <a:pt x="155" y="600"/>
                  </a:lnTo>
                  <a:lnTo>
                    <a:pt x="155" y="628"/>
                  </a:lnTo>
                  <a:lnTo>
                    <a:pt x="152" y="631"/>
                  </a:lnTo>
                  <a:lnTo>
                    <a:pt x="152" y="628"/>
                  </a:lnTo>
                  <a:lnTo>
                    <a:pt x="148" y="621"/>
                  </a:lnTo>
                  <a:lnTo>
                    <a:pt x="148" y="583"/>
                  </a:lnTo>
                  <a:lnTo>
                    <a:pt x="144" y="566"/>
                  </a:lnTo>
                  <a:lnTo>
                    <a:pt x="144" y="466"/>
                  </a:lnTo>
                  <a:lnTo>
                    <a:pt x="141" y="435"/>
                  </a:lnTo>
                  <a:lnTo>
                    <a:pt x="141" y="343"/>
                  </a:lnTo>
                  <a:lnTo>
                    <a:pt x="137" y="315"/>
                  </a:lnTo>
                  <a:lnTo>
                    <a:pt x="137" y="267"/>
                  </a:lnTo>
                  <a:lnTo>
                    <a:pt x="134" y="271"/>
                  </a:lnTo>
                  <a:lnTo>
                    <a:pt x="134" y="305"/>
                  </a:lnTo>
                  <a:lnTo>
                    <a:pt x="130" y="329"/>
                  </a:lnTo>
                  <a:lnTo>
                    <a:pt x="130" y="411"/>
                  </a:lnTo>
                  <a:lnTo>
                    <a:pt x="126" y="439"/>
                  </a:lnTo>
                  <a:lnTo>
                    <a:pt x="126" y="508"/>
                  </a:lnTo>
                  <a:lnTo>
                    <a:pt x="123" y="528"/>
                  </a:lnTo>
                  <a:lnTo>
                    <a:pt x="123" y="562"/>
                  </a:lnTo>
                  <a:lnTo>
                    <a:pt x="119" y="569"/>
                  </a:lnTo>
                  <a:lnTo>
                    <a:pt x="119" y="573"/>
                  </a:lnTo>
                  <a:lnTo>
                    <a:pt x="119" y="569"/>
                  </a:lnTo>
                  <a:lnTo>
                    <a:pt x="116" y="562"/>
                  </a:lnTo>
                  <a:lnTo>
                    <a:pt x="116" y="508"/>
                  </a:lnTo>
                  <a:lnTo>
                    <a:pt x="112" y="484"/>
                  </a:lnTo>
                  <a:lnTo>
                    <a:pt x="112" y="401"/>
                  </a:lnTo>
                  <a:lnTo>
                    <a:pt x="108" y="367"/>
                  </a:lnTo>
                  <a:lnTo>
                    <a:pt x="108" y="267"/>
                  </a:lnTo>
                  <a:lnTo>
                    <a:pt x="105" y="236"/>
                  </a:lnTo>
                  <a:lnTo>
                    <a:pt x="105" y="178"/>
                  </a:lnTo>
                  <a:lnTo>
                    <a:pt x="101" y="175"/>
                  </a:lnTo>
                  <a:lnTo>
                    <a:pt x="101" y="216"/>
                  </a:lnTo>
                  <a:lnTo>
                    <a:pt x="98" y="240"/>
                  </a:lnTo>
                  <a:lnTo>
                    <a:pt x="98" y="333"/>
                  </a:lnTo>
                  <a:lnTo>
                    <a:pt x="94" y="363"/>
                  </a:lnTo>
                  <a:lnTo>
                    <a:pt x="94" y="442"/>
                  </a:lnTo>
                  <a:lnTo>
                    <a:pt x="90" y="463"/>
                  </a:lnTo>
                  <a:lnTo>
                    <a:pt x="90" y="511"/>
                  </a:lnTo>
                  <a:lnTo>
                    <a:pt x="87" y="514"/>
                  </a:lnTo>
                  <a:lnTo>
                    <a:pt x="87" y="504"/>
                  </a:lnTo>
                  <a:lnTo>
                    <a:pt x="83" y="494"/>
                  </a:lnTo>
                  <a:lnTo>
                    <a:pt x="83" y="442"/>
                  </a:lnTo>
                  <a:lnTo>
                    <a:pt x="79" y="418"/>
                  </a:lnTo>
                  <a:lnTo>
                    <a:pt x="79" y="329"/>
                  </a:lnTo>
                  <a:lnTo>
                    <a:pt x="76" y="295"/>
                  </a:lnTo>
                  <a:lnTo>
                    <a:pt x="76" y="185"/>
                  </a:lnTo>
                  <a:lnTo>
                    <a:pt x="72" y="154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9" y="178"/>
                  </a:lnTo>
                  <a:lnTo>
                    <a:pt x="65" y="209"/>
                  </a:lnTo>
                  <a:lnTo>
                    <a:pt x="65" y="312"/>
                  </a:lnTo>
                  <a:lnTo>
                    <a:pt x="61" y="343"/>
                  </a:lnTo>
                  <a:lnTo>
                    <a:pt x="61" y="415"/>
                  </a:lnTo>
                  <a:lnTo>
                    <a:pt x="58" y="432"/>
                  </a:lnTo>
                  <a:lnTo>
                    <a:pt x="58" y="463"/>
                  </a:lnTo>
                  <a:lnTo>
                    <a:pt x="54" y="466"/>
                  </a:lnTo>
                  <a:lnTo>
                    <a:pt x="54" y="449"/>
                  </a:lnTo>
                  <a:lnTo>
                    <a:pt x="51" y="439"/>
                  </a:lnTo>
                  <a:lnTo>
                    <a:pt x="51" y="377"/>
                  </a:lnTo>
                  <a:lnTo>
                    <a:pt x="47" y="350"/>
                  </a:lnTo>
                  <a:lnTo>
                    <a:pt x="47" y="212"/>
                  </a:lnTo>
                  <a:lnTo>
                    <a:pt x="43" y="171"/>
                  </a:lnTo>
                  <a:lnTo>
                    <a:pt x="43" y="75"/>
                  </a:lnTo>
                  <a:lnTo>
                    <a:pt x="40" y="51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36" y="61"/>
                  </a:lnTo>
                  <a:lnTo>
                    <a:pt x="36" y="147"/>
                  </a:lnTo>
                  <a:lnTo>
                    <a:pt x="33" y="185"/>
                  </a:lnTo>
                  <a:lnTo>
                    <a:pt x="33" y="291"/>
                  </a:lnTo>
                  <a:lnTo>
                    <a:pt x="29" y="319"/>
                  </a:lnTo>
                  <a:lnTo>
                    <a:pt x="29" y="387"/>
                  </a:lnTo>
                  <a:lnTo>
                    <a:pt x="25" y="405"/>
                  </a:lnTo>
                  <a:lnTo>
                    <a:pt x="25" y="425"/>
                  </a:lnTo>
                  <a:lnTo>
                    <a:pt x="22" y="422"/>
                  </a:lnTo>
                  <a:lnTo>
                    <a:pt x="22" y="384"/>
                  </a:lnTo>
                  <a:lnTo>
                    <a:pt x="18" y="360"/>
                  </a:lnTo>
                  <a:lnTo>
                    <a:pt x="18" y="278"/>
                  </a:lnTo>
                  <a:lnTo>
                    <a:pt x="15" y="240"/>
                  </a:lnTo>
                  <a:lnTo>
                    <a:pt x="15" y="127"/>
                  </a:lnTo>
                  <a:lnTo>
                    <a:pt x="11" y="89"/>
                  </a:lnTo>
                  <a:lnTo>
                    <a:pt x="11" y="10"/>
                  </a:lnTo>
                  <a:lnTo>
                    <a:pt x="7" y="0"/>
                  </a:lnTo>
                  <a:lnTo>
                    <a:pt x="7" y="58"/>
                  </a:lnTo>
                  <a:lnTo>
                    <a:pt x="4" y="89"/>
                  </a:lnTo>
                  <a:lnTo>
                    <a:pt x="4" y="202"/>
                  </a:lnTo>
                  <a:lnTo>
                    <a:pt x="0" y="236"/>
                  </a:lnTo>
                  <a:lnTo>
                    <a:pt x="0" y="329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2515" y="2785"/>
              <a:ext cx="220" cy="834"/>
            </a:xfrm>
            <a:custGeom>
              <a:avLst/>
              <a:gdLst>
                <a:gd name="T0" fmla="*/ 217 w 220"/>
                <a:gd name="T1" fmla="*/ 405 h 834"/>
                <a:gd name="T2" fmla="*/ 209 w 220"/>
                <a:gd name="T3" fmla="*/ 395 h 834"/>
                <a:gd name="T4" fmla="*/ 206 w 220"/>
                <a:gd name="T5" fmla="*/ 172 h 834"/>
                <a:gd name="T6" fmla="*/ 199 w 220"/>
                <a:gd name="T7" fmla="*/ 14 h 834"/>
                <a:gd name="T8" fmla="*/ 195 w 220"/>
                <a:gd name="T9" fmla="*/ 28 h 834"/>
                <a:gd name="T10" fmla="*/ 191 w 220"/>
                <a:gd name="T11" fmla="*/ 299 h 834"/>
                <a:gd name="T12" fmla="*/ 184 w 220"/>
                <a:gd name="T13" fmla="*/ 398 h 834"/>
                <a:gd name="T14" fmla="*/ 181 w 220"/>
                <a:gd name="T15" fmla="*/ 402 h 834"/>
                <a:gd name="T16" fmla="*/ 177 w 220"/>
                <a:gd name="T17" fmla="*/ 247 h 834"/>
                <a:gd name="T18" fmla="*/ 170 w 220"/>
                <a:gd name="T19" fmla="*/ 48 h 834"/>
                <a:gd name="T20" fmla="*/ 166 w 220"/>
                <a:gd name="T21" fmla="*/ 35 h 834"/>
                <a:gd name="T22" fmla="*/ 162 w 220"/>
                <a:gd name="T23" fmla="*/ 261 h 834"/>
                <a:gd name="T24" fmla="*/ 155 w 220"/>
                <a:gd name="T25" fmla="*/ 405 h 834"/>
                <a:gd name="T26" fmla="*/ 152 w 220"/>
                <a:gd name="T27" fmla="*/ 388 h 834"/>
                <a:gd name="T28" fmla="*/ 144 w 220"/>
                <a:gd name="T29" fmla="*/ 261 h 834"/>
                <a:gd name="T30" fmla="*/ 141 w 220"/>
                <a:gd name="T31" fmla="*/ 79 h 834"/>
                <a:gd name="T32" fmla="*/ 134 w 220"/>
                <a:gd name="T33" fmla="*/ 193 h 834"/>
                <a:gd name="T34" fmla="*/ 130 w 220"/>
                <a:gd name="T35" fmla="*/ 409 h 834"/>
                <a:gd name="T36" fmla="*/ 123 w 220"/>
                <a:gd name="T37" fmla="*/ 457 h 834"/>
                <a:gd name="T38" fmla="*/ 119 w 220"/>
                <a:gd name="T39" fmla="*/ 350 h 834"/>
                <a:gd name="T40" fmla="*/ 112 w 220"/>
                <a:gd name="T41" fmla="*/ 210 h 834"/>
                <a:gd name="T42" fmla="*/ 108 w 220"/>
                <a:gd name="T43" fmla="*/ 182 h 834"/>
                <a:gd name="T44" fmla="*/ 105 w 220"/>
                <a:gd name="T45" fmla="*/ 378 h 834"/>
                <a:gd name="T46" fmla="*/ 98 w 220"/>
                <a:gd name="T47" fmla="*/ 495 h 834"/>
                <a:gd name="T48" fmla="*/ 94 w 220"/>
                <a:gd name="T49" fmla="*/ 498 h 834"/>
                <a:gd name="T50" fmla="*/ 87 w 220"/>
                <a:gd name="T51" fmla="*/ 402 h 834"/>
                <a:gd name="T52" fmla="*/ 83 w 220"/>
                <a:gd name="T53" fmla="*/ 296 h 834"/>
                <a:gd name="T54" fmla="*/ 80 w 220"/>
                <a:gd name="T55" fmla="*/ 388 h 834"/>
                <a:gd name="T56" fmla="*/ 72 w 220"/>
                <a:gd name="T57" fmla="*/ 522 h 834"/>
                <a:gd name="T58" fmla="*/ 69 w 220"/>
                <a:gd name="T59" fmla="*/ 608 h 834"/>
                <a:gd name="T60" fmla="*/ 62 w 220"/>
                <a:gd name="T61" fmla="*/ 570 h 834"/>
                <a:gd name="T62" fmla="*/ 58 w 220"/>
                <a:gd name="T63" fmla="*/ 453 h 834"/>
                <a:gd name="T64" fmla="*/ 51 w 220"/>
                <a:gd name="T65" fmla="*/ 488 h 834"/>
                <a:gd name="T66" fmla="*/ 47 w 220"/>
                <a:gd name="T67" fmla="*/ 642 h 834"/>
                <a:gd name="T68" fmla="*/ 40 w 220"/>
                <a:gd name="T69" fmla="*/ 711 h 834"/>
                <a:gd name="T70" fmla="*/ 36 w 220"/>
                <a:gd name="T71" fmla="*/ 694 h 834"/>
                <a:gd name="T72" fmla="*/ 29 w 220"/>
                <a:gd name="T73" fmla="*/ 632 h 834"/>
                <a:gd name="T74" fmla="*/ 25 w 220"/>
                <a:gd name="T75" fmla="*/ 632 h 834"/>
                <a:gd name="T76" fmla="*/ 22 w 220"/>
                <a:gd name="T77" fmla="*/ 748 h 834"/>
                <a:gd name="T78" fmla="*/ 15 w 220"/>
                <a:gd name="T79" fmla="*/ 810 h 834"/>
                <a:gd name="T80" fmla="*/ 11 w 220"/>
                <a:gd name="T81" fmla="*/ 834 h 834"/>
                <a:gd name="T82" fmla="*/ 4 w 220"/>
                <a:gd name="T83" fmla="*/ 807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0" h="834">
                  <a:moveTo>
                    <a:pt x="220" y="340"/>
                  </a:moveTo>
                  <a:lnTo>
                    <a:pt x="217" y="361"/>
                  </a:lnTo>
                  <a:lnTo>
                    <a:pt x="217" y="405"/>
                  </a:lnTo>
                  <a:lnTo>
                    <a:pt x="213" y="412"/>
                  </a:lnTo>
                  <a:lnTo>
                    <a:pt x="213" y="405"/>
                  </a:lnTo>
                  <a:lnTo>
                    <a:pt x="209" y="395"/>
                  </a:lnTo>
                  <a:lnTo>
                    <a:pt x="209" y="313"/>
                  </a:lnTo>
                  <a:lnTo>
                    <a:pt x="206" y="282"/>
                  </a:lnTo>
                  <a:lnTo>
                    <a:pt x="206" y="172"/>
                  </a:lnTo>
                  <a:lnTo>
                    <a:pt x="202" y="134"/>
                  </a:lnTo>
                  <a:lnTo>
                    <a:pt x="202" y="35"/>
                  </a:lnTo>
                  <a:lnTo>
                    <a:pt x="199" y="14"/>
                  </a:lnTo>
                  <a:lnTo>
                    <a:pt x="199" y="0"/>
                  </a:lnTo>
                  <a:lnTo>
                    <a:pt x="199" y="7"/>
                  </a:lnTo>
                  <a:lnTo>
                    <a:pt x="195" y="28"/>
                  </a:lnTo>
                  <a:lnTo>
                    <a:pt x="195" y="120"/>
                  </a:lnTo>
                  <a:lnTo>
                    <a:pt x="191" y="158"/>
                  </a:lnTo>
                  <a:lnTo>
                    <a:pt x="191" y="299"/>
                  </a:lnTo>
                  <a:lnTo>
                    <a:pt x="188" y="326"/>
                  </a:lnTo>
                  <a:lnTo>
                    <a:pt x="188" y="385"/>
                  </a:lnTo>
                  <a:lnTo>
                    <a:pt x="184" y="398"/>
                  </a:lnTo>
                  <a:lnTo>
                    <a:pt x="184" y="409"/>
                  </a:lnTo>
                  <a:lnTo>
                    <a:pt x="184" y="405"/>
                  </a:lnTo>
                  <a:lnTo>
                    <a:pt x="181" y="402"/>
                  </a:lnTo>
                  <a:lnTo>
                    <a:pt x="181" y="357"/>
                  </a:lnTo>
                  <a:lnTo>
                    <a:pt x="177" y="337"/>
                  </a:lnTo>
                  <a:lnTo>
                    <a:pt x="177" y="247"/>
                  </a:lnTo>
                  <a:lnTo>
                    <a:pt x="173" y="213"/>
                  </a:lnTo>
                  <a:lnTo>
                    <a:pt x="173" y="72"/>
                  </a:lnTo>
                  <a:lnTo>
                    <a:pt x="170" y="48"/>
                  </a:lnTo>
                  <a:lnTo>
                    <a:pt x="170" y="21"/>
                  </a:lnTo>
                  <a:lnTo>
                    <a:pt x="170" y="24"/>
                  </a:lnTo>
                  <a:lnTo>
                    <a:pt x="166" y="35"/>
                  </a:lnTo>
                  <a:lnTo>
                    <a:pt x="166" y="114"/>
                  </a:lnTo>
                  <a:lnTo>
                    <a:pt x="162" y="151"/>
                  </a:lnTo>
                  <a:lnTo>
                    <a:pt x="162" y="261"/>
                  </a:lnTo>
                  <a:lnTo>
                    <a:pt x="159" y="292"/>
                  </a:lnTo>
                  <a:lnTo>
                    <a:pt x="159" y="392"/>
                  </a:lnTo>
                  <a:lnTo>
                    <a:pt x="155" y="405"/>
                  </a:lnTo>
                  <a:lnTo>
                    <a:pt x="155" y="422"/>
                  </a:lnTo>
                  <a:lnTo>
                    <a:pt x="152" y="419"/>
                  </a:lnTo>
                  <a:lnTo>
                    <a:pt x="152" y="388"/>
                  </a:lnTo>
                  <a:lnTo>
                    <a:pt x="148" y="371"/>
                  </a:lnTo>
                  <a:lnTo>
                    <a:pt x="148" y="292"/>
                  </a:lnTo>
                  <a:lnTo>
                    <a:pt x="144" y="261"/>
                  </a:lnTo>
                  <a:lnTo>
                    <a:pt x="144" y="162"/>
                  </a:lnTo>
                  <a:lnTo>
                    <a:pt x="141" y="131"/>
                  </a:lnTo>
                  <a:lnTo>
                    <a:pt x="141" y="79"/>
                  </a:lnTo>
                  <a:lnTo>
                    <a:pt x="137" y="86"/>
                  </a:lnTo>
                  <a:lnTo>
                    <a:pt x="137" y="158"/>
                  </a:lnTo>
                  <a:lnTo>
                    <a:pt x="134" y="193"/>
                  </a:lnTo>
                  <a:lnTo>
                    <a:pt x="134" y="299"/>
                  </a:lnTo>
                  <a:lnTo>
                    <a:pt x="130" y="330"/>
                  </a:lnTo>
                  <a:lnTo>
                    <a:pt x="130" y="409"/>
                  </a:lnTo>
                  <a:lnTo>
                    <a:pt x="126" y="426"/>
                  </a:lnTo>
                  <a:lnTo>
                    <a:pt x="126" y="460"/>
                  </a:lnTo>
                  <a:lnTo>
                    <a:pt x="123" y="457"/>
                  </a:lnTo>
                  <a:lnTo>
                    <a:pt x="123" y="433"/>
                  </a:lnTo>
                  <a:lnTo>
                    <a:pt x="119" y="419"/>
                  </a:lnTo>
                  <a:lnTo>
                    <a:pt x="119" y="350"/>
                  </a:lnTo>
                  <a:lnTo>
                    <a:pt x="116" y="323"/>
                  </a:lnTo>
                  <a:lnTo>
                    <a:pt x="116" y="234"/>
                  </a:lnTo>
                  <a:lnTo>
                    <a:pt x="112" y="210"/>
                  </a:lnTo>
                  <a:lnTo>
                    <a:pt x="112" y="169"/>
                  </a:lnTo>
                  <a:lnTo>
                    <a:pt x="112" y="172"/>
                  </a:lnTo>
                  <a:lnTo>
                    <a:pt x="108" y="182"/>
                  </a:lnTo>
                  <a:lnTo>
                    <a:pt x="108" y="251"/>
                  </a:lnTo>
                  <a:lnTo>
                    <a:pt x="105" y="282"/>
                  </a:lnTo>
                  <a:lnTo>
                    <a:pt x="105" y="378"/>
                  </a:lnTo>
                  <a:lnTo>
                    <a:pt x="101" y="409"/>
                  </a:lnTo>
                  <a:lnTo>
                    <a:pt x="101" y="477"/>
                  </a:lnTo>
                  <a:lnTo>
                    <a:pt x="98" y="495"/>
                  </a:lnTo>
                  <a:lnTo>
                    <a:pt x="98" y="525"/>
                  </a:lnTo>
                  <a:lnTo>
                    <a:pt x="94" y="522"/>
                  </a:lnTo>
                  <a:lnTo>
                    <a:pt x="94" y="498"/>
                  </a:lnTo>
                  <a:lnTo>
                    <a:pt x="90" y="484"/>
                  </a:lnTo>
                  <a:lnTo>
                    <a:pt x="90" y="426"/>
                  </a:lnTo>
                  <a:lnTo>
                    <a:pt x="87" y="402"/>
                  </a:lnTo>
                  <a:lnTo>
                    <a:pt x="87" y="333"/>
                  </a:lnTo>
                  <a:lnTo>
                    <a:pt x="83" y="316"/>
                  </a:lnTo>
                  <a:lnTo>
                    <a:pt x="83" y="296"/>
                  </a:lnTo>
                  <a:lnTo>
                    <a:pt x="83" y="302"/>
                  </a:lnTo>
                  <a:lnTo>
                    <a:pt x="80" y="316"/>
                  </a:lnTo>
                  <a:lnTo>
                    <a:pt x="80" y="388"/>
                  </a:lnTo>
                  <a:lnTo>
                    <a:pt x="76" y="416"/>
                  </a:lnTo>
                  <a:lnTo>
                    <a:pt x="76" y="498"/>
                  </a:lnTo>
                  <a:lnTo>
                    <a:pt x="72" y="522"/>
                  </a:lnTo>
                  <a:lnTo>
                    <a:pt x="72" y="591"/>
                  </a:lnTo>
                  <a:lnTo>
                    <a:pt x="69" y="597"/>
                  </a:lnTo>
                  <a:lnTo>
                    <a:pt x="69" y="608"/>
                  </a:lnTo>
                  <a:lnTo>
                    <a:pt x="65" y="608"/>
                  </a:lnTo>
                  <a:lnTo>
                    <a:pt x="65" y="584"/>
                  </a:lnTo>
                  <a:lnTo>
                    <a:pt x="62" y="570"/>
                  </a:lnTo>
                  <a:lnTo>
                    <a:pt x="62" y="522"/>
                  </a:lnTo>
                  <a:lnTo>
                    <a:pt x="58" y="505"/>
                  </a:lnTo>
                  <a:lnTo>
                    <a:pt x="58" y="453"/>
                  </a:lnTo>
                  <a:lnTo>
                    <a:pt x="54" y="450"/>
                  </a:lnTo>
                  <a:lnTo>
                    <a:pt x="54" y="471"/>
                  </a:lnTo>
                  <a:lnTo>
                    <a:pt x="51" y="488"/>
                  </a:lnTo>
                  <a:lnTo>
                    <a:pt x="51" y="556"/>
                  </a:lnTo>
                  <a:lnTo>
                    <a:pt x="47" y="577"/>
                  </a:lnTo>
                  <a:lnTo>
                    <a:pt x="47" y="642"/>
                  </a:lnTo>
                  <a:lnTo>
                    <a:pt x="44" y="659"/>
                  </a:lnTo>
                  <a:lnTo>
                    <a:pt x="44" y="704"/>
                  </a:lnTo>
                  <a:lnTo>
                    <a:pt x="40" y="711"/>
                  </a:lnTo>
                  <a:lnTo>
                    <a:pt x="40" y="714"/>
                  </a:lnTo>
                  <a:lnTo>
                    <a:pt x="36" y="711"/>
                  </a:lnTo>
                  <a:lnTo>
                    <a:pt x="36" y="694"/>
                  </a:lnTo>
                  <a:lnTo>
                    <a:pt x="33" y="683"/>
                  </a:lnTo>
                  <a:lnTo>
                    <a:pt x="33" y="642"/>
                  </a:lnTo>
                  <a:lnTo>
                    <a:pt x="29" y="632"/>
                  </a:lnTo>
                  <a:lnTo>
                    <a:pt x="29" y="625"/>
                  </a:lnTo>
                  <a:lnTo>
                    <a:pt x="29" y="628"/>
                  </a:lnTo>
                  <a:lnTo>
                    <a:pt x="25" y="632"/>
                  </a:lnTo>
                  <a:lnTo>
                    <a:pt x="25" y="666"/>
                  </a:lnTo>
                  <a:lnTo>
                    <a:pt x="22" y="683"/>
                  </a:lnTo>
                  <a:lnTo>
                    <a:pt x="22" y="748"/>
                  </a:lnTo>
                  <a:lnTo>
                    <a:pt x="18" y="766"/>
                  </a:lnTo>
                  <a:lnTo>
                    <a:pt x="18" y="800"/>
                  </a:lnTo>
                  <a:lnTo>
                    <a:pt x="15" y="810"/>
                  </a:lnTo>
                  <a:lnTo>
                    <a:pt x="15" y="827"/>
                  </a:lnTo>
                  <a:lnTo>
                    <a:pt x="7" y="834"/>
                  </a:lnTo>
                  <a:lnTo>
                    <a:pt x="11" y="834"/>
                  </a:lnTo>
                  <a:lnTo>
                    <a:pt x="7" y="821"/>
                  </a:lnTo>
                  <a:lnTo>
                    <a:pt x="4" y="817"/>
                  </a:lnTo>
                  <a:lnTo>
                    <a:pt x="4" y="807"/>
                  </a:lnTo>
                  <a:lnTo>
                    <a:pt x="0" y="810"/>
                  </a:lnTo>
                  <a:lnTo>
                    <a:pt x="0" y="821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2483" y="3606"/>
              <a:ext cx="32" cy="130"/>
            </a:xfrm>
            <a:custGeom>
              <a:avLst/>
              <a:gdLst>
                <a:gd name="T0" fmla="*/ 32 w 32"/>
                <a:gd name="T1" fmla="*/ 0 h 130"/>
                <a:gd name="T2" fmla="*/ 29 w 32"/>
                <a:gd name="T3" fmla="*/ 6 h 130"/>
                <a:gd name="T4" fmla="*/ 29 w 32"/>
                <a:gd name="T5" fmla="*/ 44 h 130"/>
                <a:gd name="T6" fmla="*/ 25 w 32"/>
                <a:gd name="T7" fmla="*/ 54 h 130"/>
                <a:gd name="T8" fmla="*/ 25 w 32"/>
                <a:gd name="T9" fmla="*/ 78 h 130"/>
                <a:gd name="T10" fmla="*/ 21 w 32"/>
                <a:gd name="T11" fmla="*/ 85 h 130"/>
                <a:gd name="T12" fmla="*/ 21 w 32"/>
                <a:gd name="T13" fmla="*/ 106 h 130"/>
                <a:gd name="T14" fmla="*/ 18 w 32"/>
                <a:gd name="T15" fmla="*/ 109 h 130"/>
                <a:gd name="T16" fmla="*/ 18 w 32"/>
                <a:gd name="T17" fmla="*/ 123 h 130"/>
                <a:gd name="T18" fmla="*/ 11 w 32"/>
                <a:gd name="T19" fmla="*/ 130 h 130"/>
                <a:gd name="T20" fmla="*/ 14 w 32"/>
                <a:gd name="T21" fmla="*/ 130 h 130"/>
                <a:gd name="T22" fmla="*/ 11 w 32"/>
                <a:gd name="T23" fmla="*/ 130 h 130"/>
                <a:gd name="T24" fmla="*/ 7 w 32"/>
                <a:gd name="T25" fmla="*/ 126 h 130"/>
                <a:gd name="T26" fmla="*/ 7 w 32"/>
                <a:gd name="T27" fmla="*/ 123 h 130"/>
                <a:gd name="T28" fmla="*/ 3 w 32"/>
                <a:gd name="T29" fmla="*/ 120 h 130"/>
                <a:gd name="T30" fmla="*/ 3 w 32"/>
                <a:gd name="T31" fmla="*/ 109 h 130"/>
                <a:gd name="T32" fmla="*/ 0 w 32"/>
                <a:gd name="T33" fmla="*/ 106 h 130"/>
                <a:gd name="T34" fmla="*/ 0 w 32"/>
                <a:gd name="T35" fmla="*/ 8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30">
                  <a:moveTo>
                    <a:pt x="32" y="0"/>
                  </a:moveTo>
                  <a:lnTo>
                    <a:pt x="29" y="6"/>
                  </a:lnTo>
                  <a:lnTo>
                    <a:pt x="29" y="44"/>
                  </a:lnTo>
                  <a:lnTo>
                    <a:pt x="25" y="54"/>
                  </a:lnTo>
                  <a:lnTo>
                    <a:pt x="25" y="78"/>
                  </a:lnTo>
                  <a:lnTo>
                    <a:pt x="21" y="85"/>
                  </a:lnTo>
                  <a:lnTo>
                    <a:pt x="21" y="106"/>
                  </a:lnTo>
                  <a:lnTo>
                    <a:pt x="18" y="109"/>
                  </a:lnTo>
                  <a:lnTo>
                    <a:pt x="18" y="123"/>
                  </a:lnTo>
                  <a:lnTo>
                    <a:pt x="11" y="130"/>
                  </a:lnTo>
                  <a:lnTo>
                    <a:pt x="14" y="130"/>
                  </a:lnTo>
                  <a:lnTo>
                    <a:pt x="11" y="130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3" y="120"/>
                  </a:lnTo>
                  <a:lnTo>
                    <a:pt x="3" y="109"/>
                  </a:lnTo>
                  <a:lnTo>
                    <a:pt x="0" y="106"/>
                  </a:lnTo>
                  <a:lnTo>
                    <a:pt x="0" y="85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82"/>
            <p:cNvSpPr>
              <a:spLocks noChangeArrowheads="1"/>
            </p:cNvSpPr>
            <p:nvPr/>
          </p:nvSpPr>
          <p:spPr bwMode="auto">
            <a:xfrm>
              <a:off x="2641" y="3990"/>
              <a:ext cx="63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Wavelength 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83"/>
            <p:cNvSpPr>
              <a:spLocks noChangeArrowheads="1"/>
            </p:cNvSpPr>
            <p:nvPr/>
          </p:nvSpPr>
          <p:spPr bwMode="auto">
            <a:xfrm>
              <a:off x="3226" y="3986"/>
              <a:ext cx="11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ectangle 84"/>
            <p:cNvSpPr>
              <a:spLocks noChangeArrowheads="1"/>
            </p:cNvSpPr>
            <p:nvPr/>
          </p:nvSpPr>
          <p:spPr bwMode="auto">
            <a:xfrm>
              <a:off x="3280" y="3990"/>
              <a:ext cx="16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m)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85"/>
            <p:cNvSpPr>
              <a:spLocks noChangeArrowheads="1"/>
            </p:cNvSpPr>
            <p:nvPr/>
          </p:nvSpPr>
          <p:spPr bwMode="auto">
            <a:xfrm>
              <a:off x="2530" y="2480"/>
              <a:ext cx="21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CO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86"/>
            <p:cNvSpPr>
              <a:spLocks noChangeArrowheads="1"/>
            </p:cNvSpPr>
            <p:nvPr/>
          </p:nvSpPr>
          <p:spPr bwMode="auto">
            <a:xfrm>
              <a:off x="2685" y="2545"/>
              <a:ext cx="8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87"/>
            <p:cNvSpPr>
              <a:spLocks noChangeArrowheads="1"/>
            </p:cNvSpPr>
            <p:nvPr/>
          </p:nvSpPr>
          <p:spPr bwMode="auto">
            <a:xfrm>
              <a:off x="2732" y="2480"/>
              <a:ext cx="84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Gain Spectrum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88"/>
            <p:cNvSpPr>
              <a:spLocks noChangeArrowheads="1"/>
            </p:cNvSpPr>
            <p:nvPr/>
          </p:nvSpPr>
          <p:spPr bwMode="auto">
            <a:xfrm>
              <a:off x="3096" y="2875"/>
              <a:ext cx="33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10atm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89"/>
            <p:cNvSpPr>
              <a:spLocks noChangeArrowheads="1"/>
            </p:cNvSpPr>
            <p:nvPr/>
          </p:nvSpPr>
          <p:spPr bwMode="auto">
            <a:xfrm>
              <a:off x="3903" y="2689"/>
              <a:ext cx="1078" cy="1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90"/>
            <p:cNvSpPr>
              <a:spLocks noChangeArrowheads="1"/>
            </p:cNvSpPr>
            <p:nvPr/>
          </p:nvSpPr>
          <p:spPr bwMode="auto">
            <a:xfrm>
              <a:off x="3903" y="2689"/>
              <a:ext cx="1078" cy="119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91"/>
            <p:cNvSpPr>
              <a:spLocks noChangeShapeType="1"/>
            </p:cNvSpPr>
            <p:nvPr/>
          </p:nvSpPr>
          <p:spPr bwMode="auto">
            <a:xfrm>
              <a:off x="3903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92"/>
            <p:cNvSpPr>
              <a:spLocks noChangeShapeType="1"/>
            </p:cNvSpPr>
            <p:nvPr/>
          </p:nvSpPr>
          <p:spPr bwMode="auto">
            <a:xfrm>
              <a:off x="390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93"/>
            <p:cNvSpPr>
              <a:spLocks noChangeShapeType="1"/>
            </p:cNvSpPr>
            <p:nvPr/>
          </p:nvSpPr>
          <p:spPr bwMode="auto">
            <a:xfrm flipV="1">
              <a:off x="4981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94"/>
            <p:cNvSpPr>
              <a:spLocks noChangeShapeType="1"/>
            </p:cNvSpPr>
            <p:nvPr/>
          </p:nvSpPr>
          <p:spPr bwMode="auto">
            <a:xfrm flipV="1">
              <a:off x="390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95"/>
            <p:cNvSpPr>
              <a:spLocks noChangeShapeType="1"/>
            </p:cNvSpPr>
            <p:nvPr/>
          </p:nvSpPr>
          <p:spPr bwMode="auto">
            <a:xfrm>
              <a:off x="390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96"/>
            <p:cNvSpPr>
              <a:spLocks noChangeShapeType="1"/>
            </p:cNvSpPr>
            <p:nvPr/>
          </p:nvSpPr>
          <p:spPr bwMode="auto">
            <a:xfrm flipV="1">
              <a:off x="390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97"/>
            <p:cNvSpPr>
              <a:spLocks noChangeShapeType="1"/>
            </p:cNvSpPr>
            <p:nvPr/>
          </p:nvSpPr>
          <p:spPr bwMode="auto">
            <a:xfrm flipV="1">
              <a:off x="3903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98"/>
            <p:cNvSpPr>
              <a:spLocks noChangeShapeType="1"/>
            </p:cNvSpPr>
            <p:nvPr/>
          </p:nvSpPr>
          <p:spPr bwMode="auto">
            <a:xfrm>
              <a:off x="3903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99"/>
            <p:cNvSpPr>
              <a:spLocks noChangeArrowheads="1"/>
            </p:cNvSpPr>
            <p:nvPr/>
          </p:nvSpPr>
          <p:spPr bwMode="auto">
            <a:xfrm>
              <a:off x="3810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Line 100"/>
            <p:cNvSpPr>
              <a:spLocks noChangeShapeType="1"/>
            </p:cNvSpPr>
            <p:nvPr/>
          </p:nvSpPr>
          <p:spPr bwMode="auto">
            <a:xfrm flipV="1">
              <a:off x="4210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01"/>
            <p:cNvSpPr>
              <a:spLocks noChangeShapeType="1"/>
            </p:cNvSpPr>
            <p:nvPr/>
          </p:nvSpPr>
          <p:spPr bwMode="auto">
            <a:xfrm>
              <a:off x="4210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02"/>
            <p:cNvSpPr>
              <a:spLocks noChangeArrowheads="1"/>
            </p:cNvSpPr>
            <p:nvPr/>
          </p:nvSpPr>
          <p:spPr bwMode="auto">
            <a:xfrm>
              <a:off x="4116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Line 103"/>
            <p:cNvSpPr>
              <a:spLocks noChangeShapeType="1"/>
            </p:cNvSpPr>
            <p:nvPr/>
          </p:nvSpPr>
          <p:spPr bwMode="auto">
            <a:xfrm flipV="1">
              <a:off x="4516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04"/>
            <p:cNvSpPr>
              <a:spLocks noChangeShapeType="1"/>
            </p:cNvSpPr>
            <p:nvPr/>
          </p:nvSpPr>
          <p:spPr bwMode="auto">
            <a:xfrm>
              <a:off x="4516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05"/>
            <p:cNvSpPr>
              <a:spLocks noChangeArrowheads="1"/>
            </p:cNvSpPr>
            <p:nvPr/>
          </p:nvSpPr>
          <p:spPr bwMode="auto">
            <a:xfrm>
              <a:off x="4423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Line 106"/>
            <p:cNvSpPr>
              <a:spLocks noChangeShapeType="1"/>
            </p:cNvSpPr>
            <p:nvPr/>
          </p:nvSpPr>
          <p:spPr bwMode="auto">
            <a:xfrm flipV="1">
              <a:off x="4826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07"/>
            <p:cNvSpPr>
              <a:spLocks noChangeShapeType="1"/>
            </p:cNvSpPr>
            <p:nvPr/>
          </p:nvSpPr>
          <p:spPr bwMode="auto">
            <a:xfrm>
              <a:off x="4826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08"/>
            <p:cNvSpPr>
              <a:spLocks noChangeArrowheads="1"/>
            </p:cNvSpPr>
            <p:nvPr/>
          </p:nvSpPr>
          <p:spPr bwMode="auto">
            <a:xfrm>
              <a:off x="4772" y="3894"/>
              <a:ext cx="15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Line 109"/>
            <p:cNvSpPr>
              <a:spLocks noChangeShapeType="1"/>
            </p:cNvSpPr>
            <p:nvPr/>
          </p:nvSpPr>
          <p:spPr bwMode="auto">
            <a:xfrm>
              <a:off x="3903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10"/>
            <p:cNvSpPr>
              <a:spLocks noChangeShapeType="1"/>
            </p:cNvSpPr>
            <p:nvPr/>
          </p:nvSpPr>
          <p:spPr bwMode="auto">
            <a:xfrm>
              <a:off x="390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11"/>
            <p:cNvSpPr>
              <a:spLocks noChangeShapeType="1"/>
            </p:cNvSpPr>
            <p:nvPr/>
          </p:nvSpPr>
          <p:spPr bwMode="auto">
            <a:xfrm flipV="1">
              <a:off x="4981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12"/>
            <p:cNvSpPr>
              <a:spLocks noChangeShapeType="1"/>
            </p:cNvSpPr>
            <p:nvPr/>
          </p:nvSpPr>
          <p:spPr bwMode="auto">
            <a:xfrm flipV="1">
              <a:off x="390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4534" y="3650"/>
              <a:ext cx="451" cy="216"/>
            </a:xfrm>
            <a:custGeom>
              <a:avLst/>
              <a:gdLst>
                <a:gd name="T0" fmla="*/ 444 w 451"/>
                <a:gd name="T1" fmla="*/ 213 h 216"/>
                <a:gd name="T2" fmla="*/ 433 w 451"/>
                <a:gd name="T3" fmla="*/ 213 h 216"/>
                <a:gd name="T4" fmla="*/ 422 w 451"/>
                <a:gd name="T5" fmla="*/ 213 h 216"/>
                <a:gd name="T6" fmla="*/ 411 w 451"/>
                <a:gd name="T7" fmla="*/ 213 h 216"/>
                <a:gd name="T8" fmla="*/ 401 w 451"/>
                <a:gd name="T9" fmla="*/ 209 h 216"/>
                <a:gd name="T10" fmla="*/ 390 w 451"/>
                <a:gd name="T11" fmla="*/ 209 h 216"/>
                <a:gd name="T12" fmla="*/ 379 w 451"/>
                <a:gd name="T13" fmla="*/ 209 h 216"/>
                <a:gd name="T14" fmla="*/ 368 w 451"/>
                <a:gd name="T15" fmla="*/ 206 h 216"/>
                <a:gd name="T16" fmla="*/ 357 w 451"/>
                <a:gd name="T17" fmla="*/ 206 h 216"/>
                <a:gd name="T18" fmla="*/ 346 w 451"/>
                <a:gd name="T19" fmla="*/ 203 h 216"/>
                <a:gd name="T20" fmla="*/ 336 w 451"/>
                <a:gd name="T21" fmla="*/ 203 h 216"/>
                <a:gd name="T22" fmla="*/ 325 w 451"/>
                <a:gd name="T23" fmla="*/ 199 h 216"/>
                <a:gd name="T24" fmla="*/ 314 w 451"/>
                <a:gd name="T25" fmla="*/ 199 h 216"/>
                <a:gd name="T26" fmla="*/ 303 w 451"/>
                <a:gd name="T27" fmla="*/ 196 h 216"/>
                <a:gd name="T28" fmla="*/ 292 w 451"/>
                <a:gd name="T29" fmla="*/ 196 h 216"/>
                <a:gd name="T30" fmla="*/ 282 w 451"/>
                <a:gd name="T31" fmla="*/ 192 h 216"/>
                <a:gd name="T32" fmla="*/ 271 w 451"/>
                <a:gd name="T33" fmla="*/ 189 h 216"/>
                <a:gd name="T34" fmla="*/ 260 w 451"/>
                <a:gd name="T35" fmla="*/ 185 h 216"/>
                <a:gd name="T36" fmla="*/ 249 w 451"/>
                <a:gd name="T37" fmla="*/ 182 h 216"/>
                <a:gd name="T38" fmla="*/ 238 w 451"/>
                <a:gd name="T39" fmla="*/ 179 h 216"/>
                <a:gd name="T40" fmla="*/ 227 w 451"/>
                <a:gd name="T41" fmla="*/ 175 h 216"/>
                <a:gd name="T42" fmla="*/ 217 w 451"/>
                <a:gd name="T43" fmla="*/ 172 h 216"/>
                <a:gd name="T44" fmla="*/ 206 w 451"/>
                <a:gd name="T45" fmla="*/ 168 h 216"/>
                <a:gd name="T46" fmla="*/ 195 w 451"/>
                <a:gd name="T47" fmla="*/ 161 h 216"/>
                <a:gd name="T48" fmla="*/ 184 w 451"/>
                <a:gd name="T49" fmla="*/ 158 h 216"/>
                <a:gd name="T50" fmla="*/ 173 w 451"/>
                <a:gd name="T51" fmla="*/ 155 h 216"/>
                <a:gd name="T52" fmla="*/ 163 w 451"/>
                <a:gd name="T53" fmla="*/ 148 h 216"/>
                <a:gd name="T54" fmla="*/ 152 w 451"/>
                <a:gd name="T55" fmla="*/ 141 h 216"/>
                <a:gd name="T56" fmla="*/ 141 w 451"/>
                <a:gd name="T57" fmla="*/ 137 h 216"/>
                <a:gd name="T58" fmla="*/ 130 w 451"/>
                <a:gd name="T59" fmla="*/ 131 h 216"/>
                <a:gd name="T60" fmla="*/ 119 w 451"/>
                <a:gd name="T61" fmla="*/ 120 h 216"/>
                <a:gd name="T62" fmla="*/ 108 w 451"/>
                <a:gd name="T63" fmla="*/ 113 h 216"/>
                <a:gd name="T64" fmla="*/ 98 w 451"/>
                <a:gd name="T65" fmla="*/ 106 h 216"/>
                <a:gd name="T66" fmla="*/ 87 w 451"/>
                <a:gd name="T67" fmla="*/ 96 h 216"/>
                <a:gd name="T68" fmla="*/ 76 w 451"/>
                <a:gd name="T69" fmla="*/ 82 h 216"/>
                <a:gd name="T70" fmla="*/ 65 w 451"/>
                <a:gd name="T71" fmla="*/ 79 h 216"/>
                <a:gd name="T72" fmla="*/ 54 w 451"/>
                <a:gd name="T73" fmla="*/ 69 h 216"/>
                <a:gd name="T74" fmla="*/ 44 w 451"/>
                <a:gd name="T75" fmla="*/ 52 h 216"/>
                <a:gd name="T76" fmla="*/ 33 w 451"/>
                <a:gd name="T77" fmla="*/ 41 h 216"/>
                <a:gd name="T78" fmla="*/ 22 w 451"/>
                <a:gd name="T79" fmla="*/ 34 h 216"/>
                <a:gd name="T80" fmla="*/ 11 w 451"/>
                <a:gd name="T81" fmla="*/ 21 h 216"/>
                <a:gd name="T82" fmla="*/ 8 w 451"/>
                <a:gd name="T83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216">
                  <a:moveTo>
                    <a:pt x="451" y="216"/>
                  </a:moveTo>
                  <a:lnTo>
                    <a:pt x="447" y="216"/>
                  </a:lnTo>
                  <a:lnTo>
                    <a:pt x="444" y="213"/>
                  </a:lnTo>
                  <a:lnTo>
                    <a:pt x="440" y="213"/>
                  </a:lnTo>
                  <a:lnTo>
                    <a:pt x="437" y="213"/>
                  </a:lnTo>
                  <a:lnTo>
                    <a:pt x="433" y="213"/>
                  </a:lnTo>
                  <a:lnTo>
                    <a:pt x="429" y="213"/>
                  </a:lnTo>
                  <a:lnTo>
                    <a:pt x="426" y="213"/>
                  </a:lnTo>
                  <a:lnTo>
                    <a:pt x="422" y="213"/>
                  </a:lnTo>
                  <a:lnTo>
                    <a:pt x="419" y="213"/>
                  </a:lnTo>
                  <a:lnTo>
                    <a:pt x="415" y="213"/>
                  </a:lnTo>
                  <a:lnTo>
                    <a:pt x="411" y="213"/>
                  </a:lnTo>
                  <a:lnTo>
                    <a:pt x="408" y="213"/>
                  </a:lnTo>
                  <a:lnTo>
                    <a:pt x="404" y="209"/>
                  </a:lnTo>
                  <a:lnTo>
                    <a:pt x="401" y="209"/>
                  </a:lnTo>
                  <a:lnTo>
                    <a:pt x="397" y="209"/>
                  </a:lnTo>
                  <a:lnTo>
                    <a:pt x="393" y="209"/>
                  </a:lnTo>
                  <a:lnTo>
                    <a:pt x="390" y="209"/>
                  </a:lnTo>
                  <a:lnTo>
                    <a:pt x="386" y="209"/>
                  </a:lnTo>
                  <a:lnTo>
                    <a:pt x="383" y="209"/>
                  </a:lnTo>
                  <a:lnTo>
                    <a:pt x="379" y="209"/>
                  </a:lnTo>
                  <a:lnTo>
                    <a:pt x="375" y="209"/>
                  </a:lnTo>
                  <a:lnTo>
                    <a:pt x="372" y="206"/>
                  </a:lnTo>
                  <a:lnTo>
                    <a:pt x="368" y="206"/>
                  </a:lnTo>
                  <a:lnTo>
                    <a:pt x="364" y="206"/>
                  </a:lnTo>
                  <a:lnTo>
                    <a:pt x="361" y="206"/>
                  </a:lnTo>
                  <a:lnTo>
                    <a:pt x="357" y="206"/>
                  </a:lnTo>
                  <a:lnTo>
                    <a:pt x="354" y="206"/>
                  </a:lnTo>
                  <a:lnTo>
                    <a:pt x="350" y="206"/>
                  </a:lnTo>
                  <a:lnTo>
                    <a:pt x="346" y="203"/>
                  </a:lnTo>
                  <a:lnTo>
                    <a:pt x="343" y="203"/>
                  </a:lnTo>
                  <a:lnTo>
                    <a:pt x="339" y="203"/>
                  </a:lnTo>
                  <a:lnTo>
                    <a:pt x="336" y="203"/>
                  </a:lnTo>
                  <a:lnTo>
                    <a:pt x="332" y="203"/>
                  </a:lnTo>
                  <a:lnTo>
                    <a:pt x="328" y="203"/>
                  </a:lnTo>
                  <a:lnTo>
                    <a:pt x="325" y="199"/>
                  </a:lnTo>
                  <a:lnTo>
                    <a:pt x="321" y="199"/>
                  </a:lnTo>
                  <a:lnTo>
                    <a:pt x="318" y="199"/>
                  </a:lnTo>
                  <a:lnTo>
                    <a:pt x="314" y="199"/>
                  </a:lnTo>
                  <a:lnTo>
                    <a:pt x="310" y="199"/>
                  </a:lnTo>
                  <a:lnTo>
                    <a:pt x="307" y="196"/>
                  </a:lnTo>
                  <a:lnTo>
                    <a:pt x="303" y="196"/>
                  </a:lnTo>
                  <a:lnTo>
                    <a:pt x="300" y="196"/>
                  </a:lnTo>
                  <a:lnTo>
                    <a:pt x="296" y="196"/>
                  </a:lnTo>
                  <a:lnTo>
                    <a:pt x="292" y="196"/>
                  </a:lnTo>
                  <a:lnTo>
                    <a:pt x="289" y="192"/>
                  </a:lnTo>
                  <a:lnTo>
                    <a:pt x="285" y="192"/>
                  </a:lnTo>
                  <a:lnTo>
                    <a:pt x="282" y="192"/>
                  </a:lnTo>
                  <a:lnTo>
                    <a:pt x="278" y="189"/>
                  </a:lnTo>
                  <a:lnTo>
                    <a:pt x="274" y="189"/>
                  </a:lnTo>
                  <a:lnTo>
                    <a:pt x="271" y="189"/>
                  </a:lnTo>
                  <a:lnTo>
                    <a:pt x="267" y="189"/>
                  </a:lnTo>
                  <a:lnTo>
                    <a:pt x="264" y="189"/>
                  </a:lnTo>
                  <a:lnTo>
                    <a:pt x="260" y="185"/>
                  </a:lnTo>
                  <a:lnTo>
                    <a:pt x="256" y="185"/>
                  </a:lnTo>
                  <a:lnTo>
                    <a:pt x="253" y="185"/>
                  </a:lnTo>
                  <a:lnTo>
                    <a:pt x="249" y="182"/>
                  </a:lnTo>
                  <a:lnTo>
                    <a:pt x="246" y="182"/>
                  </a:lnTo>
                  <a:lnTo>
                    <a:pt x="242" y="179"/>
                  </a:lnTo>
                  <a:lnTo>
                    <a:pt x="238" y="179"/>
                  </a:lnTo>
                  <a:lnTo>
                    <a:pt x="235" y="179"/>
                  </a:lnTo>
                  <a:lnTo>
                    <a:pt x="231" y="175"/>
                  </a:lnTo>
                  <a:lnTo>
                    <a:pt x="227" y="175"/>
                  </a:lnTo>
                  <a:lnTo>
                    <a:pt x="224" y="175"/>
                  </a:lnTo>
                  <a:lnTo>
                    <a:pt x="220" y="175"/>
                  </a:lnTo>
                  <a:lnTo>
                    <a:pt x="217" y="172"/>
                  </a:lnTo>
                  <a:lnTo>
                    <a:pt x="213" y="172"/>
                  </a:lnTo>
                  <a:lnTo>
                    <a:pt x="209" y="168"/>
                  </a:lnTo>
                  <a:lnTo>
                    <a:pt x="206" y="168"/>
                  </a:lnTo>
                  <a:lnTo>
                    <a:pt x="202" y="165"/>
                  </a:lnTo>
                  <a:lnTo>
                    <a:pt x="199" y="165"/>
                  </a:lnTo>
                  <a:lnTo>
                    <a:pt x="195" y="161"/>
                  </a:lnTo>
                  <a:lnTo>
                    <a:pt x="191" y="161"/>
                  </a:lnTo>
                  <a:lnTo>
                    <a:pt x="188" y="161"/>
                  </a:lnTo>
                  <a:lnTo>
                    <a:pt x="184" y="158"/>
                  </a:lnTo>
                  <a:lnTo>
                    <a:pt x="181" y="158"/>
                  </a:lnTo>
                  <a:lnTo>
                    <a:pt x="177" y="158"/>
                  </a:lnTo>
                  <a:lnTo>
                    <a:pt x="173" y="155"/>
                  </a:lnTo>
                  <a:lnTo>
                    <a:pt x="170" y="151"/>
                  </a:lnTo>
                  <a:lnTo>
                    <a:pt x="166" y="151"/>
                  </a:lnTo>
                  <a:lnTo>
                    <a:pt x="163" y="148"/>
                  </a:lnTo>
                  <a:lnTo>
                    <a:pt x="159" y="144"/>
                  </a:lnTo>
                  <a:lnTo>
                    <a:pt x="155" y="141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5" y="137"/>
                  </a:lnTo>
                  <a:lnTo>
                    <a:pt x="141" y="137"/>
                  </a:lnTo>
                  <a:lnTo>
                    <a:pt x="137" y="134"/>
                  </a:lnTo>
                  <a:lnTo>
                    <a:pt x="134" y="134"/>
                  </a:lnTo>
                  <a:lnTo>
                    <a:pt x="130" y="131"/>
                  </a:lnTo>
                  <a:lnTo>
                    <a:pt x="127" y="127"/>
                  </a:lnTo>
                  <a:lnTo>
                    <a:pt x="123" y="124"/>
                  </a:lnTo>
                  <a:lnTo>
                    <a:pt x="119" y="120"/>
                  </a:lnTo>
                  <a:lnTo>
                    <a:pt x="116" y="117"/>
                  </a:lnTo>
                  <a:lnTo>
                    <a:pt x="112" y="113"/>
                  </a:lnTo>
                  <a:lnTo>
                    <a:pt x="108" y="113"/>
                  </a:lnTo>
                  <a:lnTo>
                    <a:pt x="105" y="110"/>
                  </a:lnTo>
                  <a:lnTo>
                    <a:pt x="101" y="110"/>
                  </a:lnTo>
                  <a:lnTo>
                    <a:pt x="98" y="106"/>
                  </a:lnTo>
                  <a:lnTo>
                    <a:pt x="94" y="103"/>
                  </a:lnTo>
                  <a:lnTo>
                    <a:pt x="90" y="100"/>
                  </a:lnTo>
                  <a:lnTo>
                    <a:pt x="87" y="96"/>
                  </a:lnTo>
                  <a:lnTo>
                    <a:pt x="83" y="93"/>
                  </a:lnTo>
                  <a:lnTo>
                    <a:pt x="76" y="86"/>
                  </a:lnTo>
                  <a:lnTo>
                    <a:pt x="76" y="82"/>
                  </a:lnTo>
                  <a:lnTo>
                    <a:pt x="72" y="82"/>
                  </a:lnTo>
                  <a:lnTo>
                    <a:pt x="69" y="79"/>
                  </a:lnTo>
                  <a:lnTo>
                    <a:pt x="65" y="79"/>
                  </a:lnTo>
                  <a:lnTo>
                    <a:pt x="62" y="76"/>
                  </a:lnTo>
                  <a:lnTo>
                    <a:pt x="58" y="72"/>
                  </a:lnTo>
                  <a:lnTo>
                    <a:pt x="54" y="69"/>
                  </a:lnTo>
                  <a:lnTo>
                    <a:pt x="51" y="65"/>
                  </a:lnTo>
                  <a:lnTo>
                    <a:pt x="44" y="58"/>
                  </a:lnTo>
                  <a:lnTo>
                    <a:pt x="44" y="52"/>
                  </a:lnTo>
                  <a:lnTo>
                    <a:pt x="40" y="48"/>
                  </a:lnTo>
                  <a:lnTo>
                    <a:pt x="36" y="45"/>
                  </a:lnTo>
                  <a:lnTo>
                    <a:pt x="33" y="41"/>
                  </a:lnTo>
                  <a:lnTo>
                    <a:pt x="29" y="38"/>
                  </a:lnTo>
                  <a:lnTo>
                    <a:pt x="26" y="38"/>
                  </a:lnTo>
                  <a:lnTo>
                    <a:pt x="22" y="34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1" y="21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4221" y="2974"/>
              <a:ext cx="313" cy="676"/>
            </a:xfrm>
            <a:custGeom>
              <a:avLst/>
              <a:gdLst>
                <a:gd name="T0" fmla="*/ 310 w 313"/>
                <a:gd name="T1" fmla="*/ 669 h 676"/>
                <a:gd name="T2" fmla="*/ 299 w 313"/>
                <a:gd name="T3" fmla="*/ 662 h 676"/>
                <a:gd name="T4" fmla="*/ 284 w 313"/>
                <a:gd name="T5" fmla="*/ 642 h 676"/>
                <a:gd name="T6" fmla="*/ 277 w 313"/>
                <a:gd name="T7" fmla="*/ 618 h 676"/>
                <a:gd name="T8" fmla="*/ 266 w 313"/>
                <a:gd name="T9" fmla="*/ 607 h 676"/>
                <a:gd name="T10" fmla="*/ 256 w 313"/>
                <a:gd name="T11" fmla="*/ 590 h 676"/>
                <a:gd name="T12" fmla="*/ 248 w 313"/>
                <a:gd name="T13" fmla="*/ 577 h 676"/>
                <a:gd name="T14" fmla="*/ 245 w 313"/>
                <a:gd name="T15" fmla="*/ 563 h 676"/>
                <a:gd name="T16" fmla="*/ 234 w 313"/>
                <a:gd name="T17" fmla="*/ 549 h 676"/>
                <a:gd name="T18" fmla="*/ 223 w 313"/>
                <a:gd name="T19" fmla="*/ 535 h 676"/>
                <a:gd name="T20" fmla="*/ 220 w 313"/>
                <a:gd name="T21" fmla="*/ 522 h 676"/>
                <a:gd name="T22" fmla="*/ 212 w 313"/>
                <a:gd name="T23" fmla="*/ 508 h 676"/>
                <a:gd name="T24" fmla="*/ 209 w 313"/>
                <a:gd name="T25" fmla="*/ 491 h 676"/>
                <a:gd name="T26" fmla="*/ 194 w 313"/>
                <a:gd name="T27" fmla="*/ 474 h 676"/>
                <a:gd name="T28" fmla="*/ 187 w 313"/>
                <a:gd name="T29" fmla="*/ 457 h 676"/>
                <a:gd name="T30" fmla="*/ 180 w 313"/>
                <a:gd name="T31" fmla="*/ 439 h 676"/>
                <a:gd name="T32" fmla="*/ 176 w 313"/>
                <a:gd name="T33" fmla="*/ 419 h 676"/>
                <a:gd name="T34" fmla="*/ 169 w 313"/>
                <a:gd name="T35" fmla="*/ 408 h 676"/>
                <a:gd name="T36" fmla="*/ 162 w 313"/>
                <a:gd name="T37" fmla="*/ 395 h 676"/>
                <a:gd name="T38" fmla="*/ 155 w 313"/>
                <a:gd name="T39" fmla="*/ 384 h 676"/>
                <a:gd name="T40" fmla="*/ 147 w 313"/>
                <a:gd name="T41" fmla="*/ 371 h 676"/>
                <a:gd name="T42" fmla="*/ 144 w 313"/>
                <a:gd name="T43" fmla="*/ 343 h 676"/>
                <a:gd name="T44" fmla="*/ 137 w 313"/>
                <a:gd name="T45" fmla="*/ 330 h 676"/>
                <a:gd name="T46" fmla="*/ 129 w 313"/>
                <a:gd name="T47" fmla="*/ 312 h 676"/>
                <a:gd name="T48" fmla="*/ 119 w 313"/>
                <a:gd name="T49" fmla="*/ 292 h 676"/>
                <a:gd name="T50" fmla="*/ 111 w 313"/>
                <a:gd name="T51" fmla="*/ 278 h 676"/>
                <a:gd name="T52" fmla="*/ 108 w 313"/>
                <a:gd name="T53" fmla="*/ 251 h 676"/>
                <a:gd name="T54" fmla="*/ 101 w 313"/>
                <a:gd name="T55" fmla="*/ 237 h 676"/>
                <a:gd name="T56" fmla="*/ 93 w 313"/>
                <a:gd name="T57" fmla="*/ 227 h 676"/>
                <a:gd name="T58" fmla="*/ 83 w 313"/>
                <a:gd name="T59" fmla="*/ 209 h 676"/>
                <a:gd name="T60" fmla="*/ 79 w 313"/>
                <a:gd name="T61" fmla="*/ 182 h 676"/>
                <a:gd name="T62" fmla="*/ 72 w 313"/>
                <a:gd name="T63" fmla="*/ 165 h 676"/>
                <a:gd name="T64" fmla="*/ 68 w 313"/>
                <a:gd name="T65" fmla="*/ 151 h 676"/>
                <a:gd name="T66" fmla="*/ 61 w 313"/>
                <a:gd name="T67" fmla="*/ 144 h 676"/>
                <a:gd name="T68" fmla="*/ 54 w 313"/>
                <a:gd name="T69" fmla="*/ 131 h 676"/>
                <a:gd name="T70" fmla="*/ 47 w 313"/>
                <a:gd name="T71" fmla="*/ 113 h 676"/>
                <a:gd name="T72" fmla="*/ 43 w 313"/>
                <a:gd name="T73" fmla="*/ 89 h 676"/>
                <a:gd name="T74" fmla="*/ 36 w 313"/>
                <a:gd name="T75" fmla="*/ 72 h 676"/>
                <a:gd name="T76" fmla="*/ 25 w 313"/>
                <a:gd name="T77" fmla="*/ 62 h 676"/>
                <a:gd name="T78" fmla="*/ 18 w 313"/>
                <a:gd name="T79" fmla="*/ 52 h 676"/>
                <a:gd name="T80" fmla="*/ 14 w 313"/>
                <a:gd name="T81" fmla="*/ 31 h 676"/>
                <a:gd name="T82" fmla="*/ 7 w 313"/>
                <a:gd name="T83" fmla="*/ 1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3" h="676">
                  <a:moveTo>
                    <a:pt x="313" y="676"/>
                  </a:moveTo>
                  <a:lnTo>
                    <a:pt x="306" y="669"/>
                  </a:lnTo>
                  <a:lnTo>
                    <a:pt x="310" y="669"/>
                  </a:lnTo>
                  <a:lnTo>
                    <a:pt x="306" y="669"/>
                  </a:lnTo>
                  <a:lnTo>
                    <a:pt x="303" y="666"/>
                  </a:lnTo>
                  <a:lnTo>
                    <a:pt x="299" y="662"/>
                  </a:lnTo>
                  <a:lnTo>
                    <a:pt x="292" y="656"/>
                  </a:lnTo>
                  <a:lnTo>
                    <a:pt x="292" y="649"/>
                  </a:lnTo>
                  <a:lnTo>
                    <a:pt x="284" y="642"/>
                  </a:lnTo>
                  <a:lnTo>
                    <a:pt x="284" y="632"/>
                  </a:lnTo>
                  <a:lnTo>
                    <a:pt x="277" y="625"/>
                  </a:lnTo>
                  <a:lnTo>
                    <a:pt x="277" y="618"/>
                  </a:lnTo>
                  <a:lnTo>
                    <a:pt x="274" y="614"/>
                  </a:lnTo>
                  <a:lnTo>
                    <a:pt x="270" y="611"/>
                  </a:lnTo>
                  <a:lnTo>
                    <a:pt x="266" y="607"/>
                  </a:lnTo>
                  <a:lnTo>
                    <a:pt x="263" y="604"/>
                  </a:lnTo>
                  <a:lnTo>
                    <a:pt x="256" y="597"/>
                  </a:lnTo>
                  <a:lnTo>
                    <a:pt x="256" y="590"/>
                  </a:lnTo>
                  <a:lnTo>
                    <a:pt x="252" y="587"/>
                  </a:lnTo>
                  <a:lnTo>
                    <a:pt x="252" y="580"/>
                  </a:lnTo>
                  <a:lnTo>
                    <a:pt x="248" y="577"/>
                  </a:lnTo>
                  <a:lnTo>
                    <a:pt x="248" y="570"/>
                  </a:lnTo>
                  <a:lnTo>
                    <a:pt x="245" y="566"/>
                  </a:lnTo>
                  <a:lnTo>
                    <a:pt x="245" y="563"/>
                  </a:lnTo>
                  <a:lnTo>
                    <a:pt x="238" y="556"/>
                  </a:lnTo>
                  <a:lnTo>
                    <a:pt x="238" y="553"/>
                  </a:lnTo>
                  <a:lnTo>
                    <a:pt x="234" y="549"/>
                  </a:lnTo>
                  <a:lnTo>
                    <a:pt x="227" y="542"/>
                  </a:lnTo>
                  <a:lnTo>
                    <a:pt x="227" y="539"/>
                  </a:lnTo>
                  <a:lnTo>
                    <a:pt x="223" y="535"/>
                  </a:lnTo>
                  <a:lnTo>
                    <a:pt x="223" y="532"/>
                  </a:lnTo>
                  <a:lnTo>
                    <a:pt x="220" y="529"/>
                  </a:lnTo>
                  <a:lnTo>
                    <a:pt x="220" y="522"/>
                  </a:lnTo>
                  <a:lnTo>
                    <a:pt x="216" y="518"/>
                  </a:lnTo>
                  <a:lnTo>
                    <a:pt x="216" y="511"/>
                  </a:lnTo>
                  <a:lnTo>
                    <a:pt x="212" y="508"/>
                  </a:lnTo>
                  <a:lnTo>
                    <a:pt x="212" y="501"/>
                  </a:lnTo>
                  <a:lnTo>
                    <a:pt x="209" y="498"/>
                  </a:lnTo>
                  <a:lnTo>
                    <a:pt x="209" y="491"/>
                  </a:lnTo>
                  <a:lnTo>
                    <a:pt x="202" y="484"/>
                  </a:lnTo>
                  <a:lnTo>
                    <a:pt x="202" y="481"/>
                  </a:lnTo>
                  <a:lnTo>
                    <a:pt x="194" y="474"/>
                  </a:lnTo>
                  <a:lnTo>
                    <a:pt x="194" y="470"/>
                  </a:lnTo>
                  <a:lnTo>
                    <a:pt x="187" y="463"/>
                  </a:lnTo>
                  <a:lnTo>
                    <a:pt x="187" y="457"/>
                  </a:lnTo>
                  <a:lnTo>
                    <a:pt x="184" y="453"/>
                  </a:lnTo>
                  <a:lnTo>
                    <a:pt x="184" y="443"/>
                  </a:lnTo>
                  <a:lnTo>
                    <a:pt x="180" y="439"/>
                  </a:lnTo>
                  <a:lnTo>
                    <a:pt x="180" y="432"/>
                  </a:lnTo>
                  <a:lnTo>
                    <a:pt x="176" y="429"/>
                  </a:lnTo>
                  <a:lnTo>
                    <a:pt x="176" y="419"/>
                  </a:lnTo>
                  <a:lnTo>
                    <a:pt x="173" y="415"/>
                  </a:lnTo>
                  <a:lnTo>
                    <a:pt x="173" y="412"/>
                  </a:lnTo>
                  <a:lnTo>
                    <a:pt x="169" y="408"/>
                  </a:lnTo>
                  <a:lnTo>
                    <a:pt x="169" y="402"/>
                  </a:lnTo>
                  <a:lnTo>
                    <a:pt x="166" y="398"/>
                  </a:lnTo>
                  <a:lnTo>
                    <a:pt x="162" y="395"/>
                  </a:lnTo>
                  <a:lnTo>
                    <a:pt x="158" y="391"/>
                  </a:lnTo>
                  <a:lnTo>
                    <a:pt x="155" y="388"/>
                  </a:lnTo>
                  <a:lnTo>
                    <a:pt x="155" y="384"/>
                  </a:lnTo>
                  <a:lnTo>
                    <a:pt x="151" y="381"/>
                  </a:lnTo>
                  <a:lnTo>
                    <a:pt x="151" y="374"/>
                  </a:lnTo>
                  <a:lnTo>
                    <a:pt x="147" y="371"/>
                  </a:lnTo>
                  <a:lnTo>
                    <a:pt x="147" y="357"/>
                  </a:lnTo>
                  <a:lnTo>
                    <a:pt x="144" y="354"/>
                  </a:lnTo>
                  <a:lnTo>
                    <a:pt x="144" y="343"/>
                  </a:lnTo>
                  <a:lnTo>
                    <a:pt x="140" y="340"/>
                  </a:lnTo>
                  <a:lnTo>
                    <a:pt x="140" y="333"/>
                  </a:lnTo>
                  <a:lnTo>
                    <a:pt x="137" y="330"/>
                  </a:lnTo>
                  <a:lnTo>
                    <a:pt x="137" y="323"/>
                  </a:lnTo>
                  <a:lnTo>
                    <a:pt x="129" y="316"/>
                  </a:lnTo>
                  <a:lnTo>
                    <a:pt x="129" y="312"/>
                  </a:lnTo>
                  <a:lnTo>
                    <a:pt x="126" y="309"/>
                  </a:lnTo>
                  <a:lnTo>
                    <a:pt x="119" y="302"/>
                  </a:lnTo>
                  <a:lnTo>
                    <a:pt x="119" y="292"/>
                  </a:lnTo>
                  <a:lnTo>
                    <a:pt x="115" y="288"/>
                  </a:lnTo>
                  <a:lnTo>
                    <a:pt x="115" y="282"/>
                  </a:lnTo>
                  <a:lnTo>
                    <a:pt x="111" y="278"/>
                  </a:lnTo>
                  <a:lnTo>
                    <a:pt x="111" y="264"/>
                  </a:lnTo>
                  <a:lnTo>
                    <a:pt x="108" y="261"/>
                  </a:lnTo>
                  <a:lnTo>
                    <a:pt x="108" y="251"/>
                  </a:lnTo>
                  <a:lnTo>
                    <a:pt x="104" y="247"/>
                  </a:lnTo>
                  <a:lnTo>
                    <a:pt x="104" y="240"/>
                  </a:lnTo>
                  <a:lnTo>
                    <a:pt x="101" y="237"/>
                  </a:lnTo>
                  <a:lnTo>
                    <a:pt x="101" y="233"/>
                  </a:lnTo>
                  <a:lnTo>
                    <a:pt x="97" y="230"/>
                  </a:lnTo>
                  <a:lnTo>
                    <a:pt x="93" y="227"/>
                  </a:lnTo>
                  <a:lnTo>
                    <a:pt x="86" y="220"/>
                  </a:lnTo>
                  <a:lnTo>
                    <a:pt x="86" y="213"/>
                  </a:lnTo>
                  <a:lnTo>
                    <a:pt x="83" y="209"/>
                  </a:lnTo>
                  <a:lnTo>
                    <a:pt x="83" y="199"/>
                  </a:lnTo>
                  <a:lnTo>
                    <a:pt x="79" y="196"/>
                  </a:lnTo>
                  <a:lnTo>
                    <a:pt x="79" y="182"/>
                  </a:lnTo>
                  <a:lnTo>
                    <a:pt x="75" y="179"/>
                  </a:lnTo>
                  <a:lnTo>
                    <a:pt x="75" y="168"/>
                  </a:lnTo>
                  <a:lnTo>
                    <a:pt x="72" y="165"/>
                  </a:lnTo>
                  <a:lnTo>
                    <a:pt x="72" y="158"/>
                  </a:lnTo>
                  <a:lnTo>
                    <a:pt x="68" y="155"/>
                  </a:lnTo>
                  <a:lnTo>
                    <a:pt x="68" y="151"/>
                  </a:lnTo>
                  <a:lnTo>
                    <a:pt x="61" y="144"/>
                  </a:lnTo>
                  <a:lnTo>
                    <a:pt x="65" y="144"/>
                  </a:lnTo>
                  <a:lnTo>
                    <a:pt x="61" y="144"/>
                  </a:lnTo>
                  <a:lnTo>
                    <a:pt x="57" y="141"/>
                  </a:lnTo>
                  <a:lnTo>
                    <a:pt x="54" y="137"/>
                  </a:lnTo>
                  <a:lnTo>
                    <a:pt x="54" y="131"/>
                  </a:lnTo>
                  <a:lnTo>
                    <a:pt x="50" y="127"/>
                  </a:lnTo>
                  <a:lnTo>
                    <a:pt x="50" y="117"/>
                  </a:lnTo>
                  <a:lnTo>
                    <a:pt x="47" y="113"/>
                  </a:lnTo>
                  <a:lnTo>
                    <a:pt x="47" y="103"/>
                  </a:lnTo>
                  <a:lnTo>
                    <a:pt x="43" y="100"/>
                  </a:lnTo>
                  <a:lnTo>
                    <a:pt x="43" y="89"/>
                  </a:lnTo>
                  <a:lnTo>
                    <a:pt x="39" y="86"/>
                  </a:lnTo>
                  <a:lnTo>
                    <a:pt x="39" y="76"/>
                  </a:lnTo>
                  <a:lnTo>
                    <a:pt x="36" y="72"/>
                  </a:lnTo>
                  <a:lnTo>
                    <a:pt x="32" y="69"/>
                  </a:lnTo>
                  <a:lnTo>
                    <a:pt x="28" y="65"/>
                  </a:lnTo>
                  <a:lnTo>
                    <a:pt x="25" y="62"/>
                  </a:lnTo>
                  <a:lnTo>
                    <a:pt x="21" y="58"/>
                  </a:lnTo>
                  <a:lnTo>
                    <a:pt x="21" y="55"/>
                  </a:lnTo>
                  <a:lnTo>
                    <a:pt x="18" y="52"/>
                  </a:lnTo>
                  <a:lnTo>
                    <a:pt x="18" y="45"/>
                  </a:lnTo>
                  <a:lnTo>
                    <a:pt x="14" y="41"/>
                  </a:lnTo>
                  <a:lnTo>
                    <a:pt x="14" y="31"/>
                  </a:lnTo>
                  <a:lnTo>
                    <a:pt x="10" y="28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3929" y="2878"/>
              <a:ext cx="295" cy="638"/>
            </a:xfrm>
            <a:custGeom>
              <a:avLst/>
              <a:gdLst>
                <a:gd name="T0" fmla="*/ 292 w 295"/>
                <a:gd name="T1" fmla="*/ 96 h 638"/>
                <a:gd name="T2" fmla="*/ 277 w 295"/>
                <a:gd name="T3" fmla="*/ 86 h 638"/>
                <a:gd name="T4" fmla="*/ 274 w 295"/>
                <a:gd name="T5" fmla="*/ 62 h 638"/>
                <a:gd name="T6" fmla="*/ 263 w 295"/>
                <a:gd name="T7" fmla="*/ 45 h 638"/>
                <a:gd name="T8" fmla="*/ 259 w 295"/>
                <a:gd name="T9" fmla="*/ 45 h 638"/>
                <a:gd name="T10" fmla="*/ 248 w 295"/>
                <a:gd name="T11" fmla="*/ 41 h 638"/>
                <a:gd name="T12" fmla="*/ 245 w 295"/>
                <a:gd name="T13" fmla="*/ 27 h 638"/>
                <a:gd name="T14" fmla="*/ 234 w 295"/>
                <a:gd name="T15" fmla="*/ 10 h 638"/>
                <a:gd name="T16" fmla="*/ 230 w 295"/>
                <a:gd name="T17" fmla="*/ 14 h 638"/>
                <a:gd name="T18" fmla="*/ 220 w 295"/>
                <a:gd name="T19" fmla="*/ 17 h 638"/>
                <a:gd name="T20" fmla="*/ 209 w 295"/>
                <a:gd name="T21" fmla="*/ 0 h 638"/>
                <a:gd name="T22" fmla="*/ 198 w 295"/>
                <a:gd name="T23" fmla="*/ 7 h 638"/>
                <a:gd name="T24" fmla="*/ 191 w 295"/>
                <a:gd name="T25" fmla="*/ 21 h 638"/>
                <a:gd name="T26" fmla="*/ 180 w 295"/>
                <a:gd name="T27" fmla="*/ 14 h 638"/>
                <a:gd name="T28" fmla="*/ 169 w 295"/>
                <a:gd name="T29" fmla="*/ 27 h 638"/>
                <a:gd name="T30" fmla="*/ 158 w 295"/>
                <a:gd name="T31" fmla="*/ 48 h 638"/>
                <a:gd name="T32" fmla="*/ 151 w 295"/>
                <a:gd name="T33" fmla="*/ 52 h 638"/>
                <a:gd name="T34" fmla="*/ 140 w 295"/>
                <a:gd name="T35" fmla="*/ 72 h 638"/>
                <a:gd name="T36" fmla="*/ 137 w 295"/>
                <a:gd name="T37" fmla="*/ 93 h 638"/>
                <a:gd name="T38" fmla="*/ 126 w 295"/>
                <a:gd name="T39" fmla="*/ 113 h 638"/>
                <a:gd name="T40" fmla="*/ 119 w 295"/>
                <a:gd name="T41" fmla="*/ 134 h 638"/>
                <a:gd name="T42" fmla="*/ 111 w 295"/>
                <a:gd name="T43" fmla="*/ 148 h 638"/>
                <a:gd name="T44" fmla="*/ 108 w 295"/>
                <a:gd name="T45" fmla="*/ 175 h 638"/>
                <a:gd name="T46" fmla="*/ 101 w 295"/>
                <a:gd name="T47" fmla="*/ 196 h 638"/>
                <a:gd name="T48" fmla="*/ 97 w 295"/>
                <a:gd name="T49" fmla="*/ 213 h 638"/>
                <a:gd name="T50" fmla="*/ 90 w 295"/>
                <a:gd name="T51" fmla="*/ 227 h 638"/>
                <a:gd name="T52" fmla="*/ 86 w 295"/>
                <a:gd name="T53" fmla="*/ 251 h 638"/>
                <a:gd name="T54" fmla="*/ 79 w 295"/>
                <a:gd name="T55" fmla="*/ 275 h 638"/>
                <a:gd name="T56" fmla="*/ 75 w 295"/>
                <a:gd name="T57" fmla="*/ 305 h 638"/>
                <a:gd name="T58" fmla="*/ 68 w 295"/>
                <a:gd name="T59" fmla="*/ 323 h 638"/>
                <a:gd name="T60" fmla="*/ 65 w 295"/>
                <a:gd name="T61" fmla="*/ 350 h 638"/>
                <a:gd name="T62" fmla="*/ 57 w 295"/>
                <a:gd name="T63" fmla="*/ 371 h 638"/>
                <a:gd name="T64" fmla="*/ 54 w 295"/>
                <a:gd name="T65" fmla="*/ 402 h 638"/>
                <a:gd name="T66" fmla="*/ 46 w 295"/>
                <a:gd name="T67" fmla="*/ 429 h 638"/>
                <a:gd name="T68" fmla="*/ 43 w 295"/>
                <a:gd name="T69" fmla="*/ 456 h 638"/>
                <a:gd name="T70" fmla="*/ 36 w 295"/>
                <a:gd name="T71" fmla="*/ 477 h 638"/>
                <a:gd name="T72" fmla="*/ 32 w 295"/>
                <a:gd name="T73" fmla="*/ 504 h 638"/>
                <a:gd name="T74" fmla="*/ 25 w 295"/>
                <a:gd name="T75" fmla="*/ 532 h 638"/>
                <a:gd name="T76" fmla="*/ 21 w 295"/>
                <a:gd name="T77" fmla="*/ 563 h 638"/>
                <a:gd name="T78" fmla="*/ 14 w 295"/>
                <a:gd name="T79" fmla="*/ 580 h 638"/>
                <a:gd name="T80" fmla="*/ 10 w 295"/>
                <a:gd name="T81" fmla="*/ 607 h 638"/>
                <a:gd name="T82" fmla="*/ 3 w 295"/>
                <a:gd name="T83" fmla="*/ 62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5" h="638">
                  <a:moveTo>
                    <a:pt x="292" y="96"/>
                  </a:moveTo>
                  <a:lnTo>
                    <a:pt x="295" y="96"/>
                  </a:lnTo>
                  <a:lnTo>
                    <a:pt x="292" y="96"/>
                  </a:lnTo>
                  <a:lnTo>
                    <a:pt x="288" y="96"/>
                  </a:lnTo>
                  <a:lnTo>
                    <a:pt x="284" y="93"/>
                  </a:lnTo>
                  <a:lnTo>
                    <a:pt x="277" y="86"/>
                  </a:lnTo>
                  <a:lnTo>
                    <a:pt x="277" y="76"/>
                  </a:lnTo>
                  <a:lnTo>
                    <a:pt x="274" y="72"/>
                  </a:lnTo>
                  <a:lnTo>
                    <a:pt x="274" y="62"/>
                  </a:lnTo>
                  <a:lnTo>
                    <a:pt x="270" y="58"/>
                  </a:lnTo>
                  <a:lnTo>
                    <a:pt x="270" y="52"/>
                  </a:lnTo>
                  <a:lnTo>
                    <a:pt x="263" y="45"/>
                  </a:lnTo>
                  <a:lnTo>
                    <a:pt x="266" y="45"/>
                  </a:lnTo>
                  <a:lnTo>
                    <a:pt x="263" y="45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5" y="34"/>
                  </a:lnTo>
                  <a:lnTo>
                    <a:pt x="245" y="27"/>
                  </a:lnTo>
                  <a:lnTo>
                    <a:pt x="241" y="24"/>
                  </a:lnTo>
                  <a:lnTo>
                    <a:pt x="241" y="17"/>
                  </a:lnTo>
                  <a:lnTo>
                    <a:pt x="234" y="10"/>
                  </a:lnTo>
                  <a:lnTo>
                    <a:pt x="238" y="10"/>
                  </a:lnTo>
                  <a:lnTo>
                    <a:pt x="234" y="10"/>
                  </a:lnTo>
                  <a:lnTo>
                    <a:pt x="230" y="14"/>
                  </a:lnTo>
                  <a:lnTo>
                    <a:pt x="227" y="17"/>
                  </a:lnTo>
                  <a:lnTo>
                    <a:pt x="223" y="21"/>
                  </a:lnTo>
                  <a:lnTo>
                    <a:pt x="220" y="17"/>
                  </a:lnTo>
                  <a:lnTo>
                    <a:pt x="212" y="10"/>
                  </a:lnTo>
                  <a:lnTo>
                    <a:pt x="212" y="3"/>
                  </a:lnTo>
                  <a:lnTo>
                    <a:pt x="209" y="0"/>
                  </a:lnTo>
                  <a:lnTo>
                    <a:pt x="205" y="0"/>
                  </a:lnTo>
                  <a:lnTo>
                    <a:pt x="202" y="3"/>
                  </a:lnTo>
                  <a:lnTo>
                    <a:pt x="198" y="7"/>
                  </a:lnTo>
                  <a:lnTo>
                    <a:pt x="198" y="10"/>
                  </a:lnTo>
                  <a:lnTo>
                    <a:pt x="191" y="17"/>
                  </a:lnTo>
                  <a:lnTo>
                    <a:pt x="191" y="21"/>
                  </a:lnTo>
                  <a:lnTo>
                    <a:pt x="187" y="21"/>
                  </a:lnTo>
                  <a:lnTo>
                    <a:pt x="183" y="17"/>
                  </a:lnTo>
                  <a:lnTo>
                    <a:pt x="180" y="14"/>
                  </a:lnTo>
                  <a:lnTo>
                    <a:pt x="176" y="14"/>
                  </a:lnTo>
                  <a:lnTo>
                    <a:pt x="169" y="21"/>
                  </a:lnTo>
                  <a:lnTo>
                    <a:pt x="169" y="27"/>
                  </a:lnTo>
                  <a:lnTo>
                    <a:pt x="165" y="31"/>
                  </a:lnTo>
                  <a:lnTo>
                    <a:pt x="165" y="41"/>
                  </a:lnTo>
                  <a:lnTo>
                    <a:pt x="158" y="48"/>
                  </a:lnTo>
                  <a:lnTo>
                    <a:pt x="158" y="52"/>
                  </a:lnTo>
                  <a:lnTo>
                    <a:pt x="155" y="52"/>
                  </a:lnTo>
                  <a:lnTo>
                    <a:pt x="151" y="52"/>
                  </a:lnTo>
                  <a:lnTo>
                    <a:pt x="144" y="58"/>
                  </a:lnTo>
                  <a:lnTo>
                    <a:pt x="144" y="69"/>
                  </a:lnTo>
                  <a:lnTo>
                    <a:pt x="140" y="72"/>
                  </a:lnTo>
                  <a:lnTo>
                    <a:pt x="140" y="79"/>
                  </a:lnTo>
                  <a:lnTo>
                    <a:pt x="137" y="82"/>
                  </a:lnTo>
                  <a:lnTo>
                    <a:pt x="137" y="93"/>
                  </a:lnTo>
                  <a:lnTo>
                    <a:pt x="133" y="96"/>
                  </a:lnTo>
                  <a:lnTo>
                    <a:pt x="133" y="106"/>
                  </a:lnTo>
                  <a:lnTo>
                    <a:pt x="126" y="113"/>
                  </a:lnTo>
                  <a:lnTo>
                    <a:pt x="126" y="117"/>
                  </a:lnTo>
                  <a:lnTo>
                    <a:pt x="119" y="124"/>
                  </a:lnTo>
                  <a:lnTo>
                    <a:pt x="119" y="134"/>
                  </a:lnTo>
                  <a:lnTo>
                    <a:pt x="115" y="137"/>
                  </a:lnTo>
                  <a:lnTo>
                    <a:pt x="115" y="144"/>
                  </a:lnTo>
                  <a:lnTo>
                    <a:pt x="111" y="148"/>
                  </a:lnTo>
                  <a:lnTo>
                    <a:pt x="111" y="161"/>
                  </a:lnTo>
                  <a:lnTo>
                    <a:pt x="108" y="165"/>
                  </a:lnTo>
                  <a:lnTo>
                    <a:pt x="108" y="175"/>
                  </a:lnTo>
                  <a:lnTo>
                    <a:pt x="104" y="178"/>
                  </a:lnTo>
                  <a:lnTo>
                    <a:pt x="104" y="192"/>
                  </a:lnTo>
                  <a:lnTo>
                    <a:pt x="101" y="196"/>
                  </a:lnTo>
                  <a:lnTo>
                    <a:pt x="101" y="203"/>
                  </a:lnTo>
                  <a:lnTo>
                    <a:pt x="97" y="206"/>
                  </a:lnTo>
                  <a:lnTo>
                    <a:pt x="97" y="213"/>
                  </a:lnTo>
                  <a:lnTo>
                    <a:pt x="93" y="216"/>
                  </a:lnTo>
                  <a:lnTo>
                    <a:pt x="93" y="223"/>
                  </a:lnTo>
                  <a:lnTo>
                    <a:pt x="90" y="227"/>
                  </a:lnTo>
                  <a:lnTo>
                    <a:pt x="90" y="237"/>
                  </a:lnTo>
                  <a:lnTo>
                    <a:pt x="86" y="240"/>
                  </a:lnTo>
                  <a:lnTo>
                    <a:pt x="86" y="251"/>
                  </a:lnTo>
                  <a:lnTo>
                    <a:pt x="83" y="257"/>
                  </a:lnTo>
                  <a:lnTo>
                    <a:pt x="83" y="268"/>
                  </a:lnTo>
                  <a:lnTo>
                    <a:pt x="79" y="275"/>
                  </a:lnTo>
                  <a:lnTo>
                    <a:pt x="79" y="292"/>
                  </a:lnTo>
                  <a:lnTo>
                    <a:pt x="75" y="295"/>
                  </a:lnTo>
                  <a:lnTo>
                    <a:pt x="75" y="305"/>
                  </a:lnTo>
                  <a:lnTo>
                    <a:pt x="72" y="309"/>
                  </a:lnTo>
                  <a:lnTo>
                    <a:pt x="72" y="319"/>
                  </a:lnTo>
                  <a:lnTo>
                    <a:pt x="68" y="323"/>
                  </a:lnTo>
                  <a:lnTo>
                    <a:pt x="68" y="333"/>
                  </a:lnTo>
                  <a:lnTo>
                    <a:pt x="65" y="336"/>
                  </a:lnTo>
                  <a:lnTo>
                    <a:pt x="65" y="350"/>
                  </a:lnTo>
                  <a:lnTo>
                    <a:pt x="61" y="353"/>
                  </a:lnTo>
                  <a:lnTo>
                    <a:pt x="61" y="364"/>
                  </a:lnTo>
                  <a:lnTo>
                    <a:pt x="57" y="371"/>
                  </a:lnTo>
                  <a:lnTo>
                    <a:pt x="57" y="381"/>
                  </a:lnTo>
                  <a:lnTo>
                    <a:pt x="54" y="388"/>
                  </a:lnTo>
                  <a:lnTo>
                    <a:pt x="54" y="402"/>
                  </a:lnTo>
                  <a:lnTo>
                    <a:pt x="50" y="405"/>
                  </a:lnTo>
                  <a:lnTo>
                    <a:pt x="50" y="426"/>
                  </a:lnTo>
                  <a:lnTo>
                    <a:pt x="46" y="429"/>
                  </a:lnTo>
                  <a:lnTo>
                    <a:pt x="46" y="439"/>
                  </a:lnTo>
                  <a:lnTo>
                    <a:pt x="43" y="446"/>
                  </a:lnTo>
                  <a:lnTo>
                    <a:pt x="43" y="456"/>
                  </a:lnTo>
                  <a:lnTo>
                    <a:pt x="39" y="460"/>
                  </a:lnTo>
                  <a:lnTo>
                    <a:pt x="39" y="474"/>
                  </a:lnTo>
                  <a:lnTo>
                    <a:pt x="36" y="477"/>
                  </a:lnTo>
                  <a:lnTo>
                    <a:pt x="36" y="491"/>
                  </a:lnTo>
                  <a:lnTo>
                    <a:pt x="32" y="494"/>
                  </a:lnTo>
                  <a:lnTo>
                    <a:pt x="32" y="504"/>
                  </a:lnTo>
                  <a:lnTo>
                    <a:pt x="28" y="511"/>
                  </a:lnTo>
                  <a:lnTo>
                    <a:pt x="28" y="528"/>
                  </a:lnTo>
                  <a:lnTo>
                    <a:pt x="25" y="532"/>
                  </a:lnTo>
                  <a:lnTo>
                    <a:pt x="25" y="546"/>
                  </a:lnTo>
                  <a:lnTo>
                    <a:pt x="21" y="549"/>
                  </a:lnTo>
                  <a:lnTo>
                    <a:pt x="21" y="563"/>
                  </a:lnTo>
                  <a:lnTo>
                    <a:pt x="18" y="566"/>
                  </a:lnTo>
                  <a:lnTo>
                    <a:pt x="18" y="577"/>
                  </a:lnTo>
                  <a:lnTo>
                    <a:pt x="14" y="580"/>
                  </a:lnTo>
                  <a:lnTo>
                    <a:pt x="14" y="594"/>
                  </a:lnTo>
                  <a:lnTo>
                    <a:pt x="10" y="597"/>
                  </a:lnTo>
                  <a:lnTo>
                    <a:pt x="10" y="607"/>
                  </a:lnTo>
                  <a:lnTo>
                    <a:pt x="7" y="611"/>
                  </a:lnTo>
                  <a:lnTo>
                    <a:pt x="7" y="618"/>
                  </a:lnTo>
                  <a:lnTo>
                    <a:pt x="3" y="621"/>
                  </a:lnTo>
                  <a:lnTo>
                    <a:pt x="3" y="635"/>
                  </a:lnTo>
                  <a:lnTo>
                    <a:pt x="0" y="638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3903" y="3516"/>
              <a:ext cx="26" cy="31"/>
            </a:xfrm>
            <a:custGeom>
              <a:avLst/>
              <a:gdLst>
                <a:gd name="T0" fmla="*/ 26 w 26"/>
                <a:gd name="T1" fmla="*/ 0 h 31"/>
                <a:gd name="T2" fmla="*/ 26 w 26"/>
                <a:gd name="T3" fmla="*/ 7 h 31"/>
                <a:gd name="T4" fmla="*/ 22 w 26"/>
                <a:gd name="T5" fmla="*/ 11 h 31"/>
                <a:gd name="T6" fmla="*/ 22 w 26"/>
                <a:gd name="T7" fmla="*/ 17 h 31"/>
                <a:gd name="T8" fmla="*/ 18 w 26"/>
                <a:gd name="T9" fmla="*/ 21 h 31"/>
                <a:gd name="T10" fmla="*/ 18 w 26"/>
                <a:gd name="T11" fmla="*/ 24 h 31"/>
                <a:gd name="T12" fmla="*/ 11 w 26"/>
                <a:gd name="T13" fmla="*/ 31 h 31"/>
                <a:gd name="T14" fmla="*/ 15 w 26"/>
                <a:gd name="T15" fmla="*/ 31 h 31"/>
                <a:gd name="T16" fmla="*/ 11 w 26"/>
                <a:gd name="T17" fmla="*/ 31 h 31"/>
                <a:gd name="T18" fmla="*/ 8 w 26"/>
                <a:gd name="T19" fmla="*/ 31 h 31"/>
                <a:gd name="T20" fmla="*/ 0 w 26"/>
                <a:gd name="T21" fmla="*/ 24 h 31"/>
                <a:gd name="T22" fmla="*/ 0 w 26"/>
                <a:gd name="T2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1">
                  <a:moveTo>
                    <a:pt x="26" y="0"/>
                  </a:moveTo>
                  <a:lnTo>
                    <a:pt x="26" y="7"/>
                  </a:lnTo>
                  <a:lnTo>
                    <a:pt x="22" y="11"/>
                  </a:lnTo>
                  <a:lnTo>
                    <a:pt x="22" y="17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1" y="31"/>
                  </a:lnTo>
                  <a:lnTo>
                    <a:pt x="8" y="31"/>
                  </a:lnTo>
                  <a:lnTo>
                    <a:pt x="0" y="24"/>
                  </a:lnTo>
                  <a:lnTo>
                    <a:pt x="0" y="17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17"/>
            <p:cNvSpPr>
              <a:spLocks noChangeArrowheads="1"/>
            </p:cNvSpPr>
            <p:nvPr/>
          </p:nvSpPr>
          <p:spPr bwMode="auto">
            <a:xfrm>
              <a:off x="4516" y="2875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20atm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648199" y="1303307"/>
            <a:ext cx="4360489" cy="20415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Recipe for success: High-gain CO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laser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Population of 001 level  Maximized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Population of 100 level Minimized</a:t>
            </a:r>
          </a:p>
          <a:p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0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Optically Pumped CO</a:t>
            </a:r>
            <a:r>
              <a:rPr lang="en-US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77975" y="1393827"/>
            <a:ext cx="2288533" cy="2514599"/>
            <a:chOff x="567406" y="2057400"/>
            <a:chExt cx="3608354" cy="41758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7" t="62011" r="46708" b="4979"/>
            <a:stretch/>
          </p:blipFill>
          <p:spPr>
            <a:xfrm>
              <a:off x="567406" y="2057400"/>
              <a:ext cx="3608354" cy="417587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57288" y="20574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 Box 48"/>
          <p:cNvSpPr txBox="1">
            <a:spLocks noChangeArrowheads="1"/>
          </p:cNvSpPr>
          <p:nvPr/>
        </p:nvSpPr>
        <p:spPr bwMode="auto">
          <a:xfrm rot="16200000">
            <a:off x="105569" y="4974909"/>
            <a:ext cx="2286000" cy="363538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n-US" sz="1800"/>
              <a:t>Normalized  Ampl</a:t>
            </a:r>
            <a:r>
              <a:rPr lang="en-US" sz="1600"/>
              <a:t>..</a:t>
            </a:r>
            <a:endParaRPr lang="en-US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3467100" y="6328253"/>
            <a:ext cx="2209800" cy="35242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n-US" sz="1600"/>
              <a:t>Wavelength (</a:t>
            </a:r>
            <a:r>
              <a:rPr lang="en-US" sz="1600">
                <a:latin typeface="Symbol" pitchFamily="18" charset="2"/>
              </a:rPr>
              <a:t>m</a:t>
            </a:r>
            <a:r>
              <a:rPr lang="en-US" sz="1600"/>
              <a:t>m)</a:t>
            </a:r>
            <a:endParaRPr lang="en-US"/>
          </a:p>
        </p:txBody>
      </p:sp>
      <p:sp>
        <p:nvSpPr>
          <p:cNvPr id="63" name="Line 52"/>
          <p:cNvSpPr>
            <a:spLocks noChangeShapeType="1"/>
          </p:cNvSpPr>
          <p:nvPr/>
        </p:nvSpPr>
        <p:spPr bwMode="auto">
          <a:xfrm>
            <a:off x="3657600" y="5309078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64" name="Line 53"/>
          <p:cNvSpPr>
            <a:spLocks noChangeShapeType="1"/>
          </p:cNvSpPr>
          <p:nvPr/>
        </p:nvSpPr>
        <p:spPr bwMode="auto">
          <a:xfrm flipH="1">
            <a:off x="4724400" y="5309078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65" name="Text Box 54"/>
          <p:cNvSpPr txBox="1">
            <a:spLocks noChangeArrowheads="1"/>
          </p:cNvSpPr>
          <p:nvPr/>
        </p:nvSpPr>
        <p:spPr bwMode="auto">
          <a:xfrm>
            <a:off x="4572000" y="4775678"/>
            <a:ext cx="14081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n-US" sz="1800" u="sng">
                <a:sym typeface="Symbol" pitchFamily="18" charset="2"/>
              </a:rPr>
              <a:t>~1.2THz</a:t>
            </a:r>
            <a:r>
              <a:rPr lang="en-US" u="sng">
                <a:sym typeface="Symbol" pitchFamily="18" charset="2"/>
              </a:rPr>
              <a:t> </a:t>
            </a:r>
            <a:endParaRPr lang="en-US" u="sng"/>
          </a:p>
        </p:txBody>
      </p:sp>
      <p:sp>
        <p:nvSpPr>
          <p:cNvPr id="9" name="TextBox 8"/>
          <p:cNvSpPr txBox="1"/>
          <p:nvPr/>
        </p:nvSpPr>
        <p:spPr>
          <a:xfrm>
            <a:off x="590542" y="1162994"/>
            <a:ext cx="188756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Molecule</a:t>
            </a:r>
            <a:endParaRPr lang="en-US" sz="2400" dirty="0"/>
          </a:p>
        </p:txBody>
      </p:sp>
      <p:sp>
        <p:nvSpPr>
          <p:cNvPr id="179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t="4809" r="30275" b="56473"/>
          <a:stretch/>
        </p:blipFill>
        <p:spPr>
          <a:xfrm>
            <a:off x="470051" y="3898961"/>
            <a:ext cx="3784897" cy="278171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200" y="0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Modeling of Ultrafast Pulse Amplification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3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524467" y="927290"/>
            <a:ext cx="3984699" cy="3181529"/>
            <a:chOff x="2174631" y="1523554"/>
            <a:chExt cx="4196041" cy="3181529"/>
          </a:xfrm>
        </p:grpSpPr>
        <p:sp>
          <p:nvSpPr>
            <p:cNvPr id="13" name="Rectangle 12"/>
            <p:cNvSpPr/>
            <p:nvPr/>
          </p:nvSpPr>
          <p:spPr>
            <a:xfrm>
              <a:off x="3430736" y="2643280"/>
              <a:ext cx="912664" cy="11451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3048001" y="1523554"/>
              <a:ext cx="1676398" cy="1093232"/>
            </a:xfrm>
            <a:prstGeom prst="downArrow">
              <a:avLst>
                <a:gd name="adj1" fmla="val 50000"/>
                <a:gd name="adj2" fmla="val 492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8234" y="1523554"/>
              <a:ext cx="12936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imes" pitchFamily="18" charset="0"/>
                </a:rPr>
                <a:t>4.3 </a:t>
              </a:r>
              <a:r>
                <a:rPr lang="en-US" sz="1600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sz="1600" dirty="0" smtClean="0">
                  <a:solidFill>
                    <a:schemeClr val="bg1"/>
                  </a:solidFill>
                  <a:latin typeface="Times" pitchFamily="18" charset="0"/>
                </a:rPr>
                <a:t>m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Times" pitchFamily="18" charset="0"/>
                </a:rPr>
                <a:t>Laser</a:t>
              </a:r>
              <a:endParaRPr lang="en-US" sz="1600" dirty="0">
                <a:solidFill>
                  <a:schemeClr val="bg1"/>
                </a:solidFill>
                <a:latin typeface="Times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286000" y="2643280"/>
              <a:ext cx="2497666" cy="17612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087793" y="2819400"/>
              <a:ext cx="1636606" cy="11385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124200" y="2933254"/>
              <a:ext cx="1612052" cy="3361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343400" y="3581400"/>
              <a:ext cx="1648459" cy="289974"/>
            </a:xfrm>
            <a:prstGeom prst="straightConnector1">
              <a:avLst/>
            </a:prstGeom>
            <a:ln w="1270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3087793" y="3269412"/>
              <a:ext cx="1640840" cy="613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107265" y="3356151"/>
              <a:ext cx="1648459" cy="2899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042074" y="2745210"/>
              <a:ext cx="45719" cy="98858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68523" y="3781753"/>
              <a:ext cx="138958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imes" pitchFamily="18" charset="0"/>
                </a:rPr>
                <a:t>10-15 </a:t>
              </a:r>
              <a:r>
                <a:rPr lang="en-US" dirty="0" err="1" smtClean="0">
                  <a:latin typeface="Times" pitchFamily="18" charset="0"/>
                </a:rPr>
                <a:t>atm</a:t>
              </a:r>
              <a:r>
                <a:rPr lang="en-US" dirty="0" smtClean="0">
                  <a:latin typeface="Times" pitchFamily="18" charset="0"/>
                </a:rPr>
                <a:t> </a:t>
              </a:r>
            </a:p>
            <a:p>
              <a:pPr algn="ctr"/>
              <a:r>
                <a:rPr lang="en-US" dirty="0" smtClean="0">
                  <a:latin typeface="Times" pitchFamily="18" charset="0"/>
                </a:rPr>
                <a:t>Isotope CO</a:t>
              </a:r>
              <a:r>
                <a:rPr lang="en-US" baseline="-25000" dirty="0" smtClean="0">
                  <a:latin typeface="Times" pitchFamily="18" charset="0"/>
                </a:rPr>
                <a:t>2</a:t>
              </a:r>
              <a:endParaRPr lang="en-US" dirty="0" smtClean="0">
                <a:latin typeface="Times" pitchFamily="18" charset="0"/>
              </a:endParaRPr>
            </a:p>
            <a:p>
              <a:pPr algn="ctr"/>
              <a:r>
                <a:rPr lang="en-US" dirty="0" smtClean="0">
                  <a:latin typeface="Times" pitchFamily="18" charset="0"/>
                </a:rPr>
                <a:t>Amplifier</a:t>
              </a:r>
              <a:endParaRPr lang="en-US" dirty="0">
                <a:latin typeface="Times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60807" y="2643280"/>
              <a:ext cx="45719" cy="9381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74745" y="2584307"/>
              <a:ext cx="1495927" cy="9233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 pitchFamily="18" charset="0"/>
                </a:rPr>
                <a:t>10 </a:t>
              </a:r>
              <a:r>
                <a:rPr lang="en-US" dirty="0" smtClean="0">
                  <a:latin typeface="Symbol" pitchFamily="18" charset="2"/>
                </a:rPr>
                <a:t>m</a:t>
              </a:r>
              <a:r>
                <a:rPr lang="en-US" dirty="0" smtClean="0">
                  <a:latin typeface="Times" pitchFamily="18" charset="0"/>
                </a:rPr>
                <a:t>m pulses</a:t>
              </a:r>
            </a:p>
            <a:p>
              <a:r>
                <a:rPr lang="en-US" dirty="0" smtClean="0">
                  <a:latin typeface="Times" pitchFamily="18" charset="0"/>
                </a:rPr>
                <a:t>500 </a:t>
              </a:r>
              <a:r>
                <a:rPr lang="en-US" dirty="0" err="1" smtClean="0">
                  <a:latin typeface="Times" pitchFamily="18" charset="0"/>
                </a:rPr>
                <a:t>fs</a:t>
              </a:r>
              <a:endParaRPr lang="en-US" dirty="0" smtClean="0">
                <a:latin typeface="Times" pitchFamily="18" charset="0"/>
              </a:endParaRPr>
            </a:p>
            <a:p>
              <a:r>
                <a:rPr lang="en-US" dirty="0" smtClean="0">
                  <a:latin typeface="Times" pitchFamily="18" charset="0"/>
                </a:rPr>
                <a:t>10 GW</a:t>
              </a:r>
              <a:endParaRPr lang="en-US" dirty="0">
                <a:latin typeface="Times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74631" y="2745211"/>
              <a:ext cx="9321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 pitchFamily="18" charset="0"/>
                </a:rPr>
                <a:t>10 </a:t>
              </a:r>
              <a:r>
                <a:rPr lang="en-US" dirty="0" smtClean="0">
                  <a:latin typeface="Symbol" pitchFamily="18" charset="2"/>
                </a:rPr>
                <a:t>m</a:t>
              </a:r>
              <a:r>
                <a:rPr lang="en-US" dirty="0" smtClean="0">
                  <a:latin typeface="Times" pitchFamily="18" charset="0"/>
                </a:rPr>
                <a:t>m</a:t>
              </a:r>
            </a:p>
            <a:p>
              <a:r>
                <a:rPr lang="en-US" dirty="0">
                  <a:latin typeface="Times" pitchFamily="18" charset="0"/>
                </a:rPr>
                <a:t>&lt;</a:t>
              </a:r>
              <a:r>
                <a:rPr lang="en-US" dirty="0" smtClean="0">
                  <a:latin typeface="Times" pitchFamily="18" charset="0"/>
                </a:rPr>
                <a:t>300 </a:t>
              </a:r>
              <a:r>
                <a:rPr lang="en-US" dirty="0" err="1" smtClean="0">
                  <a:latin typeface="Times" pitchFamily="18" charset="0"/>
                </a:rPr>
                <a:t>fs</a:t>
              </a:r>
              <a:endParaRPr lang="en-US" dirty="0" smtClean="0">
                <a:latin typeface="Times" pitchFamily="18" charset="0"/>
              </a:endParaRPr>
            </a:p>
            <a:p>
              <a:r>
                <a:rPr lang="en-US" dirty="0" smtClean="0">
                  <a:latin typeface="Times" pitchFamily="18" charset="0"/>
                </a:rPr>
                <a:t>OPA</a:t>
              </a:r>
            </a:p>
            <a:p>
              <a:r>
                <a:rPr lang="en-US" dirty="0" smtClean="0">
                  <a:latin typeface="Times" pitchFamily="18" charset="0"/>
                </a:rPr>
                <a:t>Seed </a:t>
              </a:r>
              <a:endParaRPr lang="en-US" dirty="0">
                <a:latin typeface="Times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52856" y="5359160"/>
            <a:ext cx="46634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Feasibility study of a compact GW class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amplifier and  gain dynamics.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Tovey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et al. Appl. Opt., 58, 5756, 2019, 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753101" y="1423491"/>
            <a:ext cx="4314699" cy="3537256"/>
            <a:chOff x="4927669" y="3586283"/>
            <a:chExt cx="3110011" cy="2332754"/>
          </a:xfrm>
        </p:grpSpPr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FD966DE9-B50C-4681-9FC0-01C023357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7669" y="3586283"/>
              <a:ext cx="3110011" cy="233275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9B5F0CF-E271-4A37-999B-D7A53FB4AF1B}"/>
                </a:ext>
              </a:extLst>
            </p:cNvPr>
            <p:cNvSpPr txBox="1"/>
            <p:nvPr/>
          </p:nvSpPr>
          <p:spPr>
            <a:xfrm>
              <a:off x="5414287" y="3766492"/>
              <a:ext cx="1195859" cy="664154"/>
            </a:xfrm>
            <a:prstGeom prst="rect">
              <a:avLst/>
            </a:prstGeom>
            <a:noFill/>
          </p:spPr>
          <p:txBody>
            <a:bodyPr wrap="square" lIns="82945" tIns="41473" rIns="82945" bIns="41473" rtlCol="0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0.5 </a:t>
              </a:r>
              <a:r>
                <a:rPr lang="en-US" sz="2000" dirty="0" err="1" smtClean="0"/>
                <a:t>ps</a:t>
              </a:r>
              <a:r>
                <a:rPr lang="en-US" sz="2000" dirty="0" smtClean="0"/>
                <a:t> seed </a:t>
              </a:r>
            </a:p>
            <a:p>
              <a:pPr>
                <a:buNone/>
              </a:pPr>
              <a:r>
                <a:rPr lang="en-US" sz="2000" dirty="0" smtClean="0"/>
                <a:t>2 </a:t>
              </a:r>
              <a:r>
                <a:rPr lang="en-US" sz="2000" dirty="0" err="1" smtClean="0"/>
                <a:t>mJ</a:t>
              </a:r>
              <a:r>
                <a:rPr lang="en-US" sz="2000" dirty="0" smtClean="0"/>
                <a:t>, ~1.0 </a:t>
              </a:r>
              <a:r>
                <a:rPr lang="en-US" sz="2000" dirty="0" err="1"/>
                <a:t>ps</a:t>
              </a:r>
              <a:r>
                <a:rPr lang="en-US" sz="2000" dirty="0"/>
                <a:t> </a:t>
              </a:r>
              <a:endParaRPr lang="en-US" sz="2000" dirty="0" smtClean="0"/>
            </a:p>
            <a:p>
              <a:pPr>
                <a:buNone/>
              </a:pPr>
              <a:r>
                <a:rPr lang="en-US" sz="2000" dirty="0" smtClean="0"/>
                <a:t>(</a:t>
              </a:r>
              <a:r>
                <a:rPr lang="en-US" sz="2000" dirty="0"/>
                <a:t>FWHM)</a:t>
              </a:r>
            </a:p>
          </p:txBody>
        </p:sp>
      </p:grp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94995" y="877695"/>
            <a:ext cx="4579234" cy="3952815"/>
            <a:chOff x="4594995" y="877695"/>
            <a:chExt cx="4579234" cy="39528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" r="5193"/>
            <a:stretch/>
          </p:blipFill>
          <p:spPr>
            <a:xfrm rot="60000">
              <a:off x="4625164" y="877695"/>
              <a:ext cx="4549065" cy="263920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94995" y="3429000"/>
              <a:ext cx="4511040" cy="646331"/>
            </a:xfrm>
            <a:prstGeom prst="rect">
              <a:avLst/>
            </a:prstGeom>
            <a:solidFill>
              <a:srgbClr val="FFFFFF">
                <a:alpha val="36863"/>
              </a:srgbClr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/>
                <a:t>Z. </a:t>
              </a:r>
              <a:r>
                <a:rPr lang="en-US" dirty="0" err="1" smtClean="0"/>
                <a:t>Biglov</a:t>
              </a:r>
              <a:r>
                <a:rPr lang="en-US" dirty="0" smtClean="0"/>
                <a:t>, et al  MSU, Bulletin of the Academy of Sciences of the USSR, 55, 135 (1991).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32960" y="4055024"/>
              <a:ext cx="44694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Multi-isotopic Mix at 15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atm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can support 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100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fs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, 10 </a:t>
              </a:r>
              <a:r>
                <a:rPr lang="en-US" sz="2000" dirty="0" smtClean="0"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m pulses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02480" y="905799"/>
              <a:ext cx="4530453" cy="3924711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27059"/>
              </a:schemeClr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94217" y="916636"/>
              <a:ext cx="19207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latin typeface="Times New Roman" pitchFamily="18" charset="0"/>
                  <a:cs typeface="Times New Roman" pitchFamily="18" charset="0"/>
                </a:rPr>
                <a:t>CO</a:t>
              </a:r>
              <a:r>
                <a:rPr lang="en-US" sz="2000" u="sng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u="sng" dirty="0" smtClean="0">
                  <a:latin typeface="Times New Roman" pitchFamily="18" charset="0"/>
                  <a:cs typeface="Times New Roman" pitchFamily="18" charset="0"/>
                </a:rPr>
                <a:t> gain profile</a:t>
              </a:r>
              <a:endParaRPr lang="en-US" sz="20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7" r="6550"/>
          <a:stretch/>
        </p:blipFill>
        <p:spPr bwMode="auto">
          <a:xfrm>
            <a:off x="24662" y="896811"/>
            <a:ext cx="4547337" cy="410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53" y="6027974"/>
            <a:ext cx="915446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Optically pumped high-pressure mix of several stable isotopic CO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He can become a viable gain medium for 0.3-0.5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mid-IR pulses.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61" y="5280925"/>
            <a:ext cx="9130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M. </a:t>
            </a:r>
            <a:r>
              <a:rPr lang="en-US" dirty="0" err="1" smtClean="0"/>
              <a:t>Polyanskiy</a:t>
            </a:r>
            <a:r>
              <a:rPr lang="en-US" dirty="0" smtClean="0"/>
              <a:t>, et al “High-peak-power </a:t>
            </a:r>
            <a:r>
              <a:rPr lang="en-US" dirty="0"/>
              <a:t>long wave infrared lasers with CO</a:t>
            </a:r>
            <a:r>
              <a:rPr lang="en-US" baseline="-25000" dirty="0"/>
              <a:t>2</a:t>
            </a:r>
            <a:r>
              <a:rPr lang="en-US" dirty="0"/>
              <a:t> amplifiers”, Photonics, 8, 101 (2021).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9741" y="4924299"/>
            <a:ext cx="9179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ATF Path to multi-TW, 0.5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pulses for LWFA requires a few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300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9.2 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seed.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-45585" y="0"/>
            <a:ext cx="92202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Gain Tailoring in Isotopic CO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amplifier</a:t>
            </a:r>
          </a:p>
        </p:txBody>
      </p:sp>
    </p:spTree>
    <p:extLst>
      <p:ext uri="{BB962C8B-B14F-4D97-AF65-F5344CB8AC3E}">
        <p14:creationId xmlns:p14="http://schemas.microsoft.com/office/powerpoint/2010/main" val="15116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74" y="5365144"/>
            <a:ext cx="2358541" cy="1096830"/>
          </a:xfrm>
          <a:prstGeom prst="rect">
            <a:avLst/>
          </a:prstGeom>
        </p:spPr>
      </p:pic>
      <p:sp>
        <p:nvSpPr>
          <p:cNvPr id="35" name="Subtitle 2"/>
          <p:cNvSpPr txBox="1">
            <a:spLocks/>
          </p:cNvSpPr>
          <p:nvPr/>
        </p:nvSpPr>
        <p:spPr>
          <a:xfrm>
            <a:off x="-1179271" y="6332298"/>
            <a:ext cx="5099756" cy="56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Group of Prof. S. </a:t>
            </a:r>
            <a:r>
              <a:rPr lang="en-US" sz="2000" dirty="0" err="1" smtClean="0">
                <a:solidFill>
                  <a:schemeClr val="tx1"/>
                </a:solidFill>
              </a:rPr>
              <a:t>Mirov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38100"/>
            <a:ext cx="8991600" cy="1066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Tunable 3.9-5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Fe:ZnSe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 for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Optical Pumping  of the CO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t="1646" r="1471" b="23382"/>
          <a:stretch/>
        </p:blipFill>
        <p:spPr bwMode="auto">
          <a:xfrm>
            <a:off x="304800" y="1104900"/>
            <a:ext cx="8534400" cy="4533900"/>
          </a:xfrm>
          <a:prstGeom prst="rect">
            <a:avLst/>
          </a:prstGeom>
          <a:noFill/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age29image64103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46" y="1093909"/>
            <a:ext cx="649958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365144"/>
            <a:ext cx="2358541" cy="1096830"/>
          </a:xfrm>
          <a:prstGeom prst="rect">
            <a:avLst/>
          </a:prstGeom>
        </p:spPr>
      </p:pic>
      <p:sp>
        <p:nvSpPr>
          <p:cNvPr id="35" name="Subtitle 2"/>
          <p:cNvSpPr txBox="1">
            <a:spLocks/>
          </p:cNvSpPr>
          <p:nvPr/>
        </p:nvSpPr>
        <p:spPr>
          <a:xfrm>
            <a:off x="-1179271" y="6332298"/>
            <a:ext cx="5099756" cy="56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Group of Prof. S. </a:t>
            </a:r>
            <a:r>
              <a:rPr lang="en-US" sz="2000" dirty="0" err="1" smtClean="0">
                <a:solidFill>
                  <a:schemeClr val="tx1"/>
                </a:solidFill>
              </a:rPr>
              <a:t>Mirov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38100"/>
            <a:ext cx="8991600" cy="1066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Tunable 3.9-5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Fe:ZnSe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 for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Optical Pumping  of the CO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6999" y="5806600"/>
            <a:ext cx="72615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D. </a:t>
            </a:r>
            <a:r>
              <a:rPr lang="en-US" dirty="0" err="1"/>
              <a:t>Martyshkin</a:t>
            </a:r>
            <a:r>
              <a:rPr lang="en-US" dirty="0" smtClean="0"/>
              <a:t>, et al </a:t>
            </a:r>
            <a:r>
              <a:rPr lang="en-US" dirty="0"/>
              <a:t>“Room temperature, nanosecond, 60 </a:t>
            </a:r>
            <a:r>
              <a:rPr lang="en-US" dirty="0" err="1"/>
              <a:t>mJ</a:t>
            </a:r>
            <a:r>
              <a:rPr lang="en-US" dirty="0"/>
              <a:t>/pulse </a:t>
            </a:r>
            <a:endParaRPr lang="en-US" dirty="0" smtClean="0"/>
          </a:p>
          <a:p>
            <a:pPr lvl="0"/>
            <a:r>
              <a:rPr lang="en-US" dirty="0" err="1" smtClean="0"/>
              <a:t>Fe:ZnSe</a:t>
            </a:r>
            <a:r>
              <a:rPr lang="en-US" dirty="0" smtClean="0"/>
              <a:t> </a:t>
            </a:r>
            <a:r>
              <a:rPr lang="en-US" dirty="0"/>
              <a:t>master oscillator power </a:t>
            </a:r>
            <a:r>
              <a:rPr lang="en-US" dirty="0" smtClean="0"/>
              <a:t>amplifier system operating at </a:t>
            </a:r>
          </a:p>
          <a:p>
            <a:pPr lvl="0"/>
            <a:r>
              <a:rPr lang="en-US" dirty="0" smtClean="0"/>
              <a:t>3.8-5.0 µm,” </a:t>
            </a:r>
            <a:r>
              <a:rPr lang="en-US" b="1" dirty="0" smtClean="0"/>
              <a:t>Opt. Express </a:t>
            </a:r>
            <a:r>
              <a:rPr lang="en-US" b="1" dirty="0"/>
              <a:t>29</a:t>
            </a:r>
            <a:r>
              <a:rPr lang="en-US" dirty="0"/>
              <a:t>, 2387-2393 (2021).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D1E590D-519B-6741-BEC3-4246B3D367A4}"/>
              </a:ext>
            </a:extLst>
          </p:cNvPr>
          <p:cNvGrpSpPr/>
          <p:nvPr/>
        </p:nvGrpSpPr>
        <p:grpSpPr>
          <a:xfrm>
            <a:off x="170279" y="2011141"/>
            <a:ext cx="8973721" cy="3319140"/>
            <a:chOff x="170279" y="2319660"/>
            <a:chExt cx="8746763" cy="31397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F764778-1B7C-FE4F-BE33-7388CAB450E2}"/>
                </a:ext>
              </a:extLst>
            </p:cNvPr>
            <p:cNvGrpSpPr/>
            <p:nvPr/>
          </p:nvGrpSpPr>
          <p:grpSpPr>
            <a:xfrm>
              <a:off x="170279" y="2362008"/>
              <a:ext cx="6873461" cy="3043552"/>
              <a:chOff x="664822" y="2897730"/>
              <a:chExt cx="8910853" cy="3339306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168184E3-B0B0-B144-BD26-B6994D828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142" y="3670378"/>
                <a:ext cx="6359947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9F53B678-44FD-9F42-88CB-C84034F502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46752" y="3706483"/>
                <a:ext cx="3207442" cy="2629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0105A6F2-CE5A-B347-80DD-9373B03D6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30946" y="3678278"/>
                <a:ext cx="1" cy="842205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sysDash"/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F1D8FDC-940F-8F4F-999D-B76DFFFBDDC8}"/>
                  </a:ext>
                </a:extLst>
              </p:cNvPr>
              <p:cNvSpPr/>
              <p:nvPr/>
            </p:nvSpPr>
            <p:spPr>
              <a:xfrm>
                <a:off x="8289683" y="3379235"/>
                <a:ext cx="1285992" cy="5740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Fe:ZnSe</a:t>
                </a:r>
              </a:p>
              <a:p>
                <a:pPr algn="ctr"/>
                <a:r>
                  <a:rPr lang="en-US" sz="1400" dirty="0">
                    <a:solidFill>
                      <a:srgbClr val="000000"/>
                    </a:solidFill>
                  </a:rPr>
                  <a:t>laser</a:t>
                </a: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5A758BFE-71EE-7B46-AECD-CD6A811523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9101" y="3668737"/>
                <a:ext cx="5462" cy="799994"/>
              </a:xfrm>
              <a:prstGeom prst="line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1723C7D9-5172-2B48-8C23-A7B84603A90F}"/>
                  </a:ext>
                </a:extLst>
              </p:cNvPr>
              <p:cNvSpPr/>
              <p:nvPr/>
            </p:nvSpPr>
            <p:spPr>
              <a:xfrm>
                <a:off x="7447574" y="3425256"/>
                <a:ext cx="125482" cy="50593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3F71359C-569B-F040-86FE-A8863E40B824}"/>
                  </a:ext>
                </a:extLst>
              </p:cNvPr>
              <p:cNvSpPr txBox="1"/>
              <p:nvPr/>
            </p:nvSpPr>
            <p:spPr>
              <a:xfrm>
                <a:off x="7006197" y="3104667"/>
                <a:ext cx="1007309" cy="294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Lens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931DC800-470A-794D-AA7E-906771A8CF1C}"/>
                  </a:ext>
                </a:extLst>
              </p:cNvPr>
              <p:cNvSpPr txBox="1"/>
              <p:nvPr/>
            </p:nvSpPr>
            <p:spPr>
              <a:xfrm>
                <a:off x="6214888" y="3099044"/>
                <a:ext cx="946534" cy="33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NaCl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E375BEA0-15E7-FC4D-B607-2F1BE43DF6CE}"/>
                  </a:ext>
                </a:extLst>
              </p:cNvPr>
              <p:cNvSpPr txBox="1"/>
              <p:nvPr/>
            </p:nvSpPr>
            <p:spPr>
              <a:xfrm>
                <a:off x="3422151" y="2897730"/>
                <a:ext cx="2076797" cy="574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Optically pumped CO</a:t>
                </a:r>
                <a:r>
                  <a:rPr lang="en-US" sz="1400" baseline="-25000" dirty="0"/>
                  <a:t>2</a:t>
                </a:r>
                <a:r>
                  <a:rPr lang="en-US" sz="1400" dirty="0"/>
                  <a:t> cell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2C4785C0-D9A5-1B45-8D23-55F761D7BAB9}"/>
                  </a:ext>
                </a:extLst>
              </p:cNvPr>
              <p:cNvSpPr txBox="1"/>
              <p:nvPr/>
            </p:nvSpPr>
            <p:spPr>
              <a:xfrm>
                <a:off x="5356184" y="3105772"/>
                <a:ext cx="1197889" cy="33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DM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xmlns="" id="{CDCF4ABB-07C4-9A4F-865E-DB8A8D6357BF}"/>
                  </a:ext>
                </a:extLst>
              </p:cNvPr>
              <p:cNvGrpSpPr/>
              <p:nvPr/>
            </p:nvGrpSpPr>
            <p:grpSpPr>
              <a:xfrm>
                <a:off x="5898862" y="3462969"/>
                <a:ext cx="126333" cy="460883"/>
                <a:chOff x="6038281" y="3633821"/>
                <a:chExt cx="112748" cy="673034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xmlns="" id="{11E0056F-9310-A443-97A0-00ABF6C1AE49}"/>
                    </a:ext>
                  </a:extLst>
                </p:cNvPr>
                <p:cNvGrpSpPr/>
                <p:nvPr/>
              </p:nvGrpSpPr>
              <p:grpSpPr>
                <a:xfrm>
                  <a:off x="6041612" y="3633821"/>
                  <a:ext cx="109417" cy="673034"/>
                  <a:chOff x="6041612" y="3633821"/>
                  <a:chExt cx="109417" cy="673034"/>
                </a:xfrm>
              </p:grpSpPr>
              <p:sp>
                <p:nvSpPr>
                  <p:cNvPr id="106" name="Moon 105">
                    <a:extLst>
                      <a:ext uri="{FF2B5EF4-FFF2-40B4-BE49-F238E27FC236}">
                        <a16:creationId xmlns:a16="http://schemas.microsoft.com/office/drawing/2014/main" xmlns="" id="{C260C974-1E57-D34E-95F8-9C92B6496E4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041612" y="3654462"/>
                    <a:ext cx="85029" cy="636640"/>
                  </a:xfrm>
                  <a:prstGeom prst="moon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xmlns="" id="{6F9AF8EE-2E9D-9A4B-9655-2FF37B0D8D58}"/>
                      </a:ext>
                    </a:extLst>
                  </p:cNvPr>
                  <p:cNvSpPr/>
                  <p:nvPr/>
                </p:nvSpPr>
                <p:spPr>
                  <a:xfrm>
                    <a:off x="6098132" y="3633821"/>
                    <a:ext cx="52897" cy="67303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4" name="Right Triangle 103">
                  <a:extLst>
                    <a:ext uri="{FF2B5EF4-FFF2-40B4-BE49-F238E27FC236}">
                      <a16:creationId xmlns:a16="http://schemas.microsoft.com/office/drawing/2014/main" xmlns="" id="{15C6DDD4-4405-B044-8564-3EBFF1B08EE5}"/>
                    </a:ext>
                  </a:extLst>
                </p:cNvPr>
                <p:cNvSpPr/>
                <p:nvPr/>
              </p:nvSpPr>
              <p:spPr>
                <a:xfrm rot="10800000">
                  <a:off x="6038281" y="3637955"/>
                  <a:ext cx="88922" cy="270485"/>
                </a:xfrm>
                <a:prstGeom prst="rtTriangl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ight Triangle 104">
                  <a:extLst>
                    <a:ext uri="{FF2B5EF4-FFF2-40B4-BE49-F238E27FC236}">
                      <a16:creationId xmlns:a16="http://schemas.microsoft.com/office/drawing/2014/main" xmlns="" id="{7F8F48F1-E2E9-1645-A251-1FC978DB3EA9}"/>
                    </a:ext>
                  </a:extLst>
                </p:cNvPr>
                <p:cNvSpPr/>
                <p:nvPr/>
              </p:nvSpPr>
              <p:spPr>
                <a:xfrm rot="10800000" flipV="1">
                  <a:off x="6049570" y="3985455"/>
                  <a:ext cx="85030" cy="308526"/>
                </a:xfrm>
                <a:prstGeom prst="rtTriangl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B6EF0492-EFCE-D64A-B67B-BD1B071D3E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77951" y="3703760"/>
                <a:ext cx="1448555" cy="1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xmlns="" id="{FD9C0FBF-ACA3-3D46-935E-3392EFBE620C}"/>
                  </a:ext>
                </a:extLst>
              </p:cNvPr>
              <p:cNvSpPr/>
              <p:nvPr/>
            </p:nvSpPr>
            <p:spPr>
              <a:xfrm rot="10800000">
                <a:off x="3643005" y="3489929"/>
                <a:ext cx="1658226" cy="375117"/>
              </a:xfrm>
              <a:prstGeom prst="trapezoid">
                <a:avLst>
                  <a:gd name="adj" fmla="val 69820"/>
                </a:avLst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927EE1D-1297-F74C-A783-61A5EAAC6CA7}"/>
                  </a:ext>
                </a:extLst>
              </p:cNvPr>
              <p:cNvSpPr/>
              <p:nvPr/>
            </p:nvSpPr>
            <p:spPr>
              <a:xfrm>
                <a:off x="6417735" y="4519097"/>
                <a:ext cx="619145" cy="347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54A08A20-70DE-FB4C-9174-700EC558343F}"/>
                  </a:ext>
                </a:extLst>
              </p:cNvPr>
              <p:cNvSpPr txBox="1"/>
              <p:nvPr/>
            </p:nvSpPr>
            <p:spPr>
              <a:xfrm>
                <a:off x="5891361" y="4905923"/>
                <a:ext cx="1669408" cy="294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Calorimeter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EF92BB74-CFFC-AE46-84C6-A3B349EE6533}"/>
                  </a:ext>
                </a:extLst>
              </p:cNvPr>
              <p:cNvSpPr/>
              <p:nvPr/>
            </p:nvSpPr>
            <p:spPr>
              <a:xfrm>
                <a:off x="1559861" y="4982560"/>
                <a:ext cx="619145" cy="4285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290C6E9F-D0F7-4743-9C21-1985FBD8AACF}"/>
                  </a:ext>
                </a:extLst>
              </p:cNvPr>
              <p:cNvSpPr txBox="1"/>
              <p:nvPr/>
            </p:nvSpPr>
            <p:spPr>
              <a:xfrm>
                <a:off x="664822" y="4574176"/>
                <a:ext cx="971263" cy="337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Lens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3152E75B-FCB6-F24F-BA89-B4E2BD43A99B}"/>
                  </a:ext>
                </a:extLst>
              </p:cNvPr>
              <p:cNvSpPr txBox="1"/>
              <p:nvPr/>
            </p:nvSpPr>
            <p:spPr>
              <a:xfrm>
                <a:off x="934598" y="5426593"/>
                <a:ext cx="1896636" cy="810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HCT detector /</a:t>
                </a:r>
              </a:p>
              <a:p>
                <a:pPr algn="ctr"/>
                <a:r>
                  <a:rPr lang="en-US" sz="1400" dirty="0"/>
                  <a:t>Calorimeter /</a:t>
                </a:r>
              </a:p>
              <a:p>
                <a:pPr algn="ctr"/>
                <a:r>
                  <a:rPr lang="en-US" sz="1400" dirty="0" err="1"/>
                  <a:t>Pyrocamera</a:t>
                </a:r>
                <a:endParaRPr lang="en-US" sz="1400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5EC74E93-728B-5049-82AD-B13D4EB7CFD9}"/>
                  </a:ext>
                </a:extLst>
              </p:cNvPr>
              <p:cNvSpPr txBox="1"/>
              <p:nvPr/>
            </p:nvSpPr>
            <p:spPr>
              <a:xfrm>
                <a:off x="3484841" y="3893025"/>
                <a:ext cx="1945517" cy="408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10 μm lasing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C3058C56-B406-9747-ACB8-00A832E5B515}"/>
                  </a:ext>
                </a:extLst>
              </p:cNvPr>
              <p:cNvSpPr txBox="1"/>
              <p:nvPr/>
            </p:nvSpPr>
            <p:spPr>
              <a:xfrm>
                <a:off x="664822" y="4039383"/>
                <a:ext cx="971263" cy="574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10 μm filter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xmlns="" id="{657B31C7-2FA4-5E4B-B483-8B58F631A561}"/>
                  </a:ext>
                </a:extLst>
              </p:cNvPr>
              <p:cNvGrpSpPr/>
              <p:nvPr/>
            </p:nvGrpSpPr>
            <p:grpSpPr>
              <a:xfrm rot="10800000">
                <a:off x="2734027" y="3480125"/>
                <a:ext cx="137584" cy="435172"/>
                <a:chOff x="6038316" y="3647651"/>
                <a:chExt cx="104775" cy="643452"/>
              </a:xfrm>
            </p:grpSpPr>
            <p:sp>
              <p:nvSpPr>
                <p:cNvPr id="74" name="Moon 73">
                  <a:extLst>
                    <a:ext uri="{FF2B5EF4-FFF2-40B4-BE49-F238E27FC236}">
                      <a16:creationId xmlns:a16="http://schemas.microsoft.com/office/drawing/2014/main" xmlns="" id="{ADF09410-A82C-C54D-85FF-9177CF025806}"/>
                    </a:ext>
                  </a:extLst>
                </p:cNvPr>
                <p:cNvSpPr/>
                <p:nvPr/>
              </p:nvSpPr>
              <p:spPr>
                <a:xfrm rot="10800000">
                  <a:off x="6038316" y="3649583"/>
                  <a:ext cx="88325" cy="622146"/>
                </a:xfrm>
                <a:prstGeom prst="moon">
                  <a:avLst/>
                </a:prstGeom>
                <a:solidFill>
                  <a:schemeClr val="bg1"/>
                </a:solidFill>
                <a:ln w="254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AE8F8EB0-AB57-314E-A43F-18CADB55E227}"/>
                    </a:ext>
                  </a:extLst>
                </p:cNvPr>
                <p:cNvSpPr/>
                <p:nvPr/>
              </p:nvSpPr>
              <p:spPr>
                <a:xfrm>
                  <a:off x="6098654" y="3647651"/>
                  <a:ext cx="44437" cy="64345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xmlns="" id="{B46B6E6E-B1AD-EE48-98DE-DC87B4F0F7DB}"/>
                  </a:ext>
                </a:extLst>
              </p:cNvPr>
              <p:cNvSpPr/>
              <p:nvPr/>
            </p:nvSpPr>
            <p:spPr>
              <a:xfrm>
                <a:off x="2775038" y="3745861"/>
                <a:ext cx="89753" cy="169438"/>
              </a:xfrm>
              <a:prstGeom prst="rtTriangl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xmlns="" id="{9D6AAE08-FAF0-6847-B7DE-99B752C7EBDB}"/>
                  </a:ext>
                </a:extLst>
              </p:cNvPr>
              <p:cNvSpPr/>
              <p:nvPr/>
            </p:nvSpPr>
            <p:spPr>
              <a:xfrm flipV="1">
                <a:off x="2763435" y="3479900"/>
                <a:ext cx="95275" cy="265960"/>
              </a:xfrm>
              <a:prstGeom prst="rtTriangl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A0787231-4044-AA48-9BD1-BA1762AA4E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0304" y="3678278"/>
                <a:ext cx="0" cy="1304947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FE8C7B94-EDD1-9748-8C19-4824F65780BB}"/>
                  </a:ext>
                </a:extLst>
              </p:cNvPr>
              <p:cNvSpPr txBox="1"/>
              <p:nvPr/>
            </p:nvSpPr>
            <p:spPr>
              <a:xfrm>
                <a:off x="2234304" y="3126979"/>
                <a:ext cx="1160843" cy="33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DM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BC0F991C-83D9-F942-B55D-8CB7FE948F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63329" y="3433797"/>
                <a:ext cx="485062" cy="478326"/>
              </a:xfrm>
              <a:prstGeom prst="line">
                <a:avLst/>
              </a:prstGeom>
              <a:ln w="508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BED81F6D-FEA5-994A-B242-99CBAAEE09D0}"/>
                  </a:ext>
                </a:extLst>
              </p:cNvPr>
              <p:cNvSpPr txBox="1"/>
              <p:nvPr/>
            </p:nvSpPr>
            <p:spPr>
              <a:xfrm>
                <a:off x="2576448" y="4544517"/>
                <a:ext cx="1403288" cy="69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Diffraction grating</a:t>
                </a:r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xmlns="" id="{DF0D7B2E-C5D0-3E4A-9738-8DEFD80FE803}"/>
                  </a:ext>
                </a:extLst>
              </p:cNvPr>
              <p:cNvGrpSpPr/>
              <p:nvPr/>
            </p:nvGrpSpPr>
            <p:grpSpPr>
              <a:xfrm>
                <a:off x="2680606" y="4266872"/>
                <a:ext cx="325430" cy="294234"/>
                <a:chOff x="2746205" y="4919439"/>
                <a:chExt cx="325430" cy="294234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B5B441E0-DF4C-2946-BD8A-7E747E6E15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46205" y="4919439"/>
                  <a:ext cx="300321" cy="273560"/>
                </a:xfrm>
                <a:prstGeom prst="line">
                  <a:avLst/>
                </a:prstGeom>
                <a:ln w="508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Triangle 111">
                  <a:extLst>
                    <a:ext uri="{FF2B5EF4-FFF2-40B4-BE49-F238E27FC236}">
                      <a16:creationId xmlns:a16="http://schemas.microsoft.com/office/drawing/2014/main" xmlns="" id="{E94D8D7A-9D31-A547-9978-5488C49AC0A3}"/>
                    </a:ext>
                  </a:extLst>
                </p:cNvPr>
                <p:cNvSpPr/>
                <p:nvPr/>
              </p:nvSpPr>
              <p:spPr>
                <a:xfrm rot="13766116">
                  <a:off x="2993834" y="4927019"/>
                  <a:ext cx="75249" cy="8035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riangle 112">
                  <a:extLst>
                    <a:ext uri="{FF2B5EF4-FFF2-40B4-BE49-F238E27FC236}">
                      <a16:creationId xmlns:a16="http://schemas.microsoft.com/office/drawing/2014/main" xmlns="" id="{36709462-CBC4-A241-B076-CE660C3D36CA}"/>
                    </a:ext>
                  </a:extLst>
                </p:cNvPr>
                <p:cNvSpPr/>
                <p:nvPr/>
              </p:nvSpPr>
              <p:spPr>
                <a:xfrm rot="13766116">
                  <a:off x="2938845" y="4972862"/>
                  <a:ext cx="75249" cy="8035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riangle 113">
                  <a:extLst>
                    <a:ext uri="{FF2B5EF4-FFF2-40B4-BE49-F238E27FC236}">
                      <a16:creationId xmlns:a16="http://schemas.microsoft.com/office/drawing/2014/main" xmlns="" id="{19BCF653-A900-8749-81F5-380C6C4A7A50}"/>
                    </a:ext>
                  </a:extLst>
                </p:cNvPr>
                <p:cNvSpPr/>
                <p:nvPr/>
              </p:nvSpPr>
              <p:spPr>
                <a:xfrm rot="13766116">
                  <a:off x="2891390" y="5025497"/>
                  <a:ext cx="75249" cy="8035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Triangle 114">
                  <a:extLst>
                    <a:ext uri="{FF2B5EF4-FFF2-40B4-BE49-F238E27FC236}">
                      <a16:creationId xmlns:a16="http://schemas.microsoft.com/office/drawing/2014/main" xmlns="" id="{BC9D55C4-0074-6B4D-9C11-9D623B9C8790}"/>
                    </a:ext>
                  </a:extLst>
                </p:cNvPr>
                <p:cNvSpPr/>
                <p:nvPr/>
              </p:nvSpPr>
              <p:spPr>
                <a:xfrm rot="13766116">
                  <a:off x="2832302" y="5080884"/>
                  <a:ext cx="75249" cy="8035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riangle 115">
                  <a:extLst>
                    <a:ext uri="{FF2B5EF4-FFF2-40B4-BE49-F238E27FC236}">
                      <a16:creationId xmlns:a16="http://schemas.microsoft.com/office/drawing/2014/main" xmlns="" id="{204C3F16-FE77-B24C-BF41-21B14CBAE526}"/>
                    </a:ext>
                  </a:extLst>
                </p:cNvPr>
                <p:cNvSpPr/>
                <p:nvPr/>
              </p:nvSpPr>
              <p:spPr>
                <a:xfrm rot="13766116">
                  <a:off x="2767806" y="5135872"/>
                  <a:ext cx="75249" cy="80353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xmlns="" id="{7EC50D68-A4D4-AB4E-AE77-BA8C005D2B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96293" y="3963217"/>
                <a:ext cx="0" cy="35963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5BE0A402-41B2-FF46-B1ED-AE716E5362C7}"/>
                  </a:ext>
                </a:extLst>
              </p:cNvPr>
              <p:cNvSpPr txBox="1"/>
              <p:nvPr/>
            </p:nvSpPr>
            <p:spPr>
              <a:xfrm>
                <a:off x="7508124" y="4043719"/>
                <a:ext cx="1738186" cy="574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B050"/>
                    </a:solidFill>
                  </a:rPr>
                  <a:t>4.3 μm pump:  50 mJ, 150 ns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958B8682-A2B0-1F49-B5C9-94645E6A4A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33707" y="4468732"/>
                <a:ext cx="713009" cy="0"/>
              </a:xfrm>
              <a:prstGeom prst="line">
                <a:avLst/>
              </a:prstGeom>
              <a:ln w="508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0B93AA86-74AE-4841-A312-0D955DF7A09B}"/>
                  </a:ext>
                </a:extLst>
              </p:cNvPr>
              <p:cNvSpPr/>
              <p:nvPr/>
            </p:nvSpPr>
            <p:spPr>
              <a:xfrm rot="16200000">
                <a:off x="1845953" y="4307976"/>
                <a:ext cx="88515" cy="7370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B84C2E36-9111-9E40-8604-ED037E32A3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99894" y="3470219"/>
                <a:ext cx="386598" cy="384048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F23A8AE-7586-6F4A-BEEE-7A3BDE0E61EB}"/>
                </a:ext>
              </a:extLst>
            </p:cNvPr>
            <p:cNvGrpSpPr/>
            <p:nvPr/>
          </p:nvGrpSpPr>
          <p:grpSpPr>
            <a:xfrm>
              <a:off x="7311384" y="2319660"/>
              <a:ext cx="1603245" cy="1521380"/>
              <a:chOff x="7066475" y="1957063"/>
              <a:chExt cx="1969832" cy="1957612"/>
            </a:xfrm>
          </p:grpSpPr>
          <p:pic>
            <p:nvPicPr>
              <p:cNvPr id="53" name="Picture 52" descr="A picture containing computer&#10;&#10;Description automatically generated">
                <a:extLst>
                  <a:ext uri="{FF2B5EF4-FFF2-40B4-BE49-F238E27FC236}">
                    <a16:creationId xmlns:a16="http://schemas.microsoft.com/office/drawing/2014/main" xmlns="" id="{F4831572-D831-464A-93E7-19BE79C320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5977" t="17281" r="9158" b="8434"/>
              <a:stretch/>
            </p:blipFill>
            <p:spPr>
              <a:xfrm>
                <a:off x="7070216" y="2005960"/>
                <a:ext cx="1966091" cy="1908715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C87BC220-DED6-0F4A-BEA0-A5CBEE1FE3F2}"/>
                  </a:ext>
                </a:extLst>
              </p:cNvPr>
              <p:cNvSpPr txBox="1"/>
              <p:nvPr/>
            </p:nvSpPr>
            <p:spPr>
              <a:xfrm>
                <a:off x="7500744" y="3512795"/>
                <a:ext cx="1066836" cy="356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9.3 mm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F793694C-EC78-2243-9013-3E15FC9B41B1}"/>
                  </a:ext>
                </a:extLst>
              </p:cNvPr>
              <p:cNvCxnSpPr>
                <a:cxnSpLocks/>
                <a:stCxn id="54" idx="3"/>
              </p:cNvCxnSpPr>
              <p:nvPr/>
            </p:nvCxnSpPr>
            <p:spPr>
              <a:xfrm>
                <a:off x="8567579" y="3691007"/>
                <a:ext cx="468727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xmlns="" id="{45105C0B-1775-C042-86C8-109C96421860}"/>
                  </a:ext>
                </a:extLst>
              </p:cNvPr>
              <p:cNvCxnSpPr>
                <a:cxnSpLocks/>
                <a:stCxn id="54" idx="1"/>
              </p:cNvCxnSpPr>
              <p:nvPr/>
            </p:nvCxnSpPr>
            <p:spPr>
              <a:xfrm flipH="1">
                <a:off x="7066475" y="3691008"/>
                <a:ext cx="434269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E2AE6AE8-EE2D-5643-8541-A10002C6573B}"/>
                  </a:ext>
                </a:extLst>
              </p:cNvPr>
              <p:cNvSpPr txBox="1"/>
              <p:nvPr/>
            </p:nvSpPr>
            <p:spPr>
              <a:xfrm>
                <a:off x="7066475" y="1957063"/>
                <a:ext cx="884797" cy="594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4.3 μm pump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A531961-EC67-6D48-96B4-6C4C6D0A3A8C}"/>
                </a:ext>
              </a:extLst>
            </p:cNvPr>
            <p:cNvGrpSpPr/>
            <p:nvPr/>
          </p:nvGrpSpPr>
          <p:grpSpPr>
            <a:xfrm>
              <a:off x="7312906" y="3958486"/>
              <a:ext cx="1604136" cy="1500899"/>
              <a:chOff x="7538065" y="3775647"/>
              <a:chExt cx="1604136" cy="150089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1F73E32D-9E4D-5E48-B7F3-8B8C930F6A51}"/>
                  </a:ext>
                </a:extLst>
              </p:cNvPr>
              <p:cNvGrpSpPr/>
              <p:nvPr/>
            </p:nvGrpSpPr>
            <p:grpSpPr>
              <a:xfrm>
                <a:off x="7538065" y="3775647"/>
                <a:ext cx="1603245" cy="1500899"/>
                <a:chOff x="7072089" y="3445406"/>
                <a:chExt cx="1603245" cy="1500899"/>
              </a:xfrm>
            </p:grpSpPr>
            <p:pic>
              <p:nvPicPr>
                <p:cNvPr id="15" name="Picture 14" descr="A picture containing text, light&#10;&#10;Description automatically generated">
                  <a:extLst>
                    <a:ext uri="{FF2B5EF4-FFF2-40B4-BE49-F238E27FC236}">
                      <a16:creationId xmlns:a16="http://schemas.microsoft.com/office/drawing/2014/main" xmlns="" id="{2D30318D-4896-5B4E-89E4-FEC0A80B7F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9422" t="17931" r="15529" b="8225"/>
                <a:stretch/>
              </p:blipFill>
              <p:spPr>
                <a:xfrm>
                  <a:off x="7072089" y="3468606"/>
                  <a:ext cx="1603245" cy="1477699"/>
                </a:xfrm>
                <a:prstGeom prst="rect">
                  <a:avLst/>
                </a:prstGeom>
              </p:spPr>
            </p:pic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xmlns="" id="{25E65B9B-4FCB-FF43-8263-C9B5DAC77FBB}"/>
                    </a:ext>
                  </a:extLst>
                </p:cNvPr>
                <p:cNvGrpSpPr/>
                <p:nvPr/>
              </p:nvGrpSpPr>
              <p:grpSpPr>
                <a:xfrm>
                  <a:off x="7072091" y="3445406"/>
                  <a:ext cx="1603243" cy="1486055"/>
                  <a:chOff x="7125902" y="1631909"/>
                  <a:chExt cx="1969831" cy="1912160"/>
                </a:xfrm>
              </p:grpSpPr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xmlns="" id="{E527671A-F41A-DC4E-9237-1432B098BDBC}"/>
                      </a:ext>
                    </a:extLst>
                  </p:cNvPr>
                  <p:cNvSpPr txBox="1"/>
                  <p:nvPr/>
                </p:nvSpPr>
                <p:spPr>
                  <a:xfrm>
                    <a:off x="7560169" y="3187645"/>
                    <a:ext cx="1066837" cy="3564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9.3 mm</a:t>
                    </a:r>
                  </a:p>
                </p:txBody>
              </p:sp>
              <p:cxnSp>
                <p:nvCxnSpPr>
                  <p:cNvPr id="120" name="Straight Arrow Connector 119">
                    <a:extLst>
                      <a:ext uri="{FF2B5EF4-FFF2-40B4-BE49-F238E27FC236}">
                        <a16:creationId xmlns:a16="http://schemas.microsoft.com/office/drawing/2014/main" xmlns="" id="{BB0240D4-F6A0-4041-A76E-866ACCFF9C23}"/>
                      </a:ext>
                    </a:extLst>
                  </p:cNvPr>
                  <p:cNvCxnSpPr>
                    <a:cxnSpLocks/>
                    <a:stCxn id="117" idx="3"/>
                  </p:cNvCxnSpPr>
                  <p:nvPr/>
                </p:nvCxnSpPr>
                <p:spPr>
                  <a:xfrm flipV="1">
                    <a:off x="8627005" y="3365855"/>
                    <a:ext cx="468728" cy="3"/>
                  </a:xfrm>
                  <a:prstGeom prst="straightConnector1">
                    <a:avLst/>
                  </a:prstGeom>
                  <a:ln w="25400"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Arrow Connector 120">
                    <a:extLst>
                      <a:ext uri="{FF2B5EF4-FFF2-40B4-BE49-F238E27FC236}">
                        <a16:creationId xmlns:a16="http://schemas.microsoft.com/office/drawing/2014/main" xmlns="" id="{4BE687BE-669B-BA48-AE81-6B44A50D1FF2}"/>
                      </a:ext>
                    </a:extLst>
                  </p:cNvPr>
                  <p:cNvCxnSpPr>
                    <a:cxnSpLocks/>
                    <a:stCxn id="117" idx="1"/>
                  </p:cNvCxnSpPr>
                  <p:nvPr/>
                </p:nvCxnSpPr>
                <p:spPr>
                  <a:xfrm flipH="1" flipV="1">
                    <a:off x="7127604" y="3365855"/>
                    <a:ext cx="432565" cy="3"/>
                  </a:xfrm>
                  <a:prstGeom prst="straightConnector1">
                    <a:avLst/>
                  </a:prstGeom>
                  <a:ln w="25400"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xmlns="" id="{FD696213-0AE0-CD45-9C25-18D6CF1A2FF7}"/>
                      </a:ext>
                    </a:extLst>
                  </p:cNvPr>
                  <p:cNvSpPr txBox="1"/>
                  <p:nvPr/>
                </p:nvSpPr>
                <p:spPr>
                  <a:xfrm>
                    <a:off x="7125902" y="1631909"/>
                    <a:ext cx="879135" cy="5940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10 μm lasing</a:t>
                    </a:r>
                  </a:p>
                </p:txBody>
              </p:sp>
            </p:grp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B49CA442-7E0A-E246-98AC-08C0AC084588}"/>
                  </a:ext>
                </a:extLst>
              </p:cNvPr>
              <p:cNvSpPr txBox="1"/>
              <p:nvPr/>
            </p:nvSpPr>
            <p:spPr>
              <a:xfrm>
                <a:off x="8423973" y="3856176"/>
                <a:ext cx="7182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15 atm</a:t>
                </a:r>
              </a:p>
            </p:txBody>
          </p:sp>
        </p:grpSp>
      </p:grpSp>
      <p:sp>
        <p:nvSpPr>
          <p:cNvPr id="78" name="Rounded Rectangle 77"/>
          <p:cNvSpPr/>
          <p:nvPr/>
        </p:nvSpPr>
        <p:spPr>
          <a:xfrm>
            <a:off x="76200" y="76200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Optically Pumped 10-15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atm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CO</a:t>
            </a:r>
            <a:r>
              <a:rPr lang="en-US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Laser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11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5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8" name="TextBox 67"/>
          <p:cNvSpPr txBox="1"/>
          <p:nvPr/>
        </p:nvSpPr>
        <p:spPr>
          <a:xfrm>
            <a:off x="42453" y="5887975"/>
            <a:ext cx="904058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10-cm long high-pressure CO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cell.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0" name="Rectangle 45"/>
          <p:cNvSpPr>
            <a:spLocks noChangeArrowheads="1"/>
          </p:cNvSpPr>
          <p:nvPr/>
        </p:nvSpPr>
        <p:spPr bwMode="auto">
          <a:xfrm>
            <a:off x="527050" y="653415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Neptune Laboratory</a:t>
            </a:r>
          </a:p>
        </p:txBody>
      </p:sp>
    </p:spTree>
    <p:extLst>
      <p:ext uri="{BB962C8B-B14F-4D97-AF65-F5344CB8AC3E}">
        <p14:creationId xmlns:p14="http://schemas.microsoft.com/office/powerpoint/2010/main" val="4388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extBox 1023"/>
          <p:cNvSpPr txBox="1"/>
          <p:nvPr/>
        </p:nvSpPr>
        <p:spPr>
          <a:xfrm>
            <a:off x="27213" y="5701242"/>
            <a:ext cx="904058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With &gt;35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mJ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absorbed at 4.4 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 , up to 3.5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mJ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at 10.3 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 lasing measured in a palm-size  the  CO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cell.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" y="76200"/>
            <a:ext cx="8991600" cy="8382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Lasing and Gain Dynamics in OP CO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cell</a:t>
            </a:r>
          </a:p>
        </p:txBody>
      </p:sp>
      <p:pic>
        <p:nvPicPr>
          <p:cNvPr id="11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156334" y="914400"/>
            <a:ext cx="8606665" cy="3829050"/>
            <a:chOff x="1" y="3810000"/>
            <a:chExt cx="6329680" cy="2686050"/>
          </a:xfrm>
        </p:grpSpPr>
        <p:pic>
          <p:nvPicPr>
            <p:cNvPr id="12" name="Picture 11" descr="Chart, line chart&#10;&#10;Description automatically generated">
              <a:extLst>
                <a:ext uri="{FF2B5EF4-FFF2-40B4-BE49-F238E27FC236}">
                  <a16:creationId xmlns:a16="http://schemas.microsoft.com/office/drawing/2014/main" xmlns="" id="{6F02B4C4-C023-CA4D-A3CA-469FCCB89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3810000"/>
              <a:ext cx="6329680" cy="2686050"/>
            </a:xfrm>
            <a:prstGeom prst="rect">
              <a:avLst/>
            </a:prstGeom>
          </p:spPr>
        </p:pic>
        <p:sp>
          <p:nvSpPr>
            <p:cNvPr id="13" name="5-Point Star 12"/>
            <p:cNvSpPr/>
            <p:nvPr/>
          </p:nvSpPr>
          <p:spPr>
            <a:xfrm>
              <a:off x="3611880" y="4023360"/>
              <a:ext cx="304800" cy="228601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rgbClr val="00B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250C9D3-DC6A-EA49-923E-1D2C9A8AFE0E}"/>
              </a:ext>
            </a:extLst>
          </p:cNvPr>
          <p:cNvSpPr txBox="1">
            <a:spLocks/>
          </p:cNvSpPr>
          <p:nvPr/>
        </p:nvSpPr>
        <p:spPr>
          <a:xfrm>
            <a:off x="156334" y="4743450"/>
            <a:ext cx="899904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" pitchFamily="18" charset="0"/>
              </a:rPr>
              <a:t>Achieving lasing at high pressures required greater amounts of CO</a:t>
            </a:r>
            <a:r>
              <a:rPr lang="en-US" sz="2000" baseline="-25000" dirty="0" smtClean="0">
                <a:latin typeface="Times" pitchFamily="18" charset="0"/>
              </a:rPr>
              <a:t>2</a:t>
            </a:r>
            <a:r>
              <a:rPr lang="en-US" sz="2000" dirty="0" smtClean="0">
                <a:latin typeface="Times" pitchFamily="18" charset="0"/>
              </a:rPr>
              <a:t> and tuning pump wavelength to reduce absorption, D. </a:t>
            </a:r>
            <a:r>
              <a:rPr lang="en-US" sz="2000" dirty="0" err="1" smtClean="0">
                <a:latin typeface="Times" pitchFamily="18" charset="0"/>
              </a:rPr>
              <a:t>Tovey</a:t>
            </a:r>
            <a:r>
              <a:rPr lang="en-US" sz="2000" dirty="0" smtClean="0">
                <a:latin typeface="Times" pitchFamily="18" charset="0"/>
              </a:rPr>
              <a:t> et al, Optics Express, </a:t>
            </a:r>
            <a:r>
              <a:rPr lang="en-US" sz="2000" b="1" dirty="0" smtClean="0">
                <a:latin typeface="Times" pitchFamily="18" charset="0"/>
              </a:rPr>
              <a:t>29</a:t>
            </a:r>
            <a:r>
              <a:rPr lang="en-US" sz="2000" dirty="0" smtClean="0">
                <a:latin typeface="Times" pitchFamily="18" charset="0"/>
              </a:rPr>
              <a:t> (2021).</a:t>
            </a:r>
            <a:endParaRPr lang="en-US" sz="2000" dirty="0">
              <a:latin typeface="Times" pitchFamily="18" charset="0"/>
            </a:endParaRP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527050" y="653415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Neptune Laboratory</a:t>
            </a:r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7951522" y="6545264"/>
            <a:ext cx="12038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-2023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14455</TotalTime>
  <Words>1934</Words>
  <Application>Microsoft Office PowerPoint</Application>
  <PresentationFormat>On-screen Show (4:3)</PresentationFormat>
  <Paragraphs>294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 &amp; Impacts Associated with this Experiment – All Years 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Haberberger</dc:creator>
  <cp:lastModifiedBy>Sergei Tochitsky</cp:lastModifiedBy>
  <cp:revision>630</cp:revision>
  <cp:lastPrinted>2012-05-30T19:57:47Z</cp:lastPrinted>
  <dcterms:created xsi:type="dcterms:W3CDTF">2012-05-14T21:04:23Z</dcterms:created>
  <dcterms:modified xsi:type="dcterms:W3CDTF">2023-02-28T03:42:20Z</dcterms:modified>
</cp:coreProperties>
</file>