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8"/>
  </p:notesMasterIdLst>
  <p:sldIdLst>
    <p:sldId id="400" r:id="rId2"/>
    <p:sldId id="401" r:id="rId3"/>
    <p:sldId id="402" r:id="rId4"/>
    <p:sldId id="403" r:id="rId5"/>
    <p:sldId id="404" r:id="rId6"/>
    <p:sldId id="409" r:id="rId7"/>
    <p:sldId id="405" r:id="rId8"/>
    <p:sldId id="408" r:id="rId9"/>
    <p:sldId id="406" r:id="rId10"/>
    <p:sldId id="407" r:id="rId11"/>
    <p:sldId id="382" r:id="rId12"/>
    <p:sldId id="273" r:id="rId13"/>
    <p:sldId id="274" r:id="rId14"/>
    <p:sldId id="275" r:id="rId15"/>
    <p:sldId id="276" r:id="rId16"/>
    <p:sldId id="27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00"/>
    <a:srgbClr val="FF2600"/>
    <a:srgbClr val="337577"/>
    <a:srgbClr val="FF9300"/>
    <a:srgbClr val="FFF700"/>
    <a:srgbClr val="D12209"/>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486"/>
    <p:restoredTop sz="94694"/>
  </p:normalViewPr>
  <p:slideViewPr>
    <p:cSldViewPr snapToGrid="0" snapToObjects="1">
      <p:cViewPr varScale="1">
        <p:scale>
          <a:sx n="164" d="100"/>
          <a:sy n="164" d="100"/>
        </p:scale>
        <p:origin x="936" y="16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2/27/23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8" name="Picture 7">
            <a:extLst>
              <a:ext uri="{FF2B5EF4-FFF2-40B4-BE49-F238E27FC236}">
                <a16:creationId xmlns:a16="http://schemas.microsoft.com/office/drawing/2014/main" id="{A1CCAF04-6C30-614D-8071-3CC683E9765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6083" y="5755088"/>
            <a:ext cx="3238500" cy="4191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6ACFED41-9DB8-3441-9E99-88FCE31DC29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60339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B0BC717A-FCD7-0D46-A097-931C02281585}"/>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8119199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FA0D-AA3C-664A-87D2-78DEA605DF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05DD7F-359B-0241-A0E1-CB41463949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94FE3B0-EE83-EE47-9729-1EF195304D10}"/>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816605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785AC-BC0C-8F4E-B552-D8A6AD40EE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9A820-91F6-F544-8B07-61605B067C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1FAE437-C75F-3A40-9104-1FFF2D5E7948}"/>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1066097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90657-D6E0-BE42-9DAC-E9A6565AE0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390A6F-F3CD-154C-8ACE-8EBC6BC281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70D4B1-35E6-1744-8CBA-9C192195E9DC}"/>
              </a:ext>
            </a:extLst>
          </p:cNvPr>
          <p:cNvSpPr>
            <a:spLocks noGrp="1"/>
          </p:cNvSpPr>
          <p:nvPr>
            <p:ph type="dt" sz="half" idx="10"/>
          </p:nvPr>
        </p:nvSpPr>
        <p:spPr/>
        <p:txBody>
          <a:bodyPr/>
          <a:lstStyle/>
          <a:p>
            <a:fld id="{A6D8449A-ECD1-1C49-A3A0-6FE365F2ED53}" type="datetimeFigureOut">
              <a:rPr lang="en-US" smtClean="0"/>
              <a:t>2/27/23</a:t>
            </a:fld>
            <a:endParaRPr lang="en-US"/>
          </a:p>
        </p:txBody>
      </p:sp>
      <p:sp>
        <p:nvSpPr>
          <p:cNvPr id="5" name="Footer Placeholder 4">
            <a:extLst>
              <a:ext uri="{FF2B5EF4-FFF2-40B4-BE49-F238E27FC236}">
                <a16:creationId xmlns:a16="http://schemas.microsoft.com/office/drawing/2014/main" id="{78766F16-77FE-F640-B44E-59AAFAB4A8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696ADA-3ECD-1342-8EB2-63185E5E2A85}"/>
              </a:ext>
            </a:extLst>
          </p:cNvPr>
          <p:cNvSpPr>
            <a:spLocks noGrp="1"/>
          </p:cNvSpPr>
          <p:nvPr>
            <p:ph type="sldNum" sz="quarter" idx="12"/>
          </p:nvPr>
        </p:nvSpPr>
        <p:spPr/>
        <p:txBody>
          <a:bodyPr/>
          <a:lstStyle/>
          <a:p>
            <a:fld id="{E43CB878-864C-DB4B-B3B2-873D6E44A439}" type="slidenum">
              <a:rPr lang="en-US" smtClean="0"/>
              <a:t>‹#›</a:t>
            </a:fld>
            <a:endParaRPr lang="en-US"/>
          </a:p>
        </p:txBody>
      </p:sp>
    </p:spTree>
    <p:extLst>
      <p:ext uri="{BB962C8B-B14F-4D97-AF65-F5344CB8AC3E}">
        <p14:creationId xmlns:p14="http://schemas.microsoft.com/office/powerpoint/2010/main" val="636421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7" name="Picture 6">
            <a:extLst>
              <a:ext uri="{FF2B5EF4-FFF2-40B4-BE49-F238E27FC236}">
                <a16:creationId xmlns:a16="http://schemas.microsoft.com/office/drawing/2014/main" id="{E64EB6B9-C6AF-7F40-9A3F-E71E87EB2DF9}"/>
              </a:ext>
            </a:extLst>
          </p:cNvPr>
          <p:cNvPicPr>
            <a:picLocks noChangeAspect="1"/>
          </p:cNvPicPr>
          <p:nvPr userDrawn="1"/>
        </p:nvPicPr>
        <p:blipFill>
          <a:blip r:embed="rId3"/>
          <a:stretch>
            <a:fillRect/>
          </a:stretch>
        </p:blipFill>
        <p:spPr>
          <a:xfrm>
            <a:off x="8386083" y="5742910"/>
            <a:ext cx="3238500" cy="419100"/>
          </a:xfrm>
          <a:prstGeom prst="rect">
            <a:avLst/>
          </a:prstGeom>
        </p:spPr>
      </p:pic>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42236879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0C4E73FD-DB7D-6846-A2AE-E73A318442F4}"/>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solidFill>
                  <a:schemeClr val="tx1"/>
                </a:solidFill>
              </a:defRPr>
            </a:lvl1pPr>
          </a:lstStyle>
          <a:p>
            <a:fld id="{933A556B-7C63-244D-9B7C-B0EA8042B330}" type="slidenum">
              <a:rPr lang="en-US" smtClean="0"/>
              <a:pPr/>
              <a:t>‹#›</a:t>
            </a:fld>
            <a:endParaRPr lang="en-US" dirty="0"/>
          </a:p>
        </p:txBody>
      </p:sp>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dirty="0"/>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630614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24E88283-FA1D-D040-8AFC-1D07DFC302AA}"/>
              </a:ext>
            </a:extLst>
          </p:cNvPr>
          <p:cNvSpPr>
            <a:spLocks noGrp="1"/>
          </p:cNvSpPr>
          <p:nvPr>
            <p:ph type="sldNum" sz="quarter" idx="10"/>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3573931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D6FDB5-5C90-C844-8D34-266A469CEC5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4133593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7D20343-9337-0E42-A01C-2815CA8E0561}"/>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188014" y="6316595"/>
            <a:ext cx="432486" cy="365125"/>
          </a:xfrm>
          <a:prstGeom prst="rect">
            <a:avLst/>
          </a:prstGeom>
        </p:spPr>
        <p:txBody>
          <a:bodyPr lIns="0" tIns="0" rIns="45720" bIns="0" anchor="ctr"/>
          <a:lstStyle>
            <a:lvl1pPr algn="r">
              <a:defRPr sz="1000"/>
            </a:lvl1pPr>
          </a:lstStyle>
          <a:p>
            <a:fld id="{933A556B-7C63-244D-9B7C-B0EA8042B330}" type="slidenum">
              <a:rPr lang="en-US" smtClean="0"/>
              <a:pPr/>
              <a:t>‹#›</a:t>
            </a:fld>
            <a:endParaRPr lang="en-US" sz="1000"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63" r:id="rId4"/>
    <p:sldLayoutId id="214748367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4" r:id="rId14"/>
  </p:sldLayoutIdLst>
  <p:hf hdr="0" ft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slideLayout" Target="../slideLayouts/slideLayout8.xml"/><Relationship Id="rId7" Type="http://schemas.openxmlformats.org/officeDocument/2006/relationships/image" Target="../media/image16.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emf"/><Relationship Id="rId4" Type="http://schemas.openxmlformats.org/officeDocument/2006/relationships/image" Target="../media/image13.png"/><Relationship Id="rId9" Type="http://schemas.openxmlformats.org/officeDocument/2006/relationships/image" Target="../media/image18.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85D0B2-58B7-6847-7D24-36C995B40DF1}"/>
              </a:ext>
            </a:extLst>
          </p:cNvPr>
          <p:cNvSpPr>
            <a:spLocks noGrp="1"/>
          </p:cNvSpPr>
          <p:nvPr>
            <p:ph type="sldNum" sz="quarter" idx="4"/>
          </p:nvPr>
        </p:nvSpPr>
        <p:spPr/>
        <p:txBody>
          <a:bodyPr/>
          <a:lstStyle/>
          <a:p>
            <a:fld id="{933A556B-7C63-244D-9B7C-B0EA8042B330}" type="slidenum">
              <a:rPr lang="en-US" smtClean="0"/>
              <a:pPr/>
              <a:t>1</a:t>
            </a:fld>
            <a:endParaRPr lang="en-US" dirty="0"/>
          </a:p>
        </p:txBody>
      </p:sp>
      <p:sp>
        <p:nvSpPr>
          <p:cNvPr id="7" name="Rectangle 6">
            <a:extLst>
              <a:ext uri="{FF2B5EF4-FFF2-40B4-BE49-F238E27FC236}">
                <a16:creationId xmlns:a16="http://schemas.microsoft.com/office/drawing/2014/main" id="{1E194D78-3A46-9377-1377-E2E70D601860}"/>
              </a:ext>
            </a:extLst>
          </p:cNvPr>
          <p:cNvSpPr/>
          <p:nvPr/>
        </p:nvSpPr>
        <p:spPr>
          <a:xfrm>
            <a:off x="1920654" y="477053"/>
            <a:ext cx="10516737" cy="954107"/>
          </a:xfrm>
          <a:prstGeom prst="rect">
            <a:avLst/>
          </a:prstGeom>
        </p:spPr>
        <p:txBody>
          <a:bodyPr wrap="square">
            <a:spAutoFit/>
          </a:bodyPr>
          <a:lstStyle/>
          <a:p>
            <a:r>
              <a:rPr lang="en-US" sz="2800" b="1" dirty="0">
                <a:solidFill>
                  <a:schemeClr val="accent2"/>
                </a:solidFill>
              </a:rPr>
              <a:t>Direct Measurements of Fields and Radiation in the Self-Modulated Plasma Wakefield Regime</a:t>
            </a:r>
          </a:p>
        </p:txBody>
      </p:sp>
      <p:sp>
        <p:nvSpPr>
          <p:cNvPr id="8" name="TextBox 7">
            <a:extLst>
              <a:ext uri="{FF2B5EF4-FFF2-40B4-BE49-F238E27FC236}">
                <a16:creationId xmlns:a16="http://schemas.microsoft.com/office/drawing/2014/main" id="{933B6DD6-4A23-5EB6-B118-81899D1F5FD1}"/>
              </a:ext>
            </a:extLst>
          </p:cNvPr>
          <p:cNvSpPr txBox="1"/>
          <p:nvPr/>
        </p:nvSpPr>
        <p:spPr>
          <a:xfrm>
            <a:off x="190500" y="25400"/>
            <a:ext cx="1465466" cy="400110"/>
          </a:xfrm>
          <a:prstGeom prst="rect">
            <a:avLst/>
          </a:prstGeom>
          <a:noFill/>
        </p:spPr>
        <p:txBody>
          <a:bodyPr wrap="none" rtlCol="0">
            <a:spAutoFit/>
          </a:bodyPr>
          <a:lstStyle/>
          <a:p>
            <a:r>
              <a:rPr lang="en-US" sz="2000" b="1" dirty="0">
                <a:solidFill>
                  <a:schemeClr val="accent1"/>
                </a:solidFill>
              </a:rPr>
              <a:t>Project ID:</a:t>
            </a:r>
          </a:p>
        </p:txBody>
      </p:sp>
      <p:sp>
        <p:nvSpPr>
          <p:cNvPr id="9" name="TextBox 8">
            <a:extLst>
              <a:ext uri="{FF2B5EF4-FFF2-40B4-BE49-F238E27FC236}">
                <a16:creationId xmlns:a16="http://schemas.microsoft.com/office/drawing/2014/main" id="{86B2FC29-AA9D-3A77-7FE4-95F3CE7F2BD6}"/>
              </a:ext>
            </a:extLst>
          </p:cNvPr>
          <p:cNvSpPr txBox="1"/>
          <p:nvPr/>
        </p:nvSpPr>
        <p:spPr>
          <a:xfrm>
            <a:off x="190500" y="527853"/>
            <a:ext cx="1730154" cy="400110"/>
          </a:xfrm>
          <a:prstGeom prst="rect">
            <a:avLst/>
          </a:prstGeom>
          <a:noFill/>
        </p:spPr>
        <p:txBody>
          <a:bodyPr wrap="none" rtlCol="0">
            <a:spAutoFit/>
          </a:bodyPr>
          <a:lstStyle/>
          <a:p>
            <a:r>
              <a:rPr lang="en-US" sz="2000" b="1" dirty="0">
                <a:solidFill>
                  <a:schemeClr val="accent1"/>
                </a:solidFill>
              </a:rPr>
              <a:t>Project Title:</a:t>
            </a:r>
          </a:p>
        </p:txBody>
      </p:sp>
      <p:sp>
        <p:nvSpPr>
          <p:cNvPr id="10" name="Rectangle 9">
            <a:extLst>
              <a:ext uri="{FF2B5EF4-FFF2-40B4-BE49-F238E27FC236}">
                <a16:creationId xmlns:a16="http://schemas.microsoft.com/office/drawing/2014/main" id="{1BF7968A-3EA4-7FBC-17C3-5AFEAED02944}"/>
              </a:ext>
            </a:extLst>
          </p:cNvPr>
          <p:cNvSpPr/>
          <p:nvPr/>
        </p:nvSpPr>
        <p:spPr>
          <a:xfrm>
            <a:off x="1920653" y="-51544"/>
            <a:ext cx="10516737" cy="523220"/>
          </a:xfrm>
          <a:prstGeom prst="rect">
            <a:avLst/>
          </a:prstGeom>
        </p:spPr>
        <p:txBody>
          <a:bodyPr wrap="square">
            <a:spAutoFit/>
          </a:bodyPr>
          <a:lstStyle/>
          <a:p>
            <a:r>
              <a:rPr lang="en-US" sz="2800" b="1" dirty="0">
                <a:solidFill>
                  <a:schemeClr val="accent2"/>
                </a:solidFill>
              </a:rPr>
              <a:t>AE93</a:t>
            </a:r>
          </a:p>
        </p:txBody>
      </p:sp>
      <p:grpSp>
        <p:nvGrpSpPr>
          <p:cNvPr id="15" name="Group 14">
            <a:extLst>
              <a:ext uri="{FF2B5EF4-FFF2-40B4-BE49-F238E27FC236}">
                <a16:creationId xmlns:a16="http://schemas.microsoft.com/office/drawing/2014/main" id="{522AB42D-FFB4-3022-6CA6-B8F2B1B456BD}"/>
              </a:ext>
            </a:extLst>
          </p:cNvPr>
          <p:cNvGrpSpPr/>
          <p:nvPr/>
        </p:nvGrpSpPr>
        <p:grpSpPr>
          <a:xfrm>
            <a:off x="303409" y="2619461"/>
            <a:ext cx="11585181" cy="3140946"/>
            <a:chOff x="465305" y="2363825"/>
            <a:chExt cx="11585181" cy="3140946"/>
          </a:xfrm>
        </p:grpSpPr>
        <p:sp>
          <p:nvSpPr>
            <p:cNvPr id="16" name="TextBox 15">
              <a:extLst>
                <a:ext uri="{FF2B5EF4-FFF2-40B4-BE49-F238E27FC236}">
                  <a16:creationId xmlns:a16="http://schemas.microsoft.com/office/drawing/2014/main" id="{C1772AAF-99C6-E266-9B41-A08225E217E4}"/>
                </a:ext>
              </a:extLst>
            </p:cNvPr>
            <p:cNvSpPr txBox="1"/>
            <p:nvPr/>
          </p:nvSpPr>
          <p:spPr>
            <a:xfrm>
              <a:off x="465305" y="2365450"/>
              <a:ext cx="4449868" cy="3139321"/>
            </a:xfrm>
            <a:prstGeom prst="rect">
              <a:avLst/>
            </a:prstGeom>
            <a:noFill/>
          </p:spPr>
          <p:txBody>
            <a:bodyPr wrap="square" rtlCol="0">
              <a:spAutoFit/>
            </a:bodyPr>
            <a:lstStyle/>
            <a:p>
              <a:r>
                <a:rPr lang="en-US" b="1" i="1" dirty="0">
                  <a:solidFill>
                    <a:schemeClr val="bg1"/>
                  </a:solidFill>
                </a:rPr>
                <a:t>Stony Brook University</a:t>
              </a:r>
            </a:p>
            <a:p>
              <a:endParaRPr lang="en-US" b="1" i="1" dirty="0">
                <a:solidFill>
                  <a:schemeClr val="bg1"/>
                </a:solidFill>
              </a:endParaRPr>
            </a:p>
            <a:p>
              <a:endParaRPr lang="en-US" b="1" i="1" dirty="0">
                <a:solidFill>
                  <a:schemeClr val="bg1"/>
                </a:solidFill>
              </a:endParaRPr>
            </a:p>
            <a:p>
              <a:r>
                <a:rPr lang="en-US" b="1" i="1" dirty="0">
                  <a:solidFill>
                    <a:schemeClr val="bg1"/>
                  </a:solidFill>
                </a:rPr>
                <a:t>Brookhaven National Laboratory</a:t>
              </a:r>
            </a:p>
            <a:p>
              <a:endParaRPr lang="en-US" b="1" i="1" dirty="0">
                <a:solidFill>
                  <a:schemeClr val="bg1"/>
                </a:solidFill>
              </a:endParaRPr>
            </a:p>
            <a:p>
              <a:endParaRPr lang="en-US" b="1" i="1" dirty="0">
                <a:solidFill>
                  <a:schemeClr val="bg1"/>
                </a:solidFill>
              </a:endParaRPr>
            </a:p>
            <a:p>
              <a:r>
                <a:rPr lang="en-US" b="1" i="1" dirty="0">
                  <a:solidFill>
                    <a:schemeClr val="bg1"/>
                  </a:solidFill>
                </a:rPr>
                <a:t>University of Texas at Austin</a:t>
              </a:r>
            </a:p>
            <a:p>
              <a:endParaRPr lang="en-US" b="1" i="1" dirty="0">
                <a:solidFill>
                  <a:schemeClr val="bg1"/>
                </a:solidFill>
              </a:endParaRPr>
            </a:p>
            <a:p>
              <a:r>
                <a:rPr lang="en-US" b="1" i="1" dirty="0">
                  <a:solidFill>
                    <a:schemeClr val="bg1"/>
                  </a:solidFill>
                </a:rPr>
                <a:t>University of California Los Angeles      			</a:t>
              </a:r>
              <a:endParaRPr lang="en-US" dirty="0"/>
            </a:p>
            <a:p>
              <a:endParaRPr lang="en-US" b="1" dirty="0">
                <a:solidFill>
                  <a:schemeClr val="bg1"/>
                </a:solidFill>
              </a:endParaRPr>
            </a:p>
          </p:txBody>
        </p:sp>
        <p:sp>
          <p:nvSpPr>
            <p:cNvPr id="17" name="TextBox 16">
              <a:extLst>
                <a:ext uri="{FF2B5EF4-FFF2-40B4-BE49-F238E27FC236}">
                  <a16:creationId xmlns:a16="http://schemas.microsoft.com/office/drawing/2014/main" id="{BF5404F3-A03F-63DA-5F6D-F8362ADC944A}"/>
                </a:ext>
              </a:extLst>
            </p:cNvPr>
            <p:cNvSpPr txBox="1"/>
            <p:nvPr/>
          </p:nvSpPr>
          <p:spPr>
            <a:xfrm>
              <a:off x="4790418" y="2363825"/>
              <a:ext cx="7260068" cy="923330"/>
            </a:xfrm>
            <a:prstGeom prst="rect">
              <a:avLst/>
            </a:prstGeom>
            <a:noFill/>
          </p:spPr>
          <p:txBody>
            <a:bodyPr wrap="square" rtlCol="0">
              <a:spAutoFit/>
            </a:bodyPr>
            <a:lstStyle/>
            <a:p>
              <a:r>
                <a:rPr lang="en-US" b="1" dirty="0">
                  <a:solidFill>
                    <a:schemeClr val="accent2"/>
                  </a:solidFill>
                </a:rPr>
                <a:t>V.N. Litvinenko (Lead PI), N. Vafaei-Najafabadi (PI)</a:t>
              </a:r>
              <a:r>
                <a:rPr lang="en-US" b="1" dirty="0">
                  <a:solidFill>
                    <a:schemeClr val="bg1"/>
                  </a:solidFill>
                </a:rPr>
                <a:t>, </a:t>
              </a:r>
            </a:p>
            <a:p>
              <a:r>
                <a:rPr lang="en-US" b="1" dirty="0">
                  <a:solidFill>
                    <a:schemeClr val="bg1"/>
                  </a:solidFill>
                </a:rPr>
                <a:t>R. Samulyak, I. Petrushina, A. Jain, A. Gaikwad, A. Cheng</a:t>
              </a:r>
              <a:endParaRPr lang="en-US" dirty="0">
                <a:solidFill>
                  <a:schemeClr val="bg1"/>
                </a:solidFill>
              </a:endParaRPr>
            </a:p>
            <a:p>
              <a:endParaRPr lang="en-US" b="1" dirty="0">
                <a:solidFill>
                  <a:schemeClr val="bg1"/>
                </a:solidFill>
              </a:endParaRPr>
            </a:p>
          </p:txBody>
        </p:sp>
        <p:sp>
          <p:nvSpPr>
            <p:cNvPr id="18" name="TextBox 17">
              <a:extLst>
                <a:ext uri="{FF2B5EF4-FFF2-40B4-BE49-F238E27FC236}">
                  <a16:creationId xmlns:a16="http://schemas.microsoft.com/office/drawing/2014/main" id="{94E75B45-AEA6-5471-602E-108FDACB448F}"/>
                </a:ext>
              </a:extLst>
            </p:cNvPr>
            <p:cNvSpPr txBox="1"/>
            <p:nvPr/>
          </p:nvSpPr>
          <p:spPr>
            <a:xfrm>
              <a:off x="4790418" y="3172505"/>
              <a:ext cx="7260068" cy="923330"/>
            </a:xfrm>
            <a:prstGeom prst="rect">
              <a:avLst/>
            </a:prstGeom>
            <a:noFill/>
          </p:spPr>
          <p:txBody>
            <a:bodyPr wrap="square" rtlCol="0">
              <a:spAutoFit/>
            </a:bodyPr>
            <a:lstStyle/>
            <a:p>
              <a:r>
                <a:rPr lang="en-US" b="1" dirty="0">
                  <a:solidFill>
                    <a:schemeClr val="accent2"/>
                  </a:solidFill>
                </a:rPr>
                <a:t>I. </a:t>
              </a:r>
              <a:r>
                <a:rPr lang="en-US" b="1" dirty="0" err="1">
                  <a:solidFill>
                    <a:schemeClr val="accent2"/>
                  </a:solidFill>
                </a:rPr>
                <a:t>Pogorelsky</a:t>
              </a:r>
              <a:r>
                <a:rPr lang="en-US" b="1" dirty="0">
                  <a:solidFill>
                    <a:schemeClr val="accent2"/>
                  </a:solidFill>
                </a:rPr>
                <a:t> (PI)</a:t>
              </a:r>
              <a:r>
                <a:rPr lang="en-US" b="1" dirty="0">
                  <a:solidFill>
                    <a:schemeClr val="bg2"/>
                  </a:solidFill>
                </a:rPr>
                <a:t>,</a:t>
              </a:r>
              <a:r>
                <a:rPr lang="en-US" b="1" dirty="0">
                  <a:solidFill>
                    <a:schemeClr val="accent2"/>
                  </a:solidFill>
                </a:rPr>
                <a:t> </a:t>
              </a:r>
              <a:r>
                <a:rPr lang="en-US" b="1" dirty="0">
                  <a:solidFill>
                    <a:schemeClr val="bg1"/>
                  </a:solidFill>
                </a:rPr>
                <a:t>M. </a:t>
              </a:r>
              <a:r>
                <a:rPr lang="en-US" b="1" dirty="0" err="1">
                  <a:solidFill>
                    <a:schemeClr val="bg1"/>
                  </a:solidFill>
                </a:rPr>
                <a:t>Fedurin</a:t>
              </a:r>
              <a:r>
                <a:rPr lang="en-US" b="1" dirty="0">
                  <a:solidFill>
                    <a:schemeClr val="bg1"/>
                  </a:solidFill>
                </a:rPr>
                <a:t>, M. </a:t>
              </a:r>
              <a:r>
                <a:rPr lang="en-US" b="1" dirty="0" err="1">
                  <a:solidFill>
                    <a:schemeClr val="bg1"/>
                  </a:solidFill>
                </a:rPr>
                <a:t>Polyanskiy</a:t>
              </a:r>
              <a:r>
                <a:rPr lang="en-US" b="1" dirty="0">
                  <a:solidFill>
                    <a:schemeClr val="bg1"/>
                  </a:solidFill>
                </a:rPr>
                <a:t>, M. </a:t>
              </a:r>
              <a:r>
                <a:rPr lang="en-US" b="1" dirty="0" err="1">
                  <a:solidFill>
                    <a:schemeClr val="bg1"/>
                  </a:solidFill>
                </a:rPr>
                <a:t>Babzien</a:t>
              </a:r>
              <a:r>
                <a:rPr lang="en-US" b="1" dirty="0">
                  <a:solidFill>
                    <a:schemeClr val="bg1"/>
                  </a:solidFill>
                </a:rPr>
                <a:t>, W. Li, </a:t>
              </a:r>
            </a:p>
            <a:p>
              <a:r>
                <a:rPr lang="en-US" b="1" dirty="0">
                  <a:solidFill>
                    <a:schemeClr val="bg1"/>
                  </a:solidFill>
                </a:rPr>
                <a:t>K. </a:t>
              </a:r>
              <a:r>
                <a:rPr lang="en-US" b="1" dirty="0" err="1">
                  <a:solidFill>
                    <a:schemeClr val="bg1"/>
                  </a:solidFill>
                </a:rPr>
                <a:t>Kusche</a:t>
              </a:r>
              <a:r>
                <a:rPr lang="en-US" b="1" dirty="0">
                  <a:solidFill>
                    <a:schemeClr val="bg1"/>
                  </a:solidFill>
                </a:rPr>
                <a:t>, M. Palmer</a:t>
              </a:r>
              <a:endParaRPr lang="en-US" dirty="0">
                <a:solidFill>
                  <a:schemeClr val="bg1"/>
                </a:solidFill>
              </a:endParaRPr>
            </a:p>
            <a:p>
              <a:endParaRPr lang="en-US" b="1" dirty="0">
                <a:solidFill>
                  <a:schemeClr val="bg1"/>
                </a:solidFill>
              </a:endParaRPr>
            </a:p>
          </p:txBody>
        </p:sp>
        <p:sp>
          <p:nvSpPr>
            <p:cNvPr id="19" name="TextBox 18">
              <a:extLst>
                <a:ext uri="{FF2B5EF4-FFF2-40B4-BE49-F238E27FC236}">
                  <a16:creationId xmlns:a16="http://schemas.microsoft.com/office/drawing/2014/main" id="{79290B7A-26DE-CB12-3F73-E8FA9729DEB2}"/>
                </a:ext>
              </a:extLst>
            </p:cNvPr>
            <p:cNvSpPr txBox="1"/>
            <p:nvPr/>
          </p:nvSpPr>
          <p:spPr>
            <a:xfrm>
              <a:off x="4790418" y="3994636"/>
              <a:ext cx="7260068" cy="369332"/>
            </a:xfrm>
            <a:prstGeom prst="rect">
              <a:avLst/>
            </a:prstGeom>
            <a:noFill/>
          </p:spPr>
          <p:txBody>
            <a:bodyPr wrap="square" rtlCol="0">
              <a:spAutoFit/>
            </a:bodyPr>
            <a:lstStyle/>
            <a:p>
              <a:r>
                <a:rPr lang="en-US" b="1" dirty="0">
                  <a:solidFill>
                    <a:schemeClr val="accent2"/>
                  </a:solidFill>
                </a:rPr>
                <a:t>M. Downer (PI)</a:t>
              </a:r>
              <a:r>
                <a:rPr lang="en-US" b="1" dirty="0">
                  <a:solidFill>
                    <a:schemeClr val="bg2"/>
                  </a:solidFill>
                </a:rPr>
                <a:t>,</a:t>
              </a:r>
              <a:r>
                <a:rPr lang="en-US" b="1" dirty="0">
                  <a:solidFill>
                    <a:schemeClr val="bg1"/>
                  </a:solidFill>
                </a:rPr>
                <a:t> R. </a:t>
              </a:r>
              <a:r>
                <a:rPr lang="en-US" b="1" dirty="0" err="1">
                  <a:solidFill>
                    <a:schemeClr val="bg1"/>
                  </a:solidFill>
                </a:rPr>
                <a:t>Zgadzaj</a:t>
              </a:r>
              <a:r>
                <a:rPr lang="en-US" b="1" dirty="0">
                  <a:solidFill>
                    <a:schemeClr val="bg1"/>
                  </a:solidFill>
                </a:rPr>
                <a:t>, Y. Cao</a:t>
              </a:r>
            </a:p>
          </p:txBody>
        </p:sp>
        <p:sp>
          <p:nvSpPr>
            <p:cNvPr id="20" name="TextBox 19">
              <a:extLst>
                <a:ext uri="{FF2B5EF4-FFF2-40B4-BE49-F238E27FC236}">
                  <a16:creationId xmlns:a16="http://schemas.microsoft.com/office/drawing/2014/main" id="{D4A34523-F0B8-8EAB-6DC1-A6BA8D60C33D}"/>
                </a:ext>
              </a:extLst>
            </p:cNvPr>
            <p:cNvSpPr txBox="1"/>
            <p:nvPr/>
          </p:nvSpPr>
          <p:spPr>
            <a:xfrm>
              <a:off x="4790418" y="4583642"/>
              <a:ext cx="7260068" cy="369332"/>
            </a:xfrm>
            <a:prstGeom prst="rect">
              <a:avLst/>
            </a:prstGeom>
            <a:noFill/>
          </p:spPr>
          <p:txBody>
            <a:bodyPr wrap="square" rtlCol="0">
              <a:spAutoFit/>
            </a:bodyPr>
            <a:lstStyle/>
            <a:p>
              <a:r>
                <a:rPr lang="en-US" b="1" dirty="0">
                  <a:solidFill>
                    <a:schemeClr val="accent2"/>
                  </a:solidFill>
                </a:rPr>
                <a:t>C. Joshi (PI)</a:t>
              </a:r>
              <a:r>
                <a:rPr lang="en-US" b="1" dirty="0">
                  <a:solidFill>
                    <a:schemeClr val="bg2"/>
                  </a:solidFill>
                </a:rPr>
                <a:t>,</a:t>
              </a:r>
              <a:r>
                <a:rPr lang="en-US" b="1" dirty="0">
                  <a:solidFill>
                    <a:schemeClr val="accent2"/>
                  </a:solidFill>
                </a:rPr>
                <a:t> </a:t>
              </a:r>
              <a:r>
                <a:rPr lang="en-US" b="1" dirty="0">
                  <a:solidFill>
                    <a:schemeClr val="bg1"/>
                  </a:solidFill>
                </a:rPr>
                <a:t>A. Farrell, M. Sinclair, C. Zhang, Y. Wu</a:t>
              </a:r>
            </a:p>
          </p:txBody>
        </p:sp>
      </p:grpSp>
      <p:sp>
        <p:nvSpPr>
          <p:cNvPr id="21" name="TextBox 20">
            <a:extLst>
              <a:ext uri="{FF2B5EF4-FFF2-40B4-BE49-F238E27FC236}">
                <a16:creationId xmlns:a16="http://schemas.microsoft.com/office/drawing/2014/main" id="{93926DE7-A1C1-FC59-060B-1E28D403AB62}"/>
              </a:ext>
            </a:extLst>
          </p:cNvPr>
          <p:cNvSpPr txBox="1"/>
          <p:nvPr/>
        </p:nvSpPr>
        <p:spPr>
          <a:xfrm>
            <a:off x="2429903" y="5934670"/>
            <a:ext cx="7988149" cy="923330"/>
          </a:xfrm>
          <a:prstGeom prst="rect">
            <a:avLst/>
          </a:prstGeom>
          <a:noFill/>
        </p:spPr>
        <p:txBody>
          <a:bodyPr wrap="none" rtlCol="0">
            <a:spAutoFit/>
          </a:bodyPr>
          <a:lstStyle/>
          <a:p>
            <a:r>
              <a:rPr lang="en-US" b="1" dirty="0">
                <a:solidFill>
                  <a:schemeClr val="accent1"/>
                </a:solidFill>
              </a:rPr>
              <a:t>Funding Source:</a:t>
            </a:r>
            <a:r>
              <a:rPr lang="en-US" b="1" dirty="0">
                <a:solidFill>
                  <a:schemeClr val="bg1"/>
                </a:solidFill>
              </a:rPr>
              <a:t>: </a:t>
            </a:r>
            <a:r>
              <a:rPr lang="en-US" b="1" dirty="0">
                <a:solidFill>
                  <a:schemeClr val="accent2"/>
                </a:solidFill>
              </a:rPr>
              <a:t>DOE HEP DE-SC0014043 </a:t>
            </a:r>
            <a:r>
              <a:rPr lang="en-US" b="1" dirty="0">
                <a:solidFill>
                  <a:schemeClr val="accent3"/>
                </a:solidFill>
              </a:rPr>
              <a:t>(Received)</a:t>
            </a:r>
          </a:p>
          <a:p>
            <a:r>
              <a:rPr lang="en-US" b="1" dirty="0">
                <a:solidFill>
                  <a:schemeClr val="accent2"/>
                </a:solidFill>
              </a:rPr>
              <a:t>		  CORI @ NERSC under contract DE-AC02-05CH11231 </a:t>
            </a:r>
          </a:p>
          <a:p>
            <a:r>
              <a:rPr lang="en-US" b="1" dirty="0">
                <a:solidFill>
                  <a:schemeClr val="accent2"/>
                </a:solidFill>
              </a:rPr>
              <a:t>		  SEAWULF @ Stony Brook University </a:t>
            </a:r>
          </a:p>
        </p:txBody>
      </p:sp>
      <p:sp>
        <p:nvSpPr>
          <p:cNvPr id="22" name="TextBox 21">
            <a:extLst>
              <a:ext uri="{FF2B5EF4-FFF2-40B4-BE49-F238E27FC236}">
                <a16:creationId xmlns:a16="http://schemas.microsoft.com/office/drawing/2014/main" id="{72818625-842E-8764-1797-20BA64A4FBF9}"/>
              </a:ext>
            </a:extLst>
          </p:cNvPr>
          <p:cNvSpPr txBox="1"/>
          <p:nvPr/>
        </p:nvSpPr>
        <p:spPr>
          <a:xfrm>
            <a:off x="190500" y="1775625"/>
            <a:ext cx="1936749" cy="400110"/>
          </a:xfrm>
          <a:prstGeom prst="rect">
            <a:avLst/>
          </a:prstGeom>
          <a:noFill/>
        </p:spPr>
        <p:txBody>
          <a:bodyPr wrap="none" rtlCol="0">
            <a:spAutoFit/>
          </a:bodyPr>
          <a:lstStyle/>
          <a:p>
            <a:r>
              <a:rPr lang="en-US" sz="2000" b="1" dirty="0">
                <a:solidFill>
                  <a:schemeClr val="bg2"/>
                </a:solidFill>
              </a:rPr>
              <a:t>Collaborators:</a:t>
            </a:r>
          </a:p>
        </p:txBody>
      </p:sp>
    </p:spTree>
    <p:extLst>
      <p:ext uri="{BB962C8B-B14F-4D97-AF65-F5344CB8AC3E}">
        <p14:creationId xmlns:p14="http://schemas.microsoft.com/office/powerpoint/2010/main" val="6022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027093-69EA-F712-D06A-69613C90E858}"/>
              </a:ext>
            </a:extLst>
          </p:cNvPr>
          <p:cNvSpPr>
            <a:spLocks noGrp="1"/>
          </p:cNvSpPr>
          <p:nvPr>
            <p:ph type="sldNum" sz="quarter" idx="4"/>
          </p:nvPr>
        </p:nvSpPr>
        <p:spPr/>
        <p:txBody>
          <a:bodyPr/>
          <a:lstStyle/>
          <a:p>
            <a:fld id="{933A556B-7C63-244D-9B7C-B0EA8042B330}" type="slidenum">
              <a:rPr lang="en-US" smtClean="0"/>
              <a:pPr/>
              <a:t>10</a:t>
            </a:fld>
            <a:endParaRPr lang="en-US" sz="1000" dirty="0"/>
          </a:p>
        </p:txBody>
      </p:sp>
      <p:sp>
        <p:nvSpPr>
          <p:cNvPr id="5" name="Rectangle 4">
            <a:extLst>
              <a:ext uri="{FF2B5EF4-FFF2-40B4-BE49-F238E27FC236}">
                <a16:creationId xmlns:a16="http://schemas.microsoft.com/office/drawing/2014/main" id="{73A50B92-7C2E-8848-7D44-5869191F5040}"/>
              </a:ext>
            </a:extLst>
          </p:cNvPr>
          <p:cNvSpPr/>
          <p:nvPr/>
        </p:nvSpPr>
        <p:spPr>
          <a:xfrm>
            <a:off x="218854" y="0"/>
            <a:ext cx="10516737" cy="523220"/>
          </a:xfrm>
          <a:prstGeom prst="rect">
            <a:avLst/>
          </a:prstGeom>
        </p:spPr>
        <p:txBody>
          <a:bodyPr wrap="square">
            <a:spAutoFit/>
          </a:bodyPr>
          <a:lstStyle/>
          <a:p>
            <a:r>
              <a:rPr lang="en-US" sz="2800" b="1" dirty="0">
                <a:solidFill>
                  <a:schemeClr val="accent1"/>
                </a:solidFill>
              </a:rPr>
              <a:t>Summary of products:</a:t>
            </a:r>
          </a:p>
        </p:txBody>
      </p:sp>
      <p:sp>
        <p:nvSpPr>
          <p:cNvPr id="6" name="TextBox 5">
            <a:extLst>
              <a:ext uri="{FF2B5EF4-FFF2-40B4-BE49-F238E27FC236}">
                <a16:creationId xmlns:a16="http://schemas.microsoft.com/office/drawing/2014/main" id="{E2A881BE-302A-40CA-9CCA-C9C0E8187035}"/>
              </a:ext>
            </a:extLst>
          </p:cNvPr>
          <p:cNvSpPr txBox="1"/>
          <p:nvPr/>
        </p:nvSpPr>
        <p:spPr>
          <a:xfrm>
            <a:off x="327816" y="3081932"/>
            <a:ext cx="11745931" cy="2800767"/>
          </a:xfrm>
          <a:prstGeom prst="rect">
            <a:avLst/>
          </a:prstGeom>
          <a:noFill/>
        </p:spPr>
        <p:txBody>
          <a:bodyPr wrap="square">
            <a:spAutoFit/>
          </a:bodyPr>
          <a:lstStyle/>
          <a:p>
            <a:pPr algn="just"/>
            <a:r>
              <a:rPr lang="en-US" sz="1600" dirty="0"/>
              <a:t>[1] I. </a:t>
            </a:r>
            <a:r>
              <a:rPr lang="en-US" sz="1600" dirty="0" err="1"/>
              <a:t>Petrushina</a:t>
            </a:r>
            <a:r>
              <a:rPr lang="en-US" sz="1600" dirty="0"/>
              <a:t>, “Characterization of the fields inside the CO2-laser-driven </a:t>
            </a:r>
            <a:r>
              <a:rPr lang="en-US" sz="1600" dirty="0" err="1"/>
              <a:t>wakefield</a:t>
            </a:r>
            <a:r>
              <a:rPr lang="en-US" sz="1600" dirty="0"/>
              <a:t> accelerators using relativistic electron beams,” presented at the 20th Advanced Accelerator Concepts Workshop (AAC’22), 2022.</a:t>
            </a:r>
          </a:p>
          <a:p>
            <a:pPr algn="just"/>
            <a:r>
              <a:rPr lang="en-US" sz="1600" dirty="0"/>
              <a:t>[2] I. </a:t>
            </a:r>
            <a:r>
              <a:rPr lang="en-US" sz="1600" dirty="0" err="1"/>
              <a:t>Petrushina</a:t>
            </a:r>
            <a:r>
              <a:rPr lang="en-US" sz="1600" dirty="0"/>
              <a:t>, R. </a:t>
            </a:r>
            <a:r>
              <a:rPr lang="en-US" sz="1600" dirty="0" err="1"/>
              <a:t>Zgadzaj</a:t>
            </a:r>
            <a:r>
              <a:rPr lang="en-US" sz="1600" dirty="0"/>
              <a:t>, M. </a:t>
            </a:r>
            <a:r>
              <a:rPr lang="en-US" sz="1600" dirty="0" err="1"/>
              <a:t>Petrusky</a:t>
            </a:r>
            <a:r>
              <a:rPr lang="en-US" sz="1600" dirty="0"/>
              <a:t>, et al. “Characterization of the fields inside the CO2-laser-driven </a:t>
            </a:r>
            <a:r>
              <a:rPr lang="en-US" sz="1600" dirty="0" err="1"/>
              <a:t>wakefield</a:t>
            </a:r>
            <a:r>
              <a:rPr lang="en-US" sz="1600" dirty="0"/>
              <a:t> accelerators using relativistic electron beams,” submitted for publication in Proceedings of the 20th Advanced Accelerator Concepts Workshop (AAC’22), 2022.</a:t>
            </a:r>
          </a:p>
          <a:p>
            <a:pPr algn="just"/>
            <a:r>
              <a:rPr lang="en-US" sz="1600" dirty="0"/>
              <a:t>[3] A. Jain, “Self-injection process in laser‑</a:t>
            </a:r>
            <a:r>
              <a:rPr lang="en-US" sz="1600" dirty="0" err="1"/>
              <a:t>wakefield</a:t>
            </a:r>
            <a:r>
              <a:rPr lang="en-US" sz="1600" dirty="0"/>
              <a:t> accelerator driven by CO2 laser pulses,” presented at the 20th Advanced Accelerator Concepts Workshop (AAC’22), 2022.</a:t>
            </a:r>
          </a:p>
          <a:p>
            <a:pPr algn="just"/>
            <a:r>
              <a:rPr lang="en-US" sz="1600" dirty="0"/>
              <a:t>[4] A. Jain, et al. “Self-injection process in laser‑</a:t>
            </a:r>
            <a:r>
              <a:rPr lang="en-US" sz="1600" dirty="0" err="1"/>
              <a:t>wakefield</a:t>
            </a:r>
            <a:r>
              <a:rPr lang="en-US" sz="1600" dirty="0"/>
              <a:t> accelerator driven by CO2 laser pulses,” submitted for publication in Proceedings of the 20th Advanced Accelerator Concepts Workshop (AAC’22), 2022.</a:t>
            </a:r>
          </a:p>
          <a:p>
            <a:pPr algn="just"/>
            <a:r>
              <a:rPr lang="en-US" sz="1600" dirty="0"/>
              <a:t>[5] N. </a:t>
            </a:r>
            <a:r>
              <a:rPr lang="en-US" sz="1600" dirty="0" err="1"/>
              <a:t>Manzella</a:t>
            </a:r>
            <a:r>
              <a:rPr lang="en-US" sz="1600" dirty="0"/>
              <a:t>, “Development of methods for modeling the interactions of plasma </a:t>
            </a:r>
            <a:r>
              <a:rPr lang="en-US" sz="1600" dirty="0" err="1"/>
              <a:t>wakefields</a:t>
            </a:r>
            <a:r>
              <a:rPr lang="en-US" sz="1600" dirty="0"/>
              <a:t> with a realistic 3D electron probe.” Bachelor’s Thesis, Stony Brook University, Stony Brook, NY (2022).</a:t>
            </a:r>
          </a:p>
        </p:txBody>
      </p:sp>
      <p:sp>
        <p:nvSpPr>
          <p:cNvPr id="8" name="TextBox 7">
            <a:extLst>
              <a:ext uri="{FF2B5EF4-FFF2-40B4-BE49-F238E27FC236}">
                <a16:creationId xmlns:a16="http://schemas.microsoft.com/office/drawing/2014/main" id="{01CD1B1A-DE86-56DA-7685-B701200E9FF3}"/>
              </a:ext>
            </a:extLst>
          </p:cNvPr>
          <p:cNvSpPr txBox="1"/>
          <p:nvPr/>
        </p:nvSpPr>
        <p:spPr>
          <a:xfrm>
            <a:off x="327816" y="832154"/>
            <a:ext cx="11729663" cy="1815882"/>
          </a:xfrm>
          <a:prstGeom prst="rect">
            <a:avLst/>
          </a:prstGeom>
          <a:solidFill>
            <a:schemeClr val="accent3">
              <a:lumMod val="20000"/>
              <a:lumOff val="80000"/>
            </a:schemeClr>
          </a:solidFill>
          <a:ln w="12700">
            <a:solidFill>
              <a:schemeClr val="tx1"/>
            </a:solidFill>
          </a:ln>
        </p:spPr>
        <p:txBody>
          <a:bodyPr wrap="square">
            <a:spAutoFit/>
          </a:bodyPr>
          <a:lstStyle/>
          <a:p>
            <a:pPr algn="just"/>
            <a:r>
              <a:rPr lang="en-US" sz="1600" b="1" dirty="0"/>
              <a:t>High involvement of early-career scientists:</a:t>
            </a:r>
          </a:p>
          <a:p>
            <a:pPr marL="285750" indent="-285750" algn="just">
              <a:buFont typeface="Arial" panose="020B0604020202020204" pitchFamily="34" charset="0"/>
              <a:buChar char="•"/>
            </a:pPr>
            <a:r>
              <a:rPr lang="en-US" sz="1600" dirty="0"/>
              <a:t>The bulk of the experimental work was carried out by Dr. Irina </a:t>
            </a:r>
            <a:r>
              <a:rPr lang="en-US" sz="1600" dirty="0" err="1"/>
              <a:t>Petrushina</a:t>
            </a:r>
            <a:r>
              <a:rPr lang="en-US" sz="1600" dirty="0"/>
              <a:t> (assistant research professor at Stony Brook University) and the self-injection simulations were carried out by Dr. </a:t>
            </a:r>
            <a:r>
              <a:rPr lang="en-US" sz="1600" dirty="0" err="1"/>
              <a:t>Arohi</a:t>
            </a:r>
            <a:r>
              <a:rPr lang="en-US" sz="1600" dirty="0"/>
              <a:t> Jain (Postdoctoral associate). </a:t>
            </a:r>
          </a:p>
          <a:p>
            <a:pPr marL="285750" indent="-285750" algn="just">
              <a:buFont typeface="Arial" panose="020B0604020202020204" pitchFamily="34" charset="0"/>
              <a:buChar char="•"/>
            </a:pPr>
            <a:r>
              <a:rPr lang="en-US" sz="1600" dirty="0"/>
              <a:t>Students Apurva Gaikwad (PhD, SBU), </a:t>
            </a:r>
            <a:r>
              <a:rPr lang="en-US" sz="1600" dirty="0" err="1"/>
              <a:t>Yuxuan</a:t>
            </a:r>
            <a:r>
              <a:rPr lang="en-US" sz="1600" dirty="0"/>
              <a:t> Cao (PhD, UT), Brianna </a:t>
            </a:r>
            <a:r>
              <a:rPr lang="en-US" sz="1600" dirty="0" err="1"/>
              <a:t>Romasky</a:t>
            </a:r>
            <a:r>
              <a:rPr lang="en-US" sz="1600" dirty="0"/>
              <a:t> (Undergrad, SBU and Rutgers), and Evan </a:t>
            </a:r>
            <a:r>
              <a:rPr lang="en-US" sz="1600" dirty="0" err="1"/>
              <a:t>Trommer</a:t>
            </a:r>
            <a:r>
              <a:rPr lang="en-US" sz="1600" dirty="0"/>
              <a:t> (Undergrad, SBU) participated directly in the set up and carrying out of the experiment. Evan </a:t>
            </a:r>
            <a:r>
              <a:rPr lang="en-US" sz="1600" dirty="0" err="1"/>
              <a:t>Trommer</a:t>
            </a:r>
            <a:r>
              <a:rPr lang="en-US" sz="1600" dirty="0"/>
              <a:t> and Nicholas </a:t>
            </a:r>
            <a:r>
              <a:rPr lang="en-US" sz="1600" dirty="0" err="1"/>
              <a:t>Manzella</a:t>
            </a:r>
            <a:r>
              <a:rPr lang="en-US" sz="1600" dirty="0"/>
              <a:t> (Undergrad, SBU) contributed significantly to the development of a particle tracking code to model the radiography interaction, with Nicholas completing an undergraduate honors thesis on his work [5]. </a:t>
            </a:r>
          </a:p>
        </p:txBody>
      </p:sp>
    </p:spTree>
    <p:extLst>
      <p:ext uri="{BB962C8B-B14F-4D97-AF65-F5344CB8AC3E}">
        <p14:creationId xmlns:p14="http://schemas.microsoft.com/office/powerpoint/2010/main" val="1486096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B185C3-3A55-534D-AB09-2B471E8C6C86}"/>
              </a:ext>
            </a:extLst>
          </p:cNvPr>
          <p:cNvSpPr>
            <a:spLocks noGrp="1"/>
          </p:cNvSpPr>
          <p:nvPr>
            <p:ph type="sldNum" sz="quarter" idx="4"/>
          </p:nvPr>
        </p:nvSpPr>
        <p:spPr/>
        <p:txBody>
          <a:bodyPr/>
          <a:lstStyle/>
          <a:p>
            <a:fld id="{933A556B-7C63-244D-9B7C-B0EA8042B330}" type="slidenum">
              <a:rPr lang="en-US" smtClean="0"/>
              <a:pPr/>
              <a:t>11</a:t>
            </a:fld>
            <a:endParaRPr lang="en-US" dirty="0"/>
          </a:p>
        </p:txBody>
      </p:sp>
      <p:sp>
        <p:nvSpPr>
          <p:cNvPr id="3" name="Title 2">
            <a:extLst>
              <a:ext uri="{FF2B5EF4-FFF2-40B4-BE49-F238E27FC236}">
                <a16:creationId xmlns:a16="http://schemas.microsoft.com/office/drawing/2014/main" id="{FE2A681C-71F7-6445-8177-36344D37619B}"/>
              </a:ext>
            </a:extLst>
          </p:cNvPr>
          <p:cNvSpPr>
            <a:spLocks noGrp="1"/>
          </p:cNvSpPr>
          <p:nvPr>
            <p:ph type="ctrTitle"/>
          </p:nvPr>
        </p:nvSpPr>
        <p:spPr>
          <a:xfrm>
            <a:off x="225347" y="2552692"/>
            <a:ext cx="11395153" cy="1947460"/>
          </a:xfrm>
        </p:spPr>
        <p:txBody>
          <a:bodyPr>
            <a:normAutofit/>
          </a:bodyPr>
          <a:lstStyle/>
          <a:p>
            <a:r>
              <a:rPr lang="en-US" sz="3600" i="1" dirty="0"/>
              <a:t>- Relevant e-beam/laser requirements</a:t>
            </a:r>
            <a:br>
              <a:rPr lang="en-US" sz="3600" i="1" dirty="0"/>
            </a:br>
            <a:r>
              <a:rPr lang="en-US" sz="3600" i="1" dirty="0"/>
              <a:t>- Special Equipment Requirements and Hazards</a:t>
            </a:r>
            <a:br>
              <a:rPr lang="en-US" sz="3600" i="1" dirty="0"/>
            </a:br>
            <a:r>
              <a:rPr lang="en-US" sz="3600" i="1" dirty="0"/>
              <a:t>- Experimental time request</a:t>
            </a:r>
          </a:p>
        </p:txBody>
      </p:sp>
    </p:spTree>
    <p:extLst>
      <p:ext uri="{BB962C8B-B14F-4D97-AF65-F5344CB8AC3E}">
        <p14:creationId xmlns:p14="http://schemas.microsoft.com/office/powerpoint/2010/main" val="2488868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34398600"/>
              </p:ext>
            </p:extLst>
          </p:nvPr>
        </p:nvGraphicFramePr>
        <p:xfrm>
          <a:off x="595901" y="906450"/>
          <a:ext cx="11222513" cy="4844710"/>
        </p:xfrm>
        <a:graphic>
          <a:graphicData uri="http://schemas.openxmlformats.org/drawingml/2006/table">
            <a:tbl>
              <a:tblPr firstRow="1" bandRow="1">
                <a:tableStyleId>{9D7B26C5-4107-4FEC-AEDC-1716B250A1EF}</a:tableStyleId>
              </a:tblPr>
              <a:tblGrid>
                <a:gridCol w="1910906">
                  <a:extLst>
                    <a:ext uri="{9D8B030D-6E8A-4147-A177-3AD203B41FA5}">
                      <a16:colId xmlns:a16="http://schemas.microsoft.com/office/drawing/2014/main" val="20000"/>
                    </a:ext>
                  </a:extLst>
                </a:gridCol>
                <a:gridCol w="635605">
                  <a:extLst>
                    <a:ext uri="{9D8B030D-6E8A-4147-A177-3AD203B41FA5}">
                      <a16:colId xmlns:a16="http://schemas.microsoft.com/office/drawing/2014/main" val="3036326620"/>
                    </a:ext>
                  </a:extLst>
                </a:gridCol>
                <a:gridCol w="1472483">
                  <a:extLst>
                    <a:ext uri="{9D8B030D-6E8A-4147-A177-3AD203B41FA5}">
                      <a16:colId xmlns:a16="http://schemas.microsoft.com/office/drawing/2014/main" val="20001"/>
                    </a:ext>
                  </a:extLst>
                </a:gridCol>
                <a:gridCol w="5466201">
                  <a:extLst>
                    <a:ext uri="{9D8B030D-6E8A-4147-A177-3AD203B41FA5}">
                      <a16:colId xmlns:a16="http://schemas.microsoft.com/office/drawing/2014/main" val="20002"/>
                    </a:ext>
                  </a:extLst>
                </a:gridCol>
                <a:gridCol w="1737318">
                  <a:extLst>
                    <a:ext uri="{9D8B030D-6E8A-4147-A177-3AD203B41FA5}">
                      <a16:colId xmlns:a16="http://schemas.microsoft.com/office/drawing/2014/main" val="442364256"/>
                    </a:ext>
                  </a:extLst>
                </a:gridCol>
              </a:tblGrid>
              <a:tr h="294016">
                <a:tc>
                  <a:txBody>
                    <a:bodyPr/>
                    <a:lstStyle/>
                    <a:p>
                      <a:pPr algn="ctr"/>
                      <a:r>
                        <a:rPr lang="en-US" sz="1400" dirty="0"/>
                        <a:t>Parameter</a:t>
                      </a:r>
                    </a:p>
                  </a:txBody>
                  <a:tcPr/>
                </a:tc>
                <a:tc>
                  <a:txBody>
                    <a:bodyPr/>
                    <a:lstStyle/>
                    <a:p>
                      <a:pPr algn="ctr"/>
                      <a:r>
                        <a:rPr lang="en-US" sz="1400" dirty="0"/>
                        <a:t>Units</a:t>
                      </a:r>
                    </a:p>
                  </a:txBody>
                  <a:tcPr/>
                </a:tc>
                <a:tc>
                  <a:txBody>
                    <a:bodyPr/>
                    <a:lstStyle/>
                    <a:p>
                      <a:pPr algn="ctr"/>
                      <a:r>
                        <a:rPr lang="en-US" sz="1400" dirty="0"/>
                        <a:t>Typical Values</a:t>
                      </a:r>
                    </a:p>
                  </a:txBody>
                  <a:tcPr/>
                </a:tc>
                <a:tc>
                  <a:txBody>
                    <a:bodyPr/>
                    <a:lstStyle/>
                    <a:p>
                      <a:pPr algn="ctr"/>
                      <a:r>
                        <a:rPr lang="en-US" sz="1400" dirty="0"/>
                        <a:t>Comments</a:t>
                      </a:r>
                    </a:p>
                  </a:txBody>
                  <a:tcPr/>
                </a:tc>
                <a:tc>
                  <a:txBody>
                    <a:bodyPr/>
                    <a:lstStyle/>
                    <a:p>
                      <a:pPr algn="ctr"/>
                      <a:r>
                        <a:rPr lang="en-US" sz="1400" dirty="0"/>
                        <a:t>Requested Values</a:t>
                      </a:r>
                    </a:p>
                  </a:txBody>
                  <a:tcPr/>
                </a:tc>
                <a:extLst>
                  <a:ext uri="{0D108BD9-81ED-4DB2-BD59-A6C34878D82A}">
                    <a16:rowId xmlns:a16="http://schemas.microsoft.com/office/drawing/2014/main" val="10000"/>
                  </a:ext>
                </a:extLst>
              </a:tr>
              <a:tr h="365760">
                <a:tc>
                  <a:txBody>
                    <a:bodyPr/>
                    <a:lstStyle/>
                    <a:p>
                      <a:r>
                        <a:rPr lang="en-US" sz="1400" dirty="0"/>
                        <a:t>Beam</a:t>
                      </a:r>
                      <a:r>
                        <a:rPr lang="en-US" sz="1400" baseline="0" dirty="0"/>
                        <a:t> Energy</a:t>
                      </a:r>
                      <a:endParaRPr lang="en-US" sz="1400" dirty="0"/>
                    </a:p>
                  </a:txBody>
                  <a:tcPr/>
                </a:tc>
                <a:tc>
                  <a:txBody>
                    <a:bodyPr/>
                    <a:lstStyle/>
                    <a:p>
                      <a:pPr algn="ctr"/>
                      <a:r>
                        <a:rPr lang="en-US" sz="1400" dirty="0"/>
                        <a:t>MeV</a:t>
                      </a:r>
                    </a:p>
                  </a:txBody>
                  <a:tcPr/>
                </a:tc>
                <a:tc>
                  <a:txBody>
                    <a:bodyPr/>
                    <a:lstStyle/>
                    <a:p>
                      <a:pPr algn="ctr"/>
                      <a:r>
                        <a:rPr lang="en-US" sz="1400" dirty="0"/>
                        <a:t>50-65</a:t>
                      </a:r>
                    </a:p>
                  </a:txBody>
                  <a:tcPr/>
                </a:tc>
                <a:tc>
                  <a:txBody>
                    <a:bodyPr/>
                    <a:lstStyle/>
                    <a:p>
                      <a:r>
                        <a:rPr lang="en-US" sz="1400" i="1" dirty="0">
                          <a:solidFill>
                            <a:schemeClr val="bg1">
                              <a:lumMod val="50000"/>
                            </a:schemeClr>
                          </a:solidFill>
                        </a:rPr>
                        <a:t>Full range is ~15-75 MeV with highest beam quality at nominal values</a:t>
                      </a:r>
                    </a:p>
                  </a:txBody>
                  <a:tcPr/>
                </a:tc>
                <a:tc>
                  <a:txBody>
                    <a:bodyPr/>
                    <a:lstStyle/>
                    <a:p>
                      <a:pPr algn="ctr"/>
                      <a:r>
                        <a:rPr lang="en-US" sz="1400" b="0" i="1" dirty="0">
                          <a:solidFill>
                            <a:schemeClr val="tx1"/>
                          </a:solidFill>
                        </a:rPr>
                        <a:t>Nominal (~55 MeV)</a:t>
                      </a:r>
                    </a:p>
                  </a:txBody>
                  <a:tcPr/>
                </a:tc>
                <a:extLst>
                  <a:ext uri="{0D108BD9-81ED-4DB2-BD59-A6C34878D82A}">
                    <a16:rowId xmlns:a16="http://schemas.microsoft.com/office/drawing/2014/main" val="10001"/>
                  </a:ext>
                </a:extLst>
              </a:tr>
              <a:tr h="352283">
                <a:tc>
                  <a:txBody>
                    <a:bodyPr/>
                    <a:lstStyle/>
                    <a:p>
                      <a:r>
                        <a:rPr lang="en-US" sz="1400" dirty="0"/>
                        <a:t>Bunch Charge</a:t>
                      </a:r>
                    </a:p>
                  </a:txBody>
                  <a:tcPr/>
                </a:tc>
                <a:tc>
                  <a:txBody>
                    <a:bodyPr/>
                    <a:lstStyle/>
                    <a:p>
                      <a:pPr algn="ctr"/>
                      <a:r>
                        <a:rPr lang="en-US" sz="1400" dirty="0" err="1"/>
                        <a:t>nC</a:t>
                      </a:r>
                      <a:endParaRPr lang="en-US" sz="1400" dirty="0"/>
                    </a:p>
                  </a:txBody>
                  <a:tcPr/>
                </a:tc>
                <a:tc>
                  <a:txBody>
                    <a:bodyPr/>
                    <a:lstStyle/>
                    <a:p>
                      <a:pPr algn="ctr"/>
                      <a:r>
                        <a:rPr lang="en-US" sz="1400" dirty="0"/>
                        <a:t>0.1-2.0</a:t>
                      </a:r>
                    </a:p>
                  </a:txBody>
                  <a:tcPr/>
                </a:tc>
                <a:tc>
                  <a:txBody>
                    <a:bodyPr/>
                    <a:lstStyle/>
                    <a:p>
                      <a:r>
                        <a:rPr lang="en-US" sz="1400" i="1" dirty="0">
                          <a:solidFill>
                            <a:schemeClr val="bg1">
                              <a:lumMod val="50000"/>
                            </a:schemeClr>
                          </a:solidFill>
                        </a:rPr>
                        <a:t>Bunch length &amp; emittance vary with charge</a:t>
                      </a:r>
                    </a:p>
                  </a:txBody>
                  <a:tcPr/>
                </a:tc>
                <a:tc>
                  <a:txBody>
                    <a:bodyPr/>
                    <a:lstStyle/>
                    <a:p>
                      <a:pPr algn="ctr"/>
                      <a:r>
                        <a:rPr lang="en-US" sz="1400" i="1" dirty="0">
                          <a:solidFill>
                            <a:schemeClr val="tx1"/>
                          </a:solidFill>
                        </a:rPr>
                        <a:t>~1nC</a:t>
                      </a:r>
                    </a:p>
                  </a:txBody>
                  <a:tcPr/>
                </a:tc>
                <a:extLst>
                  <a:ext uri="{0D108BD9-81ED-4DB2-BD59-A6C34878D82A}">
                    <a16:rowId xmlns:a16="http://schemas.microsoft.com/office/drawing/2014/main" val="10002"/>
                  </a:ext>
                </a:extLst>
              </a:tr>
              <a:tr h="1323072">
                <a:tc>
                  <a:txBody>
                    <a:bodyPr/>
                    <a:lstStyle/>
                    <a:p>
                      <a:r>
                        <a:rPr lang="en-US" sz="1400" dirty="0"/>
                        <a:t>Compression</a:t>
                      </a:r>
                    </a:p>
                  </a:txBody>
                  <a:tcPr/>
                </a:tc>
                <a:tc>
                  <a:txBody>
                    <a:bodyPr/>
                    <a:lstStyle/>
                    <a:p>
                      <a:pPr algn="ctr"/>
                      <a:r>
                        <a:rPr lang="en-US" sz="1400" dirty="0"/>
                        <a:t>fs</a:t>
                      </a:r>
                    </a:p>
                  </a:txBody>
                  <a:tcPr/>
                </a:tc>
                <a:tc>
                  <a:txBody>
                    <a:bodyPr/>
                    <a:lstStyle/>
                    <a:p>
                      <a:pPr algn="ctr"/>
                      <a:r>
                        <a:rPr lang="en-US" sz="1400" dirty="0"/>
                        <a:t>Down to 100 fs (up to 1 kA peak current)</a:t>
                      </a:r>
                    </a:p>
                  </a:txBody>
                  <a:tcPr/>
                </a:tc>
                <a:tc>
                  <a:txBody>
                    <a:bodyPr/>
                    <a:lstStyle/>
                    <a:p>
                      <a:r>
                        <a:rPr lang="en-US" sz="1400" i="1" baseline="0" dirty="0">
                          <a:solidFill>
                            <a:schemeClr val="bg1">
                              <a:lumMod val="50000"/>
                            </a:schemeClr>
                          </a:solidFill>
                        </a:rPr>
                        <a:t>A magnetic bunch compressor available to compress bunch down to </a:t>
                      </a:r>
                      <a:br>
                        <a:rPr lang="en-US" sz="1400" i="1" baseline="0" dirty="0">
                          <a:solidFill>
                            <a:schemeClr val="bg1">
                              <a:lumMod val="50000"/>
                            </a:schemeClr>
                          </a:solidFill>
                        </a:rPr>
                      </a:br>
                      <a:r>
                        <a:rPr lang="en-US" sz="1400" i="1" baseline="0" dirty="0">
                          <a:solidFill>
                            <a:schemeClr val="bg1">
                              <a:lumMod val="50000"/>
                            </a:schemeClr>
                          </a:solidFill>
                        </a:rPr>
                        <a:t>~100 fs. Beam quality is variable depending on charge and amount of compression required. </a:t>
                      </a:r>
                    </a:p>
                    <a:p>
                      <a:endParaRPr lang="en-US" sz="1400" i="1" baseline="0" dirty="0">
                        <a:solidFill>
                          <a:schemeClr val="bg1">
                            <a:lumMod val="50000"/>
                          </a:schemeClr>
                        </a:solidFill>
                      </a:endParaRPr>
                    </a:p>
                    <a:p>
                      <a:r>
                        <a:rPr lang="en-US" sz="1400" i="1" baseline="0" dirty="0">
                          <a:solidFill>
                            <a:schemeClr val="bg1">
                              <a:lumMod val="50000"/>
                            </a:schemeClr>
                          </a:solidFill>
                        </a:rPr>
                        <a:t>NOTE:  Further compression options are being developed to provide bunch lengths down to the ~10 fs level</a:t>
                      </a:r>
                      <a:endParaRPr lang="en-US" sz="1400" i="1" dirty="0">
                        <a:solidFill>
                          <a:schemeClr val="bg1">
                            <a:lumMod val="50000"/>
                          </a:schemeClr>
                        </a:solidFill>
                      </a:endParaRPr>
                    </a:p>
                  </a:txBody>
                  <a:tcPr/>
                </a:tc>
                <a:tc>
                  <a:txBody>
                    <a:bodyPr/>
                    <a:lstStyle/>
                    <a:p>
                      <a:pPr algn="ctr"/>
                      <a:r>
                        <a:rPr lang="en-US" sz="1400" i="1" dirty="0">
                          <a:solidFill>
                            <a:schemeClr val="tx1"/>
                          </a:solidFill>
                        </a:rPr>
                        <a:t>100 fs</a:t>
                      </a:r>
                    </a:p>
                  </a:txBody>
                  <a:tcPr/>
                </a:tc>
                <a:extLst>
                  <a:ext uri="{0D108BD9-81ED-4DB2-BD59-A6C34878D82A}">
                    <a16:rowId xmlns:a16="http://schemas.microsoft.com/office/drawing/2014/main" val="10003"/>
                  </a:ext>
                </a:extLst>
              </a:tr>
              <a:tr h="705638">
                <a:tc>
                  <a:txBody>
                    <a:bodyPr/>
                    <a:lstStyle/>
                    <a:p>
                      <a:r>
                        <a:rPr lang="en-US" sz="1400" dirty="0"/>
                        <a:t>Transverse size at IP (</a:t>
                      </a:r>
                      <a:r>
                        <a:rPr lang="en-US" sz="1400" dirty="0">
                          <a:latin typeface="Symbol" pitchFamily="2" charset="2"/>
                        </a:rPr>
                        <a:t>s</a:t>
                      </a:r>
                      <a:r>
                        <a:rPr lang="en-US" sz="1400" dirty="0">
                          <a:latin typeface="+mn-lt"/>
                        </a:rPr>
                        <a:t>)</a:t>
                      </a:r>
                      <a:endParaRPr lang="en-US" sz="1400" dirty="0"/>
                    </a:p>
                  </a:txBody>
                  <a:tcPr/>
                </a:tc>
                <a:tc>
                  <a:txBody>
                    <a:bodyPr/>
                    <a:lstStyle/>
                    <a:p>
                      <a:pPr algn="ctr"/>
                      <a:r>
                        <a:rPr lang="en-US" sz="1400" dirty="0">
                          <a:latin typeface="Symbol" pitchFamily="2" charset="2"/>
                        </a:rPr>
                        <a:t>m</a:t>
                      </a:r>
                      <a:r>
                        <a:rPr lang="en-US" sz="1400" dirty="0">
                          <a:latin typeface="+mn-lt"/>
                        </a:rPr>
                        <a:t>m</a:t>
                      </a:r>
                      <a:endParaRPr lang="en-US" sz="1400" dirty="0">
                        <a:latin typeface="Symbol" pitchFamily="2" charset="2"/>
                      </a:endParaRPr>
                    </a:p>
                  </a:txBody>
                  <a:tcPr/>
                </a:tc>
                <a:tc>
                  <a:txBody>
                    <a:bodyPr/>
                    <a:lstStyle/>
                    <a:p>
                      <a:pPr algn="ctr"/>
                      <a:r>
                        <a:rPr lang="en-US" sz="1400" dirty="0"/>
                        <a:t>30 </a:t>
                      </a:r>
                      <a:r>
                        <a:rPr lang="mr-IN" sz="1400" dirty="0"/>
                        <a:t>–</a:t>
                      </a:r>
                      <a:r>
                        <a:rPr lang="en-US" sz="1400" dirty="0"/>
                        <a:t> 100 (dependent on IP position)</a:t>
                      </a:r>
                    </a:p>
                  </a:txBody>
                  <a:tcPr/>
                </a:tc>
                <a:tc>
                  <a:txBody>
                    <a:bodyPr/>
                    <a:lstStyle/>
                    <a:p>
                      <a:r>
                        <a:rPr lang="en-US" sz="1400" i="1" dirty="0">
                          <a:solidFill>
                            <a:schemeClr val="bg1">
                              <a:lumMod val="50000"/>
                            </a:schemeClr>
                          </a:solidFill>
                        </a:rPr>
                        <a:t>It is possible to achieve transverse sizes below 10 um with special permanent magnet optics.</a:t>
                      </a:r>
                    </a:p>
                  </a:txBody>
                  <a:tcPr/>
                </a:tc>
                <a:tc>
                  <a:txBody>
                    <a:bodyPr/>
                    <a:lstStyle/>
                    <a:p>
                      <a:pPr algn="ctr"/>
                      <a:r>
                        <a:rPr lang="en-US" sz="1400" i="1" dirty="0">
                          <a:solidFill>
                            <a:schemeClr val="tx1"/>
                          </a:solidFill>
                        </a:rPr>
                        <a:t>2 mm (horizontal)</a:t>
                      </a:r>
                    </a:p>
                    <a:p>
                      <a:pPr algn="ctr"/>
                      <a:r>
                        <a:rPr lang="en-US" sz="1400" i="1" dirty="0">
                          <a:solidFill>
                            <a:schemeClr val="tx1"/>
                          </a:solidFill>
                        </a:rPr>
                        <a:t>0.5 mm (vertical)</a:t>
                      </a:r>
                    </a:p>
                  </a:txBody>
                  <a:tcPr/>
                </a:tc>
                <a:extLst>
                  <a:ext uri="{0D108BD9-81ED-4DB2-BD59-A6C34878D82A}">
                    <a16:rowId xmlns:a16="http://schemas.microsoft.com/office/drawing/2014/main" val="10004"/>
                  </a:ext>
                </a:extLst>
              </a:tr>
              <a:tr h="294016">
                <a:tc>
                  <a:txBody>
                    <a:bodyPr/>
                    <a:lstStyle/>
                    <a:p>
                      <a:r>
                        <a:rPr lang="en-US" sz="1400" dirty="0"/>
                        <a:t>Normalized Emittance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Symbol" pitchFamily="2" charset="2"/>
                        </a:rPr>
                        <a:t>m</a:t>
                      </a:r>
                      <a:r>
                        <a:rPr lang="en-US" sz="1400" dirty="0">
                          <a:latin typeface="+mn-lt"/>
                        </a:rPr>
                        <a:t>m</a:t>
                      </a:r>
                      <a:endParaRPr lang="en-US" sz="1400" dirty="0">
                        <a:latin typeface="Symbol" pitchFamily="2" charset="2"/>
                      </a:endParaRPr>
                    </a:p>
                  </a:txBody>
                  <a:tcPr/>
                </a:tc>
                <a:tc>
                  <a:txBody>
                    <a:bodyPr/>
                    <a:lstStyle/>
                    <a:p>
                      <a:pPr algn="ctr"/>
                      <a:r>
                        <a:rPr lang="en-US" sz="1400" dirty="0"/>
                        <a:t>1 (at 0.3</a:t>
                      </a:r>
                      <a:r>
                        <a:rPr lang="en-US" sz="1400" baseline="0" dirty="0"/>
                        <a:t> </a:t>
                      </a:r>
                      <a:r>
                        <a:rPr lang="en-US" sz="1400" baseline="0" dirty="0" err="1"/>
                        <a:t>nC</a:t>
                      </a:r>
                      <a:r>
                        <a:rPr lang="en-US" sz="1400" baseline="0" dirty="0"/>
                        <a:t>)</a:t>
                      </a:r>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i="1" dirty="0">
                          <a:solidFill>
                            <a:schemeClr val="bg1">
                              <a:lumMod val="50000"/>
                            </a:schemeClr>
                          </a:solidFill>
                        </a:rPr>
                        <a:t>Variable</a:t>
                      </a:r>
                      <a:r>
                        <a:rPr lang="en-US" sz="1400" i="1" baseline="0" dirty="0">
                          <a:solidFill>
                            <a:schemeClr val="bg1">
                              <a:lumMod val="50000"/>
                            </a:schemeClr>
                          </a:solidFill>
                        </a:rPr>
                        <a:t> with bunch charge</a:t>
                      </a:r>
                      <a:endParaRPr lang="en-US" sz="1400" i="1" dirty="0">
                        <a:solidFill>
                          <a:schemeClr val="bg1">
                            <a:lumMod val="50000"/>
                          </a:schemeClr>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i="1" dirty="0">
                          <a:solidFill>
                            <a:schemeClr val="tx1"/>
                          </a:solidFill>
                        </a:rPr>
                        <a:t>1</a:t>
                      </a:r>
                    </a:p>
                  </a:txBody>
                  <a:tcPr/>
                </a:tc>
                <a:extLst>
                  <a:ext uri="{0D108BD9-81ED-4DB2-BD59-A6C34878D82A}">
                    <a16:rowId xmlns:a16="http://schemas.microsoft.com/office/drawing/2014/main" val="10005"/>
                  </a:ext>
                </a:extLst>
              </a:tr>
              <a:tr h="294016">
                <a:tc>
                  <a:txBody>
                    <a:bodyPr/>
                    <a:lstStyle/>
                    <a:p>
                      <a:r>
                        <a:rPr lang="en-US" sz="1400" dirty="0"/>
                        <a:t>Rep.</a:t>
                      </a:r>
                      <a:r>
                        <a:rPr lang="en-US" sz="1400" baseline="0" dirty="0"/>
                        <a:t> Rate (Hz)</a:t>
                      </a:r>
                      <a:endParaRPr lang="en-US" sz="1400" dirty="0"/>
                    </a:p>
                  </a:txBody>
                  <a:tcPr/>
                </a:tc>
                <a:tc>
                  <a:txBody>
                    <a:bodyPr/>
                    <a:lstStyle/>
                    <a:p>
                      <a:pPr algn="ctr"/>
                      <a:r>
                        <a:rPr lang="en-US" sz="1400" dirty="0"/>
                        <a:t>Hz</a:t>
                      </a:r>
                    </a:p>
                  </a:txBody>
                  <a:tcPr/>
                </a:tc>
                <a:tc>
                  <a:txBody>
                    <a:bodyPr/>
                    <a:lstStyle/>
                    <a:p>
                      <a:pPr algn="ctr"/>
                      <a:r>
                        <a:rPr lang="en-US" sz="1400" dirty="0"/>
                        <a:t>1.5</a:t>
                      </a:r>
                    </a:p>
                  </a:txBody>
                  <a:tcPr/>
                </a:tc>
                <a:tc>
                  <a:txBody>
                    <a:bodyPr/>
                    <a:lstStyle/>
                    <a:p>
                      <a:r>
                        <a:rPr lang="en-US" sz="1400" i="1" dirty="0">
                          <a:solidFill>
                            <a:schemeClr val="bg1">
                              <a:lumMod val="50000"/>
                            </a:schemeClr>
                          </a:solidFill>
                        </a:rPr>
                        <a:t>3 Hz also available if needed</a:t>
                      </a:r>
                    </a:p>
                  </a:txBody>
                  <a:tcPr/>
                </a:tc>
                <a:tc>
                  <a:txBody>
                    <a:bodyPr/>
                    <a:lstStyle/>
                    <a:p>
                      <a:pPr algn="ctr"/>
                      <a:r>
                        <a:rPr lang="en-US" sz="1400" i="1" dirty="0">
                          <a:solidFill>
                            <a:schemeClr val="tx1"/>
                          </a:solidFill>
                        </a:rPr>
                        <a:t>1.5</a:t>
                      </a:r>
                    </a:p>
                  </a:txBody>
                  <a:tcPr/>
                </a:tc>
                <a:extLst>
                  <a:ext uri="{0D108BD9-81ED-4DB2-BD59-A6C34878D82A}">
                    <a16:rowId xmlns:a16="http://schemas.microsoft.com/office/drawing/2014/main" val="10006"/>
                  </a:ext>
                </a:extLst>
              </a:tr>
              <a:tr h="530027">
                <a:tc>
                  <a:txBody>
                    <a:bodyPr/>
                    <a:lstStyle/>
                    <a:p>
                      <a:r>
                        <a:rPr lang="en-US" sz="1400" dirty="0"/>
                        <a:t>Trains</a:t>
                      </a:r>
                      <a:r>
                        <a:rPr lang="en-US" sz="1400" baseline="0" dirty="0"/>
                        <a:t> mode</a:t>
                      </a:r>
                      <a:endParaRPr lang="en-US" sz="1400" dirty="0"/>
                    </a:p>
                  </a:txBody>
                  <a:tcPr/>
                </a:tc>
                <a:tc>
                  <a:txBody>
                    <a:bodyPr/>
                    <a:lstStyle/>
                    <a:p>
                      <a:pPr algn="ctr"/>
                      <a:r>
                        <a:rPr lang="en-US" sz="1400" dirty="0"/>
                        <a:t>---</a:t>
                      </a:r>
                    </a:p>
                  </a:txBody>
                  <a:tcPr/>
                </a:tc>
                <a:tc>
                  <a:txBody>
                    <a:bodyPr/>
                    <a:lstStyle/>
                    <a:p>
                      <a:pPr algn="ctr"/>
                      <a:r>
                        <a:rPr lang="en-US" sz="1400" dirty="0"/>
                        <a:t>Single bunch</a:t>
                      </a:r>
                    </a:p>
                  </a:txBody>
                  <a:tcPr/>
                </a:tc>
                <a:tc>
                  <a:txBody>
                    <a:bodyPr/>
                    <a:lstStyle/>
                    <a:p>
                      <a:r>
                        <a:rPr lang="en-US" sz="1400" i="1" dirty="0">
                          <a:solidFill>
                            <a:schemeClr val="bg1">
                              <a:lumMod val="50000"/>
                            </a:schemeClr>
                          </a:solidFill>
                        </a:rPr>
                        <a:t>Multi-bunch mode available. Trains of 24 or 48 ns spaced bunches.</a:t>
                      </a:r>
                    </a:p>
                  </a:txBody>
                  <a:tcPr/>
                </a:tc>
                <a:tc>
                  <a:txBody>
                    <a:bodyPr/>
                    <a:lstStyle/>
                    <a:p>
                      <a:pPr algn="ctr"/>
                      <a:r>
                        <a:rPr lang="en-US" sz="1400" i="1" dirty="0">
                          <a:solidFill>
                            <a:schemeClr val="tx1"/>
                          </a:solidFill>
                        </a:rPr>
                        <a:t>Single bunch</a:t>
                      </a:r>
                    </a:p>
                  </a:txBody>
                  <a:tcPr/>
                </a:tc>
                <a:extLst>
                  <a:ext uri="{0D108BD9-81ED-4DB2-BD59-A6C34878D82A}">
                    <a16:rowId xmlns:a16="http://schemas.microsoft.com/office/drawing/2014/main" val="10007"/>
                  </a:ext>
                </a:extLst>
              </a:tr>
            </a:tbl>
          </a:graphicData>
        </a:graphic>
      </p:graphicFrame>
      <p:sp>
        <p:nvSpPr>
          <p:cNvPr id="6" name="TextBox 5"/>
          <p:cNvSpPr txBox="1"/>
          <p:nvPr/>
        </p:nvSpPr>
        <p:spPr>
          <a:xfrm>
            <a:off x="3994698" y="344579"/>
            <a:ext cx="4422493" cy="523220"/>
          </a:xfrm>
          <a:prstGeom prst="rect">
            <a:avLst/>
          </a:prstGeom>
          <a:noFill/>
        </p:spPr>
        <p:txBody>
          <a:bodyPr wrap="none" rtlCol="0">
            <a:spAutoFit/>
          </a:bodyPr>
          <a:lstStyle/>
          <a:p>
            <a:r>
              <a:rPr lang="en-US" sz="2800" dirty="0"/>
              <a:t>Electron Beam Requirements</a:t>
            </a:r>
          </a:p>
        </p:txBody>
      </p:sp>
    </p:spTree>
    <p:extLst>
      <p:ext uri="{BB962C8B-B14F-4D97-AF65-F5344CB8AC3E}">
        <p14:creationId xmlns:p14="http://schemas.microsoft.com/office/powerpoint/2010/main" val="3275314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17627316"/>
              </p:ext>
            </p:extLst>
          </p:nvPr>
        </p:nvGraphicFramePr>
        <p:xfrm>
          <a:off x="205485" y="567408"/>
          <a:ext cx="11794733" cy="5577840"/>
        </p:xfrm>
        <a:graphic>
          <a:graphicData uri="http://schemas.openxmlformats.org/drawingml/2006/table">
            <a:tbl>
              <a:tblPr firstRow="1" bandRow="1">
                <a:tableStyleId>{9D7B26C5-4107-4FEC-AEDC-1716B250A1EF}</a:tableStyleId>
              </a:tblPr>
              <a:tblGrid>
                <a:gridCol w="2802295">
                  <a:extLst>
                    <a:ext uri="{9D8B030D-6E8A-4147-A177-3AD203B41FA5}">
                      <a16:colId xmlns:a16="http://schemas.microsoft.com/office/drawing/2014/main" val="3397490667"/>
                    </a:ext>
                  </a:extLst>
                </a:gridCol>
                <a:gridCol w="1369778">
                  <a:extLst>
                    <a:ext uri="{9D8B030D-6E8A-4147-A177-3AD203B41FA5}">
                      <a16:colId xmlns:a16="http://schemas.microsoft.com/office/drawing/2014/main" val="20000"/>
                    </a:ext>
                  </a:extLst>
                </a:gridCol>
                <a:gridCol w="606467">
                  <a:extLst>
                    <a:ext uri="{9D8B030D-6E8A-4147-A177-3AD203B41FA5}">
                      <a16:colId xmlns:a16="http://schemas.microsoft.com/office/drawing/2014/main" val="1543851066"/>
                    </a:ext>
                  </a:extLst>
                </a:gridCol>
                <a:gridCol w="1242116">
                  <a:extLst>
                    <a:ext uri="{9D8B030D-6E8A-4147-A177-3AD203B41FA5}">
                      <a16:colId xmlns:a16="http://schemas.microsoft.com/office/drawing/2014/main" val="20001"/>
                    </a:ext>
                  </a:extLst>
                </a:gridCol>
                <a:gridCol w="4212404">
                  <a:extLst>
                    <a:ext uri="{9D8B030D-6E8A-4147-A177-3AD203B41FA5}">
                      <a16:colId xmlns:a16="http://schemas.microsoft.com/office/drawing/2014/main" val="20002"/>
                    </a:ext>
                  </a:extLst>
                </a:gridCol>
                <a:gridCol w="1561673">
                  <a:extLst>
                    <a:ext uri="{9D8B030D-6E8A-4147-A177-3AD203B41FA5}">
                      <a16:colId xmlns:a16="http://schemas.microsoft.com/office/drawing/2014/main" val="442364256"/>
                    </a:ext>
                  </a:extLst>
                </a:gridCol>
              </a:tblGrid>
              <a:tr h="0">
                <a:tc>
                  <a:txBody>
                    <a:bodyPr/>
                    <a:lstStyle/>
                    <a:p>
                      <a:pPr algn="ctr"/>
                      <a:r>
                        <a:rPr lang="en-US" sz="1200" dirty="0"/>
                        <a:t>Configuration</a:t>
                      </a:r>
                    </a:p>
                  </a:txBody>
                  <a:tcPr/>
                </a:tc>
                <a:tc>
                  <a:txBody>
                    <a:bodyPr/>
                    <a:lstStyle/>
                    <a:p>
                      <a:pPr algn="ctr"/>
                      <a:r>
                        <a:rPr lang="en-US" sz="1200" dirty="0"/>
                        <a:t>Parameter</a:t>
                      </a:r>
                    </a:p>
                  </a:txBody>
                  <a:tcPr/>
                </a:tc>
                <a:tc>
                  <a:txBody>
                    <a:bodyPr/>
                    <a:lstStyle/>
                    <a:p>
                      <a:pPr algn="ctr"/>
                      <a:r>
                        <a:rPr lang="en-US" sz="1200" dirty="0"/>
                        <a:t>Units</a:t>
                      </a:r>
                    </a:p>
                  </a:txBody>
                  <a:tcPr/>
                </a:tc>
                <a:tc>
                  <a:txBody>
                    <a:bodyPr/>
                    <a:lstStyle/>
                    <a:p>
                      <a:pPr algn="ctr"/>
                      <a:r>
                        <a:rPr lang="en-US" sz="1200" dirty="0"/>
                        <a:t>Typical Values</a:t>
                      </a:r>
                    </a:p>
                  </a:txBody>
                  <a:tcPr/>
                </a:tc>
                <a:tc>
                  <a:txBody>
                    <a:bodyPr/>
                    <a:lstStyle/>
                    <a:p>
                      <a:pPr algn="ctr"/>
                      <a:r>
                        <a:rPr lang="en-US" sz="1200" dirty="0"/>
                        <a:t>Comments</a:t>
                      </a:r>
                    </a:p>
                  </a:txBody>
                  <a:tcPr/>
                </a:tc>
                <a:tc>
                  <a:txBody>
                    <a:bodyPr/>
                    <a:lstStyle/>
                    <a:p>
                      <a:pPr algn="ctr"/>
                      <a:r>
                        <a:rPr lang="en-US" sz="1200" dirty="0"/>
                        <a:t>Requested Values</a:t>
                      </a:r>
                    </a:p>
                  </a:txBody>
                  <a:tcPr/>
                </a:tc>
                <a:extLst>
                  <a:ext uri="{0D108BD9-81ED-4DB2-BD59-A6C34878D82A}">
                    <a16:rowId xmlns:a16="http://schemas.microsoft.com/office/drawing/2014/main" val="10000"/>
                  </a:ext>
                </a:extLst>
              </a:tr>
              <a:tr h="0">
                <a:tc>
                  <a:txBody>
                    <a:bodyPr/>
                    <a:lstStyle/>
                    <a:p>
                      <a:r>
                        <a:rPr lang="en-US" sz="1200" b="1" dirty="0"/>
                        <a:t>CO</a:t>
                      </a:r>
                      <a:r>
                        <a:rPr lang="en-US" sz="1200" b="1" baseline="-25000" dirty="0"/>
                        <a:t>2</a:t>
                      </a:r>
                      <a:r>
                        <a:rPr lang="en-US" sz="1200" b="1" dirty="0"/>
                        <a:t> Regenerative Amplifier Beam</a:t>
                      </a:r>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Wavelength</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latin typeface="Symbol" pitchFamily="2" charset="2"/>
                        </a:rPr>
                        <a:t>m</a:t>
                      </a:r>
                      <a:r>
                        <a:rPr lang="en-US" sz="1200" dirty="0">
                          <a:latin typeface="+mn-lt"/>
                        </a:rPr>
                        <a:t>m</a:t>
                      </a:r>
                      <a:endParaRPr lang="en-US" sz="1200" dirty="0">
                        <a:latin typeface="Symbol" pitchFamily="2" charset="2"/>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9.2</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r>
                        <a:rPr lang="en-US" sz="1200" i="1" dirty="0">
                          <a:solidFill>
                            <a:schemeClr val="bg1">
                              <a:lumMod val="50000"/>
                            </a:schemeClr>
                          </a:solidFill>
                        </a:rPr>
                        <a:t>Wavelength determined by mixed isotope gain media</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endParaRPr lang="en-US" sz="1200" i="1" dirty="0">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0001"/>
                  </a:ext>
                </a:extLst>
              </a:tr>
              <a:tr h="0">
                <a:tc>
                  <a:txBody>
                    <a:bodyPr/>
                    <a:lstStyle/>
                    <a:p>
                      <a:endParaRPr lang="en-US" sz="1200" b="1" dirty="0"/>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Peak Power</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GW</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~3</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200" i="1" dirty="0">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endParaRPr lang="en-US" sz="1200" i="1" dirty="0">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4105958224"/>
                  </a:ext>
                </a:extLst>
              </a:tr>
              <a:tr h="0">
                <a:tc>
                  <a:txBody>
                    <a:bodyPr/>
                    <a:lstStyle/>
                    <a:p>
                      <a:endParaRPr lang="en-US" sz="1200" dirty="0"/>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Pulse Mode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Single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200" i="1" dirty="0">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endParaRPr lang="en-US" sz="1200" i="1" dirty="0">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0002"/>
                  </a:ext>
                </a:extLst>
              </a:tr>
              <a:tr h="0">
                <a:tc>
                  <a:txBody>
                    <a:bodyPr/>
                    <a:lstStyle/>
                    <a:p>
                      <a:endParaRPr lang="en-US" sz="1200" dirty="0"/>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Pulse Length</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err="1"/>
                        <a:t>ps</a:t>
                      </a:r>
                      <a:endParaRPr 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solidFill>
                            <a:schemeClr val="tx1"/>
                          </a:solidFill>
                        </a:rPr>
                        <a:t>2</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200" i="1" dirty="0">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endParaRPr lang="en-US" sz="1200" i="1" dirty="0">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0003"/>
                  </a:ext>
                </a:extLst>
              </a:tr>
              <a:tr h="0">
                <a:tc>
                  <a:txBody>
                    <a:bodyPr/>
                    <a:lstStyle/>
                    <a:p>
                      <a:endParaRPr lang="en-US" sz="1200" dirty="0"/>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Pulse Energy</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err="1"/>
                        <a:t>mJ</a:t>
                      </a:r>
                      <a:endParaRPr 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6</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200" i="1" dirty="0">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endParaRPr lang="en-US" sz="1200" i="1" dirty="0">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0004"/>
                  </a:ext>
                </a:extLst>
              </a:tr>
              <a:tr h="0">
                <a:tc>
                  <a:txBody>
                    <a:bodyPr/>
                    <a:lstStyle/>
                    <a:p>
                      <a:endParaRPr lang="en-US" sz="1200" dirty="0"/>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M</a:t>
                      </a:r>
                      <a:r>
                        <a:rPr lang="en-US" sz="1200" baseline="30000" dirty="0"/>
                        <a:t>2</a:t>
                      </a:r>
                      <a:endParaRPr 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~1.5</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00" i="1" dirty="0">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0005"/>
                  </a:ext>
                </a:extLst>
              </a:tr>
              <a:tr h="0">
                <a:tc>
                  <a:txBody>
                    <a:bodyPr/>
                    <a:lstStyle/>
                    <a:p>
                      <a:endParaRPr lang="en-US" sz="1200" dirty="0"/>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Repetition</a:t>
                      </a:r>
                      <a:r>
                        <a:rPr lang="en-US" sz="1200" baseline="0" dirty="0"/>
                        <a:t> Rate</a:t>
                      </a:r>
                      <a:endParaRPr 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Hz</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1.5</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r>
                        <a:rPr lang="en-US" sz="1200" i="1" dirty="0">
                          <a:solidFill>
                            <a:schemeClr val="bg1">
                              <a:lumMod val="50000"/>
                            </a:schemeClr>
                          </a:solidFill>
                        </a:rPr>
                        <a:t>3 Hz also available if needed</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endParaRPr lang="en-US" sz="1200" i="1" dirty="0">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0006"/>
                  </a:ext>
                </a:extLst>
              </a:tr>
              <a:tr h="0">
                <a:tc>
                  <a:txBody>
                    <a:bodyPr/>
                    <a:lstStyle/>
                    <a:p>
                      <a:endParaRPr lang="en-US" sz="1200" dirty="0"/>
                    </a:p>
                  </a:txBody>
                  <a:tcPr>
                    <a:lnR w="12700" cap="flat" cmpd="sng" algn="ctr">
                      <a:solidFill>
                        <a:schemeClr val="tx1">
                          <a:lumMod val="50000"/>
                          <a:lumOff val="50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200" dirty="0"/>
                        <a:t>Polarization</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200" dirty="0"/>
                        <a:t>---</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200" dirty="0"/>
                        <a:t>Linear</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sz="1200" i="1" dirty="0">
                          <a:solidFill>
                            <a:schemeClr val="bg1">
                              <a:lumMod val="50000"/>
                            </a:schemeClr>
                          </a:solidFill>
                        </a:rPr>
                        <a:t>Circular polarization available at slightly reduced power</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endParaRPr lang="en-US" sz="1200" i="1" dirty="0">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6056973"/>
                  </a:ext>
                </a:extLst>
              </a:tr>
              <a:tr h="0">
                <a:tc>
                  <a:txBody>
                    <a:bodyPr/>
                    <a:lstStyle/>
                    <a:p>
                      <a:r>
                        <a:rPr lang="en-US" sz="1200" b="1" dirty="0"/>
                        <a:t>CO</a:t>
                      </a:r>
                      <a:r>
                        <a:rPr lang="en-US" sz="1200" b="1" baseline="-25000" dirty="0"/>
                        <a:t>2</a:t>
                      </a:r>
                      <a:r>
                        <a:rPr lang="en-US" sz="1200" b="1" baseline="0" dirty="0"/>
                        <a:t> CPA Beam</a:t>
                      </a:r>
                    </a:p>
                  </a:txBody>
                  <a:tcPr>
                    <a:lnR w="1270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200" dirty="0"/>
                        <a:t>Wavelength</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200" dirty="0">
                          <a:latin typeface="Symbol" pitchFamily="2" charset="2"/>
                        </a:rPr>
                        <a:t>m</a:t>
                      </a:r>
                      <a:r>
                        <a:rPr lang="en-US" sz="1200" dirty="0">
                          <a:latin typeface="+mn-lt"/>
                        </a:rPr>
                        <a:t>m</a:t>
                      </a:r>
                      <a:endParaRPr lang="en-US" sz="1200" dirty="0">
                        <a:latin typeface="Symbol" pitchFamily="2" charset="2"/>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200" dirty="0"/>
                        <a:t>9.2</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200" i="1" dirty="0">
                          <a:solidFill>
                            <a:schemeClr val="bg1">
                              <a:lumMod val="50000"/>
                            </a:schemeClr>
                          </a:solidFill>
                        </a:rPr>
                        <a:t>Wavelength determined by mixed isotope gain media</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200" i="1" dirty="0">
                          <a:solidFill>
                            <a:schemeClr val="tx1"/>
                          </a:solidFill>
                        </a:rPr>
                        <a:t>9.2</a:t>
                      </a:r>
                    </a:p>
                  </a:txBody>
                  <a:tcPr>
                    <a:lnL w="12700" cap="flat" cmpd="sng" algn="ctr">
                      <a:solidFill>
                        <a:schemeClr val="tx1">
                          <a:lumMod val="50000"/>
                          <a:lumOff val="50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7"/>
                  </a:ext>
                </a:extLst>
              </a:tr>
              <a:tr h="0">
                <a:tc>
                  <a:txBody>
                    <a:bodyPr/>
                    <a:lstStyle/>
                    <a:p>
                      <a:r>
                        <a:rPr lang="en-US" sz="1200" b="0" i="1" baseline="0" dirty="0"/>
                        <a:t>Note that delivery of full power pulses to the Experimental Hall is presently limited to Beamline #1 only.</a:t>
                      </a:r>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Peak Power</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TW</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5</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r>
                        <a:rPr lang="en-US" sz="1200" i="1" dirty="0">
                          <a:solidFill>
                            <a:schemeClr val="bg1">
                              <a:lumMod val="50000"/>
                            </a:schemeClr>
                          </a:solidFill>
                        </a:rPr>
                        <a:t>~5 TW operation is planned within the next year (requires further in-vacuum transport upgrade).  A 3-year development effort to achieve &gt;10 TW and deliver to users is in progress.</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i="1" dirty="0">
                          <a:solidFill>
                            <a:schemeClr val="tx1"/>
                          </a:solidFill>
                        </a:rPr>
                        <a:t>2-5</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2814610713"/>
                  </a:ext>
                </a:extLst>
              </a:tr>
              <a:tr h="0">
                <a:tc>
                  <a:txBody>
                    <a:bodyPr/>
                    <a:lstStyle/>
                    <a:p>
                      <a:endParaRPr lang="en-US" sz="1200" dirty="0"/>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Pulse Mode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Single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200" i="1" dirty="0">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i="1" dirty="0">
                          <a:solidFill>
                            <a:schemeClr val="tx1"/>
                          </a:solidFill>
                        </a:rPr>
                        <a:t>Single</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3225164300"/>
                  </a:ext>
                </a:extLst>
              </a:tr>
              <a:tr h="0">
                <a:tc>
                  <a:txBody>
                    <a:bodyPr/>
                    <a:lstStyle/>
                    <a:p>
                      <a:endParaRPr lang="en-US" sz="1200" dirty="0"/>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Pulse Length</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err="1"/>
                        <a:t>ps</a:t>
                      </a:r>
                      <a:endParaRPr 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solidFill>
                            <a:schemeClr val="tx1"/>
                          </a:solidFill>
                        </a:rPr>
                        <a:t>2</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200" i="1" dirty="0">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i="1" dirty="0">
                          <a:solidFill>
                            <a:schemeClr val="tx1"/>
                          </a:solidFill>
                        </a:rPr>
                        <a:t>2</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2955722812"/>
                  </a:ext>
                </a:extLst>
              </a:tr>
              <a:tr h="0">
                <a:tc>
                  <a:txBody>
                    <a:bodyPr/>
                    <a:lstStyle/>
                    <a:p>
                      <a:endParaRPr lang="en-US" sz="1200" dirty="0"/>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Pulse Energy</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J</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~5</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r>
                        <a:rPr lang="en-US" sz="1200" i="1" dirty="0">
                          <a:solidFill>
                            <a:schemeClr val="bg1">
                              <a:lumMod val="50000"/>
                            </a:schemeClr>
                          </a:solidFill>
                        </a:rPr>
                        <a:t>Maximum pulse energies of &gt;10 J will become available within the next year</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i="1" dirty="0">
                          <a:solidFill>
                            <a:schemeClr val="tx1"/>
                          </a:solidFill>
                        </a:rPr>
                        <a:t>5</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692246797"/>
                  </a:ext>
                </a:extLst>
              </a:tr>
              <a:tr h="0">
                <a:tc>
                  <a:txBody>
                    <a:bodyPr/>
                    <a:lstStyle/>
                    <a:p>
                      <a:endParaRPr lang="en-US" sz="1200" dirty="0"/>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M</a:t>
                      </a:r>
                      <a:r>
                        <a:rPr lang="en-US" sz="1200" baseline="30000" dirty="0"/>
                        <a:t>2</a:t>
                      </a:r>
                      <a:endParaRPr 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~2</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i="1" dirty="0">
                          <a:solidFill>
                            <a:schemeClr val="tx1"/>
                          </a:solidFill>
                        </a:rPr>
                        <a:t>~2</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3589583003"/>
                  </a:ext>
                </a:extLst>
              </a:tr>
              <a:tr h="0">
                <a:tc>
                  <a:txBody>
                    <a:bodyPr/>
                    <a:lstStyle/>
                    <a:p>
                      <a:endParaRPr lang="en-US" sz="1200" dirty="0"/>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Repetition</a:t>
                      </a:r>
                      <a:r>
                        <a:rPr lang="en-US" sz="1200" baseline="0" dirty="0"/>
                        <a:t> Rate</a:t>
                      </a:r>
                      <a:endParaRPr 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Hz</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0.05</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200" i="1" dirty="0">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i="1" dirty="0">
                          <a:solidFill>
                            <a:schemeClr val="tx1"/>
                          </a:solidFill>
                        </a:rPr>
                        <a:t>0.05</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594566548"/>
                  </a:ext>
                </a:extLst>
              </a:tr>
              <a:tr h="0">
                <a:tc>
                  <a:txBody>
                    <a:bodyPr/>
                    <a:lstStyle/>
                    <a:p>
                      <a:endParaRPr lang="en-US" sz="1200" dirty="0"/>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Polarization</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endParaRPr lang="en-US" sz="1200" dirty="0"/>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dirty="0"/>
                        <a:t>Linear</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r>
                        <a:rPr lang="en-US" sz="1200" i="1" dirty="0">
                          <a:solidFill>
                            <a:schemeClr val="bg1">
                              <a:lumMod val="50000"/>
                            </a:schemeClr>
                          </a:solidFill>
                        </a:rPr>
                        <a:t>Adjustable linear polarization along with circular polarization can be provided upon request</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200" i="1" dirty="0">
                          <a:solidFill>
                            <a:schemeClr val="tx1"/>
                          </a:solidFill>
                        </a:rPr>
                        <a:t>Linear</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334152165"/>
                  </a:ext>
                </a:extLst>
              </a:tr>
            </a:tbl>
          </a:graphicData>
        </a:graphic>
      </p:graphicFrame>
      <p:sp>
        <p:nvSpPr>
          <p:cNvPr id="6" name="TextBox 5"/>
          <p:cNvSpPr txBox="1"/>
          <p:nvPr/>
        </p:nvSpPr>
        <p:spPr>
          <a:xfrm>
            <a:off x="3994698" y="36359"/>
            <a:ext cx="2757486" cy="369332"/>
          </a:xfrm>
          <a:prstGeom prst="rect">
            <a:avLst/>
          </a:prstGeom>
          <a:noFill/>
        </p:spPr>
        <p:txBody>
          <a:bodyPr wrap="none" rtlCol="0">
            <a:spAutoFit/>
          </a:bodyPr>
          <a:lstStyle/>
          <a:p>
            <a:r>
              <a:rPr lang="en-US" dirty="0"/>
              <a:t>CO</a:t>
            </a:r>
            <a:r>
              <a:rPr lang="en-US" baseline="-25000" dirty="0"/>
              <a:t>2</a:t>
            </a:r>
            <a:r>
              <a:rPr lang="en-US" dirty="0"/>
              <a:t> Laser Requirements</a:t>
            </a:r>
          </a:p>
        </p:txBody>
      </p:sp>
    </p:spTree>
    <p:extLst>
      <p:ext uri="{BB962C8B-B14F-4D97-AF65-F5344CB8AC3E}">
        <p14:creationId xmlns:p14="http://schemas.microsoft.com/office/powerpoint/2010/main" val="694885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64086491"/>
              </p:ext>
            </p:extLst>
          </p:nvPr>
        </p:nvGraphicFramePr>
        <p:xfrm>
          <a:off x="205485" y="567408"/>
          <a:ext cx="11887198" cy="3002280"/>
        </p:xfrm>
        <a:graphic>
          <a:graphicData uri="http://schemas.openxmlformats.org/drawingml/2006/table">
            <a:tbl>
              <a:tblPr firstRow="1" bandRow="1">
                <a:tableStyleId>{9D7B26C5-4107-4FEC-AEDC-1716B250A1EF}</a:tableStyleId>
              </a:tblPr>
              <a:tblGrid>
                <a:gridCol w="2271998">
                  <a:extLst>
                    <a:ext uri="{9D8B030D-6E8A-4147-A177-3AD203B41FA5}">
                      <a16:colId xmlns:a16="http://schemas.microsoft.com/office/drawing/2014/main" val="20000"/>
                    </a:ext>
                  </a:extLst>
                </a:gridCol>
                <a:gridCol w="790806">
                  <a:extLst>
                    <a:ext uri="{9D8B030D-6E8A-4147-A177-3AD203B41FA5}">
                      <a16:colId xmlns:a16="http://schemas.microsoft.com/office/drawing/2014/main" val="1543851066"/>
                    </a:ext>
                  </a:extLst>
                </a:gridCol>
                <a:gridCol w="1029303">
                  <a:extLst>
                    <a:ext uri="{9D8B030D-6E8A-4147-A177-3AD203B41FA5}">
                      <a16:colId xmlns:a16="http://schemas.microsoft.com/office/drawing/2014/main" val="2433644676"/>
                    </a:ext>
                  </a:extLst>
                </a:gridCol>
                <a:gridCol w="1029303">
                  <a:extLst>
                    <a:ext uri="{9D8B030D-6E8A-4147-A177-3AD203B41FA5}">
                      <a16:colId xmlns:a16="http://schemas.microsoft.com/office/drawing/2014/main" val="20001"/>
                    </a:ext>
                  </a:extLst>
                </a:gridCol>
                <a:gridCol w="5039597">
                  <a:extLst>
                    <a:ext uri="{9D8B030D-6E8A-4147-A177-3AD203B41FA5}">
                      <a16:colId xmlns:a16="http://schemas.microsoft.com/office/drawing/2014/main" val="20002"/>
                    </a:ext>
                  </a:extLst>
                </a:gridCol>
                <a:gridCol w="1726191">
                  <a:extLst>
                    <a:ext uri="{9D8B030D-6E8A-4147-A177-3AD203B41FA5}">
                      <a16:colId xmlns:a16="http://schemas.microsoft.com/office/drawing/2014/main" val="442364256"/>
                    </a:ext>
                  </a:extLst>
                </a:gridCol>
              </a:tblGrid>
              <a:tr h="0">
                <a:tc>
                  <a:txBody>
                    <a:bodyPr/>
                    <a:lstStyle/>
                    <a:p>
                      <a:pPr algn="ctr"/>
                      <a:r>
                        <a:rPr lang="en-US" sz="1200" dirty="0">
                          <a:solidFill>
                            <a:srgbClr val="002060"/>
                          </a:solidFill>
                        </a:rPr>
                        <a:t>Ti:Sapphire Laser System</a:t>
                      </a:r>
                    </a:p>
                  </a:txBody>
                  <a:tcPr anchor="b"/>
                </a:tc>
                <a:tc>
                  <a:txBody>
                    <a:bodyPr/>
                    <a:lstStyle/>
                    <a:p>
                      <a:pPr algn="ctr"/>
                      <a:r>
                        <a:rPr lang="en-US" sz="1100" dirty="0"/>
                        <a:t>Units</a:t>
                      </a:r>
                    </a:p>
                  </a:txBody>
                  <a:tcPr anchor="b"/>
                </a:tc>
                <a:tc>
                  <a:txBody>
                    <a:bodyPr/>
                    <a:lstStyle/>
                    <a:p>
                      <a:pPr algn="ctr"/>
                      <a:r>
                        <a:rPr lang="en-US" sz="1100" dirty="0"/>
                        <a:t>Stage I Values</a:t>
                      </a:r>
                    </a:p>
                  </a:txBody>
                  <a:tcPr anchor="b"/>
                </a:tc>
                <a:tc>
                  <a:txBody>
                    <a:bodyPr/>
                    <a:lstStyle/>
                    <a:p>
                      <a:pPr algn="ctr"/>
                      <a:r>
                        <a:rPr lang="en-US" sz="1100" dirty="0"/>
                        <a:t>Stage II Values</a:t>
                      </a:r>
                    </a:p>
                  </a:txBody>
                  <a:tcPr anchor="b"/>
                </a:tc>
                <a:tc>
                  <a:txBody>
                    <a:bodyPr/>
                    <a:lstStyle/>
                    <a:p>
                      <a:pPr algn="ctr"/>
                      <a:r>
                        <a:rPr lang="en-US" sz="1100" dirty="0"/>
                        <a:t>Comments</a:t>
                      </a:r>
                    </a:p>
                  </a:txBody>
                  <a:tcPr anchor="b"/>
                </a:tc>
                <a:tc>
                  <a:txBody>
                    <a:bodyPr/>
                    <a:lstStyle/>
                    <a:p>
                      <a:pPr algn="ctr"/>
                      <a:r>
                        <a:rPr lang="en-US" sz="1100" dirty="0"/>
                        <a:t>Requested Values</a:t>
                      </a:r>
                    </a:p>
                  </a:txBody>
                  <a:tcPr anchor="b"/>
                </a:tc>
                <a:extLst>
                  <a:ext uri="{0D108BD9-81ED-4DB2-BD59-A6C34878D82A}">
                    <a16:rowId xmlns:a16="http://schemas.microsoft.com/office/drawing/2014/main" val="10000"/>
                  </a:ext>
                </a:extLst>
              </a:tr>
              <a:tr h="0">
                <a:tc>
                  <a:txBody>
                    <a:bodyPr/>
                    <a:lstStyle/>
                    <a:p>
                      <a:pPr algn="ctr"/>
                      <a:r>
                        <a:rPr lang="en-US" sz="1100" dirty="0"/>
                        <a:t>Central Wavelength</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nm</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1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800</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1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800</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r>
                        <a:rPr lang="en-US" sz="1100" i="1" dirty="0">
                          <a:solidFill>
                            <a:schemeClr val="bg1">
                              <a:lumMod val="50000"/>
                            </a:schemeClr>
                          </a:solidFill>
                        </a:rPr>
                        <a:t>Stage I parameters are presently available and setup to deliver Stage II parameters should be complete during FY22</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100" i="1" dirty="0">
                          <a:solidFill>
                            <a:schemeClr val="bg1">
                              <a:lumMod val="50000"/>
                            </a:schemeClr>
                          </a:solidFill>
                        </a:rPr>
                        <a:t>N/A</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0001"/>
                  </a:ext>
                </a:extLst>
              </a:tr>
              <a:tr h="0">
                <a:tc>
                  <a:txBody>
                    <a:bodyPr/>
                    <a:lstStyle/>
                    <a:p>
                      <a:pPr algn="ctr"/>
                      <a:r>
                        <a:rPr lang="en-US" sz="1100" dirty="0"/>
                        <a:t>FWHM Bandwidth</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1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nm</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1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1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13</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100" i="1" dirty="0">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100" i="1" dirty="0">
                          <a:solidFill>
                            <a:schemeClr val="bg1">
                              <a:lumMod val="50000"/>
                            </a:schemeClr>
                          </a:solidFill>
                        </a:rPr>
                        <a:t>N/A</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4105958224"/>
                  </a:ext>
                </a:extLst>
              </a:tr>
              <a:tr h="0">
                <a:tc>
                  <a:txBody>
                    <a:bodyPr/>
                    <a:lstStyle/>
                    <a:p>
                      <a:pPr algn="ctr"/>
                      <a:r>
                        <a:rPr lang="en-US" sz="1100" dirty="0"/>
                        <a:t>Compressed FWHM Pulse Width</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fs</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&lt;50</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&lt;75</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r>
                        <a:rPr lang="en-US" sz="1100" i="1" dirty="0">
                          <a:solidFill>
                            <a:schemeClr val="bg1">
                              <a:lumMod val="50000"/>
                            </a:schemeClr>
                          </a:solidFill>
                        </a:rPr>
                        <a:t>Transport of compressed pulses will initially include a very limited number of experimental interaction points.  Please consult with the ATF Team if you need this capability.</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100" i="1" dirty="0">
                          <a:solidFill>
                            <a:schemeClr val="bg1">
                              <a:lumMod val="50000"/>
                            </a:schemeClr>
                          </a:solidFill>
                        </a:rPr>
                        <a:t>N/A</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0002"/>
                  </a:ext>
                </a:extLst>
              </a:tr>
              <a:tr h="0">
                <a:tc>
                  <a:txBody>
                    <a:bodyPr/>
                    <a:lstStyle/>
                    <a:p>
                      <a:pPr algn="ctr"/>
                      <a:r>
                        <a:rPr lang="en-US" sz="1100" dirty="0"/>
                        <a:t>Chirped FWHM Pulse Width</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1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ps</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1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lang="en-US" sz="11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50</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1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a:t>
                      </a:r>
                      <a:r>
                        <a:rPr lang="en-US" sz="11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50</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100" i="1" dirty="0">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100" i="1" dirty="0">
                          <a:solidFill>
                            <a:schemeClr val="bg1">
                              <a:lumMod val="50000"/>
                            </a:schemeClr>
                          </a:solidFill>
                        </a:rPr>
                        <a:t>N/A</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0003"/>
                  </a:ext>
                </a:extLst>
              </a:tr>
              <a:tr h="0">
                <a:tc>
                  <a:txBody>
                    <a:bodyPr/>
                    <a:lstStyle/>
                    <a:p>
                      <a:pPr algn="ctr"/>
                      <a:r>
                        <a:rPr lang="en-US" sz="1100" dirty="0"/>
                        <a:t>Chirped Energy</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100" b="0">
                          <a:effectLst/>
                          <a:latin typeface="Calibri" panose="020F0502020204030204" pitchFamily="34" charset="0"/>
                          <a:ea typeface="Calibri" panose="020F0502020204030204" pitchFamily="34" charset="0"/>
                          <a:cs typeface="Times New Roman" panose="02020603050405020304" pitchFamily="18" charset="0"/>
                        </a:rPr>
                        <a:t>mJ</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100" b="0">
                          <a:effectLst/>
                          <a:latin typeface="Calibri" panose="020F0502020204030204" pitchFamily="34" charset="0"/>
                          <a:ea typeface="Calibri" panose="020F0502020204030204" pitchFamily="34" charset="0"/>
                          <a:cs typeface="Times New Roman" panose="02020603050405020304" pitchFamily="18" charset="0"/>
                        </a:rPr>
                        <a:t>10</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200</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100" i="1" dirty="0">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100" i="1" dirty="0">
                          <a:solidFill>
                            <a:schemeClr val="bg1">
                              <a:lumMod val="50000"/>
                            </a:schemeClr>
                          </a:solidFill>
                        </a:rPr>
                        <a:t>N/A</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0004"/>
                  </a:ext>
                </a:extLst>
              </a:tr>
              <a:tr h="0">
                <a:tc>
                  <a:txBody>
                    <a:bodyPr/>
                    <a:lstStyle/>
                    <a:p>
                      <a:pPr algn="ctr"/>
                      <a:r>
                        <a:rPr lang="en-US" sz="1100" dirty="0"/>
                        <a:t>Compressed Energy</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1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mJ</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1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1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100</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i="1" dirty="0">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i="1" dirty="0">
                          <a:solidFill>
                            <a:schemeClr val="bg1">
                              <a:lumMod val="50000"/>
                            </a:schemeClr>
                          </a:solidFill>
                        </a:rPr>
                        <a:t>N/A</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0005"/>
                  </a:ext>
                </a:extLst>
              </a:tr>
              <a:tr h="0">
                <a:tc>
                  <a:txBody>
                    <a:bodyPr/>
                    <a:lstStyle/>
                    <a:p>
                      <a:pPr algn="ctr"/>
                      <a:r>
                        <a:rPr lang="en-US" sz="1100" dirty="0"/>
                        <a:t>Energy to Experiments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100" b="0">
                          <a:effectLst/>
                          <a:latin typeface="Calibri" panose="020F0502020204030204" pitchFamily="34" charset="0"/>
                          <a:ea typeface="Calibri" panose="020F0502020204030204" pitchFamily="34" charset="0"/>
                          <a:cs typeface="Times New Roman" panose="02020603050405020304" pitchFamily="18" charset="0"/>
                        </a:rPr>
                        <a:t>mJ</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&gt;4.9</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&gt;80</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100" i="1" dirty="0">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100" i="1" dirty="0">
                          <a:solidFill>
                            <a:schemeClr val="bg1">
                              <a:lumMod val="50000"/>
                            </a:schemeClr>
                          </a:solidFill>
                        </a:rPr>
                        <a:t>N/A</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0006"/>
                  </a:ext>
                </a:extLst>
              </a:tr>
              <a:tr h="0">
                <a:tc>
                  <a:txBody>
                    <a:bodyPr/>
                    <a:lstStyle/>
                    <a:p>
                      <a:pPr algn="ctr"/>
                      <a:r>
                        <a:rPr lang="en-US" sz="1100" dirty="0"/>
                        <a:t>Power to Experiments</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100" b="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GW</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1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&gt;98</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1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&gt;1067</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sz="1100" i="1" dirty="0">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100" i="1" dirty="0">
                          <a:solidFill>
                            <a:schemeClr val="bg1">
                              <a:lumMod val="50000"/>
                            </a:schemeClr>
                          </a:solidFill>
                        </a:rPr>
                        <a:t>N/A</a:t>
                      </a:r>
                    </a:p>
                  </a:txBody>
                  <a:tcPr>
                    <a:lnL w="12700" cap="flat" cmpd="sng" algn="ctr">
                      <a:solidFill>
                        <a:schemeClr val="tx1">
                          <a:lumMod val="50000"/>
                          <a:lumOff val="50000"/>
                        </a:schemeClr>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6056973"/>
                  </a:ext>
                </a:extLst>
              </a:tr>
            </a:tbl>
          </a:graphicData>
        </a:graphic>
      </p:graphicFrame>
      <p:sp>
        <p:nvSpPr>
          <p:cNvPr id="6" name="TextBox 5"/>
          <p:cNvSpPr txBox="1"/>
          <p:nvPr/>
        </p:nvSpPr>
        <p:spPr>
          <a:xfrm>
            <a:off x="3080298" y="0"/>
            <a:ext cx="6007157" cy="523220"/>
          </a:xfrm>
          <a:prstGeom prst="rect">
            <a:avLst/>
          </a:prstGeom>
          <a:noFill/>
        </p:spPr>
        <p:txBody>
          <a:bodyPr wrap="none" rtlCol="0">
            <a:spAutoFit/>
          </a:bodyPr>
          <a:lstStyle/>
          <a:p>
            <a:r>
              <a:rPr lang="en-US" sz="2800" dirty="0"/>
              <a:t>Other Experimental Laser Requirements</a:t>
            </a:r>
          </a:p>
        </p:txBody>
      </p:sp>
      <p:graphicFrame>
        <p:nvGraphicFramePr>
          <p:cNvPr id="8" name="Table 7">
            <a:extLst>
              <a:ext uri="{FF2B5EF4-FFF2-40B4-BE49-F238E27FC236}">
                <a16:creationId xmlns:a16="http://schemas.microsoft.com/office/drawing/2014/main" id="{3D5D49BC-AE16-384D-89DA-F322A3F7DED8}"/>
              </a:ext>
            </a:extLst>
          </p:cNvPr>
          <p:cNvGraphicFramePr>
            <a:graphicFrameLocks noGrp="1"/>
          </p:cNvGraphicFramePr>
          <p:nvPr>
            <p:extLst>
              <p:ext uri="{D42A27DB-BD31-4B8C-83A1-F6EECF244321}">
                <p14:modId xmlns:p14="http://schemas.microsoft.com/office/powerpoint/2010/main" val="1957729239"/>
              </p:ext>
            </p:extLst>
          </p:nvPr>
        </p:nvGraphicFramePr>
        <p:xfrm>
          <a:off x="205485" y="3709529"/>
          <a:ext cx="11909458" cy="1828800"/>
        </p:xfrm>
        <a:graphic>
          <a:graphicData uri="http://schemas.openxmlformats.org/drawingml/2006/table">
            <a:tbl>
              <a:tblPr firstRow="1" bandRow="1">
                <a:tableStyleId>{9D7B26C5-4107-4FEC-AEDC-1716B250A1EF}</a:tableStyleId>
              </a:tblPr>
              <a:tblGrid>
                <a:gridCol w="2298071">
                  <a:extLst>
                    <a:ext uri="{9D8B030D-6E8A-4147-A177-3AD203B41FA5}">
                      <a16:colId xmlns:a16="http://schemas.microsoft.com/office/drawing/2014/main" val="20000"/>
                    </a:ext>
                  </a:extLst>
                </a:gridCol>
                <a:gridCol w="800083">
                  <a:extLst>
                    <a:ext uri="{9D8B030D-6E8A-4147-A177-3AD203B41FA5}">
                      <a16:colId xmlns:a16="http://schemas.microsoft.com/office/drawing/2014/main" val="1543851066"/>
                    </a:ext>
                  </a:extLst>
                </a:gridCol>
                <a:gridCol w="1288446">
                  <a:extLst>
                    <a:ext uri="{9D8B030D-6E8A-4147-A177-3AD203B41FA5}">
                      <a16:colId xmlns:a16="http://schemas.microsoft.com/office/drawing/2014/main" val="2433644676"/>
                    </a:ext>
                  </a:extLst>
                </a:gridCol>
                <a:gridCol w="5776252">
                  <a:extLst>
                    <a:ext uri="{9D8B030D-6E8A-4147-A177-3AD203B41FA5}">
                      <a16:colId xmlns:a16="http://schemas.microsoft.com/office/drawing/2014/main" val="20002"/>
                    </a:ext>
                  </a:extLst>
                </a:gridCol>
                <a:gridCol w="1746606">
                  <a:extLst>
                    <a:ext uri="{9D8B030D-6E8A-4147-A177-3AD203B41FA5}">
                      <a16:colId xmlns:a16="http://schemas.microsoft.com/office/drawing/2014/main" val="442364256"/>
                    </a:ext>
                  </a:extLst>
                </a:gridCol>
              </a:tblGrid>
              <a:tr h="0">
                <a:tc>
                  <a:txBody>
                    <a:bodyPr/>
                    <a:lstStyle/>
                    <a:p>
                      <a:pPr algn="ctr"/>
                      <a:r>
                        <a:rPr lang="en-US" sz="1200" dirty="0" err="1">
                          <a:solidFill>
                            <a:srgbClr val="002060"/>
                          </a:solidFill>
                        </a:rPr>
                        <a:t>Nd:YAG</a:t>
                      </a:r>
                      <a:r>
                        <a:rPr lang="en-US" sz="1200" dirty="0">
                          <a:solidFill>
                            <a:srgbClr val="002060"/>
                          </a:solidFill>
                        </a:rPr>
                        <a:t> Laser System</a:t>
                      </a:r>
                    </a:p>
                  </a:txBody>
                  <a:tcPr anchor="b"/>
                </a:tc>
                <a:tc>
                  <a:txBody>
                    <a:bodyPr/>
                    <a:lstStyle/>
                    <a:p>
                      <a:pPr algn="ctr"/>
                      <a:r>
                        <a:rPr lang="en-US" sz="1100" dirty="0"/>
                        <a:t>Units</a:t>
                      </a:r>
                    </a:p>
                  </a:txBody>
                  <a:tcPr anchor="b"/>
                </a:tc>
                <a:tc>
                  <a:txBody>
                    <a:bodyPr/>
                    <a:lstStyle/>
                    <a:p>
                      <a:pPr algn="ctr"/>
                      <a:r>
                        <a:rPr lang="en-US" sz="1100" dirty="0"/>
                        <a:t>Typical Values</a:t>
                      </a:r>
                    </a:p>
                  </a:txBody>
                  <a:tcPr anchor="b"/>
                </a:tc>
                <a:tc>
                  <a:txBody>
                    <a:bodyPr/>
                    <a:lstStyle/>
                    <a:p>
                      <a:pPr algn="ctr"/>
                      <a:r>
                        <a:rPr lang="en-US" sz="1100" dirty="0"/>
                        <a:t>Comments</a:t>
                      </a:r>
                    </a:p>
                  </a:txBody>
                  <a:tcPr anchor="b"/>
                </a:tc>
                <a:tc>
                  <a:txBody>
                    <a:bodyPr/>
                    <a:lstStyle/>
                    <a:p>
                      <a:pPr algn="ctr"/>
                      <a:r>
                        <a:rPr lang="en-US" sz="1100" dirty="0"/>
                        <a:t>Requested Values</a:t>
                      </a:r>
                    </a:p>
                  </a:txBody>
                  <a:tcPr anchor="b"/>
                </a:tc>
                <a:extLst>
                  <a:ext uri="{0D108BD9-81ED-4DB2-BD59-A6C34878D82A}">
                    <a16:rowId xmlns:a16="http://schemas.microsoft.com/office/drawing/2014/main" val="10000"/>
                  </a:ext>
                </a:extLst>
              </a:tr>
              <a:tr h="0">
                <a:tc>
                  <a:txBody>
                    <a:bodyPr/>
                    <a:lstStyle/>
                    <a:p>
                      <a:pPr algn="ctr"/>
                      <a:r>
                        <a:rPr lang="en-US" sz="1100" dirty="0"/>
                        <a:t>Wavelength</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nm</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1064</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r>
                        <a:rPr lang="en-US" sz="1100" i="1" dirty="0">
                          <a:solidFill>
                            <a:schemeClr val="bg1">
                              <a:lumMod val="50000"/>
                            </a:schemeClr>
                          </a:solidFill>
                        </a:rPr>
                        <a:t>Single pulse</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100" i="1" dirty="0">
                          <a:solidFill>
                            <a:schemeClr val="bg1">
                              <a:lumMod val="50000"/>
                            </a:schemeClr>
                          </a:solidFill>
                        </a:rPr>
                        <a:t>N/A</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0001"/>
                  </a:ext>
                </a:extLst>
              </a:tr>
              <a:tr h="0">
                <a:tc>
                  <a:txBody>
                    <a:bodyPr/>
                    <a:lstStyle/>
                    <a:p>
                      <a:pPr algn="ctr"/>
                      <a:r>
                        <a:rPr lang="en-US" sz="1100" dirty="0"/>
                        <a:t>Energy</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100" b="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mJ</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100" i="1" dirty="0">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100" i="1" dirty="0">
                          <a:solidFill>
                            <a:schemeClr val="bg1">
                              <a:lumMod val="50000"/>
                            </a:schemeClr>
                          </a:solidFill>
                        </a:rPr>
                        <a:t>N/A</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4105958224"/>
                  </a:ext>
                </a:extLst>
              </a:tr>
              <a:tr h="0">
                <a:tc>
                  <a:txBody>
                    <a:bodyPr/>
                    <a:lstStyle/>
                    <a:p>
                      <a:pPr algn="ctr"/>
                      <a:r>
                        <a:rPr lang="en-US" sz="1100" dirty="0"/>
                        <a:t>Pulse Width</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100" b="0" dirty="0" err="1">
                          <a:effectLst/>
                          <a:latin typeface="Calibri" panose="020F0502020204030204" pitchFamily="34" charset="0"/>
                          <a:ea typeface="Calibri" panose="020F0502020204030204" pitchFamily="34" charset="0"/>
                          <a:cs typeface="Times New Roman" panose="02020603050405020304" pitchFamily="18" charset="0"/>
                        </a:rPr>
                        <a:t>ps</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14</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sz="1100" i="1" dirty="0">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100" i="1" dirty="0">
                          <a:solidFill>
                            <a:schemeClr val="bg1">
                              <a:lumMod val="50000"/>
                            </a:schemeClr>
                          </a:solidFill>
                        </a:rPr>
                        <a:t>N/A</a:t>
                      </a:r>
                    </a:p>
                  </a:txBody>
                  <a:tcPr>
                    <a:lnL w="12700" cap="flat" cmpd="sng" algn="ctr">
                      <a:solidFill>
                        <a:schemeClr val="tx1">
                          <a:lumMod val="50000"/>
                          <a:lumOff val="50000"/>
                        </a:schemeClr>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gn="ctr"/>
                      <a:r>
                        <a:rPr lang="en-US" sz="1100" dirty="0"/>
                        <a:t>Wavelength</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1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nm</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0" marR="0" algn="ctr">
                        <a:spcBef>
                          <a:spcPts val="0"/>
                        </a:spcBef>
                        <a:spcAft>
                          <a:spcPts val="0"/>
                        </a:spcAft>
                      </a:pPr>
                      <a:r>
                        <a:rPr lang="en-US" sz="1100" b="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sym typeface="Symbol" pitchFamily="2" charset="2"/>
                        </a:rPr>
                        <a:t>532</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r>
                        <a:rPr lang="en-US" sz="1100" i="1" dirty="0">
                          <a:solidFill>
                            <a:schemeClr val="bg1">
                              <a:lumMod val="50000"/>
                            </a:schemeClr>
                          </a:solidFill>
                        </a:rPr>
                        <a:t>Frequency doubled</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a:r>
                        <a:rPr lang="en-US" sz="1100" i="1" dirty="0">
                          <a:solidFill>
                            <a:schemeClr val="bg1">
                              <a:lumMod val="50000"/>
                            </a:schemeClr>
                          </a:solidFill>
                        </a:rPr>
                        <a:t>N/A</a:t>
                      </a:r>
                    </a:p>
                  </a:txBody>
                  <a:tcPr>
                    <a:lnL w="12700" cap="flat" cmpd="sng" algn="ctr">
                      <a:solidFill>
                        <a:schemeClr val="tx1">
                          <a:lumMod val="50000"/>
                          <a:lumOff val="50000"/>
                        </a:schemeClr>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0">
                <a:tc>
                  <a:txBody>
                    <a:bodyPr/>
                    <a:lstStyle/>
                    <a:p>
                      <a:pPr algn="ctr"/>
                      <a:r>
                        <a:rPr lang="en-US" sz="1100" dirty="0"/>
                        <a:t>Energy</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100" b="0" dirty="0" err="1">
                          <a:effectLst/>
                          <a:latin typeface="Calibri" panose="020F0502020204030204" pitchFamily="34" charset="0"/>
                          <a:ea typeface="Calibri" panose="020F0502020204030204" pitchFamily="34" charset="0"/>
                          <a:cs typeface="Times New Roman" panose="02020603050405020304" pitchFamily="18" charset="0"/>
                        </a:rPr>
                        <a:t>mJ</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0.5</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100" i="1" dirty="0">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100" i="1" dirty="0">
                          <a:solidFill>
                            <a:schemeClr val="bg1">
                              <a:lumMod val="50000"/>
                            </a:schemeClr>
                          </a:solidFill>
                        </a:rPr>
                        <a:t>N/A</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684662779"/>
                  </a:ext>
                </a:extLst>
              </a:tr>
              <a:tr h="0">
                <a:tc>
                  <a:txBody>
                    <a:bodyPr/>
                    <a:lstStyle/>
                    <a:p>
                      <a:pPr algn="ctr"/>
                      <a:r>
                        <a:rPr lang="en-US" sz="1100" dirty="0"/>
                        <a:t>Pulse Width</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100" b="0" dirty="0" err="1">
                          <a:effectLst/>
                          <a:latin typeface="Calibri" panose="020F0502020204030204" pitchFamily="34" charset="0"/>
                          <a:ea typeface="Calibri" panose="020F0502020204030204" pitchFamily="34" charset="0"/>
                          <a:cs typeface="Times New Roman" panose="02020603050405020304" pitchFamily="18" charset="0"/>
                        </a:rPr>
                        <a:t>ps</a:t>
                      </a:r>
                      <a:endParaRPr lang="en-US" sz="11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marL="0" marR="0" algn="ctr">
                        <a:spcBef>
                          <a:spcPts val="0"/>
                        </a:spcBef>
                        <a:spcAft>
                          <a:spcPts val="0"/>
                        </a:spcAft>
                      </a:pPr>
                      <a:r>
                        <a:rPr lang="en-US" sz="1100" b="0" dirty="0">
                          <a:effectLst/>
                          <a:latin typeface="Calibri" panose="020F0502020204030204" pitchFamily="34" charset="0"/>
                          <a:ea typeface="Calibri" panose="020F0502020204030204" pitchFamily="34" charset="0"/>
                          <a:cs typeface="Times New Roman" panose="02020603050405020304" pitchFamily="18" charset="0"/>
                        </a:rPr>
                        <a:t>10</a:t>
                      </a:r>
                    </a:p>
                  </a:txBody>
                  <a:tcPr marL="68580" marR="68580" marT="0"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endParaRPr lang="en-US" sz="1100" i="1" dirty="0">
                        <a:solidFill>
                          <a:schemeClr val="bg1">
                            <a:lumMod val="50000"/>
                          </a:schemeClr>
                        </a:solidFill>
                      </a:endParaRP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sz="1100" i="1" dirty="0">
                          <a:solidFill>
                            <a:schemeClr val="bg1">
                              <a:lumMod val="50000"/>
                            </a:schemeClr>
                          </a:solidFill>
                        </a:rPr>
                        <a:t>N/A</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349983163"/>
                  </a:ext>
                </a:extLst>
              </a:tr>
            </a:tbl>
          </a:graphicData>
        </a:graphic>
      </p:graphicFrame>
    </p:spTree>
    <p:extLst>
      <p:ext uri="{BB962C8B-B14F-4D97-AF65-F5344CB8AC3E}">
        <p14:creationId xmlns:p14="http://schemas.microsoft.com/office/powerpoint/2010/main" val="1659656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9FEAA-F4E0-1246-B1E7-DF336DE11A19}"/>
              </a:ext>
            </a:extLst>
          </p:cNvPr>
          <p:cNvSpPr>
            <a:spLocks noGrp="1"/>
          </p:cNvSpPr>
          <p:nvPr>
            <p:ph type="title"/>
          </p:nvPr>
        </p:nvSpPr>
        <p:spPr>
          <a:xfrm>
            <a:off x="858748" y="1"/>
            <a:ext cx="10515600" cy="636998"/>
          </a:xfrm>
        </p:spPr>
        <p:txBody>
          <a:bodyPr>
            <a:normAutofit/>
          </a:bodyPr>
          <a:lstStyle/>
          <a:p>
            <a:pPr algn="ctr"/>
            <a:r>
              <a:rPr lang="en-US" sz="2800" dirty="0"/>
              <a:t>Special Equipment Requirements and Hazards</a:t>
            </a:r>
          </a:p>
        </p:txBody>
      </p:sp>
      <p:sp>
        <p:nvSpPr>
          <p:cNvPr id="3" name="Content Placeholder 2">
            <a:extLst>
              <a:ext uri="{FF2B5EF4-FFF2-40B4-BE49-F238E27FC236}">
                <a16:creationId xmlns:a16="http://schemas.microsoft.com/office/drawing/2014/main" id="{94918695-53DD-1844-BBEF-9F56CC265E1F}"/>
              </a:ext>
            </a:extLst>
          </p:cNvPr>
          <p:cNvSpPr>
            <a:spLocks noGrp="1"/>
          </p:cNvSpPr>
          <p:nvPr>
            <p:ph idx="1"/>
          </p:nvPr>
        </p:nvSpPr>
        <p:spPr>
          <a:xfrm>
            <a:off x="838200" y="1006867"/>
            <a:ext cx="10515600" cy="5170096"/>
          </a:xfrm>
        </p:spPr>
        <p:txBody>
          <a:bodyPr>
            <a:normAutofit fontScale="92500" lnSpcReduction="20000"/>
          </a:bodyPr>
          <a:lstStyle/>
          <a:p>
            <a:r>
              <a:rPr lang="en-US" dirty="0"/>
              <a:t>Electron Beam</a:t>
            </a:r>
          </a:p>
          <a:p>
            <a:pPr lvl="1"/>
            <a:r>
              <a:rPr lang="en-US" dirty="0"/>
              <a:t>Please indicate any special equipment that you expect to need, including (but not limited to) the transverse deflecting cavity, shaped bunch using mask technique, plasma capillary discharge system, bolometer/interferometer setup etc.: </a:t>
            </a:r>
            <a:r>
              <a:rPr lang="en-US" b="1" dirty="0"/>
              <a:t>bunch shortening using HES</a:t>
            </a:r>
          </a:p>
          <a:p>
            <a:r>
              <a:rPr lang="en-US" dirty="0"/>
              <a:t>CO</a:t>
            </a:r>
            <a:r>
              <a:rPr lang="en-US" baseline="-25000" dirty="0"/>
              <a:t>2</a:t>
            </a:r>
            <a:r>
              <a:rPr lang="en-US" dirty="0"/>
              <a:t> Laser</a:t>
            </a:r>
          </a:p>
          <a:p>
            <a:pPr lvl="1"/>
            <a:r>
              <a:rPr lang="en-US" dirty="0"/>
              <a:t>Please note any specialty laser configurations required here: </a:t>
            </a:r>
            <a:r>
              <a:rPr lang="en-US" b="1" dirty="0"/>
              <a:t>N/A</a:t>
            </a:r>
          </a:p>
          <a:p>
            <a:r>
              <a:rPr lang="en-US" dirty="0"/>
              <a:t>Ti:Sapphire and </a:t>
            </a:r>
            <a:r>
              <a:rPr lang="en-US" dirty="0" err="1"/>
              <a:t>Nd:YAG</a:t>
            </a:r>
            <a:r>
              <a:rPr lang="en-US" dirty="0"/>
              <a:t> Lasers</a:t>
            </a:r>
          </a:p>
          <a:p>
            <a:pPr lvl="1"/>
            <a:r>
              <a:rPr lang="en-US" dirty="0"/>
              <a:t>Please note any specialty non-CO</a:t>
            </a:r>
            <a:r>
              <a:rPr lang="en-US" baseline="-25000" dirty="0"/>
              <a:t>2</a:t>
            </a:r>
            <a:r>
              <a:rPr lang="en-US" dirty="0"/>
              <a:t> laser configurations required here: </a:t>
            </a:r>
            <a:r>
              <a:rPr lang="en-US" b="1" dirty="0"/>
              <a:t>N/A</a:t>
            </a:r>
          </a:p>
          <a:p>
            <a:r>
              <a:rPr lang="en-US" dirty="0"/>
              <a:t>Hazards &amp; Special Installation Requirements</a:t>
            </a:r>
          </a:p>
          <a:p>
            <a:pPr lvl="1"/>
            <a:r>
              <a:rPr lang="en-US" dirty="0"/>
              <a:t>Large installation (chamber, insertion device, etc.): </a:t>
            </a:r>
            <a:r>
              <a:rPr lang="en-US" b="1" dirty="0"/>
              <a:t>N</a:t>
            </a:r>
          </a:p>
          <a:p>
            <a:pPr lvl="1"/>
            <a:r>
              <a:rPr lang="en-US" dirty="0"/>
              <a:t>Cryogens: </a:t>
            </a:r>
            <a:r>
              <a:rPr lang="en-US" b="1" dirty="0"/>
              <a:t>N</a:t>
            </a:r>
            <a:endParaRPr lang="en-US" dirty="0"/>
          </a:p>
          <a:p>
            <a:pPr lvl="1"/>
            <a:r>
              <a:rPr lang="en-US" dirty="0"/>
              <a:t>Introducing new magnetic elements: </a:t>
            </a:r>
            <a:r>
              <a:rPr lang="en-US" b="1" dirty="0"/>
              <a:t>Y </a:t>
            </a:r>
            <a:r>
              <a:rPr lang="en-US" dirty="0"/>
              <a:t>(Magnetic dipole)</a:t>
            </a:r>
          </a:p>
          <a:p>
            <a:pPr lvl="1"/>
            <a:r>
              <a:rPr lang="en-US" dirty="0"/>
              <a:t>Introducing new materials into the beam path:</a:t>
            </a:r>
            <a:r>
              <a:rPr lang="en-US" b="1" dirty="0"/>
              <a:t> Y </a:t>
            </a:r>
            <a:r>
              <a:rPr lang="en-US" dirty="0"/>
              <a:t>(YAG screens)</a:t>
            </a:r>
          </a:p>
          <a:p>
            <a:pPr lvl="1"/>
            <a:r>
              <a:rPr lang="en-US" dirty="0"/>
              <a:t>Any other foreseeable beam line modifications: </a:t>
            </a:r>
            <a:r>
              <a:rPr lang="en-US" b="1" dirty="0"/>
              <a:t>N</a:t>
            </a:r>
          </a:p>
          <a:p>
            <a:endParaRPr lang="en-US" dirty="0"/>
          </a:p>
        </p:txBody>
      </p:sp>
    </p:spTree>
    <p:extLst>
      <p:ext uri="{BB962C8B-B14F-4D97-AF65-F5344CB8AC3E}">
        <p14:creationId xmlns:p14="http://schemas.microsoft.com/office/powerpoint/2010/main" val="3215440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9FEAA-F4E0-1246-B1E7-DF336DE11A19}"/>
              </a:ext>
            </a:extLst>
          </p:cNvPr>
          <p:cNvSpPr>
            <a:spLocks noGrp="1"/>
          </p:cNvSpPr>
          <p:nvPr>
            <p:ph type="title"/>
          </p:nvPr>
        </p:nvSpPr>
        <p:spPr>
          <a:xfrm>
            <a:off x="858748" y="1"/>
            <a:ext cx="10515600" cy="636998"/>
          </a:xfrm>
        </p:spPr>
        <p:txBody>
          <a:bodyPr>
            <a:normAutofit/>
          </a:bodyPr>
          <a:lstStyle/>
          <a:p>
            <a:pPr algn="ctr"/>
            <a:r>
              <a:rPr lang="en-US" sz="2800" dirty="0"/>
              <a:t>Experimental Time Request</a:t>
            </a:r>
          </a:p>
        </p:txBody>
      </p:sp>
      <p:graphicFrame>
        <p:nvGraphicFramePr>
          <p:cNvPr id="6" name="Content Placeholder 5">
            <a:extLst>
              <a:ext uri="{FF2B5EF4-FFF2-40B4-BE49-F238E27FC236}">
                <a16:creationId xmlns:a16="http://schemas.microsoft.com/office/drawing/2014/main" id="{A33A3B09-4E77-B749-8153-C1844FE9A83A}"/>
              </a:ext>
            </a:extLst>
          </p:cNvPr>
          <p:cNvGraphicFramePr>
            <a:graphicFrameLocks noGrp="1"/>
          </p:cNvGraphicFramePr>
          <p:nvPr>
            <p:ph idx="1"/>
            <p:extLst>
              <p:ext uri="{D42A27DB-BD31-4B8C-83A1-F6EECF244321}">
                <p14:modId xmlns:p14="http://schemas.microsoft.com/office/powerpoint/2010/main" val="2279106836"/>
              </p:ext>
            </p:extLst>
          </p:nvPr>
        </p:nvGraphicFramePr>
        <p:xfrm>
          <a:off x="838200" y="1291370"/>
          <a:ext cx="10515600" cy="1483360"/>
        </p:xfrm>
        <a:graphic>
          <a:graphicData uri="http://schemas.openxmlformats.org/drawingml/2006/table">
            <a:tbl>
              <a:tblPr firstRow="1" bandRow="1">
                <a:tableStyleId>{9D7B26C5-4107-4FEC-AEDC-1716B250A1EF}</a:tableStyleId>
              </a:tblPr>
              <a:tblGrid>
                <a:gridCol w="3505200">
                  <a:extLst>
                    <a:ext uri="{9D8B030D-6E8A-4147-A177-3AD203B41FA5}">
                      <a16:colId xmlns:a16="http://schemas.microsoft.com/office/drawing/2014/main" val="3615137945"/>
                    </a:ext>
                  </a:extLst>
                </a:gridCol>
                <a:gridCol w="3505200">
                  <a:extLst>
                    <a:ext uri="{9D8B030D-6E8A-4147-A177-3AD203B41FA5}">
                      <a16:colId xmlns:a16="http://schemas.microsoft.com/office/drawing/2014/main" val="2365650492"/>
                    </a:ext>
                  </a:extLst>
                </a:gridCol>
                <a:gridCol w="3505200">
                  <a:extLst>
                    <a:ext uri="{9D8B030D-6E8A-4147-A177-3AD203B41FA5}">
                      <a16:colId xmlns:a16="http://schemas.microsoft.com/office/drawing/2014/main" val="2983676112"/>
                    </a:ext>
                  </a:extLst>
                </a:gridCol>
              </a:tblGrid>
              <a:tr h="370840">
                <a:tc>
                  <a:txBody>
                    <a:bodyPr/>
                    <a:lstStyle/>
                    <a:p>
                      <a:pPr algn="ctr"/>
                      <a:r>
                        <a:rPr lang="en-US" dirty="0"/>
                        <a:t>Capability</a:t>
                      </a:r>
                    </a:p>
                  </a:txBody>
                  <a:tcPr/>
                </a:tc>
                <a:tc>
                  <a:txBody>
                    <a:bodyPr/>
                    <a:lstStyle/>
                    <a:p>
                      <a:pPr algn="ctr"/>
                      <a:r>
                        <a:rPr lang="en-US" dirty="0"/>
                        <a:t>Setup Hours</a:t>
                      </a:r>
                    </a:p>
                  </a:txBody>
                  <a:tcPr/>
                </a:tc>
                <a:tc>
                  <a:txBody>
                    <a:bodyPr/>
                    <a:lstStyle/>
                    <a:p>
                      <a:pPr algn="ctr"/>
                      <a:r>
                        <a:rPr lang="en-US" dirty="0"/>
                        <a:t>Running Hours</a:t>
                      </a:r>
                    </a:p>
                  </a:txBody>
                  <a:tcPr/>
                </a:tc>
                <a:extLst>
                  <a:ext uri="{0D108BD9-81ED-4DB2-BD59-A6C34878D82A}">
                    <a16:rowId xmlns:a16="http://schemas.microsoft.com/office/drawing/2014/main" val="401107034"/>
                  </a:ext>
                </a:extLst>
              </a:tr>
              <a:tr h="370840">
                <a:tc>
                  <a:txBody>
                    <a:bodyPr/>
                    <a:lstStyle/>
                    <a:p>
                      <a:r>
                        <a:rPr lang="en-US" dirty="0"/>
                        <a:t>Electron Beam Only</a:t>
                      </a:r>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dirty="0"/>
                        <a:t>-</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dirty="0"/>
                        <a:t>-</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998231356"/>
                  </a:ext>
                </a:extLst>
              </a:tr>
              <a:tr h="370840">
                <a:tc>
                  <a:txBody>
                    <a:bodyPr/>
                    <a:lstStyle/>
                    <a:p>
                      <a:r>
                        <a:rPr lang="en-US" baseline="0" dirty="0"/>
                        <a:t>Laser* Only (in </a:t>
                      </a:r>
                      <a:r>
                        <a:rPr lang="en-US" baseline="0"/>
                        <a:t>Laser Areas)</a:t>
                      </a:r>
                      <a:endParaRPr lang="en-US" dirty="0"/>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dirty="0"/>
                        <a:t>-</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dirty="0"/>
                        <a:t>-</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878200075"/>
                  </a:ext>
                </a:extLst>
              </a:tr>
              <a:tr h="370840">
                <a:tc>
                  <a:txBody>
                    <a:bodyPr/>
                    <a:lstStyle/>
                    <a:p>
                      <a:r>
                        <a:rPr lang="en-US" baseline="0" dirty="0"/>
                        <a:t>Laser* + Electron Beam</a:t>
                      </a:r>
                      <a:endParaRPr lang="en-US" dirty="0"/>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dirty="0"/>
                        <a:t>40</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dirty="0"/>
                        <a:t>80</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3122887864"/>
                  </a:ext>
                </a:extLst>
              </a:tr>
            </a:tbl>
          </a:graphicData>
        </a:graphic>
      </p:graphicFrame>
      <p:sp>
        <p:nvSpPr>
          <p:cNvPr id="8" name="TextBox 7">
            <a:extLst>
              <a:ext uri="{FF2B5EF4-FFF2-40B4-BE49-F238E27FC236}">
                <a16:creationId xmlns:a16="http://schemas.microsoft.com/office/drawing/2014/main" id="{8B694B9C-51DF-1B41-9225-691F9D253220}"/>
              </a:ext>
            </a:extLst>
          </p:cNvPr>
          <p:cNvSpPr txBox="1"/>
          <p:nvPr/>
        </p:nvSpPr>
        <p:spPr>
          <a:xfrm>
            <a:off x="4623371" y="811659"/>
            <a:ext cx="3283912" cy="461665"/>
          </a:xfrm>
          <a:prstGeom prst="rect">
            <a:avLst/>
          </a:prstGeom>
          <a:noFill/>
        </p:spPr>
        <p:txBody>
          <a:bodyPr wrap="none" rtlCol="0">
            <a:spAutoFit/>
          </a:bodyPr>
          <a:lstStyle/>
          <a:p>
            <a:r>
              <a:rPr lang="en-US" sz="2400" dirty="0"/>
              <a:t>CY2023 Time Request</a:t>
            </a:r>
          </a:p>
        </p:txBody>
      </p:sp>
      <p:graphicFrame>
        <p:nvGraphicFramePr>
          <p:cNvPr id="9" name="Content Placeholder 5">
            <a:extLst>
              <a:ext uri="{FF2B5EF4-FFF2-40B4-BE49-F238E27FC236}">
                <a16:creationId xmlns:a16="http://schemas.microsoft.com/office/drawing/2014/main" id="{12C37A2F-A990-9749-952B-CEF0455DCD9E}"/>
              </a:ext>
            </a:extLst>
          </p:cNvPr>
          <p:cNvGraphicFramePr>
            <a:graphicFrameLocks/>
          </p:cNvGraphicFramePr>
          <p:nvPr>
            <p:extLst>
              <p:ext uri="{D42A27DB-BD31-4B8C-83A1-F6EECF244321}">
                <p14:modId xmlns:p14="http://schemas.microsoft.com/office/powerpoint/2010/main" val="2579858082"/>
              </p:ext>
            </p:extLst>
          </p:nvPr>
        </p:nvGraphicFramePr>
        <p:xfrm>
          <a:off x="857038" y="4104778"/>
          <a:ext cx="10515600" cy="1483360"/>
        </p:xfrm>
        <a:graphic>
          <a:graphicData uri="http://schemas.openxmlformats.org/drawingml/2006/table">
            <a:tbl>
              <a:tblPr firstRow="1" bandRow="1">
                <a:tableStyleId>{9D7B26C5-4107-4FEC-AEDC-1716B250A1EF}</a:tableStyleId>
              </a:tblPr>
              <a:tblGrid>
                <a:gridCol w="3505200">
                  <a:extLst>
                    <a:ext uri="{9D8B030D-6E8A-4147-A177-3AD203B41FA5}">
                      <a16:colId xmlns:a16="http://schemas.microsoft.com/office/drawing/2014/main" val="3615137945"/>
                    </a:ext>
                  </a:extLst>
                </a:gridCol>
                <a:gridCol w="3505200">
                  <a:extLst>
                    <a:ext uri="{9D8B030D-6E8A-4147-A177-3AD203B41FA5}">
                      <a16:colId xmlns:a16="http://schemas.microsoft.com/office/drawing/2014/main" val="2365650492"/>
                    </a:ext>
                  </a:extLst>
                </a:gridCol>
                <a:gridCol w="3505200">
                  <a:extLst>
                    <a:ext uri="{9D8B030D-6E8A-4147-A177-3AD203B41FA5}">
                      <a16:colId xmlns:a16="http://schemas.microsoft.com/office/drawing/2014/main" val="2983676112"/>
                    </a:ext>
                  </a:extLst>
                </a:gridCol>
              </a:tblGrid>
              <a:tr h="370840">
                <a:tc>
                  <a:txBody>
                    <a:bodyPr/>
                    <a:lstStyle/>
                    <a:p>
                      <a:pPr algn="ctr"/>
                      <a:r>
                        <a:rPr lang="en-US" dirty="0"/>
                        <a:t>Capability</a:t>
                      </a:r>
                    </a:p>
                  </a:txBody>
                  <a:tcPr/>
                </a:tc>
                <a:tc>
                  <a:txBody>
                    <a:bodyPr/>
                    <a:lstStyle/>
                    <a:p>
                      <a:pPr algn="ctr"/>
                      <a:r>
                        <a:rPr lang="en-US" dirty="0"/>
                        <a:t>Setup Hours</a:t>
                      </a:r>
                    </a:p>
                  </a:txBody>
                  <a:tcPr/>
                </a:tc>
                <a:tc>
                  <a:txBody>
                    <a:bodyPr/>
                    <a:lstStyle/>
                    <a:p>
                      <a:pPr algn="ctr"/>
                      <a:r>
                        <a:rPr lang="en-US" dirty="0"/>
                        <a:t>Running Hours</a:t>
                      </a:r>
                    </a:p>
                  </a:txBody>
                  <a:tcPr/>
                </a:tc>
                <a:extLst>
                  <a:ext uri="{0D108BD9-81ED-4DB2-BD59-A6C34878D82A}">
                    <a16:rowId xmlns:a16="http://schemas.microsoft.com/office/drawing/2014/main" val="401107034"/>
                  </a:ext>
                </a:extLst>
              </a:tr>
              <a:tr h="370840">
                <a:tc>
                  <a:txBody>
                    <a:bodyPr/>
                    <a:lstStyle/>
                    <a:p>
                      <a:r>
                        <a:rPr lang="en-US" dirty="0"/>
                        <a:t>Electron Beam Only</a:t>
                      </a:r>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dirty="0"/>
                        <a:t>-</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dirty="0"/>
                        <a:t>-</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1998231356"/>
                  </a:ext>
                </a:extLst>
              </a:tr>
              <a:tr h="370840">
                <a:tc>
                  <a:txBody>
                    <a:bodyPr/>
                    <a:lstStyle/>
                    <a:p>
                      <a:r>
                        <a:rPr lang="en-US" baseline="0" dirty="0"/>
                        <a:t>Laser* Only (in Laser Areas)</a:t>
                      </a:r>
                      <a:endParaRPr lang="en-US" dirty="0"/>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dirty="0"/>
                        <a:t>-</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dirty="0"/>
                        <a:t>-</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878200075"/>
                  </a:ext>
                </a:extLst>
              </a:tr>
              <a:tr h="370840">
                <a:tc>
                  <a:txBody>
                    <a:bodyPr/>
                    <a:lstStyle/>
                    <a:p>
                      <a:r>
                        <a:rPr lang="en-US" baseline="0" dirty="0"/>
                        <a:t>Laser* + Electron Beam</a:t>
                      </a:r>
                      <a:endParaRPr lang="en-US" dirty="0"/>
                    </a:p>
                  </a:txBody>
                  <a:tcPr>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dirty="0"/>
                        <a:t>240</a:t>
                      </a:r>
                    </a:p>
                  </a:txBody>
                  <a:tcP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tcPr>
                </a:tc>
                <a:tc>
                  <a:txBody>
                    <a:bodyPr/>
                    <a:lstStyle/>
                    <a:p>
                      <a:pPr algn="ctr"/>
                      <a:r>
                        <a:rPr lang="en-US" dirty="0"/>
                        <a:t>720</a:t>
                      </a:r>
                    </a:p>
                  </a:txBody>
                  <a:tcPr>
                    <a:lnL w="12700" cap="flat" cmpd="sng" algn="ctr">
                      <a:solidFill>
                        <a:schemeClr val="tx1">
                          <a:lumMod val="50000"/>
                          <a:lumOff val="50000"/>
                        </a:schemeClr>
                      </a:solidFill>
                      <a:prstDash val="solid"/>
                      <a:round/>
                      <a:headEnd type="none" w="med" len="med"/>
                      <a:tailEnd type="none" w="med" len="med"/>
                    </a:lnL>
                  </a:tcPr>
                </a:tc>
                <a:extLst>
                  <a:ext uri="{0D108BD9-81ED-4DB2-BD59-A6C34878D82A}">
                    <a16:rowId xmlns:a16="http://schemas.microsoft.com/office/drawing/2014/main" val="3122887864"/>
                  </a:ext>
                </a:extLst>
              </a:tr>
            </a:tbl>
          </a:graphicData>
        </a:graphic>
      </p:graphicFrame>
      <p:sp>
        <p:nvSpPr>
          <p:cNvPr id="11" name="TextBox 10">
            <a:extLst>
              <a:ext uri="{FF2B5EF4-FFF2-40B4-BE49-F238E27FC236}">
                <a16:creationId xmlns:a16="http://schemas.microsoft.com/office/drawing/2014/main" id="{76E3C46C-DAB6-C045-9C6E-8080C36C791D}"/>
              </a:ext>
            </a:extLst>
          </p:cNvPr>
          <p:cNvSpPr txBox="1"/>
          <p:nvPr/>
        </p:nvSpPr>
        <p:spPr>
          <a:xfrm>
            <a:off x="2157855" y="6242509"/>
            <a:ext cx="3695627" cy="369332"/>
          </a:xfrm>
          <a:prstGeom prst="rect">
            <a:avLst/>
          </a:prstGeom>
          <a:noFill/>
        </p:spPr>
        <p:txBody>
          <a:bodyPr wrap="none" rtlCol="0">
            <a:spAutoFit/>
          </a:bodyPr>
          <a:lstStyle/>
          <a:p>
            <a:r>
              <a:rPr lang="en-US" dirty="0"/>
              <a:t>* Laser = Near-IR or LWIR (CO</a:t>
            </a:r>
            <a:r>
              <a:rPr lang="en-US" baseline="-25000" dirty="0"/>
              <a:t>2</a:t>
            </a:r>
            <a:r>
              <a:rPr lang="en-US" dirty="0"/>
              <a:t>)  Laser</a:t>
            </a:r>
          </a:p>
        </p:txBody>
      </p:sp>
      <p:sp>
        <p:nvSpPr>
          <p:cNvPr id="12" name="TextBox 11">
            <a:extLst>
              <a:ext uri="{FF2B5EF4-FFF2-40B4-BE49-F238E27FC236}">
                <a16:creationId xmlns:a16="http://schemas.microsoft.com/office/drawing/2014/main" id="{F0DD5C7A-2802-9C41-84FC-3B5797C13958}"/>
              </a:ext>
            </a:extLst>
          </p:cNvPr>
          <p:cNvSpPr txBox="1"/>
          <p:nvPr/>
        </p:nvSpPr>
        <p:spPr>
          <a:xfrm>
            <a:off x="857038" y="3546760"/>
            <a:ext cx="10692222" cy="461665"/>
          </a:xfrm>
          <a:prstGeom prst="rect">
            <a:avLst/>
          </a:prstGeom>
          <a:noFill/>
        </p:spPr>
        <p:txBody>
          <a:bodyPr wrap="none" rtlCol="0">
            <a:spAutoFit/>
          </a:bodyPr>
          <a:lstStyle/>
          <a:p>
            <a:r>
              <a:rPr lang="en-US" sz="2400" dirty="0"/>
              <a:t>Remaining Time Estimate Through End of Experiment (including CY2023-25)</a:t>
            </a:r>
          </a:p>
        </p:txBody>
      </p:sp>
    </p:spTree>
    <p:extLst>
      <p:ext uri="{BB962C8B-B14F-4D97-AF65-F5344CB8AC3E}">
        <p14:creationId xmlns:p14="http://schemas.microsoft.com/office/powerpoint/2010/main" val="4106630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8C4AEAB-ADB6-B426-8150-5FAE5E87B64E}"/>
              </a:ext>
            </a:extLst>
          </p:cNvPr>
          <p:cNvSpPr>
            <a:spLocks noGrp="1"/>
          </p:cNvSpPr>
          <p:nvPr>
            <p:ph type="sldNum" sz="quarter" idx="4"/>
          </p:nvPr>
        </p:nvSpPr>
        <p:spPr/>
        <p:txBody>
          <a:bodyPr/>
          <a:lstStyle/>
          <a:p>
            <a:fld id="{933A556B-7C63-244D-9B7C-B0EA8042B330}" type="slidenum">
              <a:rPr lang="en-US" smtClean="0"/>
              <a:pPr/>
              <a:t>2</a:t>
            </a:fld>
            <a:endParaRPr lang="en-US" sz="1000" dirty="0"/>
          </a:p>
        </p:txBody>
      </p:sp>
      <p:sp>
        <p:nvSpPr>
          <p:cNvPr id="7" name="Rectangle 6">
            <a:extLst>
              <a:ext uri="{FF2B5EF4-FFF2-40B4-BE49-F238E27FC236}">
                <a16:creationId xmlns:a16="http://schemas.microsoft.com/office/drawing/2014/main" id="{3FC10ADA-D7B4-5B1D-88B4-D01410BF72A1}"/>
              </a:ext>
            </a:extLst>
          </p:cNvPr>
          <p:cNvSpPr/>
          <p:nvPr/>
        </p:nvSpPr>
        <p:spPr>
          <a:xfrm>
            <a:off x="218854" y="0"/>
            <a:ext cx="12099861" cy="954107"/>
          </a:xfrm>
          <a:prstGeom prst="rect">
            <a:avLst/>
          </a:prstGeom>
        </p:spPr>
        <p:txBody>
          <a:bodyPr wrap="square">
            <a:spAutoFit/>
          </a:bodyPr>
          <a:lstStyle/>
          <a:p>
            <a:r>
              <a:rPr lang="en-US" sz="2800" b="1" dirty="0">
                <a:solidFill>
                  <a:schemeClr val="accent1"/>
                </a:solidFill>
              </a:rPr>
              <a:t>Motivation: what is available at ATF that we can use for LWFA?</a:t>
            </a:r>
          </a:p>
          <a:p>
            <a:endParaRPr lang="en-US" sz="2800" b="1" dirty="0">
              <a:solidFill>
                <a:schemeClr val="accent2"/>
              </a:solidFill>
            </a:endParaRPr>
          </a:p>
        </p:txBody>
      </p:sp>
      <p:sp>
        <p:nvSpPr>
          <p:cNvPr id="4" name="TextBox 3">
            <a:extLst>
              <a:ext uri="{FF2B5EF4-FFF2-40B4-BE49-F238E27FC236}">
                <a16:creationId xmlns:a16="http://schemas.microsoft.com/office/drawing/2014/main" id="{294F7836-2225-DF85-AEBE-628CBF73CB31}"/>
              </a:ext>
            </a:extLst>
          </p:cNvPr>
          <p:cNvSpPr txBox="1"/>
          <p:nvPr/>
        </p:nvSpPr>
        <p:spPr>
          <a:xfrm>
            <a:off x="218854" y="556533"/>
            <a:ext cx="7594258" cy="369332"/>
          </a:xfrm>
          <a:prstGeom prst="rect">
            <a:avLst/>
          </a:prstGeom>
          <a:noFill/>
        </p:spPr>
        <p:txBody>
          <a:bodyPr wrap="none" rtlCol="0">
            <a:spAutoFit/>
          </a:bodyPr>
          <a:lstStyle/>
          <a:p>
            <a:r>
              <a:rPr lang="en-US" b="1" dirty="0">
                <a:solidFill>
                  <a:schemeClr val="accent1"/>
                </a:solidFill>
              </a:rPr>
              <a:t>CO</a:t>
            </a:r>
            <a:r>
              <a:rPr lang="en-US" b="1" baseline="-25000" dirty="0">
                <a:solidFill>
                  <a:schemeClr val="accent1"/>
                </a:solidFill>
              </a:rPr>
              <a:t>2</a:t>
            </a:r>
            <a:r>
              <a:rPr lang="en-US" b="1" dirty="0">
                <a:solidFill>
                  <a:schemeClr val="accent1"/>
                </a:solidFill>
              </a:rPr>
              <a:t> laser system: </a:t>
            </a:r>
            <a:r>
              <a:rPr lang="en-US" dirty="0"/>
              <a:t>2 </a:t>
            </a:r>
            <a:r>
              <a:rPr lang="en-US" dirty="0" err="1"/>
              <a:t>ps</a:t>
            </a:r>
            <a:r>
              <a:rPr lang="en-US" dirty="0"/>
              <a:t> pulses, up to 5 J energy, </a:t>
            </a:r>
            <a:r>
              <a:rPr lang="en-US" b="1" dirty="0"/>
              <a:t>wavelength ~10.2 um</a:t>
            </a:r>
          </a:p>
        </p:txBody>
      </p:sp>
      <p:pic>
        <p:nvPicPr>
          <p:cNvPr id="5" name="Picture 2">
            <a:extLst>
              <a:ext uri="{FF2B5EF4-FFF2-40B4-BE49-F238E27FC236}">
                <a16:creationId xmlns:a16="http://schemas.microsoft.com/office/drawing/2014/main" id="{16BE0CDF-1183-829F-9016-3898366DCD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07" y="1448758"/>
            <a:ext cx="3482058" cy="278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a:extLst>
              <a:ext uri="{FF2B5EF4-FFF2-40B4-BE49-F238E27FC236}">
                <a16:creationId xmlns:a16="http://schemas.microsoft.com/office/drawing/2014/main" id="{2D3728B3-D99C-9B88-7FFD-4882C7DB2FB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9273" y="1469306"/>
            <a:ext cx="3392907" cy="2667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6A3A51DC-468D-0FB1-D9CC-AF2B515D29B4}"/>
                  </a:ext>
                </a:extLst>
              </p:cNvPr>
              <p:cNvSpPr/>
              <p:nvPr/>
            </p:nvSpPr>
            <p:spPr>
              <a:xfrm>
                <a:off x="777207" y="998082"/>
                <a:ext cx="3143011" cy="646331"/>
              </a:xfrm>
              <a:prstGeom prst="rect">
                <a:avLst/>
              </a:prstGeom>
            </p:spPr>
            <p:txBody>
              <a:bodyPr wrap="square">
                <a:spAutoFit/>
              </a:bodyPr>
              <a:lstStyle/>
              <a:p>
                <a14:m>
                  <m:oMath xmlns:m="http://schemas.openxmlformats.org/officeDocument/2006/math">
                    <m:sSub>
                      <m:sSubPr>
                        <m:ctrlPr>
                          <a:rPr lang="en-US" b="1" i="1" smtClean="0">
                            <a:solidFill>
                              <a:schemeClr val="accent1"/>
                            </a:solidFill>
                            <a:latin typeface="Cambria Math" panose="02040503050406030204" pitchFamily="18" charset="0"/>
                          </a:rPr>
                        </m:ctrlPr>
                      </m:sSubPr>
                      <m:e>
                        <m:r>
                          <a:rPr lang="en-US" b="1" i="1" smtClean="0">
                            <a:solidFill>
                              <a:schemeClr val="accent1"/>
                            </a:solidFill>
                            <a:latin typeface="Cambria Math" panose="02040503050406030204" pitchFamily="18" charset="0"/>
                            <a:ea typeface="Cambria Math" panose="02040503050406030204" pitchFamily="18" charset="0"/>
                          </a:rPr>
                          <m:t>𝝀</m:t>
                        </m:r>
                      </m:e>
                      <m:sub>
                        <m:r>
                          <a:rPr lang="en-US" b="1" i="1" smtClean="0">
                            <a:solidFill>
                              <a:schemeClr val="accent1"/>
                            </a:solidFill>
                            <a:latin typeface="Cambria Math" panose="02040503050406030204" pitchFamily="18" charset="0"/>
                          </a:rPr>
                          <m:t>𝒅𝒓𝒊𝒗𝒆</m:t>
                        </m:r>
                      </m:sub>
                    </m:sSub>
                  </m:oMath>
                </a14:m>
                <a:r>
                  <a:rPr lang="en-US" b="1" dirty="0">
                    <a:solidFill>
                      <a:schemeClr val="accent1"/>
                    </a:solidFill>
                  </a:rPr>
                  <a:t>= 0.8 um, 25 TW, 30 fs</a:t>
                </a:r>
              </a:p>
              <a:p>
                <a:pPr algn="ctr"/>
                <a:r>
                  <a:rPr lang="en-US" b="1" dirty="0">
                    <a:solidFill>
                      <a:schemeClr val="accent1"/>
                    </a:solidFill>
                  </a:rPr>
                  <a:t>n</a:t>
                </a:r>
                <a:r>
                  <a:rPr lang="en-US" b="1" baseline="-25000" dirty="0">
                    <a:solidFill>
                      <a:schemeClr val="accent1"/>
                    </a:solidFill>
                  </a:rPr>
                  <a:t>e</a:t>
                </a:r>
                <a:r>
                  <a:rPr lang="en-US" b="1" dirty="0">
                    <a:solidFill>
                      <a:schemeClr val="accent1"/>
                    </a:solidFill>
                  </a:rPr>
                  <a:t> = 2e19 cm</a:t>
                </a:r>
                <a:r>
                  <a:rPr lang="en-US" b="1" baseline="30000" dirty="0">
                    <a:solidFill>
                      <a:schemeClr val="accent1"/>
                    </a:solidFill>
                  </a:rPr>
                  <a:t>-3</a:t>
                </a:r>
                <a:r>
                  <a:rPr lang="en-US" b="1" baseline="-25000" dirty="0">
                    <a:solidFill>
                      <a:schemeClr val="accent1"/>
                    </a:solidFill>
                  </a:rPr>
                  <a:t> </a:t>
                </a:r>
              </a:p>
            </p:txBody>
          </p:sp>
        </mc:Choice>
        <mc:Fallback xmlns="">
          <p:sp>
            <p:nvSpPr>
              <p:cNvPr id="8" name="Rectangle 7">
                <a:extLst>
                  <a:ext uri="{FF2B5EF4-FFF2-40B4-BE49-F238E27FC236}">
                    <a16:creationId xmlns:a16="http://schemas.microsoft.com/office/drawing/2014/main" id="{6A3A51DC-468D-0FB1-D9CC-AF2B515D29B4}"/>
                  </a:ext>
                </a:extLst>
              </p:cNvPr>
              <p:cNvSpPr>
                <a:spLocks noRot="1" noChangeAspect="1" noMove="1" noResize="1" noEditPoints="1" noAdjustHandles="1" noChangeArrowheads="1" noChangeShapeType="1" noTextEdit="1"/>
              </p:cNvSpPr>
              <p:nvPr/>
            </p:nvSpPr>
            <p:spPr>
              <a:xfrm>
                <a:off x="777207" y="998082"/>
                <a:ext cx="3143011" cy="646331"/>
              </a:xfrm>
              <a:prstGeom prst="rect">
                <a:avLst/>
              </a:prstGeom>
              <a:blipFill>
                <a:blip r:embed="rId4"/>
                <a:stretch>
                  <a:fillRect t="-3846" r="-1205" b="-134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389CA68F-F667-A45C-D238-03F8E17754CA}"/>
                  </a:ext>
                </a:extLst>
              </p:cNvPr>
              <p:cNvSpPr/>
              <p:nvPr/>
            </p:nvSpPr>
            <p:spPr>
              <a:xfrm>
                <a:off x="4909273" y="979850"/>
                <a:ext cx="3290962" cy="646331"/>
              </a:xfrm>
              <a:prstGeom prst="rect">
                <a:avLst/>
              </a:prstGeom>
            </p:spPr>
            <p:txBody>
              <a:bodyPr wrap="square">
                <a:spAutoFit/>
              </a:bodyPr>
              <a:lstStyle/>
              <a:p>
                <a:pPr algn="ctr"/>
                <a14:m>
                  <m:oMath xmlns:m="http://schemas.openxmlformats.org/officeDocument/2006/math">
                    <m:sSub>
                      <m:sSubPr>
                        <m:ctrlPr>
                          <a:rPr lang="en-US" b="1" i="1" smtClean="0">
                            <a:solidFill>
                              <a:schemeClr val="accent1"/>
                            </a:solidFill>
                            <a:latin typeface="Cambria Math" panose="02040503050406030204" pitchFamily="18" charset="0"/>
                          </a:rPr>
                        </m:ctrlPr>
                      </m:sSubPr>
                      <m:e>
                        <m:r>
                          <a:rPr lang="en-US" b="1" i="1" smtClean="0">
                            <a:solidFill>
                              <a:schemeClr val="accent1"/>
                            </a:solidFill>
                            <a:latin typeface="Cambria Math" panose="02040503050406030204" pitchFamily="18" charset="0"/>
                            <a:ea typeface="Cambria Math" panose="02040503050406030204" pitchFamily="18" charset="0"/>
                          </a:rPr>
                          <m:t>𝝀</m:t>
                        </m:r>
                      </m:e>
                      <m:sub>
                        <m:r>
                          <a:rPr lang="en-US" b="1" i="1" smtClean="0">
                            <a:solidFill>
                              <a:schemeClr val="accent1"/>
                            </a:solidFill>
                            <a:latin typeface="Cambria Math" panose="02040503050406030204" pitchFamily="18" charset="0"/>
                          </a:rPr>
                          <m:t>𝒅𝒓𝒊𝒗𝒆</m:t>
                        </m:r>
                      </m:sub>
                    </m:sSub>
                  </m:oMath>
                </a14:m>
                <a:r>
                  <a:rPr lang="en-US" b="1" dirty="0">
                    <a:solidFill>
                      <a:schemeClr val="accent1"/>
                    </a:solidFill>
                  </a:rPr>
                  <a:t>= 10 um, 25 TW, 500 fs</a:t>
                </a:r>
              </a:p>
              <a:p>
                <a:pPr algn="ctr"/>
                <a:r>
                  <a:rPr lang="en-US" b="1" dirty="0">
                    <a:solidFill>
                      <a:schemeClr val="accent1"/>
                    </a:solidFill>
                  </a:rPr>
                  <a:t>n</a:t>
                </a:r>
                <a:r>
                  <a:rPr lang="en-US" b="1" baseline="-25000" dirty="0">
                    <a:solidFill>
                      <a:schemeClr val="accent1"/>
                    </a:solidFill>
                  </a:rPr>
                  <a:t>e</a:t>
                </a:r>
                <a:r>
                  <a:rPr lang="en-US" b="1" dirty="0">
                    <a:solidFill>
                      <a:schemeClr val="accent1"/>
                    </a:solidFill>
                  </a:rPr>
                  <a:t> = 1e16 cm</a:t>
                </a:r>
                <a:r>
                  <a:rPr lang="en-US" b="1" baseline="30000" dirty="0">
                    <a:solidFill>
                      <a:schemeClr val="accent1"/>
                    </a:solidFill>
                  </a:rPr>
                  <a:t>-3</a:t>
                </a:r>
                <a:r>
                  <a:rPr lang="en-US" b="1" baseline="-25000" dirty="0">
                    <a:solidFill>
                      <a:schemeClr val="accent1"/>
                    </a:solidFill>
                  </a:rPr>
                  <a:t> </a:t>
                </a:r>
              </a:p>
            </p:txBody>
          </p:sp>
        </mc:Choice>
        <mc:Fallback xmlns="">
          <p:sp>
            <p:nvSpPr>
              <p:cNvPr id="9" name="Rectangle 8">
                <a:extLst>
                  <a:ext uri="{FF2B5EF4-FFF2-40B4-BE49-F238E27FC236}">
                    <a16:creationId xmlns:a16="http://schemas.microsoft.com/office/drawing/2014/main" id="{389CA68F-F667-A45C-D238-03F8E17754CA}"/>
                  </a:ext>
                </a:extLst>
              </p:cNvPr>
              <p:cNvSpPr>
                <a:spLocks noRot="1" noChangeAspect="1" noMove="1" noResize="1" noEditPoints="1" noAdjustHandles="1" noChangeArrowheads="1" noChangeShapeType="1" noTextEdit="1"/>
              </p:cNvSpPr>
              <p:nvPr/>
            </p:nvSpPr>
            <p:spPr>
              <a:xfrm>
                <a:off x="4909273" y="979850"/>
                <a:ext cx="3290962" cy="646331"/>
              </a:xfrm>
              <a:prstGeom prst="rect">
                <a:avLst/>
              </a:prstGeom>
              <a:blipFill>
                <a:blip r:embed="rId5"/>
                <a:stretch>
                  <a:fillRect t="-5769" b="-11538"/>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DF990D72-26ED-1B61-2681-E572EA6B7212}"/>
              </a:ext>
            </a:extLst>
          </p:cNvPr>
          <p:cNvSpPr/>
          <p:nvPr/>
        </p:nvSpPr>
        <p:spPr>
          <a:xfrm>
            <a:off x="8035055" y="2227375"/>
            <a:ext cx="4156945" cy="707886"/>
          </a:xfrm>
          <a:prstGeom prst="rect">
            <a:avLst/>
          </a:prstGeom>
        </p:spPr>
        <p:txBody>
          <a:bodyPr wrap="square">
            <a:spAutoFit/>
          </a:bodyPr>
          <a:lstStyle/>
          <a:p>
            <a:pPr algn="ctr"/>
            <a:r>
              <a:rPr lang="en-US" sz="2000" b="1" dirty="0">
                <a:solidFill>
                  <a:schemeClr val="accent2"/>
                </a:solidFill>
              </a:rPr>
              <a:t>Precise and controllable external injection! </a:t>
            </a:r>
          </a:p>
        </p:txBody>
      </p:sp>
      <p:sp>
        <p:nvSpPr>
          <p:cNvPr id="11" name="TextBox 10">
            <a:extLst>
              <a:ext uri="{FF2B5EF4-FFF2-40B4-BE49-F238E27FC236}">
                <a16:creationId xmlns:a16="http://schemas.microsoft.com/office/drawing/2014/main" id="{E69F9E91-4AC1-CF78-58B7-6EED6E9F0FB0}"/>
              </a:ext>
            </a:extLst>
          </p:cNvPr>
          <p:cNvSpPr txBox="1"/>
          <p:nvPr/>
        </p:nvSpPr>
        <p:spPr>
          <a:xfrm>
            <a:off x="430972" y="4268942"/>
            <a:ext cx="11189528" cy="646331"/>
          </a:xfrm>
          <a:prstGeom prst="rect">
            <a:avLst/>
          </a:prstGeom>
          <a:solidFill>
            <a:schemeClr val="accent3">
              <a:lumMod val="20000"/>
              <a:lumOff val="80000"/>
            </a:schemeClr>
          </a:solidFill>
        </p:spPr>
        <p:txBody>
          <a:bodyPr wrap="square" rtlCol="0">
            <a:spAutoFit/>
          </a:bodyPr>
          <a:lstStyle/>
          <a:p>
            <a:pPr algn="ctr"/>
            <a:r>
              <a:rPr lang="en-US" b="1" dirty="0"/>
              <a:t>Diagnostic tools</a:t>
            </a:r>
            <a:r>
              <a:rPr lang="en-US" dirty="0"/>
              <a:t> are needed to </a:t>
            </a:r>
            <a:r>
              <a:rPr lang="en-US" b="1" dirty="0"/>
              <a:t>characterize the fields</a:t>
            </a:r>
            <a:r>
              <a:rPr lang="en-US" dirty="0"/>
              <a:t> inside such structures and to </a:t>
            </a:r>
            <a:r>
              <a:rPr lang="en-US" b="1" dirty="0"/>
              <a:t>improve the means of external injection</a:t>
            </a:r>
            <a:r>
              <a:rPr lang="en-US" dirty="0"/>
              <a:t>. </a:t>
            </a:r>
          </a:p>
        </p:txBody>
      </p:sp>
      <p:sp>
        <p:nvSpPr>
          <p:cNvPr id="13" name="TextBox 12">
            <a:extLst>
              <a:ext uri="{FF2B5EF4-FFF2-40B4-BE49-F238E27FC236}">
                <a16:creationId xmlns:a16="http://schemas.microsoft.com/office/drawing/2014/main" id="{AB4B7E4C-BF75-3548-B4DD-592AEB50AC60}"/>
              </a:ext>
            </a:extLst>
          </p:cNvPr>
          <p:cNvSpPr txBox="1"/>
          <p:nvPr/>
        </p:nvSpPr>
        <p:spPr>
          <a:xfrm>
            <a:off x="449750" y="5296858"/>
            <a:ext cx="11663482" cy="1477328"/>
          </a:xfrm>
          <a:prstGeom prst="rect">
            <a:avLst/>
          </a:prstGeom>
          <a:noFill/>
        </p:spPr>
        <p:txBody>
          <a:bodyPr wrap="square" rtlCol="0">
            <a:spAutoFit/>
          </a:bodyPr>
          <a:lstStyle/>
          <a:p>
            <a:pPr marL="285750" indent="-285750" algn="just">
              <a:buFont typeface="System Font Regular"/>
              <a:buChar char="➤"/>
            </a:pPr>
            <a:r>
              <a:rPr lang="en-US" dirty="0"/>
              <a:t>Use </a:t>
            </a:r>
            <a:r>
              <a:rPr lang="en-US" b="1" dirty="0"/>
              <a:t>optical methods—</a:t>
            </a:r>
            <a:r>
              <a:rPr lang="en-US" dirty="0"/>
              <a:t>lasers.</a:t>
            </a:r>
          </a:p>
          <a:p>
            <a:pPr marL="285750" indent="-285750" algn="just">
              <a:buFont typeface="System Font Regular"/>
              <a:buChar char="➤"/>
            </a:pPr>
            <a:r>
              <a:rPr lang="en-US" dirty="0"/>
              <a:t>These methods </a:t>
            </a:r>
            <a:r>
              <a:rPr lang="en-US" b="1" dirty="0"/>
              <a:t>rely on the index of refraction </a:t>
            </a:r>
            <a:r>
              <a:rPr lang="en-US" dirty="0"/>
              <a:t>of plasma.</a:t>
            </a:r>
          </a:p>
          <a:p>
            <a:pPr marL="285750" indent="-285750" algn="just">
              <a:buFont typeface="System Font Regular"/>
              <a:buChar char="➤"/>
            </a:pPr>
            <a:r>
              <a:rPr lang="en-US" b="1" dirty="0"/>
              <a:t>Optical methods </a:t>
            </a:r>
            <a:r>
              <a:rPr lang="en-US" dirty="0"/>
              <a:t>have been </a:t>
            </a:r>
            <a:r>
              <a:rPr lang="en-US" b="1" dirty="0">
                <a:solidFill>
                  <a:schemeClr val="accent3"/>
                </a:solidFill>
              </a:rPr>
              <a:t>extensively studied</a:t>
            </a:r>
            <a:r>
              <a:rPr lang="en-US" dirty="0"/>
              <a:t> and have </a:t>
            </a:r>
            <a:r>
              <a:rPr lang="en-US" b="1" dirty="0">
                <a:solidFill>
                  <a:schemeClr val="accent3"/>
                </a:solidFill>
              </a:rPr>
              <a:t>successfully demonstrated</a:t>
            </a:r>
            <a:r>
              <a:rPr lang="en-US" dirty="0"/>
              <a:t> the ability to capture </a:t>
            </a:r>
            <a:r>
              <a:rPr lang="en-US" b="1" dirty="0">
                <a:solidFill>
                  <a:schemeClr val="accent3"/>
                </a:solidFill>
              </a:rPr>
              <a:t>shadowgraphs</a:t>
            </a:r>
            <a:r>
              <a:rPr lang="en-US" dirty="0"/>
              <a:t> of the plasma wakes.</a:t>
            </a:r>
          </a:p>
          <a:p>
            <a:pPr marL="285750" indent="-285750" algn="just">
              <a:buFont typeface="System Font Regular"/>
              <a:buChar char="➤"/>
            </a:pPr>
            <a:r>
              <a:rPr lang="en-US" b="1" dirty="0"/>
              <a:t>BUT: </a:t>
            </a:r>
            <a:r>
              <a:rPr lang="en-US" b="1" dirty="0">
                <a:solidFill>
                  <a:schemeClr val="accent5"/>
                </a:solidFill>
              </a:rPr>
              <a:t>difficult at low plasma densities.</a:t>
            </a:r>
          </a:p>
        </p:txBody>
      </p:sp>
      <p:sp>
        <p:nvSpPr>
          <p:cNvPr id="14" name="TextBox 13">
            <a:extLst>
              <a:ext uri="{FF2B5EF4-FFF2-40B4-BE49-F238E27FC236}">
                <a16:creationId xmlns:a16="http://schemas.microsoft.com/office/drawing/2014/main" id="{2CD2C13C-A4A7-A047-9C85-5DEF44A44D52}"/>
              </a:ext>
            </a:extLst>
          </p:cNvPr>
          <p:cNvSpPr txBox="1"/>
          <p:nvPr/>
        </p:nvSpPr>
        <p:spPr>
          <a:xfrm>
            <a:off x="244827" y="4986115"/>
            <a:ext cx="4459426" cy="369332"/>
          </a:xfrm>
          <a:prstGeom prst="rect">
            <a:avLst/>
          </a:prstGeom>
          <a:noFill/>
        </p:spPr>
        <p:txBody>
          <a:bodyPr wrap="none" rtlCol="0">
            <a:spAutoFit/>
          </a:bodyPr>
          <a:lstStyle/>
          <a:p>
            <a:r>
              <a:rPr lang="en-US" b="1" dirty="0">
                <a:solidFill>
                  <a:schemeClr val="accent1"/>
                </a:solidFill>
              </a:rPr>
              <a:t>How is LWFA diagnostic usually done?</a:t>
            </a:r>
          </a:p>
        </p:txBody>
      </p:sp>
      <p:sp>
        <p:nvSpPr>
          <p:cNvPr id="15" name="TextBox 14">
            <a:extLst>
              <a:ext uri="{FF2B5EF4-FFF2-40B4-BE49-F238E27FC236}">
                <a16:creationId xmlns:a16="http://schemas.microsoft.com/office/drawing/2014/main" id="{2B3B694B-78D8-84C9-E264-6F7AE5F773AD}"/>
              </a:ext>
            </a:extLst>
          </p:cNvPr>
          <p:cNvSpPr txBox="1"/>
          <p:nvPr/>
        </p:nvSpPr>
        <p:spPr>
          <a:xfrm>
            <a:off x="5021827" y="1626181"/>
            <a:ext cx="2148345" cy="276999"/>
          </a:xfrm>
          <a:prstGeom prst="rect">
            <a:avLst/>
          </a:prstGeom>
          <a:noFill/>
        </p:spPr>
        <p:txBody>
          <a:bodyPr wrap="none" rtlCol="0">
            <a:spAutoFit/>
          </a:bodyPr>
          <a:lstStyle/>
          <a:p>
            <a:r>
              <a:rPr lang="en-US" sz="1200" dirty="0"/>
              <a:t>Courtesy of Gennady Shvets</a:t>
            </a:r>
          </a:p>
        </p:txBody>
      </p:sp>
      <p:sp>
        <p:nvSpPr>
          <p:cNvPr id="16" name="TextBox 15">
            <a:extLst>
              <a:ext uri="{FF2B5EF4-FFF2-40B4-BE49-F238E27FC236}">
                <a16:creationId xmlns:a16="http://schemas.microsoft.com/office/drawing/2014/main" id="{CA4C333E-800D-104B-0DF4-1842E5BBD433}"/>
              </a:ext>
            </a:extLst>
          </p:cNvPr>
          <p:cNvSpPr txBox="1"/>
          <p:nvPr/>
        </p:nvSpPr>
        <p:spPr>
          <a:xfrm>
            <a:off x="867224" y="1626181"/>
            <a:ext cx="2148345" cy="276999"/>
          </a:xfrm>
          <a:prstGeom prst="rect">
            <a:avLst/>
          </a:prstGeom>
          <a:noFill/>
        </p:spPr>
        <p:txBody>
          <a:bodyPr wrap="none" rtlCol="0">
            <a:spAutoFit/>
          </a:bodyPr>
          <a:lstStyle/>
          <a:p>
            <a:r>
              <a:rPr lang="en-US" sz="1200" dirty="0"/>
              <a:t>Courtesy of Gennady Shvets</a:t>
            </a:r>
          </a:p>
        </p:txBody>
      </p:sp>
    </p:spTree>
    <p:extLst>
      <p:ext uri="{BB962C8B-B14F-4D97-AF65-F5344CB8AC3E}">
        <p14:creationId xmlns:p14="http://schemas.microsoft.com/office/powerpoint/2010/main" val="8812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8C4AEAB-ADB6-B426-8150-5FAE5E87B64E}"/>
              </a:ext>
            </a:extLst>
          </p:cNvPr>
          <p:cNvSpPr>
            <a:spLocks noGrp="1"/>
          </p:cNvSpPr>
          <p:nvPr>
            <p:ph type="sldNum" sz="quarter" idx="4"/>
          </p:nvPr>
        </p:nvSpPr>
        <p:spPr/>
        <p:txBody>
          <a:bodyPr/>
          <a:lstStyle/>
          <a:p>
            <a:fld id="{933A556B-7C63-244D-9B7C-B0EA8042B330}" type="slidenum">
              <a:rPr lang="en-US" smtClean="0"/>
              <a:pPr/>
              <a:t>3</a:t>
            </a:fld>
            <a:endParaRPr lang="en-US" sz="1000" dirty="0"/>
          </a:p>
        </p:txBody>
      </p:sp>
      <p:pic>
        <p:nvPicPr>
          <p:cNvPr id="2" name="Picture 1">
            <a:extLst>
              <a:ext uri="{FF2B5EF4-FFF2-40B4-BE49-F238E27FC236}">
                <a16:creationId xmlns:a16="http://schemas.microsoft.com/office/drawing/2014/main" id="{CB8E73C0-4215-B8FB-776F-21B8E1FC72BE}"/>
              </a:ext>
            </a:extLst>
          </p:cNvPr>
          <p:cNvPicPr>
            <a:picLocks noChangeAspect="1"/>
          </p:cNvPicPr>
          <p:nvPr/>
        </p:nvPicPr>
        <p:blipFill>
          <a:blip r:embed="rId4"/>
          <a:stretch>
            <a:fillRect/>
          </a:stretch>
        </p:blipFill>
        <p:spPr>
          <a:xfrm>
            <a:off x="571500" y="595139"/>
            <a:ext cx="6007100" cy="3102622"/>
          </a:xfrm>
          <a:prstGeom prst="rect">
            <a:avLst/>
          </a:prstGeom>
          <a:ln w="38100">
            <a:solidFill>
              <a:schemeClr val="accent3">
                <a:lumMod val="75000"/>
              </a:schemeClr>
            </a:solidFill>
          </a:ln>
        </p:spPr>
      </p:pic>
      <p:sp>
        <p:nvSpPr>
          <p:cNvPr id="4" name="Rectangle 3">
            <a:extLst>
              <a:ext uri="{FF2B5EF4-FFF2-40B4-BE49-F238E27FC236}">
                <a16:creationId xmlns:a16="http://schemas.microsoft.com/office/drawing/2014/main" id="{DE3E9119-D02C-6DE3-2067-CEBF5AD872BB}"/>
              </a:ext>
            </a:extLst>
          </p:cNvPr>
          <p:cNvSpPr/>
          <p:nvPr/>
        </p:nvSpPr>
        <p:spPr>
          <a:xfrm>
            <a:off x="218854" y="0"/>
            <a:ext cx="12099861" cy="954107"/>
          </a:xfrm>
          <a:prstGeom prst="rect">
            <a:avLst/>
          </a:prstGeom>
        </p:spPr>
        <p:txBody>
          <a:bodyPr wrap="square">
            <a:spAutoFit/>
          </a:bodyPr>
          <a:lstStyle/>
          <a:p>
            <a:r>
              <a:rPr lang="en-US" sz="2800" b="1" dirty="0">
                <a:solidFill>
                  <a:schemeClr val="accent1"/>
                </a:solidFill>
              </a:rPr>
              <a:t>Experimental goal: probing of fields in LWFA using electron beam</a:t>
            </a:r>
          </a:p>
          <a:p>
            <a:endParaRPr lang="en-US" sz="2800" b="1" dirty="0">
              <a:solidFill>
                <a:schemeClr val="accent2"/>
              </a:solidFill>
            </a:endParaRPr>
          </a:p>
        </p:txBody>
      </p:sp>
      <p:pic>
        <p:nvPicPr>
          <p:cNvPr id="8" name="movie.mp4" descr="movie.mp4">
            <a:hlinkClick r:id="" action="ppaction://media"/>
            <a:extLst>
              <a:ext uri="{FF2B5EF4-FFF2-40B4-BE49-F238E27FC236}">
                <a16:creationId xmlns:a16="http://schemas.microsoft.com/office/drawing/2014/main" id="{0676E0F0-9182-8D70-1BD4-2FEDC5333BF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588206" y="648451"/>
            <a:ext cx="3599808" cy="3141650"/>
          </a:xfrm>
          <a:prstGeom prst="rect">
            <a:avLst/>
          </a:prstGeom>
        </p:spPr>
      </p:pic>
      <p:sp>
        <p:nvSpPr>
          <p:cNvPr id="9" name="TextBox 8">
            <a:extLst>
              <a:ext uri="{FF2B5EF4-FFF2-40B4-BE49-F238E27FC236}">
                <a16:creationId xmlns:a16="http://schemas.microsoft.com/office/drawing/2014/main" id="{9DF55BA3-A9A2-ADC9-35EF-EF379D5307AF}"/>
              </a:ext>
            </a:extLst>
          </p:cNvPr>
          <p:cNvSpPr txBox="1"/>
          <p:nvPr/>
        </p:nvSpPr>
        <p:spPr>
          <a:xfrm>
            <a:off x="107906" y="3843771"/>
            <a:ext cx="4251333" cy="461665"/>
          </a:xfrm>
          <a:prstGeom prst="rect">
            <a:avLst/>
          </a:prstGeom>
          <a:noFill/>
          <a:ln w="12700">
            <a:noFill/>
          </a:ln>
        </p:spPr>
        <p:txBody>
          <a:bodyPr wrap="square" rtlCol="0">
            <a:spAutoFit/>
          </a:bodyPr>
          <a:lstStyle/>
          <a:p>
            <a:pPr algn="ctr"/>
            <a:r>
              <a:rPr lang="en-US" sz="2400" b="1" dirty="0">
                <a:solidFill>
                  <a:schemeClr val="accent1"/>
                </a:solidFill>
              </a:rPr>
              <a:t>Taking it one step further: </a:t>
            </a:r>
          </a:p>
        </p:txBody>
      </p:sp>
      <p:pic>
        <p:nvPicPr>
          <p:cNvPr id="10" name="Picture 9" descr="Diagram&#10;&#10;Description automatically generated">
            <a:extLst>
              <a:ext uri="{FF2B5EF4-FFF2-40B4-BE49-F238E27FC236}">
                <a16:creationId xmlns:a16="http://schemas.microsoft.com/office/drawing/2014/main" id="{B20F4A49-41FD-D954-88C9-BCA55F35302B}"/>
              </a:ext>
            </a:extLst>
          </p:cNvPr>
          <p:cNvPicPr>
            <a:picLocks noChangeAspect="1"/>
          </p:cNvPicPr>
          <p:nvPr/>
        </p:nvPicPr>
        <p:blipFill>
          <a:blip r:embed="rId6"/>
          <a:stretch>
            <a:fillRect/>
          </a:stretch>
        </p:blipFill>
        <p:spPr>
          <a:xfrm>
            <a:off x="489308" y="4426906"/>
            <a:ext cx="4311267" cy="1892993"/>
          </a:xfrm>
          <a:prstGeom prst="rect">
            <a:avLst/>
          </a:prstGeom>
        </p:spPr>
      </p:pic>
      <p:grpSp>
        <p:nvGrpSpPr>
          <p:cNvPr id="25" name="Group 24">
            <a:extLst>
              <a:ext uri="{FF2B5EF4-FFF2-40B4-BE49-F238E27FC236}">
                <a16:creationId xmlns:a16="http://schemas.microsoft.com/office/drawing/2014/main" id="{23767066-8C93-0FA6-1108-5332AF06D399}"/>
              </a:ext>
            </a:extLst>
          </p:cNvPr>
          <p:cNvGrpSpPr/>
          <p:nvPr/>
        </p:nvGrpSpPr>
        <p:grpSpPr>
          <a:xfrm>
            <a:off x="2537824" y="4274506"/>
            <a:ext cx="11002499" cy="369332"/>
            <a:chOff x="2537824" y="4363406"/>
            <a:chExt cx="11002499" cy="369332"/>
          </a:xfrm>
        </p:grpSpPr>
        <p:sp>
          <p:nvSpPr>
            <p:cNvPr id="12" name="Rectangle 11">
              <a:extLst>
                <a:ext uri="{FF2B5EF4-FFF2-40B4-BE49-F238E27FC236}">
                  <a16:creationId xmlns:a16="http://schemas.microsoft.com/office/drawing/2014/main" id="{1FBB9432-ABD1-EA9F-3EAA-3F019C7F0A5A}"/>
                </a:ext>
              </a:extLst>
            </p:cNvPr>
            <p:cNvSpPr/>
            <p:nvPr/>
          </p:nvSpPr>
          <p:spPr>
            <a:xfrm>
              <a:off x="2537824" y="4363406"/>
              <a:ext cx="11002499" cy="369332"/>
            </a:xfrm>
            <a:prstGeom prst="rect">
              <a:avLst/>
            </a:prstGeom>
          </p:spPr>
          <p:txBody>
            <a:bodyPr wrap="square">
              <a:spAutoFit/>
            </a:bodyPr>
            <a:lstStyle/>
            <a:p>
              <a:pPr algn="ctr"/>
              <a:r>
                <a:rPr lang="en-US" dirty="0"/>
                <a:t>Linear focusing force in a bubble:                   (wakefield theory suggests            )</a:t>
              </a:r>
            </a:p>
          </p:txBody>
        </p:sp>
        <p:pic>
          <p:nvPicPr>
            <p:cNvPr id="13" name="Picture 12">
              <a:extLst>
                <a:ext uri="{FF2B5EF4-FFF2-40B4-BE49-F238E27FC236}">
                  <a16:creationId xmlns:a16="http://schemas.microsoft.com/office/drawing/2014/main" id="{1C7DC7EB-914D-AEBF-3A48-577D749B2B8B}"/>
                </a:ext>
              </a:extLst>
            </p:cNvPr>
            <p:cNvPicPr>
              <a:picLocks noChangeAspect="1"/>
            </p:cNvPicPr>
            <p:nvPr/>
          </p:nvPicPr>
          <p:blipFill>
            <a:blip r:embed="rId7"/>
            <a:stretch>
              <a:fillRect/>
            </a:stretch>
          </p:blipFill>
          <p:spPr>
            <a:xfrm>
              <a:off x="7353326" y="4461774"/>
              <a:ext cx="878332" cy="230382"/>
            </a:xfrm>
            <a:prstGeom prst="rect">
              <a:avLst/>
            </a:prstGeom>
          </p:spPr>
        </p:pic>
        <p:pic>
          <p:nvPicPr>
            <p:cNvPr id="14" name="Picture 13">
              <a:extLst>
                <a:ext uri="{FF2B5EF4-FFF2-40B4-BE49-F238E27FC236}">
                  <a16:creationId xmlns:a16="http://schemas.microsoft.com/office/drawing/2014/main" id="{CF0668BE-C9B4-D398-6FB4-81E30BF05393}"/>
                </a:ext>
              </a:extLst>
            </p:cNvPr>
            <p:cNvPicPr>
              <a:picLocks noChangeAspect="1"/>
            </p:cNvPicPr>
            <p:nvPr/>
          </p:nvPicPr>
          <p:blipFill>
            <a:blip r:embed="rId8"/>
            <a:stretch>
              <a:fillRect/>
            </a:stretch>
          </p:blipFill>
          <p:spPr>
            <a:xfrm>
              <a:off x="11291928" y="4475047"/>
              <a:ext cx="704850" cy="171450"/>
            </a:xfrm>
            <a:prstGeom prst="rect">
              <a:avLst/>
            </a:prstGeom>
          </p:spPr>
        </p:pic>
      </p:grpSp>
      <p:sp>
        <p:nvSpPr>
          <p:cNvPr id="15" name="TextBox 14">
            <a:extLst>
              <a:ext uri="{FF2B5EF4-FFF2-40B4-BE49-F238E27FC236}">
                <a16:creationId xmlns:a16="http://schemas.microsoft.com/office/drawing/2014/main" id="{07E87314-F2DC-9183-9C94-6121AAB061C6}"/>
              </a:ext>
            </a:extLst>
          </p:cNvPr>
          <p:cNvSpPr txBox="1"/>
          <p:nvPr/>
        </p:nvSpPr>
        <p:spPr>
          <a:xfrm>
            <a:off x="860508" y="6364570"/>
            <a:ext cx="10694617" cy="400110"/>
          </a:xfrm>
          <a:prstGeom prst="rect">
            <a:avLst/>
          </a:prstGeom>
          <a:noFill/>
        </p:spPr>
        <p:txBody>
          <a:bodyPr wrap="square" rtlCol="0">
            <a:spAutoFit/>
          </a:bodyPr>
          <a:lstStyle/>
          <a:p>
            <a:pPr algn="ctr"/>
            <a:r>
              <a:rPr lang="en-US" sz="2000" b="1" dirty="0">
                <a:solidFill>
                  <a:schemeClr val="accent2"/>
                </a:solidFill>
              </a:rPr>
              <a:t>If we can measure the focal length, we can characterize the field inside the bubble. </a:t>
            </a:r>
          </a:p>
        </p:txBody>
      </p:sp>
      <p:grpSp>
        <p:nvGrpSpPr>
          <p:cNvPr id="16" name="Group 15">
            <a:extLst>
              <a:ext uri="{FF2B5EF4-FFF2-40B4-BE49-F238E27FC236}">
                <a16:creationId xmlns:a16="http://schemas.microsoft.com/office/drawing/2014/main" id="{441FD31B-059E-4441-6FC3-E56CEC3658F4}"/>
              </a:ext>
            </a:extLst>
          </p:cNvPr>
          <p:cNvGrpSpPr/>
          <p:nvPr/>
        </p:nvGrpSpPr>
        <p:grpSpPr>
          <a:xfrm>
            <a:off x="5092593" y="4796238"/>
            <a:ext cx="7959963" cy="1292309"/>
            <a:chOff x="6080128" y="4685488"/>
            <a:chExt cx="7959963" cy="1292309"/>
          </a:xfrm>
        </p:grpSpPr>
        <p:pic>
          <p:nvPicPr>
            <p:cNvPr id="17" name="Picture 16">
              <a:extLst>
                <a:ext uri="{FF2B5EF4-FFF2-40B4-BE49-F238E27FC236}">
                  <a16:creationId xmlns:a16="http://schemas.microsoft.com/office/drawing/2014/main" id="{3B72EE78-2901-7ACF-8740-AC4C8F0B24EB}"/>
                </a:ext>
              </a:extLst>
            </p:cNvPr>
            <p:cNvPicPr>
              <a:picLocks noChangeAspect="1"/>
            </p:cNvPicPr>
            <p:nvPr/>
          </p:nvPicPr>
          <p:blipFill>
            <a:blip r:embed="rId9"/>
            <a:stretch>
              <a:fillRect/>
            </a:stretch>
          </p:blipFill>
          <p:spPr>
            <a:xfrm>
              <a:off x="6984056" y="4685488"/>
              <a:ext cx="2644855" cy="652983"/>
            </a:xfrm>
            <a:prstGeom prst="rect">
              <a:avLst/>
            </a:prstGeom>
          </p:spPr>
        </p:pic>
        <p:grpSp>
          <p:nvGrpSpPr>
            <p:cNvPr id="18" name="Group 17">
              <a:extLst>
                <a:ext uri="{FF2B5EF4-FFF2-40B4-BE49-F238E27FC236}">
                  <a16:creationId xmlns:a16="http://schemas.microsoft.com/office/drawing/2014/main" id="{89D52DF0-CAF3-5AB8-6C49-B3770035E456}"/>
                </a:ext>
              </a:extLst>
            </p:cNvPr>
            <p:cNvGrpSpPr/>
            <p:nvPr/>
          </p:nvGrpSpPr>
          <p:grpSpPr>
            <a:xfrm>
              <a:off x="6080128" y="4982776"/>
              <a:ext cx="7959963" cy="369332"/>
              <a:chOff x="3775840" y="5566998"/>
              <a:chExt cx="7959963" cy="369332"/>
            </a:xfrm>
          </p:grpSpPr>
          <p:sp>
            <p:nvSpPr>
              <p:cNvPr id="23" name="Rectangle 22">
                <a:extLst>
                  <a:ext uri="{FF2B5EF4-FFF2-40B4-BE49-F238E27FC236}">
                    <a16:creationId xmlns:a16="http://schemas.microsoft.com/office/drawing/2014/main" id="{6DA613E1-A98E-EF90-ED94-5C4FEFFE9095}"/>
                  </a:ext>
                </a:extLst>
              </p:cNvPr>
              <p:cNvSpPr/>
              <p:nvPr/>
            </p:nvSpPr>
            <p:spPr>
              <a:xfrm>
                <a:off x="3775840" y="5566998"/>
                <a:ext cx="7959963" cy="369332"/>
              </a:xfrm>
              <a:prstGeom prst="rect">
                <a:avLst/>
              </a:prstGeom>
            </p:spPr>
            <p:txBody>
              <a:bodyPr wrap="square">
                <a:spAutoFit/>
              </a:bodyPr>
              <a:lstStyle/>
              <a:p>
                <a:pPr algn="ctr"/>
                <a:r>
                  <a:rPr lang="en-US" dirty="0"/>
                  <a:t>, where </a:t>
                </a:r>
              </a:p>
            </p:txBody>
          </p:sp>
          <p:pic>
            <p:nvPicPr>
              <p:cNvPr id="24" name="Picture 23">
                <a:extLst>
                  <a:ext uri="{FF2B5EF4-FFF2-40B4-BE49-F238E27FC236}">
                    <a16:creationId xmlns:a16="http://schemas.microsoft.com/office/drawing/2014/main" id="{AFA81D63-3BD6-D00E-AB30-20B6CB5BCCAE}"/>
                  </a:ext>
                </a:extLst>
              </p:cNvPr>
              <p:cNvPicPr>
                <a:picLocks noChangeAspect="1"/>
              </p:cNvPicPr>
              <p:nvPr/>
            </p:nvPicPr>
            <p:blipFill>
              <a:blip r:embed="rId10"/>
              <a:stretch>
                <a:fillRect/>
              </a:stretch>
            </p:blipFill>
            <p:spPr>
              <a:xfrm>
                <a:off x="8228551" y="5637364"/>
                <a:ext cx="1162050" cy="228600"/>
              </a:xfrm>
              <a:prstGeom prst="rect">
                <a:avLst/>
              </a:prstGeom>
            </p:spPr>
          </p:pic>
        </p:grpSp>
        <p:sp>
          <p:nvSpPr>
            <p:cNvPr id="19" name="Left Brace 18">
              <a:extLst>
                <a:ext uri="{FF2B5EF4-FFF2-40B4-BE49-F238E27FC236}">
                  <a16:creationId xmlns:a16="http://schemas.microsoft.com/office/drawing/2014/main" id="{07010AE0-809D-44D6-813C-4D243E287804}"/>
                </a:ext>
              </a:extLst>
            </p:cNvPr>
            <p:cNvSpPr/>
            <p:nvPr/>
          </p:nvSpPr>
          <p:spPr>
            <a:xfrm rot="16200000">
              <a:off x="7401293" y="5102334"/>
              <a:ext cx="271272" cy="683153"/>
            </a:xfrm>
            <a:prstGeom prst="leftBrace">
              <a:avLst>
                <a:gd name="adj1" fmla="val 67655"/>
                <a:gd name="adj2" fmla="val 50000"/>
              </a:avLst>
            </a:prstGeom>
            <a:ln w="28575">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20" name="Left Brace 19">
              <a:extLst>
                <a:ext uri="{FF2B5EF4-FFF2-40B4-BE49-F238E27FC236}">
                  <a16:creationId xmlns:a16="http://schemas.microsoft.com/office/drawing/2014/main" id="{61709B70-BD69-6D9A-AA8D-7C3E4DC2EB9B}"/>
                </a:ext>
              </a:extLst>
            </p:cNvPr>
            <p:cNvSpPr/>
            <p:nvPr/>
          </p:nvSpPr>
          <p:spPr>
            <a:xfrm rot="16200000">
              <a:off x="8555925" y="4746346"/>
              <a:ext cx="271272" cy="1391409"/>
            </a:xfrm>
            <a:prstGeom prst="leftBrace">
              <a:avLst>
                <a:gd name="adj1" fmla="val 67655"/>
                <a:gd name="adj2" fmla="val 50000"/>
              </a:avLst>
            </a:prstGeom>
            <a:ln w="28575">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solidFill>
                  <a:schemeClr val="accent3"/>
                </a:solidFill>
              </a:endParaRPr>
            </a:p>
          </p:txBody>
        </p:sp>
        <p:sp>
          <p:nvSpPr>
            <p:cNvPr id="21" name="TextBox 20">
              <a:extLst>
                <a:ext uri="{FF2B5EF4-FFF2-40B4-BE49-F238E27FC236}">
                  <a16:creationId xmlns:a16="http://schemas.microsoft.com/office/drawing/2014/main" id="{56096642-11F9-D6FE-5076-847AD8CA3D32}"/>
                </a:ext>
              </a:extLst>
            </p:cNvPr>
            <p:cNvSpPr txBox="1"/>
            <p:nvPr/>
          </p:nvSpPr>
          <p:spPr>
            <a:xfrm>
              <a:off x="6541014" y="5545030"/>
              <a:ext cx="1694695" cy="400110"/>
            </a:xfrm>
            <a:prstGeom prst="rect">
              <a:avLst/>
            </a:prstGeom>
            <a:noFill/>
          </p:spPr>
          <p:txBody>
            <a:bodyPr wrap="none" rtlCol="0">
              <a:spAutoFit/>
            </a:bodyPr>
            <a:lstStyle/>
            <a:p>
              <a:r>
                <a:rPr lang="en-US" sz="2000" b="1" dirty="0">
                  <a:solidFill>
                    <a:schemeClr val="accent1"/>
                  </a:solidFill>
                </a:rPr>
                <a:t>Focal length</a:t>
              </a:r>
            </a:p>
          </p:txBody>
        </p:sp>
        <p:sp>
          <p:nvSpPr>
            <p:cNvPr id="22" name="TextBox 21">
              <a:extLst>
                <a:ext uri="{FF2B5EF4-FFF2-40B4-BE49-F238E27FC236}">
                  <a16:creationId xmlns:a16="http://schemas.microsoft.com/office/drawing/2014/main" id="{CBD76F4C-997A-87F0-8787-E026226E5C1B}"/>
                </a:ext>
              </a:extLst>
            </p:cNvPr>
            <p:cNvSpPr txBox="1"/>
            <p:nvPr/>
          </p:nvSpPr>
          <p:spPr>
            <a:xfrm>
              <a:off x="8140591" y="5577687"/>
              <a:ext cx="1821332" cy="400110"/>
            </a:xfrm>
            <a:prstGeom prst="rect">
              <a:avLst/>
            </a:prstGeom>
            <a:noFill/>
          </p:spPr>
          <p:txBody>
            <a:bodyPr wrap="none" rtlCol="0">
              <a:spAutoFit/>
            </a:bodyPr>
            <a:lstStyle/>
            <a:p>
              <a:r>
                <a:rPr lang="en-US" sz="2000" b="1" dirty="0">
                  <a:solidFill>
                    <a:schemeClr val="accent3"/>
                  </a:solidFill>
                </a:rPr>
                <a:t>Depth of field</a:t>
              </a:r>
            </a:p>
          </p:txBody>
        </p:sp>
      </p:grpSp>
    </p:spTree>
    <p:extLst>
      <p:ext uri="{BB962C8B-B14F-4D97-AF65-F5344CB8AC3E}">
        <p14:creationId xmlns:p14="http://schemas.microsoft.com/office/powerpoint/2010/main" val="427533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8"/>
                                        </p:tgtEl>
                                      </p:cBhvr>
                                    </p:cmd>
                                  </p:childTnLst>
                                </p:cTn>
                              </p:par>
                            </p:childTnLst>
                          </p:cTn>
                        </p:par>
                      </p:childTnLst>
                    </p:cTn>
                  </p:par>
                </p:childTnLst>
              </p:cTn>
              <p:nextCondLst>
                <p:cond evt="onClick" delay="0">
                  <p:tgtEl>
                    <p:spTgt spid="8"/>
                  </p:tgtEl>
                </p:cond>
              </p:nextCondLst>
            </p:seq>
            <p:video>
              <p:cMediaNode vol="80000">
                <p:cTn id="24" fill="hold" display="0">
                  <p:stCondLst>
                    <p:cond delay="indefinite"/>
                  </p:stCondLst>
                </p:cTn>
                <p:tgtEl>
                  <p:spTgt spid="8"/>
                </p:tgtEl>
              </p:cMediaNode>
            </p:video>
          </p:childTnLst>
        </p:cTn>
      </p:par>
    </p:tnLst>
    <p:bldLst>
      <p:bldP spid="9"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8C4AEAB-ADB6-B426-8150-5FAE5E87B64E}"/>
              </a:ext>
            </a:extLst>
          </p:cNvPr>
          <p:cNvSpPr>
            <a:spLocks noGrp="1"/>
          </p:cNvSpPr>
          <p:nvPr>
            <p:ph type="sldNum" sz="quarter" idx="4"/>
          </p:nvPr>
        </p:nvSpPr>
        <p:spPr/>
        <p:txBody>
          <a:bodyPr/>
          <a:lstStyle/>
          <a:p>
            <a:fld id="{933A556B-7C63-244D-9B7C-B0EA8042B330}" type="slidenum">
              <a:rPr lang="en-US" smtClean="0"/>
              <a:pPr/>
              <a:t>4</a:t>
            </a:fld>
            <a:endParaRPr lang="en-US" sz="1000" dirty="0"/>
          </a:p>
        </p:txBody>
      </p:sp>
      <p:sp>
        <p:nvSpPr>
          <p:cNvPr id="2" name="Rectangle 1">
            <a:extLst>
              <a:ext uri="{FF2B5EF4-FFF2-40B4-BE49-F238E27FC236}">
                <a16:creationId xmlns:a16="http://schemas.microsoft.com/office/drawing/2014/main" id="{5A64EE9A-F25E-5D7A-E237-CC1A544415AB}"/>
              </a:ext>
            </a:extLst>
          </p:cNvPr>
          <p:cNvSpPr/>
          <p:nvPr/>
        </p:nvSpPr>
        <p:spPr>
          <a:xfrm>
            <a:off x="198306" y="0"/>
            <a:ext cx="12099861" cy="523220"/>
          </a:xfrm>
          <a:prstGeom prst="rect">
            <a:avLst/>
          </a:prstGeom>
        </p:spPr>
        <p:txBody>
          <a:bodyPr wrap="square">
            <a:spAutoFit/>
          </a:bodyPr>
          <a:lstStyle/>
          <a:p>
            <a:r>
              <a:rPr lang="en-US" sz="2800" b="1" dirty="0">
                <a:solidFill>
                  <a:schemeClr val="accent1"/>
                </a:solidFill>
              </a:rPr>
              <a:t>Experimental goal: field characterization based on focal length</a:t>
            </a:r>
            <a:endParaRPr lang="en-US" sz="2800" b="1" dirty="0">
              <a:solidFill>
                <a:schemeClr val="accent2"/>
              </a:solidFill>
            </a:endParaRPr>
          </a:p>
        </p:txBody>
      </p:sp>
      <p:pic>
        <p:nvPicPr>
          <p:cNvPr id="8" name="Picture 7" descr="Chart&#10;&#10;Description automatically generated">
            <a:extLst>
              <a:ext uri="{FF2B5EF4-FFF2-40B4-BE49-F238E27FC236}">
                <a16:creationId xmlns:a16="http://schemas.microsoft.com/office/drawing/2014/main" id="{92473FAB-6E23-C16D-7353-C3F826FBE088}"/>
              </a:ext>
            </a:extLst>
          </p:cNvPr>
          <p:cNvPicPr>
            <a:picLocks noChangeAspect="1"/>
          </p:cNvPicPr>
          <p:nvPr/>
        </p:nvPicPr>
        <p:blipFill>
          <a:blip r:embed="rId4"/>
          <a:stretch>
            <a:fillRect/>
          </a:stretch>
        </p:blipFill>
        <p:spPr>
          <a:xfrm>
            <a:off x="831114" y="666126"/>
            <a:ext cx="4527964" cy="3306034"/>
          </a:xfrm>
          <a:prstGeom prst="rect">
            <a:avLst/>
          </a:prstGeom>
        </p:spPr>
      </p:pic>
      <p:pic>
        <p:nvPicPr>
          <p:cNvPr id="10" name="Picture 9">
            <a:extLst>
              <a:ext uri="{FF2B5EF4-FFF2-40B4-BE49-F238E27FC236}">
                <a16:creationId xmlns:a16="http://schemas.microsoft.com/office/drawing/2014/main" id="{F6C1B8C2-65E4-2D5C-A845-A375F13E66C7}"/>
              </a:ext>
            </a:extLst>
          </p:cNvPr>
          <p:cNvPicPr>
            <a:picLocks noChangeAspect="1"/>
          </p:cNvPicPr>
          <p:nvPr/>
        </p:nvPicPr>
        <p:blipFill>
          <a:blip r:embed="rId5"/>
          <a:stretch>
            <a:fillRect/>
          </a:stretch>
        </p:blipFill>
        <p:spPr>
          <a:xfrm>
            <a:off x="6220340" y="666126"/>
            <a:ext cx="4952666" cy="2640380"/>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CF50231B-3456-2DB3-DF69-9EB1E3476481}"/>
                  </a:ext>
                </a:extLst>
              </p:cNvPr>
              <p:cNvSpPr txBox="1"/>
              <p:nvPr/>
            </p:nvSpPr>
            <p:spPr>
              <a:xfrm>
                <a:off x="198306" y="4115066"/>
                <a:ext cx="5696045" cy="2330253"/>
              </a:xfrm>
              <a:prstGeom prst="rect">
                <a:avLst/>
              </a:prstGeom>
              <a:noFill/>
            </p:spPr>
            <p:txBody>
              <a:bodyPr wrap="square">
                <a:spAutoFit/>
              </a:bodyPr>
              <a:lstStyle/>
              <a:p>
                <a:pPr marL="285750" indent="-285750" algn="just">
                  <a:buFont typeface="Arial" panose="020B0604020202020204" pitchFamily="34" charset="0"/>
                  <a:buChar char="•"/>
                </a:pPr>
                <a:r>
                  <a:rPr lang="en-US" dirty="0"/>
                  <a:t>If a </a:t>
                </a:r>
                <a:r>
                  <a:rPr lang="en-US" b="1" dirty="0"/>
                  <a:t>narrow band of electrons is propagated near the axis</a:t>
                </a:r>
                <a:r>
                  <a:rPr lang="en-US" dirty="0"/>
                  <a:t> of the bubble, the focal length is nearly constant, the wake can be treated as an aberrated spherical lens, and the </a:t>
                </a:r>
                <a:r>
                  <a:rPr lang="en-US" b="1" dirty="0"/>
                  <a:t>band is expected to focus</a:t>
                </a:r>
                <a:r>
                  <a:rPr lang="en-US" dirty="0"/>
                  <a:t>.</a:t>
                </a:r>
              </a:p>
              <a:p>
                <a:pPr algn="just"/>
                <a:r>
                  <a:rPr lang="en-US" dirty="0"/>
                  <a:t> </a:t>
                </a:r>
              </a:p>
              <a:p>
                <a:pPr marL="285750" indent="-285750" algn="just">
                  <a:buFont typeface="Arial" panose="020B0604020202020204" pitchFamily="34" charset="0"/>
                  <a:buChar char="•"/>
                </a:pPr>
                <a:r>
                  <a:rPr lang="en-US" dirty="0"/>
                  <a:t>Hence, we can </a:t>
                </a:r>
                <a:r>
                  <a:rPr lang="en-US" b="1" dirty="0"/>
                  <a:t>study the evolution of the band width</a:t>
                </a:r>
                <a:r>
                  <a:rPr lang="en-US" dirty="0"/>
                  <a:t>,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r>
                          <a:rPr lang="en-US" b="0" i="1" smtClean="0">
                            <a:latin typeface="Cambria Math" panose="02040503050406030204" pitchFamily="18" charset="0"/>
                          </a:rPr>
                          <m:t>𝑦</m:t>
                        </m:r>
                      </m:sub>
                    </m:sSub>
                  </m:oMath>
                </a14:m>
                <a:r>
                  <a:rPr lang="en-US" dirty="0"/>
                  <a:t>, and determine the </a:t>
                </a:r>
                <a:r>
                  <a:rPr lang="en-US" b="1" dirty="0"/>
                  <a:t>optimal distance</a:t>
                </a:r>
                <a:r>
                  <a:rPr lang="en-US" dirty="0"/>
                  <a:t>,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𝑚𝑖𝑛</m:t>
                        </m:r>
                      </m:sub>
                    </m:sSub>
                  </m:oMath>
                </a14:m>
                <a:r>
                  <a:rPr lang="en-US" dirty="0"/>
                  <a:t>, at which the </a:t>
                </a:r>
                <a:r>
                  <a:rPr lang="en-US" b="1" dirty="0"/>
                  <a:t>band comes to focus</a:t>
                </a:r>
                <a:r>
                  <a:rPr lang="en-US" dirty="0"/>
                  <a:t>. </a:t>
                </a:r>
              </a:p>
            </p:txBody>
          </p:sp>
        </mc:Choice>
        <mc:Fallback xmlns="">
          <p:sp>
            <p:nvSpPr>
              <p:cNvPr id="13" name="TextBox 12">
                <a:extLst>
                  <a:ext uri="{FF2B5EF4-FFF2-40B4-BE49-F238E27FC236}">
                    <a16:creationId xmlns:a16="http://schemas.microsoft.com/office/drawing/2014/main" id="{CF50231B-3456-2DB3-DF69-9EB1E3476481}"/>
                  </a:ext>
                </a:extLst>
              </p:cNvPr>
              <p:cNvSpPr txBox="1">
                <a:spLocks noRot="1" noChangeAspect="1" noMove="1" noResize="1" noEditPoints="1" noAdjustHandles="1" noChangeArrowheads="1" noChangeShapeType="1" noTextEdit="1"/>
              </p:cNvSpPr>
              <p:nvPr/>
            </p:nvSpPr>
            <p:spPr>
              <a:xfrm>
                <a:off x="198306" y="4115066"/>
                <a:ext cx="5696045" cy="2330253"/>
              </a:xfrm>
              <a:prstGeom prst="rect">
                <a:avLst/>
              </a:prstGeom>
              <a:blipFill>
                <a:blip r:embed="rId6"/>
                <a:stretch>
                  <a:fillRect l="-667" t="-1087" r="-889" b="-2717"/>
                </a:stretch>
              </a:blipFill>
            </p:spPr>
            <p:txBody>
              <a:bodyPr/>
              <a:lstStyle/>
              <a:p>
                <a:r>
                  <a:rPr lang="en-US">
                    <a:noFill/>
                  </a:rPr>
                  <a:t> </a:t>
                </a:r>
              </a:p>
            </p:txBody>
          </p:sp>
        </mc:Fallback>
      </mc:AlternateContent>
      <p:pic>
        <p:nvPicPr>
          <p:cNvPr id="14" name="30um_band_y0-009">
            <a:hlinkClick r:id="" action="ppaction://media"/>
            <a:extLst>
              <a:ext uri="{FF2B5EF4-FFF2-40B4-BE49-F238E27FC236}">
                <a16:creationId xmlns:a16="http://schemas.microsoft.com/office/drawing/2014/main" id="{8C09CD1F-1022-8124-7C70-74645106D373}"/>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052222" y="3429000"/>
            <a:ext cx="5288903" cy="3305565"/>
          </a:xfrm>
          <a:prstGeom prst="rect">
            <a:avLst/>
          </a:prstGeom>
        </p:spPr>
      </p:pic>
    </p:spTree>
    <p:extLst>
      <p:ext uri="{BB962C8B-B14F-4D97-AF65-F5344CB8AC3E}">
        <p14:creationId xmlns:p14="http://schemas.microsoft.com/office/powerpoint/2010/main" val="459413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24B0F0-7474-6AFD-03A8-0871BCE1BF37}"/>
              </a:ext>
            </a:extLst>
          </p:cNvPr>
          <p:cNvSpPr/>
          <p:nvPr/>
        </p:nvSpPr>
        <p:spPr>
          <a:xfrm>
            <a:off x="198306" y="0"/>
            <a:ext cx="12099861" cy="523220"/>
          </a:xfrm>
          <a:prstGeom prst="rect">
            <a:avLst/>
          </a:prstGeom>
        </p:spPr>
        <p:txBody>
          <a:bodyPr wrap="square">
            <a:spAutoFit/>
          </a:bodyPr>
          <a:lstStyle/>
          <a:p>
            <a:r>
              <a:rPr lang="en-US" sz="2800" b="1" dirty="0">
                <a:solidFill>
                  <a:schemeClr val="accent1"/>
                </a:solidFill>
              </a:rPr>
              <a:t>Experimental overview: LWFA chamber setup</a:t>
            </a:r>
            <a:endParaRPr lang="en-US" sz="2800" b="1" dirty="0">
              <a:solidFill>
                <a:schemeClr val="accent2"/>
              </a:solidFill>
            </a:endParaRPr>
          </a:p>
        </p:txBody>
      </p:sp>
      <p:pic>
        <p:nvPicPr>
          <p:cNvPr id="5" name="Picture 4" descr="Diagram&#10;&#10;Description automatically generated">
            <a:extLst>
              <a:ext uri="{FF2B5EF4-FFF2-40B4-BE49-F238E27FC236}">
                <a16:creationId xmlns:a16="http://schemas.microsoft.com/office/drawing/2014/main" id="{CE396190-0F39-303F-0012-66089C758F77}"/>
              </a:ext>
            </a:extLst>
          </p:cNvPr>
          <p:cNvPicPr>
            <a:picLocks noChangeAspect="1"/>
          </p:cNvPicPr>
          <p:nvPr/>
        </p:nvPicPr>
        <p:blipFill>
          <a:blip r:embed="rId2"/>
          <a:stretch>
            <a:fillRect/>
          </a:stretch>
        </p:blipFill>
        <p:spPr>
          <a:xfrm>
            <a:off x="942234" y="762542"/>
            <a:ext cx="10307532" cy="5447427"/>
          </a:xfrm>
          <a:prstGeom prst="rect">
            <a:avLst/>
          </a:prstGeom>
        </p:spPr>
      </p:pic>
    </p:spTree>
    <p:extLst>
      <p:ext uri="{BB962C8B-B14F-4D97-AF65-F5344CB8AC3E}">
        <p14:creationId xmlns:p14="http://schemas.microsoft.com/office/powerpoint/2010/main" val="1484645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24B0F0-7474-6AFD-03A8-0871BCE1BF37}"/>
              </a:ext>
            </a:extLst>
          </p:cNvPr>
          <p:cNvSpPr/>
          <p:nvPr/>
        </p:nvSpPr>
        <p:spPr>
          <a:xfrm>
            <a:off x="198306" y="0"/>
            <a:ext cx="12099861" cy="523220"/>
          </a:xfrm>
          <a:prstGeom prst="rect">
            <a:avLst/>
          </a:prstGeom>
        </p:spPr>
        <p:txBody>
          <a:bodyPr wrap="square">
            <a:spAutoFit/>
          </a:bodyPr>
          <a:lstStyle/>
          <a:p>
            <a:r>
              <a:rPr lang="en-US" sz="2800" b="1" dirty="0">
                <a:solidFill>
                  <a:schemeClr val="accent1"/>
                </a:solidFill>
              </a:rPr>
              <a:t>Experimental overview: LWFA chamber setup</a:t>
            </a:r>
            <a:endParaRPr lang="en-US" sz="2800" b="1" dirty="0">
              <a:solidFill>
                <a:schemeClr val="accent2"/>
              </a:solidFill>
            </a:endParaRPr>
          </a:p>
        </p:txBody>
      </p:sp>
      <p:pic>
        <p:nvPicPr>
          <p:cNvPr id="3" name="Picture 2">
            <a:extLst>
              <a:ext uri="{FF2B5EF4-FFF2-40B4-BE49-F238E27FC236}">
                <a16:creationId xmlns:a16="http://schemas.microsoft.com/office/drawing/2014/main" id="{DEE28ED5-0259-2A90-328F-42330441740F}"/>
              </a:ext>
            </a:extLst>
          </p:cNvPr>
          <p:cNvPicPr>
            <a:picLocks noChangeAspect="1"/>
          </p:cNvPicPr>
          <p:nvPr/>
        </p:nvPicPr>
        <p:blipFill rotWithShape="1">
          <a:blip r:embed="rId2"/>
          <a:srcRect r="7203"/>
          <a:stretch/>
        </p:blipFill>
        <p:spPr>
          <a:xfrm>
            <a:off x="1468009" y="807257"/>
            <a:ext cx="9255982" cy="5610669"/>
          </a:xfrm>
          <a:prstGeom prst="rect">
            <a:avLst/>
          </a:prstGeom>
        </p:spPr>
      </p:pic>
      <p:cxnSp>
        <p:nvCxnSpPr>
          <p:cNvPr id="6" name="Straight Arrow Connector 5">
            <a:extLst>
              <a:ext uri="{FF2B5EF4-FFF2-40B4-BE49-F238E27FC236}">
                <a16:creationId xmlns:a16="http://schemas.microsoft.com/office/drawing/2014/main" id="{1F62DAA1-6DD9-8772-02A0-415AD0BA5314}"/>
              </a:ext>
            </a:extLst>
          </p:cNvPr>
          <p:cNvCxnSpPr>
            <a:cxnSpLocks/>
          </p:cNvCxnSpPr>
          <p:nvPr/>
        </p:nvCxnSpPr>
        <p:spPr>
          <a:xfrm flipH="1">
            <a:off x="7140271" y="3904090"/>
            <a:ext cx="1645920" cy="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107BEE03-3445-2E67-BC54-134081E0CBAC}"/>
              </a:ext>
            </a:extLst>
          </p:cNvPr>
          <p:cNvCxnSpPr>
            <a:cxnSpLocks/>
          </p:cNvCxnSpPr>
          <p:nvPr/>
        </p:nvCxnSpPr>
        <p:spPr>
          <a:xfrm flipH="1">
            <a:off x="7765374" y="525458"/>
            <a:ext cx="866692" cy="83645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95C456C-F779-36C8-5010-538CAF06D9CF}"/>
              </a:ext>
            </a:extLst>
          </p:cNvPr>
          <p:cNvCxnSpPr>
            <a:cxnSpLocks/>
          </p:cNvCxnSpPr>
          <p:nvPr/>
        </p:nvCxnSpPr>
        <p:spPr>
          <a:xfrm flipH="1">
            <a:off x="7410616" y="2953910"/>
            <a:ext cx="677605" cy="878619"/>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402DB1C-67CC-0573-3DDB-C19B01FF935B}"/>
              </a:ext>
            </a:extLst>
          </p:cNvPr>
          <p:cNvCxnSpPr/>
          <p:nvPr/>
        </p:nvCxnSpPr>
        <p:spPr>
          <a:xfrm flipH="1">
            <a:off x="4460682" y="2170706"/>
            <a:ext cx="731520" cy="27511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8D5FAEC-7B36-32D5-FBDF-FB856A3C2FCA}"/>
              </a:ext>
            </a:extLst>
          </p:cNvPr>
          <p:cNvCxnSpPr>
            <a:cxnSpLocks/>
          </p:cNvCxnSpPr>
          <p:nvPr/>
        </p:nvCxnSpPr>
        <p:spPr>
          <a:xfrm>
            <a:off x="4460682" y="4921857"/>
            <a:ext cx="2767054"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906FFC5-45A6-7E3C-AADE-EA2746D08FBA}"/>
              </a:ext>
            </a:extLst>
          </p:cNvPr>
          <p:cNvCxnSpPr>
            <a:cxnSpLocks/>
          </p:cNvCxnSpPr>
          <p:nvPr/>
        </p:nvCxnSpPr>
        <p:spPr>
          <a:xfrm flipH="1" flipV="1">
            <a:off x="6918961" y="2256480"/>
            <a:ext cx="308775" cy="26653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CBF588A-779D-F955-2045-386EDDD6C285}"/>
              </a:ext>
            </a:extLst>
          </p:cNvPr>
          <p:cNvCxnSpPr/>
          <p:nvPr/>
        </p:nvCxnSpPr>
        <p:spPr>
          <a:xfrm flipH="1" flipV="1">
            <a:off x="6790414" y="3013544"/>
            <a:ext cx="71562" cy="667910"/>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D22F2FD-4017-DDEB-30B2-7FA9C68CB356}"/>
              </a:ext>
            </a:extLst>
          </p:cNvPr>
          <p:cNvCxnSpPr>
            <a:cxnSpLocks/>
          </p:cNvCxnSpPr>
          <p:nvPr/>
        </p:nvCxnSpPr>
        <p:spPr>
          <a:xfrm flipH="1">
            <a:off x="4460682" y="3052077"/>
            <a:ext cx="2272747" cy="136519"/>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89040A6-D4EF-7803-E63F-D4DBA9F5C7FF}"/>
              </a:ext>
            </a:extLst>
          </p:cNvPr>
          <p:cNvCxnSpPr>
            <a:cxnSpLocks/>
          </p:cNvCxnSpPr>
          <p:nvPr/>
        </p:nvCxnSpPr>
        <p:spPr>
          <a:xfrm>
            <a:off x="4468634" y="3275684"/>
            <a:ext cx="56985" cy="336907"/>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D737DE2-3CA4-A778-4F04-F7FCDF231216}"/>
              </a:ext>
            </a:extLst>
          </p:cNvPr>
          <p:cNvCxnSpPr>
            <a:cxnSpLocks/>
          </p:cNvCxnSpPr>
          <p:nvPr/>
        </p:nvCxnSpPr>
        <p:spPr>
          <a:xfrm flipH="1" flipV="1">
            <a:off x="4190337" y="3589168"/>
            <a:ext cx="321699" cy="10555"/>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7AD30BE-9049-16B3-CF31-0527A3BDB18C}"/>
              </a:ext>
            </a:extLst>
          </p:cNvPr>
          <p:cNvCxnSpPr>
            <a:cxnSpLocks/>
          </p:cNvCxnSpPr>
          <p:nvPr/>
        </p:nvCxnSpPr>
        <p:spPr>
          <a:xfrm flipV="1">
            <a:off x="4190337" y="3350223"/>
            <a:ext cx="8613" cy="238945"/>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045A203-B986-C525-7076-5AF0EF293B2E}"/>
              </a:ext>
            </a:extLst>
          </p:cNvPr>
          <p:cNvCxnSpPr>
            <a:cxnSpLocks/>
          </p:cNvCxnSpPr>
          <p:nvPr/>
        </p:nvCxnSpPr>
        <p:spPr>
          <a:xfrm flipH="1" flipV="1">
            <a:off x="3625795" y="3347499"/>
            <a:ext cx="536051" cy="14005"/>
          </a:xfrm>
          <a:prstGeom prst="straightConnector1">
            <a:avLst/>
          </a:prstGeom>
          <a:ln w="381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A55BFD4A-366E-3503-383A-49AFE31306C0}"/>
              </a:ext>
            </a:extLst>
          </p:cNvPr>
          <p:cNvSpPr txBox="1"/>
          <p:nvPr/>
        </p:nvSpPr>
        <p:spPr>
          <a:xfrm>
            <a:off x="4041336" y="2082368"/>
            <a:ext cx="838691" cy="369332"/>
          </a:xfrm>
          <a:prstGeom prst="rect">
            <a:avLst/>
          </a:prstGeom>
          <a:solidFill>
            <a:srgbClr val="FF0000"/>
          </a:solidFill>
          <a:ln>
            <a:solidFill>
              <a:schemeClr val="tx1"/>
            </a:solidFill>
          </a:ln>
        </p:spPr>
        <p:txBody>
          <a:bodyPr wrap="none" rtlCol="0">
            <a:spAutoFit/>
          </a:bodyPr>
          <a:lstStyle/>
          <a:p>
            <a:r>
              <a:rPr lang="en-US" dirty="0">
                <a:solidFill>
                  <a:schemeClr val="bg1"/>
                </a:solidFill>
              </a:rPr>
              <a:t>CO</a:t>
            </a:r>
            <a:r>
              <a:rPr lang="en-US" baseline="-25000" dirty="0">
                <a:solidFill>
                  <a:schemeClr val="bg1"/>
                </a:solidFill>
              </a:rPr>
              <a:t>2 </a:t>
            </a:r>
            <a:r>
              <a:rPr lang="en-US" dirty="0">
                <a:solidFill>
                  <a:schemeClr val="bg1"/>
                </a:solidFill>
              </a:rPr>
              <a:t>in</a:t>
            </a:r>
          </a:p>
        </p:txBody>
      </p:sp>
      <p:sp>
        <p:nvSpPr>
          <p:cNvPr id="45" name="TextBox 44">
            <a:extLst>
              <a:ext uri="{FF2B5EF4-FFF2-40B4-BE49-F238E27FC236}">
                <a16:creationId xmlns:a16="http://schemas.microsoft.com/office/drawing/2014/main" id="{89899CD1-3594-A3BD-B011-0FA2970BC1F4}"/>
              </a:ext>
            </a:extLst>
          </p:cNvPr>
          <p:cNvSpPr txBox="1"/>
          <p:nvPr/>
        </p:nvSpPr>
        <p:spPr>
          <a:xfrm>
            <a:off x="7116417" y="2071813"/>
            <a:ext cx="979755" cy="369332"/>
          </a:xfrm>
          <a:prstGeom prst="rect">
            <a:avLst/>
          </a:prstGeom>
          <a:solidFill>
            <a:srgbClr val="FF0000"/>
          </a:solidFill>
          <a:ln>
            <a:solidFill>
              <a:schemeClr val="tx1"/>
            </a:solidFill>
          </a:ln>
        </p:spPr>
        <p:txBody>
          <a:bodyPr wrap="none" rtlCol="0">
            <a:spAutoFit/>
          </a:bodyPr>
          <a:lstStyle/>
          <a:p>
            <a:r>
              <a:rPr lang="en-US" dirty="0">
                <a:solidFill>
                  <a:schemeClr val="bg1"/>
                </a:solidFill>
              </a:rPr>
              <a:t>CO</a:t>
            </a:r>
            <a:r>
              <a:rPr lang="en-US" baseline="-25000" dirty="0">
                <a:solidFill>
                  <a:schemeClr val="bg1"/>
                </a:solidFill>
              </a:rPr>
              <a:t>2 </a:t>
            </a:r>
            <a:r>
              <a:rPr lang="en-US" dirty="0">
                <a:solidFill>
                  <a:schemeClr val="bg1"/>
                </a:solidFill>
              </a:rPr>
              <a:t>out</a:t>
            </a:r>
          </a:p>
        </p:txBody>
      </p:sp>
      <p:sp>
        <p:nvSpPr>
          <p:cNvPr id="46" name="TextBox 45">
            <a:extLst>
              <a:ext uri="{FF2B5EF4-FFF2-40B4-BE49-F238E27FC236}">
                <a16:creationId xmlns:a16="http://schemas.microsoft.com/office/drawing/2014/main" id="{0A3C7ECB-4779-473C-2008-87AE0502E416}"/>
              </a:ext>
            </a:extLst>
          </p:cNvPr>
          <p:cNvSpPr txBox="1"/>
          <p:nvPr/>
        </p:nvSpPr>
        <p:spPr>
          <a:xfrm>
            <a:off x="8088221" y="4154085"/>
            <a:ext cx="1210588" cy="369332"/>
          </a:xfrm>
          <a:prstGeom prst="rect">
            <a:avLst/>
          </a:prstGeom>
          <a:solidFill>
            <a:schemeClr val="accent6"/>
          </a:solidFill>
          <a:ln>
            <a:solidFill>
              <a:schemeClr val="tx1"/>
            </a:solidFill>
          </a:ln>
        </p:spPr>
        <p:txBody>
          <a:bodyPr wrap="none" rtlCol="0">
            <a:spAutoFit/>
          </a:bodyPr>
          <a:lstStyle/>
          <a:p>
            <a:r>
              <a:rPr lang="en-US" dirty="0">
                <a:solidFill>
                  <a:schemeClr val="bg1"/>
                </a:solidFill>
              </a:rPr>
              <a:t>e-beam in</a:t>
            </a:r>
          </a:p>
        </p:txBody>
      </p:sp>
      <p:sp>
        <p:nvSpPr>
          <p:cNvPr id="47" name="TextBox 46">
            <a:extLst>
              <a:ext uri="{FF2B5EF4-FFF2-40B4-BE49-F238E27FC236}">
                <a16:creationId xmlns:a16="http://schemas.microsoft.com/office/drawing/2014/main" id="{30B30562-D15A-B376-6E3D-ED11296F9BE4}"/>
              </a:ext>
            </a:extLst>
          </p:cNvPr>
          <p:cNvSpPr txBox="1"/>
          <p:nvPr/>
        </p:nvSpPr>
        <p:spPr>
          <a:xfrm>
            <a:off x="8119108" y="2519249"/>
            <a:ext cx="2274982" cy="369332"/>
          </a:xfrm>
          <a:prstGeom prst="rect">
            <a:avLst/>
          </a:prstGeom>
          <a:solidFill>
            <a:schemeClr val="accent1"/>
          </a:solidFill>
          <a:ln>
            <a:solidFill>
              <a:schemeClr val="tx1"/>
            </a:solidFill>
          </a:ln>
        </p:spPr>
        <p:txBody>
          <a:bodyPr wrap="none" rtlCol="0">
            <a:spAutoFit/>
          </a:bodyPr>
          <a:lstStyle/>
          <a:p>
            <a:r>
              <a:rPr lang="en-US" dirty="0">
                <a:solidFill>
                  <a:schemeClr val="bg1"/>
                </a:solidFill>
              </a:rPr>
              <a:t>TEM grids assembly</a:t>
            </a:r>
          </a:p>
        </p:txBody>
      </p:sp>
      <p:sp>
        <p:nvSpPr>
          <p:cNvPr id="49" name="TextBox 48">
            <a:extLst>
              <a:ext uri="{FF2B5EF4-FFF2-40B4-BE49-F238E27FC236}">
                <a16:creationId xmlns:a16="http://schemas.microsoft.com/office/drawing/2014/main" id="{154253ED-B85A-5775-E7DD-25E4BCC39A3A}"/>
              </a:ext>
            </a:extLst>
          </p:cNvPr>
          <p:cNvSpPr txBox="1"/>
          <p:nvPr/>
        </p:nvSpPr>
        <p:spPr>
          <a:xfrm>
            <a:off x="8632066" y="187931"/>
            <a:ext cx="851515" cy="369332"/>
          </a:xfrm>
          <a:prstGeom prst="rect">
            <a:avLst/>
          </a:prstGeom>
          <a:solidFill>
            <a:schemeClr val="accent1"/>
          </a:solidFill>
          <a:ln>
            <a:solidFill>
              <a:schemeClr val="tx1"/>
            </a:solidFill>
          </a:ln>
        </p:spPr>
        <p:txBody>
          <a:bodyPr wrap="none" rtlCol="0">
            <a:spAutoFit/>
          </a:bodyPr>
          <a:lstStyle/>
          <a:p>
            <a:r>
              <a:rPr lang="en-US" dirty="0">
                <a:solidFill>
                  <a:schemeClr val="bg1"/>
                </a:solidFill>
              </a:rPr>
              <a:t>nozzle</a:t>
            </a:r>
          </a:p>
        </p:txBody>
      </p:sp>
    </p:spTree>
    <p:extLst>
      <p:ext uri="{BB962C8B-B14F-4D97-AF65-F5344CB8AC3E}">
        <p14:creationId xmlns:p14="http://schemas.microsoft.com/office/powerpoint/2010/main" val="415461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BF738A7-2680-E360-3807-B0B137E29FA3}"/>
              </a:ext>
            </a:extLst>
          </p:cNvPr>
          <p:cNvSpPr/>
          <p:nvPr/>
        </p:nvSpPr>
        <p:spPr>
          <a:xfrm>
            <a:off x="7181636" y="82193"/>
            <a:ext cx="4791510" cy="3066282"/>
          </a:xfrm>
          <a:prstGeom prst="rect">
            <a:avLst/>
          </a:prstGeom>
          <a:solidFill>
            <a:schemeClr val="accent3">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146E5AE-DF4B-C933-C442-B64D41E20712}"/>
              </a:ext>
            </a:extLst>
          </p:cNvPr>
          <p:cNvSpPr/>
          <p:nvPr/>
        </p:nvSpPr>
        <p:spPr>
          <a:xfrm>
            <a:off x="410966" y="3213372"/>
            <a:ext cx="11562180" cy="3468348"/>
          </a:xfrm>
          <a:prstGeom prst="rect">
            <a:avLst/>
          </a:prstGeom>
          <a:solidFill>
            <a:schemeClr val="accent3">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D8C4AEAB-ADB6-B426-8150-5FAE5E87B64E}"/>
              </a:ext>
            </a:extLst>
          </p:cNvPr>
          <p:cNvSpPr>
            <a:spLocks noGrp="1"/>
          </p:cNvSpPr>
          <p:nvPr>
            <p:ph type="sldNum" sz="quarter" idx="4"/>
          </p:nvPr>
        </p:nvSpPr>
        <p:spPr/>
        <p:txBody>
          <a:bodyPr/>
          <a:lstStyle/>
          <a:p>
            <a:fld id="{933A556B-7C63-244D-9B7C-B0EA8042B330}" type="slidenum">
              <a:rPr lang="en-US" smtClean="0"/>
              <a:pPr/>
              <a:t>7</a:t>
            </a:fld>
            <a:endParaRPr lang="en-US" sz="1000" dirty="0"/>
          </a:p>
        </p:txBody>
      </p:sp>
      <p:sp>
        <p:nvSpPr>
          <p:cNvPr id="7" name="Rectangle 6">
            <a:extLst>
              <a:ext uri="{FF2B5EF4-FFF2-40B4-BE49-F238E27FC236}">
                <a16:creationId xmlns:a16="http://schemas.microsoft.com/office/drawing/2014/main" id="{3FC10ADA-D7B4-5B1D-88B4-D01410BF72A1}"/>
              </a:ext>
            </a:extLst>
          </p:cNvPr>
          <p:cNvSpPr/>
          <p:nvPr/>
        </p:nvSpPr>
        <p:spPr>
          <a:xfrm>
            <a:off x="218854" y="0"/>
            <a:ext cx="10516737" cy="523220"/>
          </a:xfrm>
          <a:prstGeom prst="rect">
            <a:avLst/>
          </a:prstGeom>
        </p:spPr>
        <p:txBody>
          <a:bodyPr wrap="square">
            <a:spAutoFit/>
          </a:bodyPr>
          <a:lstStyle/>
          <a:p>
            <a:r>
              <a:rPr lang="en-US" sz="2800" b="1" dirty="0">
                <a:solidFill>
                  <a:schemeClr val="accent1"/>
                </a:solidFill>
              </a:rPr>
              <a:t>Summary of major results:</a:t>
            </a:r>
          </a:p>
        </p:txBody>
      </p:sp>
      <p:pic>
        <p:nvPicPr>
          <p:cNvPr id="4" name="Picture 3" descr="Diagram&#10;&#10;Description automatically generated">
            <a:extLst>
              <a:ext uri="{FF2B5EF4-FFF2-40B4-BE49-F238E27FC236}">
                <a16:creationId xmlns:a16="http://schemas.microsoft.com/office/drawing/2014/main" id="{13185147-2ED6-2779-93F6-BCAB8BD3AC76}"/>
              </a:ext>
            </a:extLst>
          </p:cNvPr>
          <p:cNvPicPr>
            <a:picLocks noChangeAspect="1"/>
          </p:cNvPicPr>
          <p:nvPr/>
        </p:nvPicPr>
        <p:blipFill>
          <a:blip r:embed="rId2"/>
          <a:stretch>
            <a:fillRect/>
          </a:stretch>
        </p:blipFill>
        <p:spPr>
          <a:xfrm>
            <a:off x="571500" y="3298220"/>
            <a:ext cx="7772400" cy="2718740"/>
          </a:xfrm>
          <a:prstGeom prst="rect">
            <a:avLst/>
          </a:prstGeom>
        </p:spPr>
      </p:pic>
      <p:pic>
        <p:nvPicPr>
          <p:cNvPr id="6" name="Picture 5" descr="Chart, scatter chart&#10;&#10;Description automatically generated">
            <a:extLst>
              <a:ext uri="{FF2B5EF4-FFF2-40B4-BE49-F238E27FC236}">
                <a16:creationId xmlns:a16="http://schemas.microsoft.com/office/drawing/2014/main" id="{26EA1BCE-0642-5C11-7C4D-3A829814FE00}"/>
              </a:ext>
            </a:extLst>
          </p:cNvPr>
          <p:cNvPicPr>
            <a:picLocks noChangeAspect="1"/>
          </p:cNvPicPr>
          <p:nvPr/>
        </p:nvPicPr>
        <p:blipFill>
          <a:blip r:embed="rId3"/>
          <a:stretch>
            <a:fillRect/>
          </a:stretch>
        </p:blipFill>
        <p:spPr>
          <a:xfrm>
            <a:off x="8446643" y="3361828"/>
            <a:ext cx="3276600" cy="2589156"/>
          </a:xfrm>
          <a:prstGeom prst="rect">
            <a:avLst/>
          </a:prstGeom>
        </p:spPr>
      </p:pic>
      <p:pic>
        <p:nvPicPr>
          <p:cNvPr id="9" name="Picture 8" descr="A picture containing text, device, image&#10;&#10;Description automatically generated">
            <a:extLst>
              <a:ext uri="{FF2B5EF4-FFF2-40B4-BE49-F238E27FC236}">
                <a16:creationId xmlns:a16="http://schemas.microsoft.com/office/drawing/2014/main" id="{762D11BB-5AAC-0BB4-9252-4C0114FC877A}"/>
              </a:ext>
            </a:extLst>
          </p:cNvPr>
          <p:cNvPicPr>
            <a:picLocks noChangeAspect="1"/>
          </p:cNvPicPr>
          <p:nvPr/>
        </p:nvPicPr>
        <p:blipFill>
          <a:blip r:embed="rId4"/>
          <a:stretch>
            <a:fillRect/>
          </a:stretch>
        </p:blipFill>
        <p:spPr>
          <a:xfrm>
            <a:off x="7339601" y="176281"/>
            <a:ext cx="4177729" cy="2539114"/>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1829A51-85D7-7D3D-081F-AB644F70CDDC}"/>
                  </a:ext>
                </a:extLst>
              </p:cNvPr>
              <p:cNvSpPr txBox="1"/>
              <p:nvPr/>
            </p:nvSpPr>
            <p:spPr>
              <a:xfrm>
                <a:off x="218855" y="215063"/>
                <a:ext cx="6826002" cy="2923877"/>
              </a:xfrm>
              <a:prstGeom prst="rect">
                <a:avLst/>
              </a:prstGeom>
              <a:noFill/>
            </p:spPr>
            <p:txBody>
              <a:bodyPr wrap="square">
                <a:spAutoFit/>
              </a:bodyPr>
              <a:lstStyle/>
              <a:p>
                <a:pPr marL="0" marR="0" algn="just">
                  <a:spcBef>
                    <a:spcPts val="0"/>
                  </a:spcBef>
                  <a:spcAft>
                    <a:spcPts val="0"/>
                  </a:spcAft>
                </a:pPr>
                <a:endParaRPr lang="en-US" sz="1600" dirty="0">
                  <a:effectLst/>
                  <a:ea typeface="Times New Roman" panose="02020603050405020304" pitchFamily="18" charset="0"/>
                </a:endParaRPr>
              </a:p>
              <a:p>
                <a:pPr marL="0" marR="0">
                  <a:spcBef>
                    <a:spcPts val="0"/>
                  </a:spcBef>
                  <a:spcAft>
                    <a:spcPts val="0"/>
                  </a:spcAft>
                </a:pPr>
                <a:r>
                  <a:rPr lang="en-US" sz="1400" b="1" dirty="0">
                    <a:effectLst/>
                    <a:ea typeface="Times New Roman" panose="02020603050405020304" pitchFamily="18" charset="0"/>
                  </a:rPr>
                  <a:t>The imaging system has been assembled and characterized:</a:t>
                </a:r>
              </a:p>
              <a:p>
                <a:pPr marL="0" marR="0">
                  <a:spcBef>
                    <a:spcPts val="0"/>
                  </a:spcBef>
                  <a:spcAft>
                    <a:spcPts val="0"/>
                  </a:spcAft>
                </a:pPr>
                <a:r>
                  <a:rPr lang="en-US" sz="1400" b="1" dirty="0">
                    <a:effectLst/>
                    <a:ea typeface="Times New Roman" panose="02020603050405020304" pitchFamily="18" charset="0"/>
                  </a:rPr>
                  <a:t> </a:t>
                </a:r>
              </a:p>
              <a:p>
                <a:pPr marL="342900" marR="0" lvl="0" indent="-342900" algn="just">
                  <a:spcBef>
                    <a:spcPts val="0"/>
                  </a:spcBef>
                  <a:spcAft>
                    <a:spcPts val="0"/>
                  </a:spcAft>
                  <a:buFont typeface="+mj-lt"/>
                  <a:buAutoNum type="alphaLcParenR"/>
                </a:pPr>
                <a:r>
                  <a:rPr lang="en-US" sz="1400" dirty="0">
                    <a:effectLst/>
                    <a:ea typeface="Times New Roman" panose="02020603050405020304" pitchFamily="18" charset="0"/>
                  </a:rPr>
                  <a:t>The setup is equipped with a set of two imaging </a:t>
                </a:r>
                <a:r>
                  <a:rPr lang="en-US" sz="1400" dirty="0" err="1">
                    <a:effectLst/>
                    <a:ea typeface="Times New Roman" panose="02020603050405020304" pitchFamily="18" charset="0"/>
                  </a:rPr>
                  <a:t>YAG:Ce</a:t>
                </a:r>
                <a:r>
                  <a:rPr lang="en-US" sz="1400" dirty="0">
                    <a:effectLst/>
                    <a:ea typeface="Times New Roman" panose="02020603050405020304" pitchFamily="18" charset="0"/>
                  </a:rPr>
                  <a:t> screens: a stationary one ~50 cm away from the interaction point (IP), and a movable one position of which can be changed between ~2-12 cm from the IP. </a:t>
                </a:r>
              </a:p>
              <a:p>
                <a:pPr marL="342900" marR="0" lvl="0" indent="-342900" algn="just">
                  <a:spcBef>
                    <a:spcPts val="0"/>
                  </a:spcBef>
                  <a:spcAft>
                    <a:spcPts val="0"/>
                  </a:spcAft>
                  <a:buFont typeface="+mj-lt"/>
                  <a:buAutoNum type="alphaLcParenR"/>
                </a:pPr>
                <a:r>
                  <a:rPr lang="en-US" sz="1400" dirty="0">
                    <a:effectLst/>
                    <a:ea typeface="Times New Roman" panose="02020603050405020304" pitchFamily="18" charset="0"/>
                  </a:rPr>
                  <a:t>The resolution of the electron beam imaging system is well within the system requirement: measured vertical resolution 2.5</a:t>
                </a:r>
                <a14:m>
                  <m:oMath xmlns:m="http://schemas.openxmlformats.org/officeDocument/2006/math">
                    <m:r>
                      <a:rPr lang="en-US" sz="1400" i="1">
                        <a:effectLst/>
                        <a:latin typeface="Cambria Math" panose="02040503050406030204" pitchFamily="18" charset="0"/>
                        <a:ea typeface="Times New Roman" panose="02020603050405020304" pitchFamily="18" charset="0"/>
                      </a:rPr>
                      <m:t>±</m:t>
                    </m:r>
                  </m:oMath>
                </a14:m>
                <a:r>
                  <a:rPr lang="en-US" sz="1400" dirty="0">
                    <a:effectLst/>
                    <a:ea typeface="Times New Roman" panose="02020603050405020304" pitchFamily="18" charset="0"/>
                  </a:rPr>
                  <a:t>0.2 um/</a:t>
                </a:r>
                <a:r>
                  <a:rPr lang="en-US" sz="1400" dirty="0" err="1">
                    <a:effectLst/>
                    <a:ea typeface="Times New Roman" panose="02020603050405020304" pitchFamily="18" charset="0"/>
                  </a:rPr>
                  <a:t>pxl</a:t>
                </a:r>
                <a:r>
                  <a:rPr lang="en-US" sz="1400" dirty="0">
                    <a:effectLst/>
                    <a:ea typeface="Times New Roman" panose="02020603050405020304" pitchFamily="18" charset="0"/>
                  </a:rPr>
                  <a:t>, horizontal resolution 3.2</a:t>
                </a:r>
                <a14:m>
                  <m:oMath xmlns:m="http://schemas.openxmlformats.org/officeDocument/2006/math">
                    <m:r>
                      <a:rPr lang="en-US" sz="1400" i="1">
                        <a:effectLst/>
                        <a:latin typeface="Cambria Math" panose="02040503050406030204" pitchFamily="18" charset="0"/>
                        <a:ea typeface="Times New Roman" panose="02020603050405020304" pitchFamily="18" charset="0"/>
                      </a:rPr>
                      <m:t>±</m:t>
                    </m:r>
                  </m:oMath>
                </a14:m>
                <a:r>
                  <a:rPr lang="en-US" sz="1400" dirty="0">
                    <a:effectLst/>
                    <a:ea typeface="Times New Roman" panose="02020603050405020304" pitchFamily="18" charset="0"/>
                  </a:rPr>
                  <a:t>0.2 um/</a:t>
                </a:r>
                <a:r>
                  <a:rPr lang="en-US" sz="1400" dirty="0" err="1">
                    <a:effectLst/>
                    <a:ea typeface="Times New Roman" panose="02020603050405020304" pitchFamily="18" charset="0"/>
                  </a:rPr>
                  <a:t>pxl</a:t>
                </a:r>
                <a:r>
                  <a:rPr lang="en-US" sz="1400" dirty="0">
                    <a:effectLst/>
                    <a:ea typeface="Times New Roman" panose="02020603050405020304" pitchFamily="18" charset="0"/>
                  </a:rPr>
                  <a:t>.</a:t>
                </a:r>
              </a:p>
              <a:p>
                <a:pPr marL="342900" marR="0" lvl="0" indent="-342900" algn="just">
                  <a:spcBef>
                    <a:spcPts val="0"/>
                  </a:spcBef>
                  <a:spcAft>
                    <a:spcPts val="0"/>
                  </a:spcAft>
                  <a:buFont typeface="+mj-lt"/>
                  <a:buAutoNum type="alphaLcParenR"/>
                </a:pPr>
                <a:r>
                  <a:rPr lang="en-US" sz="1400" dirty="0">
                    <a:effectLst/>
                    <a:ea typeface="Times New Roman" panose="02020603050405020304" pitchFamily="18" charset="0"/>
                  </a:rPr>
                  <a:t>A divergence-based emittance measurement technique utilizing the installed TEM grids and the movable YAG screen has been implemented. The data have been collected and analyzed to determine an upper limit on the transverse beam emittance. </a:t>
                </a:r>
              </a:p>
            </p:txBody>
          </p:sp>
        </mc:Choice>
        <mc:Fallback xmlns="">
          <p:sp>
            <p:nvSpPr>
              <p:cNvPr id="14" name="TextBox 13">
                <a:extLst>
                  <a:ext uri="{FF2B5EF4-FFF2-40B4-BE49-F238E27FC236}">
                    <a16:creationId xmlns:a16="http://schemas.microsoft.com/office/drawing/2014/main" id="{91829A51-85D7-7D3D-081F-AB644F70CDDC}"/>
                  </a:ext>
                </a:extLst>
              </p:cNvPr>
              <p:cNvSpPr txBox="1">
                <a:spLocks noRot="1" noChangeAspect="1" noMove="1" noResize="1" noEditPoints="1" noAdjustHandles="1" noChangeArrowheads="1" noChangeShapeType="1" noTextEdit="1"/>
              </p:cNvSpPr>
              <p:nvPr/>
            </p:nvSpPr>
            <p:spPr>
              <a:xfrm>
                <a:off x="218855" y="215063"/>
                <a:ext cx="6826002" cy="2923877"/>
              </a:xfrm>
              <a:prstGeom prst="rect">
                <a:avLst/>
              </a:prstGeom>
              <a:blipFill>
                <a:blip r:embed="rId5"/>
                <a:stretch>
                  <a:fillRect l="-372" r="-372" b="-1293"/>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D8E678CE-A180-0950-B4D4-4AF2532B1D16}"/>
              </a:ext>
            </a:extLst>
          </p:cNvPr>
          <p:cNvSpPr txBox="1"/>
          <p:nvPr/>
        </p:nvSpPr>
        <p:spPr>
          <a:xfrm>
            <a:off x="7181636" y="2686810"/>
            <a:ext cx="4791509" cy="461665"/>
          </a:xfrm>
          <a:prstGeom prst="rect">
            <a:avLst/>
          </a:prstGeom>
          <a:noFill/>
        </p:spPr>
        <p:txBody>
          <a:bodyPr wrap="square">
            <a:spAutoFit/>
          </a:bodyPr>
          <a:lstStyle/>
          <a:p>
            <a:pPr algn="just"/>
            <a:r>
              <a:rPr lang="en-US" sz="1200" dirty="0"/>
              <a:t>Shadow of the TEM grid (square thick/thin 30um opening/16-10-10um bars) obtained using an improved e-beam imaging system.</a:t>
            </a:r>
          </a:p>
        </p:txBody>
      </p:sp>
      <p:sp>
        <p:nvSpPr>
          <p:cNvPr id="18" name="TextBox 17">
            <a:extLst>
              <a:ext uri="{FF2B5EF4-FFF2-40B4-BE49-F238E27FC236}">
                <a16:creationId xmlns:a16="http://schemas.microsoft.com/office/drawing/2014/main" id="{573B5AD9-3C62-5E53-9F20-26E8B1DAE000}"/>
              </a:ext>
            </a:extLst>
          </p:cNvPr>
          <p:cNvSpPr txBox="1"/>
          <p:nvPr/>
        </p:nvSpPr>
        <p:spPr>
          <a:xfrm>
            <a:off x="480431" y="5984900"/>
            <a:ext cx="11242812" cy="738664"/>
          </a:xfrm>
          <a:prstGeom prst="rect">
            <a:avLst/>
          </a:prstGeom>
          <a:noFill/>
        </p:spPr>
        <p:txBody>
          <a:bodyPr wrap="square">
            <a:spAutoFit/>
          </a:bodyPr>
          <a:lstStyle/>
          <a:p>
            <a:r>
              <a:rPr lang="en-US" sz="1400" dirty="0">
                <a:effectLst/>
              </a:rPr>
              <a:t>Divergence-based emittance estimate: (a) Electron beam image with a coarse grid inserted. The respective grid squares are labeled, and the profile of each square is obtained at various locations of the YAG screen. (b) Average square width vs. imaging plane location for each grid square; linear fit with least error is shown in purple. </a:t>
            </a:r>
            <a:endParaRPr lang="en-US" sz="1400" dirty="0"/>
          </a:p>
        </p:txBody>
      </p:sp>
    </p:spTree>
    <p:extLst>
      <p:ext uri="{BB962C8B-B14F-4D97-AF65-F5344CB8AC3E}">
        <p14:creationId xmlns:p14="http://schemas.microsoft.com/office/powerpoint/2010/main" val="3428414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8C4AEAB-ADB6-B426-8150-5FAE5E87B64E}"/>
              </a:ext>
            </a:extLst>
          </p:cNvPr>
          <p:cNvSpPr>
            <a:spLocks noGrp="1"/>
          </p:cNvSpPr>
          <p:nvPr>
            <p:ph type="sldNum" sz="quarter" idx="4"/>
          </p:nvPr>
        </p:nvSpPr>
        <p:spPr/>
        <p:txBody>
          <a:bodyPr/>
          <a:lstStyle/>
          <a:p>
            <a:fld id="{933A556B-7C63-244D-9B7C-B0EA8042B330}" type="slidenum">
              <a:rPr lang="en-US" smtClean="0"/>
              <a:pPr/>
              <a:t>8</a:t>
            </a:fld>
            <a:endParaRPr lang="en-US" sz="1000" dirty="0"/>
          </a:p>
        </p:txBody>
      </p:sp>
      <p:sp>
        <p:nvSpPr>
          <p:cNvPr id="7" name="Rectangle 6">
            <a:extLst>
              <a:ext uri="{FF2B5EF4-FFF2-40B4-BE49-F238E27FC236}">
                <a16:creationId xmlns:a16="http://schemas.microsoft.com/office/drawing/2014/main" id="{3FC10ADA-D7B4-5B1D-88B4-D01410BF72A1}"/>
              </a:ext>
            </a:extLst>
          </p:cNvPr>
          <p:cNvSpPr/>
          <p:nvPr/>
        </p:nvSpPr>
        <p:spPr>
          <a:xfrm>
            <a:off x="218854" y="0"/>
            <a:ext cx="10516737" cy="523220"/>
          </a:xfrm>
          <a:prstGeom prst="rect">
            <a:avLst/>
          </a:prstGeom>
        </p:spPr>
        <p:txBody>
          <a:bodyPr wrap="square">
            <a:spAutoFit/>
          </a:bodyPr>
          <a:lstStyle/>
          <a:p>
            <a:r>
              <a:rPr lang="en-US" sz="2800" b="1" dirty="0">
                <a:solidFill>
                  <a:schemeClr val="accent1"/>
                </a:solidFill>
              </a:rPr>
              <a:t>Summary of major results:</a:t>
            </a:r>
          </a:p>
        </p:txBody>
      </p:sp>
      <p:grpSp>
        <p:nvGrpSpPr>
          <p:cNvPr id="83" name="Group 82">
            <a:extLst>
              <a:ext uri="{FF2B5EF4-FFF2-40B4-BE49-F238E27FC236}">
                <a16:creationId xmlns:a16="http://schemas.microsoft.com/office/drawing/2014/main" id="{49341DDB-AFF6-344B-037C-09419106DEF4}"/>
              </a:ext>
            </a:extLst>
          </p:cNvPr>
          <p:cNvGrpSpPr/>
          <p:nvPr/>
        </p:nvGrpSpPr>
        <p:grpSpPr>
          <a:xfrm>
            <a:off x="1272900" y="1228484"/>
            <a:ext cx="9463371" cy="4252234"/>
            <a:chOff x="408163" y="892814"/>
            <a:chExt cx="9463371" cy="4252234"/>
          </a:xfrm>
        </p:grpSpPr>
        <p:grpSp>
          <p:nvGrpSpPr>
            <p:cNvPr id="2" name="Group 1">
              <a:extLst>
                <a:ext uri="{FF2B5EF4-FFF2-40B4-BE49-F238E27FC236}">
                  <a16:creationId xmlns:a16="http://schemas.microsoft.com/office/drawing/2014/main" id="{C32A13A7-655A-F9AE-CD0C-3907CF716162}"/>
                </a:ext>
              </a:extLst>
            </p:cNvPr>
            <p:cNvGrpSpPr/>
            <p:nvPr/>
          </p:nvGrpSpPr>
          <p:grpSpPr>
            <a:xfrm>
              <a:off x="408163" y="3055720"/>
              <a:ext cx="9463371" cy="2089328"/>
              <a:chOff x="1543797" y="25022719"/>
              <a:chExt cx="14645084" cy="3136407"/>
            </a:xfrm>
          </p:grpSpPr>
          <p:pic>
            <p:nvPicPr>
              <p:cNvPr id="5" name="Picture 4">
                <a:extLst>
                  <a:ext uri="{FF2B5EF4-FFF2-40B4-BE49-F238E27FC236}">
                    <a16:creationId xmlns:a16="http://schemas.microsoft.com/office/drawing/2014/main" id="{6471A0A0-7B87-AB8F-09BC-F42893C3E975}"/>
                  </a:ext>
                </a:extLst>
              </p:cNvPr>
              <p:cNvPicPr>
                <a:picLocks noChangeAspect="1"/>
              </p:cNvPicPr>
              <p:nvPr/>
            </p:nvPicPr>
            <p:blipFill rotWithShape="1">
              <a:blip r:embed="rId2"/>
              <a:srcRect t="10620"/>
              <a:stretch/>
            </p:blipFill>
            <p:spPr>
              <a:xfrm>
                <a:off x="1543797" y="25022719"/>
                <a:ext cx="14645084" cy="3136407"/>
              </a:xfrm>
              <a:prstGeom prst="rect">
                <a:avLst/>
              </a:prstGeom>
            </p:spPr>
          </p:pic>
          <p:grpSp>
            <p:nvGrpSpPr>
              <p:cNvPr id="8" name="Group 7">
                <a:extLst>
                  <a:ext uri="{FF2B5EF4-FFF2-40B4-BE49-F238E27FC236}">
                    <a16:creationId xmlns:a16="http://schemas.microsoft.com/office/drawing/2014/main" id="{70AE0BBF-55B1-BB14-6DB5-49EEC7C20BEA}"/>
                  </a:ext>
                </a:extLst>
              </p:cNvPr>
              <p:cNvGrpSpPr/>
              <p:nvPr/>
            </p:nvGrpSpPr>
            <p:grpSpPr>
              <a:xfrm>
                <a:off x="2298700" y="25685750"/>
                <a:ext cx="12941787" cy="1854200"/>
                <a:chOff x="2298700" y="25685750"/>
                <a:chExt cx="12941787" cy="1854200"/>
              </a:xfrm>
            </p:grpSpPr>
            <p:cxnSp>
              <p:nvCxnSpPr>
                <p:cNvPr id="12" name="Straight Arrow Connector 11">
                  <a:extLst>
                    <a:ext uri="{FF2B5EF4-FFF2-40B4-BE49-F238E27FC236}">
                      <a16:creationId xmlns:a16="http://schemas.microsoft.com/office/drawing/2014/main" id="{71F193B1-418E-ED8C-9A50-29030A495ACA}"/>
                    </a:ext>
                  </a:extLst>
                </p:cNvPr>
                <p:cNvCxnSpPr>
                  <a:cxnSpLocks/>
                </p:cNvCxnSpPr>
                <p:nvPr/>
              </p:nvCxnSpPr>
              <p:spPr>
                <a:xfrm>
                  <a:off x="2298700" y="25844500"/>
                  <a:ext cx="0" cy="33020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13" name="Straight Arrow Connector 12">
                  <a:extLst>
                    <a:ext uri="{FF2B5EF4-FFF2-40B4-BE49-F238E27FC236}">
                      <a16:creationId xmlns:a16="http://schemas.microsoft.com/office/drawing/2014/main" id="{13F696F3-5C85-C164-59EB-6882F5408F40}"/>
                    </a:ext>
                  </a:extLst>
                </p:cNvPr>
                <p:cNvCxnSpPr>
                  <a:cxnSpLocks/>
                </p:cNvCxnSpPr>
                <p:nvPr/>
              </p:nvCxnSpPr>
              <p:spPr>
                <a:xfrm flipV="1">
                  <a:off x="2298700" y="26314400"/>
                  <a:ext cx="0" cy="31750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14" name="Straight Arrow Connector 13">
                  <a:extLst>
                    <a:ext uri="{FF2B5EF4-FFF2-40B4-BE49-F238E27FC236}">
                      <a16:creationId xmlns:a16="http://schemas.microsoft.com/office/drawing/2014/main" id="{E9D6B1A2-29AA-FDA7-3C5D-9EA345DEA3E1}"/>
                    </a:ext>
                  </a:extLst>
                </p:cNvPr>
                <p:cNvCxnSpPr>
                  <a:cxnSpLocks/>
                </p:cNvCxnSpPr>
                <p:nvPr/>
              </p:nvCxnSpPr>
              <p:spPr>
                <a:xfrm>
                  <a:off x="4346414" y="25844500"/>
                  <a:ext cx="0" cy="33020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15" name="Straight Arrow Connector 14">
                  <a:extLst>
                    <a:ext uri="{FF2B5EF4-FFF2-40B4-BE49-F238E27FC236}">
                      <a16:creationId xmlns:a16="http://schemas.microsoft.com/office/drawing/2014/main" id="{14184E3F-8F28-6D1A-4A65-702B093B2DA0}"/>
                    </a:ext>
                  </a:extLst>
                </p:cNvPr>
                <p:cNvCxnSpPr>
                  <a:cxnSpLocks/>
                </p:cNvCxnSpPr>
                <p:nvPr/>
              </p:nvCxnSpPr>
              <p:spPr>
                <a:xfrm flipV="1">
                  <a:off x="4346414" y="26314400"/>
                  <a:ext cx="0" cy="31750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16" name="Straight Arrow Connector 15">
                  <a:extLst>
                    <a:ext uri="{FF2B5EF4-FFF2-40B4-BE49-F238E27FC236}">
                      <a16:creationId xmlns:a16="http://schemas.microsoft.com/office/drawing/2014/main" id="{01C50217-89E8-E29B-789E-C422F691171A}"/>
                    </a:ext>
                  </a:extLst>
                </p:cNvPr>
                <p:cNvCxnSpPr>
                  <a:cxnSpLocks/>
                </p:cNvCxnSpPr>
                <p:nvPr/>
              </p:nvCxnSpPr>
              <p:spPr>
                <a:xfrm flipV="1">
                  <a:off x="3427692" y="25698451"/>
                  <a:ext cx="0" cy="330200"/>
                </a:xfrm>
                <a:prstGeom prst="straightConnector1">
                  <a:avLst/>
                </a:prstGeom>
                <a:ln w="38100">
                  <a:solidFill>
                    <a:schemeClr val="accent2"/>
                  </a:solidFill>
                  <a:tailEnd type="triangle"/>
                </a:ln>
              </p:spPr>
              <p:style>
                <a:lnRef idx="1">
                  <a:schemeClr val="accent3"/>
                </a:lnRef>
                <a:fillRef idx="0">
                  <a:schemeClr val="accent3"/>
                </a:fillRef>
                <a:effectRef idx="0">
                  <a:schemeClr val="accent3"/>
                </a:effectRef>
                <a:fontRef idx="minor">
                  <a:schemeClr val="tx1"/>
                </a:fontRef>
              </p:style>
            </p:cxnSp>
            <p:cxnSp>
              <p:nvCxnSpPr>
                <p:cNvPr id="17" name="Straight Arrow Connector 16">
                  <a:extLst>
                    <a:ext uri="{FF2B5EF4-FFF2-40B4-BE49-F238E27FC236}">
                      <a16:creationId xmlns:a16="http://schemas.microsoft.com/office/drawing/2014/main" id="{ABDA1C29-1C54-EF08-9105-6DB393F9BE74}"/>
                    </a:ext>
                  </a:extLst>
                </p:cNvPr>
                <p:cNvCxnSpPr>
                  <a:cxnSpLocks/>
                </p:cNvCxnSpPr>
                <p:nvPr/>
              </p:nvCxnSpPr>
              <p:spPr>
                <a:xfrm>
                  <a:off x="3402292" y="26523950"/>
                  <a:ext cx="0" cy="317500"/>
                </a:xfrm>
                <a:prstGeom prst="straightConnector1">
                  <a:avLst/>
                </a:prstGeom>
                <a:ln w="38100">
                  <a:solidFill>
                    <a:schemeClr val="accent2"/>
                  </a:solidFill>
                  <a:tailEnd type="triangle"/>
                </a:ln>
              </p:spPr>
              <p:style>
                <a:lnRef idx="1">
                  <a:schemeClr val="accent3"/>
                </a:lnRef>
                <a:fillRef idx="0">
                  <a:schemeClr val="accent3"/>
                </a:fillRef>
                <a:effectRef idx="0">
                  <a:schemeClr val="accent3"/>
                </a:effectRef>
                <a:fontRef idx="minor">
                  <a:schemeClr val="tx1"/>
                </a:fontRef>
              </p:style>
            </p:cxnSp>
            <p:cxnSp>
              <p:nvCxnSpPr>
                <p:cNvPr id="18" name="Straight Arrow Connector 17">
                  <a:extLst>
                    <a:ext uri="{FF2B5EF4-FFF2-40B4-BE49-F238E27FC236}">
                      <a16:creationId xmlns:a16="http://schemas.microsoft.com/office/drawing/2014/main" id="{5D209E88-4FB0-F3D1-FF04-8F03BBEC89B8}"/>
                    </a:ext>
                  </a:extLst>
                </p:cNvPr>
                <p:cNvCxnSpPr>
                  <a:cxnSpLocks/>
                </p:cNvCxnSpPr>
                <p:nvPr/>
              </p:nvCxnSpPr>
              <p:spPr>
                <a:xfrm>
                  <a:off x="5986878" y="25971500"/>
                  <a:ext cx="0" cy="33020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19" name="Straight Arrow Connector 18">
                  <a:extLst>
                    <a:ext uri="{FF2B5EF4-FFF2-40B4-BE49-F238E27FC236}">
                      <a16:creationId xmlns:a16="http://schemas.microsoft.com/office/drawing/2014/main" id="{080DB079-30E1-25B1-2F02-EFFB0C0216AF}"/>
                    </a:ext>
                  </a:extLst>
                </p:cNvPr>
                <p:cNvCxnSpPr>
                  <a:cxnSpLocks/>
                </p:cNvCxnSpPr>
                <p:nvPr/>
              </p:nvCxnSpPr>
              <p:spPr>
                <a:xfrm flipV="1">
                  <a:off x="5986878" y="26441400"/>
                  <a:ext cx="0" cy="31750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20" name="Straight Arrow Connector 19">
                  <a:extLst>
                    <a:ext uri="{FF2B5EF4-FFF2-40B4-BE49-F238E27FC236}">
                      <a16:creationId xmlns:a16="http://schemas.microsoft.com/office/drawing/2014/main" id="{92A6016B-6867-1C26-2FC0-0EDDBEAB9AA4}"/>
                    </a:ext>
                  </a:extLst>
                </p:cNvPr>
                <p:cNvCxnSpPr>
                  <a:cxnSpLocks/>
                </p:cNvCxnSpPr>
                <p:nvPr/>
              </p:nvCxnSpPr>
              <p:spPr>
                <a:xfrm>
                  <a:off x="8034592" y="25971500"/>
                  <a:ext cx="0" cy="33020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21" name="Straight Arrow Connector 20">
                  <a:extLst>
                    <a:ext uri="{FF2B5EF4-FFF2-40B4-BE49-F238E27FC236}">
                      <a16:creationId xmlns:a16="http://schemas.microsoft.com/office/drawing/2014/main" id="{C1621FB2-FE8E-3142-77F0-D5DCE4C7C5EF}"/>
                    </a:ext>
                  </a:extLst>
                </p:cNvPr>
                <p:cNvCxnSpPr>
                  <a:cxnSpLocks/>
                </p:cNvCxnSpPr>
                <p:nvPr/>
              </p:nvCxnSpPr>
              <p:spPr>
                <a:xfrm flipV="1">
                  <a:off x="8034592" y="26441400"/>
                  <a:ext cx="0" cy="31750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22" name="Straight Arrow Connector 21">
                  <a:extLst>
                    <a:ext uri="{FF2B5EF4-FFF2-40B4-BE49-F238E27FC236}">
                      <a16:creationId xmlns:a16="http://schemas.microsoft.com/office/drawing/2014/main" id="{1F168680-1A5F-B1F6-75B2-ACC07BAAA7C9}"/>
                    </a:ext>
                  </a:extLst>
                </p:cNvPr>
                <p:cNvCxnSpPr>
                  <a:cxnSpLocks/>
                </p:cNvCxnSpPr>
                <p:nvPr/>
              </p:nvCxnSpPr>
              <p:spPr>
                <a:xfrm flipV="1">
                  <a:off x="7115870" y="25825450"/>
                  <a:ext cx="0" cy="330200"/>
                </a:xfrm>
                <a:prstGeom prst="straightConnector1">
                  <a:avLst/>
                </a:prstGeom>
                <a:ln w="38100">
                  <a:solidFill>
                    <a:schemeClr val="accent2"/>
                  </a:solidFill>
                  <a:tailEnd type="triangle"/>
                </a:ln>
              </p:spPr>
              <p:style>
                <a:lnRef idx="1">
                  <a:schemeClr val="accent3"/>
                </a:lnRef>
                <a:fillRef idx="0">
                  <a:schemeClr val="accent3"/>
                </a:fillRef>
                <a:effectRef idx="0">
                  <a:schemeClr val="accent3"/>
                </a:effectRef>
                <a:fontRef idx="minor">
                  <a:schemeClr val="tx1"/>
                </a:fontRef>
              </p:style>
            </p:cxnSp>
            <p:cxnSp>
              <p:nvCxnSpPr>
                <p:cNvPr id="23" name="Straight Arrow Connector 22">
                  <a:extLst>
                    <a:ext uri="{FF2B5EF4-FFF2-40B4-BE49-F238E27FC236}">
                      <a16:creationId xmlns:a16="http://schemas.microsoft.com/office/drawing/2014/main" id="{6A3FD223-5825-C996-3278-2F1D9ED1CB95}"/>
                    </a:ext>
                  </a:extLst>
                </p:cNvPr>
                <p:cNvCxnSpPr>
                  <a:cxnSpLocks/>
                </p:cNvCxnSpPr>
                <p:nvPr/>
              </p:nvCxnSpPr>
              <p:spPr>
                <a:xfrm>
                  <a:off x="7090470" y="26650950"/>
                  <a:ext cx="0" cy="317500"/>
                </a:xfrm>
                <a:prstGeom prst="straightConnector1">
                  <a:avLst/>
                </a:prstGeom>
                <a:ln w="38100">
                  <a:solidFill>
                    <a:schemeClr val="accent2"/>
                  </a:solidFill>
                  <a:tailEnd type="triangle"/>
                </a:ln>
              </p:spPr>
              <p:style>
                <a:lnRef idx="1">
                  <a:schemeClr val="accent3"/>
                </a:lnRef>
                <a:fillRef idx="0">
                  <a:schemeClr val="accent3"/>
                </a:fillRef>
                <a:effectRef idx="0">
                  <a:schemeClr val="accent3"/>
                </a:effectRef>
                <a:fontRef idx="minor">
                  <a:schemeClr val="tx1"/>
                </a:fontRef>
              </p:style>
            </p:cxnSp>
            <p:cxnSp>
              <p:nvCxnSpPr>
                <p:cNvPr id="24" name="Straight Arrow Connector 23">
                  <a:extLst>
                    <a:ext uri="{FF2B5EF4-FFF2-40B4-BE49-F238E27FC236}">
                      <a16:creationId xmlns:a16="http://schemas.microsoft.com/office/drawing/2014/main" id="{19E803AA-DC90-FCE3-9B31-1A50852072BB}"/>
                    </a:ext>
                  </a:extLst>
                </p:cNvPr>
                <p:cNvCxnSpPr>
                  <a:cxnSpLocks/>
                </p:cNvCxnSpPr>
                <p:nvPr/>
              </p:nvCxnSpPr>
              <p:spPr>
                <a:xfrm>
                  <a:off x="9443039" y="26003250"/>
                  <a:ext cx="0" cy="33020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25" name="Straight Arrow Connector 24">
                  <a:extLst>
                    <a:ext uri="{FF2B5EF4-FFF2-40B4-BE49-F238E27FC236}">
                      <a16:creationId xmlns:a16="http://schemas.microsoft.com/office/drawing/2014/main" id="{F5D2CDE8-2EFA-9DAB-24E7-27B384FB5136}"/>
                    </a:ext>
                  </a:extLst>
                </p:cNvPr>
                <p:cNvCxnSpPr>
                  <a:cxnSpLocks/>
                </p:cNvCxnSpPr>
                <p:nvPr/>
              </p:nvCxnSpPr>
              <p:spPr>
                <a:xfrm flipV="1">
                  <a:off x="9443039" y="26473150"/>
                  <a:ext cx="0" cy="31750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26" name="Straight Arrow Connector 25">
                  <a:extLst>
                    <a:ext uri="{FF2B5EF4-FFF2-40B4-BE49-F238E27FC236}">
                      <a16:creationId xmlns:a16="http://schemas.microsoft.com/office/drawing/2014/main" id="{1DE2795A-7763-B4D0-BD91-7190F642AFE5}"/>
                    </a:ext>
                  </a:extLst>
                </p:cNvPr>
                <p:cNvCxnSpPr>
                  <a:cxnSpLocks/>
                </p:cNvCxnSpPr>
                <p:nvPr/>
              </p:nvCxnSpPr>
              <p:spPr>
                <a:xfrm>
                  <a:off x="11490753" y="26003250"/>
                  <a:ext cx="0" cy="33020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27" name="Straight Arrow Connector 26">
                  <a:extLst>
                    <a:ext uri="{FF2B5EF4-FFF2-40B4-BE49-F238E27FC236}">
                      <a16:creationId xmlns:a16="http://schemas.microsoft.com/office/drawing/2014/main" id="{E525FE10-AD4B-E1E3-71E0-A20C8D42D346}"/>
                    </a:ext>
                  </a:extLst>
                </p:cNvPr>
                <p:cNvCxnSpPr>
                  <a:cxnSpLocks/>
                </p:cNvCxnSpPr>
                <p:nvPr/>
              </p:nvCxnSpPr>
              <p:spPr>
                <a:xfrm flipV="1">
                  <a:off x="11490753" y="26473150"/>
                  <a:ext cx="0" cy="31750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28" name="Straight Arrow Connector 27">
                  <a:extLst>
                    <a:ext uri="{FF2B5EF4-FFF2-40B4-BE49-F238E27FC236}">
                      <a16:creationId xmlns:a16="http://schemas.microsoft.com/office/drawing/2014/main" id="{4EAE15BB-232E-5982-FEBD-192D7E030689}"/>
                    </a:ext>
                  </a:extLst>
                </p:cNvPr>
                <p:cNvCxnSpPr>
                  <a:cxnSpLocks/>
                </p:cNvCxnSpPr>
                <p:nvPr/>
              </p:nvCxnSpPr>
              <p:spPr>
                <a:xfrm flipV="1">
                  <a:off x="10572031" y="25692100"/>
                  <a:ext cx="0" cy="330200"/>
                </a:xfrm>
                <a:prstGeom prst="straightConnector1">
                  <a:avLst/>
                </a:prstGeom>
                <a:ln w="38100">
                  <a:solidFill>
                    <a:schemeClr val="accent2"/>
                  </a:solidFill>
                  <a:tailEnd type="triangle"/>
                </a:ln>
              </p:spPr>
              <p:style>
                <a:lnRef idx="1">
                  <a:schemeClr val="accent3"/>
                </a:lnRef>
                <a:fillRef idx="0">
                  <a:schemeClr val="accent3"/>
                </a:fillRef>
                <a:effectRef idx="0">
                  <a:schemeClr val="accent3"/>
                </a:effectRef>
                <a:fontRef idx="minor">
                  <a:schemeClr val="tx1"/>
                </a:fontRef>
              </p:style>
            </p:cxnSp>
            <p:cxnSp>
              <p:nvCxnSpPr>
                <p:cNvPr id="29" name="Straight Arrow Connector 28">
                  <a:extLst>
                    <a:ext uri="{FF2B5EF4-FFF2-40B4-BE49-F238E27FC236}">
                      <a16:creationId xmlns:a16="http://schemas.microsoft.com/office/drawing/2014/main" id="{C31F43A3-60B1-12A6-C249-A7ACC8EEE4ED}"/>
                    </a:ext>
                  </a:extLst>
                </p:cNvPr>
                <p:cNvCxnSpPr>
                  <a:cxnSpLocks/>
                </p:cNvCxnSpPr>
                <p:nvPr/>
              </p:nvCxnSpPr>
              <p:spPr>
                <a:xfrm>
                  <a:off x="10546631" y="26822400"/>
                  <a:ext cx="0" cy="317500"/>
                </a:xfrm>
                <a:prstGeom prst="straightConnector1">
                  <a:avLst/>
                </a:prstGeom>
                <a:ln w="38100">
                  <a:solidFill>
                    <a:schemeClr val="accent2"/>
                  </a:solidFill>
                  <a:tailEnd type="triangle"/>
                </a:ln>
              </p:spPr>
              <p:style>
                <a:lnRef idx="1">
                  <a:schemeClr val="accent3"/>
                </a:lnRef>
                <a:fillRef idx="0">
                  <a:schemeClr val="accent3"/>
                </a:fillRef>
                <a:effectRef idx="0">
                  <a:schemeClr val="accent3"/>
                </a:effectRef>
                <a:fontRef idx="minor">
                  <a:schemeClr val="tx1"/>
                </a:fontRef>
              </p:style>
            </p:cxnSp>
            <p:cxnSp>
              <p:nvCxnSpPr>
                <p:cNvPr id="30" name="Straight Arrow Connector 29">
                  <a:extLst>
                    <a:ext uri="{FF2B5EF4-FFF2-40B4-BE49-F238E27FC236}">
                      <a16:creationId xmlns:a16="http://schemas.microsoft.com/office/drawing/2014/main" id="{12CA87B9-D614-D02A-EA39-68E21C774F94}"/>
                    </a:ext>
                  </a:extLst>
                </p:cNvPr>
                <p:cNvCxnSpPr>
                  <a:cxnSpLocks/>
                </p:cNvCxnSpPr>
                <p:nvPr/>
              </p:nvCxnSpPr>
              <p:spPr>
                <a:xfrm>
                  <a:off x="13192773" y="26200100"/>
                  <a:ext cx="0" cy="33020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31" name="Straight Arrow Connector 30">
                  <a:extLst>
                    <a:ext uri="{FF2B5EF4-FFF2-40B4-BE49-F238E27FC236}">
                      <a16:creationId xmlns:a16="http://schemas.microsoft.com/office/drawing/2014/main" id="{40B835FB-6703-500C-D168-FFE5B5E45DA6}"/>
                    </a:ext>
                  </a:extLst>
                </p:cNvPr>
                <p:cNvCxnSpPr>
                  <a:cxnSpLocks/>
                </p:cNvCxnSpPr>
                <p:nvPr/>
              </p:nvCxnSpPr>
              <p:spPr>
                <a:xfrm flipV="1">
                  <a:off x="13192773" y="26670000"/>
                  <a:ext cx="0" cy="31750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32" name="Straight Arrow Connector 31">
                  <a:extLst>
                    <a:ext uri="{FF2B5EF4-FFF2-40B4-BE49-F238E27FC236}">
                      <a16:creationId xmlns:a16="http://schemas.microsoft.com/office/drawing/2014/main" id="{10539864-F86A-3436-03B1-A0C555A0AD54}"/>
                    </a:ext>
                  </a:extLst>
                </p:cNvPr>
                <p:cNvCxnSpPr>
                  <a:cxnSpLocks/>
                </p:cNvCxnSpPr>
                <p:nvPr/>
              </p:nvCxnSpPr>
              <p:spPr>
                <a:xfrm>
                  <a:off x="15240487" y="26200100"/>
                  <a:ext cx="0" cy="33020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33" name="Straight Arrow Connector 32">
                  <a:extLst>
                    <a:ext uri="{FF2B5EF4-FFF2-40B4-BE49-F238E27FC236}">
                      <a16:creationId xmlns:a16="http://schemas.microsoft.com/office/drawing/2014/main" id="{39DE2D44-21A4-FECD-7369-4B22423B0156}"/>
                    </a:ext>
                  </a:extLst>
                </p:cNvPr>
                <p:cNvCxnSpPr>
                  <a:cxnSpLocks/>
                </p:cNvCxnSpPr>
                <p:nvPr/>
              </p:nvCxnSpPr>
              <p:spPr>
                <a:xfrm flipV="1">
                  <a:off x="15240487" y="26670000"/>
                  <a:ext cx="0" cy="31750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34" name="Straight Arrow Connector 33">
                  <a:extLst>
                    <a:ext uri="{FF2B5EF4-FFF2-40B4-BE49-F238E27FC236}">
                      <a16:creationId xmlns:a16="http://schemas.microsoft.com/office/drawing/2014/main" id="{6A288146-5C3D-5C97-013C-AF1A9A1C18DE}"/>
                    </a:ext>
                  </a:extLst>
                </p:cNvPr>
                <p:cNvCxnSpPr>
                  <a:cxnSpLocks/>
                </p:cNvCxnSpPr>
                <p:nvPr/>
              </p:nvCxnSpPr>
              <p:spPr>
                <a:xfrm flipV="1">
                  <a:off x="14321765" y="25685750"/>
                  <a:ext cx="0" cy="330200"/>
                </a:xfrm>
                <a:prstGeom prst="straightConnector1">
                  <a:avLst/>
                </a:prstGeom>
                <a:ln w="38100">
                  <a:solidFill>
                    <a:schemeClr val="accent2"/>
                  </a:solidFill>
                  <a:tailEnd type="triangle"/>
                </a:ln>
              </p:spPr>
              <p:style>
                <a:lnRef idx="1">
                  <a:schemeClr val="accent3"/>
                </a:lnRef>
                <a:fillRef idx="0">
                  <a:schemeClr val="accent3"/>
                </a:fillRef>
                <a:effectRef idx="0">
                  <a:schemeClr val="accent3"/>
                </a:effectRef>
                <a:fontRef idx="minor">
                  <a:schemeClr val="tx1"/>
                </a:fontRef>
              </p:style>
            </p:cxnSp>
            <p:cxnSp>
              <p:nvCxnSpPr>
                <p:cNvPr id="35" name="Straight Arrow Connector 34">
                  <a:extLst>
                    <a:ext uri="{FF2B5EF4-FFF2-40B4-BE49-F238E27FC236}">
                      <a16:creationId xmlns:a16="http://schemas.microsoft.com/office/drawing/2014/main" id="{E4FFB825-9C1B-EAA5-C4A8-22A0F5784084}"/>
                    </a:ext>
                  </a:extLst>
                </p:cNvPr>
                <p:cNvCxnSpPr>
                  <a:cxnSpLocks/>
                </p:cNvCxnSpPr>
                <p:nvPr/>
              </p:nvCxnSpPr>
              <p:spPr>
                <a:xfrm>
                  <a:off x="14296365" y="27222450"/>
                  <a:ext cx="0" cy="317500"/>
                </a:xfrm>
                <a:prstGeom prst="straightConnector1">
                  <a:avLst/>
                </a:prstGeom>
                <a:ln w="38100">
                  <a:solidFill>
                    <a:schemeClr val="accent2"/>
                  </a:solidFill>
                  <a:tailEnd type="triangle"/>
                </a:ln>
              </p:spPr>
              <p:style>
                <a:lnRef idx="1">
                  <a:schemeClr val="accent3"/>
                </a:lnRef>
                <a:fillRef idx="0">
                  <a:schemeClr val="accent3"/>
                </a:fillRef>
                <a:effectRef idx="0">
                  <a:schemeClr val="accent3"/>
                </a:effectRef>
                <a:fontRef idx="minor">
                  <a:schemeClr val="tx1"/>
                </a:fontRef>
              </p:style>
            </p:cxnSp>
          </p:grpSp>
        </p:grpSp>
        <p:pic>
          <p:nvPicPr>
            <p:cNvPr id="39" name="Picture 38">
              <a:extLst>
                <a:ext uri="{FF2B5EF4-FFF2-40B4-BE49-F238E27FC236}">
                  <a16:creationId xmlns:a16="http://schemas.microsoft.com/office/drawing/2014/main" id="{FB675025-202B-BF4B-975D-1159B7F78041}"/>
                </a:ext>
              </a:extLst>
            </p:cNvPr>
            <p:cNvPicPr>
              <a:picLocks noChangeAspect="1"/>
            </p:cNvPicPr>
            <p:nvPr/>
          </p:nvPicPr>
          <p:blipFill rotWithShape="1">
            <a:blip r:embed="rId3"/>
            <a:srcRect l="-1" r="68452" b="77987"/>
            <a:stretch/>
          </p:blipFill>
          <p:spPr>
            <a:xfrm>
              <a:off x="5139848" y="892814"/>
              <a:ext cx="2277164" cy="1654926"/>
            </a:xfrm>
            <a:prstGeom prst="rect">
              <a:avLst/>
            </a:prstGeom>
          </p:spPr>
        </p:pic>
        <p:sp>
          <p:nvSpPr>
            <p:cNvPr id="40" name="TextBox 39">
              <a:extLst>
                <a:ext uri="{FF2B5EF4-FFF2-40B4-BE49-F238E27FC236}">
                  <a16:creationId xmlns:a16="http://schemas.microsoft.com/office/drawing/2014/main" id="{2A4CF6B4-ED5E-EC30-EC9D-28994BBA0311}"/>
                </a:ext>
              </a:extLst>
            </p:cNvPr>
            <p:cNvSpPr txBox="1"/>
            <p:nvPr/>
          </p:nvSpPr>
          <p:spPr>
            <a:xfrm>
              <a:off x="5186148" y="933666"/>
              <a:ext cx="2153154" cy="276999"/>
            </a:xfrm>
            <a:prstGeom prst="rect">
              <a:avLst/>
            </a:prstGeom>
            <a:noFill/>
          </p:spPr>
          <p:txBody>
            <a:bodyPr wrap="none" rtlCol="0">
              <a:spAutoFit/>
            </a:bodyPr>
            <a:lstStyle/>
            <a:p>
              <a:r>
                <a:rPr lang="en-US" sz="1200" dirty="0">
                  <a:solidFill>
                    <a:srgbClr val="FF0000"/>
                  </a:solidFill>
                </a:rPr>
                <a:t>#85: E = 4.56 J; x = 5.16 cm </a:t>
              </a:r>
            </a:p>
          </p:txBody>
        </p:sp>
        <p:pic>
          <p:nvPicPr>
            <p:cNvPr id="55" name="Picture 54">
              <a:extLst>
                <a:ext uri="{FF2B5EF4-FFF2-40B4-BE49-F238E27FC236}">
                  <a16:creationId xmlns:a16="http://schemas.microsoft.com/office/drawing/2014/main" id="{A1B87612-E13F-0DC3-B97D-777CA215ADDE}"/>
                </a:ext>
              </a:extLst>
            </p:cNvPr>
            <p:cNvPicPr>
              <a:picLocks noChangeAspect="1"/>
            </p:cNvPicPr>
            <p:nvPr/>
          </p:nvPicPr>
          <p:blipFill rotWithShape="1">
            <a:blip r:embed="rId3"/>
            <a:srcRect l="32075" t="38205" r="33575" b="37828"/>
            <a:stretch/>
          </p:blipFill>
          <p:spPr>
            <a:xfrm>
              <a:off x="470505" y="922091"/>
              <a:ext cx="2277164" cy="1654925"/>
            </a:xfrm>
            <a:prstGeom prst="rect">
              <a:avLst/>
            </a:prstGeom>
          </p:spPr>
        </p:pic>
        <p:sp>
          <p:nvSpPr>
            <p:cNvPr id="56" name="TextBox 55">
              <a:extLst>
                <a:ext uri="{FF2B5EF4-FFF2-40B4-BE49-F238E27FC236}">
                  <a16:creationId xmlns:a16="http://schemas.microsoft.com/office/drawing/2014/main" id="{10896355-A6D9-8EAB-5EB6-EBF85CA9224F}"/>
                </a:ext>
              </a:extLst>
            </p:cNvPr>
            <p:cNvSpPr txBox="1"/>
            <p:nvPr/>
          </p:nvSpPr>
          <p:spPr>
            <a:xfrm>
              <a:off x="470505" y="952207"/>
              <a:ext cx="2239716" cy="276999"/>
            </a:xfrm>
            <a:prstGeom prst="rect">
              <a:avLst/>
            </a:prstGeom>
            <a:noFill/>
          </p:spPr>
          <p:txBody>
            <a:bodyPr wrap="none" rtlCol="0">
              <a:spAutoFit/>
            </a:bodyPr>
            <a:lstStyle/>
            <a:p>
              <a:r>
                <a:rPr lang="en-US" sz="1200" dirty="0">
                  <a:solidFill>
                    <a:srgbClr val="FF0000"/>
                  </a:solidFill>
                </a:rPr>
                <a:t>#93: E = 3.55 J ; x = 3.16 cm  </a:t>
              </a:r>
            </a:p>
          </p:txBody>
        </p:sp>
        <p:pic>
          <p:nvPicPr>
            <p:cNvPr id="57" name="Picture 56">
              <a:extLst>
                <a:ext uri="{FF2B5EF4-FFF2-40B4-BE49-F238E27FC236}">
                  <a16:creationId xmlns:a16="http://schemas.microsoft.com/office/drawing/2014/main" id="{70095481-39ED-3110-612B-32600685A19D}"/>
                </a:ext>
              </a:extLst>
            </p:cNvPr>
            <p:cNvPicPr>
              <a:picLocks noChangeAspect="1"/>
            </p:cNvPicPr>
            <p:nvPr/>
          </p:nvPicPr>
          <p:blipFill rotWithShape="1">
            <a:blip r:embed="rId3"/>
            <a:srcRect t="18950" r="68449" b="57082"/>
            <a:stretch/>
          </p:blipFill>
          <p:spPr>
            <a:xfrm>
              <a:off x="2897938" y="915964"/>
              <a:ext cx="2091640" cy="1654926"/>
            </a:xfrm>
            <a:prstGeom prst="rect">
              <a:avLst/>
            </a:prstGeom>
          </p:spPr>
        </p:pic>
        <p:sp>
          <p:nvSpPr>
            <p:cNvPr id="58" name="TextBox 57">
              <a:extLst>
                <a:ext uri="{FF2B5EF4-FFF2-40B4-BE49-F238E27FC236}">
                  <a16:creationId xmlns:a16="http://schemas.microsoft.com/office/drawing/2014/main" id="{BC7D3BF1-7E3A-EFB5-F812-07210CED126D}"/>
                </a:ext>
              </a:extLst>
            </p:cNvPr>
            <p:cNvSpPr txBox="1"/>
            <p:nvPr/>
          </p:nvSpPr>
          <p:spPr>
            <a:xfrm>
              <a:off x="2897938" y="929712"/>
              <a:ext cx="2196435" cy="276999"/>
            </a:xfrm>
            <a:prstGeom prst="rect">
              <a:avLst/>
            </a:prstGeom>
            <a:noFill/>
          </p:spPr>
          <p:txBody>
            <a:bodyPr wrap="none" rtlCol="0">
              <a:spAutoFit/>
            </a:bodyPr>
            <a:lstStyle/>
            <a:p>
              <a:r>
                <a:rPr lang="en-US" sz="1200" dirty="0">
                  <a:solidFill>
                    <a:srgbClr val="FF0000"/>
                  </a:solidFill>
                </a:rPr>
                <a:t>#89: E = 4.01 J; x = 4.16 cm  </a:t>
              </a:r>
            </a:p>
          </p:txBody>
        </p:sp>
        <p:pic>
          <p:nvPicPr>
            <p:cNvPr id="59" name="Picture 58">
              <a:extLst>
                <a:ext uri="{FF2B5EF4-FFF2-40B4-BE49-F238E27FC236}">
                  <a16:creationId xmlns:a16="http://schemas.microsoft.com/office/drawing/2014/main" id="{8B2D422F-B90C-4771-D7ED-BFA343EBBACC}"/>
                </a:ext>
              </a:extLst>
            </p:cNvPr>
            <p:cNvPicPr>
              <a:picLocks noChangeAspect="1"/>
            </p:cNvPicPr>
            <p:nvPr/>
          </p:nvPicPr>
          <p:blipFill rotWithShape="1">
            <a:blip r:embed="rId3"/>
            <a:srcRect l="65915" t="58669" r="1230" b="17364"/>
            <a:stretch/>
          </p:blipFill>
          <p:spPr>
            <a:xfrm>
              <a:off x="7559553" y="907518"/>
              <a:ext cx="2178148" cy="1654926"/>
            </a:xfrm>
            <a:prstGeom prst="rect">
              <a:avLst/>
            </a:prstGeom>
          </p:spPr>
        </p:pic>
        <p:sp>
          <p:nvSpPr>
            <p:cNvPr id="60" name="TextBox 59">
              <a:extLst>
                <a:ext uri="{FF2B5EF4-FFF2-40B4-BE49-F238E27FC236}">
                  <a16:creationId xmlns:a16="http://schemas.microsoft.com/office/drawing/2014/main" id="{E069BC5C-BAC5-31EB-EB75-47A525BEE9C7}"/>
                </a:ext>
              </a:extLst>
            </p:cNvPr>
            <p:cNvSpPr txBox="1"/>
            <p:nvPr/>
          </p:nvSpPr>
          <p:spPr>
            <a:xfrm>
              <a:off x="7582993" y="920527"/>
              <a:ext cx="2239716" cy="276999"/>
            </a:xfrm>
            <a:prstGeom prst="rect">
              <a:avLst/>
            </a:prstGeom>
            <a:noFill/>
          </p:spPr>
          <p:txBody>
            <a:bodyPr wrap="none" rtlCol="0">
              <a:spAutoFit/>
            </a:bodyPr>
            <a:lstStyle/>
            <a:p>
              <a:r>
                <a:rPr lang="en-US" sz="1200" dirty="0">
                  <a:solidFill>
                    <a:srgbClr val="FF0000"/>
                  </a:solidFill>
                </a:rPr>
                <a:t>#98: E = 4.82 J ; x = 6.16 cm  </a:t>
              </a:r>
            </a:p>
          </p:txBody>
        </p:sp>
        <p:cxnSp>
          <p:nvCxnSpPr>
            <p:cNvPr id="61" name="Straight Arrow Connector 60">
              <a:extLst>
                <a:ext uri="{FF2B5EF4-FFF2-40B4-BE49-F238E27FC236}">
                  <a16:creationId xmlns:a16="http://schemas.microsoft.com/office/drawing/2014/main" id="{60348501-2C5D-7528-98F6-D2550A3A6DB1}"/>
                </a:ext>
              </a:extLst>
            </p:cNvPr>
            <p:cNvCxnSpPr>
              <a:cxnSpLocks/>
            </p:cNvCxnSpPr>
            <p:nvPr/>
          </p:nvCxnSpPr>
          <p:spPr>
            <a:xfrm>
              <a:off x="2001171" y="1498488"/>
              <a:ext cx="0" cy="219964"/>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62" name="Straight Arrow Connector 61">
              <a:extLst>
                <a:ext uri="{FF2B5EF4-FFF2-40B4-BE49-F238E27FC236}">
                  <a16:creationId xmlns:a16="http://schemas.microsoft.com/office/drawing/2014/main" id="{C81F0BF2-58D1-A569-93A4-0B4DF54CE67B}"/>
                </a:ext>
              </a:extLst>
            </p:cNvPr>
            <p:cNvCxnSpPr>
              <a:cxnSpLocks/>
            </p:cNvCxnSpPr>
            <p:nvPr/>
          </p:nvCxnSpPr>
          <p:spPr>
            <a:xfrm flipV="1">
              <a:off x="2001171" y="2031433"/>
              <a:ext cx="0" cy="211504"/>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63" name="Straight Arrow Connector 62">
              <a:extLst>
                <a:ext uri="{FF2B5EF4-FFF2-40B4-BE49-F238E27FC236}">
                  <a16:creationId xmlns:a16="http://schemas.microsoft.com/office/drawing/2014/main" id="{1E862623-B825-F9E8-98EF-0CF7A86849A6}"/>
                </a:ext>
              </a:extLst>
            </p:cNvPr>
            <p:cNvCxnSpPr>
              <a:cxnSpLocks/>
            </p:cNvCxnSpPr>
            <p:nvPr/>
          </p:nvCxnSpPr>
          <p:spPr>
            <a:xfrm>
              <a:off x="4364336" y="1498488"/>
              <a:ext cx="0" cy="219964"/>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64" name="Straight Arrow Connector 63">
              <a:extLst>
                <a:ext uri="{FF2B5EF4-FFF2-40B4-BE49-F238E27FC236}">
                  <a16:creationId xmlns:a16="http://schemas.microsoft.com/office/drawing/2014/main" id="{47AD84F4-9985-BC5F-9771-FDA61F82407F}"/>
                </a:ext>
              </a:extLst>
            </p:cNvPr>
            <p:cNvCxnSpPr>
              <a:cxnSpLocks/>
            </p:cNvCxnSpPr>
            <p:nvPr/>
          </p:nvCxnSpPr>
          <p:spPr>
            <a:xfrm flipV="1">
              <a:off x="4364336" y="2031433"/>
              <a:ext cx="0" cy="211504"/>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65" name="Straight Arrow Connector 64">
              <a:extLst>
                <a:ext uri="{FF2B5EF4-FFF2-40B4-BE49-F238E27FC236}">
                  <a16:creationId xmlns:a16="http://schemas.microsoft.com/office/drawing/2014/main" id="{B331EF42-3B81-E783-FB02-31ECAF56D402}"/>
                </a:ext>
              </a:extLst>
            </p:cNvPr>
            <p:cNvCxnSpPr>
              <a:cxnSpLocks/>
            </p:cNvCxnSpPr>
            <p:nvPr/>
          </p:nvCxnSpPr>
          <p:spPr>
            <a:xfrm>
              <a:off x="6835694" y="1498488"/>
              <a:ext cx="0" cy="219964"/>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66" name="Straight Arrow Connector 65">
              <a:extLst>
                <a:ext uri="{FF2B5EF4-FFF2-40B4-BE49-F238E27FC236}">
                  <a16:creationId xmlns:a16="http://schemas.microsoft.com/office/drawing/2014/main" id="{F073182F-87D1-1BDD-253E-9A3FD75A1E74}"/>
                </a:ext>
              </a:extLst>
            </p:cNvPr>
            <p:cNvCxnSpPr>
              <a:cxnSpLocks/>
            </p:cNvCxnSpPr>
            <p:nvPr/>
          </p:nvCxnSpPr>
          <p:spPr>
            <a:xfrm flipV="1">
              <a:off x="6835694" y="2031433"/>
              <a:ext cx="0" cy="211504"/>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69" name="Straight Arrow Connector 68">
              <a:extLst>
                <a:ext uri="{FF2B5EF4-FFF2-40B4-BE49-F238E27FC236}">
                  <a16:creationId xmlns:a16="http://schemas.microsoft.com/office/drawing/2014/main" id="{477C5F58-C3E9-F1D7-E3B6-A11B1AFFEAC1}"/>
                </a:ext>
              </a:extLst>
            </p:cNvPr>
            <p:cNvCxnSpPr>
              <a:cxnSpLocks/>
            </p:cNvCxnSpPr>
            <p:nvPr/>
          </p:nvCxnSpPr>
          <p:spPr>
            <a:xfrm flipV="1">
              <a:off x="9139399" y="1525967"/>
              <a:ext cx="0" cy="219964"/>
            </a:xfrm>
            <a:prstGeom prst="straightConnector1">
              <a:avLst/>
            </a:prstGeom>
            <a:ln w="38100">
              <a:solidFill>
                <a:schemeClr val="accent2"/>
              </a:solidFill>
              <a:tailEnd type="triangle"/>
            </a:ln>
          </p:spPr>
          <p:style>
            <a:lnRef idx="1">
              <a:schemeClr val="accent3"/>
            </a:lnRef>
            <a:fillRef idx="0">
              <a:schemeClr val="accent3"/>
            </a:fillRef>
            <a:effectRef idx="0">
              <a:schemeClr val="accent3"/>
            </a:effectRef>
            <a:fontRef idx="minor">
              <a:schemeClr val="tx1"/>
            </a:fontRef>
          </p:style>
        </p:cxnSp>
        <p:cxnSp>
          <p:nvCxnSpPr>
            <p:cNvPr id="70" name="Straight Arrow Connector 69">
              <a:extLst>
                <a:ext uri="{FF2B5EF4-FFF2-40B4-BE49-F238E27FC236}">
                  <a16:creationId xmlns:a16="http://schemas.microsoft.com/office/drawing/2014/main" id="{8F219816-35AE-7A54-00FC-623458F736F6}"/>
                </a:ext>
              </a:extLst>
            </p:cNvPr>
            <p:cNvCxnSpPr>
              <a:cxnSpLocks/>
            </p:cNvCxnSpPr>
            <p:nvPr/>
          </p:nvCxnSpPr>
          <p:spPr>
            <a:xfrm>
              <a:off x="9122986" y="2075876"/>
              <a:ext cx="0" cy="211504"/>
            </a:xfrm>
            <a:prstGeom prst="straightConnector1">
              <a:avLst/>
            </a:prstGeom>
            <a:ln w="38100">
              <a:solidFill>
                <a:schemeClr val="accent2"/>
              </a:solidFill>
              <a:tailEnd type="triangle"/>
            </a:ln>
          </p:spPr>
          <p:style>
            <a:lnRef idx="1">
              <a:schemeClr val="accent3"/>
            </a:lnRef>
            <a:fillRef idx="0">
              <a:schemeClr val="accent3"/>
            </a:fillRef>
            <a:effectRef idx="0">
              <a:schemeClr val="accent3"/>
            </a:effectRef>
            <a:fontRef idx="minor">
              <a:schemeClr val="tx1"/>
            </a:fontRef>
          </p:style>
        </p:cxnSp>
        <p:sp>
          <p:nvSpPr>
            <p:cNvPr id="76" name="TextBox 75">
              <a:extLst>
                <a:ext uri="{FF2B5EF4-FFF2-40B4-BE49-F238E27FC236}">
                  <a16:creationId xmlns:a16="http://schemas.microsoft.com/office/drawing/2014/main" id="{1EF4E1E2-8371-8625-843B-44D5D932FC1D}"/>
                </a:ext>
              </a:extLst>
            </p:cNvPr>
            <p:cNvSpPr txBox="1"/>
            <p:nvPr/>
          </p:nvSpPr>
          <p:spPr>
            <a:xfrm>
              <a:off x="7643828" y="4783091"/>
              <a:ext cx="2227706" cy="276999"/>
            </a:xfrm>
            <a:prstGeom prst="rect">
              <a:avLst/>
            </a:prstGeom>
            <a:noFill/>
          </p:spPr>
          <p:txBody>
            <a:bodyPr wrap="square">
              <a:spAutoFit/>
            </a:bodyPr>
            <a:lstStyle/>
            <a:p>
              <a:r>
                <a:rPr lang="en-US" sz="1200" i="1" dirty="0">
                  <a:solidFill>
                    <a:srgbClr val="FF0000"/>
                  </a:solidFill>
                  <a:ea typeface="Calibri" panose="020F0502020204030204" pitchFamily="34" charset="0"/>
                  <a:cs typeface="Arial" panose="020B0604020202020204" pitchFamily="34" charset="0"/>
                </a:rPr>
                <a:t>#204: E</a:t>
              </a:r>
              <a:r>
                <a:rPr lang="en-US" sz="1200" i="1" baseline="-25000" dirty="0">
                  <a:solidFill>
                    <a:srgbClr val="FF0000"/>
                  </a:solidFill>
                  <a:ea typeface="Calibri" panose="020F0502020204030204" pitchFamily="34" charset="0"/>
                  <a:cs typeface="Arial" panose="020B0604020202020204" pitchFamily="34" charset="0"/>
                </a:rPr>
                <a:t>L </a:t>
              </a:r>
              <a:r>
                <a:rPr lang="en-US" sz="1200" dirty="0">
                  <a:solidFill>
                    <a:srgbClr val="FF0000"/>
                  </a:solidFill>
                  <a:ea typeface="Calibri" panose="020F0502020204030204" pitchFamily="34" charset="0"/>
                  <a:cs typeface="Arial" panose="020B0604020202020204" pitchFamily="34" charset="0"/>
                </a:rPr>
                <a:t>= 2.8 J, x = 6.66 cm</a:t>
              </a:r>
              <a:endParaRPr lang="en-US" sz="1200" dirty="0">
                <a:solidFill>
                  <a:srgbClr val="FF0000"/>
                </a:solidFill>
              </a:endParaRPr>
            </a:p>
          </p:txBody>
        </p:sp>
        <p:sp>
          <p:nvSpPr>
            <p:cNvPr id="78" name="TextBox 77">
              <a:extLst>
                <a:ext uri="{FF2B5EF4-FFF2-40B4-BE49-F238E27FC236}">
                  <a16:creationId xmlns:a16="http://schemas.microsoft.com/office/drawing/2014/main" id="{F135F09A-5311-2843-0E40-58C3E85C322B}"/>
                </a:ext>
              </a:extLst>
            </p:cNvPr>
            <p:cNvSpPr txBox="1"/>
            <p:nvPr/>
          </p:nvSpPr>
          <p:spPr>
            <a:xfrm>
              <a:off x="470505" y="4784679"/>
              <a:ext cx="6099858" cy="276999"/>
            </a:xfrm>
            <a:prstGeom prst="rect">
              <a:avLst/>
            </a:prstGeom>
            <a:noFill/>
          </p:spPr>
          <p:txBody>
            <a:bodyPr wrap="square">
              <a:spAutoFit/>
            </a:bodyPr>
            <a:lstStyle/>
            <a:p>
              <a:r>
                <a:rPr lang="en-US" sz="1200" i="1" dirty="0">
                  <a:solidFill>
                    <a:srgbClr val="FF0000"/>
                  </a:solidFill>
                  <a:ea typeface="Calibri" panose="020F0502020204030204" pitchFamily="34" charset="0"/>
                  <a:cs typeface="Arial" panose="020B0604020202020204" pitchFamily="34" charset="0"/>
                </a:rPr>
                <a:t>#220: E</a:t>
              </a:r>
              <a:r>
                <a:rPr lang="en-US" sz="1200" i="1" baseline="-25000" dirty="0">
                  <a:solidFill>
                    <a:srgbClr val="FF0000"/>
                  </a:solidFill>
                  <a:ea typeface="Calibri" panose="020F0502020204030204" pitchFamily="34" charset="0"/>
                  <a:cs typeface="Arial" panose="020B0604020202020204" pitchFamily="34" charset="0"/>
                </a:rPr>
                <a:t>L </a:t>
              </a:r>
              <a:r>
                <a:rPr lang="en-US" sz="1200" dirty="0">
                  <a:solidFill>
                    <a:srgbClr val="FF0000"/>
                  </a:solidFill>
                  <a:ea typeface="Calibri" panose="020F0502020204030204" pitchFamily="34" charset="0"/>
                  <a:cs typeface="Arial" panose="020B0604020202020204" pitchFamily="34" charset="0"/>
                </a:rPr>
                <a:t>= 3.1 J, x = 2.66 cm</a:t>
              </a:r>
              <a:endParaRPr lang="en-US" sz="1200" dirty="0"/>
            </a:p>
          </p:txBody>
        </p:sp>
        <p:sp>
          <p:nvSpPr>
            <p:cNvPr id="80" name="TextBox 79">
              <a:extLst>
                <a:ext uri="{FF2B5EF4-FFF2-40B4-BE49-F238E27FC236}">
                  <a16:creationId xmlns:a16="http://schemas.microsoft.com/office/drawing/2014/main" id="{86A18EE2-A760-A122-4DF5-7C07998DA2C4}"/>
                </a:ext>
              </a:extLst>
            </p:cNvPr>
            <p:cNvSpPr txBox="1"/>
            <p:nvPr/>
          </p:nvSpPr>
          <p:spPr>
            <a:xfrm>
              <a:off x="2882029" y="4798462"/>
              <a:ext cx="6099858" cy="276999"/>
            </a:xfrm>
            <a:prstGeom prst="rect">
              <a:avLst/>
            </a:prstGeom>
            <a:noFill/>
          </p:spPr>
          <p:txBody>
            <a:bodyPr wrap="square">
              <a:spAutoFit/>
            </a:bodyPr>
            <a:lstStyle/>
            <a:p>
              <a:r>
                <a:rPr lang="en-US" sz="1200" i="1" dirty="0">
                  <a:solidFill>
                    <a:srgbClr val="FF0000"/>
                  </a:solidFill>
                  <a:ea typeface="Calibri" panose="020F0502020204030204" pitchFamily="34" charset="0"/>
                  <a:cs typeface="Arial" panose="020B0604020202020204" pitchFamily="34" charset="0"/>
                </a:rPr>
                <a:t>#216: E</a:t>
              </a:r>
              <a:r>
                <a:rPr lang="en-US" sz="1200" i="1" baseline="-25000" dirty="0">
                  <a:solidFill>
                    <a:srgbClr val="FF0000"/>
                  </a:solidFill>
                  <a:ea typeface="Calibri" panose="020F0502020204030204" pitchFamily="34" charset="0"/>
                  <a:cs typeface="Arial" panose="020B0604020202020204" pitchFamily="34" charset="0"/>
                </a:rPr>
                <a:t>L </a:t>
              </a:r>
              <a:r>
                <a:rPr lang="en-US" sz="1200" dirty="0">
                  <a:solidFill>
                    <a:srgbClr val="FF0000"/>
                  </a:solidFill>
                  <a:ea typeface="Calibri" panose="020F0502020204030204" pitchFamily="34" charset="0"/>
                  <a:cs typeface="Arial" panose="020B0604020202020204" pitchFamily="34" charset="0"/>
                </a:rPr>
                <a:t>= 2.3 J, x = 3.66 cm</a:t>
              </a:r>
              <a:endParaRPr lang="en-US" sz="1200" dirty="0"/>
            </a:p>
          </p:txBody>
        </p:sp>
        <p:sp>
          <p:nvSpPr>
            <p:cNvPr id="82" name="TextBox 81">
              <a:extLst>
                <a:ext uri="{FF2B5EF4-FFF2-40B4-BE49-F238E27FC236}">
                  <a16:creationId xmlns:a16="http://schemas.microsoft.com/office/drawing/2014/main" id="{F39CAEEB-3D73-1E3C-B37B-FD07013887BE}"/>
                </a:ext>
              </a:extLst>
            </p:cNvPr>
            <p:cNvSpPr txBox="1"/>
            <p:nvPr/>
          </p:nvSpPr>
          <p:spPr>
            <a:xfrm>
              <a:off x="5319268" y="4783091"/>
              <a:ext cx="2227708" cy="276999"/>
            </a:xfrm>
            <a:prstGeom prst="rect">
              <a:avLst/>
            </a:prstGeom>
            <a:noFill/>
          </p:spPr>
          <p:txBody>
            <a:bodyPr wrap="square">
              <a:spAutoFit/>
            </a:bodyPr>
            <a:lstStyle/>
            <a:p>
              <a:r>
                <a:rPr lang="en-US" sz="1200" i="1" dirty="0">
                  <a:solidFill>
                    <a:srgbClr val="FF0000"/>
                  </a:solidFill>
                  <a:ea typeface="Calibri" panose="020F0502020204030204" pitchFamily="34" charset="0"/>
                  <a:cs typeface="Arial" panose="020B0604020202020204" pitchFamily="34" charset="0"/>
                </a:rPr>
                <a:t>#211: E</a:t>
              </a:r>
              <a:r>
                <a:rPr lang="en-US" sz="1200" i="1" baseline="-25000" dirty="0">
                  <a:solidFill>
                    <a:srgbClr val="FF0000"/>
                  </a:solidFill>
                  <a:ea typeface="Calibri" panose="020F0502020204030204" pitchFamily="34" charset="0"/>
                  <a:cs typeface="Arial" panose="020B0604020202020204" pitchFamily="34" charset="0"/>
                </a:rPr>
                <a:t>L </a:t>
              </a:r>
              <a:r>
                <a:rPr lang="en-US" sz="1200" dirty="0">
                  <a:solidFill>
                    <a:srgbClr val="FF0000"/>
                  </a:solidFill>
                  <a:ea typeface="Calibri" panose="020F0502020204030204" pitchFamily="34" charset="0"/>
                  <a:cs typeface="Arial" panose="020B0604020202020204" pitchFamily="34" charset="0"/>
                </a:rPr>
                <a:t>= 2.8 J, x = 4.66 cm</a:t>
              </a:r>
              <a:endParaRPr lang="en-US" sz="1200" dirty="0"/>
            </a:p>
          </p:txBody>
        </p:sp>
      </p:grpSp>
      <p:sp>
        <p:nvSpPr>
          <p:cNvPr id="85" name="TextBox 84">
            <a:extLst>
              <a:ext uri="{FF2B5EF4-FFF2-40B4-BE49-F238E27FC236}">
                <a16:creationId xmlns:a16="http://schemas.microsoft.com/office/drawing/2014/main" id="{B2878968-9972-4F03-9809-24A4E459C6F1}"/>
              </a:ext>
            </a:extLst>
          </p:cNvPr>
          <p:cNvSpPr txBox="1"/>
          <p:nvPr/>
        </p:nvSpPr>
        <p:spPr>
          <a:xfrm>
            <a:off x="354754" y="539619"/>
            <a:ext cx="11690839" cy="646331"/>
          </a:xfrm>
          <a:prstGeom prst="rect">
            <a:avLst/>
          </a:prstGeom>
          <a:noFill/>
        </p:spPr>
        <p:txBody>
          <a:bodyPr wrap="square">
            <a:spAutoFit/>
          </a:bodyPr>
          <a:lstStyle/>
          <a:p>
            <a:pPr algn="ctr"/>
            <a:r>
              <a:rPr lang="en-US" dirty="0"/>
              <a:t>Two</a:t>
            </a:r>
            <a:r>
              <a:rPr lang="en-US" sz="1800" dirty="0"/>
              <a:t> sets of data have been collected to confirm the proposed method of characterizing the radial field in the wake at very low densities (&lt;10</a:t>
            </a:r>
            <a:r>
              <a:rPr lang="en-US" sz="1800" baseline="30000" dirty="0"/>
              <a:t>15</a:t>
            </a:r>
            <a:r>
              <a:rPr lang="en-US" sz="1800" dirty="0"/>
              <a:t> cm</a:t>
            </a:r>
            <a:r>
              <a:rPr lang="en-US" sz="1800" baseline="30000" dirty="0"/>
              <a:t>-3</a:t>
            </a:r>
            <a:r>
              <a:rPr lang="en-US" sz="1800" dirty="0"/>
              <a:t>). </a:t>
            </a:r>
            <a:endParaRPr lang="en-US" dirty="0"/>
          </a:p>
        </p:txBody>
      </p: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AEB8EDBA-CE1B-BA70-5D19-21F1D881F9B4}"/>
                  </a:ext>
                </a:extLst>
              </p:cNvPr>
              <p:cNvSpPr txBox="1"/>
              <p:nvPr/>
            </p:nvSpPr>
            <p:spPr>
              <a:xfrm>
                <a:off x="354754" y="5577628"/>
                <a:ext cx="10675919" cy="1200329"/>
              </a:xfrm>
              <a:prstGeom prst="rect">
                <a:avLst/>
              </a:prstGeom>
              <a:noFill/>
            </p:spPr>
            <p:txBody>
              <a:bodyPr wrap="square" rtlCol="0">
                <a:spAutoFit/>
              </a:bodyPr>
              <a:lstStyle/>
              <a:p>
                <a:r>
                  <a:rPr lang="en-US" b="1" dirty="0">
                    <a:solidFill>
                      <a:schemeClr val="accent1"/>
                    </a:solidFill>
                  </a:rPr>
                  <a:t>Issues during the experimental run 2022:</a:t>
                </a:r>
              </a:p>
              <a:p>
                <a:pPr marL="285750" indent="-285750">
                  <a:buFont typeface="Wingdings" pitchFamily="2" charset="2"/>
                  <a:buChar char="§"/>
                </a:pPr>
                <a:r>
                  <a:rPr lang="en-US" u="sng" dirty="0"/>
                  <a:t>Electron beam stability</a:t>
                </a:r>
                <a:r>
                  <a:rPr lang="en-US" dirty="0"/>
                  <a:t>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 gun klystron has been replaced since then.</a:t>
                </a:r>
              </a:p>
              <a:p>
                <a:pPr marL="285750" indent="-285750">
                  <a:buFont typeface="Wingdings" pitchFamily="2" charset="2"/>
                  <a:buChar char="§"/>
                </a:pPr>
                <a:r>
                  <a:rPr lang="en-US" u="sng" dirty="0"/>
                  <a:t>Imaging system requires improvement</a:t>
                </a:r>
                <a:r>
                  <a:rPr lang="en-US" dirty="0"/>
                  <a:t> </a:t>
                </a:r>
                <a14:m>
                  <m:oMath xmlns:m="http://schemas.openxmlformats.org/officeDocument/2006/math">
                    <m:r>
                      <a:rPr lang="en-US"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 </m:t>
                    </m:r>
                    <m:r>
                      <a:rPr lang="en-US" b="0" i="0" smtClean="0">
                        <a:latin typeface="Cambria Math" panose="02040503050406030204" pitchFamily="18" charset="0"/>
                        <a:ea typeface="Cambria Math" panose="02040503050406030204" pitchFamily="18" charset="0"/>
                      </a:rPr>
                      <m:t> </m:t>
                    </m:r>
                  </m:oMath>
                </a14:m>
                <a:r>
                  <a:rPr lang="en-US" dirty="0"/>
                  <a:t>graduate student Apurva Gaikwad is working on the updated imaging system in preparation for the next run.</a:t>
                </a:r>
                <a:endParaRPr lang="en-US" u="sng" dirty="0"/>
              </a:p>
            </p:txBody>
          </p:sp>
        </mc:Choice>
        <mc:Fallback xmlns="">
          <p:sp>
            <p:nvSpPr>
              <p:cNvPr id="86" name="TextBox 85">
                <a:extLst>
                  <a:ext uri="{FF2B5EF4-FFF2-40B4-BE49-F238E27FC236}">
                    <a16:creationId xmlns:a16="http://schemas.microsoft.com/office/drawing/2014/main" id="{AEB8EDBA-CE1B-BA70-5D19-21F1D881F9B4}"/>
                  </a:ext>
                </a:extLst>
              </p:cNvPr>
              <p:cNvSpPr txBox="1">
                <a:spLocks noRot="1" noChangeAspect="1" noMove="1" noResize="1" noEditPoints="1" noAdjustHandles="1" noChangeArrowheads="1" noChangeShapeType="1" noTextEdit="1"/>
              </p:cNvSpPr>
              <p:nvPr/>
            </p:nvSpPr>
            <p:spPr>
              <a:xfrm>
                <a:off x="354754" y="5577628"/>
                <a:ext cx="10675919" cy="1200329"/>
              </a:xfrm>
              <a:prstGeom prst="rect">
                <a:avLst/>
              </a:prstGeom>
              <a:blipFill>
                <a:blip r:embed="rId4"/>
                <a:stretch>
                  <a:fillRect l="-356" t="-2105" b="-6316"/>
                </a:stretch>
              </a:blipFill>
            </p:spPr>
            <p:txBody>
              <a:bodyPr/>
              <a:lstStyle/>
              <a:p>
                <a:r>
                  <a:rPr lang="en-US">
                    <a:noFill/>
                  </a:rPr>
                  <a:t> </a:t>
                </a:r>
              </a:p>
            </p:txBody>
          </p:sp>
        </mc:Fallback>
      </mc:AlternateContent>
    </p:spTree>
    <p:extLst>
      <p:ext uri="{BB962C8B-B14F-4D97-AF65-F5344CB8AC3E}">
        <p14:creationId xmlns:p14="http://schemas.microsoft.com/office/powerpoint/2010/main" val="3210913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8C4AEAB-ADB6-B426-8150-5FAE5E87B64E}"/>
              </a:ext>
            </a:extLst>
          </p:cNvPr>
          <p:cNvSpPr>
            <a:spLocks noGrp="1"/>
          </p:cNvSpPr>
          <p:nvPr>
            <p:ph type="sldNum" sz="quarter" idx="4"/>
          </p:nvPr>
        </p:nvSpPr>
        <p:spPr/>
        <p:txBody>
          <a:bodyPr/>
          <a:lstStyle/>
          <a:p>
            <a:fld id="{933A556B-7C63-244D-9B7C-B0EA8042B330}" type="slidenum">
              <a:rPr lang="en-US" smtClean="0"/>
              <a:pPr/>
              <a:t>9</a:t>
            </a:fld>
            <a:endParaRPr lang="en-US" sz="1000" dirty="0"/>
          </a:p>
        </p:txBody>
      </p:sp>
      <p:sp>
        <p:nvSpPr>
          <p:cNvPr id="7" name="Rectangle 6">
            <a:extLst>
              <a:ext uri="{FF2B5EF4-FFF2-40B4-BE49-F238E27FC236}">
                <a16:creationId xmlns:a16="http://schemas.microsoft.com/office/drawing/2014/main" id="{3FC10ADA-D7B4-5B1D-88B4-D01410BF72A1}"/>
              </a:ext>
            </a:extLst>
          </p:cNvPr>
          <p:cNvSpPr/>
          <p:nvPr/>
        </p:nvSpPr>
        <p:spPr>
          <a:xfrm>
            <a:off x="218854" y="0"/>
            <a:ext cx="10516737" cy="523220"/>
          </a:xfrm>
          <a:prstGeom prst="rect">
            <a:avLst/>
          </a:prstGeom>
        </p:spPr>
        <p:txBody>
          <a:bodyPr wrap="square">
            <a:spAutoFit/>
          </a:bodyPr>
          <a:lstStyle/>
          <a:p>
            <a:r>
              <a:rPr lang="en-US" sz="2800" b="1" dirty="0">
                <a:solidFill>
                  <a:schemeClr val="accent1"/>
                </a:solidFill>
              </a:rPr>
              <a:t>Experimental plans for next year:</a:t>
            </a:r>
          </a:p>
        </p:txBody>
      </p:sp>
      <p:sp>
        <p:nvSpPr>
          <p:cNvPr id="2" name="Rectangle 1">
            <a:extLst>
              <a:ext uri="{FF2B5EF4-FFF2-40B4-BE49-F238E27FC236}">
                <a16:creationId xmlns:a16="http://schemas.microsoft.com/office/drawing/2014/main" id="{9D480A6D-36A1-56E5-7A91-DBC0BCAD5202}"/>
              </a:ext>
            </a:extLst>
          </p:cNvPr>
          <p:cNvSpPr/>
          <p:nvPr/>
        </p:nvSpPr>
        <p:spPr>
          <a:xfrm>
            <a:off x="521361" y="964470"/>
            <a:ext cx="11149277" cy="923330"/>
          </a:xfrm>
          <a:prstGeom prst="rect">
            <a:avLst/>
          </a:prstGeom>
          <a:noFill/>
          <a:ln w="19050">
            <a:solidFill>
              <a:schemeClr val="accent3"/>
            </a:solidFill>
          </a:ln>
        </p:spPr>
        <p:txBody>
          <a:bodyPr wrap="square">
            <a:spAutoFit/>
          </a:bodyPr>
          <a:lstStyle/>
          <a:p>
            <a:pPr marL="285750" indent="-285750">
              <a:buClr>
                <a:schemeClr val="accent3"/>
              </a:buClr>
              <a:buFont typeface=".Lucida Grande UI Regular"/>
              <a:buChar char="►"/>
            </a:pPr>
            <a:r>
              <a:rPr lang="en-US" dirty="0">
                <a:latin typeface="Arial" panose="020B0604020202020204" pitchFamily="34" charset="0"/>
                <a:cs typeface="Arial" panose="020B0604020202020204" pitchFamily="34" charset="0"/>
              </a:rPr>
              <a:t>Start implementation of the e-beam plasma density diagnostic based on the focal length measurements.</a:t>
            </a:r>
          </a:p>
          <a:p>
            <a:pPr marL="285750" indent="-285750">
              <a:buClr>
                <a:schemeClr val="accent4"/>
              </a:buClr>
              <a:buFont typeface=".Lucida Grande UI Regular"/>
              <a:buChar char="►"/>
            </a:pPr>
            <a:r>
              <a:rPr lang="en-US" dirty="0">
                <a:latin typeface="Arial" panose="020B0604020202020204" pitchFamily="34" charset="0"/>
                <a:cs typeface="Arial" panose="020B0604020202020204" pitchFamily="34" charset="0"/>
              </a:rPr>
              <a:t>Continue development of the e-beam compression chicane.</a:t>
            </a:r>
          </a:p>
          <a:p>
            <a:pPr marL="285750" indent="-285750">
              <a:buClr>
                <a:schemeClr val="accent4"/>
              </a:buClr>
              <a:buFont typeface=".Lucida Grande UI Regular"/>
              <a:buChar char="►"/>
            </a:pPr>
            <a:r>
              <a:rPr lang="en-US" dirty="0">
                <a:latin typeface="Arial" panose="020B0604020202020204" pitchFamily="34" charset="0"/>
                <a:cs typeface="Arial" panose="020B0604020202020204" pitchFamily="34" charset="0"/>
              </a:rPr>
              <a:t>Moving towards the ability to perform simultaneous diagnostic of AE93 and AE95.</a:t>
            </a:r>
            <a:endParaRPr lang="en-US" dirty="0"/>
          </a:p>
        </p:txBody>
      </p:sp>
      <p:sp>
        <p:nvSpPr>
          <p:cNvPr id="4" name="TextBox 3">
            <a:extLst>
              <a:ext uri="{FF2B5EF4-FFF2-40B4-BE49-F238E27FC236}">
                <a16:creationId xmlns:a16="http://schemas.microsoft.com/office/drawing/2014/main" id="{780CC37E-6552-7E9B-797C-F23FF4BADBA3}"/>
              </a:ext>
            </a:extLst>
          </p:cNvPr>
          <p:cNvSpPr txBox="1"/>
          <p:nvPr/>
        </p:nvSpPr>
        <p:spPr>
          <a:xfrm>
            <a:off x="472611" y="554042"/>
            <a:ext cx="5408853" cy="369332"/>
          </a:xfrm>
          <a:prstGeom prst="rect">
            <a:avLst/>
          </a:prstGeom>
          <a:noFill/>
        </p:spPr>
        <p:txBody>
          <a:bodyPr wrap="none" rtlCol="0">
            <a:spAutoFit/>
          </a:bodyPr>
          <a:lstStyle/>
          <a:p>
            <a:r>
              <a:rPr lang="en-US" b="1" dirty="0"/>
              <a:t>Goals presented at the 24</a:t>
            </a:r>
            <a:r>
              <a:rPr lang="en-US" b="1" baseline="30000" dirty="0"/>
              <a:t>th</a:t>
            </a:r>
            <a:r>
              <a:rPr lang="en-US" b="1" dirty="0"/>
              <a:t> ATF Users’ meeting:</a:t>
            </a:r>
          </a:p>
        </p:txBody>
      </p:sp>
      <p:sp>
        <p:nvSpPr>
          <p:cNvPr id="5" name="TextBox 4">
            <a:extLst>
              <a:ext uri="{FF2B5EF4-FFF2-40B4-BE49-F238E27FC236}">
                <a16:creationId xmlns:a16="http://schemas.microsoft.com/office/drawing/2014/main" id="{DFBFD150-F493-399B-F29B-F3B12208E2F9}"/>
              </a:ext>
            </a:extLst>
          </p:cNvPr>
          <p:cNvSpPr txBox="1"/>
          <p:nvPr/>
        </p:nvSpPr>
        <p:spPr>
          <a:xfrm>
            <a:off x="472611" y="2470387"/>
            <a:ext cx="11198027" cy="1477328"/>
          </a:xfrm>
          <a:prstGeom prst="rect">
            <a:avLst/>
          </a:prstGeom>
          <a:noFill/>
          <a:ln w="19050">
            <a:solidFill>
              <a:schemeClr val="accent3"/>
            </a:solidFill>
          </a:ln>
        </p:spPr>
        <p:txBody>
          <a:bodyPr wrap="square" rtlCol="0">
            <a:spAutoFit/>
          </a:bodyPr>
          <a:lstStyle/>
          <a:p>
            <a:pPr marL="285750" indent="-285750">
              <a:buFont typeface="Wingdings" pitchFamily="2" charset="2"/>
              <a:buChar char="q"/>
            </a:pPr>
            <a:r>
              <a:rPr lang="en-US" dirty="0"/>
              <a:t>Develop and implement an improved imaging system (improve system rigidity, constant magnification throughout the full span of motion).</a:t>
            </a:r>
          </a:p>
          <a:p>
            <a:pPr marL="285750" indent="-285750">
              <a:buFont typeface="Wingdings" pitchFamily="2" charset="2"/>
              <a:buChar char="q"/>
            </a:pPr>
            <a:r>
              <a:rPr lang="en-US" dirty="0"/>
              <a:t>Collect the data for the focal length-based characterization of the transverse electric field in a wake.</a:t>
            </a:r>
          </a:p>
          <a:p>
            <a:pPr marL="285750" indent="-285750">
              <a:buFont typeface="Wingdings" pitchFamily="2" charset="2"/>
              <a:buChar char="q"/>
            </a:pPr>
            <a:r>
              <a:rPr lang="en-US" dirty="0"/>
              <a:t>Continue the effort on the e-beam compression chicane development.</a:t>
            </a:r>
          </a:p>
          <a:p>
            <a:pPr marL="285750" indent="-285750">
              <a:buFont typeface="Wingdings" pitchFamily="2" charset="2"/>
              <a:buChar char="q"/>
            </a:pPr>
            <a:r>
              <a:rPr lang="en-US" dirty="0"/>
              <a:t>Continue effort towards the ability to perform simultaneous diagnostic of AE93 and AE95.</a:t>
            </a:r>
          </a:p>
        </p:txBody>
      </p:sp>
      <p:sp>
        <p:nvSpPr>
          <p:cNvPr id="8" name="TextBox 7">
            <a:extLst>
              <a:ext uri="{FF2B5EF4-FFF2-40B4-BE49-F238E27FC236}">
                <a16:creationId xmlns:a16="http://schemas.microsoft.com/office/drawing/2014/main" id="{84523A9B-82C5-2E4B-6CB1-B3402757E342}"/>
              </a:ext>
            </a:extLst>
          </p:cNvPr>
          <p:cNvSpPr txBox="1"/>
          <p:nvPr/>
        </p:nvSpPr>
        <p:spPr>
          <a:xfrm>
            <a:off x="409492" y="2070233"/>
            <a:ext cx="6098650" cy="369332"/>
          </a:xfrm>
          <a:prstGeom prst="rect">
            <a:avLst/>
          </a:prstGeom>
          <a:noFill/>
        </p:spPr>
        <p:txBody>
          <a:bodyPr wrap="square">
            <a:spAutoFit/>
          </a:bodyPr>
          <a:lstStyle/>
          <a:p>
            <a:r>
              <a:rPr lang="en-US" b="1" dirty="0"/>
              <a:t>Goals for next year:</a:t>
            </a:r>
          </a:p>
        </p:txBody>
      </p:sp>
    </p:spTree>
    <p:extLst>
      <p:ext uri="{BB962C8B-B14F-4D97-AF65-F5344CB8AC3E}">
        <p14:creationId xmlns:p14="http://schemas.microsoft.com/office/powerpoint/2010/main" val="4018028259"/>
      </p:ext>
    </p:extLst>
  </p:cSld>
  <p:clrMapOvr>
    <a:masterClrMapping/>
  </p:clrMapOvr>
</p:sld>
</file>

<file path=ppt/theme/theme1.xml><?xml version="1.0" encoding="utf-8"?>
<a:theme xmlns:a="http://schemas.openxmlformats.org/drawingml/2006/main" name="BNL">
  <a:themeElements>
    <a:clrScheme name="BNL Color Palette">
      <a:dk1>
        <a:srgbClr val="000000"/>
      </a:dk1>
      <a:lt1>
        <a:srgbClr val="FFFFFF"/>
      </a:lt1>
      <a:dk2>
        <a:srgbClr val="000000"/>
      </a:dk2>
      <a:lt2>
        <a:srgbClr val="FFFFFF"/>
      </a:lt2>
      <a:accent1>
        <a:srgbClr val="105C78"/>
      </a:accent1>
      <a:accent2>
        <a:srgbClr val="00ADDC"/>
      </a:accent2>
      <a:accent3>
        <a:srgbClr val="B2D33B"/>
      </a:accent3>
      <a:accent4>
        <a:srgbClr val="F68B1F"/>
      </a:accent4>
      <a:accent5>
        <a:srgbClr val="B72467"/>
      </a:accent5>
      <a:accent6>
        <a:srgbClr val="FFCD34"/>
      </a:accent6>
      <a:hlink>
        <a:srgbClr val="4881C3"/>
      </a:hlink>
      <a:folHlink>
        <a:srgbClr val="51499E"/>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_PPT_Template_2021_Widescreen_Compressed_060121" id="{12E83E08-87E0-F644-89EB-87DEB220AE0B}" vid="{EBE5DD67-AF26-1345-A97E-9F8C3AF25A6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BNL</Template>
  <TotalTime>25017</TotalTime>
  <Words>2140</Words>
  <Application>Microsoft Macintosh PowerPoint</Application>
  <PresentationFormat>Widescreen</PresentationFormat>
  <Paragraphs>344</Paragraphs>
  <Slides>16</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.Lucida Grande UI Regular</vt:lpstr>
      <vt:lpstr>Arial</vt:lpstr>
      <vt:lpstr>Calibri</vt:lpstr>
      <vt:lpstr>Cambria Math</vt:lpstr>
      <vt:lpstr>Symbol</vt:lpstr>
      <vt:lpstr>System Font Regular</vt:lpstr>
      <vt:lpstr>Wingdings</vt:lpstr>
      <vt:lpstr>BNL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Relevant e-beam/laser requirements - Special Equipment Requirements and Hazards - Experimental time request</vt:lpstr>
      <vt:lpstr>PowerPoint Presentation</vt:lpstr>
      <vt:lpstr>PowerPoint Presentation</vt:lpstr>
      <vt:lpstr>PowerPoint Presentation</vt:lpstr>
      <vt:lpstr>Special Equipment Requirements and Hazards</vt:lpstr>
      <vt:lpstr>Experimental Time Request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Coherent electron Cooling</dc:title>
  <dc:subject/>
  <dc:creator>Irina  Petrushina</dc:creator>
  <cp:keywords/>
  <dc:description/>
  <cp:lastModifiedBy>Irina  Petrushina</cp:lastModifiedBy>
  <cp:revision>136</cp:revision>
  <dcterms:created xsi:type="dcterms:W3CDTF">2021-08-25T15:10:47Z</dcterms:created>
  <dcterms:modified xsi:type="dcterms:W3CDTF">2023-02-28T04:50:56Z</dcterms:modified>
  <cp:category/>
</cp:coreProperties>
</file>