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5.TI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5.TIF" ContentType="image/tiff"/>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93" r:id="rId3"/>
    <p:sldId id="322" r:id="rId4"/>
    <p:sldId id="323" r:id="rId5"/>
    <p:sldId id="257" r:id="rId6"/>
    <p:sldId id="608" r:id="rId7"/>
    <p:sldId id="613" r:id="rId8"/>
    <p:sldId id="623" r:id="rId9"/>
    <p:sldId id="638" r:id="rId10"/>
    <p:sldId id="309" r:id="rId11"/>
    <p:sldId id="640" r:id="rId12"/>
    <p:sldId id="641" r:id="rId13"/>
    <p:sldId id="642" r:id="rId14"/>
    <p:sldId id="643" r:id="rId15"/>
    <p:sldId id="644" r:id="rId16"/>
    <p:sldId id="645" r:id="rId17"/>
    <p:sldId id="651" r:id="rId18"/>
    <p:sldId id="652" r:id="rId19"/>
    <p:sldId id="663" r:id="rId20"/>
    <p:sldId id="667" r:id="rId21"/>
    <p:sldId id="1088" r:id="rId22"/>
    <p:sldId id="1089" r:id="rId23"/>
    <p:sldId id="267" r:id="rId24"/>
    <p:sldId id="278" r:id="rId25"/>
    <p:sldId id="273" r:id="rId26"/>
    <p:sldId id="621" r:id="rId27"/>
    <p:sldId id="637" r:id="rId28"/>
    <p:sldId id="675" r:id="rId29"/>
    <p:sldId id="672" r:id="rId30"/>
    <p:sldId id="674" r:id="rId31"/>
    <p:sldId id="673" r:id="rId32"/>
    <p:sldId id="676" r:id="rId33"/>
    <p:sldId id="653" r:id="rId34"/>
    <p:sldId id="607"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8C2"/>
    <a:srgbClr val="252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1"/>
          </a:solidFill>
        </a:fill>
      </a:tcStyle>
    </a:firstCol>
    <a:la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762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1"/>
          </a:solidFill>
        </a:fill>
      </a:tcStyle>
    </a:lastRow>
    <a:fir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762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inor">
          <a:srgbClr val="000000"/>
        </a:fontRef>
        <a:srgbClr val="000000"/>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3"/>
          </a:solidFill>
        </a:fill>
      </a:tcStyle>
    </a:firstCol>
    <a:la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762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3"/>
          </a:solidFill>
        </a:fill>
      </a:tcStyle>
    </a:lastRow>
    <a:fir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762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inor">
          <a:srgbClr val="000000"/>
        </a:fontRef>
        <a:srgbClr val="000000"/>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6"/>
          </a:solidFill>
        </a:fill>
      </a:tcStyle>
    </a:firstCol>
    <a:la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762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6"/>
          </a:solidFill>
        </a:fill>
      </a:tcStyle>
    </a:lastRow>
    <a:fir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762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n">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bevel/>
            </a:ln>
          </a:top>
          <a:bottom>
            <a:ln w="50800" cap="flat">
              <a:solidFill>
                <a:srgbClr val="000000"/>
              </a:solidFill>
              <a:prstDash val="solid"/>
              <a:bevel/>
            </a:ln>
          </a:bottom>
          <a:insideH>
            <a:ln w="25400" cap="flat">
              <a:noFill/>
              <a:miter lim="400000"/>
            </a:ln>
          </a:insideH>
          <a:insideV>
            <a:ln w="25400" cap="flat">
              <a:noFill/>
              <a:miter lim="400000"/>
            </a:ln>
          </a:insideV>
        </a:tcBdr>
        <a:fill>
          <a:solidFill>
            <a:srgbClr val="FFFFFF"/>
          </a:solidFill>
        </a:fill>
      </a:tcStyle>
    </a:lastRow>
    <a:firstRow>
      <a:tcTxStyle b="on" i="on">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bevel/>
            </a:ln>
          </a:top>
          <a:bottom>
            <a:ln w="50800" cap="flat">
              <a:solidFill>
                <a:srgbClr val="000000"/>
              </a:solidFill>
              <a:prstDash val="solid"/>
              <a:bevel/>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n" i="on">
        <a:fontRef idx="minor">
          <a:srgbClr val="000000"/>
        </a:fontRef>
        <a:srgbClr val="000000"/>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000000"/>
          </a:solidFill>
        </a:fill>
      </a:tcStyle>
    </a:firstCol>
    <a:la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76200" cap="flat">
              <a:solidFill>
                <a:srgbClr val="FFFFFF"/>
              </a:solidFill>
              <a:prstDash val="solid"/>
              <a:bevel/>
            </a:ln>
          </a:top>
          <a:bottom>
            <a:ln w="254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000000"/>
          </a:solidFill>
        </a:fill>
      </a:tcStyle>
    </a:lastRow>
    <a:firstRow>
      <a:tcTxStyle b="on" i="on">
        <a:fontRef idx="minor">
          <a:srgbClr val="FFFFFF"/>
        </a:fontRef>
        <a:srgbClr val="FFFFFF"/>
      </a:tcTxStyle>
      <a:tcStyle>
        <a:tcBdr>
          <a:left>
            <a:ln w="25400" cap="flat">
              <a:solidFill>
                <a:srgbClr val="FFFFFF"/>
              </a:solidFill>
              <a:prstDash val="solid"/>
              <a:bevel/>
            </a:ln>
          </a:left>
          <a:right>
            <a:ln w="25400" cap="flat">
              <a:solidFill>
                <a:srgbClr val="FFFFFF"/>
              </a:solidFill>
              <a:prstDash val="solid"/>
              <a:bevel/>
            </a:ln>
          </a:right>
          <a:top>
            <a:ln w="25400" cap="flat">
              <a:solidFill>
                <a:srgbClr val="FFFFFF"/>
              </a:solidFill>
              <a:prstDash val="solid"/>
              <a:bevel/>
            </a:ln>
          </a:top>
          <a:bottom>
            <a:ln w="76200" cap="flat">
              <a:solidFill>
                <a:srgbClr val="FFFFFF"/>
              </a:solidFill>
              <a:prstDash val="solid"/>
              <a:bevel/>
            </a:ln>
          </a:bottom>
          <a:insideH>
            <a:ln w="25400" cap="flat">
              <a:solidFill>
                <a:srgbClr val="FFFFFF"/>
              </a:solidFill>
              <a:prstDash val="solid"/>
              <a:bevel/>
            </a:ln>
          </a:insideH>
          <a:insideV>
            <a:ln w="254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inor">
          <a:srgbClr val="000000"/>
        </a:fontRef>
        <a:srgbClr val="000000"/>
      </a:tcTxStyle>
      <a:tcStyle>
        <a:tcBdr>
          <a:left>
            <a:ln w="25400" cap="flat">
              <a:solidFill>
                <a:srgbClr val="000000"/>
              </a:solidFill>
              <a:prstDash val="solid"/>
              <a:bevel/>
            </a:ln>
          </a:left>
          <a:right>
            <a:ln w="25400" cap="flat">
              <a:solidFill>
                <a:srgbClr val="000000"/>
              </a:solidFill>
              <a:prstDash val="solid"/>
              <a:bevel/>
            </a:ln>
          </a:right>
          <a:top>
            <a:ln w="25400" cap="flat">
              <a:solidFill>
                <a:srgbClr val="000000"/>
              </a:solidFill>
              <a:prstDash val="solid"/>
              <a:bevel/>
            </a:ln>
          </a:top>
          <a:bottom>
            <a:ln w="25400" cap="flat">
              <a:solidFill>
                <a:srgbClr val="000000"/>
              </a:solidFill>
              <a:prstDash val="solid"/>
              <a:bevel/>
            </a:ln>
          </a:bottom>
          <a:insideH>
            <a:ln w="25400" cap="flat">
              <a:solidFill>
                <a:srgbClr val="000000"/>
              </a:solidFill>
              <a:prstDash val="solid"/>
              <a:bevel/>
            </a:ln>
          </a:insideH>
          <a:insideV>
            <a:ln w="254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25400" cap="flat">
              <a:solidFill>
                <a:srgbClr val="000000"/>
              </a:solidFill>
              <a:prstDash val="solid"/>
              <a:bevel/>
            </a:ln>
          </a:left>
          <a:right>
            <a:ln w="25400" cap="flat">
              <a:solidFill>
                <a:srgbClr val="000000"/>
              </a:solidFill>
              <a:prstDash val="solid"/>
              <a:bevel/>
            </a:ln>
          </a:right>
          <a:top>
            <a:ln w="25400" cap="flat">
              <a:solidFill>
                <a:srgbClr val="000000"/>
              </a:solidFill>
              <a:prstDash val="solid"/>
              <a:bevel/>
            </a:ln>
          </a:top>
          <a:bottom>
            <a:ln w="25400" cap="flat">
              <a:solidFill>
                <a:srgbClr val="000000"/>
              </a:solidFill>
              <a:prstDash val="solid"/>
              <a:bevel/>
            </a:ln>
          </a:bottom>
          <a:insideH>
            <a:ln w="25400" cap="flat">
              <a:solidFill>
                <a:srgbClr val="000000"/>
              </a:solidFill>
              <a:prstDash val="solid"/>
              <a:bevel/>
            </a:ln>
          </a:insideH>
          <a:insideV>
            <a:ln w="254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25400" cap="flat">
              <a:solidFill>
                <a:srgbClr val="000000"/>
              </a:solidFill>
              <a:prstDash val="solid"/>
              <a:bevel/>
            </a:ln>
          </a:left>
          <a:right>
            <a:ln w="25400" cap="flat">
              <a:solidFill>
                <a:srgbClr val="000000"/>
              </a:solidFill>
              <a:prstDash val="solid"/>
              <a:bevel/>
            </a:ln>
          </a:right>
          <a:top>
            <a:ln w="101600" cap="flat">
              <a:solidFill>
                <a:srgbClr val="000000"/>
              </a:solidFill>
              <a:prstDash val="solid"/>
              <a:bevel/>
            </a:ln>
          </a:top>
          <a:bottom>
            <a:ln w="25400" cap="flat">
              <a:solidFill>
                <a:srgbClr val="000000"/>
              </a:solidFill>
              <a:prstDash val="solid"/>
              <a:bevel/>
            </a:ln>
          </a:bottom>
          <a:insideH>
            <a:ln w="25400" cap="flat">
              <a:solidFill>
                <a:srgbClr val="000000"/>
              </a:solidFill>
              <a:prstDash val="solid"/>
              <a:bevel/>
            </a:ln>
          </a:insideH>
          <a:insideV>
            <a:ln w="25400" cap="flat">
              <a:solidFill>
                <a:srgbClr val="000000"/>
              </a:solidFill>
              <a:prstDash val="solid"/>
              <a:bevel/>
            </a:ln>
          </a:insideV>
        </a:tcBdr>
        <a:fill>
          <a:noFill/>
        </a:fill>
      </a:tcStyle>
    </a:lastRow>
    <a:firstRow>
      <a:tcTxStyle b="on" i="on">
        <a:fontRef idx="minor">
          <a:srgbClr val="000000"/>
        </a:fontRef>
        <a:srgbClr val="000000"/>
      </a:tcTxStyle>
      <a:tcStyle>
        <a:tcBdr>
          <a:left>
            <a:ln w="25400" cap="flat">
              <a:solidFill>
                <a:srgbClr val="000000"/>
              </a:solidFill>
              <a:prstDash val="solid"/>
              <a:bevel/>
            </a:ln>
          </a:left>
          <a:right>
            <a:ln w="25400" cap="flat">
              <a:solidFill>
                <a:srgbClr val="000000"/>
              </a:solidFill>
              <a:prstDash val="solid"/>
              <a:bevel/>
            </a:ln>
          </a:right>
          <a:top>
            <a:ln w="25400" cap="flat">
              <a:solidFill>
                <a:srgbClr val="000000"/>
              </a:solidFill>
              <a:prstDash val="solid"/>
              <a:bevel/>
            </a:ln>
          </a:top>
          <a:bottom>
            <a:ln w="50800" cap="flat">
              <a:solidFill>
                <a:srgbClr val="000000"/>
              </a:solidFill>
              <a:prstDash val="solid"/>
              <a:bevel/>
            </a:ln>
          </a:bottom>
          <a:insideH>
            <a:ln w="25400" cap="flat">
              <a:solidFill>
                <a:srgbClr val="000000"/>
              </a:solidFill>
              <a:prstDash val="solid"/>
              <a:bevel/>
            </a:ln>
          </a:insideH>
          <a:insideV>
            <a:ln w="254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9116"/>
  </p:normalViewPr>
  <p:slideViewPr>
    <p:cSldViewPr snapToGrid="0" snapToObjects="1">
      <p:cViewPr varScale="1">
        <p:scale>
          <a:sx n="50" d="100"/>
          <a:sy n="50" d="100"/>
        </p:scale>
        <p:origin x="536" y="160"/>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125000"/>
      </a:lnSpc>
      <a:defRPr sz="3200">
        <a:latin typeface="+mn-lt"/>
        <a:ea typeface="+mn-ea"/>
        <a:cs typeface="+mn-cs"/>
        <a:sym typeface="Helvetica"/>
      </a:defRPr>
    </a:lvl1pPr>
    <a:lvl2pPr indent="228600" latinLnBrk="0">
      <a:lnSpc>
        <a:spcPct val="125000"/>
      </a:lnSpc>
      <a:defRPr sz="3200">
        <a:latin typeface="+mn-lt"/>
        <a:ea typeface="+mn-ea"/>
        <a:cs typeface="+mn-cs"/>
        <a:sym typeface="Helvetica"/>
      </a:defRPr>
    </a:lvl2pPr>
    <a:lvl3pPr indent="457200" latinLnBrk="0">
      <a:lnSpc>
        <a:spcPct val="125000"/>
      </a:lnSpc>
      <a:defRPr sz="3200">
        <a:latin typeface="+mn-lt"/>
        <a:ea typeface="+mn-ea"/>
        <a:cs typeface="+mn-cs"/>
        <a:sym typeface="Helvetica"/>
      </a:defRPr>
    </a:lvl3pPr>
    <a:lvl4pPr indent="685800" latinLnBrk="0">
      <a:lnSpc>
        <a:spcPct val="125000"/>
      </a:lnSpc>
      <a:defRPr sz="3200">
        <a:latin typeface="+mn-lt"/>
        <a:ea typeface="+mn-ea"/>
        <a:cs typeface="+mn-cs"/>
        <a:sym typeface="Helvetica"/>
      </a:defRPr>
    </a:lvl4pPr>
    <a:lvl5pPr indent="914400" latinLnBrk="0">
      <a:lnSpc>
        <a:spcPct val="125000"/>
      </a:lnSpc>
      <a:defRPr sz="3200">
        <a:latin typeface="+mn-lt"/>
        <a:ea typeface="+mn-ea"/>
        <a:cs typeface="+mn-cs"/>
        <a:sym typeface="Helvetica"/>
      </a:defRPr>
    </a:lvl5pPr>
    <a:lvl6pPr indent="1143000" latinLnBrk="0">
      <a:lnSpc>
        <a:spcPct val="125000"/>
      </a:lnSpc>
      <a:defRPr sz="3200">
        <a:latin typeface="+mn-lt"/>
        <a:ea typeface="+mn-ea"/>
        <a:cs typeface="+mn-cs"/>
        <a:sym typeface="Helvetica"/>
      </a:defRPr>
    </a:lvl6pPr>
    <a:lvl7pPr indent="1371600" latinLnBrk="0">
      <a:lnSpc>
        <a:spcPct val="125000"/>
      </a:lnSpc>
      <a:defRPr sz="3200">
        <a:latin typeface="+mn-lt"/>
        <a:ea typeface="+mn-ea"/>
        <a:cs typeface="+mn-cs"/>
        <a:sym typeface="Helvetica"/>
      </a:defRPr>
    </a:lvl7pPr>
    <a:lvl8pPr indent="1600200" latinLnBrk="0">
      <a:lnSpc>
        <a:spcPct val="125000"/>
      </a:lnSpc>
      <a:defRPr sz="3200">
        <a:latin typeface="+mn-lt"/>
        <a:ea typeface="+mn-ea"/>
        <a:cs typeface="+mn-cs"/>
        <a:sym typeface="Helvetica"/>
      </a:defRPr>
    </a:lvl8pPr>
    <a:lvl9pPr indent="1828800" latinLnBrk="0">
      <a:lnSpc>
        <a:spcPct val="125000"/>
      </a:lnSpc>
      <a:defRPr sz="32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611126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0964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25000"/>
              </a:lnSpc>
              <a:spcBef>
                <a:spcPts val="0"/>
              </a:spcBef>
              <a:spcAft>
                <a:spcPts val="0"/>
              </a:spcAft>
              <a:buClrTx/>
              <a:buSzTx/>
              <a:buFontTx/>
              <a:buNone/>
              <a:tabLst/>
              <a:defRPr/>
            </a:pPr>
            <a:r>
              <a:rPr lang="en-US" altLang="zh-CN" sz="3200" b="1" dirty="0">
                <a:latin typeface="Arial"/>
                <a:cs typeface="Arial"/>
              </a:rPr>
              <a:t>We did not get the signal of upshifted radiation on the LWIR spectrometer.</a:t>
            </a:r>
          </a:p>
          <a:p>
            <a:endParaRPr kumimoji="1" lang="zh-CN" altLang="en-US" dirty="0"/>
          </a:p>
        </p:txBody>
      </p:sp>
    </p:spTree>
    <p:extLst>
      <p:ext uri="{BB962C8B-B14F-4D97-AF65-F5344CB8AC3E}">
        <p14:creationId xmlns:p14="http://schemas.microsoft.com/office/powerpoint/2010/main" val="2606757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93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704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5218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62352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482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527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1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59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25000"/>
              </a:lnSpc>
              <a:spcBef>
                <a:spcPts val="0"/>
              </a:spcBef>
              <a:spcAft>
                <a:spcPts val="0"/>
              </a:spcAft>
              <a:buClrTx/>
              <a:buSzTx/>
              <a:buFontTx/>
              <a:buNone/>
              <a:tabLst/>
              <a:defRPr/>
            </a:pPr>
            <a:r>
              <a:rPr kumimoji="1" lang="en-US" altLang="zh-CN" dirty="0"/>
              <a:t>The </a:t>
            </a:r>
            <a:r>
              <a:rPr kumimoji="1" lang="en-US" altLang="zh-CN" dirty="0" err="1"/>
              <a:t>e.m.</a:t>
            </a:r>
            <a:r>
              <a:rPr kumimoji="1" lang="en-US" altLang="zh-CN" dirty="0"/>
              <a:t> wave moves from right to left and the ionization front moves from left to right. In the front frame, the analysis becomes a boundary condition problem.3 boundary conditions allows for 3 modes: transmitted, reflected and free-streaming mode. When transformed back to the lab frame, the free-streaming mode has zero frequency, which is a static magnetic field. </a:t>
            </a:r>
            <a:endParaRPr kumimoji="1" lang="zh-CN" altLang="en-US" dirty="0"/>
          </a:p>
          <a:p>
            <a:endParaRPr kumimoji="1" lang="zh-CN" altLang="en-US" dirty="0"/>
          </a:p>
        </p:txBody>
      </p:sp>
    </p:spTree>
    <p:extLst>
      <p:ext uri="{BB962C8B-B14F-4D97-AF65-F5344CB8AC3E}">
        <p14:creationId xmlns:p14="http://schemas.microsoft.com/office/powerpoint/2010/main" val="371135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8" name="Google Shape;1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20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kumimoji="1" lang="zh-CN" altLang="en-US" sz="1000" dirty="0">
              <a:latin typeface="Arial"/>
              <a:cs typeface="Arial"/>
            </a:endParaRPr>
          </a:p>
        </p:txBody>
      </p:sp>
      <p:sp>
        <p:nvSpPr>
          <p:cNvPr id="4" name="幻灯片编号占位符 3"/>
          <p:cNvSpPr>
            <a:spLocks noGrp="1"/>
          </p:cNvSpPr>
          <p:nvPr>
            <p:ph type="sldNum" sz="quarter" idx="10"/>
          </p:nvPr>
        </p:nvSpPr>
        <p:spPr/>
        <p:txBody>
          <a:bodyPr/>
          <a:lstStyle/>
          <a:p>
            <a:fld id="{1A7E4C3C-5811-4562-8BBD-3A0B18E1C842}" type="slidenum">
              <a:rPr lang="zh-CN" altLang="en-US" smtClean="0"/>
              <a:t>34</a:t>
            </a:fld>
            <a:endParaRPr lang="zh-CN" altLang="en-US"/>
          </a:p>
        </p:txBody>
      </p:sp>
    </p:spTree>
    <p:extLst>
      <p:ext uri="{BB962C8B-B14F-4D97-AF65-F5344CB8AC3E}">
        <p14:creationId xmlns:p14="http://schemas.microsoft.com/office/powerpoint/2010/main" val="46750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25000"/>
              </a:lnSpc>
              <a:spcBef>
                <a:spcPts val="0"/>
              </a:spcBef>
              <a:spcAft>
                <a:spcPts val="0"/>
              </a:spcAft>
              <a:buClrTx/>
              <a:buSzTx/>
              <a:buFontTx/>
              <a:buNone/>
              <a:tabLst/>
              <a:defRPr/>
            </a:pPr>
            <a:r>
              <a:rPr kumimoji="1" lang="en-US" altLang="zh-CN" dirty="0"/>
              <a:t>As electron are born at the ionization front, with zero mean velocity, they are kicked transversely according to the phase of the incident wave. The generated currents then give rise to a static and modulated transverse magnetic field.</a:t>
            </a:r>
            <a:endParaRPr kumimoji="1" lang="zh-CN" altLang="en-US" dirty="0"/>
          </a:p>
          <a:p>
            <a:endParaRPr kumimoji="1" lang="zh-CN" altLang="en-US" dirty="0"/>
          </a:p>
        </p:txBody>
      </p:sp>
    </p:spTree>
    <p:extLst>
      <p:ext uri="{BB962C8B-B14F-4D97-AF65-F5344CB8AC3E}">
        <p14:creationId xmlns:p14="http://schemas.microsoft.com/office/powerpoint/2010/main" val="95933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0666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58245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38404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3204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35012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14599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标题幻灯片">
    <p:spTree>
      <p:nvGrpSpPr>
        <p:cNvPr id="1" name=""/>
        <p:cNvGrpSpPr/>
        <p:nvPr/>
      </p:nvGrpSpPr>
      <p:grpSpPr>
        <a:xfrm>
          <a:off x="0" y="0"/>
          <a:ext cx="0" cy="0"/>
          <a:chOff x="0" y="0"/>
          <a:chExt cx="0" cy="0"/>
        </a:xfrm>
      </p:grpSpPr>
      <p:sp>
        <p:nvSpPr>
          <p:cNvPr id="14" name="矩形"/>
          <p:cNvSpPr/>
          <p:nvPr/>
        </p:nvSpPr>
        <p:spPr>
          <a:xfrm>
            <a:off x="4703" y="-1"/>
            <a:ext cx="24374595" cy="4363516"/>
          </a:xfrm>
          <a:prstGeom prst="rect">
            <a:avLst/>
          </a:prstGeom>
          <a:solidFill>
            <a:srgbClr val="3284BF"/>
          </a:solidFill>
          <a:ln w="12700">
            <a:miter lim="400000"/>
          </a:ln>
          <a:effectLst>
            <a:outerShdw blurRad="76200" dist="38100" dir="5400000" rotWithShape="0">
              <a:srgbClr val="000000">
                <a:alpha val="35000"/>
              </a:srgbClr>
            </a:outerShdw>
          </a:effectLst>
        </p:spPr>
        <p:txBody>
          <a:bodyPr tIns="91439" bIns="91439" anchor="ctr"/>
          <a:lstStyle/>
          <a:p>
            <a:endParaRPr/>
          </a:p>
        </p:txBody>
      </p:sp>
      <p:sp>
        <p:nvSpPr>
          <p:cNvPr id="15" name="标题文本"/>
          <p:cNvSpPr txBox="1">
            <a:spLocks noGrp="1"/>
          </p:cNvSpPr>
          <p:nvPr>
            <p:ph type="title"/>
          </p:nvPr>
        </p:nvSpPr>
        <p:spPr>
          <a:xfrm>
            <a:off x="-1648" y="72633"/>
            <a:ext cx="24384001" cy="4218248"/>
          </a:xfrm>
          <a:prstGeom prst="rect">
            <a:avLst/>
          </a:prstGeom>
        </p:spPr>
        <p:txBody>
          <a:bodyPr/>
          <a:lstStyle>
            <a:lvl1pPr indent="182879">
              <a:lnSpc>
                <a:spcPct val="100000"/>
              </a:lnSpc>
              <a:defRPr sz="8800" b="0">
                <a:solidFill>
                  <a:srgbClr val="FFFFFF"/>
                </a:solidFill>
              </a:defRPr>
            </a:lvl1pPr>
          </a:lstStyle>
          <a:p>
            <a:r>
              <a:t>标题文本</a:t>
            </a:r>
          </a:p>
        </p:txBody>
      </p:sp>
      <p:sp>
        <p:nvSpPr>
          <p:cNvPr id="16" name="幻灯片编号"/>
          <p:cNvSpPr txBox="1">
            <a:spLocks noGrp="1"/>
          </p:cNvSpPr>
          <p:nvPr>
            <p:ph type="sldNum" sz="quarter" idx="2"/>
          </p:nvPr>
        </p:nvSpPr>
        <p:spPr>
          <a:xfrm>
            <a:off x="19050000" y="12986385"/>
            <a:ext cx="2286000" cy="728981"/>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23" name="矩形"/>
          <p:cNvSpPr/>
          <p:nvPr/>
        </p:nvSpPr>
        <p:spPr>
          <a:xfrm>
            <a:off x="254000" y="1524000"/>
            <a:ext cx="23876000" cy="152400"/>
          </a:xfrm>
          <a:prstGeom prst="rect">
            <a:avLst/>
          </a:prstGeom>
          <a:solidFill>
            <a:srgbClr val="3284BF"/>
          </a:solidFill>
          <a:ln w="12700">
            <a:miter lim="400000"/>
          </a:ln>
        </p:spPr>
        <p:txBody>
          <a:bodyPr tIns="91439" bIns="91439" anchor="ctr"/>
          <a:lstStyle/>
          <a:p>
            <a:endParaRPr/>
          </a:p>
        </p:txBody>
      </p:sp>
      <p:sp>
        <p:nvSpPr>
          <p:cNvPr id="24" name="Zhang, Dissertation Proposal"/>
          <p:cNvSpPr txBox="1"/>
          <p:nvPr/>
        </p:nvSpPr>
        <p:spPr>
          <a:xfrm>
            <a:off x="5191125" y="13070522"/>
            <a:ext cx="7000875" cy="5511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r">
              <a:defRPr sz="2400">
                <a:solidFill>
                  <a:srgbClr val="FFFFFF"/>
                </a:solidFill>
              </a:defRPr>
            </a:lvl1pPr>
          </a:lstStyle>
          <a:p>
            <a:pPr>
              <a:defRPr sz="3600">
                <a:solidFill>
                  <a:srgbClr val="000000"/>
                </a:solidFill>
                <a:latin typeface="Arial"/>
                <a:ea typeface="Arial"/>
                <a:cs typeface="Arial"/>
                <a:sym typeface="Arial"/>
              </a:defRPr>
            </a:pPr>
            <a:r>
              <a:rPr sz="2400">
                <a:solidFill>
                  <a:srgbClr val="FFFFFF"/>
                </a:solidFill>
                <a:latin typeface="+mn-lt"/>
                <a:ea typeface="+mn-ea"/>
                <a:cs typeface="+mn-cs"/>
                <a:sym typeface="Helvetica"/>
              </a:rPr>
              <a:t>Zhang, Dissertation Proposal</a:t>
            </a:r>
          </a:p>
        </p:txBody>
      </p:sp>
      <p:sp>
        <p:nvSpPr>
          <p:cNvPr id="25" name="正文级别 1…"/>
          <p:cNvSpPr txBox="1">
            <a:spLocks noGrp="1"/>
          </p:cNvSpPr>
          <p:nvPr>
            <p:ph type="body" idx="1"/>
          </p:nvPr>
        </p:nvSpPr>
        <p:spPr>
          <a:xfrm>
            <a:off x="254000" y="2324246"/>
            <a:ext cx="23622000" cy="10109201"/>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6" name="标题文本"/>
          <p:cNvSpPr txBox="1">
            <a:spLocks noGrp="1"/>
          </p:cNvSpPr>
          <p:nvPr>
            <p:ph type="title"/>
          </p:nvPr>
        </p:nvSpPr>
        <p:spPr>
          <a:xfrm>
            <a:off x="254000" y="2358"/>
            <a:ext cx="22098000" cy="1524001"/>
          </a:xfrm>
          <a:prstGeom prst="rect">
            <a:avLst/>
          </a:prstGeom>
        </p:spPr>
        <p:txBody>
          <a:bodyPr/>
          <a:lstStyle>
            <a:lvl1pPr>
              <a:defRPr sz="4800"/>
            </a:lvl1pPr>
          </a:lstStyle>
          <a:p>
            <a:r>
              <a:t>标题文本</a:t>
            </a:r>
          </a:p>
        </p:txBody>
      </p:sp>
      <p:sp>
        <p:nvSpPr>
          <p:cNvPr id="27" name="幻灯片编号"/>
          <p:cNvSpPr txBox="1">
            <a:spLocks noGrp="1"/>
          </p:cNvSpPr>
          <p:nvPr>
            <p:ph type="sldNum" sz="quarter" idx="2"/>
          </p:nvPr>
        </p:nvSpPr>
        <p:spPr>
          <a:xfrm>
            <a:off x="23368000" y="12960985"/>
            <a:ext cx="762000" cy="728981"/>
          </a:xfrm>
          <a:prstGeom prst="rect">
            <a:avLst/>
          </a:prstGeom>
        </p:spPr>
        <p:txBody>
          <a:bodyPr/>
          <a:lstStyle/>
          <a:p>
            <a:fld id="{86CB4B4D-7CA3-9044-876B-883B54F8677D}" type="slidenum">
              <a:t>‹#›</a:t>
            </a:fld>
            <a:endParaRPr/>
          </a:p>
        </p:txBody>
      </p:sp>
      <p:pic>
        <p:nvPicPr>
          <p:cNvPr id="28" name="ucla-std-blu-rgb-1h.jpg" descr="ucla-std-blu-rgb-1h.jpg"/>
          <p:cNvPicPr>
            <a:picLocks noChangeAspect="1"/>
          </p:cNvPicPr>
          <p:nvPr/>
        </p:nvPicPr>
        <p:blipFill>
          <a:blip r:embed="rId2"/>
          <a:srcRect l="11307" t="19776" r="11307" b="19776"/>
          <a:stretch>
            <a:fillRect/>
          </a:stretch>
        </p:blipFill>
        <p:spPr>
          <a:xfrm>
            <a:off x="22352000" y="863600"/>
            <a:ext cx="1769532" cy="660400"/>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42"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3" name="标题文本"/>
          <p:cNvSpPr txBox="1">
            <a:spLocks noGrp="1"/>
          </p:cNvSpPr>
          <p:nvPr>
            <p:ph type="title"/>
          </p:nvPr>
        </p:nvSpPr>
        <p:spPr>
          <a:prstGeom prst="rect">
            <a:avLst/>
          </a:prstGeom>
        </p:spPr>
        <p:txBody>
          <a:bodyPr/>
          <a:lstStyle/>
          <a:p>
            <a:r>
              <a:t>标题文本</a:t>
            </a:r>
          </a:p>
        </p:txBody>
      </p:sp>
      <p:sp>
        <p:nvSpPr>
          <p:cNvPr id="4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51" name="矩形"/>
          <p:cNvSpPr/>
          <p:nvPr/>
        </p:nvSpPr>
        <p:spPr>
          <a:xfrm>
            <a:off x="254000" y="1524000"/>
            <a:ext cx="23876000" cy="152400"/>
          </a:xfrm>
          <a:prstGeom prst="rect">
            <a:avLst/>
          </a:prstGeom>
          <a:solidFill>
            <a:srgbClr val="3284BF"/>
          </a:solidFill>
          <a:ln w="12700">
            <a:miter lim="400000"/>
          </a:ln>
        </p:spPr>
        <p:txBody>
          <a:bodyPr tIns="91439" bIns="91439" anchor="ctr"/>
          <a:lstStyle/>
          <a:p>
            <a:pPr>
              <a:defRPr>
                <a:latin typeface="Calibri"/>
                <a:ea typeface="Calibri"/>
                <a:cs typeface="Calibri"/>
                <a:sym typeface="Calibri"/>
              </a:defRPr>
            </a:pPr>
            <a:endParaRPr/>
          </a:p>
        </p:txBody>
      </p:sp>
      <p:sp>
        <p:nvSpPr>
          <p:cNvPr id="52" name="Zhang, Dissertation Proposal"/>
          <p:cNvSpPr txBox="1"/>
          <p:nvPr/>
        </p:nvSpPr>
        <p:spPr>
          <a:xfrm>
            <a:off x="5191125" y="13104157"/>
            <a:ext cx="7000875"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r">
              <a:defRPr sz="2400">
                <a:solidFill>
                  <a:srgbClr val="FFFFFF"/>
                </a:solidFill>
                <a:latin typeface="Calibri"/>
                <a:ea typeface="Calibri"/>
                <a:cs typeface="Calibri"/>
                <a:sym typeface="Calibri"/>
              </a:defRPr>
            </a:lvl1pPr>
          </a:lstStyle>
          <a:p>
            <a:pPr>
              <a:defRPr sz="3600">
                <a:solidFill>
                  <a:srgbClr val="000000"/>
                </a:solidFill>
                <a:latin typeface="Arial"/>
                <a:ea typeface="Arial"/>
                <a:cs typeface="Arial"/>
                <a:sym typeface="Arial"/>
              </a:defRPr>
            </a:pPr>
            <a:r>
              <a:rPr sz="2400">
                <a:solidFill>
                  <a:srgbClr val="FFFFFF"/>
                </a:solidFill>
                <a:latin typeface="Calibri"/>
                <a:ea typeface="Calibri"/>
                <a:cs typeface="Calibri"/>
                <a:sym typeface="Calibri"/>
              </a:rPr>
              <a:t>Zhang, Dissertation Proposal</a:t>
            </a:r>
          </a:p>
        </p:txBody>
      </p:sp>
      <p:sp>
        <p:nvSpPr>
          <p:cNvPr id="53" name="正文级别 1…"/>
          <p:cNvSpPr txBox="1">
            <a:spLocks noGrp="1"/>
          </p:cNvSpPr>
          <p:nvPr>
            <p:ph type="body" idx="1"/>
          </p:nvPr>
        </p:nvSpPr>
        <p:spPr>
          <a:xfrm>
            <a:off x="254000" y="2324246"/>
            <a:ext cx="23622000" cy="10109201"/>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4" name="标题文本"/>
          <p:cNvSpPr txBox="1">
            <a:spLocks noGrp="1"/>
          </p:cNvSpPr>
          <p:nvPr>
            <p:ph type="title"/>
          </p:nvPr>
        </p:nvSpPr>
        <p:spPr>
          <a:xfrm>
            <a:off x="254000" y="2358"/>
            <a:ext cx="22098000" cy="1524001"/>
          </a:xfrm>
          <a:prstGeom prst="rect">
            <a:avLst/>
          </a:prstGeom>
        </p:spPr>
        <p:txBody>
          <a:bodyPr/>
          <a:lstStyle>
            <a:lvl1pPr>
              <a:defRPr sz="4800"/>
            </a:lvl1pPr>
          </a:lstStyle>
          <a:p>
            <a:r>
              <a:t>标题文本</a:t>
            </a:r>
          </a:p>
        </p:txBody>
      </p:sp>
      <p:sp>
        <p:nvSpPr>
          <p:cNvPr id="55" name="幻灯片编号"/>
          <p:cNvSpPr txBox="1">
            <a:spLocks noGrp="1"/>
          </p:cNvSpPr>
          <p:nvPr>
            <p:ph type="sldNum" sz="quarter" idx="2"/>
          </p:nvPr>
        </p:nvSpPr>
        <p:spPr>
          <a:xfrm>
            <a:off x="23368000" y="12960985"/>
            <a:ext cx="762000" cy="728981"/>
          </a:xfrm>
          <a:prstGeom prst="rect">
            <a:avLst/>
          </a:prstGeom>
        </p:spPr>
        <p:txBody>
          <a:bodyPr/>
          <a:lstStyle/>
          <a:p>
            <a:fld id="{86CB4B4D-7CA3-9044-876B-883B54F8677D}" type="slidenum">
              <a:t>‹#›</a:t>
            </a:fld>
            <a:endParaRPr/>
          </a:p>
        </p:txBody>
      </p:sp>
      <p:pic>
        <p:nvPicPr>
          <p:cNvPr id="56" name="ucla-std-blu-rgb-1h.jpg" descr="ucla-std-blu-rgb-1h.jpg"/>
          <p:cNvPicPr>
            <a:picLocks noChangeAspect="1"/>
          </p:cNvPicPr>
          <p:nvPr/>
        </p:nvPicPr>
        <p:blipFill>
          <a:blip r:embed="rId2"/>
          <a:srcRect l="11307" t="19776" r="11307" b="19776"/>
          <a:stretch>
            <a:fillRect/>
          </a:stretch>
        </p:blipFill>
        <p:spPr>
          <a:xfrm>
            <a:off x="22352000" y="863600"/>
            <a:ext cx="1769532" cy="660400"/>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D08F9-B39B-5E43-BB40-0C5E045D8FCF}"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3495000" y="12999959"/>
            <a:ext cx="762000" cy="738662"/>
          </a:xfrm>
        </p:spPr>
        <p:txBody>
          <a:bodyPr/>
          <a:lstStyle/>
          <a:p>
            <a:fld id="{03926CE2-FA18-114C-8D51-941B3BB30168}" type="slidenum">
              <a:rPr lang="en-US" smtClean="0"/>
              <a:t>‹#›</a:t>
            </a:fld>
            <a:endParaRPr lang="en-US"/>
          </a:p>
        </p:txBody>
      </p:sp>
    </p:spTree>
    <p:extLst>
      <p:ext uri="{BB962C8B-B14F-4D97-AF65-F5344CB8AC3E}">
        <p14:creationId xmlns:p14="http://schemas.microsoft.com/office/powerpoint/2010/main" val="156111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标题和内容 copy">
    <p:spTree>
      <p:nvGrpSpPr>
        <p:cNvPr id="1" name=""/>
        <p:cNvGrpSpPr/>
        <p:nvPr/>
      </p:nvGrpSpPr>
      <p:grpSpPr>
        <a:xfrm>
          <a:off x="0" y="0"/>
          <a:ext cx="0" cy="0"/>
          <a:chOff x="0" y="0"/>
          <a:chExt cx="0" cy="0"/>
        </a:xfrm>
      </p:grpSpPr>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2093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标题和内容">
  <p:cSld name="1_标题和内容">
    <p:spTree>
      <p:nvGrpSpPr>
        <p:cNvPr id="1" name="Shape 14"/>
        <p:cNvGrpSpPr/>
        <p:nvPr/>
      </p:nvGrpSpPr>
      <p:grpSpPr>
        <a:xfrm>
          <a:off x="0" y="0"/>
          <a:ext cx="0" cy="0"/>
          <a:chOff x="0" y="0"/>
          <a:chExt cx="0" cy="0"/>
        </a:xfrm>
      </p:grpSpPr>
      <p:sp>
        <p:nvSpPr>
          <p:cNvPr id="15" name="Google Shape;15;p29"/>
          <p:cNvSpPr/>
          <p:nvPr/>
        </p:nvSpPr>
        <p:spPr>
          <a:xfrm>
            <a:off x="254000" y="1524000"/>
            <a:ext cx="23876000" cy="101600"/>
          </a:xfrm>
          <a:prstGeom prst="rect">
            <a:avLst/>
          </a:prstGeom>
          <a:solidFill>
            <a:srgbClr val="3284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Helvetica Neue"/>
              <a:buNone/>
            </a:pPr>
            <a:endParaRPr sz="3600" b="0" i="0" u="none" strike="noStrike" cap="none">
              <a:solidFill>
                <a:srgbClr val="000000"/>
              </a:solidFill>
              <a:latin typeface="Helvetica Neue"/>
              <a:ea typeface="Helvetica Neue"/>
              <a:cs typeface="Helvetica Neue"/>
              <a:sym typeface="Helvetica Neue"/>
            </a:endParaRPr>
          </a:p>
        </p:txBody>
      </p:sp>
      <p:sp>
        <p:nvSpPr>
          <p:cNvPr id="16" name="Google Shape;16;p29"/>
          <p:cNvSpPr txBox="1"/>
          <p:nvPr/>
        </p:nvSpPr>
        <p:spPr>
          <a:xfrm>
            <a:off x="5191125" y="13070522"/>
            <a:ext cx="7000875" cy="551181"/>
          </a:xfrm>
          <a:prstGeom prst="rect">
            <a:avLst/>
          </a:prstGeom>
          <a:noFill/>
          <a:ln>
            <a:noFill/>
          </a:ln>
        </p:spPr>
        <p:txBody>
          <a:bodyPr spcFirstLastPara="1" wrap="square" lIns="91425" tIns="91425" rIns="91425" bIns="91425" anchor="ctr" anchorCtr="0">
            <a:spAutoFit/>
          </a:bodyPr>
          <a:lstStyle/>
          <a:p>
            <a:pPr marL="0" marR="0" lvl="0" indent="0" algn="r" rtl="0">
              <a:lnSpc>
                <a:spcPct val="100000"/>
              </a:lnSpc>
              <a:spcBef>
                <a:spcPts val="0"/>
              </a:spcBef>
              <a:spcAft>
                <a:spcPts val="0"/>
              </a:spcAft>
              <a:buClr>
                <a:srgbClr val="FFFFFF"/>
              </a:buClr>
              <a:buSzPts val="2400"/>
              <a:buFont typeface="Helvetica Neue"/>
              <a:buNone/>
            </a:pPr>
            <a:r>
              <a:rPr lang="en-US" sz="2400" b="0" i="0" u="none" strike="noStrike" cap="none">
                <a:solidFill>
                  <a:srgbClr val="FFFFFF"/>
                </a:solidFill>
                <a:latin typeface="Helvetica Neue"/>
                <a:ea typeface="Helvetica Neue"/>
                <a:cs typeface="Helvetica Neue"/>
                <a:sym typeface="Helvetica Neue"/>
              </a:rPr>
              <a:t>Zhang, Dissertation Proposal</a:t>
            </a:r>
            <a:endParaRPr/>
          </a:p>
        </p:txBody>
      </p:sp>
      <p:sp>
        <p:nvSpPr>
          <p:cNvPr id="17" name="Google Shape;17;p29"/>
          <p:cNvSpPr txBox="1">
            <a:spLocks noGrp="1"/>
          </p:cNvSpPr>
          <p:nvPr>
            <p:ph type="title"/>
          </p:nvPr>
        </p:nvSpPr>
        <p:spPr>
          <a:xfrm>
            <a:off x="254000" y="2358"/>
            <a:ext cx="22098000" cy="1524001"/>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rgbClr val="3284BF"/>
              </a:buClr>
              <a:buSzPts val="4800"/>
              <a:buFont typeface="Helvetica Neue"/>
              <a:buNone/>
              <a:defRPr sz="4800"/>
            </a:lvl1pPr>
            <a:lvl2pPr lvl="1" algn="l">
              <a:lnSpc>
                <a:spcPct val="90000"/>
              </a:lnSpc>
              <a:spcBef>
                <a:spcPts val="0"/>
              </a:spcBef>
              <a:spcAft>
                <a:spcPts val="0"/>
              </a:spcAft>
              <a:buClr>
                <a:srgbClr val="3284BF"/>
              </a:buClr>
              <a:buSzPts val="1800"/>
              <a:buNone/>
              <a:defRPr/>
            </a:lvl2pPr>
            <a:lvl3pPr lvl="2" algn="l">
              <a:lnSpc>
                <a:spcPct val="90000"/>
              </a:lnSpc>
              <a:spcBef>
                <a:spcPts val="0"/>
              </a:spcBef>
              <a:spcAft>
                <a:spcPts val="0"/>
              </a:spcAft>
              <a:buClr>
                <a:srgbClr val="3284BF"/>
              </a:buClr>
              <a:buSzPts val="1800"/>
              <a:buNone/>
              <a:defRPr/>
            </a:lvl3pPr>
            <a:lvl4pPr lvl="3" algn="l">
              <a:lnSpc>
                <a:spcPct val="90000"/>
              </a:lnSpc>
              <a:spcBef>
                <a:spcPts val="0"/>
              </a:spcBef>
              <a:spcAft>
                <a:spcPts val="0"/>
              </a:spcAft>
              <a:buClr>
                <a:srgbClr val="3284BF"/>
              </a:buClr>
              <a:buSzPts val="1800"/>
              <a:buNone/>
              <a:defRPr/>
            </a:lvl4pPr>
            <a:lvl5pPr lvl="4" algn="l">
              <a:lnSpc>
                <a:spcPct val="90000"/>
              </a:lnSpc>
              <a:spcBef>
                <a:spcPts val="0"/>
              </a:spcBef>
              <a:spcAft>
                <a:spcPts val="0"/>
              </a:spcAft>
              <a:buClr>
                <a:srgbClr val="3284BF"/>
              </a:buClr>
              <a:buSzPts val="1800"/>
              <a:buNone/>
              <a:defRPr/>
            </a:lvl5pPr>
            <a:lvl6pPr lvl="5" algn="l">
              <a:lnSpc>
                <a:spcPct val="90000"/>
              </a:lnSpc>
              <a:spcBef>
                <a:spcPts val="0"/>
              </a:spcBef>
              <a:spcAft>
                <a:spcPts val="0"/>
              </a:spcAft>
              <a:buClr>
                <a:srgbClr val="3284BF"/>
              </a:buClr>
              <a:buSzPts val="1800"/>
              <a:buNone/>
              <a:defRPr/>
            </a:lvl6pPr>
            <a:lvl7pPr lvl="6" algn="l">
              <a:lnSpc>
                <a:spcPct val="90000"/>
              </a:lnSpc>
              <a:spcBef>
                <a:spcPts val="0"/>
              </a:spcBef>
              <a:spcAft>
                <a:spcPts val="0"/>
              </a:spcAft>
              <a:buClr>
                <a:srgbClr val="3284BF"/>
              </a:buClr>
              <a:buSzPts val="1800"/>
              <a:buNone/>
              <a:defRPr/>
            </a:lvl7pPr>
            <a:lvl8pPr lvl="7" algn="l">
              <a:lnSpc>
                <a:spcPct val="90000"/>
              </a:lnSpc>
              <a:spcBef>
                <a:spcPts val="0"/>
              </a:spcBef>
              <a:spcAft>
                <a:spcPts val="0"/>
              </a:spcAft>
              <a:buClr>
                <a:srgbClr val="3284BF"/>
              </a:buClr>
              <a:buSzPts val="1800"/>
              <a:buNone/>
              <a:defRPr/>
            </a:lvl8pPr>
            <a:lvl9pPr lvl="8" algn="l">
              <a:lnSpc>
                <a:spcPct val="90000"/>
              </a:lnSpc>
              <a:spcBef>
                <a:spcPts val="0"/>
              </a:spcBef>
              <a:spcAft>
                <a:spcPts val="0"/>
              </a:spcAft>
              <a:buClr>
                <a:srgbClr val="3284BF"/>
              </a:buClr>
              <a:buSzPts val="1800"/>
              <a:buNone/>
              <a:defRPr/>
            </a:lvl9pPr>
          </a:lstStyle>
          <a:p>
            <a:endParaRPr/>
          </a:p>
        </p:txBody>
      </p:sp>
      <p:sp>
        <p:nvSpPr>
          <p:cNvPr id="18" name="Google Shape;18;p29"/>
          <p:cNvSpPr txBox="1">
            <a:spLocks noGrp="1"/>
          </p:cNvSpPr>
          <p:nvPr>
            <p:ph type="sldNum" idx="12"/>
          </p:nvPr>
        </p:nvSpPr>
        <p:spPr>
          <a:xfrm>
            <a:off x="23622000" y="13004799"/>
            <a:ext cx="762000" cy="728981"/>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Clr>
                <a:srgbClr val="0573AE"/>
              </a:buClr>
              <a:buSzPts val="3600"/>
              <a:buFont typeface="Helvetica Neue"/>
              <a:buNone/>
              <a:defRPr>
                <a:solidFill>
                  <a:srgbClr val="0573AE"/>
                </a:solidFill>
              </a:defRPr>
            </a:lvl1pPr>
            <a:lvl2pPr marL="0" lvl="1" indent="0" algn="l">
              <a:lnSpc>
                <a:spcPct val="100000"/>
              </a:lnSpc>
              <a:spcBef>
                <a:spcPts val="0"/>
              </a:spcBef>
              <a:spcAft>
                <a:spcPts val="0"/>
              </a:spcAft>
              <a:buClr>
                <a:srgbClr val="0573AE"/>
              </a:buClr>
              <a:buSzPts val="3600"/>
              <a:buFont typeface="Helvetica Neue"/>
              <a:buNone/>
              <a:defRPr>
                <a:solidFill>
                  <a:srgbClr val="0573AE"/>
                </a:solidFill>
              </a:defRPr>
            </a:lvl2pPr>
            <a:lvl3pPr marL="0" lvl="2" indent="0" algn="l">
              <a:lnSpc>
                <a:spcPct val="100000"/>
              </a:lnSpc>
              <a:spcBef>
                <a:spcPts val="0"/>
              </a:spcBef>
              <a:spcAft>
                <a:spcPts val="0"/>
              </a:spcAft>
              <a:buClr>
                <a:srgbClr val="0573AE"/>
              </a:buClr>
              <a:buSzPts val="3600"/>
              <a:buFont typeface="Helvetica Neue"/>
              <a:buNone/>
              <a:defRPr>
                <a:solidFill>
                  <a:srgbClr val="0573AE"/>
                </a:solidFill>
              </a:defRPr>
            </a:lvl3pPr>
            <a:lvl4pPr marL="0" lvl="3" indent="0" algn="l">
              <a:lnSpc>
                <a:spcPct val="100000"/>
              </a:lnSpc>
              <a:spcBef>
                <a:spcPts val="0"/>
              </a:spcBef>
              <a:spcAft>
                <a:spcPts val="0"/>
              </a:spcAft>
              <a:buClr>
                <a:srgbClr val="0573AE"/>
              </a:buClr>
              <a:buSzPts val="3600"/>
              <a:buFont typeface="Helvetica Neue"/>
              <a:buNone/>
              <a:defRPr>
                <a:solidFill>
                  <a:srgbClr val="0573AE"/>
                </a:solidFill>
              </a:defRPr>
            </a:lvl4pPr>
            <a:lvl5pPr marL="0" lvl="4" indent="0" algn="l">
              <a:lnSpc>
                <a:spcPct val="100000"/>
              </a:lnSpc>
              <a:spcBef>
                <a:spcPts val="0"/>
              </a:spcBef>
              <a:spcAft>
                <a:spcPts val="0"/>
              </a:spcAft>
              <a:buClr>
                <a:srgbClr val="0573AE"/>
              </a:buClr>
              <a:buSzPts val="3600"/>
              <a:buFont typeface="Helvetica Neue"/>
              <a:buNone/>
              <a:defRPr>
                <a:solidFill>
                  <a:srgbClr val="0573AE"/>
                </a:solidFill>
              </a:defRPr>
            </a:lvl5pPr>
            <a:lvl6pPr marL="0" lvl="5" indent="0" algn="l">
              <a:lnSpc>
                <a:spcPct val="100000"/>
              </a:lnSpc>
              <a:spcBef>
                <a:spcPts val="0"/>
              </a:spcBef>
              <a:spcAft>
                <a:spcPts val="0"/>
              </a:spcAft>
              <a:buClr>
                <a:srgbClr val="0573AE"/>
              </a:buClr>
              <a:buSzPts val="3600"/>
              <a:buFont typeface="Helvetica Neue"/>
              <a:buNone/>
              <a:defRPr>
                <a:solidFill>
                  <a:srgbClr val="0573AE"/>
                </a:solidFill>
              </a:defRPr>
            </a:lvl6pPr>
            <a:lvl7pPr marL="0" lvl="6" indent="0" algn="l">
              <a:lnSpc>
                <a:spcPct val="100000"/>
              </a:lnSpc>
              <a:spcBef>
                <a:spcPts val="0"/>
              </a:spcBef>
              <a:spcAft>
                <a:spcPts val="0"/>
              </a:spcAft>
              <a:buClr>
                <a:srgbClr val="0573AE"/>
              </a:buClr>
              <a:buSzPts val="3600"/>
              <a:buFont typeface="Helvetica Neue"/>
              <a:buNone/>
              <a:defRPr>
                <a:solidFill>
                  <a:srgbClr val="0573AE"/>
                </a:solidFill>
              </a:defRPr>
            </a:lvl7pPr>
            <a:lvl8pPr marL="0" lvl="7" indent="0" algn="l">
              <a:lnSpc>
                <a:spcPct val="100000"/>
              </a:lnSpc>
              <a:spcBef>
                <a:spcPts val="0"/>
              </a:spcBef>
              <a:spcAft>
                <a:spcPts val="0"/>
              </a:spcAft>
              <a:buClr>
                <a:srgbClr val="0573AE"/>
              </a:buClr>
              <a:buSzPts val="3600"/>
              <a:buFont typeface="Helvetica Neue"/>
              <a:buNone/>
              <a:defRPr>
                <a:solidFill>
                  <a:srgbClr val="0573AE"/>
                </a:solidFill>
              </a:defRPr>
            </a:lvl8pPr>
            <a:lvl9pPr marL="0" lvl="8" indent="0" algn="l">
              <a:lnSpc>
                <a:spcPct val="100000"/>
              </a:lnSpc>
              <a:spcBef>
                <a:spcPts val="0"/>
              </a:spcBef>
              <a:spcAft>
                <a:spcPts val="0"/>
              </a:spcAft>
              <a:buClr>
                <a:srgbClr val="0573AE"/>
              </a:buClr>
              <a:buSzPts val="3600"/>
              <a:buFont typeface="Helvetica Neue"/>
              <a:buNone/>
              <a:defRPr>
                <a:solidFill>
                  <a:srgbClr val="0573AE"/>
                </a:solidFill>
              </a:defRPr>
            </a:lvl9pPr>
          </a:lstStyle>
          <a:p>
            <a:pPr marL="0" lvl="0" indent="0" algn="l" rtl="0">
              <a:spcBef>
                <a:spcPts val="0"/>
              </a:spcBef>
              <a:spcAft>
                <a:spcPts val="0"/>
              </a:spcAft>
              <a:buNone/>
            </a:pPr>
            <a:fld id="{00000000-1234-1234-1234-123412341234}" type="slidenum">
              <a:rPr lang="en-US"/>
              <a:t>‹#›</a:t>
            </a:fld>
            <a:endParaRPr/>
          </a:p>
        </p:txBody>
      </p:sp>
      <p:pic>
        <p:nvPicPr>
          <p:cNvPr id="19" name="Google Shape;19;p29" descr="ucla-std-blu-rgb-1h.jpg"/>
          <p:cNvPicPr preferRelativeResize="0"/>
          <p:nvPr/>
        </p:nvPicPr>
        <p:blipFill rotWithShape="1">
          <a:blip r:embed="rId2">
            <a:alphaModFix/>
          </a:blip>
          <a:srcRect l="11307" t="19776" r="11307" b="19776"/>
          <a:stretch/>
        </p:blipFill>
        <p:spPr>
          <a:xfrm>
            <a:off x="22872700" y="1045765"/>
            <a:ext cx="1270001" cy="473973"/>
          </a:xfrm>
          <a:prstGeom prst="rect">
            <a:avLst/>
          </a:prstGeom>
          <a:noFill/>
          <a:ln>
            <a:noFill/>
          </a:ln>
        </p:spPr>
      </p:pic>
    </p:spTree>
    <p:extLst>
      <p:ext uri="{BB962C8B-B14F-4D97-AF65-F5344CB8AC3E}">
        <p14:creationId xmlns:p14="http://schemas.microsoft.com/office/powerpoint/2010/main" val="67997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Header w/one image on Right">
    <p:spTree>
      <p:nvGrpSpPr>
        <p:cNvPr id="1" name=""/>
        <p:cNvGrpSpPr/>
        <p:nvPr/>
      </p:nvGrpSpPr>
      <p:grpSpPr>
        <a:xfrm>
          <a:off x="0" y="0"/>
          <a:ext cx="0" cy="0"/>
          <a:chOff x="0" y="0"/>
          <a:chExt cx="0" cy="0"/>
        </a:xfrm>
      </p:grpSpPr>
      <p:sp>
        <p:nvSpPr>
          <p:cNvPr id="30" name="Date Placeholder 29"/>
          <p:cNvSpPr>
            <a:spLocks noGrp="1"/>
          </p:cNvSpPr>
          <p:nvPr>
            <p:ph type="dt" sz="half" idx="18"/>
          </p:nvPr>
        </p:nvSpPr>
        <p:spPr/>
        <p:txBody>
          <a:bodyPr/>
          <a:lstStyle/>
          <a:p>
            <a:fld id="{C5558416-D4A5-2C4B-BFD9-97D61B9D22FA}" type="datetime4">
              <a:rPr lang="en-US" smtClean="0"/>
              <a:t>February 28, 2023</a:t>
            </a:fld>
            <a:endParaRPr lang="en-US" dirty="0"/>
          </a:p>
        </p:txBody>
      </p:sp>
      <p:sp>
        <p:nvSpPr>
          <p:cNvPr id="31" name="Slide Number Placeholder 30"/>
          <p:cNvSpPr>
            <a:spLocks noGrp="1"/>
          </p:cNvSpPr>
          <p:nvPr>
            <p:ph type="sldNum" sz="quarter" idx="19"/>
          </p:nvPr>
        </p:nvSpPr>
        <p:spPr>
          <a:xfrm>
            <a:off x="23495000" y="12999959"/>
            <a:ext cx="762000" cy="738662"/>
          </a:xfrm>
        </p:spPr>
        <p:txBody>
          <a:bodyPr/>
          <a:lstStyle/>
          <a:p>
            <a:fld id="{B6238B5B-F19C-E947-A0BC-87BD7983F871}" type="slidenum">
              <a:rPr lang="en-US" smtClean="0"/>
              <a:t>‹#›</a:t>
            </a:fld>
            <a:endParaRPr lang="en-US" dirty="0"/>
          </a:p>
        </p:txBody>
      </p:sp>
      <p:sp>
        <p:nvSpPr>
          <p:cNvPr id="9" name="Text Placeholder 19"/>
          <p:cNvSpPr>
            <a:spLocks noGrp="1"/>
          </p:cNvSpPr>
          <p:nvPr>
            <p:ph type="body" sz="quarter" idx="20" hasCustomPrompt="1"/>
          </p:nvPr>
        </p:nvSpPr>
        <p:spPr>
          <a:xfrm>
            <a:off x="1706880" y="4876801"/>
            <a:ext cx="10241280" cy="3213891"/>
          </a:xfrm>
          <a:prstGeom prst="rect">
            <a:avLst/>
          </a:prstGeom>
        </p:spPr>
        <p:txBody>
          <a:bodyPr lIns="0" rIns="365760"/>
          <a:lstStyle>
            <a:lvl1pPr marL="0" marR="0" indent="0" algn="l" defTabSz="1828823" rtl="0" eaLnBrk="1" fontAlgn="auto" latinLnBrk="0" hangingPunct="1">
              <a:lnSpc>
                <a:spcPct val="100000"/>
              </a:lnSpc>
              <a:spcBef>
                <a:spcPts val="2000"/>
              </a:spcBef>
              <a:spcAft>
                <a:spcPts val="0"/>
              </a:spcAft>
              <a:buClrTx/>
              <a:buSzTx/>
              <a:buFont typeface="Arial" panose="020B0604020202020204" pitchFamily="34" charset="0"/>
              <a:buNone/>
              <a:defRPr b="0" i="0" baseline="0">
                <a:solidFill>
                  <a:srgbClr val="58595B"/>
                </a:solidFill>
                <a:latin typeface="Helvetica Regular" pitchFamily="2" charset="0"/>
              </a:defRPr>
            </a:lvl1pPr>
          </a:lstStyle>
          <a:p>
            <a:pPr marL="0" marR="0" lvl="0" indent="0" algn="l" defTabSz="1828823" rtl="0" eaLnBrk="1" fontAlgn="auto" latinLnBrk="0" hangingPunct="1">
              <a:lnSpc>
                <a:spcPct val="90000"/>
              </a:lnSpc>
              <a:spcBef>
                <a:spcPts val="2000"/>
              </a:spcBef>
              <a:spcAft>
                <a:spcPts val="0"/>
              </a:spcAft>
              <a:buClrTx/>
              <a:buSzTx/>
              <a:buFont typeface="Arial" panose="020B0604020202020204" pitchFamily="34" charset="0"/>
              <a:buNone/>
              <a:defRPr/>
            </a:pPr>
            <a:r>
              <a:rPr lang="en-US" sz="3733" b="0" i="0" kern="1200" dirty="0">
                <a:solidFill>
                  <a:srgbClr val="58595B"/>
                </a:solidFill>
                <a:effectLst/>
                <a:latin typeface="Helvetica" pitchFamily="2" charset="0"/>
                <a:ea typeface="+mn-ea"/>
                <a:cs typeface="+mn-cs"/>
              </a:rPr>
              <a:t>Lorem ipsum dolor sit </a:t>
            </a:r>
            <a:r>
              <a:rPr lang="en-US" sz="3733" b="0" i="0" kern="1200" dirty="0" err="1">
                <a:solidFill>
                  <a:srgbClr val="58595B"/>
                </a:solidFill>
                <a:effectLst/>
                <a:latin typeface="Helvetica" pitchFamily="2" charset="0"/>
                <a:ea typeface="+mn-ea"/>
                <a:cs typeface="+mn-cs"/>
              </a:rPr>
              <a:t>amet</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consectetur</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adipiscing</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elit</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sed</a:t>
            </a:r>
            <a:r>
              <a:rPr lang="en-US" sz="3733" b="0" i="0" kern="1200" dirty="0">
                <a:solidFill>
                  <a:srgbClr val="58595B"/>
                </a:solidFill>
                <a:effectLst/>
                <a:latin typeface="Helvetica" pitchFamily="2" charset="0"/>
                <a:ea typeface="+mn-ea"/>
                <a:cs typeface="+mn-cs"/>
              </a:rPr>
              <a:t> do </a:t>
            </a:r>
            <a:r>
              <a:rPr lang="en-US" sz="3733" b="0" i="0" kern="1200" dirty="0" err="1">
                <a:solidFill>
                  <a:srgbClr val="58595B"/>
                </a:solidFill>
                <a:effectLst/>
                <a:latin typeface="Helvetica" pitchFamily="2" charset="0"/>
                <a:ea typeface="+mn-ea"/>
                <a:cs typeface="+mn-cs"/>
              </a:rPr>
              <a:t>eiusmod</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tempor</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incididunt</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ut</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labore</a:t>
            </a:r>
            <a:r>
              <a:rPr lang="en-US" sz="3733" b="0" i="0" kern="1200" dirty="0">
                <a:solidFill>
                  <a:srgbClr val="58595B"/>
                </a:solidFill>
                <a:effectLst/>
                <a:latin typeface="Helvetica" pitchFamily="2" charset="0"/>
                <a:ea typeface="+mn-ea"/>
                <a:cs typeface="+mn-cs"/>
              </a:rPr>
              <a:t> et dolore magna </a:t>
            </a:r>
            <a:r>
              <a:rPr lang="en-US" sz="3733" b="0" i="0" kern="1200" dirty="0" err="1">
                <a:solidFill>
                  <a:srgbClr val="58595B"/>
                </a:solidFill>
                <a:effectLst/>
                <a:latin typeface="Helvetica" pitchFamily="2" charset="0"/>
                <a:ea typeface="+mn-ea"/>
                <a:cs typeface="+mn-cs"/>
              </a:rPr>
              <a:t>aliqua</a:t>
            </a:r>
            <a:r>
              <a:rPr lang="en-US" sz="3733" b="0" i="0" kern="1200" dirty="0">
                <a:solidFill>
                  <a:srgbClr val="58595B"/>
                </a:solidFill>
                <a:effectLst/>
                <a:latin typeface="Helvetica" pitchFamily="2" charset="0"/>
                <a:ea typeface="+mn-ea"/>
                <a:cs typeface="+mn-cs"/>
              </a:rPr>
              <a:t>. Ut </a:t>
            </a:r>
            <a:r>
              <a:rPr lang="en-US" sz="3733" b="0" i="0" kern="1200" dirty="0" err="1">
                <a:solidFill>
                  <a:srgbClr val="58595B"/>
                </a:solidFill>
                <a:effectLst/>
                <a:latin typeface="Helvetica" pitchFamily="2" charset="0"/>
                <a:ea typeface="+mn-ea"/>
                <a:cs typeface="+mn-cs"/>
              </a:rPr>
              <a:t>enim</a:t>
            </a:r>
            <a:r>
              <a:rPr lang="en-US" sz="3733" b="0" i="0" kern="1200" dirty="0">
                <a:solidFill>
                  <a:srgbClr val="58595B"/>
                </a:solidFill>
                <a:effectLst/>
                <a:latin typeface="Helvetica" pitchFamily="2" charset="0"/>
                <a:ea typeface="+mn-ea"/>
                <a:cs typeface="+mn-cs"/>
              </a:rPr>
              <a:t> ad minim </a:t>
            </a:r>
            <a:r>
              <a:rPr lang="en-US" sz="3733" b="0" i="0" kern="1200" dirty="0" err="1">
                <a:solidFill>
                  <a:srgbClr val="58595B"/>
                </a:solidFill>
                <a:effectLst/>
                <a:latin typeface="Helvetica" pitchFamily="2" charset="0"/>
                <a:ea typeface="+mn-ea"/>
                <a:cs typeface="+mn-cs"/>
              </a:rPr>
              <a:t>veniam</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quis</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nostrud</a:t>
            </a:r>
            <a:r>
              <a:rPr lang="en-US" sz="3733" b="0" i="0" kern="1200" dirty="0">
                <a:solidFill>
                  <a:srgbClr val="58595B"/>
                </a:solidFill>
                <a:effectLst/>
                <a:latin typeface="Helvetica" pitchFamily="2" charset="0"/>
                <a:ea typeface="+mn-ea"/>
                <a:cs typeface="+mn-cs"/>
              </a:rPr>
              <a:t> exercitation </a:t>
            </a:r>
            <a:r>
              <a:rPr lang="en-US" sz="3733" b="0" i="0" kern="1200" dirty="0" err="1">
                <a:solidFill>
                  <a:srgbClr val="58595B"/>
                </a:solidFill>
                <a:effectLst/>
                <a:latin typeface="Helvetica" pitchFamily="2" charset="0"/>
                <a:ea typeface="+mn-ea"/>
                <a:cs typeface="+mn-cs"/>
              </a:rPr>
              <a:t>ullamco</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laboris</a:t>
            </a:r>
            <a:r>
              <a:rPr lang="en-US" sz="3733" b="0" i="0" kern="1200" dirty="0">
                <a:solidFill>
                  <a:srgbClr val="58595B"/>
                </a:solidFill>
                <a:effectLst/>
                <a:latin typeface="Helvetica" pitchFamily="2" charset="0"/>
                <a:ea typeface="+mn-ea"/>
                <a:cs typeface="+mn-cs"/>
              </a:rPr>
              <a:t> nisi </a:t>
            </a:r>
            <a:r>
              <a:rPr lang="en-US" sz="3733" b="0" i="0" kern="1200" dirty="0" err="1">
                <a:solidFill>
                  <a:srgbClr val="58595B"/>
                </a:solidFill>
                <a:effectLst/>
                <a:latin typeface="Helvetica" pitchFamily="2" charset="0"/>
                <a:ea typeface="+mn-ea"/>
                <a:cs typeface="+mn-cs"/>
              </a:rPr>
              <a:t>ut</a:t>
            </a:r>
            <a:r>
              <a:rPr lang="en-US" sz="3733" b="0" i="0" kern="1200" dirty="0">
                <a:solidFill>
                  <a:srgbClr val="58595B"/>
                </a:solidFill>
                <a:effectLst/>
                <a:latin typeface="Helvetica" pitchFamily="2" charset="0"/>
                <a:ea typeface="+mn-ea"/>
                <a:cs typeface="+mn-cs"/>
              </a:rPr>
              <a:t> </a:t>
            </a:r>
            <a:r>
              <a:rPr lang="en-US" sz="3733" b="0" i="0" kern="1200" dirty="0" err="1">
                <a:solidFill>
                  <a:srgbClr val="58595B"/>
                </a:solidFill>
                <a:effectLst/>
                <a:latin typeface="Helvetica" pitchFamily="2" charset="0"/>
                <a:ea typeface="+mn-ea"/>
                <a:cs typeface="+mn-cs"/>
              </a:rPr>
              <a:t>aliquip</a:t>
            </a:r>
            <a:r>
              <a:rPr lang="en-US" sz="3733" b="0" i="0" kern="1200" dirty="0">
                <a:solidFill>
                  <a:srgbClr val="58595B"/>
                </a:solidFill>
                <a:effectLst/>
                <a:latin typeface="Helvetica" pitchFamily="2" charset="0"/>
                <a:ea typeface="+mn-ea"/>
                <a:cs typeface="+mn-cs"/>
              </a:rPr>
              <a:t> ex </a:t>
            </a:r>
            <a:r>
              <a:rPr lang="en-US" sz="3733" b="0" i="0" kern="1200" dirty="0" err="1">
                <a:solidFill>
                  <a:srgbClr val="58595B"/>
                </a:solidFill>
                <a:effectLst/>
                <a:latin typeface="Helvetica" pitchFamily="2" charset="0"/>
                <a:ea typeface="+mn-ea"/>
                <a:cs typeface="+mn-cs"/>
              </a:rPr>
              <a:t>ead</a:t>
            </a:r>
            <a:r>
              <a:rPr lang="en-US" sz="3733" b="0" i="0" kern="1200" dirty="0">
                <a:solidFill>
                  <a:srgbClr val="58595B"/>
                </a:solidFill>
                <a:effectLst/>
                <a:latin typeface="Helvetica" pitchFamily="2" charset="0"/>
                <a:ea typeface="+mn-ea"/>
                <a:cs typeface="+mn-cs"/>
              </a:rPr>
              <a:t>.</a:t>
            </a:r>
          </a:p>
        </p:txBody>
      </p:sp>
      <p:sp>
        <p:nvSpPr>
          <p:cNvPr id="10" name="Text Placeholder 23"/>
          <p:cNvSpPr>
            <a:spLocks noGrp="1"/>
          </p:cNvSpPr>
          <p:nvPr>
            <p:ph type="body" sz="quarter" idx="21" hasCustomPrompt="1"/>
          </p:nvPr>
        </p:nvSpPr>
        <p:spPr>
          <a:xfrm>
            <a:off x="1706882" y="3901440"/>
            <a:ext cx="10241277" cy="58521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p:cNvSpPr>
            <a:spLocks noGrp="1"/>
          </p:cNvSpPr>
          <p:nvPr>
            <p:ph type="pic" sz="quarter" idx="22"/>
          </p:nvPr>
        </p:nvSpPr>
        <p:spPr>
          <a:xfrm>
            <a:off x="11948157" y="3901440"/>
            <a:ext cx="10485120" cy="82905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2281540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p:cNvSpPr/>
          <p:nvPr/>
        </p:nvSpPr>
        <p:spPr>
          <a:xfrm>
            <a:off x="254000" y="1625600"/>
            <a:ext cx="23876000" cy="127000"/>
          </a:xfrm>
          <a:prstGeom prst="rect">
            <a:avLst/>
          </a:prstGeom>
          <a:solidFill>
            <a:srgbClr val="3284BF"/>
          </a:solidFill>
          <a:ln w="12700">
            <a:miter lim="400000"/>
          </a:ln>
        </p:spPr>
        <p:txBody>
          <a:bodyPr tIns="91439" bIns="91439" anchor="ctr"/>
          <a:lstStyle/>
          <a:p>
            <a:endParaRPr/>
          </a:p>
        </p:txBody>
      </p:sp>
      <p:sp>
        <p:nvSpPr>
          <p:cNvPr id="3" name="Zhang, Dissertation Proposal"/>
          <p:cNvSpPr txBox="1"/>
          <p:nvPr/>
        </p:nvSpPr>
        <p:spPr>
          <a:xfrm>
            <a:off x="5191125" y="13070522"/>
            <a:ext cx="7000875" cy="5511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r">
              <a:defRPr sz="2400">
                <a:solidFill>
                  <a:srgbClr val="FFFFFF"/>
                </a:solidFill>
              </a:defRPr>
            </a:lvl1pPr>
          </a:lstStyle>
          <a:p>
            <a:pPr>
              <a:defRPr sz="3600">
                <a:solidFill>
                  <a:srgbClr val="000000"/>
                </a:solidFill>
              </a:defRPr>
            </a:pPr>
            <a:r>
              <a:rPr sz="2400">
                <a:solidFill>
                  <a:srgbClr val="FFFFFF"/>
                </a:solidFill>
              </a:rPr>
              <a:t>Zhang, Dissertation Proposal</a:t>
            </a:r>
          </a:p>
        </p:txBody>
      </p:sp>
      <p:sp>
        <p:nvSpPr>
          <p:cNvPr id="4" name="正文级别 1…"/>
          <p:cNvSpPr txBox="1">
            <a:spLocks noGrp="1"/>
          </p:cNvSpPr>
          <p:nvPr>
            <p:ph type="body" idx="1"/>
          </p:nvPr>
        </p:nvSpPr>
        <p:spPr>
          <a:xfrm>
            <a:off x="762000" y="2387600"/>
            <a:ext cx="22860000" cy="101092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lstStyle>
            <a:lvl2pPr marL="1016000" indent="-635000">
              <a:buSzPct val="120000"/>
            </a:lvl2pPr>
            <a:lvl3pPr marL="1397000" indent="-635000"/>
            <a:lvl4pPr marL="1778000" indent="-635000">
              <a:buChar char="-"/>
            </a:lvl4pPr>
            <a:lvl5pPr>
              <a:buSzPct val="40000"/>
              <a:buChar char="✦"/>
            </a:lvl5pPr>
          </a:lstStyle>
          <a:p>
            <a:r>
              <a:t>正文级别 1</a:t>
            </a:r>
          </a:p>
          <a:p>
            <a:pPr lvl="1"/>
            <a:r>
              <a:t>正文级别 2</a:t>
            </a:r>
          </a:p>
          <a:p>
            <a:pPr lvl="2"/>
            <a:r>
              <a:t>正文级别 3</a:t>
            </a:r>
          </a:p>
          <a:p>
            <a:pPr lvl="3"/>
            <a:r>
              <a:t>正文级别 4</a:t>
            </a:r>
          </a:p>
          <a:p>
            <a:pPr lvl="4"/>
            <a:r>
              <a:t>正文级别 5</a:t>
            </a:r>
          </a:p>
        </p:txBody>
      </p:sp>
      <p:sp>
        <p:nvSpPr>
          <p:cNvPr id="5" name="标题文本"/>
          <p:cNvSpPr txBox="1">
            <a:spLocks noGrp="1"/>
          </p:cNvSpPr>
          <p:nvPr>
            <p:ph type="title"/>
          </p:nvPr>
        </p:nvSpPr>
        <p:spPr>
          <a:xfrm>
            <a:off x="127000" y="2358"/>
            <a:ext cx="22098000" cy="1625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p>
            <a:r>
              <a:t>标题文本</a:t>
            </a:r>
          </a:p>
        </p:txBody>
      </p:sp>
      <p:sp>
        <p:nvSpPr>
          <p:cNvPr id="6" name="幻灯片编号"/>
          <p:cNvSpPr txBox="1">
            <a:spLocks noGrp="1"/>
          </p:cNvSpPr>
          <p:nvPr>
            <p:ph type="sldNum" sz="quarter" idx="2"/>
          </p:nvPr>
        </p:nvSpPr>
        <p:spPr>
          <a:xfrm>
            <a:off x="23495000" y="13004799"/>
            <a:ext cx="762000" cy="728981"/>
          </a:xfrm>
          <a:prstGeom prst="rect">
            <a:avLst/>
          </a:prstGeom>
          <a:ln w="25400">
            <a:miter lim="400000"/>
          </a:ln>
        </p:spPr>
        <p:txBody>
          <a:bodyPr tIns="91439" bIns="91439" anchor="ctr">
            <a:spAutoFit/>
          </a:bodyPr>
          <a:lstStyle>
            <a:lvl1pPr>
              <a:spcBef>
                <a:spcPts val="3200"/>
              </a:spcBef>
              <a:defRPr>
                <a:solidFill>
                  <a:srgbClr val="0573AE"/>
                </a:solidFill>
              </a:defRPr>
            </a:lvl1pPr>
          </a:lstStyle>
          <a:p>
            <a:fld id="{86CB4B4D-7CA3-9044-876B-883B54F8677D}" type="slidenum">
              <a:t>‹#›</a:t>
            </a:fld>
            <a:endParaRPr/>
          </a:p>
        </p:txBody>
      </p:sp>
      <p:pic>
        <p:nvPicPr>
          <p:cNvPr id="7" name="ucla-std-blu-rgb-1h.jpg" descr="ucla-std-blu-rgb-1h.jpg"/>
          <p:cNvPicPr>
            <a:picLocks noChangeAspect="1"/>
          </p:cNvPicPr>
          <p:nvPr/>
        </p:nvPicPr>
        <p:blipFill>
          <a:blip r:embed="rId10"/>
          <a:srcRect l="11307" t="19776" r="11307" b="19776"/>
          <a:stretch>
            <a:fillRect/>
          </a:stretch>
        </p:blipFill>
        <p:spPr>
          <a:xfrm>
            <a:off x="22352000" y="863600"/>
            <a:ext cx="1769532" cy="66040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ransition spd="med"/>
  <p:txStyles>
    <p:titleStyle>
      <a:lvl1pPr marL="0" marR="0" indent="50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p:titleStyle>
    <p:bodyStyle>
      <a:lvl1pPr marL="635000" marR="0" indent="-635000"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1pPr>
      <a:lvl2pPr marL="1022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2pPr>
      <a:lvl3pPr marL="1403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3pPr>
      <a:lvl4pPr marL="1784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4pPr>
      <a:lvl5pPr marL="2165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5pPr>
      <a:lvl6pPr marL="2546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6pPr>
      <a:lvl7pPr marL="2927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7pPr>
      <a:lvl8pPr marL="3308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8pPr>
      <a:lvl9pPr marL="3689684" marR="0" indent="-641684" algn="l" defTabSz="1828800" rtl="0" latinLnBrk="0">
        <a:lnSpc>
          <a:spcPct val="100000"/>
        </a:lnSpc>
        <a:spcBef>
          <a:spcPts val="1500"/>
        </a:spcBef>
        <a:spcAft>
          <a:spcPts val="0"/>
        </a:spcAft>
        <a:buClrTx/>
        <a:buSzPct val="100000"/>
        <a:buFontTx/>
        <a:buChar char="•"/>
        <a:tabLst/>
        <a:defRPr sz="6400" b="0" i="0" u="none" strike="noStrike" cap="none" spc="0" baseline="0">
          <a:solidFill>
            <a:srgbClr val="000000"/>
          </a:solidFill>
          <a:uFillTx/>
          <a:latin typeface="+mn-lt"/>
          <a:ea typeface="+mn-ea"/>
          <a:cs typeface="+mn-cs"/>
          <a:sym typeface="Helvetica"/>
        </a:defRPr>
      </a:lvl9pPr>
    </p:bodyStyle>
    <p:otherStyle>
      <a:lvl1pPr marL="0" marR="0" indent="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1pPr>
      <a:lvl2pPr marL="0" marR="0" indent="4572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2pPr>
      <a:lvl3pPr marL="0" marR="0" indent="9144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3pPr>
      <a:lvl4pPr marL="0" marR="0" indent="13716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4pPr>
      <a:lvl5pPr marL="0" marR="0" indent="18288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5pPr>
      <a:lvl6pPr marL="0" marR="0" indent="22860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6pPr>
      <a:lvl7pPr marL="0" marR="0" indent="27432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7pPr>
      <a:lvl8pPr marL="0" marR="0" indent="32004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8pPr>
      <a:lvl9pPr marL="0" marR="0" indent="3657600" algn="l" defTabSz="1828800" latinLnBrk="0">
        <a:lnSpc>
          <a:spcPct val="100000"/>
        </a:lnSpc>
        <a:spcBef>
          <a:spcPts val="3200"/>
        </a:spcBef>
        <a:spcAft>
          <a:spcPts val="0"/>
        </a:spcAft>
        <a:buClrTx/>
        <a:buSzTx/>
        <a:buFontTx/>
        <a:buNone/>
        <a:tabLst/>
        <a:defRPr sz="36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hyperlink" Target="https://journals.aps.org/prl/abstract/10.1103/PhysRevLett.29.565"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hyperlink" Target="https://aip.scitation.org/doi/10.1063/1.86433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s>
</file>

<file path=ppt/slides/_rels/slide3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AE98/99 2021 Campaign Summary"/>
          <p:cNvSpPr txBox="1">
            <a:spLocks noGrp="1"/>
          </p:cNvSpPr>
          <p:nvPr>
            <p:ph type="title"/>
          </p:nvPr>
        </p:nvSpPr>
        <p:spPr>
          <a:xfrm>
            <a:off x="254000" y="0"/>
            <a:ext cx="23622000" cy="4363515"/>
          </a:xfrm>
          <a:prstGeom prst="rect">
            <a:avLst/>
          </a:prstGeom>
        </p:spPr>
        <p:txBody>
          <a:bodyPr>
            <a:normAutofit/>
          </a:bodyPr>
          <a:lstStyle>
            <a:lvl1pPr indent="0" algn="ctr">
              <a:lnSpc>
                <a:spcPct val="90000"/>
              </a:lnSpc>
              <a:defRPr sz="10000" b="1"/>
            </a:lvl1pPr>
          </a:lstStyle>
          <a:p>
            <a:r>
              <a:rPr lang="en-US" altLang="zh-CN" sz="8000" dirty="0">
                <a:solidFill>
                  <a:schemeClr val="bg1"/>
                </a:solidFill>
              </a:rPr>
              <a:t>AE99 progress report: </a:t>
            </a:r>
            <a:br>
              <a:rPr lang="en-US" altLang="zh-CN" sz="8000" dirty="0">
                <a:solidFill>
                  <a:schemeClr val="bg1"/>
                </a:solidFill>
              </a:rPr>
            </a:br>
            <a:r>
              <a:rPr lang="en-US" altLang="zh-CN" sz="8000" dirty="0">
                <a:solidFill>
                  <a:schemeClr val="bg1"/>
                </a:solidFill>
              </a:rPr>
              <a:t>Directional x-ray radiation produced by plasma magneto-static undulator</a:t>
            </a:r>
            <a:endParaRPr sz="8000" dirty="0">
              <a:solidFill>
                <a:schemeClr val="bg1"/>
              </a:solidFill>
            </a:endParaRPr>
          </a:p>
        </p:txBody>
      </p:sp>
      <p:sp>
        <p:nvSpPr>
          <p:cNvPr id="66" name="Chaojie Zhang…"/>
          <p:cNvSpPr txBox="1"/>
          <p:nvPr/>
        </p:nvSpPr>
        <p:spPr>
          <a:xfrm>
            <a:off x="6109726" y="4749768"/>
            <a:ext cx="11910548" cy="15183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a:spcBef>
                <a:spcPts val="800"/>
              </a:spcBef>
              <a:defRPr sz="4000" b="1"/>
            </a:pPr>
            <a:r>
              <a:rPr lang="en-US" dirty="0" err="1"/>
              <a:t>Yipeng</a:t>
            </a:r>
            <a:r>
              <a:rPr dirty="0"/>
              <a:t> </a:t>
            </a:r>
            <a:r>
              <a:rPr lang="en-US" dirty="0"/>
              <a:t>Wu</a:t>
            </a:r>
          </a:p>
          <a:p>
            <a:pPr algn="ctr">
              <a:spcBef>
                <a:spcPts val="800"/>
              </a:spcBef>
              <a:defRPr sz="4000" b="1"/>
            </a:pPr>
            <a:r>
              <a:rPr lang="en-US" dirty="0"/>
              <a:t>Feb. 28, 2023</a:t>
            </a:r>
            <a:endParaRPr dirty="0"/>
          </a:p>
        </p:txBody>
      </p:sp>
      <p:pic>
        <p:nvPicPr>
          <p:cNvPr id="67" name="ucla-std-blu-rgb-1h.jpg" descr="ucla-std-blu-rgb-1h.jpg"/>
          <p:cNvPicPr>
            <a:picLocks noChangeAspect="1"/>
          </p:cNvPicPr>
          <p:nvPr/>
        </p:nvPicPr>
        <p:blipFill>
          <a:blip r:embed="rId3"/>
          <a:srcRect l="11307" t="19776" r="11307" b="19776"/>
          <a:stretch>
            <a:fillRect/>
          </a:stretch>
        </p:blipFill>
        <p:spPr>
          <a:xfrm>
            <a:off x="13042437" y="12441379"/>
            <a:ext cx="3389207" cy="1264874"/>
          </a:xfrm>
          <a:prstGeom prst="rect">
            <a:avLst/>
          </a:prstGeom>
          <a:ln w="12700">
            <a:miter lim="400000"/>
          </a:ln>
        </p:spPr>
      </p:pic>
      <p:sp>
        <p:nvSpPr>
          <p:cNvPr id="68" name="UCLA Team:…"/>
          <p:cNvSpPr txBox="1"/>
          <p:nvPr/>
        </p:nvSpPr>
        <p:spPr>
          <a:xfrm>
            <a:off x="485152" y="6259694"/>
            <a:ext cx="23159697" cy="58887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800"/>
              </a:spcBef>
              <a:defRPr b="1"/>
            </a:pPr>
            <a:r>
              <a:rPr dirty="0"/>
              <a:t>UCLA Team: </a:t>
            </a:r>
          </a:p>
          <a:p>
            <a:pPr>
              <a:spcBef>
                <a:spcPts val="800"/>
              </a:spcBef>
            </a:pPr>
            <a:r>
              <a:rPr lang="en-US" altLang="zh-CN" b="1" dirty="0">
                <a:solidFill>
                  <a:schemeClr val="tx1"/>
                </a:solidFill>
              </a:rPr>
              <a:t>Chan Joshi (P.I.)</a:t>
            </a:r>
            <a:r>
              <a:rPr lang="en-US" altLang="zh-CN" b="1" dirty="0">
                <a:solidFill>
                  <a:schemeClr val="accent1"/>
                </a:solidFill>
              </a:rPr>
              <a:t>,</a:t>
            </a:r>
            <a:r>
              <a:rPr lang="en-US" altLang="zh-CN" b="1" dirty="0">
                <a:solidFill>
                  <a:schemeClr val="tx1"/>
                </a:solidFill>
              </a:rPr>
              <a:t> </a:t>
            </a:r>
            <a:r>
              <a:rPr lang="en-US" dirty="0" err="1">
                <a:solidFill>
                  <a:srgbClr val="4982BA"/>
                </a:solidFill>
              </a:rPr>
              <a:t>Yipeng</a:t>
            </a:r>
            <a:r>
              <a:rPr lang="en-US" dirty="0">
                <a:solidFill>
                  <a:srgbClr val="4982BA"/>
                </a:solidFill>
              </a:rPr>
              <a:t> Wu</a:t>
            </a:r>
            <a:r>
              <a:rPr dirty="0">
                <a:solidFill>
                  <a:srgbClr val="4982BA"/>
                </a:solidFill>
              </a:rPr>
              <a:t>, </a:t>
            </a:r>
            <a:r>
              <a:rPr lang="en-US" dirty="0" err="1">
                <a:solidFill>
                  <a:srgbClr val="4982BA"/>
                </a:solidFill>
              </a:rPr>
              <a:t>Chaojie</a:t>
            </a:r>
            <a:r>
              <a:rPr lang="en-US" dirty="0">
                <a:solidFill>
                  <a:srgbClr val="4982BA"/>
                </a:solidFill>
              </a:rPr>
              <a:t> Zhang</a:t>
            </a:r>
            <a:r>
              <a:rPr dirty="0">
                <a:solidFill>
                  <a:srgbClr val="4982BA"/>
                </a:solidFill>
              </a:rPr>
              <a:t>, Mitchell Sinclair, Audrey Farrell</a:t>
            </a:r>
            <a:r>
              <a:rPr lang="en-US" dirty="0">
                <a:solidFill>
                  <a:srgbClr val="4982BA"/>
                </a:solidFill>
              </a:rPr>
              <a:t>, </a:t>
            </a:r>
            <a:r>
              <a:rPr dirty="0">
                <a:solidFill>
                  <a:srgbClr val="4982BA"/>
                </a:solidFill>
              </a:rPr>
              <a:t>Ken Marsh</a:t>
            </a:r>
            <a:endParaRPr lang="en-US" dirty="0">
              <a:solidFill>
                <a:srgbClr val="4982BA"/>
              </a:solidFill>
            </a:endParaRPr>
          </a:p>
          <a:p>
            <a:pPr>
              <a:spcBef>
                <a:spcPts val="800"/>
              </a:spcBef>
            </a:pPr>
            <a:endParaRPr b="1" dirty="0">
              <a:solidFill>
                <a:srgbClr val="4982BA"/>
              </a:solidFill>
            </a:endParaRPr>
          </a:p>
          <a:p>
            <a:pPr>
              <a:spcBef>
                <a:spcPts val="800"/>
              </a:spcBef>
              <a:defRPr b="1"/>
            </a:pPr>
            <a:r>
              <a:rPr dirty="0"/>
              <a:t>ATF </a:t>
            </a:r>
            <a:r>
              <a:rPr lang="en-US" dirty="0"/>
              <a:t>Team</a:t>
            </a:r>
            <a:r>
              <a:rPr dirty="0"/>
              <a:t>:</a:t>
            </a:r>
          </a:p>
          <a:p>
            <a:pPr>
              <a:spcBef>
                <a:spcPts val="800"/>
              </a:spcBef>
            </a:pPr>
            <a:r>
              <a:rPr dirty="0">
                <a:solidFill>
                  <a:srgbClr val="4982BA"/>
                </a:solidFill>
              </a:rPr>
              <a:t>Igor </a:t>
            </a:r>
            <a:r>
              <a:rPr dirty="0" err="1">
                <a:solidFill>
                  <a:srgbClr val="4982BA"/>
                </a:solidFill>
              </a:rPr>
              <a:t>Pogorelsky</a:t>
            </a:r>
            <a:r>
              <a:rPr dirty="0"/>
              <a:t>, </a:t>
            </a:r>
            <a:r>
              <a:rPr dirty="0">
                <a:solidFill>
                  <a:srgbClr val="4982BA"/>
                </a:solidFill>
              </a:rPr>
              <a:t>Mikhail </a:t>
            </a:r>
            <a:r>
              <a:rPr dirty="0" err="1">
                <a:solidFill>
                  <a:srgbClr val="4982BA"/>
                </a:solidFill>
              </a:rPr>
              <a:t>Fedurin</a:t>
            </a:r>
            <a:r>
              <a:rPr dirty="0"/>
              <a:t>, </a:t>
            </a:r>
            <a:r>
              <a:rPr dirty="0">
                <a:solidFill>
                  <a:srgbClr val="4982BA"/>
                </a:solidFill>
              </a:rPr>
              <a:t>Karl </a:t>
            </a:r>
            <a:r>
              <a:rPr dirty="0" err="1">
                <a:solidFill>
                  <a:srgbClr val="4982BA"/>
                </a:solidFill>
              </a:rPr>
              <a:t>Kusche</a:t>
            </a:r>
            <a:r>
              <a:rPr dirty="0"/>
              <a:t>, </a:t>
            </a:r>
            <a:r>
              <a:rPr dirty="0" err="1">
                <a:solidFill>
                  <a:srgbClr val="4982BA"/>
                </a:solidFill>
              </a:rPr>
              <a:t>Rotem</a:t>
            </a:r>
            <a:r>
              <a:rPr dirty="0">
                <a:solidFill>
                  <a:srgbClr val="4982BA"/>
                </a:solidFill>
              </a:rPr>
              <a:t> Kupfer</a:t>
            </a:r>
            <a:r>
              <a:rPr dirty="0"/>
              <a:t>, </a:t>
            </a:r>
            <a:r>
              <a:rPr dirty="0">
                <a:solidFill>
                  <a:srgbClr val="4982BA"/>
                </a:solidFill>
              </a:rPr>
              <a:t>Misha </a:t>
            </a:r>
            <a:r>
              <a:rPr dirty="0" err="1">
                <a:solidFill>
                  <a:srgbClr val="4982BA"/>
                </a:solidFill>
              </a:rPr>
              <a:t>Polyanskiy</a:t>
            </a:r>
            <a:r>
              <a:rPr dirty="0"/>
              <a:t>, </a:t>
            </a:r>
            <a:r>
              <a:rPr dirty="0">
                <a:solidFill>
                  <a:srgbClr val="4982BA"/>
                </a:solidFill>
              </a:rPr>
              <a:t>Marcus </a:t>
            </a:r>
            <a:r>
              <a:rPr dirty="0" err="1">
                <a:solidFill>
                  <a:srgbClr val="4982BA"/>
                </a:solidFill>
              </a:rPr>
              <a:t>Babzien</a:t>
            </a:r>
            <a:r>
              <a:rPr dirty="0"/>
              <a:t>, </a:t>
            </a:r>
            <a:r>
              <a:rPr lang="en-US" dirty="0">
                <a:solidFill>
                  <a:srgbClr val="0070C0"/>
                </a:solidFill>
              </a:rPr>
              <a:t>William Li</a:t>
            </a:r>
            <a:r>
              <a:rPr lang="en-US" dirty="0"/>
              <a:t>, </a:t>
            </a:r>
            <a:r>
              <a:rPr lang="en-US" dirty="0">
                <a:solidFill>
                  <a:srgbClr val="0070C0"/>
                </a:solidFill>
              </a:rPr>
              <a:t>Andrew Simmonds</a:t>
            </a:r>
            <a:r>
              <a:rPr lang="en-US" dirty="0"/>
              <a:t>, </a:t>
            </a:r>
            <a:r>
              <a:rPr dirty="0">
                <a:solidFill>
                  <a:srgbClr val="4982BA"/>
                </a:solidFill>
              </a:rPr>
              <a:t>Paul Jacob</a:t>
            </a:r>
            <a:r>
              <a:rPr dirty="0"/>
              <a:t>, </a:t>
            </a:r>
            <a:r>
              <a:rPr dirty="0">
                <a:solidFill>
                  <a:srgbClr val="4982BA"/>
                </a:solidFill>
              </a:rPr>
              <a:t>Mary Jane </a:t>
            </a:r>
            <a:r>
              <a:rPr dirty="0" err="1">
                <a:solidFill>
                  <a:srgbClr val="4982BA"/>
                </a:solidFill>
              </a:rPr>
              <a:t>Ilardi</a:t>
            </a:r>
            <a:r>
              <a:rPr dirty="0"/>
              <a:t> </a:t>
            </a:r>
            <a:r>
              <a:rPr dirty="0">
                <a:solidFill>
                  <a:srgbClr val="0070C0"/>
                </a:solidFill>
              </a:rPr>
              <a:t>and</a:t>
            </a:r>
            <a:r>
              <a:rPr dirty="0"/>
              <a:t> </a:t>
            </a:r>
            <a:r>
              <a:rPr dirty="0">
                <a:solidFill>
                  <a:srgbClr val="4982BA"/>
                </a:solidFill>
              </a:rPr>
              <a:t>Mark Palmer</a:t>
            </a:r>
            <a:endParaRPr lang="en-US" dirty="0">
              <a:solidFill>
                <a:srgbClr val="4982BA"/>
              </a:solidFill>
            </a:endParaRPr>
          </a:p>
          <a:p>
            <a:pPr>
              <a:spcBef>
                <a:spcPts val="800"/>
              </a:spcBef>
            </a:pPr>
            <a:endParaRPr dirty="0"/>
          </a:p>
          <a:p>
            <a:pPr>
              <a:spcBef>
                <a:spcPts val="800"/>
              </a:spcBef>
              <a:defRPr b="1"/>
            </a:pPr>
            <a:r>
              <a:rPr dirty="0"/>
              <a:t>SBU </a:t>
            </a:r>
            <a:r>
              <a:rPr lang="en-US" dirty="0"/>
              <a:t>Team</a:t>
            </a:r>
            <a:r>
              <a:rPr dirty="0"/>
              <a:t>:</a:t>
            </a:r>
          </a:p>
          <a:p>
            <a:pPr>
              <a:spcBef>
                <a:spcPts val="800"/>
              </a:spcBef>
            </a:pPr>
            <a:r>
              <a:rPr dirty="0">
                <a:solidFill>
                  <a:srgbClr val="4982BA"/>
                </a:solidFill>
              </a:rPr>
              <a:t>Irina </a:t>
            </a:r>
            <a:r>
              <a:rPr dirty="0" err="1">
                <a:solidFill>
                  <a:srgbClr val="4982BA"/>
                </a:solidFill>
              </a:rPr>
              <a:t>Petrushina</a:t>
            </a:r>
            <a:r>
              <a:rPr dirty="0"/>
              <a:t>, </a:t>
            </a:r>
            <a:r>
              <a:rPr dirty="0" err="1">
                <a:solidFill>
                  <a:srgbClr val="4982BA"/>
                </a:solidFill>
              </a:rPr>
              <a:t>Navid</a:t>
            </a:r>
            <a:r>
              <a:rPr dirty="0">
                <a:solidFill>
                  <a:srgbClr val="4982BA"/>
                </a:solidFill>
              </a:rPr>
              <a:t> </a:t>
            </a:r>
            <a:r>
              <a:rPr dirty="0" err="1">
                <a:solidFill>
                  <a:srgbClr val="4982BA"/>
                </a:solidFill>
              </a:rPr>
              <a:t>Vafaei-Najafabadi</a:t>
            </a:r>
            <a:endParaRPr dirty="0">
              <a:solidFill>
                <a:srgbClr val="4982BA"/>
              </a:solidFill>
            </a:endParaRPr>
          </a:p>
        </p:txBody>
      </p:sp>
      <p:grpSp>
        <p:nvGrpSpPr>
          <p:cNvPr id="72" name="成组"/>
          <p:cNvGrpSpPr/>
          <p:nvPr/>
        </p:nvGrpSpPr>
        <p:grpSpPr>
          <a:xfrm>
            <a:off x="16766199" y="12146034"/>
            <a:ext cx="3676225" cy="1560187"/>
            <a:chOff x="0" y="0"/>
            <a:chExt cx="3676223" cy="1560185"/>
          </a:xfrm>
        </p:grpSpPr>
        <p:pic>
          <p:nvPicPr>
            <p:cNvPr id="69" name="图像" descr="图像"/>
            <p:cNvPicPr>
              <a:picLocks noChangeAspect="1"/>
            </p:cNvPicPr>
            <p:nvPr/>
          </p:nvPicPr>
          <p:blipFill>
            <a:blip r:embed="rId4"/>
            <a:stretch>
              <a:fillRect/>
            </a:stretch>
          </p:blipFill>
          <p:spPr>
            <a:xfrm>
              <a:off x="998" y="0"/>
              <a:ext cx="3674228" cy="1345030"/>
            </a:xfrm>
            <a:prstGeom prst="rect">
              <a:avLst/>
            </a:prstGeom>
            <a:ln w="12700" cap="flat">
              <a:noFill/>
              <a:miter lim="400000"/>
            </a:ln>
            <a:effectLst/>
          </p:spPr>
        </p:pic>
        <p:sp>
          <p:nvSpPr>
            <p:cNvPr id="70" name="线条"/>
            <p:cNvSpPr/>
            <p:nvPr/>
          </p:nvSpPr>
          <p:spPr>
            <a:xfrm>
              <a:off x="186890" y="1041499"/>
              <a:ext cx="3389314" cy="1"/>
            </a:xfrm>
            <a:prstGeom prst="line">
              <a:avLst/>
            </a:prstGeom>
            <a:noFill/>
            <a:ln w="50800" cap="flat">
              <a:solidFill>
                <a:srgbClr val="FF2600"/>
              </a:solidFill>
              <a:prstDash val="solid"/>
              <a:bevel/>
            </a:ln>
            <a:effectLst/>
          </p:spPr>
          <p:txBody>
            <a:bodyPr wrap="square" lIns="91439" tIns="91439" rIns="91439" bIns="91439" numCol="1" anchor="t">
              <a:noAutofit/>
            </a:bodyPr>
            <a:lstStyle/>
            <a:p>
              <a:pPr defTabSz="914400">
                <a:defRPr sz="2400"/>
              </a:pPr>
              <a:endParaRPr/>
            </a:p>
          </p:txBody>
        </p:sp>
        <p:sp>
          <p:nvSpPr>
            <p:cNvPr id="71" name="Accelerator Test Facility"/>
            <p:cNvSpPr txBox="1"/>
            <p:nvPr/>
          </p:nvSpPr>
          <p:spPr>
            <a:xfrm>
              <a:off x="0" y="983605"/>
              <a:ext cx="3676224" cy="576581"/>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spcBef>
                  <a:spcPts val="800"/>
                </a:spcBef>
                <a:defRPr sz="2600" i="1"/>
              </a:lvl1pPr>
            </a:lstStyle>
            <a:p>
              <a:r>
                <a:t>Accelerator Test Facility</a:t>
              </a:r>
            </a:p>
          </p:txBody>
        </p:sp>
      </p:grpSp>
      <p:pic>
        <p:nvPicPr>
          <p:cNvPr id="73" name="图像" descr="图像"/>
          <p:cNvPicPr>
            <a:picLocks noChangeAspect="1"/>
          </p:cNvPicPr>
          <p:nvPr/>
        </p:nvPicPr>
        <p:blipFill>
          <a:blip r:embed="rId5"/>
          <a:stretch>
            <a:fillRect/>
          </a:stretch>
        </p:blipFill>
        <p:spPr>
          <a:xfrm>
            <a:off x="20569558" y="12309219"/>
            <a:ext cx="3803939" cy="1397001"/>
          </a:xfrm>
          <a:prstGeom prst="rect">
            <a:avLst/>
          </a:prstGeom>
          <a:ln w="12700">
            <a:miter lim="400000"/>
          </a:ln>
        </p:spPr>
      </p:pic>
      <p:sp>
        <p:nvSpPr>
          <p:cNvPr id="11" name="TextBox 7">
            <a:extLst>
              <a:ext uri="{FF2B5EF4-FFF2-40B4-BE49-F238E27FC236}">
                <a16:creationId xmlns:a16="http://schemas.microsoft.com/office/drawing/2014/main" id="{BA858ACC-C47A-F148-A497-2E89FD9AB1C5}"/>
              </a:ext>
            </a:extLst>
          </p:cNvPr>
          <p:cNvSpPr txBox="1"/>
          <p:nvPr/>
        </p:nvSpPr>
        <p:spPr>
          <a:xfrm>
            <a:off x="485152" y="12823053"/>
            <a:ext cx="4429354" cy="369332"/>
          </a:xfrm>
          <a:prstGeom prst="rect">
            <a:avLst/>
          </a:prstGeom>
          <a:noFill/>
        </p:spPr>
        <p:txBody>
          <a:bodyPr wrap="none" rtlCol="0">
            <a:spAutoFit/>
          </a:bodyPr>
          <a:lstStyle/>
          <a:p>
            <a:r>
              <a:rPr lang="en-US" dirty="0"/>
              <a:t>Currently supported by DOE-NNSA, DOE-HEP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6462" y="1847061"/>
            <a:ext cx="18510737" cy="11569211"/>
          </a:xfrm>
          <a:prstGeom prst="rect">
            <a:avLst/>
          </a:prstGeom>
        </p:spPr>
      </p:pic>
      <p:sp>
        <p:nvSpPr>
          <p:cNvPr id="630" name="Synchronization and overlapping"/>
          <p:cNvSpPr txBox="1">
            <a:spLocks noGrp="1"/>
          </p:cNvSpPr>
          <p:nvPr>
            <p:ph type="title"/>
          </p:nvPr>
        </p:nvSpPr>
        <p:spPr>
          <a:prstGeom prst="rect">
            <a:avLst/>
          </a:prstGeom>
        </p:spPr>
        <p:txBody>
          <a:bodyPr/>
          <a:lstStyle>
            <a:lvl1pPr indent="101600"/>
          </a:lstStyle>
          <a:p>
            <a:r>
              <a:rPr lang="en-US" dirty="0"/>
              <a:t>Ionization front measured using optical shadowgraph </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1805354" y="2368060"/>
            <a:ext cx="2279789"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chemeClr val="bg1"/>
                </a:solidFill>
                <a:effectLst/>
                <a:uFillTx/>
                <a:latin typeface="+mn-lt"/>
                <a:ea typeface="+mn-ea"/>
                <a:cs typeface="+mn-cs"/>
                <a:sym typeface="Helvetica"/>
              </a:rPr>
              <a:t>T=-75 </a:t>
            </a:r>
            <a:r>
              <a:rPr kumimoji="0" lang="en-US" altLang="zh-CN" sz="4000" b="1" i="0" u="none" strike="noStrike" cap="none" spc="0" normalizeH="0" baseline="0" dirty="0" err="1">
                <a:ln>
                  <a:noFill/>
                </a:ln>
                <a:solidFill>
                  <a:schemeClr val="bg1"/>
                </a:solidFill>
                <a:effectLst/>
                <a:uFillTx/>
                <a:latin typeface="+mn-lt"/>
                <a:ea typeface="+mn-ea"/>
                <a:cs typeface="+mn-cs"/>
                <a:sym typeface="Helvetica"/>
              </a:rPr>
              <a:t>ps</a:t>
            </a:r>
            <a:endParaRPr kumimoji="0" lang="zh-CN" altLang="en-US" sz="4000" b="1" i="0" u="none" strike="noStrike" cap="none" spc="0" normalizeH="0" baseline="0" dirty="0">
              <a:ln>
                <a:noFill/>
              </a:ln>
              <a:solidFill>
                <a:schemeClr val="bg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12133385" y="1063282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chemeClr val="bg1"/>
                </a:solidFill>
                <a:effectLst/>
                <a:uFillTx/>
                <a:latin typeface="+mn-lt"/>
                <a:ea typeface="+mn-ea"/>
                <a:cs typeface="+mn-cs"/>
                <a:sym typeface="Helvetica"/>
              </a:rPr>
              <a:t>Gas jet</a:t>
            </a:r>
            <a:endParaRPr kumimoji="0" lang="zh-CN" altLang="en-US" sz="3600" b="1" i="0" u="none" strike="noStrike" cap="none" spc="0" normalizeH="0" baseline="0" dirty="0">
              <a:ln>
                <a:noFill/>
              </a:ln>
              <a:solidFill>
                <a:schemeClr val="bg1"/>
              </a:solidFill>
              <a:effectLst/>
              <a:uFillTx/>
              <a:latin typeface="+mn-lt"/>
              <a:ea typeface="+mn-ea"/>
              <a:cs typeface="+mn-cs"/>
              <a:sym typeface="Helvetica"/>
            </a:endParaRPr>
          </a:p>
        </p:txBody>
      </p:sp>
      <p:sp>
        <p:nvSpPr>
          <p:cNvPr id="8" name="文本框 7">
            <a:extLst>
              <a:ext uri="{FF2B5EF4-FFF2-40B4-BE49-F238E27FC236}">
                <a16:creationId xmlns:a16="http://schemas.microsoft.com/office/drawing/2014/main" id="{23FB73AA-4CA0-B242-B24D-B199943D851B}"/>
              </a:ext>
            </a:extLst>
          </p:cNvPr>
          <p:cNvSpPr txBox="1"/>
          <p:nvPr/>
        </p:nvSpPr>
        <p:spPr>
          <a:xfrm>
            <a:off x="20044488" y="12586813"/>
            <a:ext cx="2938623"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altLang="zh-CN" dirty="0"/>
              <a:t>1.83 µm/pixel</a:t>
            </a:r>
            <a:endParaRPr kumimoji="0" lang="zh-CN" altLang="en-US" sz="3600" b="0" i="0" u="none" strike="noStrike" cap="none" spc="0" normalizeH="0" baseline="0" dirty="0">
              <a:ln>
                <a:noFill/>
              </a:ln>
              <a:solidFill>
                <a:srgbClr val="000000"/>
              </a:solidFill>
              <a:effectLst/>
              <a:uFillTx/>
              <a:latin typeface="+mn-lt"/>
              <a:ea typeface="+mn-ea"/>
              <a:cs typeface="+mn-cs"/>
              <a:sym typeface="Helvetica"/>
            </a:endParaRPr>
          </a:p>
        </p:txBody>
      </p:sp>
      <p:sp>
        <p:nvSpPr>
          <p:cNvPr id="20" name="Ti:S pulse length &gt;70 fs…">
            <a:extLst>
              <a:ext uri="{FF2B5EF4-FFF2-40B4-BE49-F238E27FC236}">
                <a16:creationId xmlns:a16="http://schemas.microsoft.com/office/drawing/2014/main" id="{993F13E4-B5AC-2368-2370-6F38B3A006B0}"/>
              </a:ext>
            </a:extLst>
          </p:cNvPr>
          <p:cNvSpPr txBox="1"/>
          <p:nvPr/>
        </p:nvSpPr>
        <p:spPr>
          <a:xfrm>
            <a:off x="19501081" y="1847061"/>
            <a:ext cx="4921019" cy="2954653"/>
          </a:xfrm>
          <a:prstGeom prst="rect">
            <a:avLst/>
          </a:prstGeom>
          <a:solidFill>
            <a:schemeClr val="bg1"/>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gn="just">
              <a:buSzPct val="150000"/>
              <a:defRPr sz="4000"/>
            </a:pPr>
            <a:r>
              <a:rPr lang="en-US" sz="3000" b="1" dirty="0" err="1"/>
              <a:t>Ti:Sa</a:t>
            </a:r>
            <a:r>
              <a:rPr lang="en-US" sz="3000" b="1" dirty="0"/>
              <a:t> Laser Parameters</a:t>
            </a:r>
          </a:p>
          <a:p>
            <a:pPr marL="396875" indent="-396875" algn="just">
              <a:buSzPct val="150000"/>
              <a:buChar char="•"/>
              <a:defRPr sz="4000"/>
            </a:pPr>
            <a:r>
              <a:rPr lang="en-US" sz="3000" dirty="0"/>
              <a:t>P</a:t>
            </a:r>
            <a:r>
              <a:rPr sz="3000" dirty="0"/>
              <a:t>ulse length </a:t>
            </a:r>
            <a:r>
              <a:rPr lang="en-US" sz="3000" dirty="0"/>
              <a:t>~68</a:t>
            </a:r>
            <a:r>
              <a:rPr sz="3000" dirty="0"/>
              <a:t> fs</a:t>
            </a:r>
            <a:r>
              <a:rPr lang="en-US" sz="3000" dirty="0"/>
              <a:t> </a:t>
            </a:r>
          </a:p>
          <a:p>
            <a:pPr marL="396875" indent="-396875" algn="just">
              <a:buSzPct val="150000"/>
              <a:buChar char="•"/>
              <a:defRPr sz="4000"/>
            </a:pPr>
            <a:r>
              <a:rPr lang="en-US" sz="3000" dirty="0"/>
              <a:t>Energy: ~10 </a:t>
            </a:r>
            <a:r>
              <a:rPr lang="en-US" sz="3000" dirty="0" err="1"/>
              <a:t>mJ</a:t>
            </a:r>
            <a:r>
              <a:rPr lang="en-US" sz="3000" dirty="0"/>
              <a:t> on target</a:t>
            </a:r>
          </a:p>
          <a:p>
            <a:pPr marL="396875" indent="-396875" algn="just">
              <a:buSzPct val="150000"/>
              <a:buChar char="•"/>
              <a:defRPr sz="4000"/>
            </a:pPr>
            <a:r>
              <a:rPr lang="en-US" sz="3000" dirty="0"/>
              <a:t>Spot size ~50</a:t>
            </a:r>
            <a:r>
              <a:rPr lang="en-US" altLang="zh-CN" sz="3000" dirty="0"/>
              <a:t> µm FWHM</a:t>
            </a:r>
          </a:p>
          <a:p>
            <a:pPr marL="396875" indent="-396875" algn="just">
              <a:buSzPct val="150000"/>
              <a:buChar char="•"/>
              <a:defRPr sz="4000"/>
            </a:pPr>
            <a:endParaRPr lang="en-US" altLang="zh-CN" sz="3000" dirty="0"/>
          </a:p>
          <a:p>
            <a:pPr algn="just">
              <a:buSzPct val="150000"/>
              <a:defRPr sz="4000"/>
            </a:pPr>
            <a:r>
              <a:rPr lang="en-US" altLang="zh-CN" sz="3000" b="1" dirty="0"/>
              <a:t>Gas: H2, </a:t>
            </a:r>
            <a:r>
              <a:rPr lang="en-US" altLang="zh-CN" sz="3000" dirty="0"/>
              <a:t>25psig</a:t>
            </a:r>
          </a:p>
        </p:txBody>
      </p:sp>
      <p:sp>
        <p:nvSpPr>
          <p:cNvPr id="2" name="右箭头 1">
            <a:extLst>
              <a:ext uri="{FF2B5EF4-FFF2-40B4-BE49-F238E27FC236}">
                <a16:creationId xmlns:a16="http://schemas.microsoft.com/office/drawing/2014/main" id="{5C7D7A5B-6DD2-5620-CAB2-9A30D2654B33}"/>
              </a:ext>
            </a:extLst>
          </p:cNvPr>
          <p:cNvSpPr/>
          <p:nvPr/>
        </p:nvSpPr>
        <p:spPr>
          <a:xfrm>
            <a:off x="9104590" y="6229470"/>
            <a:ext cx="1801028" cy="107889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4" name="文本框 3">
            <a:extLst>
              <a:ext uri="{FF2B5EF4-FFF2-40B4-BE49-F238E27FC236}">
                <a16:creationId xmlns:a16="http://schemas.microsoft.com/office/drawing/2014/main" id="{EB85C901-EAD7-CC06-AD50-C859992C3AB8}"/>
              </a:ext>
            </a:extLst>
          </p:cNvPr>
          <p:cNvSpPr txBox="1"/>
          <p:nvPr/>
        </p:nvSpPr>
        <p:spPr>
          <a:xfrm>
            <a:off x="9178061" y="550865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70C0"/>
                </a:solidFill>
                <a:effectLst/>
                <a:uFillTx/>
                <a:latin typeface="+mn-lt"/>
                <a:ea typeface="+mn-ea"/>
                <a:cs typeface="+mn-cs"/>
                <a:sym typeface="Helvetica"/>
              </a:rPr>
              <a:t>Ti</a:t>
            </a:r>
            <a:r>
              <a:rPr lang="en-US" altLang="zh-CN" sz="4000" b="1" dirty="0" err="1">
                <a:solidFill>
                  <a:srgbClr val="0070C0"/>
                </a:solidFill>
              </a:rPr>
              <a:t>:Sa</a:t>
            </a:r>
            <a:endParaRPr kumimoji="0" lang="zh-CN" altLang="en-US" sz="4000" b="1" i="0" u="none" strike="noStrike" cap="none" spc="0" normalizeH="0" baseline="0" dirty="0">
              <a:ln>
                <a:noFill/>
              </a:ln>
              <a:solidFill>
                <a:srgbClr val="0070C0"/>
              </a:solidFill>
              <a:effectLst/>
              <a:uFillTx/>
              <a:latin typeface="+mn-lt"/>
              <a:ea typeface="+mn-ea"/>
              <a:cs typeface="+mn-cs"/>
              <a:sym typeface="Helvetica"/>
            </a:endParaRPr>
          </a:p>
        </p:txBody>
      </p:sp>
    </p:spTree>
    <p:extLst>
      <p:ext uri="{BB962C8B-B14F-4D97-AF65-F5344CB8AC3E}">
        <p14:creationId xmlns:p14="http://schemas.microsoft.com/office/powerpoint/2010/main" val="21458561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躺在地上&#10;&#10;描述已自动生成">
            <a:extLst>
              <a:ext uri="{FF2B5EF4-FFF2-40B4-BE49-F238E27FC236}">
                <a16:creationId xmlns:a16="http://schemas.microsoft.com/office/drawing/2014/main" id="{0239FAF0-2E40-F69C-2939-7540336F6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62" y="1847061"/>
            <a:ext cx="18510738" cy="11569211"/>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1805354" y="2368060"/>
            <a:ext cx="2652346"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chemeClr val="bg1"/>
                </a:solidFill>
                <a:effectLst/>
                <a:uFillTx/>
                <a:latin typeface="+mn-lt"/>
                <a:ea typeface="+mn-ea"/>
                <a:cs typeface="+mn-cs"/>
                <a:sym typeface="Helvetica"/>
              </a:rPr>
              <a:t>T=-73 </a:t>
            </a:r>
            <a:r>
              <a:rPr kumimoji="0" lang="en-US" altLang="zh-CN" sz="4000" b="1" i="0" u="none" strike="noStrike" cap="none" spc="0" normalizeH="0" baseline="0" dirty="0" err="1">
                <a:ln>
                  <a:noFill/>
                </a:ln>
                <a:solidFill>
                  <a:schemeClr val="bg1"/>
                </a:solidFill>
                <a:effectLst/>
                <a:uFillTx/>
                <a:latin typeface="+mn-lt"/>
                <a:ea typeface="+mn-ea"/>
                <a:cs typeface="+mn-cs"/>
                <a:sym typeface="Helvetica"/>
              </a:rPr>
              <a:t>ps</a:t>
            </a:r>
            <a:endParaRPr kumimoji="0" lang="zh-CN" altLang="en-US" sz="4000" b="1" i="0" u="none" strike="noStrike" cap="none" spc="0" normalizeH="0" baseline="0" dirty="0">
              <a:ln>
                <a:noFill/>
              </a:ln>
              <a:solidFill>
                <a:schemeClr val="bg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12133385" y="1063282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chemeClr val="bg1"/>
                </a:solidFill>
                <a:effectLst/>
                <a:uFillTx/>
                <a:latin typeface="+mn-lt"/>
                <a:ea typeface="+mn-ea"/>
                <a:cs typeface="+mn-cs"/>
                <a:sym typeface="Helvetica"/>
              </a:rPr>
              <a:t>Gas jet</a:t>
            </a:r>
            <a:endParaRPr kumimoji="0" lang="zh-CN" altLang="en-US" sz="3600" b="1" i="0" u="none" strike="noStrike" cap="none" spc="0" normalizeH="0" baseline="0" dirty="0">
              <a:ln>
                <a:noFill/>
              </a:ln>
              <a:solidFill>
                <a:schemeClr val="bg1"/>
              </a:solidFill>
              <a:effectLst/>
              <a:uFillTx/>
              <a:latin typeface="+mn-lt"/>
              <a:ea typeface="+mn-ea"/>
              <a:cs typeface="+mn-cs"/>
              <a:sym typeface="Helvetica"/>
            </a:endParaRPr>
          </a:p>
        </p:txBody>
      </p:sp>
      <p:sp>
        <p:nvSpPr>
          <p:cNvPr id="2" name="文本框 1">
            <a:extLst>
              <a:ext uri="{FF2B5EF4-FFF2-40B4-BE49-F238E27FC236}">
                <a16:creationId xmlns:a16="http://schemas.microsoft.com/office/drawing/2014/main" id="{E5814FFF-AF99-F6F6-E90F-D441879202D0}"/>
              </a:ext>
            </a:extLst>
          </p:cNvPr>
          <p:cNvSpPr txBox="1"/>
          <p:nvPr/>
        </p:nvSpPr>
        <p:spPr>
          <a:xfrm>
            <a:off x="19569864" y="6662033"/>
            <a:ext cx="4814136"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altLang="zh-CN" sz="3600" b="1" i="0" u="none" strike="noStrike" cap="none" spc="0" normalizeH="0" baseline="0" dirty="0">
                <a:ln>
                  <a:noFill/>
                </a:ln>
                <a:solidFill>
                  <a:srgbClr val="FF0000"/>
                </a:solidFill>
                <a:effectLst/>
                <a:uFillTx/>
                <a:latin typeface="+mn-lt"/>
                <a:ea typeface="+mn-ea"/>
                <a:cs typeface="+mn-cs"/>
                <a:sym typeface="Helvetica"/>
              </a:rPr>
              <a:t>Pre-ionization</a:t>
            </a:r>
            <a:endParaRPr lang="en-US" altLang="zh-CN" dirty="0">
              <a:solidFill>
                <a:srgbClr val="FF0000"/>
              </a:solidFill>
            </a:endParaRPr>
          </a:p>
          <a:p>
            <a:r>
              <a:rPr kumimoji="0" lang="en-US" altLang="zh-CN" sz="3600" b="0" i="0" u="none" strike="noStrike" cap="none" spc="0" normalizeH="0" baseline="0" dirty="0" err="1">
                <a:ln>
                  <a:noFill/>
                </a:ln>
                <a:solidFill>
                  <a:srgbClr val="4C68C2"/>
                </a:solidFill>
                <a:effectLst/>
                <a:uFillTx/>
                <a:latin typeface="+mn-lt"/>
                <a:ea typeface="+mn-ea"/>
                <a:cs typeface="+mn-cs"/>
                <a:sym typeface="Helvetica"/>
              </a:rPr>
              <a:t>prepulse</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a:t>
            </a:r>
            <a:r>
              <a:rPr lang="en-US" altLang="zh-CN" dirty="0">
                <a:solidFill>
                  <a:srgbClr val="4C68C2"/>
                </a:solidFill>
              </a:rPr>
              <a:t>15</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energy</a:t>
            </a:r>
            <a:endParaRPr kumimoji="0" lang="zh-CN" altLang="en-US" sz="3600" b="0" i="0" u="none" strike="noStrike" cap="none" spc="0" normalizeH="0" baseline="0" dirty="0">
              <a:ln>
                <a:noFill/>
              </a:ln>
              <a:solidFill>
                <a:srgbClr val="4C68C2"/>
              </a:solidFill>
              <a:effectLst/>
              <a:uFillTx/>
              <a:latin typeface="+mn-lt"/>
              <a:ea typeface="+mn-ea"/>
              <a:cs typeface="+mn-cs"/>
              <a:sym typeface="Helvetica"/>
            </a:endParaRPr>
          </a:p>
        </p:txBody>
      </p:sp>
      <p:sp>
        <p:nvSpPr>
          <p:cNvPr id="6" name="Synchronization and overlapping">
            <a:extLst>
              <a:ext uri="{FF2B5EF4-FFF2-40B4-BE49-F238E27FC236}">
                <a16:creationId xmlns:a16="http://schemas.microsoft.com/office/drawing/2014/main" id="{91670FBD-DBEF-AF0B-25F4-5EED9F25EB70}"/>
              </a:ext>
            </a:extLst>
          </p:cNvPr>
          <p:cNvSpPr txBox="1">
            <a:spLocks noGrp="1"/>
          </p:cNvSpPr>
          <p:nvPr>
            <p:ph type="title"/>
          </p:nvPr>
        </p:nvSpPr>
        <p:spPr>
          <a:xfrm>
            <a:off x="254000" y="2358"/>
            <a:ext cx="22098000" cy="1524001"/>
          </a:xfrm>
          <a:prstGeom prst="rect">
            <a:avLst/>
          </a:prstGeom>
        </p:spPr>
        <p:txBody>
          <a:bodyPr/>
          <a:lstStyle>
            <a:lvl1pPr indent="101600"/>
          </a:lstStyle>
          <a:p>
            <a:r>
              <a:rPr lang="en-US" dirty="0"/>
              <a:t>Ionization front measured using optical shadowgraph </a:t>
            </a:r>
            <a:endParaRPr dirty="0"/>
          </a:p>
        </p:txBody>
      </p:sp>
      <p:sp>
        <p:nvSpPr>
          <p:cNvPr id="4" name="右箭头 3">
            <a:extLst>
              <a:ext uri="{FF2B5EF4-FFF2-40B4-BE49-F238E27FC236}">
                <a16:creationId xmlns:a16="http://schemas.microsoft.com/office/drawing/2014/main" id="{3E0759B4-5766-5567-2116-5D224FE0CA13}"/>
              </a:ext>
            </a:extLst>
          </p:cNvPr>
          <p:cNvSpPr/>
          <p:nvPr/>
        </p:nvSpPr>
        <p:spPr>
          <a:xfrm>
            <a:off x="9104590" y="6229470"/>
            <a:ext cx="1801028" cy="107889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5" name="文本框 4">
            <a:extLst>
              <a:ext uri="{FF2B5EF4-FFF2-40B4-BE49-F238E27FC236}">
                <a16:creationId xmlns:a16="http://schemas.microsoft.com/office/drawing/2014/main" id="{1EF9C6E4-6861-0EC2-421A-1F82DA030173}"/>
              </a:ext>
            </a:extLst>
          </p:cNvPr>
          <p:cNvSpPr txBox="1"/>
          <p:nvPr/>
        </p:nvSpPr>
        <p:spPr>
          <a:xfrm>
            <a:off x="9178061" y="550865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70C0"/>
                </a:solidFill>
                <a:effectLst/>
                <a:uFillTx/>
                <a:latin typeface="+mn-lt"/>
                <a:ea typeface="+mn-ea"/>
                <a:cs typeface="+mn-cs"/>
                <a:sym typeface="Helvetica"/>
              </a:rPr>
              <a:t>Ti</a:t>
            </a:r>
            <a:r>
              <a:rPr lang="en-US" altLang="zh-CN" sz="4000" b="1" dirty="0" err="1">
                <a:solidFill>
                  <a:srgbClr val="0070C0"/>
                </a:solidFill>
              </a:rPr>
              <a:t>:Sa</a:t>
            </a:r>
            <a:endParaRPr kumimoji="0" lang="zh-CN" altLang="en-US" sz="4000" b="1" i="0" u="none" strike="noStrike" cap="none" spc="0" normalizeH="0" baseline="0" dirty="0">
              <a:ln>
                <a:noFill/>
              </a:ln>
              <a:solidFill>
                <a:srgbClr val="0070C0"/>
              </a:solidFill>
              <a:effectLst/>
              <a:uFillTx/>
              <a:latin typeface="+mn-lt"/>
              <a:ea typeface="+mn-ea"/>
              <a:cs typeface="+mn-cs"/>
              <a:sym typeface="Helvetica"/>
            </a:endParaRPr>
          </a:p>
        </p:txBody>
      </p:sp>
    </p:spTree>
    <p:extLst>
      <p:ext uri="{BB962C8B-B14F-4D97-AF65-F5344CB8AC3E}">
        <p14:creationId xmlns:p14="http://schemas.microsoft.com/office/powerpoint/2010/main" val="10604234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6462" y="1847061"/>
            <a:ext cx="18510737" cy="11569211"/>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1805354" y="2368060"/>
            <a:ext cx="270779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chemeClr val="bg1"/>
                </a:solidFill>
                <a:effectLst/>
                <a:uFillTx/>
                <a:latin typeface="+mn-lt"/>
                <a:ea typeface="+mn-ea"/>
                <a:cs typeface="+mn-cs"/>
                <a:sym typeface="Helvetica"/>
              </a:rPr>
              <a:t>T=-</a:t>
            </a:r>
            <a:r>
              <a:rPr lang="en-US" altLang="zh-CN" sz="4000" b="1" dirty="0">
                <a:solidFill>
                  <a:schemeClr val="bg1"/>
                </a:solidFill>
              </a:rPr>
              <a:t>0.67</a:t>
            </a:r>
            <a:r>
              <a:rPr kumimoji="0" lang="en-US" altLang="zh-CN" sz="4000" b="1" i="0" u="none" strike="noStrike" cap="none" spc="0" normalizeH="0" baseline="0" dirty="0">
                <a:ln>
                  <a:noFill/>
                </a:ln>
                <a:solidFill>
                  <a:schemeClr val="bg1"/>
                </a:solidFill>
                <a:effectLst/>
                <a:uFillTx/>
                <a:latin typeface="+mn-lt"/>
                <a:ea typeface="+mn-ea"/>
                <a:cs typeface="+mn-cs"/>
                <a:sym typeface="Helvetica"/>
              </a:rPr>
              <a:t> </a:t>
            </a:r>
            <a:r>
              <a:rPr kumimoji="0" lang="en-US" altLang="zh-CN" sz="4000" b="1" i="0" u="none" strike="noStrike" cap="none" spc="0" normalizeH="0" baseline="0" dirty="0" err="1">
                <a:ln>
                  <a:noFill/>
                </a:ln>
                <a:solidFill>
                  <a:schemeClr val="bg1"/>
                </a:solidFill>
                <a:effectLst/>
                <a:uFillTx/>
                <a:latin typeface="+mn-lt"/>
                <a:ea typeface="+mn-ea"/>
                <a:cs typeface="+mn-cs"/>
                <a:sym typeface="Helvetica"/>
              </a:rPr>
              <a:t>ps</a:t>
            </a:r>
            <a:endParaRPr kumimoji="0" lang="zh-CN" altLang="en-US" sz="4000" b="1" i="0" u="none" strike="noStrike" cap="none" spc="0" normalizeH="0" baseline="0" dirty="0">
              <a:ln>
                <a:noFill/>
              </a:ln>
              <a:solidFill>
                <a:schemeClr val="bg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12133385" y="1063282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chemeClr val="bg1"/>
                </a:solidFill>
                <a:effectLst/>
                <a:uFillTx/>
                <a:latin typeface="+mn-lt"/>
                <a:ea typeface="+mn-ea"/>
                <a:cs typeface="+mn-cs"/>
                <a:sym typeface="Helvetica"/>
              </a:rPr>
              <a:t>Gas jet</a:t>
            </a:r>
            <a:endParaRPr kumimoji="0" lang="zh-CN" altLang="en-US" sz="3600" b="1" i="0" u="none" strike="noStrike" cap="none" spc="0" normalizeH="0" baseline="0" dirty="0">
              <a:ln>
                <a:noFill/>
              </a:ln>
              <a:solidFill>
                <a:schemeClr val="bg1"/>
              </a:solidFill>
              <a:effectLst/>
              <a:uFillTx/>
              <a:latin typeface="+mn-lt"/>
              <a:ea typeface="+mn-ea"/>
              <a:cs typeface="+mn-cs"/>
              <a:sym typeface="Helvetica"/>
            </a:endParaRPr>
          </a:p>
        </p:txBody>
      </p:sp>
      <p:sp>
        <p:nvSpPr>
          <p:cNvPr id="5" name="Synchronization and overlapping">
            <a:extLst>
              <a:ext uri="{FF2B5EF4-FFF2-40B4-BE49-F238E27FC236}">
                <a16:creationId xmlns:a16="http://schemas.microsoft.com/office/drawing/2014/main" id="{62EA80BC-66A4-BC07-DA7A-C97F496AD431}"/>
              </a:ext>
            </a:extLst>
          </p:cNvPr>
          <p:cNvSpPr txBox="1">
            <a:spLocks noGrp="1"/>
          </p:cNvSpPr>
          <p:nvPr>
            <p:ph type="title"/>
          </p:nvPr>
        </p:nvSpPr>
        <p:spPr>
          <a:xfrm>
            <a:off x="254000" y="2358"/>
            <a:ext cx="22098000" cy="1524001"/>
          </a:xfrm>
          <a:prstGeom prst="rect">
            <a:avLst/>
          </a:prstGeom>
        </p:spPr>
        <p:txBody>
          <a:bodyPr/>
          <a:lstStyle>
            <a:lvl1pPr indent="101600"/>
          </a:lstStyle>
          <a:p>
            <a:r>
              <a:rPr lang="en-US" dirty="0"/>
              <a:t>Ionization front measured using optical shadowgraph </a:t>
            </a:r>
            <a:endParaRPr dirty="0"/>
          </a:p>
        </p:txBody>
      </p:sp>
      <p:sp>
        <p:nvSpPr>
          <p:cNvPr id="2" name="文本框 1">
            <a:extLst>
              <a:ext uri="{FF2B5EF4-FFF2-40B4-BE49-F238E27FC236}">
                <a16:creationId xmlns:a16="http://schemas.microsoft.com/office/drawing/2014/main" id="{4887F48F-04AA-3036-6747-B1D8508734AF}"/>
              </a:ext>
            </a:extLst>
          </p:cNvPr>
          <p:cNvSpPr txBox="1"/>
          <p:nvPr/>
        </p:nvSpPr>
        <p:spPr>
          <a:xfrm>
            <a:off x="19569864" y="6662033"/>
            <a:ext cx="4814136"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altLang="zh-CN" sz="3600" b="1" i="0" u="none" strike="noStrike" cap="none" spc="0" normalizeH="0" baseline="0" dirty="0">
                <a:ln>
                  <a:noFill/>
                </a:ln>
                <a:solidFill>
                  <a:srgbClr val="FF0000"/>
                </a:solidFill>
                <a:effectLst/>
                <a:uFillTx/>
                <a:latin typeface="+mn-lt"/>
                <a:ea typeface="+mn-ea"/>
                <a:cs typeface="+mn-cs"/>
                <a:sym typeface="Helvetica"/>
              </a:rPr>
              <a:t>Pre-ionization</a:t>
            </a:r>
            <a:endParaRPr lang="en-US" altLang="zh-CN" dirty="0">
              <a:solidFill>
                <a:srgbClr val="FF0000"/>
              </a:solidFill>
            </a:endParaRPr>
          </a:p>
          <a:p>
            <a:r>
              <a:rPr kumimoji="0" lang="en-US" altLang="zh-CN" sz="3600" b="0" i="0" u="none" strike="noStrike" cap="none" spc="0" normalizeH="0" baseline="0" dirty="0" err="1">
                <a:ln>
                  <a:noFill/>
                </a:ln>
                <a:solidFill>
                  <a:srgbClr val="4C68C2"/>
                </a:solidFill>
                <a:effectLst/>
                <a:uFillTx/>
                <a:latin typeface="+mn-lt"/>
                <a:ea typeface="+mn-ea"/>
                <a:cs typeface="+mn-cs"/>
                <a:sym typeface="Helvetica"/>
              </a:rPr>
              <a:t>prepulse</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a:t>
            </a:r>
            <a:r>
              <a:rPr lang="en-US" altLang="zh-CN" dirty="0">
                <a:solidFill>
                  <a:srgbClr val="4C68C2"/>
                </a:solidFill>
              </a:rPr>
              <a:t>15</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energy</a:t>
            </a:r>
            <a:endParaRPr kumimoji="0" lang="zh-CN" altLang="en-US" sz="3600" b="0" i="0" u="none" strike="noStrike" cap="none" spc="0" normalizeH="0" baseline="0" dirty="0">
              <a:ln>
                <a:noFill/>
              </a:ln>
              <a:solidFill>
                <a:srgbClr val="4C68C2"/>
              </a:solidFill>
              <a:effectLst/>
              <a:uFillTx/>
              <a:latin typeface="+mn-lt"/>
              <a:ea typeface="+mn-ea"/>
              <a:cs typeface="+mn-cs"/>
              <a:sym typeface="Helvetica"/>
            </a:endParaRPr>
          </a:p>
        </p:txBody>
      </p:sp>
      <p:sp>
        <p:nvSpPr>
          <p:cNvPr id="4" name="右箭头 3">
            <a:extLst>
              <a:ext uri="{FF2B5EF4-FFF2-40B4-BE49-F238E27FC236}">
                <a16:creationId xmlns:a16="http://schemas.microsoft.com/office/drawing/2014/main" id="{784FCC8F-E7CE-6C17-85EA-C857301D6E2D}"/>
              </a:ext>
            </a:extLst>
          </p:cNvPr>
          <p:cNvSpPr/>
          <p:nvPr/>
        </p:nvSpPr>
        <p:spPr>
          <a:xfrm>
            <a:off x="9104590" y="6229470"/>
            <a:ext cx="1801028" cy="107889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8" name="文本框 7">
            <a:extLst>
              <a:ext uri="{FF2B5EF4-FFF2-40B4-BE49-F238E27FC236}">
                <a16:creationId xmlns:a16="http://schemas.microsoft.com/office/drawing/2014/main" id="{A2A27071-BEAB-C52B-65ED-41C3AAE11A27}"/>
              </a:ext>
            </a:extLst>
          </p:cNvPr>
          <p:cNvSpPr txBox="1"/>
          <p:nvPr/>
        </p:nvSpPr>
        <p:spPr>
          <a:xfrm>
            <a:off x="9178061" y="550865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70C0"/>
                </a:solidFill>
                <a:effectLst/>
                <a:uFillTx/>
                <a:latin typeface="+mn-lt"/>
                <a:ea typeface="+mn-ea"/>
                <a:cs typeface="+mn-cs"/>
                <a:sym typeface="Helvetica"/>
              </a:rPr>
              <a:t>Ti</a:t>
            </a:r>
            <a:r>
              <a:rPr lang="en-US" altLang="zh-CN" sz="4000" b="1" dirty="0" err="1">
                <a:solidFill>
                  <a:srgbClr val="0070C0"/>
                </a:solidFill>
              </a:rPr>
              <a:t>:Sa</a:t>
            </a:r>
            <a:endParaRPr kumimoji="0" lang="zh-CN" altLang="en-US" sz="4000" b="1" i="0" u="none" strike="noStrike" cap="none" spc="0" normalizeH="0" baseline="0" dirty="0">
              <a:ln>
                <a:noFill/>
              </a:ln>
              <a:solidFill>
                <a:srgbClr val="0070C0"/>
              </a:solidFill>
              <a:effectLst/>
              <a:uFillTx/>
              <a:latin typeface="+mn-lt"/>
              <a:ea typeface="+mn-ea"/>
              <a:cs typeface="+mn-cs"/>
              <a:sym typeface="Helvetica"/>
            </a:endParaRPr>
          </a:p>
        </p:txBody>
      </p:sp>
    </p:spTree>
    <p:extLst>
      <p:ext uri="{BB962C8B-B14F-4D97-AF65-F5344CB8AC3E}">
        <p14:creationId xmlns:p14="http://schemas.microsoft.com/office/powerpoint/2010/main" val="15935316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6462" y="1847061"/>
            <a:ext cx="18510737" cy="11569210"/>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1805354" y="2368060"/>
            <a:ext cx="1822933"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chemeClr val="bg1"/>
                </a:solidFill>
                <a:effectLst/>
                <a:uFillTx/>
                <a:latin typeface="+mn-lt"/>
                <a:ea typeface="+mn-ea"/>
                <a:cs typeface="+mn-cs"/>
                <a:sym typeface="Helvetica"/>
              </a:rPr>
              <a:t>T=0 </a:t>
            </a:r>
            <a:r>
              <a:rPr kumimoji="0" lang="en-US" altLang="zh-CN" sz="4000" b="1" i="0" u="none" strike="noStrike" cap="none" spc="0" normalizeH="0" baseline="0" dirty="0" err="1">
                <a:ln>
                  <a:noFill/>
                </a:ln>
                <a:solidFill>
                  <a:schemeClr val="bg1"/>
                </a:solidFill>
                <a:effectLst/>
                <a:uFillTx/>
                <a:latin typeface="+mn-lt"/>
                <a:ea typeface="+mn-ea"/>
                <a:cs typeface="+mn-cs"/>
                <a:sym typeface="Helvetica"/>
              </a:rPr>
              <a:t>ps</a:t>
            </a:r>
            <a:endParaRPr kumimoji="0" lang="zh-CN" altLang="en-US" sz="4000" b="1" i="0" u="none" strike="noStrike" cap="none" spc="0" normalizeH="0" baseline="0" dirty="0">
              <a:ln>
                <a:noFill/>
              </a:ln>
              <a:solidFill>
                <a:schemeClr val="bg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12133385" y="1063282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chemeClr val="bg1"/>
                </a:solidFill>
                <a:effectLst/>
                <a:uFillTx/>
                <a:latin typeface="+mn-lt"/>
                <a:ea typeface="+mn-ea"/>
                <a:cs typeface="+mn-cs"/>
                <a:sym typeface="Helvetica"/>
              </a:rPr>
              <a:t>Gas jet</a:t>
            </a:r>
            <a:endParaRPr kumimoji="0" lang="zh-CN" altLang="en-US" sz="3600" b="1" i="0" u="none" strike="noStrike" cap="none" spc="0" normalizeH="0" baseline="0" dirty="0">
              <a:ln>
                <a:noFill/>
              </a:ln>
              <a:solidFill>
                <a:schemeClr val="bg1"/>
              </a:solidFill>
              <a:effectLst/>
              <a:uFillTx/>
              <a:latin typeface="+mn-lt"/>
              <a:ea typeface="+mn-ea"/>
              <a:cs typeface="+mn-cs"/>
              <a:sym typeface="Helvetica"/>
            </a:endParaRPr>
          </a:p>
        </p:txBody>
      </p:sp>
      <p:sp>
        <p:nvSpPr>
          <p:cNvPr id="5" name="Synchronization and overlapping">
            <a:extLst>
              <a:ext uri="{FF2B5EF4-FFF2-40B4-BE49-F238E27FC236}">
                <a16:creationId xmlns:a16="http://schemas.microsoft.com/office/drawing/2014/main" id="{369083C5-1821-FBC0-ADFB-B10D9CE9BFBD}"/>
              </a:ext>
            </a:extLst>
          </p:cNvPr>
          <p:cNvSpPr txBox="1">
            <a:spLocks noGrp="1"/>
          </p:cNvSpPr>
          <p:nvPr>
            <p:ph type="title"/>
          </p:nvPr>
        </p:nvSpPr>
        <p:spPr>
          <a:xfrm>
            <a:off x="254000" y="2358"/>
            <a:ext cx="22098000" cy="1524001"/>
          </a:xfrm>
          <a:prstGeom prst="rect">
            <a:avLst/>
          </a:prstGeom>
        </p:spPr>
        <p:txBody>
          <a:bodyPr/>
          <a:lstStyle>
            <a:lvl1pPr indent="101600"/>
          </a:lstStyle>
          <a:p>
            <a:r>
              <a:rPr lang="en-US" dirty="0"/>
              <a:t>Ionization front measured using optical shadowgraph </a:t>
            </a:r>
            <a:endParaRPr dirty="0"/>
          </a:p>
        </p:txBody>
      </p:sp>
      <p:sp>
        <p:nvSpPr>
          <p:cNvPr id="6" name="右箭头 5">
            <a:extLst>
              <a:ext uri="{FF2B5EF4-FFF2-40B4-BE49-F238E27FC236}">
                <a16:creationId xmlns:a16="http://schemas.microsoft.com/office/drawing/2014/main" id="{C9479355-ADB3-76B5-AD4B-B53FBEE9B9B5}"/>
              </a:ext>
            </a:extLst>
          </p:cNvPr>
          <p:cNvSpPr/>
          <p:nvPr/>
        </p:nvSpPr>
        <p:spPr>
          <a:xfrm>
            <a:off x="9104590" y="6229470"/>
            <a:ext cx="1801028" cy="107889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7" name="文本框 6">
            <a:extLst>
              <a:ext uri="{FF2B5EF4-FFF2-40B4-BE49-F238E27FC236}">
                <a16:creationId xmlns:a16="http://schemas.microsoft.com/office/drawing/2014/main" id="{73FEDE84-7EA5-042A-DC61-A9132A5A75F0}"/>
              </a:ext>
            </a:extLst>
          </p:cNvPr>
          <p:cNvSpPr txBox="1"/>
          <p:nvPr/>
        </p:nvSpPr>
        <p:spPr>
          <a:xfrm>
            <a:off x="9178061" y="550865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70C0"/>
                </a:solidFill>
                <a:effectLst/>
                <a:uFillTx/>
                <a:latin typeface="+mn-lt"/>
                <a:ea typeface="+mn-ea"/>
                <a:cs typeface="+mn-cs"/>
                <a:sym typeface="Helvetica"/>
              </a:rPr>
              <a:t>Ti</a:t>
            </a:r>
            <a:r>
              <a:rPr lang="en-US" altLang="zh-CN" sz="4000" b="1" dirty="0" err="1">
                <a:solidFill>
                  <a:srgbClr val="0070C0"/>
                </a:solidFill>
              </a:rPr>
              <a:t>:Sa</a:t>
            </a:r>
            <a:endParaRPr kumimoji="0" lang="zh-CN" altLang="en-US" sz="4000" b="1" i="0" u="none" strike="noStrike" cap="none" spc="0" normalizeH="0" baseline="0" dirty="0">
              <a:ln>
                <a:noFill/>
              </a:ln>
              <a:solidFill>
                <a:srgbClr val="0070C0"/>
              </a:solidFill>
              <a:effectLst/>
              <a:uFillTx/>
              <a:latin typeface="+mn-lt"/>
              <a:ea typeface="+mn-ea"/>
              <a:cs typeface="+mn-cs"/>
              <a:sym typeface="Helvetica"/>
            </a:endParaRPr>
          </a:p>
        </p:txBody>
      </p:sp>
      <p:sp>
        <p:nvSpPr>
          <p:cNvPr id="2" name="文本框 1">
            <a:extLst>
              <a:ext uri="{FF2B5EF4-FFF2-40B4-BE49-F238E27FC236}">
                <a16:creationId xmlns:a16="http://schemas.microsoft.com/office/drawing/2014/main" id="{39819766-FC66-E9B3-B9E7-FB24BACC1DB4}"/>
              </a:ext>
            </a:extLst>
          </p:cNvPr>
          <p:cNvSpPr txBox="1"/>
          <p:nvPr/>
        </p:nvSpPr>
        <p:spPr>
          <a:xfrm>
            <a:off x="19569864" y="6662033"/>
            <a:ext cx="4814136"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altLang="zh-CN" sz="3600" b="1" i="0" u="none" strike="noStrike" cap="none" spc="0" normalizeH="0" baseline="0" dirty="0">
                <a:ln>
                  <a:noFill/>
                </a:ln>
                <a:solidFill>
                  <a:srgbClr val="FF0000"/>
                </a:solidFill>
                <a:effectLst/>
                <a:uFillTx/>
                <a:latin typeface="+mn-lt"/>
                <a:ea typeface="+mn-ea"/>
                <a:cs typeface="+mn-cs"/>
                <a:sym typeface="Helvetica"/>
              </a:rPr>
              <a:t>Pre-ionization</a:t>
            </a:r>
            <a:endParaRPr lang="en-US" altLang="zh-CN" dirty="0">
              <a:solidFill>
                <a:srgbClr val="FF0000"/>
              </a:solidFill>
            </a:endParaRPr>
          </a:p>
          <a:p>
            <a:r>
              <a:rPr kumimoji="0" lang="en-US" altLang="zh-CN" sz="3600" b="0" i="0" u="none" strike="noStrike" cap="none" spc="0" normalizeH="0" baseline="0" dirty="0" err="1">
                <a:ln>
                  <a:noFill/>
                </a:ln>
                <a:solidFill>
                  <a:srgbClr val="4C68C2"/>
                </a:solidFill>
                <a:effectLst/>
                <a:uFillTx/>
                <a:latin typeface="+mn-lt"/>
                <a:ea typeface="+mn-ea"/>
                <a:cs typeface="+mn-cs"/>
                <a:sym typeface="Helvetica"/>
              </a:rPr>
              <a:t>prepulse</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a:t>
            </a:r>
            <a:r>
              <a:rPr lang="en-US" altLang="zh-CN" dirty="0">
                <a:solidFill>
                  <a:srgbClr val="4C68C2"/>
                </a:solidFill>
              </a:rPr>
              <a:t>15</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energy</a:t>
            </a:r>
            <a:endParaRPr kumimoji="0" lang="zh-CN" altLang="en-US" sz="3600" b="0" i="0" u="none" strike="noStrike" cap="none" spc="0" normalizeH="0" baseline="0" dirty="0">
              <a:ln>
                <a:noFill/>
              </a:ln>
              <a:solidFill>
                <a:srgbClr val="4C68C2"/>
              </a:solidFill>
              <a:effectLst/>
              <a:uFillTx/>
              <a:latin typeface="+mn-lt"/>
              <a:ea typeface="+mn-ea"/>
              <a:cs typeface="+mn-cs"/>
              <a:sym typeface="Helvetica"/>
            </a:endParaRPr>
          </a:p>
        </p:txBody>
      </p:sp>
    </p:spTree>
    <p:extLst>
      <p:ext uri="{BB962C8B-B14F-4D97-AF65-F5344CB8AC3E}">
        <p14:creationId xmlns:p14="http://schemas.microsoft.com/office/powerpoint/2010/main" val="27415774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6462" y="1847061"/>
            <a:ext cx="18510736" cy="11569210"/>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1805354" y="2368060"/>
            <a:ext cx="2536270"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chemeClr val="bg1"/>
                </a:solidFill>
                <a:effectLst/>
                <a:uFillTx/>
                <a:latin typeface="+mn-lt"/>
                <a:ea typeface="+mn-ea"/>
                <a:cs typeface="+mn-cs"/>
                <a:sym typeface="Helvetica"/>
              </a:rPr>
              <a:t>T=</a:t>
            </a:r>
            <a:r>
              <a:rPr lang="en-US" altLang="zh-CN" sz="4000" b="1" dirty="0">
                <a:solidFill>
                  <a:schemeClr val="bg1"/>
                </a:solidFill>
              </a:rPr>
              <a:t>0.67</a:t>
            </a:r>
            <a:r>
              <a:rPr kumimoji="0" lang="en-US" altLang="zh-CN" sz="4000" b="1" i="0" u="none" strike="noStrike" cap="none" spc="0" normalizeH="0" baseline="0" dirty="0">
                <a:ln>
                  <a:noFill/>
                </a:ln>
                <a:solidFill>
                  <a:schemeClr val="bg1"/>
                </a:solidFill>
                <a:effectLst/>
                <a:uFillTx/>
                <a:latin typeface="+mn-lt"/>
                <a:ea typeface="+mn-ea"/>
                <a:cs typeface="+mn-cs"/>
                <a:sym typeface="Helvetica"/>
              </a:rPr>
              <a:t> </a:t>
            </a:r>
            <a:r>
              <a:rPr kumimoji="0" lang="en-US" altLang="zh-CN" sz="4000" b="1" i="0" u="none" strike="noStrike" cap="none" spc="0" normalizeH="0" baseline="0" dirty="0" err="1">
                <a:ln>
                  <a:noFill/>
                </a:ln>
                <a:solidFill>
                  <a:schemeClr val="bg1"/>
                </a:solidFill>
                <a:effectLst/>
                <a:uFillTx/>
                <a:latin typeface="+mn-lt"/>
                <a:ea typeface="+mn-ea"/>
                <a:cs typeface="+mn-cs"/>
                <a:sym typeface="Helvetica"/>
              </a:rPr>
              <a:t>ps</a:t>
            </a:r>
            <a:endParaRPr kumimoji="0" lang="zh-CN" altLang="en-US" sz="4000" b="1" i="0" u="none" strike="noStrike" cap="none" spc="0" normalizeH="0" baseline="0" dirty="0">
              <a:ln>
                <a:noFill/>
              </a:ln>
              <a:solidFill>
                <a:schemeClr val="bg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12133385" y="1063282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chemeClr val="bg1"/>
                </a:solidFill>
                <a:effectLst/>
                <a:uFillTx/>
                <a:latin typeface="+mn-lt"/>
                <a:ea typeface="+mn-ea"/>
                <a:cs typeface="+mn-cs"/>
                <a:sym typeface="Helvetica"/>
              </a:rPr>
              <a:t>Gas jet</a:t>
            </a:r>
            <a:endParaRPr kumimoji="0" lang="zh-CN" altLang="en-US" sz="3600" b="1" i="0" u="none" strike="noStrike" cap="none" spc="0" normalizeH="0" baseline="0" dirty="0">
              <a:ln>
                <a:noFill/>
              </a:ln>
              <a:solidFill>
                <a:schemeClr val="bg1"/>
              </a:solidFill>
              <a:effectLst/>
              <a:uFillTx/>
              <a:latin typeface="+mn-lt"/>
              <a:ea typeface="+mn-ea"/>
              <a:cs typeface="+mn-cs"/>
              <a:sym typeface="Helvetica"/>
            </a:endParaRPr>
          </a:p>
        </p:txBody>
      </p:sp>
      <p:sp>
        <p:nvSpPr>
          <p:cNvPr id="5" name="Synchronization and overlapping">
            <a:extLst>
              <a:ext uri="{FF2B5EF4-FFF2-40B4-BE49-F238E27FC236}">
                <a16:creationId xmlns:a16="http://schemas.microsoft.com/office/drawing/2014/main" id="{AE96762C-013F-5EC5-6E7C-834BFE94EA5D}"/>
              </a:ext>
            </a:extLst>
          </p:cNvPr>
          <p:cNvSpPr txBox="1">
            <a:spLocks noGrp="1"/>
          </p:cNvSpPr>
          <p:nvPr>
            <p:ph type="title"/>
          </p:nvPr>
        </p:nvSpPr>
        <p:spPr>
          <a:xfrm>
            <a:off x="254000" y="2358"/>
            <a:ext cx="22098000" cy="1524001"/>
          </a:xfrm>
          <a:prstGeom prst="rect">
            <a:avLst/>
          </a:prstGeom>
        </p:spPr>
        <p:txBody>
          <a:bodyPr/>
          <a:lstStyle>
            <a:lvl1pPr indent="101600"/>
          </a:lstStyle>
          <a:p>
            <a:r>
              <a:rPr lang="en-US" dirty="0"/>
              <a:t>Ionization front measured using optical shadowgraph </a:t>
            </a:r>
            <a:endParaRPr dirty="0"/>
          </a:p>
        </p:txBody>
      </p:sp>
      <p:sp>
        <p:nvSpPr>
          <p:cNvPr id="2" name="文本框 1">
            <a:extLst>
              <a:ext uri="{FF2B5EF4-FFF2-40B4-BE49-F238E27FC236}">
                <a16:creationId xmlns:a16="http://schemas.microsoft.com/office/drawing/2014/main" id="{49C4F42E-2B54-C822-1FA3-2AF3FD1E90EA}"/>
              </a:ext>
            </a:extLst>
          </p:cNvPr>
          <p:cNvSpPr txBox="1"/>
          <p:nvPr/>
        </p:nvSpPr>
        <p:spPr>
          <a:xfrm>
            <a:off x="19569864" y="6662033"/>
            <a:ext cx="4814136"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altLang="zh-CN" sz="3600" b="1" i="0" u="none" strike="noStrike" cap="none" spc="0" normalizeH="0" baseline="0" dirty="0">
                <a:ln>
                  <a:noFill/>
                </a:ln>
                <a:solidFill>
                  <a:srgbClr val="FF0000"/>
                </a:solidFill>
                <a:effectLst/>
                <a:uFillTx/>
                <a:latin typeface="+mn-lt"/>
                <a:ea typeface="+mn-ea"/>
                <a:cs typeface="+mn-cs"/>
                <a:sym typeface="Helvetica"/>
              </a:rPr>
              <a:t>Pre-ionization</a:t>
            </a:r>
            <a:endParaRPr lang="en-US" altLang="zh-CN" dirty="0">
              <a:solidFill>
                <a:srgbClr val="FF0000"/>
              </a:solidFill>
            </a:endParaRPr>
          </a:p>
          <a:p>
            <a:r>
              <a:rPr kumimoji="0" lang="en-US" altLang="zh-CN" sz="3600" b="0" i="0" u="none" strike="noStrike" cap="none" spc="0" normalizeH="0" baseline="0" dirty="0" err="1">
                <a:ln>
                  <a:noFill/>
                </a:ln>
                <a:solidFill>
                  <a:srgbClr val="4C68C2"/>
                </a:solidFill>
                <a:effectLst/>
                <a:uFillTx/>
                <a:latin typeface="+mn-lt"/>
                <a:ea typeface="+mn-ea"/>
                <a:cs typeface="+mn-cs"/>
                <a:sym typeface="Helvetica"/>
              </a:rPr>
              <a:t>prepulse</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a:t>
            </a:r>
            <a:r>
              <a:rPr lang="en-US" altLang="zh-CN" dirty="0">
                <a:solidFill>
                  <a:srgbClr val="4C68C2"/>
                </a:solidFill>
              </a:rPr>
              <a:t>15</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energy</a:t>
            </a:r>
            <a:endParaRPr kumimoji="0" lang="zh-CN" altLang="en-US" sz="3600" b="0" i="0" u="none" strike="noStrike" cap="none" spc="0" normalizeH="0" baseline="0" dirty="0">
              <a:ln>
                <a:noFill/>
              </a:ln>
              <a:solidFill>
                <a:srgbClr val="4C68C2"/>
              </a:solidFill>
              <a:effectLst/>
              <a:uFillTx/>
              <a:latin typeface="+mn-lt"/>
              <a:ea typeface="+mn-ea"/>
              <a:cs typeface="+mn-cs"/>
              <a:sym typeface="Helvetica"/>
            </a:endParaRPr>
          </a:p>
        </p:txBody>
      </p:sp>
      <p:sp>
        <p:nvSpPr>
          <p:cNvPr id="4" name="右箭头 3">
            <a:extLst>
              <a:ext uri="{FF2B5EF4-FFF2-40B4-BE49-F238E27FC236}">
                <a16:creationId xmlns:a16="http://schemas.microsoft.com/office/drawing/2014/main" id="{225344B3-FFDE-5003-E412-CCFD8771DB3F}"/>
              </a:ext>
            </a:extLst>
          </p:cNvPr>
          <p:cNvSpPr/>
          <p:nvPr/>
        </p:nvSpPr>
        <p:spPr>
          <a:xfrm>
            <a:off x="9104590" y="6229470"/>
            <a:ext cx="1801028" cy="107889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8" name="文本框 7">
            <a:extLst>
              <a:ext uri="{FF2B5EF4-FFF2-40B4-BE49-F238E27FC236}">
                <a16:creationId xmlns:a16="http://schemas.microsoft.com/office/drawing/2014/main" id="{FF5388B4-AD7C-4DB4-4B7A-40D6FAC56DB5}"/>
              </a:ext>
            </a:extLst>
          </p:cNvPr>
          <p:cNvSpPr txBox="1"/>
          <p:nvPr/>
        </p:nvSpPr>
        <p:spPr>
          <a:xfrm>
            <a:off x="9178061" y="550865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70C0"/>
                </a:solidFill>
                <a:effectLst/>
                <a:uFillTx/>
                <a:latin typeface="+mn-lt"/>
                <a:ea typeface="+mn-ea"/>
                <a:cs typeface="+mn-cs"/>
                <a:sym typeface="Helvetica"/>
              </a:rPr>
              <a:t>Ti</a:t>
            </a:r>
            <a:r>
              <a:rPr lang="en-US" altLang="zh-CN" sz="4000" b="1" dirty="0" err="1">
                <a:solidFill>
                  <a:srgbClr val="0070C0"/>
                </a:solidFill>
              </a:rPr>
              <a:t>:Sa</a:t>
            </a:r>
            <a:endParaRPr kumimoji="0" lang="zh-CN" altLang="en-US" sz="4000" b="1" i="0" u="none" strike="noStrike" cap="none" spc="0" normalizeH="0" baseline="0" dirty="0">
              <a:ln>
                <a:noFill/>
              </a:ln>
              <a:solidFill>
                <a:srgbClr val="0070C0"/>
              </a:solidFill>
              <a:effectLst/>
              <a:uFillTx/>
              <a:latin typeface="+mn-lt"/>
              <a:ea typeface="+mn-ea"/>
              <a:cs typeface="+mn-cs"/>
              <a:sym typeface="Helvetica"/>
            </a:endParaRPr>
          </a:p>
        </p:txBody>
      </p:sp>
    </p:spTree>
    <p:extLst>
      <p:ext uri="{BB962C8B-B14F-4D97-AF65-F5344CB8AC3E}">
        <p14:creationId xmlns:p14="http://schemas.microsoft.com/office/powerpoint/2010/main" val="12074080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9FAF0-2E40-F69C-2939-7540336F6A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6462" y="1847061"/>
            <a:ext cx="18510736" cy="11569210"/>
          </a:xfrm>
          <a:prstGeom prst="rect">
            <a:avLst/>
          </a:prstGeom>
        </p:spPr>
      </p:pic>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17" name="文本框 16">
            <a:extLst>
              <a:ext uri="{FF2B5EF4-FFF2-40B4-BE49-F238E27FC236}">
                <a16:creationId xmlns:a16="http://schemas.microsoft.com/office/drawing/2014/main" id="{FA79CCD9-91D9-D44F-9B44-BA5CA5C3BB6F}"/>
              </a:ext>
            </a:extLst>
          </p:cNvPr>
          <p:cNvSpPr txBox="1"/>
          <p:nvPr/>
        </p:nvSpPr>
        <p:spPr>
          <a:xfrm>
            <a:off x="1805354" y="2368060"/>
            <a:ext cx="2536270"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chemeClr val="bg1"/>
                </a:solidFill>
                <a:effectLst/>
                <a:uFillTx/>
                <a:ea typeface="+mn-ea"/>
                <a:cs typeface="+mn-cs"/>
                <a:sym typeface="Helvetica"/>
              </a:rPr>
              <a:t>T=1.33 </a:t>
            </a:r>
            <a:r>
              <a:rPr kumimoji="0" lang="en-US" altLang="zh-CN" sz="4000" b="1" i="0" u="none" strike="noStrike" cap="none" spc="0" normalizeH="0" baseline="0" dirty="0" err="1">
                <a:ln>
                  <a:noFill/>
                </a:ln>
                <a:solidFill>
                  <a:schemeClr val="bg1"/>
                </a:solidFill>
                <a:effectLst/>
                <a:uFillTx/>
                <a:ea typeface="+mn-ea"/>
                <a:cs typeface="+mn-cs"/>
                <a:sym typeface="Helvetica"/>
              </a:rPr>
              <a:t>ps</a:t>
            </a:r>
            <a:endParaRPr kumimoji="0" lang="zh-CN" altLang="en-US" sz="4000" b="1" i="0" u="none" strike="noStrike" cap="none" spc="0" normalizeH="0" baseline="0" dirty="0">
              <a:ln>
                <a:noFill/>
              </a:ln>
              <a:solidFill>
                <a:schemeClr val="bg1"/>
              </a:solidFill>
              <a:effectLst/>
              <a:uFillTx/>
              <a:ea typeface="+mn-ea"/>
              <a:cs typeface="+mn-cs"/>
              <a:sym typeface="Helvetica"/>
            </a:endParaRPr>
          </a:p>
        </p:txBody>
      </p:sp>
      <p:sp>
        <p:nvSpPr>
          <p:cNvPr id="19" name="文本框 18">
            <a:extLst>
              <a:ext uri="{FF2B5EF4-FFF2-40B4-BE49-F238E27FC236}">
                <a16:creationId xmlns:a16="http://schemas.microsoft.com/office/drawing/2014/main" id="{F7A18906-8195-4146-A9D1-A7326A41361C}"/>
              </a:ext>
            </a:extLst>
          </p:cNvPr>
          <p:cNvSpPr txBox="1"/>
          <p:nvPr/>
        </p:nvSpPr>
        <p:spPr>
          <a:xfrm>
            <a:off x="12133385" y="1063282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1" i="0" u="none" strike="noStrike" cap="none" spc="0" normalizeH="0" baseline="0" dirty="0">
                <a:ln>
                  <a:noFill/>
                </a:ln>
                <a:solidFill>
                  <a:schemeClr val="bg1"/>
                </a:solidFill>
                <a:effectLst/>
                <a:uFillTx/>
                <a:latin typeface="+mn-lt"/>
                <a:ea typeface="+mn-ea"/>
                <a:cs typeface="+mn-cs"/>
                <a:sym typeface="Helvetica"/>
              </a:rPr>
              <a:t>Gas jet</a:t>
            </a:r>
            <a:endParaRPr kumimoji="0" lang="zh-CN" altLang="en-US" sz="3600" b="1" i="0" u="none" strike="noStrike" cap="none" spc="0" normalizeH="0" baseline="0" dirty="0">
              <a:ln>
                <a:noFill/>
              </a:ln>
              <a:solidFill>
                <a:schemeClr val="bg1"/>
              </a:solidFill>
              <a:effectLst/>
              <a:uFillTx/>
              <a:latin typeface="+mn-lt"/>
              <a:ea typeface="+mn-ea"/>
              <a:cs typeface="+mn-cs"/>
              <a:sym typeface="Helvetica"/>
            </a:endParaRPr>
          </a:p>
        </p:txBody>
      </p:sp>
      <p:sp>
        <p:nvSpPr>
          <p:cNvPr id="5" name="Synchronization and overlapping">
            <a:extLst>
              <a:ext uri="{FF2B5EF4-FFF2-40B4-BE49-F238E27FC236}">
                <a16:creationId xmlns:a16="http://schemas.microsoft.com/office/drawing/2014/main" id="{232DF07B-E16F-5796-B0F9-FFC164E1F453}"/>
              </a:ext>
            </a:extLst>
          </p:cNvPr>
          <p:cNvSpPr txBox="1">
            <a:spLocks noGrp="1"/>
          </p:cNvSpPr>
          <p:nvPr>
            <p:ph type="title"/>
          </p:nvPr>
        </p:nvSpPr>
        <p:spPr>
          <a:xfrm>
            <a:off x="254000" y="2358"/>
            <a:ext cx="22098000" cy="1524001"/>
          </a:xfrm>
          <a:prstGeom prst="rect">
            <a:avLst/>
          </a:prstGeom>
        </p:spPr>
        <p:txBody>
          <a:bodyPr/>
          <a:lstStyle>
            <a:lvl1pPr indent="101600"/>
          </a:lstStyle>
          <a:p>
            <a:r>
              <a:rPr lang="en-US" dirty="0"/>
              <a:t>Ionization front measured using optical shadowgraph </a:t>
            </a:r>
            <a:endParaRPr dirty="0"/>
          </a:p>
        </p:txBody>
      </p:sp>
      <p:sp>
        <p:nvSpPr>
          <p:cNvPr id="2" name="文本框 1">
            <a:extLst>
              <a:ext uri="{FF2B5EF4-FFF2-40B4-BE49-F238E27FC236}">
                <a16:creationId xmlns:a16="http://schemas.microsoft.com/office/drawing/2014/main" id="{100C4FFB-121A-BB38-4BF5-33FDD39CFAD8}"/>
              </a:ext>
            </a:extLst>
          </p:cNvPr>
          <p:cNvSpPr txBox="1"/>
          <p:nvPr/>
        </p:nvSpPr>
        <p:spPr>
          <a:xfrm>
            <a:off x="19569864" y="6662033"/>
            <a:ext cx="4814136"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altLang="zh-CN" sz="3600" b="1" i="0" u="none" strike="noStrike" cap="none" spc="0" normalizeH="0" baseline="0" dirty="0">
                <a:ln>
                  <a:noFill/>
                </a:ln>
                <a:solidFill>
                  <a:srgbClr val="FF0000"/>
                </a:solidFill>
                <a:effectLst/>
                <a:uFillTx/>
                <a:latin typeface="+mn-lt"/>
                <a:ea typeface="+mn-ea"/>
                <a:cs typeface="+mn-cs"/>
                <a:sym typeface="Helvetica"/>
              </a:rPr>
              <a:t>Pre-ionization</a:t>
            </a:r>
            <a:endParaRPr lang="en-US" altLang="zh-CN" dirty="0">
              <a:solidFill>
                <a:srgbClr val="FF0000"/>
              </a:solidFill>
            </a:endParaRPr>
          </a:p>
          <a:p>
            <a:r>
              <a:rPr kumimoji="0" lang="en-US" altLang="zh-CN" sz="3600" b="0" i="0" u="none" strike="noStrike" cap="none" spc="0" normalizeH="0" baseline="0" dirty="0" err="1">
                <a:ln>
                  <a:noFill/>
                </a:ln>
                <a:solidFill>
                  <a:srgbClr val="4C68C2"/>
                </a:solidFill>
                <a:effectLst/>
                <a:uFillTx/>
                <a:latin typeface="+mn-lt"/>
                <a:ea typeface="+mn-ea"/>
                <a:cs typeface="+mn-cs"/>
                <a:sym typeface="Helvetica"/>
              </a:rPr>
              <a:t>prepulse</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a:t>
            </a:r>
            <a:r>
              <a:rPr lang="en-US" altLang="zh-CN" dirty="0">
                <a:solidFill>
                  <a:srgbClr val="4C68C2"/>
                </a:solidFill>
              </a:rPr>
              <a:t>15</a:t>
            </a:r>
            <a:r>
              <a:rPr kumimoji="0" lang="en-US" altLang="zh-CN" sz="3600" b="0" i="0" u="none" strike="noStrike" cap="none" spc="0" normalizeH="0" baseline="0" dirty="0">
                <a:ln>
                  <a:noFill/>
                </a:ln>
                <a:solidFill>
                  <a:srgbClr val="4C68C2"/>
                </a:solidFill>
                <a:effectLst/>
                <a:uFillTx/>
                <a:latin typeface="+mn-lt"/>
                <a:ea typeface="+mn-ea"/>
                <a:cs typeface="+mn-cs"/>
                <a:sym typeface="Helvetica"/>
              </a:rPr>
              <a:t>% energy</a:t>
            </a:r>
            <a:endParaRPr kumimoji="0" lang="zh-CN" altLang="en-US" sz="3600" b="0" i="0" u="none" strike="noStrike" cap="none" spc="0" normalizeH="0" baseline="0" dirty="0">
              <a:ln>
                <a:noFill/>
              </a:ln>
              <a:solidFill>
                <a:srgbClr val="4C68C2"/>
              </a:solidFill>
              <a:effectLst/>
              <a:uFillTx/>
              <a:latin typeface="+mn-lt"/>
              <a:ea typeface="+mn-ea"/>
              <a:cs typeface="+mn-cs"/>
              <a:sym typeface="Helvetica"/>
            </a:endParaRPr>
          </a:p>
        </p:txBody>
      </p:sp>
      <p:sp>
        <p:nvSpPr>
          <p:cNvPr id="4" name="右箭头 3">
            <a:extLst>
              <a:ext uri="{FF2B5EF4-FFF2-40B4-BE49-F238E27FC236}">
                <a16:creationId xmlns:a16="http://schemas.microsoft.com/office/drawing/2014/main" id="{91B8560E-8B3A-D4E6-4824-2F4F419BCF7B}"/>
              </a:ext>
            </a:extLst>
          </p:cNvPr>
          <p:cNvSpPr/>
          <p:nvPr/>
        </p:nvSpPr>
        <p:spPr>
          <a:xfrm>
            <a:off x="9104590" y="6229470"/>
            <a:ext cx="1801028" cy="1078893"/>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8" name="文本框 7">
            <a:extLst>
              <a:ext uri="{FF2B5EF4-FFF2-40B4-BE49-F238E27FC236}">
                <a16:creationId xmlns:a16="http://schemas.microsoft.com/office/drawing/2014/main" id="{A87DC6E7-2984-BD60-6500-B1D93B0365D8}"/>
              </a:ext>
            </a:extLst>
          </p:cNvPr>
          <p:cNvSpPr txBox="1"/>
          <p:nvPr/>
        </p:nvSpPr>
        <p:spPr>
          <a:xfrm>
            <a:off x="9178061" y="550865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70C0"/>
                </a:solidFill>
                <a:effectLst/>
                <a:uFillTx/>
                <a:latin typeface="+mn-lt"/>
                <a:ea typeface="+mn-ea"/>
                <a:cs typeface="+mn-cs"/>
                <a:sym typeface="Helvetica"/>
              </a:rPr>
              <a:t>Ti</a:t>
            </a:r>
            <a:r>
              <a:rPr lang="en-US" altLang="zh-CN" sz="4000" b="1" dirty="0" err="1">
                <a:solidFill>
                  <a:srgbClr val="0070C0"/>
                </a:solidFill>
              </a:rPr>
              <a:t>:Sa</a:t>
            </a:r>
            <a:endParaRPr kumimoji="0" lang="zh-CN" altLang="en-US" sz="4000" b="1" i="0" u="none" strike="noStrike" cap="none" spc="0" normalizeH="0" baseline="0" dirty="0">
              <a:ln>
                <a:noFill/>
              </a:ln>
              <a:solidFill>
                <a:srgbClr val="0070C0"/>
              </a:solidFill>
              <a:effectLst/>
              <a:uFillTx/>
              <a:latin typeface="+mn-lt"/>
              <a:ea typeface="+mn-ea"/>
              <a:cs typeface="+mn-cs"/>
              <a:sym typeface="Helvetica"/>
            </a:endParaRPr>
          </a:p>
        </p:txBody>
      </p:sp>
    </p:spTree>
    <p:extLst>
      <p:ext uri="{BB962C8B-B14F-4D97-AF65-F5344CB8AC3E}">
        <p14:creationId xmlns:p14="http://schemas.microsoft.com/office/powerpoint/2010/main" val="25002631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2" name="Ti:S pulse length &gt;70 fs…">
            <a:extLst>
              <a:ext uri="{FF2B5EF4-FFF2-40B4-BE49-F238E27FC236}">
                <a16:creationId xmlns:a16="http://schemas.microsoft.com/office/drawing/2014/main" id="{D2C5188F-FB8A-AECA-236B-E2C7E2191560}"/>
              </a:ext>
            </a:extLst>
          </p:cNvPr>
          <p:cNvSpPr txBox="1"/>
          <p:nvPr/>
        </p:nvSpPr>
        <p:spPr>
          <a:xfrm>
            <a:off x="17430981" y="2184680"/>
            <a:ext cx="4921019" cy="2954653"/>
          </a:xfrm>
          <a:prstGeom prst="rect">
            <a:avLst/>
          </a:prstGeom>
          <a:solidFill>
            <a:schemeClr val="bg1"/>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gn="just">
              <a:buSzPct val="150000"/>
              <a:defRPr sz="4000"/>
            </a:pPr>
            <a:r>
              <a:rPr lang="en-US" sz="3000" b="1" dirty="0" err="1"/>
              <a:t>Ti:Sa</a:t>
            </a:r>
            <a:r>
              <a:rPr lang="en-US" sz="3000" b="1" dirty="0"/>
              <a:t> Laser Parameters</a:t>
            </a:r>
          </a:p>
          <a:p>
            <a:pPr marL="396875" indent="-396875" algn="just">
              <a:buSzPct val="150000"/>
              <a:buChar char="•"/>
              <a:defRPr sz="4000"/>
            </a:pPr>
            <a:r>
              <a:rPr lang="en-US" sz="3000" dirty="0"/>
              <a:t>P</a:t>
            </a:r>
            <a:r>
              <a:rPr sz="3000" dirty="0"/>
              <a:t>ulse length </a:t>
            </a:r>
            <a:r>
              <a:rPr lang="en-US" sz="3000" dirty="0"/>
              <a:t>~68</a:t>
            </a:r>
            <a:r>
              <a:rPr sz="3000" dirty="0"/>
              <a:t> fs</a:t>
            </a:r>
            <a:r>
              <a:rPr lang="en-US" sz="3000" dirty="0"/>
              <a:t> </a:t>
            </a:r>
          </a:p>
          <a:p>
            <a:pPr marL="396875" indent="-396875" algn="just">
              <a:buSzPct val="150000"/>
              <a:buChar char="•"/>
              <a:defRPr sz="4000"/>
            </a:pPr>
            <a:r>
              <a:rPr lang="en-US" sz="3000" dirty="0"/>
              <a:t>Energy: ~12 </a:t>
            </a:r>
            <a:r>
              <a:rPr lang="en-US" sz="3000" dirty="0" err="1"/>
              <a:t>mJ</a:t>
            </a:r>
            <a:r>
              <a:rPr lang="en-US" sz="3000" dirty="0"/>
              <a:t> on target</a:t>
            </a:r>
          </a:p>
          <a:p>
            <a:pPr marL="396875" indent="-396875" algn="just">
              <a:buSzPct val="150000"/>
              <a:buChar char="•"/>
              <a:defRPr sz="4000"/>
            </a:pPr>
            <a:r>
              <a:rPr lang="en-US" sz="3000" dirty="0"/>
              <a:t>Spot size ~50</a:t>
            </a:r>
            <a:r>
              <a:rPr lang="en-US" altLang="zh-CN" sz="3000" dirty="0"/>
              <a:t> µm FWHM</a:t>
            </a:r>
          </a:p>
          <a:p>
            <a:pPr marL="396875" indent="-396875" algn="just">
              <a:buSzPct val="150000"/>
              <a:buChar char="•"/>
              <a:defRPr sz="4000"/>
            </a:pPr>
            <a:endParaRPr lang="en-US" altLang="zh-CN" sz="3000" dirty="0"/>
          </a:p>
          <a:p>
            <a:pPr algn="just">
              <a:buSzPct val="150000"/>
              <a:defRPr sz="4000"/>
            </a:pPr>
            <a:r>
              <a:rPr lang="en-US" altLang="zh-CN" sz="3000" b="1" dirty="0"/>
              <a:t>Gas: </a:t>
            </a:r>
            <a:r>
              <a:rPr lang="en-US" altLang="zh-CN" sz="3000" b="1" dirty="0">
                <a:solidFill>
                  <a:schemeClr val="accent6">
                    <a:lumMod val="75000"/>
                  </a:schemeClr>
                </a:solidFill>
              </a:rPr>
              <a:t>He</a:t>
            </a:r>
            <a:r>
              <a:rPr lang="en-US" altLang="zh-CN" sz="3000" b="1" dirty="0"/>
              <a:t>, </a:t>
            </a:r>
            <a:r>
              <a:rPr lang="en-US" altLang="zh-CN" sz="3000" dirty="0"/>
              <a:t>50psig</a:t>
            </a:r>
          </a:p>
        </p:txBody>
      </p:sp>
      <p:sp>
        <p:nvSpPr>
          <p:cNvPr id="6" name="Synchronization and overlapping">
            <a:extLst>
              <a:ext uri="{FF2B5EF4-FFF2-40B4-BE49-F238E27FC236}">
                <a16:creationId xmlns:a16="http://schemas.microsoft.com/office/drawing/2014/main" id="{10EE2713-171E-04A7-5D7D-D14559651B30}"/>
              </a:ext>
            </a:extLst>
          </p:cNvPr>
          <p:cNvSpPr txBox="1">
            <a:spLocks noGrp="1"/>
          </p:cNvSpPr>
          <p:nvPr>
            <p:ph type="title"/>
          </p:nvPr>
        </p:nvSpPr>
        <p:spPr>
          <a:xfrm>
            <a:off x="254000" y="2358"/>
            <a:ext cx="22098000" cy="1524001"/>
          </a:xfrm>
          <a:prstGeom prst="rect">
            <a:avLst/>
          </a:prstGeom>
        </p:spPr>
        <p:txBody>
          <a:bodyPr/>
          <a:lstStyle>
            <a:lvl1pPr indent="101600"/>
          </a:lstStyle>
          <a:p>
            <a:r>
              <a:rPr lang="en-US" dirty="0"/>
              <a:t>Ionization front measured using optical shadowgraph </a:t>
            </a:r>
            <a:endParaRPr dirty="0"/>
          </a:p>
        </p:txBody>
      </p:sp>
      <p:pic>
        <p:nvPicPr>
          <p:cNvPr id="8" name="图片 7" descr="图片包含 文本&#10;&#10;描述已自动生成">
            <a:extLst>
              <a:ext uri="{FF2B5EF4-FFF2-40B4-BE49-F238E27FC236}">
                <a16:creationId xmlns:a16="http://schemas.microsoft.com/office/drawing/2014/main" id="{967DE5F2-6A28-A686-4C58-55C5D30A2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004060"/>
            <a:ext cx="7772400" cy="2914650"/>
          </a:xfrm>
          <a:prstGeom prst="rect">
            <a:avLst/>
          </a:prstGeom>
        </p:spPr>
      </p:pic>
      <p:pic>
        <p:nvPicPr>
          <p:cNvPr id="10" name="图片 9" descr="图片包含 文本&#10;&#10;描述已自动生成">
            <a:extLst>
              <a:ext uri="{FF2B5EF4-FFF2-40B4-BE49-F238E27FC236}">
                <a16:creationId xmlns:a16="http://schemas.microsoft.com/office/drawing/2014/main" id="{BCFA97F6-AD71-4689-B071-868435E3A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4207378"/>
            <a:ext cx="7772400" cy="2914650"/>
          </a:xfrm>
          <a:prstGeom prst="rect">
            <a:avLst/>
          </a:prstGeom>
        </p:spPr>
      </p:pic>
      <p:pic>
        <p:nvPicPr>
          <p:cNvPr id="12" name="图片 11" descr="图片包含 文本&#10;&#10;描述已自动生成">
            <a:extLst>
              <a:ext uri="{FF2B5EF4-FFF2-40B4-BE49-F238E27FC236}">
                <a16:creationId xmlns:a16="http://schemas.microsoft.com/office/drawing/2014/main" id="{D9C68B80-736A-4923-65C7-93724FD23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6419537"/>
            <a:ext cx="7772400" cy="2914650"/>
          </a:xfrm>
          <a:prstGeom prst="rect">
            <a:avLst/>
          </a:prstGeom>
        </p:spPr>
      </p:pic>
      <p:pic>
        <p:nvPicPr>
          <p:cNvPr id="14" name="图片 13" descr="图片包含 文本&#10;&#10;描述已自动生成">
            <a:extLst>
              <a:ext uri="{FF2B5EF4-FFF2-40B4-BE49-F238E27FC236}">
                <a16:creationId xmlns:a16="http://schemas.microsoft.com/office/drawing/2014/main" id="{1E95521D-A28A-EDF5-59B2-F6EC2DD9A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00" y="8619671"/>
            <a:ext cx="7772400" cy="2914650"/>
          </a:xfrm>
          <a:prstGeom prst="rect">
            <a:avLst/>
          </a:prstGeom>
        </p:spPr>
      </p:pic>
      <p:pic>
        <p:nvPicPr>
          <p:cNvPr id="16" name="图片 15" descr="图片包含 文本&#10;&#10;描述已自动生成">
            <a:extLst>
              <a:ext uri="{FF2B5EF4-FFF2-40B4-BE49-F238E27FC236}">
                <a16:creationId xmlns:a16="http://schemas.microsoft.com/office/drawing/2014/main" id="{4E498829-21BC-9434-A0C5-3EF0AF3A15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00" y="10805945"/>
            <a:ext cx="7772400" cy="2914650"/>
          </a:xfrm>
          <a:prstGeom prst="rect">
            <a:avLst/>
          </a:prstGeom>
        </p:spPr>
      </p:pic>
      <p:sp>
        <p:nvSpPr>
          <p:cNvPr id="19" name="文本框 18">
            <a:extLst>
              <a:ext uri="{FF2B5EF4-FFF2-40B4-BE49-F238E27FC236}">
                <a16:creationId xmlns:a16="http://schemas.microsoft.com/office/drawing/2014/main" id="{F7A18906-8195-4146-A9D1-A7326A41361C}"/>
              </a:ext>
            </a:extLst>
          </p:cNvPr>
          <p:cNvSpPr txBox="1"/>
          <p:nvPr/>
        </p:nvSpPr>
        <p:spPr>
          <a:xfrm>
            <a:off x="4813137" y="3302951"/>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chemeClr val="bg1"/>
                </a:solidFill>
                <a:effectLst/>
                <a:uFillTx/>
                <a:latin typeface="+mn-lt"/>
                <a:ea typeface="+mn-ea"/>
                <a:cs typeface="+mn-cs"/>
                <a:sym typeface="Helvetica"/>
              </a:rPr>
              <a:t>T=0.33ps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18" name="右箭头 17">
            <a:extLst>
              <a:ext uri="{FF2B5EF4-FFF2-40B4-BE49-F238E27FC236}">
                <a16:creationId xmlns:a16="http://schemas.microsoft.com/office/drawing/2014/main" id="{183BB9B8-2FCB-A78B-996F-CBBAD3B53E0C}"/>
              </a:ext>
            </a:extLst>
          </p:cNvPr>
          <p:cNvSpPr/>
          <p:nvPr/>
        </p:nvSpPr>
        <p:spPr>
          <a:xfrm>
            <a:off x="1277971" y="1560586"/>
            <a:ext cx="1608131" cy="963339"/>
          </a:xfrm>
          <a:prstGeom prst="rightArrow">
            <a:avLst/>
          </a:prstGeom>
          <a:solidFill>
            <a:srgbClr val="00B0F0"/>
          </a:solid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effectLst/>
              <a:uFillTx/>
              <a:latin typeface="+mn-lt"/>
              <a:ea typeface="+mn-ea"/>
              <a:cs typeface="+mn-cs"/>
              <a:sym typeface="Helvetica"/>
            </a:endParaRPr>
          </a:p>
        </p:txBody>
      </p:sp>
      <p:sp>
        <p:nvSpPr>
          <p:cNvPr id="20" name="文本框 19">
            <a:extLst>
              <a:ext uri="{FF2B5EF4-FFF2-40B4-BE49-F238E27FC236}">
                <a16:creationId xmlns:a16="http://schemas.microsoft.com/office/drawing/2014/main" id="{14E3B7C9-C574-5DCA-7E9D-B1DD64DE8176}"/>
              </a:ext>
            </a:extLst>
          </p:cNvPr>
          <p:cNvSpPr txBox="1"/>
          <p:nvPr/>
        </p:nvSpPr>
        <p:spPr>
          <a:xfrm>
            <a:off x="2886102" y="1624214"/>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err="1">
                <a:ln>
                  <a:noFill/>
                </a:ln>
                <a:solidFill>
                  <a:srgbClr val="00B0F0"/>
                </a:solidFill>
                <a:effectLst/>
                <a:uFillTx/>
                <a:latin typeface="+mn-lt"/>
                <a:ea typeface="+mn-ea"/>
                <a:cs typeface="+mn-cs"/>
                <a:sym typeface="Helvetica"/>
              </a:rPr>
              <a:t>Ti</a:t>
            </a:r>
            <a:r>
              <a:rPr lang="en-US" altLang="zh-CN" sz="4000" b="1" dirty="0" err="1">
                <a:solidFill>
                  <a:srgbClr val="00B0F0"/>
                </a:solidFill>
              </a:rPr>
              <a:t>:Sa</a:t>
            </a:r>
            <a:endParaRPr kumimoji="0" lang="zh-CN" altLang="en-US" sz="4000" b="1" i="0" u="none" strike="noStrike" cap="none" spc="0" normalizeH="0" baseline="0" dirty="0">
              <a:ln>
                <a:noFill/>
              </a:ln>
              <a:solidFill>
                <a:srgbClr val="00B0F0"/>
              </a:solidFill>
              <a:effectLst/>
              <a:uFillTx/>
              <a:latin typeface="+mn-lt"/>
              <a:ea typeface="+mn-ea"/>
              <a:cs typeface="+mn-cs"/>
              <a:sym typeface="Helvetica"/>
            </a:endParaRPr>
          </a:p>
        </p:txBody>
      </p:sp>
      <p:sp>
        <p:nvSpPr>
          <p:cNvPr id="25" name="文本框 24">
            <a:extLst>
              <a:ext uri="{FF2B5EF4-FFF2-40B4-BE49-F238E27FC236}">
                <a16:creationId xmlns:a16="http://schemas.microsoft.com/office/drawing/2014/main" id="{C1DFF753-A620-7B67-813B-6DD97100D675}"/>
              </a:ext>
            </a:extLst>
          </p:cNvPr>
          <p:cNvSpPr txBox="1"/>
          <p:nvPr/>
        </p:nvSpPr>
        <p:spPr>
          <a:xfrm>
            <a:off x="4867237" y="5532999"/>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chemeClr val="bg1"/>
                </a:solidFill>
                <a:effectLst/>
                <a:uFillTx/>
                <a:latin typeface="+mn-lt"/>
                <a:ea typeface="+mn-ea"/>
                <a:cs typeface="+mn-cs"/>
                <a:sym typeface="Helvetica"/>
              </a:rPr>
              <a:t>T=0.67ps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26" name="文本框 25">
            <a:extLst>
              <a:ext uri="{FF2B5EF4-FFF2-40B4-BE49-F238E27FC236}">
                <a16:creationId xmlns:a16="http://schemas.microsoft.com/office/drawing/2014/main" id="{B8BA5E2A-29C9-0778-93F5-A4D659A17DED}"/>
              </a:ext>
            </a:extLst>
          </p:cNvPr>
          <p:cNvSpPr txBox="1"/>
          <p:nvPr/>
        </p:nvSpPr>
        <p:spPr>
          <a:xfrm>
            <a:off x="4935057" y="7786136"/>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chemeClr val="bg1"/>
                </a:solidFill>
                <a:effectLst/>
                <a:uFillTx/>
                <a:latin typeface="+mn-lt"/>
                <a:ea typeface="+mn-ea"/>
                <a:cs typeface="+mn-cs"/>
                <a:sym typeface="Helvetica"/>
              </a:rPr>
              <a:t>T=1ps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27" name="文本框 26">
            <a:extLst>
              <a:ext uri="{FF2B5EF4-FFF2-40B4-BE49-F238E27FC236}">
                <a16:creationId xmlns:a16="http://schemas.microsoft.com/office/drawing/2014/main" id="{A3A4DDC9-E3F2-A288-352D-E918172DB7B7}"/>
              </a:ext>
            </a:extLst>
          </p:cNvPr>
          <p:cNvSpPr txBox="1"/>
          <p:nvPr/>
        </p:nvSpPr>
        <p:spPr>
          <a:xfrm>
            <a:off x="4700092" y="9981334"/>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chemeClr val="bg1"/>
                </a:solidFill>
                <a:effectLst/>
                <a:uFillTx/>
                <a:latin typeface="+mn-lt"/>
                <a:ea typeface="+mn-ea"/>
                <a:cs typeface="+mn-cs"/>
                <a:sym typeface="Helvetica"/>
              </a:rPr>
              <a:t>T=1.33ps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28" name="文本框 27">
            <a:extLst>
              <a:ext uri="{FF2B5EF4-FFF2-40B4-BE49-F238E27FC236}">
                <a16:creationId xmlns:a16="http://schemas.microsoft.com/office/drawing/2014/main" id="{95CD0FD4-BC75-EAB7-A016-7525A6490EEB}"/>
              </a:ext>
            </a:extLst>
          </p:cNvPr>
          <p:cNvSpPr txBox="1"/>
          <p:nvPr/>
        </p:nvSpPr>
        <p:spPr>
          <a:xfrm>
            <a:off x="4860163" y="12212897"/>
            <a:ext cx="222945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chemeClr val="bg1"/>
                </a:solidFill>
                <a:effectLst/>
                <a:uFillTx/>
                <a:latin typeface="+mn-lt"/>
                <a:ea typeface="+mn-ea"/>
                <a:cs typeface="+mn-cs"/>
                <a:sym typeface="Helvetica"/>
              </a:rPr>
              <a:t>T=1.67ps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pic>
        <p:nvPicPr>
          <p:cNvPr id="34" name="图片 33" descr="图表, 折线图&#10;&#10;描述已自动生成">
            <a:extLst>
              <a:ext uri="{FF2B5EF4-FFF2-40B4-BE49-F238E27FC236}">
                <a16:creationId xmlns:a16="http://schemas.microsoft.com/office/drawing/2014/main" id="{0E998686-97C7-E82A-F747-FB719B737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9337" y="2056108"/>
            <a:ext cx="7772400" cy="2914650"/>
          </a:xfrm>
          <a:prstGeom prst="rect">
            <a:avLst/>
          </a:prstGeom>
        </p:spPr>
      </p:pic>
      <p:pic>
        <p:nvPicPr>
          <p:cNvPr id="36" name="图片 35" descr="图表, 折线图, 散点图&#10;&#10;描述已自动生成">
            <a:extLst>
              <a:ext uri="{FF2B5EF4-FFF2-40B4-BE49-F238E27FC236}">
                <a16:creationId xmlns:a16="http://schemas.microsoft.com/office/drawing/2014/main" id="{8175F7C7-D635-1CC5-42C5-54784FE0F6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9337" y="4221026"/>
            <a:ext cx="7772400" cy="2914650"/>
          </a:xfrm>
          <a:prstGeom prst="rect">
            <a:avLst/>
          </a:prstGeom>
        </p:spPr>
      </p:pic>
      <p:pic>
        <p:nvPicPr>
          <p:cNvPr id="38" name="图片 37" descr="图形用户界面, 图表, 折线图, 散点图&#10;&#10;描述已自动生成">
            <a:extLst>
              <a:ext uri="{FF2B5EF4-FFF2-40B4-BE49-F238E27FC236}">
                <a16:creationId xmlns:a16="http://schemas.microsoft.com/office/drawing/2014/main" id="{0DF59051-F82A-74AF-42EC-C3AC4B80CE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2477" y="6377239"/>
            <a:ext cx="7772400" cy="2914650"/>
          </a:xfrm>
          <a:prstGeom prst="rect">
            <a:avLst/>
          </a:prstGeom>
        </p:spPr>
      </p:pic>
      <p:pic>
        <p:nvPicPr>
          <p:cNvPr id="40" name="图片 39" descr="图表, 折线图, 散点图&#10;&#10;描述已自动生成">
            <a:extLst>
              <a:ext uri="{FF2B5EF4-FFF2-40B4-BE49-F238E27FC236}">
                <a16:creationId xmlns:a16="http://schemas.microsoft.com/office/drawing/2014/main" id="{261C9D81-CBA8-4B46-B8F4-7975D2ABEF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5617" y="8542157"/>
            <a:ext cx="7772400" cy="2914650"/>
          </a:xfrm>
          <a:prstGeom prst="rect">
            <a:avLst/>
          </a:prstGeom>
        </p:spPr>
      </p:pic>
      <p:pic>
        <p:nvPicPr>
          <p:cNvPr id="42" name="图片 41" descr="图表, 折线图&#10;&#10;描述已自动生成">
            <a:extLst>
              <a:ext uri="{FF2B5EF4-FFF2-40B4-BE49-F238E27FC236}">
                <a16:creationId xmlns:a16="http://schemas.microsoft.com/office/drawing/2014/main" id="{8827923A-4BDE-6B43-A21D-3C8E77C546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1049" y="10755572"/>
            <a:ext cx="7772400" cy="2914650"/>
          </a:xfrm>
          <a:prstGeom prst="rect">
            <a:avLst/>
          </a:prstGeom>
        </p:spPr>
      </p:pic>
      <p:sp>
        <p:nvSpPr>
          <p:cNvPr id="43" name="Ti:S pulse length &gt;70 fs…">
            <a:extLst>
              <a:ext uri="{FF2B5EF4-FFF2-40B4-BE49-F238E27FC236}">
                <a16:creationId xmlns:a16="http://schemas.microsoft.com/office/drawing/2014/main" id="{91D10465-8158-549B-798C-AAE490630537}"/>
              </a:ext>
            </a:extLst>
          </p:cNvPr>
          <p:cNvSpPr txBox="1"/>
          <p:nvPr/>
        </p:nvSpPr>
        <p:spPr>
          <a:xfrm>
            <a:off x="16727695" y="5907005"/>
            <a:ext cx="7402305" cy="2646876"/>
          </a:xfrm>
          <a:prstGeom prst="rect">
            <a:avLst/>
          </a:prstGeom>
          <a:solidFill>
            <a:schemeClr val="bg1"/>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gn="just">
              <a:buSzPct val="150000"/>
              <a:defRPr sz="4000"/>
            </a:pPr>
            <a:r>
              <a:rPr lang="en-US" sz="3200" dirty="0">
                <a:solidFill>
                  <a:srgbClr val="2522EC"/>
                </a:solidFill>
              </a:rPr>
              <a:t>    </a:t>
            </a:r>
            <a:r>
              <a:rPr lang="en-US" sz="3200" dirty="0">
                <a:solidFill>
                  <a:schemeClr val="accent3">
                    <a:lumMod val="50000"/>
                  </a:schemeClr>
                </a:solidFill>
              </a:rPr>
              <a:t>Excite an ionization front </a:t>
            </a:r>
          </a:p>
          <a:p>
            <a:pPr marL="457200" indent="-457200" algn="just">
              <a:buSzPct val="150000"/>
              <a:buFont typeface="Wingdings" pitchFamily="2" charset="2"/>
              <a:buChar char="ü"/>
              <a:defRPr sz="4000"/>
            </a:pPr>
            <a:r>
              <a:rPr lang="en-US" altLang="zh-CN" sz="3200" dirty="0">
                <a:solidFill>
                  <a:schemeClr val="accent3">
                    <a:lumMod val="50000"/>
                  </a:schemeClr>
                </a:solidFill>
              </a:rPr>
              <a:t>length 4</a:t>
            </a:r>
            <a:r>
              <a:rPr lang="en-US" sz="3200" dirty="0">
                <a:solidFill>
                  <a:schemeClr val="accent3">
                    <a:lumMod val="50000"/>
                  </a:schemeClr>
                </a:solidFill>
              </a:rPr>
              <a:t>00 </a:t>
            </a:r>
            <a:r>
              <a:rPr lang="en-US" altLang="zh-CN" sz="3200" dirty="0">
                <a:solidFill>
                  <a:schemeClr val="accent3">
                    <a:lumMod val="50000"/>
                  </a:schemeClr>
                </a:solidFill>
              </a:rPr>
              <a:t>µm (80 periods of B field</a:t>
            </a:r>
            <a:r>
              <a:rPr lang="en-US" sz="3200" dirty="0">
                <a:solidFill>
                  <a:schemeClr val="accent3">
                    <a:lumMod val="50000"/>
                  </a:schemeClr>
                </a:solidFill>
              </a:rPr>
              <a:t>)</a:t>
            </a:r>
          </a:p>
          <a:p>
            <a:pPr marL="457200" indent="-457200" algn="just">
              <a:buSzPct val="150000"/>
              <a:buFont typeface="Wingdings" pitchFamily="2" charset="2"/>
              <a:buChar char="ü"/>
              <a:defRPr sz="4000"/>
            </a:pPr>
            <a:r>
              <a:rPr lang="en-US" sz="3200" dirty="0">
                <a:solidFill>
                  <a:schemeClr val="accent3">
                    <a:lumMod val="50000"/>
                  </a:schemeClr>
                </a:solidFill>
              </a:rPr>
              <a:t>width &gt; </a:t>
            </a:r>
            <a:r>
              <a:rPr lang="en-US" sz="3200" dirty="0">
                <a:solidFill>
                  <a:schemeClr val="accent6">
                    <a:lumMod val="75000"/>
                  </a:schemeClr>
                </a:solidFill>
              </a:rPr>
              <a:t>100</a:t>
            </a:r>
            <a:r>
              <a:rPr lang="en-US" altLang="zh-CN" sz="3200" dirty="0">
                <a:solidFill>
                  <a:schemeClr val="accent3">
                    <a:lumMod val="50000"/>
                  </a:schemeClr>
                </a:solidFill>
              </a:rPr>
              <a:t> µm, much larger than half of the CO2 wavelength </a:t>
            </a:r>
            <a:r>
              <a:rPr lang="en-US" altLang="zh-CN" sz="3200" dirty="0">
                <a:solidFill>
                  <a:srgbClr val="2522EC"/>
                </a:solidFill>
              </a:rPr>
              <a:t>(</a:t>
            </a:r>
            <a:r>
              <a:rPr lang="en-US" altLang="zh-CN" sz="3200" dirty="0" err="1">
                <a:solidFill>
                  <a:schemeClr val="accent6">
                    <a:lumMod val="75000"/>
                  </a:schemeClr>
                </a:solidFill>
              </a:rPr>
              <a:t>Ti:Sa</a:t>
            </a:r>
            <a:r>
              <a:rPr lang="en-US" altLang="zh-CN" sz="3200" dirty="0">
                <a:solidFill>
                  <a:schemeClr val="accent6">
                    <a:lumMod val="75000"/>
                  </a:schemeClr>
                </a:solidFill>
              </a:rPr>
              <a:t> </a:t>
            </a:r>
            <a:r>
              <a:rPr lang="en-US" altLang="zh-CN" sz="3200" dirty="0" err="1">
                <a:solidFill>
                  <a:schemeClr val="accent6">
                    <a:lumMod val="75000"/>
                  </a:schemeClr>
                </a:solidFill>
              </a:rPr>
              <a:t>prepulse</a:t>
            </a:r>
            <a:r>
              <a:rPr lang="en-US" altLang="zh-CN" sz="3200" dirty="0">
                <a:solidFill>
                  <a:srgbClr val="2522EC"/>
                </a:solidFill>
              </a:rPr>
              <a:t>)</a:t>
            </a:r>
          </a:p>
        </p:txBody>
      </p:sp>
      <p:sp>
        <p:nvSpPr>
          <p:cNvPr id="44" name="An upgrade of the Ti:S system is planned for implementation in the rest of this year:…">
            <a:extLst>
              <a:ext uri="{FF2B5EF4-FFF2-40B4-BE49-F238E27FC236}">
                <a16:creationId xmlns:a16="http://schemas.microsoft.com/office/drawing/2014/main" id="{E5B16D9B-6E8F-9655-37B9-893831A902A9}"/>
              </a:ext>
            </a:extLst>
          </p:cNvPr>
          <p:cNvSpPr txBox="1"/>
          <p:nvPr/>
        </p:nvSpPr>
        <p:spPr>
          <a:xfrm>
            <a:off x="17029020" y="11065533"/>
            <a:ext cx="6338980" cy="1516695"/>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lgn="just">
              <a:lnSpc>
                <a:spcPct val="90000"/>
              </a:lnSpc>
              <a:defRPr sz="4000" b="1">
                <a:solidFill>
                  <a:srgbClr val="3284BF"/>
                </a:solidFill>
              </a:defRPr>
            </a:pPr>
            <a:r>
              <a:rPr lang="en-US" sz="3200" dirty="0"/>
              <a:t>Desired Upgrades to </a:t>
            </a:r>
            <a:r>
              <a:rPr lang="en-US" sz="3200" dirty="0" err="1"/>
              <a:t>Ti:Sa</a:t>
            </a:r>
            <a:r>
              <a:rPr lang="en-US" sz="3200" dirty="0"/>
              <a:t> laser</a:t>
            </a:r>
            <a:endParaRPr sz="3200" dirty="0"/>
          </a:p>
          <a:p>
            <a:pPr marL="457200" indent="-457200" algn="just">
              <a:lnSpc>
                <a:spcPct val="90000"/>
              </a:lnSpc>
              <a:buFont typeface="Arial" panose="020B0604020202020204" pitchFamily="34" charset="0"/>
              <a:buChar char="•"/>
              <a:defRPr sz="4000">
                <a:solidFill>
                  <a:srgbClr val="3284BF"/>
                </a:solidFill>
              </a:defRPr>
            </a:pPr>
            <a:r>
              <a:rPr lang="en-US" sz="3200" dirty="0"/>
              <a:t>Reduce the </a:t>
            </a:r>
            <a:r>
              <a:rPr lang="en-US" sz="3200" dirty="0" err="1"/>
              <a:t>prepulse</a:t>
            </a:r>
            <a:endParaRPr lang="en-US" sz="3200" dirty="0"/>
          </a:p>
          <a:p>
            <a:pPr marL="457200" indent="-457200" algn="just">
              <a:lnSpc>
                <a:spcPct val="90000"/>
              </a:lnSpc>
              <a:buFont typeface="Arial" panose="020B0604020202020204" pitchFamily="34" charset="0"/>
              <a:buChar char="•"/>
              <a:defRPr sz="4000">
                <a:solidFill>
                  <a:srgbClr val="3284BF"/>
                </a:solidFill>
              </a:defRPr>
            </a:pPr>
            <a:r>
              <a:rPr lang="en-US" sz="3200" dirty="0"/>
              <a:t>Decrease the </a:t>
            </a:r>
            <a:r>
              <a:rPr sz="3200" dirty="0"/>
              <a:t>pulse length</a:t>
            </a:r>
          </a:p>
        </p:txBody>
      </p:sp>
      <p:cxnSp>
        <p:nvCxnSpPr>
          <p:cNvPr id="4" name="直线连接符 3">
            <a:extLst>
              <a:ext uri="{FF2B5EF4-FFF2-40B4-BE49-F238E27FC236}">
                <a16:creationId xmlns:a16="http://schemas.microsoft.com/office/drawing/2014/main" id="{23CEA453-2053-E372-4155-6E585604A494}"/>
              </a:ext>
            </a:extLst>
          </p:cNvPr>
          <p:cNvCxnSpPr/>
          <p:nvPr/>
        </p:nvCxnSpPr>
        <p:spPr>
          <a:xfrm>
            <a:off x="12844596" y="8619671"/>
            <a:ext cx="0" cy="2186274"/>
          </a:xfrm>
          <a:prstGeom prst="line">
            <a:avLst/>
          </a:prstGeom>
          <a:noFill/>
          <a:ln w="25400" cap="flat">
            <a:solidFill>
              <a:schemeClr val="tx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 name="直线连接符 4">
            <a:extLst>
              <a:ext uri="{FF2B5EF4-FFF2-40B4-BE49-F238E27FC236}">
                <a16:creationId xmlns:a16="http://schemas.microsoft.com/office/drawing/2014/main" id="{C70ECC88-56E7-59B9-AA29-015AC3EE4CF0}"/>
              </a:ext>
            </a:extLst>
          </p:cNvPr>
          <p:cNvCxnSpPr/>
          <p:nvPr/>
        </p:nvCxnSpPr>
        <p:spPr>
          <a:xfrm>
            <a:off x="13523994" y="8619671"/>
            <a:ext cx="0" cy="2186274"/>
          </a:xfrm>
          <a:prstGeom prst="line">
            <a:avLst/>
          </a:prstGeom>
          <a:noFill/>
          <a:ln w="25400" cap="flat">
            <a:solidFill>
              <a:schemeClr val="tx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文本框 6">
            <a:extLst>
              <a:ext uri="{FF2B5EF4-FFF2-40B4-BE49-F238E27FC236}">
                <a16:creationId xmlns:a16="http://schemas.microsoft.com/office/drawing/2014/main" id="{76E8E258-C028-1E7B-882E-7F94C9396152}"/>
              </a:ext>
            </a:extLst>
          </p:cNvPr>
          <p:cNvSpPr txBox="1"/>
          <p:nvPr/>
        </p:nvSpPr>
        <p:spPr>
          <a:xfrm>
            <a:off x="13523994" y="8608553"/>
            <a:ext cx="557041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altLang="zh-CN" dirty="0">
                <a:solidFill>
                  <a:schemeClr val="tx1"/>
                </a:solidFill>
              </a:rPr>
              <a:t>measured i</a:t>
            </a:r>
            <a:r>
              <a:rPr kumimoji="0" lang="en-US" altLang="zh-CN" sz="3600" b="0" i="0" u="none" strike="noStrike" cap="none" spc="0" normalizeH="0" baseline="0" dirty="0">
                <a:ln>
                  <a:noFill/>
                </a:ln>
                <a:solidFill>
                  <a:schemeClr val="tx1"/>
                </a:solidFill>
                <a:effectLst/>
                <a:uFillTx/>
                <a:latin typeface="+mn-lt"/>
                <a:ea typeface="+mn-ea"/>
                <a:cs typeface="+mn-cs"/>
                <a:sym typeface="Helvetica"/>
              </a:rPr>
              <a:t>onization front</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grpSp>
        <p:nvGrpSpPr>
          <p:cNvPr id="32" name="组合 31">
            <a:extLst>
              <a:ext uri="{FF2B5EF4-FFF2-40B4-BE49-F238E27FC236}">
                <a16:creationId xmlns:a16="http://schemas.microsoft.com/office/drawing/2014/main" id="{9E739320-E740-276E-37DC-A65F8C4BE256}"/>
              </a:ext>
            </a:extLst>
          </p:cNvPr>
          <p:cNvGrpSpPr/>
          <p:nvPr/>
        </p:nvGrpSpPr>
        <p:grpSpPr>
          <a:xfrm>
            <a:off x="12124004" y="8885743"/>
            <a:ext cx="2726610" cy="1716783"/>
            <a:chOff x="16744131" y="11757932"/>
            <a:chExt cx="2726610" cy="1676047"/>
          </a:xfrm>
        </p:grpSpPr>
        <p:cxnSp>
          <p:nvCxnSpPr>
            <p:cNvPr id="11" name="直线连接符 10">
              <a:extLst>
                <a:ext uri="{FF2B5EF4-FFF2-40B4-BE49-F238E27FC236}">
                  <a16:creationId xmlns:a16="http://schemas.microsoft.com/office/drawing/2014/main" id="{E2002E8C-F2B8-ECA4-97FF-1BE408D33833}"/>
                </a:ext>
              </a:extLst>
            </p:cNvPr>
            <p:cNvCxnSpPr/>
            <p:nvPr/>
          </p:nvCxnSpPr>
          <p:spPr>
            <a:xfrm>
              <a:off x="16744131" y="11757932"/>
              <a:ext cx="1343737" cy="0"/>
            </a:xfrm>
            <a:prstGeom prst="line">
              <a:avLst/>
            </a:prstGeom>
            <a:noFill/>
            <a:ln w="44450" cap="flat" cmpd="sng">
              <a:solidFill>
                <a:srgbClr val="FF0000"/>
              </a:solidFill>
              <a:prstDash val="solid"/>
              <a:bevel/>
            </a:ln>
            <a:effectLst/>
            <a:sp3d/>
          </p:spPr>
          <p:style>
            <a:lnRef idx="0">
              <a:scrgbClr r="0" g="0" b="0"/>
            </a:lnRef>
            <a:fillRef idx="0">
              <a:scrgbClr r="0" g="0" b="0"/>
            </a:fillRef>
            <a:effectRef idx="0">
              <a:scrgbClr r="0" g="0" b="0"/>
            </a:effectRef>
            <a:fontRef idx="none"/>
          </p:style>
        </p:cxnSp>
        <p:cxnSp>
          <p:nvCxnSpPr>
            <p:cNvPr id="13" name="直线连接符 12">
              <a:extLst>
                <a:ext uri="{FF2B5EF4-FFF2-40B4-BE49-F238E27FC236}">
                  <a16:creationId xmlns:a16="http://schemas.microsoft.com/office/drawing/2014/main" id="{D0561859-88F3-758C-91EC-E8AC74AEB158}"/>
                </a:ext>
              </a:extLst>
            </p:cNvPr>
            <p:cNvCxnSpPr>
              <a:cxnSpLocks/>
            </p:cNvCxnSpPr>
            <p:nvPr/>
          </p:nvCxnSpPr>
          <p:spPr>
            <a:xfrm>
              <a:off x="18077982" y="11757932"/>
              <a:ext cx="49240" cy="1661255"/>
            </a:xfrm>
            <a:prstGeom prst="line">
              <a:avLst/>
            </a:prstGeom>
            <a:noFill/>
            <a:ln w="38100" cap="flat">
              <a:solidFill>
                <a:srgbClr val="FF0000"/>
              </a:solidFill>
              <a:prstDash val="solid"/>
              <a:bevel/>
            </a:ln>
            <a:effectLst/>
            <a:sp3d/>
          </p:spPr>
          <p:style>
            <a:lnRef idx="0">
              <a:scrgbClr r="0" g="0" b="0"/>
            </a:lnRef>
            <a:fillRef idx="0">
              <a:scrgbClr r="0" g="0" b="0"/>
            </a:fillRef>
            <a:effectRef idx="0">
              <a:scrgbClr r="0" g="0" b="0"/>
            </a:effectRef>
            <a:fontRef idx="none"/>
          </p:style>
        </p:cxnSp>
        <p:cxnSp>
          <p:nvCxnSpPr>
            <p:cNvPr id="29" name="直线连接符 28">
              <a:extLst>
                <a:ext uri="{FF2B5EF4-FFF2-40B4-BE49-F238E27FC236}">
                  <a16:creationId xmlns:a16="http://schemas.microsoft.com/office/drawing/2014/main" id="{8820624C-3537-EB11-1FCA-34B56ED51B07}"/>
                </a:ext>
              </a:extLst>
            </p:cNvPr>
            <p:cNvCxnSpPr/>
            <p:nvPr/>
          </p:nvCxnSpPr>
          <p:spPr>
            <a:xfrm>
              <a:off x="18127004" y="13433979"/>
              <a:ext cx="1343737" cy="0"/>
            </a:xfrm>
            <a:prstGeom prst="line">
              <a:avLst/>
            </a:prstGeom>
            <a:noFill/>
            <a:ln w="38100" cap="flat">
              <a:solidFill>
                <a:srgbClr val="FF0000"/>
              </a:solidFill>
              <a:prstDash val="solid"/>
              <a:bevel/>
            </a:ln>
            <a:effectLst/>
            <a:sp3d/>
          </p:spPr>
          <p:style>
            <a:lnRef idx="0">
              <a:scrgbClr r="0" g="0" b="0"/>
            </a:lnRef>
            <a:fillRef idx="0">
              <a:scrgbClr r="0" g="0" b="0"/>
            </a:fillRef>
            <a:effectRef idx="0">
              <a:scrgbClr r="0" g="0" b="0"/>
            </a:effectRef>
            <a:fontRef idx="none"/>
          </p:style>
        </p:cxnSp>
      </p:grpSp>
      <p:sp>
        <p:nvSpPr>
          <p:cNvPr id="15" name="文本框 14">
            <a:extLst>
              <a:ext uri="{FF2B5EF4-FFF2-40B4-BE49-F238E27FC236}">
                <a16:creationId xmlns:a16="http://schemas.microsoft.com/office/drawing/2014/main" id="{1393E48A-8266-B93D-D3BB-228D9421FE89}"/>
              </a:ext>
            </a:extLst>
          </p:cNvPr>
          <p:cNvSpPr txBox="1"/>
          <p:nvPr/>
        </p:nvSpPr>
        <p:spPr>
          <a:xfrm>
            <a:off x="14958190" y="10218043"/>
            <a:ext cx="557041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altLang="zh-CN" dirty="0">
                <a:solidFill>
                  <a:srgbClr val="FF0000"/>
                </a:solidFill>
              </a:rPr>
              <a:t>required i</a:t>
            </a:r>
            <a:r>
              <a:rPr kumimoji="0" lang="en-US" altLang="zh-CN" sz="3600" b="0" i="0" u="none" strike="noStrike" cap="none" spc="0" normalizeH="0" baseline="0" dirty="0">
                <a:ln>
                  <a:noFill/>
                </a:ln>
                <a:solidFill>
                  <a:srgbClr val="FF0000"/>
                </a:solidFill>
                <a:effectLst/>
                <a:uFillTx/>
                <a:latin typeface="+mn-lt"/>
                <a:ea typeface="+mn-ea"/>
                <a:cs typeface="+mn-cs"/>
                <a:sym typeface="Helvetica"/>
              </a:rPr>
              <a:t>onization front</a:t>
            </a:r>
            <a:endParaRPr kumimoji="0" lang="zh-CN" altLang="en-US" sz="3600" b="0" i="0" u="none" strike="noStrike" cap="none" spc="0" normalizeH="0" baseline="0" dirty="0">
              <a:ln>
                <a:noFill/>
              </a:ln>
              <a:solidFill>
                <a:srgbClr val="FF0000"/>
              </a:solidFill>
              <a:effectLst/>
              <a:uFillTx/>
              <a:latin typeface="+mn-lt"/>
              <a:ea typeface="+mn-ea"/>
              <a:cs typeface="+mn-cs"/>
              <a:sym typeface="Helvetica"/>
            </a:endParaRPr>
          </a:p>
        </p:txBody>
      </p:sp>
    </p:spTree>
    <p:extLst>
      <p:ext uri="{BB962C8B-B14F-4D97-AF65-F5344CB8AC3E}">
        <p14:creationId xmlns:p14="http://schemas.microsoft.com/office/powerpoint/2010/main" val="13227186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ynchronization and overlapping"/>
          <p:cNvSpPr txBox="1">
            <a:spLocks noGrp="1"/>
          </p:cNvSpPr>
          <p:nvPr>
            <p:ph type="title"/>
          </p:nvPr>
        </p:nvSpPr>
        <p:spPr>
          <a:prstGeom prst="rect">
            <a:avLst/>
          </a:prstGeom>
        </p:spPr>
        <p:txBody>
          <a:bodyPr/>
          <a:lstStyle>
            <a:lvl1pPr indent="101600"/>
          </a:lstStyle>
          <a:p>
            <a:r>
              <a:rPr dirty="0"/>
              <a:t>Synchronization and overlapping</a:t>
            </a:r>
          </a:p>
        </p:txBody>
      </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634" name="metal needle"/>
          <p:cNvSpPr txBox="1"/>
          <p:nvPr/>
        </p:nvSpPr>
        <p:spPr>
          <a:xfrm>
            <a:off x="2592820" y="4684456"/>
            <a:ext cx="2813542" cy="7289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a:solidFill>
                  <a:srgbClr val="FFFFFF"/>
                </a:solidFill>
              </a:defRPr>
            </a:lvl1pPr>
          </a:lstStyle>
          <a:p>
            <a:r>
              <a:t>metal needle</a:t>
            </a:r>
          </a:p>
        </p:txBody>
      </p:sp>
      <p:pic>
        <p:nvPicPr>
          <p:cNvPr id="639" name="Image__2021-08-19__13-00-22-Ti-1362ps-CO2-12_5mm.png"/>
          <p:cNvPicPr>
            <a:picLocks noChangeAspect="1"/>
          </p:cNvPicPr>
          <p:nvPr/>
        </p:nvPicPr>
        <p:blipFill rotWithShape="1">
          <a:blip r:embed="rId3">
            <a:extLst>
              <a:ext uri="{28A0092B-C50C-407E-A947-70E740481C1C}">
                <a14:useLocalDpi xmlns:a14="http://schemas.microsoft.com/office/drawing/2010/main" val="0"/>
              </a:ext>
            </a:extLst>
          </a:blip>
          <a:srcRect l="45960" t="28758" r="43418" b="53479"/>
          <a:stretch/>
        </p:blipFill>
        <p:spPr>
          <a:xfrm>
            <a:off x="7476276" y="3921678"/>
            <a:ext cx="9318867" cy="9490255"/>
          </a:xfrm>
          <a:prstGeom prst="rect">
            <a:avLst/>
          </a:prstGeom>
          <a:ln w="12700">
            <a:miter lim="400000"/>
          </a:ln>
        </p:spPr>
      </p:pic>
      <p:sp>
        <p:nvSpPr>
          <p:cNvPr id="640" name="Sync. &amp; overlapping is done using optical shadowgraphy"/>
          <p:cNvSpPr txBox="1"/>
          <p:nvPr/>
        </p:nvSpPr>
        <p:spPr>
          <a:xfrm>
            <a:off x="2286000" y="1770157"/>
            <a:ext cx="22098000" cy="24006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marL="571500" indent="-571500">
              <a:buSzPct val="70000"/>
              <a:buFont typeface="Wingdings" pitchFamily="2" charset="2"/>
              <a:buChar char="l"/>
            </a:pPr>
            <a:r>
              <a:rPr lang="en-US" dirty="0"/>
              <a:t>Try to s</a:t>
            </a:r>
            <a:r>
              <a:rPr dirty="0"/>
              <a:t>ync</a:t>
            </a:r>
            <a:r>
              <a:rPr lang="en-US" dirty="0"/>
              <a:t>hronize the </a:t>
            </a:r>
            <a:r>
              <a:rPr lang="en-US" dirty="0" err="1"/>
              <a:t>Ti:Sa</a:t>
            </a:r>
            <a:r>
              <a:rPr lang="en-US" dirty="0"/>
              <a:t> and CO2 </a:t>
            </a:r>
            <a:r>
              <a:rPr dirty="0"/>
              <a:t>using </a:t>
            </a:r>
            <a:r>
              <a:rPr lang="en-US" dirty="0"/>
              <a:t>the optical shadowgraph (</a:t>
            </a:r>
            <a:r>
              <a:rPr lang="en-US" dirty="0" err="1">
                <a:solidFill>
                  <a:srgbClr val="FF0000"/>
                </a:solidFill>
              </a:rPr>
              <a:t>Ti:Sa</a:t>
            </a:r>
            <a:r>
              <a:rPr lang="en-US" dirty="0">
                <a:solidFill>
                  <a:srgbClr val="FF0000"/>
                </a:solidFill>
              </a:rPr>
              <a:t> </a:t>
            </a:r>
            <a:r>
              <a:rPr lang="en-US" dirty="0" err="1">
                <a:solidFill>
                  <a:srgbClr val="FF0000"/>
                </a:solidFill>
              </a:rPr>
              <a:t>postpulse</a:t>
            </a:r>
            <a:r>
              <a:rPr lang="en-US" dirty="0"/>
              <a:t>)</a:t>
            </a:r>
          </a:p>
          <a:p>
            <a:pPr marL="571500" indent="-571500">
              <a:buSzPct val="70000"/>
              <a:buFont typeface="Wingdings" pitchFamily="2" charset="2"/>
              <a:buChar char="l"/>
            </a:pPr>
            <a:r>
              <a:rPr lang="en-US" dirty="0"/>
              <a:t>Synchronize three beams using the e-beam probing</a:t>
            </a:r>
          </a:p>
          <a:p>
            <a:pPr marL="571500" indent="-571500">
              <a:buSzPct val="70000"/>
              <a:buFont typeface="Wingdings" pitchFamily="2" charset="2"/>
              <a:buChar char="l"/>
            </a:pPr>
            <a:r>
              <a:rPr lang="en-US" dirty="0"/>
              <a:t>Spatial overlap the </a:t>
            </a:r>
            <a:r>
              <a:rPr lang="en-US" dirty="0" err="1"/>
              <a:t>Ti:Sa</a:t>
            </a:r>
            <a:r>
              <a:rPr lang="en-US" dirty="0"/>
              <a:t> and CO2 using a needle tip </a:t>
            </a:r>
            <a:r>
              <a:rPr lang="en-US" altLang="zh-CN" dirty="0"/>
              <a:t>(within 100 µm) </a:t>
            </a:r>
            <a:r>
              <a:rPr lang="en-US" dirty="0"/>
              <a:t>and e-beam probing (</a:t>
            </a:r>
            <a:r>
              <a:rPr lang="en-US" altLang="zh-CN" dirty="0"/>
              <a:t>vertical direction</a:t>
            </a:r>
            <a:r>
              <a:rPr lang="en-US" dirty="0"/>
              <a:t>)</a:t>
            </a:r>
            <a:endParaRPr dirty="0"/>
          </a:p>
        </p:txBody>
      </p:sp>
      <p:sp>
        <p:nvSpPr>
          <p:cNvPr id="13" name="文本框 12">
            <a:extLst>
              <a:ext uri="{FF2B5EF4-FFF2-40B4-BE49-F238E27FC236}">
                <a16:creationId xmlns:a16="http://schemas.microsoft.com/office/drawing/2014/main" id="{8BAFC8C1-4174-D547-8ABA-54B04B192EAE}"/>
              </a:ext>
            </a:extLst>
          </p:cNvPr>
          <p:cNvSpPr txBox="1"/>
          <p:nvPr/>
        </p:nvSpPr>
        <p:spPr>
          <a:xfrm>
            <a:off x="11230896" y="6845984"/>
            <a:ext cx="1810109"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altLang="zh-CN" sz="4000" dirty="0">
                <a:solidFill>
                  <a:schemeClr val="bg1"/>
                </a:solidFill>
              </a:rPr>
              <a:t>Gas jet</a:t>
            </a:r>
            <a:endParaRPr kumimoji="0" lang="zh-CN" altLang="en-US" sz="4000" b="0" i="0" u="none" strike="noStrike" cap="none" spc="0" normalizeH="0" baseline="0" dirty="0">
              <a:ln>
                <a:noFill/>
              </a:ln>
              <a:solidFill>
                <a:schemeClr val="bg1"/>
              </a:solidFill>
              <a:effectLst/>
              <a:uFillTx/>
              <a:latin typeface="+mn-lt"/>
              <a:ea typeface="+mn-ea"/>
              <a:cs typeface="+mn-cs"/>
              <a:sym typeface="Helvetica"/>
            </a:endParaRPr>
          </a:p>
        </p:txBody>
      </p:sp>
      <p:sp>
        <p:nvSpPr>
          <p:cNvPr id="14" name="右箭头 13">
            <a:extLst>
              <a:ext uri="{FF2B5EF4-FFF2-40B4-BE49-F238E27FC236}">
                <a16:creationId xmlns:a16="http://schemas.microsoft.com/office/drawing/2014/main" id="{9E2A96D5-D9BA-E643-A514-018D3ACA8C62}"/>
              </a:ext>
            </a:extLst>
          </p:cNvPr>
          <p:cNvSpPr/>
          <p:nvPr/>
        </p:nvSpPr>
        <p:spPr>
          <a:xfrm>
            <a:off x="8248788" y="8110932"/>
            <a:ext cx="1801028" cy="1078893"/>
          </a:xfrm>
          <a:prstGeom prst="rightArrow">
            <a:avLst/>
          </a:prstGeom>
          <a:no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5" name="文本框 14">
            <a:extLst>
              <a:ext uri="{FF2B5EF4-FFF2-40B4-BE49-F238E27FC236}">
                <a16:creationId xmlns:a16="http://schemas.microsoft.com/office/drawing/2014/main" id="{E28B0229-6EE1-BF4E-8079-E4734DD060A6}"/>
              </a:ext>
            </a:extLst>
          </p:cNvPr>
          <p:cNvSpPr txBox="1"/>
          <p:nvPr/>
        </p:nvSpPr>
        <p:spPr>
          <a:xfrm>
            <a:off x="8323208" y="8275869"/>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err="1">
                <a:ln>
                  <a:noFill/>
                </a:ln>
                <a:solidFill>
                  <a:srgbClr val="00B0F0"/>
                </a:solidFill>
                <a:effectLst/>
                <a:uFillTx/>
                <a:latin typeface="+mn-lt"/>
                <a:ea typeface="+mn-ea"/>
                <a:cs typeface="+mn-cs"/>
                <a:sym typeface="Helvetica"/>
              </a:rPr>
              <a:t>Ti</a:t>
            </a:r>
            <a:r>
              <a:rPr lang="en-US" altLang="zh-CN" sz="4000" dirty="0" err="1">
                <a:solidFill>
                  <a:srgbClr val="00B0F0"/>
                </a:solidFill>
              </a:rPr>
              <a:t>:Sa</a:t>
            </a:r>
            <a:endParaRPr kumimoji="0" lang="zh-CN" altLang="en-US" sz="4000" b="0" i="0" u="none" strike="noStrike" cap="none" spc="0" normalizeH="0" baseline="0" dirty="0">
              <a:ln>
                <a:noFill/>
              </a:ln>
              <a:solidFill>
                <a:srgbClr val="00B0F0"/>
              </a:solidFill>
              <a:effectLst/>
              <a:uFillTx/>
              <a:latin typeface="+mn-lt"/>
              <a:ea typeface="+mn-ea"/>
              <a:cs typeface="+mn-cs"/>
              <a:sym typeface="Helvetica"/>
            </a:endParaRPr>
          </a:p>
        </p:txBody>
      </p:sp>
      <p:sp>
        <p:nvSpPr>
          <p:cNvPr id="16" name="右箭头 15">
            <a:extLst>
              <a:ext uri="{FF2B5EF4-FFF2-40B4-BE49-F238E27FC236}">
                <a16:creationId xmlns:a16="http://schemas.microsoft.com/office/drawing/2014/main" id="{07835A8D-CABE-7447-AA50-733A56EAC697}"/>
              </a:ext>
            </a:extLst>
          </p:cNvPr>
          <p:cNvSpPr/>
          <p:nvPr/>
        </p:nvSpPr>
        <p:spPr>
          <a:xfrm rot="10800000">
            <a:off x="14555985" y="8122475"/>
            <a:ext cx="1801028" cy="1078893"/>
          </a:xfrm>
          <a:prstGeom prst="rightArrow">
            <a:avLst/>
          </a:prstGeom>
          <a:noFill/>
          <a:ln w="50800" cap="flat">
            <a:solidFill>
              <a:schemeClr val="accent6">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7" name="文本框 16">
            <a:extLst>
              <a:ext uri="{FF2B5EF4-FFF2-40B4-BE49-F238E27FC236}">
                <a16:creationId xmlns:a16="http://schemas.microsoft.com/office/drawing/2014/main" id="{403EEECF-E68E-4441-99D4-B0E93705155B}"/>
              </a:ext>
            </a:extLst>
          </p:cNvPr>
          <p:cNvSpPr txBox="1"/>
          <p:nvPr/>
        </p:nvSpPr>
        <p:spPr>
          <a:xfrm>
            <a:off x="15003245" y="8265382"/>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chemeClr val="accent6"/>
                </a:solidFill>
                <a:effectLst/>
                <a:uFillTx/>
                <a:latin typeface="+mn-lt"/>
                <a:ea typeface="+mn-ea"/>
                <a:cs typeface="+mn-cs"/>
                <a:sym typeface="Helvetica"/>
              </a:rPr>
              <a:t>CO2</a:t>
            </a:r>
            <a:endParaRPr kumimoji="0" lang="zh-CN" altLang="en-US" sz="4000" b="0" i="0" u="none" strike="noStrike" cap="none" spc="0" normalizeH="0" baseline="0" dirty="0">
              <a:ln>
                <a:noFill/>
              </a:ln>
              <a:solidFill>
                <a:schemeClr val="accent6"/>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5F29659D-25FE-E64C-AB05-8591DF238512}"/>
              </a:ext>
            </a:extLst>
          </p:cNvPr>
          <p:cNvSpPr txBox="1"/>
          <p:nvPr/>
        </p:nvSpPr>
        <p:spPr>
          <a:xfrm>
            <a:off x="8770934" y="10506430"/>
            <a:ext cx="7484739"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altLang="zh-CN" sz="4000" dirty="0">
                <a:solidFill>
                  <a:schemeClr val="bg1"/>
                </a:solidFill>
              </a:rPr>
              <a:t>Ionization due to </a:t>
            </a:r>
            <a:r>
              <a:rPr lang="en-US" altLang="zh-CN" sz="4000" dirty="0" err="1">
                <a:solidFill>
                  <a:srgbClr val="00B0F0"/>
                </a:solidFill>
              </a:rPr>
              <a:t>Ti:Sa</a:t>
            </a:r>
            <a:r>
              <a:rPr lang="en-US" altLang="zh-CN" sz="4000" dirty="0">
                <a:solidFill>
                  <a:srgbClr val="00B0F0"/>
                </a:solidFill>
              </a:rPr>
              <a:t> </a:t>
            </a:r>
            <a:r>
              <a:rPr lang="en-US" altLang="zh-CN" sz="4000" dirty="0">
                <a:solidFill>
                  <a:schemeClr val="bg1"/>
                </a:solidFill>
              </a:rPr>
              <a:t>and </a:t>
            </a:r>
            <a:r>
              <a:rPr lang="en-US" altLang="zh-CN" sz="4000" dirty="0">
                <a:solidFill>
                  <a:schemeClr val="accent6">
                    <a:lumMod val="75000"/>
                  </a:schemeClr>
                </a:solidFill>
              </a:rPr>
              <a:t>CO2</a:t>
            </a:r>
            <a:endParaRPr kumimoji="0" lang="zh-CN" altLang="en-US" sz="4000" b="0" i="0" u="none" strike="noStrike" cap="none" spc="0" normalizeH="0" baseline="0" dirty="0">
              <a:ln>
                <a:noFill/>
              </a:ln>
              <a:solidFill>
                <a:schemeClr val="accent6">
                  <a:lumMod val="75000"/>
                </a:schemeClr>
              </a:solidFill>
              <a:effectLst/>
              <a:uFillTx/>
              <a:latin typeface="+mn-lt"/>
              <a:ea typeface="+mn-ea"/>
              <a:cs typeface="+mn-cs"/>
              <a:sym typeface="Helvetica"/>
            </a:endParaRPr>
          </a:p>
        </p:txBody>
      </p:sp>
      <p:sp>
        <p:nvSpPr>
          <p:cNvPr id="2" name="椭圆 1">
            <a:extLst>
              <a:ext uri="{FF2B5EF4-FFF2-40B4-BE49-F238E27FC236}">
                <a16:creationId xmlns:a16="http://schemas.microsoft.com/office/drawing/2014/main" id="{A6EA1D67-D8E1-10CC-E05C-C5396D1A2E3F}"/>
              </a:ext>
            </a:extLst>
          </p:cNvPr>
          <p:cNvSpPr/>
          <p:nvPr/>
        </p:nvSpPr>
        <p:spPr>
          <a:xfrm>
            <a:off x="11661939" y="9086879"/>
            <a:ext cx="3293498" cy="1179902"/>
          </a:xfrm>
          <a:prstGeom prst="ellipse">
            <a:avLst/>
          </a:prstGeom>
          <a:noFill/>
          <a:ln w="44450" cap="flat">
            <a:solidFill>
              <a:schemeClr val="accent6">
                <a:lumMod val="75000"/>
              </a:schemeClr>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3" name="椭圆 2">
            <a:extLst>
              <a:ext uri="{FF2B5EF4-FFF2-40B4-BE49-F238E27FC236}">
                <a16:creationId xmlns:a16="http://schemas.microsoft.com/office/drawing/2014/main" id="{652610EB-B8AA-94A9-4F77-96564BAED1FD}"/>
              </a:ext>
            </a:extLst>
          </p:cNvPr>
          <p:cNvSpPr/>
          <p:nvPr/>
        </p:nvSpPr>
        <p:spPr>
          <a:xfrm>
            <a:off x="9395869" y="9383272"/>
            <a:ext cx="5559567" cy="602406"/>
          </a:xfrm>
          <a:prstGeom prst="ellipse">
            <a:avLst/>
          </a:prstGeom>
          <a:noFill/>
          <a:ln w="44450" cap="flat">
            <a:solidFill>
              <a:srgbClr val="00B0F0"/>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cxnSp>
        <p:nvCxnSpPr>
          <p:cNvPr id="5" name="直线连接符 4">
            <a:extLst>
              <a:ext uri="{FF2B5EF4-FFF2-40B4-BE49-F238E27FC236}">
                <a16:creationId xmlns:a16="http://schemas.microsoft.com/office/drawing/2014/main" id="{DC4204CE-1652-79F1-8148-3BDA8075D8F7}"/>
              </a:ext>
            </a:extLst>
          </p:cNvPr>
          <p:cNvCxnSpPr/>
          <p:nvPr/>
        </p:nvCxnSpPr>
        <p:spPr>
          <a:xfrm>
            <a:off x="10036877" y="7214969"/>
            <a:ext cx="694372" cy="702328"/>
          </a:xfrm>
          <a:prstGeom prst="line">
            <a:avLst/>
          </a:prstGeom>
          <a:noFill/>
          <a:ln w="381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直线连接符 5">
            <a:extLst>
              <a:ext uri="{FF2B5EF4-FFF2-40B4-BE49-F238E27FC236}">
                <a16:creationId xmlns:a16="http://schemas.microsoft.com/office/drawing/2014/main" id="{A6242191-B501-ADA3-F9B9-B746FF588BBB}"/>
              </a:ext>
            </a:extLst>
          </p:cNvPr>
          <p:cNvCxnSpPr>
            <a:cxnSpLocks/>
          </p:cNvCxnSpPr>
          <p:nvPr/>
        </p:nvCxnSpPr>
        <p:spPr>
          <a:xfrm>
            <a:off x="10727573" y="7903663"/>
            <a:ext cx="3179611" cy="94709"/>
          </a:xfrm>
          <a:prstGeom prst="line">
            <a:avLst/>
          </a:prstGeom>
          <a:noFill/>
          <a:ln w="381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直线连接符 7">
            <a:extLst>
              <a:ext uri="{FF2B5EF4-FFF2-40B4-BE49-F238E27FC236}">
                <a16:creationId xmlns:a16="http://schemas.microsoft.com/office/drawing/2014/main" id="{5ED639CA-DA6F-F247-4E8D-0DF468A806E0}"/>
              </a:ext>
            </a:extLst>
          </p:cNvPr>
          <p:cNvCxnSpPr>
            <a:cxnSpLocks/>
          </p:cNvCxnSpPr>
          <p:nvPr/>
        </p:nvCxnSpPr>
        <p:spPr>
          <a:xfrm>
            <a:off x="10049816" y="6322333"/>
            <a:ext cx="0" cy="892636"/>
          </a:xfrm>
          <a:prstGeom prst="line">
            <a:avLst/>
          </a:prstGeom>
          <a:noFill/>
          <a:ln w="381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游戏机, 灯光, 夜空&#10;&#10;描述已自动生成">
            <a:extLst>
              <a:ext uri="{FF2B5EF4-FFF2-40B4-BE49-F238E27FC236}">
                <a16:creationId xmlns:a16="http://schemas.microsoft.com/office/drawing/2014/main" id="{7CB4F16A-2D6D-5342-4646-98C1A62B361B}"/>
              </a:ext>
            </a:extLst>
          </p:cNvPr>
          <p:cNvPicPr>
            <a:picLocks noChangeAspect="1"/>
          </p:cNvPicPr>
          <p:nvPr/>
        </p:nvPicPr>
        <p:blipFill rotWithShape="1">
          <a:blip r:embed="rId3">
            <a:extLst>
              <a:ext uri="{28A0092B-C50C-407E-A947-70E740481C1C}">
                <a14:useLocalDpi xmlns:a14="http://schemas.microsoft.com/office/drawing/2010/main" val="0"/>
              </a:ext>
            </a:extLst>
          </a:blip>
          <a:srcRect t="16060" r="21188" b="13625"/>
          <a:stretch/>
        </p:blipFill>
        <p:spPr>
          <a:xfrm>
            <a:off x="5248553" y="4614294"/>
            <a:ext cx="13857985" cy="8529571"/>
          </a:xfrm>
          <a:prstGeom prst="rect">
            <a:avLst/>
          </a:prstGeom>
        </p:spPr>
      </p:pic>
      <p:sp>
        <p:nvSpPr>
          <p:cNvPr id="630" name="Synchronization and overlapping"/>
          <p:cNvSpPr txBox="1">
            <a:spLocks noGrp="1"/>
          </p:cNvSpPr>
          <p:nvPr>
            <p:ph type="title"/>
          </p:nvPr>
        </p:nvSpPr>
        <p:spPr>
          <a:prstGeom prst="rect">
            <a:avLst/>
          </a:prstGeom>
        </p:spPr>
        <p:txBody>
          <a:bodyPr/>
          <a:lstStyle>
            <a:lvl1pPr indent="101600"/>
          </a:lstStyle>
          <a:p>
            <a:r>
              <a:rPr lang="en-US" dirty="0"/>
              <a:t>e-probing data with PMQ</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638" name="Ti:S"/>
          <p:cNvSpPr txBox="1"/>
          <p:nvPr/>
        </p:nvSpPr>
        <p:spPr>
          <a:xfrm>
            <a:off x="1033090" y="7263889"/>
            <a:ext cx="991662" cy="7289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a:solidFill>
                  <a:srgbClr val="FFFFFF"/>
                </a:solidFill>
              </a:defRPr>
            </a:lvl1pPr>
          </a:lstStyle>
          <a:p>
            <a:r>
              <a:t>Ti:S</a:t>
            </a:r>
          </a:p>
        </p:txBody>
      </p:sp>
      <p:sp>
        <p:nvSpPr>
          <p:cNvPr id="14" name="文本框 13">
            <a:extLst>
              <a:ext uri="{FF2B5EF4-FFF2-40B4-BE49-F238E27FC236}">
                <a16:creationId xmlns:a16="http://schemas.microsoft.com/office/drawing/2014/main" id="{8411106B-E827-8048-BDB3-C0EEF3DB02C3}"/>
              </a:ext>
            </a:extLst>
          </p:cNvPr>
          <p:cNvSpPr txBox="1"/>
          <p:nvPr/>
        </p:nvSpPr>
        <p:spPr>
          <a:xfrm>
            <a:off x="2918847" y="1951726"/>
            <a:ext cx="19452414" cy="2979085"/>
          </a:xfrm>
          <a:prstGeom prst="rect">
            <a:avLst/>
          </a:prstGeom>
          <a:noFill/>
        </p:spPr>
        <p:txBody>
          <a:bodyPr wrap="square" rtlCol="0">
            <a:spAutoFit/>
          </a:bodyPr>
          <a:lstStyle/>
          <a:p>
            <a:pPr marL="571500" indent="-571500">
              <a:lnSpc>
                <a:spcPct val="120000"/>
              </a:lnSpc>
              <a:buFont typeface="Arial" panose="020B0604020202020204" pitchFamily="34" charset="0"/>
              <a:buChar char="•"/>
            </a:pPr>
            <a:r>
              <a:rPr lang="en-US" altLang="zh-CN" sz="4000" b="1" dirty="0">
                <a:latin typeface="Arial"/>
                <a:cs typeface="Arial"/>
              </a:rPr>
              <a:t>The PMQ e-beam imaging system can probe the ionization line very well.</a:t>
            </a:r>
          </a:p>
          <a:p>
            <a:pPr marL="571500" indent="-571500">
              <a:lnSpc>
                <a:spcPct val="120000"/>
              </a:lnSpc>
              <a:buFont typeface="Arial" panose="020B0604020202020204" pitchFamily="34" charset="0"/>
              <a:buChar char="•"/>
            </a:pPr>
            <a:endParaRPr lang="en-US" altLang="zh-CN" sz="4000" b="1" dirty="0">
              <a:latin typeface="Arial"/>
              <a:cs typeface="Arial"/>
            </a:endParaRPr>
          </a:p>
          <a:p>
            <a:pPr marL="571500" indent="-571500">
              <a:lnSpc>
                <a:spcPct val="120000"/>
              </a:lnSpc>
              <a:buFont typeface="Arial" panose="020B0604020202020204" pitchFamily="34" charset="0"/>
              <a:buChar char="•"/>
            </a:pPr>
            <a:r>
              <a:rPr lang="en-US" altLang="zh-CN" sz="4000" b="1" dirty="0">
                <a:latin typeface="Arial"/>
                <a:cs typeface="Arial"/>
              </a:rPr>
              <a:t>We found that the synchronization was not stable during the experiment.</a:t>
            </a:r>
          </a:p>
          <a:p>
            <a:pPr marL="571500" indent="-571500">
              <a:lnSpc>
                <a:spcPct val="120000"/>
              </a:lnSpc>
              <a:buFont typeface="Arial" panose="020B0604020202020204" pitchFamily="34" charset="0"/>
              <a:buChar char="•"/>
            </a:pPr>
            <a:endParaRPr lang="en-US" altLang="zh-CN" sz="4000" b="1" dirty="0">
              <a:latin typeface="Arial"/>
              <a:cs typeface="Arial"/>
            </a:endParaRPr>
          </a:p>
        </p:txBody>
      </p:sp>
      <p:sp>
        <p:nvSpPr>
          <p:cNvPr id="9" name="矩形 8">
            <a:extLst>
              <a:ext uri="{FF2B5EF4-FFF2-40B4-BE49-F238E27FC236}">
                <a16:creationId xmlns:a16="http://schemas.microsoft.com/office/drawing/2014/main" id="{AB4E4407-EE9E-58BB-81D3-F4CF136A5DA6}"/>
              </a:ext>
            </a:extLst>
          </p:cNvPr>
          <p:cNvSpPr/>
          <p:nvPr/>
        </p:nvSpPr>
        <p:spPr>
          <a:xfrm rot="21406128">
            <a:off x="5912554" y="8684137"/>
            <a:ext cx="8696509" cy="1545599"/>
          </a:xfrm>
          <a:prstGeom prst="rect">
            <a:avLst/>
          </a:prstGeom>
          <a:noFill/>
          <a:ln w="50800" cap="flat">
            <a:solidFill>
              <a:srgbClr val="00B050"/>
            </a:solidFill>
            <a:prstDash val="dash"/>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cxnSp>
        <p:nvCxnSpPr>
          <p:cNvPr id="3" name="直线箭头连接符 2">
            <a:extLst>
              <a:ext uri="{FF2B5EF4-FFF2-40B4-BE49-F238E27FC236}">
                <a16:creationId xmlns:a16="http://schemas.microsoft.com/office/drawing/2014/main" id="{700B11B6-7A50-F8B6-BCF1-B0EDEF73AB8D}"/>
              </a:ext>
            </a:extLst>
          </p:cNvPr>
          <p:cNvCxnSpPr>
            <a:cxnSpLocks/>
          </p:cNvCxnSpPr>
          <p:nvPr/>
        </p:nvCxnSpPr>
        <p:spPr>
          <a:xfrm>
            <a:off x="6580281" y="7922975"/>
            <a:ext cx="394305" cy="1640056"/>
          </a:xfrm>
          <a:prstGeom prst="straightConnector1">
            <a:avLst/>
          </a:prstGeom>
          <a:noFill/>
          <a:ln w="50800" cap="flat">
            <a:solidFill>
              <a:srgbClr val="00B0F0"/>
            </a:solidFill>
            <a:prstDash val="solid"/>
            <a:bevel/>
            <a:tailEnd type="arrow"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 name="直线箭头连接符 4">
            <a:extLst>
              <a:ext uri="{FF2B5EF4-FFF2-40B4-BE49-F238E27FC236}">
                <a16:creationId xmlns:a16="http://schemas.microsoft.com/office/drawing/2014/main" id="{34EA4080-C394-47F2-6642-DD209D105DF6}"/>
              </a:ext>
            </a:extLst>
          </p:cNvPr>
          <p:cNvCxnSpPr>
            <a:cxnSpLocks/>
          </p:cNvCxnSpPr>
          <p:nvPr/>
        </p:nvCxnSpPr>
        <p:spPr>
          <a:xfrm flipH="1">
            <a:off x="12491846" y="7628379"/>
            <a:ext cx="246323" cy="1290959"/>
          </a:xfrm>
          <a:prstGeom prst="straightConnector1">
            <a:avLst/>
          </a:prstGeom>
          <a:noFill/>
          <a:ln w="50800" cap="flat">
            <a:solidFill>
              <a:schemeClr val="accent6">
                <a:lumMod val="75000"/>
              </a:schemeClr>
            </a:solidFill>
            <a:prstDash val="solid"/>
            <a:bevel/>
            <a:tailEnd type="arrow"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右箭头 6">
            <a:extLst>
              <a:ext uri="{FF2B5EF4-FFF2-40B4-BE49-F238E27FC236}">
                <a16:creationId xmlns:a16="http://schemas.microsoft.com/office/drawing/2014/main" id="{1C951E6B-C4AA-6ED9-5FD9-D195E724291C}"/>
              </a:ext>
            </a:extLst>
          </p:cNvPr>
          <p:cNvSpPr/>
          <p:nvPr/>
        </p:nvSpPr>
        <p:spPr>
          <a:xfrm rot="21382281">
            <a:off x="5561032" y="6889984"/>
            <a:ext cx="1801028" cy="1078893"/>
          </a:xfrm>
          <a:prstGeom prst="rightArrow">
            <a:avLst/>
          </a:prstGeom>
          <a:noFill/>
          <a:ln w="50800" cap="flat">
            <a:solidFill>
              <a:srgbClr val="00B0F0"/>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0" name="文本框 9">
            <a:extLst>
              <a:ext uri="{FF2B5EF4-FFF2-40B4-BE49-F238E27FC236}">
                <a16:creationId xmlns:a16="http://schemas.microsoft.com/office/drawing/2014/main" id="{F62D4994-2D5C-6ED0-42BE-FDD43FDC29E0}"/>
              </a:ext>
            </a:extLst>
          </p:cNvPr>
          <p:cNvSpPr txBox="1"/>
          <p:nvPr/>
        </p:nvSpPr>
        <p:spPr>
          <a:xfrm rot="21382281">
            <a:off x="5635452" y="7054921"/>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err="1">
                <a:ln>
                  <a:noFill/>
                </a:ln>
                <a:solidFill>
                  <a:srgbClr val="00B0F0"/>
                </a:solidFill>
                <a:effectLst/>
                <a:uFillTx/>
                <a:latin typeface="+mn-lt"/>
                <a:ea typeface="+mn-ea"/>
                <a:cs typeface="+mn-cs"/>
                <a:sym typeface="Helvetica"/>
              </a:rPr>
              <a:t>Ti</a:t>
            </a:r>
            <a:r>
              <a:rPr lang="en-US" altLang="zh-CN" sz="4000" dirty="0" err="1">
                <a:solidFill>
                  <a:srgbClr val="00B0F0"/>
                </a:solidFill>
              </a:rPr>
              <a:t>:Sa</a:t>
            </a:r>
            <a:endParaRPr kumimoji="0" lang="zh-CN" altLang="en-US" sz="4000" b="0" i="0" u="none" strike="noStrike" cap="none" spc="0" normalizeH="0" baseline="0" dirty="0">
              <a:ln>
                <a:noFill/>
              </a:ln>
              <a:solidFill>
                <a:srgbClr val="00B0F0"/>
              </a:solidFill>
              <a:effectLst/>
              <a:uFillTx/>
              <a:latin typeface="+mn-lt"/>
              <a:ea typeface="+mn-ea"/>
              <a:cs typeface="+mn-cs"/>
              <a:sym typeface="Helvetica"/>
            </a:endParaRPr>
          </a:p>
        </p:txBody>
      </p:sp>
      <p:sp>
        <p:nvSpPr>
          <p:cNvPr id="11" name="右箭头 10">
            <a:extLst>
              <a:ext uri="{FF2B5EF4-FFF2-40B4-BE49-F238E27FC236}">
                <a16:creationId xmlns:a16="http://schemas.microsoft.com/office/drawing/2014/main" id="{79A929CB-8959-C5F8-49F3-C6CD40DFAA42}"/>
              </a:ext>
            </a:extLst>
          </p:cNvPr>
          <p:cNvSpPr/>
          <p:nvPr/>
        </p:nvSpPr>
        <p:spPr>
          <a:xfrm rot="10519939">
            <a:off x="12077213" y="6472815"/>
            <a:ext cx="1801028" cy="1078893"/>
          </a:xfrm>
          <a:prstGeom prst="rightArrow">
            <a:avLst/>
          </a:prstGeom>
          <a:noFill/>
          <a:ln w="50800" cap="flat">
            <a:solidFill>
              <a:schemeClr val="accent6">
                <a:lumMod val="75000"/>
              </a:schemeClr>
            </a:solidFill>
            <a:prstDash val="solid"/>
            <a:bevel/>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2" name="文本框 11">
            <a:extLst>
              <a:ext uri="{FF2B5EF4-FFF2-40B4-BE49-F238E27FC236}">
                <a16:creationId xmlns:a16="http://schemas.microsoft.com/office/drawing/2014/main" id="{18F4EC9C-2AE6-5D1B-53AB-E4EA4B326292}"/>
              </a:ext>
            </a:extLst>
          </p:cNvPr>
          <p:cNvSpPr txBox="1"/>
          <p:nvPr/>
        </p:nvSpPr>
        <p:spPr>
          <a:xfrm rot="21319939">
            <a:off x="12524473" y="6615722"/>
            <a:ext cx="1608131"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chemeClr val="accent6">
                    <a:lumMod val="75000"/>
                  </a:schemeClr>
                </a:solidFill>
                <a:effectLst/>
                <a:uFillTx/>
                <a:latin typeface="+mn-lt"/>
                <a:ea typeface="+mn-ea"/>
                <a:cs typeface="+mn-cs"/>
                <a:sym typeface="Helvetica"/>
              </a:rPr>
              <a:t>CO2</a:t>
            </a:r>
            <a:endParaRPr kumimoji="0" lang="zh-CN" altLang="en-US" sz="4000" b="0" i="0" u="none" strike="noStrike" cap="none" spc="0" normalizeH="0" baseline="0" dirty="0">
              <a:ln>
                <a:noFill/>
              </a:ln>
              <a:solidFill>
                <a:schemeClr val="accent6">
                  <a:lumMod val="75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18673038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 name="图片 1">
            <a:extLst>
              <a:ext uri="{FF2B5EF4-FFF2-40B4-BE49-F238E27FC236}">
                <a16:creationId xmlns:a16="http://schemas.microsoft.com/office/drawing/2014/main" id="{DD62B996-90FC-DB3F-8314-DC9A1DB28D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4203" y="10252534"/>
            <a:ext cx="6578600" cy="3289300"/>
          </a:xfrm>
          <a:prstGeom prst="rect">
            <a:avLst/>
          </a:prstGeom>
        </p:spPr>
      </p:pic>
      <p:pic>
        <p:nvPicPr>
          <p:cNvPr id="31" name="图片 30">
            <a:extLst>
              <a:ext uri="{FF2B5EF4-FFF2-40B4-BE49-F238E27FC236}">
                <a16:creationId xmlns:a16="http://schemas.microsoft.com/office/drawing/2014/main" id="{0FA5EC1C-D9FB-65A2-9049-4219F13AC2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36640" y="6114326"/>
            <a:ext cx="8519991" cy="4314495"/>
          </a:xfrm>
          <a:prstGeom prst="rect">
            <a:avLst/>
          </a:prstGeom>
        </p:spPr>
      </p:pic>
      <p:pic>
        <p:nvPicPr>
          <p:cNvPr id="23" name="图片 22" descr="夜晚的月亮&#10;&#10;描述已自动生成">
            <a:extLst>
              <a:ext uri="{FF2B5EF4-FFF2-40B4-BE49-F238E27FC236}">
                <a16:creationId xmlns:a16="http://schemas.microsoft.com/office/drawing/2014/main" id="{8C3DD887-40EF-390F-B596-55DC28FEC1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743" y="2847270"/>
            <a:ext cx="6578600" cy="3289300"/>
          </a:xfrm>
          <a:prstGeom prst="rect">
            <a:avLst/>
          </a:prstGeom>
        </p:spPr>
      </p:pic>
      <p:pic>
        <p:nvPicPr>
          <p:cNvPr id="21" name="图片 20" descr="图片包含 前, 男人, 骑, 站&#10;&#10;描述已自动生成">
            <a:extLst>
              <a:ext uri="{FF2B5EF4-FFF2-40B4-BE49-F238E27FC236}">
                <a16:creationId xmlns:a16="http://schemas.microsoft.com/office/drawing/2014/main" id="{890552EF-642E-927B-1DA2-D2805C2A3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991" y="6447654"/>
            <a:ext cx="6578600" cy="3289300"/>
          </a:xfrm>
          <a:prstGeom prst="rect">
            <a:avLst/>
          </a:prstGeom>
        </p:spPr>
      </p:pic>
      <p:pic>
        <p:nvPicPr>
          <p:cNvPr id="4" name="图片 3" descr="模糊的黑白照&#10;&#10;描述已自动生成">
            <a:extLst>
              <a:ext uri="{FF2B5EF4-FFF2-40B4-BE49-F238E27FC236}">
                <a16:creationId xmlns:a16="http://schemas.microsoft.com/office/drawing/2014/main" id="{69714270-15B1-7927-D0D9-1235F96F1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2709" y="2834913"/>
            <a:ext cx="6578600" cy="3289300"/>
          </a:xfrm>
          <a:prstGeom prst="rect">
            <a:avLst/>
          </a:prstGeom>
        </p:spPr>
      </p:pic>
      <p:sp>
        <p:nvSpPr>
          <p:cNvPr id="180" name="Google Shape;180;p7"/>
          <p:cNvSpPr txBox="1">
            <a:spLocks noGrp="1"/>
          </p:cNvSpPr>
          <p:nvPr>
            <p:ph type="title"/>
          </p:nvPr>
        </p:nvSpPr>
        <p:spPr>
          <a:xfrm>
            <a:off x="1143000" y="1525097"/>
            <a:ext cx="22098000" cy="1524001"/>
          </a:xfrm>
          <a:prstGeom prst="rect">
            <a:avLst/>
          </a:prstGeom>
          <a:noFill/>
          <a:ln>
            <a:noFill/>
          </a:ln>
        </p:spPr>
        <p:txBody>
          <a:bodyPr spcFirstLastPara="1" wrap="square" lIns="91425" tIns="91425" rIns="91425" bIns="91425" anchor="ctr" anchorCtr="0">
            <a:noAutofit/>
          </a:bodyPr>
          <a:lstStyle/>
          <a:p>
            <a:pPr marL="0" lvl="0" indent="50800" algn="l" rtl="0">
              <a:lnSpc>
                <a:spcPct val="90000"/>
              </a:lnSpc>
              <a:spcBef>
                <a:spcPts val="0"/>
              </a:spcBef>
              <a:spcAft>
                <a:spcPts val="0"/>
              </a:spcAft>
              <a:buClr>
                <a:srgbClr val="3284BF"/>
              </a:buClr>
              <a:buSzPts val="4800"/>
              <a:buFont typeface="Helvetica Neue"/>
              <a:buNone/>
            </a:pPr>
            <a:r>
              <a:rPr lang="en-US" sz="4200" dirty="0"/>
              <a:t>e-beam image measured using the PMQ probing system in 2022 run</a:t>
            </a:r>
            <a:endParaRPr sz="4200" dirty="0"/>
          </a:p>
        </p:txBody>
      </p:sp>
      <p:sp>
        <p:nvSpPr>
          <p:cNvPr id="181" name="Google Shape;181;p7"/>
          <p:cNvSpPr txBox="1">
            <a:spLocks noGrp="1"/>
          </p:cNvSpPr>
          <p:nvPr>
            <p:ph type="sldNum" idx="12"/>
          </p:nvPr>
        </p:nvSpPr>
        <p:spPr>
          <a:xfrm>
            <a:off x="23622000" y="13004799"/>
            <a:ext cx="762000" cy="728981"/>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Clr>
                <a:srgbClr val="0573AE"/>
              </a:buClr>
              <a:buSzPts val="3600"/>
              <a:buFont typeface="Helvetica Neue"/>
              <a:buNone/>
            </a:pPr>
            <a:fld id="{00000000-1234-1234-1234-123412341234}" type="slidenum">
              <a:rPr lang="en-US">
                <a:solidFill>
                  <a:srgbClr val="0573AE"/>
                </a:solidFill>
              </a:rPr>
              <a:t>19</a:t>
            </a:fld>
            <a:endParaRPr/>
          </a:p>
        </p:txBody>
      </p:sp>
      <p:sp>
        <p:nvSpPr>
          <p:cNvPr id="11" name="文本框 10">
            <a:extLst>
              <a:ext uri="{FF2B5EF4-FFF2-40B4-BE49-F238E27FC236}">
                <a16:creationId xmlns:a16="http://schemas.microsoft.com/office/drawing/2014/main" id="{A609F214-CF47-FAB1-5F20-26DC730DCE1A}"/>
              </a:ext>
            </a:extLst>
          </p:cNvPr>
          <p:cNvSpPr txBox="1"/>
          <p:nvPr/>
        </p:nvSpPr>
        <p:spPr>
          <a:xfrm>
            <a:off x="15921387" y="2921930"/>
            <a:ext cx="8158073" cy="406264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CO2 laser: ~400-800 </a:t>
            </a:r>
            <a:r>
              <a:rPr kumimoji="0" lang="en-US" altLang="zh-CN" sz="3600" b="0" i="0" u="none" strike="noStrike" cap="none" spc="0" normalizeH="0" baseline="0" dirty="0" err="1">
                <a:ln>
                  <a:noFill/>
                </a:ln>
                <a:solidFill>
                  <a:schemeClr val="tx1"/>
                </a:solidFill>
                <a:effectLst/>
                <a:uFillTx/>
                <a:latin typeface="+mn-lt"/>
                <a:ea typeface="+mn-ea"/>
                <a:cs typeface="+mn-cs"/>
                <a:sym typeface="Helvetica"/>
              </a:rPr>
              <a:t>mJ</a:t>
            </a:r>
            <a:endParaRPr kumimoji="0" lang="en-US" altLang="zh-CN" sz="3600" b="0" i="0" u="none" strike="noStrike" cap="none" spc="0" normalizeH="0" baseline="0" dirty="0">
              <a:ln>
                <a:noFill/>
              </a:ln>
              <a:solidFill>
                <a:schemeClr val="tx1"/>
              </a:solidFill>
              <a:effectLst/>
              <a:uFillTx/>
              <a:latin typeface="+mn-lt"/>
              <a:ea typeface="+mn-ea"/>
              <a:cs typeface="+mn-cs"/>
              <a:sym typeface="Helvetica"/>
            </a:endParaRPr>
          </a:p>
          <a:p>
            <a:endParaRPr kumimoji="0" lang="en-US" altLang="zh-CN" sz="3600" b="0" i="0" u="none" strike="noStrike" cap="none" spc="0" normalizeH="0" baseline="0" dirty="0">
              <a:ln>
                <a:noFill/>
              </a:ln>
              <a:solidFill>
                <a:schemeClr val="tx1"/>
              </a:solidFill>
              <a:effectLst/>
              <a:uFillTx/>
              <a:latin typeface="+mn-lt"/>
              <a:ea typeface="+mn-ea"/>
              <a:cs typeface="+mn-cs"/>
              <a:sym typeface="Helvetica"/>
            </a:endParaRPr>
          </a:p>
          <a:p>
            <a:r>
              <a:rPr kumimoji="0" lang="en-US" altLang="zh-CN" sz="3600" b="0" i="0" u="none" strike="noStrike" cap="none" spc="0" normalizeH="0" baseline="0" dirty="0">
                <a:ln>
                  <a:noFill/>
                </a:ln>
                <a:solidFill>
                  <a:schemeClr val="tx1"/>
                </a:solidFill>
                <a:effectLst/>
                <a:uFillTx/>
                <a:latin typeface="+mn-lt"/>
                <a:ea typeface="+mn-ea"/>
                <a:cs typeface="+mn-cs"/>
                <a:sym typeface="Helvetica"/>
              </a:rPr>
              <a:t>H2: ~</a:t>
            </a:r>
            <a:r>
              <a:rPr lang="en-US" altLang="zh-CN" dirty="0">
                <a:solidFill>
                  <a:schemeClr val="tx1"/>
                </a:solidFill>
              </a:rPr>
              <a:t>3</a:t>
            </a:r>
            <a:r>
              <a:rPr kumimoji="0" lang="en-US" altLang="zh-CN" sz="3600" b="0" i="0" u="none" strike="noStrike" cap="none" spc="0" normalizeH="0" baseline="0" dirty="0">
                <a:ln>
                  <a:noFill/>
                </a:ln>
                <a:solidFill>
                  <a:schemeClr val="tx1"/>
                </a:solidFill>
                <a:effectLst/>
                <a:uFillTx/>
                <a:latin typeface="+mn-lt"/>
                <a:ea typeface="+mn-ea"/>
                <a:cs typeface="+mn-cs"/>
                <a:sym typeface="Helvetica"/>
              </a:rPr>
              <a:t>0psig (~2e17cm</a:t>
            </a:r>
            <a:r>
              <a:rPr kumimoji="0" lang="en-US" altLang="zh-CN" sz="3600" b="0" i="0" u="none" strike="noStrike" cap="none" spc="0" normalizeH="0" baseline="30000" dirty="0">
                <a:ln>
                  <a:noFill/>
                </a:ln>
                <a:solidFill>
                  <a:schemeClr val="tx1"/>
                </a:solidFill>
                <a:effectLst/>
                <a:uFillTx/>
                <a:latin typeface="+mn-lt"/>
                <a:ea typeface="+mn-ea"/>
                <a:cs typeface="+mn-cs"/>
                <a:sym typeface="Helvetica"/>
              </a:rPr>
              <a:t>-3</a:t>
            </a:r>
            <a:r>
              <a:rPr kumimoji="0" lang="en-US" altLang="zh-CN" sz="3600" b="0" i="0" u="none" strike="noStrike" cap="none" spc="0" normalizeH="0" dirty="0">
                <a:ln>
                  <a:noFill/>
                </a:ln>
                <a:solidFill>
                  <a:schemeClr val="tx1"/>
                </a:solidFill>
                <a:effectLst/>
                <a:uFillTx/>
                <a:latin typeface="+mn-lt"/>
                <a:ea typeface="+mn-ea"/>
                <a:cs typeface="+mn-cs"/>
                <a:sym typeface="Helvetica"/>
              </a:rPr>
              <a:t>)</a:t>
            </a:r>
          </a:p>
          <a:p>
            <a:endParaRPr lang="en-US" altLang="zh-CN" dirty="0">
              <a:solidFill>
                <a:schemeClr val="tx1"/>
              </a:solidFill>
            </a:endParaRPr>
          </a:p>
          <a:p>
            <a:r>
              <a:rPr lang="en-US" altLang="zh-CN" dirty="0">
                <a:solidFill>
                  <a:schemeClr val="tx1"/>
                </a:solidFill>
              </a:rPr>
              <a:t>PMQ position: distance from object plane to IP ~3-4cm</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a:p>
            <a:endParaRPr kumimoji="0" lang="zh-CN" altLang="en-US" sz="3600" b="0" i="0" u="none" strike="noStrike" cap="none" spc="0" normalizeH="0" dirty="0">
              <a:ln>
                <a:noFill/>
              </a:ln>
              <a:solidFill>
                <a:schemeClr val="tx1"/>
              </a:solidFill>
              <a:effectLst/>
              <a:uFillTx/>
              <a:latin typeface="+mn-lt"/>
              <a:ea typeface="+mn-ea"/>
              <a:cs typeface="+mn-cs"/>
              <a:sym typeface="Helvetica"/>
            </a:endParaRPr>
          </a:p>
        </p:txBody>
      </p:sp>
      <p:sp>
        <p:nvSpPr>
          <p:cNvPr id="9" name="文本框 8">
            <a:extLst>
              <a:ext uri="{FF2B5EF4-FFF2-40B4-BE49-F238E27FC236}">
                <a16:creationId xmlns:a16="http://schemas.microsoft.com/office/drawing/2014/main" id="{93090F50-C055-35CE-1BAB-2C5613B098B9}"/>
              </a:ext>
            </a:extLst>
          </p:cNvPr>
          <p:cNvSpPr txBox="1"/>
          <p:nvPr/>
        </p:nvSpPr>
        <p:spPr>
          <a:xfrm>
            <a:off x="5153226" y="2958384"/>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bg1"/>
                </a:solidFill>
              </a:rPr>
              <a:t>t</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=6.67ps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17" name="文本框 16">
            <a:extLst>
              <a:ext uri="{FF2B5EF4-FFF2-40B4-BE49-F238E27FC236}">
                <a16:creationId xmlns:a16="http://schemas.microsoft.com/office/drawing/2014/main" id="{7DB6F5F5-3435-9AAB-8DC9-41BDFB620BBB}"/>
              </a:ext>
            </a:extLst>
          </p:cNvPr>
          <p:cNvSpPr txBox="1"/>
          <p:nvPr/>
        </p:nvSpPr>
        <p:spPr>
          <a:xfrm>
            <a:off x="5449132" y="6557976"/>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bg1"/>
                </a:solidFill>
              </a:rPr>
              <a:t>t</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=20ps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18" name="文本框 17">
            <a:extLst>
              <a:ext uri="{FF2B5EF4-FFF2-40B4-BE49-F238E27FC236}">
                <a16:creationId xmlns:a16="http://schemas.microsoft.com/office/drawing/2014/main" id="{1C5B951D-5806-C02F-8084-FFDB8939DB42}"/>
              </a:ext>
            </a:extLst>
          </p:cNvPr>
          <p:cNvSpPr txBox="1"/>
          <p:nvPr/>
        </p:nvSpPr>
        <p:spPr>
          <a:xfrm>
            <a:off x="5598131" y="10307695"/>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bg1"/>
                </a:solidFill>
              </a:rPr>
              <a:t>t</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=33.3ps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C6E18674-004A-E6C0-041E-831FCB933133}"/>
              </a:ext>
            </a:extLst>
          </p:cNvPr>
          <p:cNvSpPr txBox="1"/>
          <p:nvPr/>
        </p:nvSpPr>
        <p:spPr>
          <a:xfrm>
            <a:off x="13097484" y="2834913"/>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bg1"/>
                </a:solidFill>
              </a:rPr>
              <a:t>t</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=46.67ps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pic>
        <p:nvPicPr>
          <p:cNvPr id="3" name="图片 2">
            <a:extLst>
              <a:ext uri="{FF2B5EF4-FFF2-40B4-BE49-F238E27FC236}">
                <a16:creationId xmlns:a16="http://schemas.microsoft.com/office/drawing/2014/main" id="{2C0E3103-2EB2-B453-A663-55F718D366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62709" y="6430581"/>
            <a:ext cx="6578600" cy="3289300"/>
          </a:xfrm>
          <a:prstGeom prst="rect">
            <a:avLst/>
          </a:prstGeom>
        </p:spPr>
      </p:pic>
      <p:sp>
        <p:nvSpPr>
          <p:cNvPr id="20" name="文本框 19">
            <a:extLst>
              <a:ext uri="{FF2B5EF4-FFF2-40B4-BE49-F238E27FC236}">
                <a16:creationId xmlns:a16="http://schemas.microsoft.com/office/drawing/2014/main" id="{3E8E1C88-19BB-C095-212E-42A34C95AA3F}"/>
              </a:ext>
            </a:extLst>
          </p:cNvPr>
          <p:cNvSpPr txBox="1"/>
          <p:nvPr/>
        </p:nvSpPr>
        <p:spPr>
          <a:xfrm>
            <a:off x="13670494" y="6488669"/>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bg1"/>
                </a:solidFill>
              </a:rPr>
              <a:t>t</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=60ps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8" name="Summary">
            <a:extLst>
              <a:ext uri="{FF2B5EF4-FFF2-40B4-BE49-F238E27FC236}">
                <a16:creationId xmlns:a16="http://schemas.microsoft.com/office/drawing/2014/main" id="{C1460292-054F-DF93-53A9-D125B114B0E9}"/>
              </a:ext>
            </a:extLst>
          </p:cNvPr>
          <p:cNvSpPr txBox="1">
            <a:spLocks/>
          </p:cNvSpPr>
          <p:nvPr/>
        </p:nvSpPr>
        <p:spPr>
          <a:xfrm>
            <a:off x="254000" y="2358"/>
            <a:ext cx="22098000" cy="152400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ctr" anchorCtr="0">
            <a:noAutofit/>
          </a:bodyPr>
          <a:lstStyle>
            <a:lvl1pPr marL="0" marR="0" lvl="0" indent="101600" algn="l" defTabSz="1828800" latinLnBrk="0">
              <a:lnSpc>
                <a:spcPct val="90000"/>
              </a:lnSpc>
              <a:spcBef>
                <a:spcPts val="0"/>
              </a:spcBef>
              <a:spcAft>
                <a:spcPts val="0"/>
              </a:spcAft>
              <a:buClr>
                <a:srgbClr val="3284BF"/>
              </a:buClr>
              <a:buSzPts val="4800"/>
              <a:buFont typeface="Helvetica Neue"/>
              <a:buNone/>
              <a:tabLst/>
              <a:defRPr sz="4800" b="1" i="0" u="none" strike="noStrike" cap="none" spc="0" baseline="0">
                <a:solidFill>
                  <a:srgbClr val="3284BF"/>
                </a:solidFill>
                <a:uFillTx/>
                <a:latin typeface="+mn-lt"/>
                <a:ea typeface="+mn-ea"/>
                <a:cs typeface="+mn-cs"/>
                <a:sym typeface="Helvetica"/>
              </a:defRPr>
            </a:lvl1pPr>
            <a:lvl2pPr marL="0" marR="0" lvl="1"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2pPr>
            <a:lvl3pPr marL="0" marR="0" lvl="2"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3pPr>
            <a:lvl4pPr marL="0" marR="0" lvl="3"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4pPr>
            <a:lvl5pPr marL="0" marR="0" lvl="4"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5pPr>
            <a:lvl6pPr marL="0" marR="0" lvl="5" indent="4572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6pPr>
            <a:lvl7pPr marL="0" marR="0" lvl="6" indent="9144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7pPr>
            <a:lvl8pPr marL="0" marR="0" lvl="7" indent="13716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8pPr>
            <a:lvl9pPr marL="0" marR="0" lvl="8" indent="18288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dirty="0"/>
              <a:t>Weibel instability in the bounded plasma</a:t>
            </a:r>
            <a:endParaRPr lang="en-US" dirty="0"/>
          </a:p>
        </p:txBody>
      </p:sp>
      <p:sp>
        <p:nvSpPr>
          <p:cNvPr id="5" name="文本框 4">
            <a:extLst>
              <a:ext uri="{FF2B5EF4-FFF2-40B4-BE49-F238E27FC236}">
                <a16:creationId xmlns:a16="http://schemas.microsoft.com/office/drawing/2014/main" id="{B71EFC2A-809C-51AE-ADEE-4BF47D8A0699}"/>
              </a:ext>
            </a:extLst>
          </p:cNvPr>
          <p:cNvSpPr txBox="1"/>
          <p:nvPr/>
        </p:nvSpPr>
        <p:spPr>
          <a:xfrm>
            <a:off x="9346794" y="11393554"/>
            <a:ext cx="14275206" cy="1501758"/>
          </a:xfrm>
          <a:prstGeom prst="rect">
            <a:avLst/>
          </a:prstGeom>
          <a:noFill/>
        </p:spPr>
        <p:txBody>
          <a:bodyPr wrap="square" rtlCol="0">
            <a:spAutoFit/>
          </a:bodyPr>
          <a:lstStyle/>
          <a:p>
            <a:pPr>
              <a:lnSpc>
                <a:spcPct val="120000"/>
              </a:lnSpc>
            </a:pPr>
            <a:r>
              <a:rPr lang="en-US" altLang="zh-CN" sz="4000" b="1" dirty="0">
                <a:solidFill>
                  <a:srgbClr val="0070C0"/>
                </a:solidFill>
                <a:latin typeface="Arial"/>
                <a:cs typeface="Arial"/>
              </a:rPr>
              <a:t>The evolution of B fields in a bounded plasma is different from that in a wider plasma</a:t>
            </a:r>
          </a:p>
        </p:txBody>
      </p:sp>
    </p:spTree>
    <p:extLst>
      <p:ext uri="{BB962C8B-B14F-4D97-AF65-F5344CB8AC3E}">
        <p14:creationId xmlns:p14="http://schemas.microsoft.com/office/powerpoint/2010/main" val="203145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accent1"/>
                </a:solidFill>
              </a:rPr>
              <a:t>What happens when </a:t>
            </a:r>
            <a:r>
              <a:rPr lang="en-US" sz="4800" dirty="0" err="1">
                <a:solidFill>
                  <a:schemeClr val="accent1"/>
                </a:solidFill>
              </a:rPr>
              <a:t>e.m</a:t>
            </a:r>
            <a:r>
              <a:rPr lang="en-US" sz="4800" dirty="0">
                <a:solidFill>
                  <a:schemeClr val="accent1"/>
                </a:solidFill>
              </a:rPr>
              <a:t>. wave is incident on a relativistic </a:t>
            </a:r>
            <a:r>
              <a:rPr lang="en-US" sz="4800" dirty="0" err="1">
                <a:solidFill>
                  <a:schemeClr val="accent1"/>
                </a:solidFill>
              </a:rPr>
              <a:t>underdense</a:t>
            </a:r>
            <a:r>
              <a:rPr lang="en-US" sz="4800" dirty="0">
                <a:solidFill>
                  <a:schemeClr val="accent1"/>
                </a:solidFill>
              </a:rPr>
              <a:t> plasma ionization front?</a:t>
            </a:r>
          </a:p>
        </p:txBody>
      </p:sp>
      <p:pic>
        <p:nvPicPr>
          <p:cNvPr id="8" name="图片 7" descr="图形用户界面, 应用程序&#10;&#10;描述已自动生成">
            <a:extLst>
              <a:ext uri="{FF2B5EF4-FFF2-40B4-BE49-F238E27FC236}">
                <a16:creationId xmlns:a16="http://schemas.microsoft.com/office/drawing/2014/main" id="{618C7289-FFBF-844A-A0A1-66987A28B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82" y="2327461"/>
            <a:ext cx="22233459" cy="10178304"/>
          </a:xfrm>
          <a:prstGeom prst="rect">
            <a:avLst/>
          </a:prstGeom>
        </p:spPr>
      </p:pic>
      <p:sp>
        <p:nvSpPr>
          <p:cNvPr id="3" name="文本框 2">
            <a:extLst>
              <a:ext uri="{FF2B5EF4-FFF2-40B4-BE49-F238E27FC236}">
                <a16:creationId xmlns:a16="http://schemas.microsoft.com/office/drawing/2014/main" id="{587661DE-752F-E943-BCDA-9B06664758C3}"/>
              </a:ext>
            </a:extLst>
          </p:cNvPr>
          <p:cNvSpPr txBox="1"/>
          <p:nvPr/>
        </p:nvSpPr>
        <p:spPr>
          <a:xfrm>
            <a:off x="2334126" y="6858000"/>
            <a:ext cx="2492988" cy="101566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5400" b="0" i="0" u="none" strike="noStrike" cap="none" spc="0" normalizeH="0" baseline="0" dirty="0">
                <a:ln>
                  <a:noFill/>
                </a:ln>
                <a:solidFill>
                  <a:srgbClr val="2522EC"/>
                </a:solidFill>
                <a:effectLst/>
                <a:uFillTx/>
                <a:latin typeface="+mn-lt"/>
                <a:ea typeface="+mn-ea"/>
                <a:cs typeface="+mn-cs"/>
                <a:sym typeface="Helvetica"/>
              </a:rPr>
              <a:t>Plasma</a:t>
            </a:r>
            <a:endParaRPr kumimoji="0" lang="zh-CN" altLang="en-US" sz="5400" b="0" i="0" u="none" strike="noStrike" cap="none" spc="0" normalizeH="0" baseline="0" dirty="0">
              <a:ln>
                <a:noFill/>
              </a:ln>
              <a:solidFill>
                <a:srgbClr val="2522EC"/>
              </a:solidFill>
              <a:effectLst/>
              <a:uFillTx/>
              <a:latin typeface="+mn-lt"/>
              <a:ea typeface="+mn-ea"/>
              <a:cs typeface="+mn-cs"/>
              <a:sym typeface="Helvetica"/>
            </a:endParaRPr>
          </a:p>
        </p:txBody>
      </p:sp>
      <p:sp>
        <p:nvSpPr>
          <p:cNvPr id="4" name="矩形 3">
            <a:extLst>
              <a:ext uri="{FF2B5EF4-FFF2-40B4-BE49-F238E27FC236}">
                <a16:creationId xmlns:a16="http://schemas.microsoft.com/office/drawing/2014/main" id="{CA5F42CA-3754-6247-B053-D3FB8E682C7C}"/>
              </a:ext>
            </a:extLst>
          </p:cNvPr>
          <p:cNvSpPr/>
          <p:nvPr/>
        </p:nvSpPr>
        <p:spPr>
          <a:xfrm>
            <a:off x="6629400" y="5520148"/>
            <a:ext cx="4006516" cy="627990"/>
          </a:xfrm>
          <a:prstGeom prst="rect">
            <a:avLst/>
          </a:prstGeom>
          <a:noFill/>
          <a:ln w="50800" cap="flat">
            <a:solidFill>
              <a:schemeClr val="accent6">
                <a:lumMod val="75000"/>
              </a:schemeClr>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6" name="矩形 5">
            <a:extLst>
              <a:ext uri="{FF2B5EF4-FFF2-40B4-BE49-F238E27FC236}">
                <a16:creationId xmlns:a16="http://schemas.microsoft.com/office/drawing/2014/main" id="{1116A337-40C9-E943-A4DF-DF31C8C1D849}"/>
              </a:ext>
            </a:extLst>
          </p:cNvPr>
          <p:cNvSpPr/>
          <p:nvPr/>
        </p:nvSpPr>
        <p:spPr>
          <a:xfrm>
            <a:off x="6939414" y="8674897"/>
            <a:ext cx="4106778" cy="627990"/>
          </a:xfrm>
          <a:prstGeom prst="rect">
            <a:avLst/>
          </a:prstGeom>
          <a:noFill/>
          <a:ln w="50800" cap="flat">
            <a:solidFill>
              <a:schemeClr val="accent6">
                <a:lumMod val="75000"/>
              </a:schemeClr>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7" name="矩形 6">
            <a:extLst>
              <a:ext uri="{FF2B5EF4-FFF2-40B4-BE49-F238E27FC236}">
                <a16:creationId xmlns:a16="http://schemas.microsoft.com/office/drawing/2014/main" id="{030C73E3-0959-304F-A51F-AD93741826CE}"/>
              </a:ext>
            </a:extLst>
          </p:cNvPr>
          <p:cNvSpPr/>
          <p:nvPr/>
        </p:nvSpPr>
        <p:spPr>
          <a:xfrm>
            <a:off x="12409767" y="8995738"/>
            <a:ext cx="3351598" cy="627990"/>
          </a:xfrm>
          <a:prstGeom prst="rect">
            <a:avLst/>
          </a:prstGeom>
          <a:noFill/>
          <a:ln w="50800" cap="flat">
            <a:solidFill>
              <a:schemeClr val="accent6">
                <a:lumMod val="75000"/>
              </a:schemeClr>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764666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6" name="图片 5">
            <a:extLst>
              <a:ext uri="{FF2B5EF4-FFF2-40B4-BE49-F238E27FC236}">
                <a16:creationId xmlns:a16="http://schemas.microsoft.com/office/drawing/2014/main" id="{BD068676-5179-E9B6-E7D6-DFBBFDB9DB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1692" y="6424114"/>
            <a:ext cx="10631600" cy="7973700"/>
          </a:xfrm>
          <a:prstGeom prst="rect">
            <a:avLst/>
          </a:prstGeom>
        </p:spPr>
      </p:pic>
      <p:pic>
        <p:nvPicPr>
          <p:cNvPr id="5" name="图片 4">
            <a:extLst>
              <a:ext uri="{FF2B5EF4-FFF2-40B4-BE49-F238E27FC236}">
                <a16:creationId xmlns:a16="http://schemas.microsoft.com/office/drawing/2014/main" id="{5B6E6F58-97FD-A8D0-ECC6-B8EBA9F1A5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7055" y="1371042"/>
            <a:ext cx="10631600" cy="7973700"/>
          </a:xfrm>
          <a:prstGeom prst="rect">
            <a:avLst/>
          </a:prstGeom>
        </p:spPr>
      </p:pic>
      <p:pic>
        <p:nvPicPr>
          <p:cNvPr id="2" name="图片 1">
            <a:extLst>
              <a:ext uri="{FF2B5EF4-FFF2-40B4-BE49-F238E27FC236}">
                <a16:creationId xmlns:a16="http://schemas.microsoft.com/office/drawing/2014/main" id="{B82C9C5A-E4BC-A424-E2C4-7C5942312A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3415" y="3478578"/>
            <a:ext cx="7809190" cy="3904595"/>
          </a:xfrm>
          <a:prstGeom prst="rect">
            <a:avLst/>
          </a:prstGeom>
        </p:spPr>
      </p:pic>
      <p:sp>
        <p:nvSpPr>
          <p:cNvPr id="3" name="文本框 2">
            <a:extLst>
              <a:ext uri="{FF2B5EF4-FFF2-40B4-BE49-F238E27FC236}">
                <a16:creationId xmlns:a16="http://schemas.microsoft.com/office/drawing/2014/main" id="{AD1344E3-970F-1CAD-6629-DE2BC634D08A}"/>
              </a:ext>
            </a:extLst>
          </p:cNvPr>
          <p:cNvSpPr txBox="1"/>
          <p:nvPr/>
        </p:nvSpPr>
        <p:spPr>
          <a:xfrm>
            <a:off x="6770725" y="3565639"/>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bg1"/>
                </a:solidFill>
              </a:rPr>
              <a:t>t</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a:t>
            </a:r>
            <a:r>
              <a:rPr lang="en-US" altLang="zh-CN" dirty="0">
                <a:solidFill>
                  <a:schemeClr val="bg1"/>
                </a:solidFill>
              </a:rPr>
              <a:t>60</a:t>
            </a:r>
            <a:r>
              <a:rPr kumimoji="0" lang="en-US" altLang="zh-CN" sz="3600" b="0" i="0" u="none" strike="noStrike" cap="none" spc="0" normalizeH="0" baseline="0" dirty="0">
                <a:ln>
                  <a:noFill/>
                </a:ln>
                <a:solidFill>
                  <a:schemeClr val="bg1"/>
                </a:solidFill>
                <a:effectLst/>
                <a:uFillTx/>
                <a:latin typeface="+mn-lt"/>
                <a:ea typeface="+mn-ea"/>
                <a:cs typeface="+mn-cs"/>
                <a:sym typeface="Helvetica"/>
              </a:rPr>
              <a:t>ps</a:t>
            </a:r>
            <a:endParaRPr kumimoji="0" lang="zh-CN" altLang="en-US" sz="3600" b="0" i="0" u="none" strike="noStrike" cap="none" spc="0" normalizeH="0" baseline="0" dirty="0">
              <a:ln>
                <a:noFill/>
              </a:ln>
              <a:solidFill>
                <a:schemeClr val="bg1"/>
              </a:solidFill>
              <a:effectLst/>
              <a:uFillTx/>
              <a:latin typeface="+mn-lt"/>
              <a:ea typeface="+mn-ea"/>
              <a:cs typeface="+mn-cs"/>
              <a:sym typeface="Helvetica"/>
            </a:endParaRPr>
          </a:p>
        </p:txBody>
      </p:sp>
      <p:sp>
        <p:nvSpPr>
          <p:cNvPr id="10" name="文本框 9">
            <a:extLst>
              <a:ext uri="{FF2B5EF4-FFF2-40B4-BE49-F238E27FC236}">
                <a16:creationId xmlns:a16="http://schemas.microsoft.com/office/drawing/2014/main" id="{A06CB06E-A063-F822-F551-8CA963D17D81}"/>
              </a:ext>
            </a:extLst>
          </p:cNvPr>
          <p:cNvSpPr txBox="1"/>
          <p:nvPr/>
        </p:nvSpPr>
        <p:spPr>
          <a:xfrm>
            <a:off x="14014897" y="6551441"/>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Bx</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
        <p:nvSpPr>
          <p:cNvPr id="8" name="文本框 7">
            <a:extLst>
              <a:ext uri="{FF2B5EF4-FFF2-40B4-BE49-F238E27FC236}">
                <a16:creationId xmlns:a16="http://schemas.microsoft.com/office/drawing/2014/main" id="{E416A18C-336D-B16F-1F62-DA705280DE8C}"/>
              </a:ext>
            </a:extLst>
          </p:cNvPr>
          <p:cNvSpPr txBox="1"/>
          <p:nvPr/>
        </p:nvSpPr>
        <p:spPr>
          <a:xfrm>
            <a:off x="14042052" y="8553010"/>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By</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pic>
        <p:nvPicPr>
          <p:cNvPr id="13" name="图片 12">
            <a:extLst>
              <a:ext uri="{FF2B5EF4-FFF2-40B4-BE49-F238E27FC236}">
                <a16:creationId xmlns:a16="http://schemas.microsoft.com/office/drawing/2014/main" id="{811BC3FE-0C07-2941-6FCC-C0D46549D4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8491" y="6436742"/>
            <a:ext cx="10631600" cy="7973700"/>
          </a:xfrm>
          <a:prstGeom prst="rect">
            <a:avLst/>
          </a:prstGeom>
        </p:spPr>
      </p:pic>
      <p:sp>
        <p:nvSpPr>
          <p:cNvPr id="14" name="文本框 13">
            <a:extLst>
              <a:ext uri="{FF2B5EF4-FFF2-40B4-BE49-F238E27FC236}">
                <a16:creationId xmlns:a16="http://schemas.microsoft.com/office/drawing/2014/main" id="{D3BB0E68-54C3-4F3E-7953-AF00A0B0ABB0}"/>
              </a:ext>
            </a:extLst>
          </p:cNvPr>
          <p:cNvSpPr txBox="1"/>
          <p:nvPr/>
        </p:nvSpPr>
        <p:spPr>
          <a:xfrm>
            <a:off x="6621425" y="8777017"/>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err="1">
                <a:solidFill>
                  <a:schemeClr val="tx1"/>
                </a:solidFill>
              </a:rPr>
              <a:t>Jz</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pic>
        <p:nvPicPr>
          <p:cNvPr id="7" name="图片 6">
            <a:extLst>
              <a:ext uri="{FF2B5EF4-FFF2-40B4-BE49-F238E27FC236}">
                <a16:creationId xmlns:a16="http://schemas.microsoft.com/office/drawing/2014/main" id="{2F917941-9EA7-32DD-40DA-3F7CC27987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864612" y="3523947"/>
            <a:ext cx="4519386" cy="3766155"/>
          </a:xfrm>
          <a:prstGeom prst="rect">
            <a:avLst/>
          </a:prstGeom>
        </p:spPr>
      </p:pic>
      <p:pic>
        <p:nvPicPr>
          <p:cNvPr id="11" name="图片 10">
            <a:extLst>
              <a:ext uri="{FF2B5EF4-FFF2-40B4-BE49-F238E27FC236}">
                <a16:creationId xmlns:a16="http://schemas.microsoft.com/office/drawing/2014/main" id="{426E5C9E-C5EF-3743-8099-F3F30DC15F4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864612" y="8553010"/>
            <a:ext cx="4519387" cy="3766155"/>
          </a:xfrm>
          <a:prstGeom prst="rect">
            <a:avLst/>
          </a:prstGeom>
        </p:spPr>
      </p:pic>
      <p:sp>
        <p:nvSpPr>
          <p:cNvPr id="4" name="Google Shape;180;p7">
            <a:extLst>
              <a:ext uri="{FF2B5EF4-FFF2-40B4-BE49-F238E27FC236}">
                <a16:creationId xmlns:a16="http://schemas.microsoft.com/office/drawing/2014/main" id="{A4772E49-15FB-81D8-45BF-AC29DBE7BBA3}"/>
              </a:ext>
            </a:extLst>
          </p:cNvPr>
          <p:cNvSpPr txBox="1">
            <a:spLocks/>
          </p:cNvSpPr>
          <p:nvPr/>
        </p:nvSpPr>
        <p:spPr>
          <a:xfrm>
            <a:off x="640862" y="1615156"/>
            <a:ext cx="14903938" cy="152400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ctr" anchorCtr="0">
            <a:noAutofit/>
          </a:bodyPr>
          <a:lstStyle>
            <a:lvl1pPr marL="0" marR="0" lvl="0" indent="50800" algn="l" defTabSz="1828800" latinLnBrk="0">
              <a:lnSpc>
                <a:spcPct val="90000"/>
              </a:lnSpc>
              <a:spcBef>
                <a:spcPts val="0"/>
              </a:spcBef>
              <a:spcAft>
                <a:spcPts val="0"/>
              </a:spcAft>
              <a:buClr>
                <a:srgbClr val="3284BF"/>
              </a:buClr>
              <a:buSzPts val="4800"/>
              <a:buFont typeface="Helvetica Neue"/>
              <a:buNone/>
              <a:tabLst/>
              <a:defRPr sz="4800" b="1" i="0" u="none" strike="noStrike" cap="none" spc="0" baseline="0">
                <a:solidFill>
                  <a:srgbClr val="3284BF"/>
                </a:solidFill>
                <a:uFillTx/>
                <a:latin typeface="+mn-lt"/>
                <a:ea typeface="+mn-ea"/>
                <a:cs typeface="+mn-cs"/>
                <a:sym typeface="Helvetica"/>
              </a:defRPr>
            </a:lvl1pPr>
            <a:lvl2pPr marL="0" marR="0" lvl="1"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2pPr>
            <a:lvl3pPr marL="0" marR="0" lvl="2"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3pPr>
            <a:lvl4pPr marL="0" marR="0" lvl="3"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4pPr>
            <a:lvl5pPr marL="0" marR="0" lvl="4"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5pPr>
            <a:lvl6pPr marL="0" marR="0" lvl="5" indent="4572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6pPr>
            <a:lvl7pPr marL="0" marR="0" lvl="6" indent="9144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7pPr>
            <a:lvl8pPr marL="0" marR="0" lvl="7" indent="13716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8pPr>
            <a:lvl9pPr marL="0" marR="0" lvl="8" indent="18288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9pPr>
          </a:lstStyle>
          <a:p>
            <a:pPr rtl="0" hangingPunct="1"/>
            <a:r>
              <a:rPr lang="en-US" sz="4200"/>
              <a:t>Calculating magnetic fields and plasma currents</a:t>
            </a:r>
            <a:endParaRPr lang="en-US" sz="4200" dirty="0"/>
          </a:p>
        </p:txBody>
      </p:sp>
      <p:sp>
        <p:nvSpPr>
          <p:cNvPr id="15" name="Summary">
            <a:extLst>
              <a:ext uri="{FF2B5EF4-FFF2-40B4-BE49-F238E27FC236}">
                <a16:creationId xmlns:a16="http://schemas.microsoft.com/office/drawing/2014/main" id="{F6C826BF-1D2B-1A6E-4CD4-F0D5F6DB08F6}"/>
              </a:ext>
            </a:extLst>
          </p:cNvPr>
          <p:cNvSpPr txBox="1">
            <a:spLocks/>
          </p:cNvSpPr>
          <p:nvPr/>
        </p:nvSpPr>
        <p:spPr>
          <a:xfrm>
            <a:off x="254000" y="2358"/>
            <a:ext cx="22098000" cy="152400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ctr" anchorCtr="0">
            <a:noAutofit/>
          </a:bodyPr>
          <a:lstStyle>
            <a:lvl1pPr marL="0" marR="0" lvl="0" indent="101600" algn="l" defTabSz="1828800" latinLnBrk="0">
              <a:lnSpc>
                <a:spcPct val="90000"/>
              </a:lnSpc>
              <a:spcBef>
                <a:spcPts val="0"/>
              </a:spcBef>
              <a:spcAft>
                <a:spcPts val="0"/>
              </a:spcAft>
              <a:buClr>
                <a:srgbClr val="3284BF"/>
              </a:buClr>
              <a:buSzPts val="4800"/>
              <a:buFont typeface="Helvetica Neue"/>
              <a:buNone/>
              <a:tabLst/>
              <a:defRPr sz="4800" b="1" i="0" u="none" strike="noStrike" cap="none" spc="0" baseline="0">
                <a:solidFill>
                  <a:srgbClr val="3284BF"/>
                </a:solidFill>
                <a:uFillTx/>
                <a:latin typeface="+mn-lt"/>
                <a:ea typeface="+mn-ea"/>
                <a:cs typeface="+mn-cs"/>
                <a:sym typeface="Helvetica"/>
              </a:defRPr>
            </a:lvl1pPr>
            <a:lvl2pPr marL="0" marR="0" lvl="1"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2pPr>
            <a:lvl3pPr marL="0" marR="0" lvl="2"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3pPr>
            <a:lvl4pPr marL="0" marR="0" lvl="3"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4pPr>
            <a:lvl5pPr marL="0" marR="0" lvl="4"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5pPr>
            <a:lvl6pPr marL="0" marR="0" lvl="5" indent="4572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6pPr>
            <a:lvl7pPr marL="0" marR="0" lvl="6" indent="9144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7pPr>
            <a:lvl8pPr marL="0" marR="0" lvl="7" indent="13716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8pPr>
            <a:lvl9pPr marL="0" marR="0" lvl="8" indent="18288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dirty="0"/>
              <a:t>Weibel instability in the bounded plasma</a:t>
            </a:r>
            <a:endParaRPr lang="en-US" dirty="0"/>
          </a:p>
        </p:txBody>
      </p:sp>
    </p:spTree>
    <p:extLst>
      <p:ext uri="{BB962C8B-B14F-4D97-AF65-F5344CB8AC3E}">
        <p14:creationId xmlns:p14="http://schemas.microsoft.com/office/powerpoint/2010/main" val="4054235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1706881" y="2089575"/>
            <a:ext cx="20726400" cy="1031240"/>
          </a:xfrm>
        </p:spPr>
        <p:txBody>
          <a:bodyPr/>
          <a:lstStyle/>
          <a:p>
            <a:r>
              <a:rPr lang="en-US" dirty="0"/>
              <a:t>Backwards SRS Spectrum</a:t>
            </a:r>
          </a:p>
        </p:txBody>
      </p:sp>
      <p:pic>
        <p:nvPicPr>
          <p:cNvPr id="20" name="UserMeeting_IS">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922868" y="3120815"/>
            <a:ext cx="21510413" cy="9413240"/>
          </a:xfrm>
          <a:prstGeom prst="rect">
            <a:avLst/>
          </a:prstGeom>
        </p:spPr>
      </p:pic>
      <p:sp>
        <p:nvSpPr>
          <p:cNvPr id="2" name="Summary">
            <a:extLst>
              <a:ext uri="{FF2B5EF4-FFF2-40B4-BE49-F238E27FC236}">
                <a16:creationId xmlns:a16="http://schemas.microsoft.com/office/drawing/2014/main" id="{C95B6730-AA43-873B-3A58-626F4770B55F}"/>
              </a:ext>
            </a:extLst>
          </p:cNvPr>
          <p:cNvSpPr txBox="1">
            <a:spLocks/>
          </p:cNvSpPr>
          <p:nvPr/>
        </p:nvSpPr>
        <p:spPr>
          <a:xfrm>
            <a:off x="254000" y="2358"/>
            <a:ext cx="22098000" cy="15240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marL="0" marR="0" indent="10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dirty="0"/>
              <a:t>Stimulated Raman backscattering instability in a plasma density ramp</a:t>
            </a:r>
            <a:endParaRPr lang="en-US" dirty="0"/>
          </a:p>
        </p:txBody>
      </p:sp>
    </p:spTree>
  </p:cSld>
  <p:clrMapOvr>
    <a:masterClrMapping/>
  </p:clrMapOvr>
  <p:transition/>
  <p:timing>
    <p:tnLst>
      <p:par>
        <p:cTn id="1" dur="indefinite" restart="never" nodeType="tmRoot">
          <p:childTnLst>
            <p:video>
              <p:cMediaNode>
                <p:cTn id="2" fill="hold" display="1">
                  <p:stCondLst>
                    <p:cond delay="indefinite"/>
                  </p:stCondLst>
                </p:cTn>
                <p:tgtEl>
                  <p:spTgt spid="2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0"/>
          </p:nvPr>
        </p:nvSpPr>
        <p:spPr>
          <a:xfrm>
            <a:off x="799253" y="5446829"/>
            <a:ext cx="11392747" cy="8575040"/>
          </a:xfrm>
        </p:spPr>
        <p:txBody>
          <a:bodyPr wrap="square"/>
          <a:lstStyle/>
          <a:p>
            <a:pPr marL="762010" indent="-762010">
              <a:buFont typeface="Arial" panose="020B0604020202020204" pitchFamily="34" charset="0"/>
              <a:buChar char="•"/>
            </a:pPr>
            <a:r>
              <a:rPr lang="en-US" sz="4000" dirty="0"/>
              <a:t>High Power CO</a:t>
            </a:r>
            <a:r>
              <a:rPr lang="en-US" sz="4000" baseline="-25000" dirty="0"/>
              <a:t>2</a:t>
            </a:r>
            <a:r>
              <a:rPr lang="en-US" sz="4000" dirty="0"/>
              <a:t> ionized plasmas have demonstrated localized growth of B-SRS</a:t>
            </a:r>
          </a:p>
          <a:p>
            <a:pPr marL="762010" indent="-762010">
              <a:buFont typeface="Arial" panose="020B0604020202020204" pitchFamily="34" charset="0"/>
              <a:buChar char="•"/>
            </a:pPr>
            <a:r>
              <a:rPr lang="en-US" sz="4000" dirty="0"/>
              <a:t>Exploring </a:t>
            </a:r>
            <a:r>
              <a:rPr lang="en-US" sz="4000" dirty="0">
                <a:solidFill>
                  <a:srgbClr val="0070C0"/>
                </a:solidFill>
              </a:rPr>
              <a:t>WKB approximation </a:t>
            </a:r>
            <a:r>
              <a:rPr lang="en-US" sz="4000" dirty="0"/>
              <a:t>in a plasma density ramp</a:t>
            </a:r>
          </a:p>
          <a:p>
            <a:pPr marL="762010" indent="-762010">
              <a:buFont typeface="Arial" panose="020B0604020202020204" pitchFamily="34" charset="0"/>
              <a:buChar char="•"/>
            </a:pPr>
            <a:r>
              <a:rPr lang="en-US" sz="4000" dirty="0">
                <a:sym typeface="+mn-ea"/>
                <a:hlinkClick r:id="rId3" action="ppaction://hlinkfile"/>
              </a:rPr>
              <a:t>Rosenbluth PRL 1972</a:t>
            </a:r>
            <a:r>
              <a:rPr lang="en-US" sz="4000" dirty="0">
                <a:sym typeface="+mn-ea"/>
              </a:rPr>
              <a:t> and </a:t>
            </a:r>
            <a:r>
              <a:rPr lang="en-US" sz="4000" dirty="0">
                <a:sym typeface="+mn-ea"/>
                <a:hlinkClick r:id="rId4" action="ppaction://hlinkfile"/>
              </a:rPr>
              <a:t>Estabrook &amp; Kruer 1983</a:t>
            </a:r>
            <a:r>
              <a:rPr lang="en-US" sz="4000" dirty="0">
                <a:sym typeface="+mn-ea"/>
              </a:rPr>
              <a:t>, </a:t>
            </a:r>
          </a:p>
          <a:p>
            <a:pPr marL="1981225" lvl="1" indent="-762010">
              <a:buFont typeface="Arial" panose="020B0604020202020204" pitchFamily="34" charset="0"/>
              <a:buChar char="•"/>
            </a:pPr>
            <a:r>
              <a:rPr lang="en-US" sz="4000" dirty="0">
                <a:sym typeface="+mn-ea"/>
              </a:rPr>
              <a:t>ΔΦ = 1/2 -&gt; significant phase mismatch </a:t>
            </a:r>
          </a:p>
          <a:p>
            <a:pPr marL="1981225" lvl="1" indent="-762010">
              <a:buFont typeface="Arial" panose="020B0604020202020204" pitchFamily="34" charset="0"/>
              <a:buChar char="•"/>
            </a:pPr>
            <a:r>
              <a:rPr lang="en-US" sz="4000" dirty="0">
                <a:sym typeface="+mn-ea"/>
              </a:rPr>
              <a:t>Calculated phase mismatch is within this range</a:t>
            </a:r>
          </a:p>
          <a:p>
            <a:pPr marL="762010" indent="-762010">
              <a:buFont typeface="Arial" panose="020B0604020202020204" pitchFamily="34" charset="0"/>
              <a:buChar char="•"/>
            </a:pPr>
            <a:endParaRPr lang="en-US" dirty="0"/>
          </a:p>
        </p:txBody>
      </p:sp>
      <p:sp>
        <p:nvSpPr>
          <p:cNvPr id="14" name="Text Placeholder 13"/>
          <p:cNvSpPr>
            <a:spLocks noGrp="1"/>
          </p:cNvSpPr>
          <p:nvPr>
            <p:ph type="body" sz="quarter" idx="21"/>
          </p:nvPr>
        </p:nvSpPr>
        <p:spPr>
          <a:xfrm>
            <a:off x="1804737" y="3700599"/>
            <a:ext cx="10241277" cy="1391920"/>
          </a:xfrm>
        </p:spPr>
        <p:txBody>
          <a:bodyPr/>
          <a:lstStyle/>
          <a:p>
            <a:r>
              <a:rPr lang="en-US" sz="4000" dirty="0"/>
              <a:t>Observation of localized spectral generation of B-SRS</a:t>
            </a:r>
          </a:p>
        </p:txBody>
      </p:sp>
      <p:sp>
        <p:nvSpPr>
          <p:cNvPr id="16" name="Title 15"/>
          <p:cNvSpPr>
            <a:spLocks noGrp="1"/>
          </p:cNvSpPr>
          <p:nvPr>
            <p:ph type="title"/>
          </p:nvPr>
        </p:nvSpPr>
        <p:spPr>
          <a:xfrm>
            <a:off x="1706877" y="1724153"/>
            <a:ext cx="20726400" cy="1031240"/>
          </a:xfrm>
        </p:spPr>
        <p:txBody>
          <a:bodyPr/>
          <a:lstStyle/>
          <a:p>
            <a:r>
              <a:rPr lang="en-US" dirty="0"/>
              <a:t>Selected Results of B-SRS Spectrum</a:t>
            </a:r>
          </a:p>
        </p:txBody>
      </p:sp>
      <p:pic>
        <p:nvPicPr>
          <p:cNvPr id="12" name="Picture 11"/>
          <p:cNvPicPr>
            <a:picLocks noChangeAspect="1"/>
          </p:cNvPicPr>
          <p:nvPr/>
        </p:nvPicPr>
        <p:blipFill>
          <a:blip r:embed="rId5"/>
          <a:stretch>
            <a:fillRect/>
          </a:stretch>
        </p:blipFill>
        <p:spPr>
          <a:xfrm>
            <a:off x="12192000" y="4322740"/>
            <a:ext cx="12212320" cy="7669107"/>
          </a:xfrm>
          <a:prstGeom prst="rect">
            <a:avLst/>
          </a:prstGeom>
        </p:spPr>
      </p:pic>
      <p:sp>
        <p:nvSpPr>
          <p:cNvPr id="3" name="Summary">
            <a:extLst>
              <a:ext uri="{FF2B5EF4-FFF2-40B4-BE49-F238E27FC236}">
                <a16:creationId xmlns:a16="http://schemas.microsoft.com/office/drawing/2014/main" id="{4001F1D0-67C0-07A5-E6BF-FC6661F5B609}"/>
              </a:ext>
            </a:extLst>
          </p:cNvPr>
          <p:cNvSpPr txBox="1">
            <a:spLocks/>
          </p:cNvSpPr>
          <p:nvPr/>
        </p:nvSpPr>
        <p:spPr>
          <a:xfrm>
            <a:off x="254000" y="2358"/>
            <a:ext cx="22098000" cy="15240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marL="0" marR="0" indent="10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dirty="0"/>
              <a:t>Stimulated Raman backscattering instability in a plasma density ramp</a:t>
            </a:r>
            <a:endParaRPr 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ummary of products delivered from the work to date"/>
          <p:cNvSpPr txBox="1">
            <a:spLocks noGrp="1"/>
          </p:cNvSpPr>
          <p:nvPr>
            <p:ph type="title"/>
          </p:nvPr>
        </p:nvSpPr>
        <p:spPr>
          <a:xfrm>
            <a:off x="127000" y="2358"/>
            <a:ext cx="23416340" cy="1625601"/>
          </a:xfrm>
          <a:prstGeom prst="rect">
            <a:avLst/>
          </a:prstGeom>
        </p:spPr>
        <p:txBody>
          <a:bodyPr/>
          <a:lstStyle>
            <a:lvl1pPr indent="101600"/>
          </a:lstStyle>
          <a:p>
            <a:r>
              <a:rPr dirty="0"/>
              <a:t>Summary of products delivered from the work</a:t>
            </a:r>
          </a:p>
        </p:txBody>
      </p:sp>
      <p:sp>
        <p:nvSpPr>
          <p:cNvPr id="20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204" name="First experimental campaign: 7/19/2021 — 8/20/2021 (AE98+99)…"/>
          <p:cNvSpPr txBox="1"/>
          <p:nvPr/>
        </p:nvSpPr>
        <p:spPr>
          <a:xfrm>
            <a:off x="762000" y="1249680"/>
            <a:ext cx="22860000" cy="69557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spcBef>
                <a:spcPts val="2400"/>
              </a:spcBef>
              <a:defRPr sz="4000"/>
            </a:pPr>
            <a:endParaRPr dirty="0"/>
          </a:p>
          <a:p>
            <a:pPr marL="396875" indent="-396875">
              <a:spcBef>
                <a:spcPts val="2400"/>
              </a:spcBef>
              <a:buSzPct val="150000"/>
              <a:buChar char="•"/>
              <a:defRPr sz="4000" b="1"/>
            </a:pPr>
            <a:r>
              <a:rPr dirty="0"/>
              <a:t>Conference</a:t>
            </a:r>
          </a:p>
          <a:p>
            <a:pPr marL="782052" lvl="1" indent="-401052">
              <a:spcBef>
                <a:spcPts val="2400"/>
              </a:spcBef>
              <a:buSzPct val="100000"/>
              <a:buChar char="•"/>
              <a:defRPr sz="4000"/>
            </a:pPr>
            <a:r>
              <a:rPr lang="en-US" dirty="0"/>
              <a:t>One</a:t>
            </a:r>
            <a:r>
              <a:rPr dirty="0"/>
              <a:t> talk at the 6</a:t>
            </a:r>
            <a:r>
              <a:rPr lang="en-US" dirty="0"/>
              <a:t>4</a:t>
            </a:r>
            <a:r>
              <a:rPr lang="en-US" baseline="31999" dirty="0"/>
              <a:t>th</a:t>
            </a:r>
            <a:r>
              <a:rPr dirty="0"/>
              <a:t> APS-DPP meeting</a:t>
            </a:r>
            <a:r>
              <a:rPr lang="en-US" dirty="0"/>
              <a:t> (Mitchell)</a:t>
            </a:r>
            <a:endParaRPr dirty="0"/>
          </a:p>
          <a:p>
            <a:pPr marL="396875" indent="-396875">
              <a:spcBef>
                <a:spcPts val="2400"/>
              </a:spcBef>
              <a:buSzPct val="150000"/>
              <a:buChar char="•"/>
              <a:defRPr sz="4000"/>
            </a:pPr>
            <a:endParaRPr dirty="0"/>
          </a:p>
          <a:p>
            <a:pPr marL="396875" indent="-396875">
              <a:spcBef>
                <a:spcPts val="2400"/>
              </a:spcBef>
              <a:buSzPct val="150000"/>
              <a:buChar char="•"/>
              <a:defRPr sz="4000" b="1"/>
            </a:pPr>
            <a:r>
              <a:rPr lang="en-US" dirty="0"/>
              <a:t>Paper</a:t>
            </a:r>
            <a:r>
              <a:rPr dirty="0"/>
              <a:t>s</a:t>
            </a:r>
          </a:p>
          <a:p>
            <a:pPr marL="782052" lvl="1" indent="-401052">
              <a:spcBef>
                <a:spcPts val="2400"/>
              </a:spcBef>
              <a:buSzPct val="100000"/>
              <a:buFontTx/>
              <a:buChar char="•"/>
              <a:defRPr sz="4000"/>
            </a:pPr>
            <a:r>
              <a:rPr lang="en-US" altLang="zh-CN" sz="4000" dirty="0">
                <a:solidFill>
                  <a:srgbClr val="0070C0"/>
                </a:solidFill>
              </a:rPr>
              <a:t>Efficient generation of tunable magnetic and optical vortices using plasmas</a:t>
            </a:r>
            <a:r>
              <a:rPr dirty="0">
                <a:solidFill>
                  <a:srgbClr val="0070C0"/>
                </a:solidFill>
              </a:rPr>
              <a:t>,</a:t>
            </a:r>
            <a:r>
              <a:rPr dirty="0"/>
              <a:t> </a:t>
            </a:r>
            <a:r>
              <a:rPr lang="en-US" dirty="0" err="1"/>
              <a:t>Yipeng</a:t>
            </a:r>
            <a:r>
              <a:rPr lang="en-US" dirty="0"/>
              <a:t> Wu, et al.</a:t>
            </a:r>
            <a:r>
              <a:rPr dirty="0"/>
              <a:t>, </a:t>
            </a:r>
            <a:r>
              <a:rPr lang="en-US" altLang="zh-CN" sz="4000" i="1" dirty="0"/>
              <a:t>Physical Review Research </a:t>
            </a:r>
            <a:r>
              <a:rPr lang="en-US" altLang="zh-CN" sz="4000" b="1" dirty="0"/>
              <a:t>5</a:t>
            </a:r>
            <a:r>
              <a:rPr lang="en-US" altLang="zh-CN" sz="4000" dirty="0"/>
              <a:t>, L012011 (2023) </a:t>
            </a:r>
            <a:endParaRPr dirty="0"/>
          </a:p>
          <a:p>
            <a:pPr marL="782052" lvl="1" indent="-401052">
              <a:spcBef>
                <a:spcPts val="2400"/>
              </a:spcBef>
              <a:buSzPct val="100000"/>
              <a:buChar char="•"/>
              <a:defRPr sz="4000"/>
            </a:pPr>
            <a:r>
              <a:rPr lang="en-US" altLang="zh-CN" dirty="0">
                <a:solidFill>
                  <a:srgbClr val="0070C0"/>
                </a:solidFill>
              </a:rPr>
              <a:t>Weibel instability in the bounded plasma</a:t>
            </a:r>
            <a:r>
              <a:rPr dirty="0">
                <a:solidFill>
                  <a:srgbClr val="0070C0"/>
                </a:solidFill>
              </a:rPr>
              <a:t>,</a:t>
            </a:r>
            <a:r>
              <a:rPr dirty="0"/>
              <a:t> </a:t>
            </a:r>
            <a:r>
              <a:rPr lang="en-US" dirty="0"/>
              <a:t>in preparation</a:t>
            </a:r>
            <a:endParaRPr dirty="0"/>
          </a:p>
        </p:txBody>
      </p:sp>
      <p:pic>
        <p:nvPicPr>
          <p:cNvPr id="3" name="图片 2" descr="图形用户界面, 文本, 应用程序, 电子邮件&#10;&#10;描述已自动生成">
            <a:extLst>
              <a:ext uri="{FF2B5EF4-FFF2-40B4-BE49-F238E27FC236}">
                <a16:creationId xmlns:a16="http://schemas.microsoft.com/office/drawing/2014/main" id="{F3C5FDA8-B597-C998-0544-1D0300B53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168" y="8549283"/>
            <a:ext cx="11432769" cy="3917037"/>
          </a:xfrm>
          <a:prstGeom prst="rect">
            <a:avLst/>
          </a:prstGeom>
        </p:spPr>
      </p:pic>
      <p:pic>
        <p:nvPicPr>
          <p:cNvPr id="5" name="图片 4" descr="图表, 徽标, 公司名称, 气泡图&#10;&#10;描述已自动生成">
            <a:extLst>
              <a:ext uri="{FF2B5EF4-FFF2-40B4-BE49-F238E27FC236}">
                <a16:creationId xmlns:a16="http://schemas.microsoft.com/office/drawing/2014/main" id="{C62A21A4-A0E3-B98D-7C3A-23AD44A5E068}"/>
              </a:ext>
            </a:extLst>
          </p:cNvPr>
          <p:cNvPicPr>
            <a:picLocks noChangeAspect="1"/>
          </p:cNvPicPr>
          <p:nvPr/>
        </p:nvPicPr>
        <p:blipFill rotWithShape="1">
          <a:blip r:embed="rId4">
            <a:extLst>
              <a:ext uri="{28A0092B-C50C-407E-A947-70E740481C1C}">
                <a14:useLocalDpi xmlns:a14="http://schemas.microsoft.com/office/drawing/2010/main" val="0"/>
              </a:ext>
            </a:extLst>
          </a:blip>
          <a:srcRect r="2156" b="32196"/>
          <a:stretch/>
        </p:blipFill>
        <p:spPr>
          <a:xfrm>
            <a:off x="13887879" y="8218487"/>
            <a:ext cx="7696774" cy="4742498"/>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ummary"/>
          <p:cNvSpPr txBox="1">
            <a:spLocks noGrp="1"/>
          </p:cNvSpPr>
          <p:nvPr>
            <p:ph type="title"/>
          </p:nvPr>
        </p:nvSpPr>
        <p:spPr>
          <a:prstGeom prst="rect">
            <a:avLst/>
          </a:prstGeom>
        </p:spPr>
        <p:txBody>
          <a:bodyPr/>
          <a:lstStyle>
            <a:lvl1pPr indent="101600"/>
          </a:lstStyle>
          <a:p>
            <a:r>
              <a:rPr lang="en-US" altLang="zh-CN" b="1" dirty="0"/>
              <a:t>Desired ATF facility upgrade for AE99 in the future</a:t>
            </a:r>
            <a:endParaRPr dirty="0"/>
          </a:p>
        </p:txBody>
      </p:sp>
      <p:sp>
        <p:nvSpPr>
          <p:cNvPr id="689"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690" name="The campaign is successful- we have taken good results for AE98 and developed a better understanding of how to improve both experiments in the future runs…"/>
          <p:cNvSpPr txBox="1"/>
          <p:nvPr/>
        </p:nvSpPr>
        <p:spPr>
          <a:xfrm>
            <a:off x="252433" y="1929027"/>
            <a:ext cx="23877567" cy="387798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738187" lvl="1" indent="-357187">
              <a:spcBef>
                <a:spcPts val="1200"/>
              </a:spcBef>
              <a:buSzPct val="100000"/>
              <a:buChar char="•"/>
              <a:defRPr sz="4000"/>
            </a:pPr>
            <a:r>
              <a:rPr dirty="0" err="1">
                <a:solidFill>
                  <a:srgbClr val="0070C0"/>
                </a:solidFill>
              </a:rPr>
              <a:t>Ti:S</a:t>
            </a:r>
            <a:r>
              <a:rPr lang="en-US" altLang="zh-CN" dirty="0" err="1">
                <a:solidFill>
                  <a:srgbClr val="0070C0"/>
                </a:solidFill>
              </a:rPr>
              <a:t>a</a:t>
            </a:r>
            <a:r>
              <a:rPr dirty="0">
                <a:solidFill>
                  <a:srgbClr val="0070C0"/>
                </a:solidFill>
              </a:rPr>
              <a:t> </a:t>
            </a:r>
            <a:r>
              <a:rPr lang="en-US" dirty="0">
                <a:solidFill>
                  <a:srgbClr val="0070C0"/>
                </a:solidFill>
              </a:rPr>
              <a:t>laser </a:t>
            </a:r>
          </a:p>
          <a:p>
            <a:pPr marL="952500" lvl="1" indent="-571500">
              <a:spcBef>
                <a:spcPts val="1200"/>
              </a:spcBef>
              <a:buSzPct val="100000"/>
              <a:buFont typeface="Wingdings" pitchFamily="2" charset="2"/>
              <a:buChar char="Ø"/>
              <a:defRPr sz="4000"/>
            </a:pPr>
            <a:r>
              <a:rPr lang="en-US" dirty="0"/>
              <a:t>decrease the pulse length: compression optimization</a:t>
            </a:r>
          </a:p>
          <a:p>
            <a:pPr marL="952500" lvl="1" indent="-571500">
              <a:spcBef>
                <a:spcPts val="1200"/>
              </a:spcBef>
              <a:buSzPct val="100000"/>
              <a:buFont typeface="Wingdings" pitchFamily="2" charset="2"/>
              <a:buChar char="Ø"/>
              <a:defRPr sz="4000"/>
            </a:pPr>
            <a:r>
              <a:rPr lang="en-US" altLang="zh-CN" dirty="0"/>
              <a:t>reduce the pre- and post-pulse</a:t>
            </a:r>
            <a:endParaRPr lang="en-US" dirty="0"/>
          </a:p>
          <a:p>
            <a:pPr marL="952500" lvl="1" indent="-571500">
              <a:spcBef>
                <a:spcPts val="1200"/>
              </a:spcBef>
              <a:buSzPct val="100000"/>
              <a:buFont typeface="Wingdings" pitchFamily="2" charset="2"/>
              <a:buChar char="Ø"/>
              <a:defRPr sz="4000"/>
            </a:pPr>
            <a:r>
              <a:rPr lang="en-US" altLang="zh-CN" dirty="0"/>
              <a:t>single-shot mode (need a shutter)</a:t>
            </a:r>
          </a:p>
          <a:p>
            <a:pPr marL="952500" lvl="1" indent="-571500">
              <a:spcBef>
                <a:spcPts val="1200"/>
              </a:spcBef>
              <a:buSzPct val="100000"/>
              <a:buFont typeface="Wingdings" pitchFamily="2" charset="2"/>
              <a:buChar char="Ø"/>
              <a:defRPr sz="4000"/>
            </a:pPr>
            <a:r>
              <a:rPr lang="en-US" altLang="zh-CN" dirty="0"/>
              <a:t>improve the synchronization of </a:t>
            </a:r>
            <a:r>
              <a:rPr lang="en-US" altLang="zh-CN" dirty="0" err="1"/>
              <a:t>Ti:Sa</a:t>
            </a:r>
            <a:r>
              <a:rPr lang="en-US" altLang="zh-CN" dirty="0"/>
              <a:t> with CO2/e-beam (adding a monitor)</a:t>
            </a:r>
          </a:p>
        </p:txBody>
      </p:sp>
      <p:sp>
        <p:nvSpPr>
          <p:cNvPr id="2" name="The campaign is successful- we have taken good results for AE98 and developed a better understanding of how to improve both experiments in the future runs…">
            <a:extLst>
              <a:ext uri="{FF2B5EF4-FFF2-40B4-BE49-F238E27FC236}">
                <a16:creationId xmlns:a16="http://schemas.microsoft.com/office/drawing/2014/main" id="{26CA2908-19E1-7C7D-99D7-B3E4B3682BAE}"/>
              </a:ext>
            </a:extLst>
          </p:cNvPr>
          <p:cNvSpPr txBox="1"/>
          <p:nvPr/>
        </p:nvSpPr>
        <p:spPr>
          <a:xfrm>
            <a:off x="252431" y="6209678"/>
            <a:ext cx="23877567" cy="156965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738187" lvl="1" indent="-357187">
              <a:spcBef>
                <a:spcPts val="1200"/>
              </a:spcBef>
              <a:buSzPct val="100000"/>
              <a:buChar char="•"/>
              <a:defRPr sz="4000"/>
            </a:pPr>
            <a:r>
              <a:rPr lang="en-US" dirty="0">
                <a:solidFill>
                  <a:srgbClr val="0070C0"/>
                </a:solidFill>
              </a:rPr>
              <a:t>e-beam</a:t>
            </a:r>
          </a:p>
          <a:p>
            <a:pPr marL="952500" lvl="1" indent="-571500">
              <a:spcBef>
                <a:spcPts val="1200"/>
              </a:spcBef>
              <a:buSzPct val="100000"/>
              <a:buFont typeface="Wingdings" pitchFamily="2" charset="2"/>
              <a:buChar char="Ø"/>
              <a:defRPr sz="4000"/>
            </a:pPr>
            <a:r>
              <a:rPr lang="en-US" dirty="0"/>
              <a:t>improve the stability and quality to obtain a higher resolution for e-probing</a:t>
            </a:r>
          </a:p>
        </p:txBody>
      </p:sp>
      <p:sp>
        <p:nvSpPr>
          <p:cNvPr id="3" name="The campaign is successful- we have taken good results for AE98 and developed a better understanding of how to improve both experiments in the future runs…">
            <a:extLst>
              <a:ext uri="{FF2B5EF4-FFF2-40B4-BE49-F238E27FC236}">
                <a16:creationId xmlns:a16="http://schemas.microsoft.com/office/drawing/2014/main" id="{DACEEC32-F1DF-9193-51F4-41000FFBE5FE}"/>
              </a:ext>
            </a:extLst>
          </p:cNvPr>
          <p:cNvSpPr txBox="1"/>
          <p:nvPr/>
        </p:nvSpPr>
        <p:spPr>
          <a:xfrm>
            <a:off x="252430" y="8680334"/>
            <a:ext cx="23877567" cy="156965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738187" lvl="1" indent="-357187">
              <a:spcBef>
                <a:spcPts val="1200"/>
              </a:spcBef>
              <a:buSzPct val="100000"/>
              <a:buChar char="•"/>
              <a:defRPr sz="4000"/>
            </a:pPr>
            <a:r>
              <a:rPr lang="en-US" dirty="0">
                <a:solidFill>
                  <a:srgbClr val="0070C0"/>
                </a:solidFill>
              </a:rPr>
              <a:t>CO2 laser</a:t>
            </a:r>
          </a:p>
          <a:p>
            <a:pPr marL="952500" lvl="1" indent="-571500">
              <a:spcBef>
                <a:spcPts val="1200"/>
              </a:spcBef>
              <a:buSzPct val="100000"/>
              <a:buFont typeface="Wingdings" pitchFamily="2" charset="2"/>
              <a:buChar char="Ø"/>
              <a:defRPr sz="4000"/>
            </a:pPr>
            <a:r>
              <a:rPr lang="en-US" dirty="0"/>
              <a:t>nearly the same parameters as those used in Year 2022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231" name="Backup slides"/>
          <p:cNvSpPr txBox="1"/>
          <p:nvPr/>
        </p:nvSpPr>
        <p:spPr>
          <a:xfrm>
            <a:off x="6163747" y="4292064"/>
            <a:ext cx="12056506" cy="11037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indent="101600">
              <a:lnSpc>
                <a:spcPct val="90000"/>
              </a:lnSpc>
              <a:defRPr sz="5000" b="1">
                <a:solidFill>
                  <a:srgbClr val="3284BF"/>
                </a:solidFill>
              </a:defRPr>
            </a:lvl1pPr>
          </a:lstStyle>
          <a:p>
            <a:r>
              <a:rPr lang="en-US" sz="6600" dirty="0"/>
              <a:t>Thank you for your attention</a:t>
            </a:r>
            <a:endParaRPr sz="6600" dirty="0"/>
          </a:p>
        </p:txBody>
      </p:sp>
      <p:sp>
        <p:nvSpPr>
          <p:cNvPr id="4" name="Backup slides">
            <a:extLst>
              <a:ext uri="{FF2B5EF4-FFF2-40B4-BE49-F238E27FC236}">
                <a16:creationId xmlns:a16="http://schemas.microsoft.com/office/drawing/2014/main" id="{F1554696-D4ED-7547-B672-CB9718274ACA}"/>
              </a:ext>
            </a:extLst>
          </p:cNvPr>
          <p:cNvSpPr txBox="1"/>
          <p:nvPr/>
        </p:nvSpPr>
        <p:spPr>
          <a:xfrm>
            <a:off x="3434401" y="7637984"/>
            <a:ext cx="17945938" cy="9366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indent="101600">
              <a:lnSpc>
                <a:spcPct val="90000"/>
              </a:lnSpc>
              <a:defRPr sz="5000" b="1">
                <a:solidFill>
                  <a:srgbClr val="3284BF"/>
                </a:solidFill>
              </a:defRPr>
            </a:lvl1pPr>
          </a:lstStyle>
          <a:p>
            <a:r>
              <a:rPr lang="en-US" sz="5400" dirty="0"/>
              <a:t>We want to thank the ATF BNL team for their support.</a:t>
            </a:r>
            <a:endParaRPr sz="5400"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231" name="Backup slides"/>
          <p:cNvSpPr txBox="1"/>
          <p:nvPr/>
        </p:nvSpPr>
        <p:spPr>
          <a:xfrm>
            <a:off x="9908191" y="6385559"/>
            <a:ext cx="4567618" cy="944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indent="101600">
              <a:lnSpc>
                <a:spcPct val="90000"/>
              </a:lnSpc>
              <a:defRPr sz="5000" b="1">
                <a:solidFill>
                  <a:srgbClr val="3284BF"/>
                </a:solidFill>
              </a:defRPr>
            </a:lvl1pPr>
          </a:lstStyle>
          <a:p>
            <a:r>
              <a:rPr dirty="0"/>
              <a:t>Backup slides</a:t>
            </a:r>
          </a:p>
        </p:txBody>
      </p:sp>
    </p:spTree>
    <p:extLst>
      <p:ext uri="{BB962C8B-B14F-4D97-AF65-F5344CB8AC3E}">
        <p14:creationId xmlns:p14="http://schemas.microsoft.com/office/powerpoint/2010/main" val="167735354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1.7 µm resolving power measured using the 2000 mesh TEM grid"/>
          <p:cNvSpPr txBox="1">
            <a:spLocks noGrp="1"/>
          </p:cNvSpPr>
          <p:nvPr>
            <p:ph type="title"/>
          </p:nvPr>
        </p:nvSpPr>
        <p:spPr>
          <a:xfrm>
            <a:off x="254000" y="5412"/>
            <a:ext cx="24130000" cy="1524001"/>
          </a:xfrm>
          <a:prstGeom prst="rect">
            <a:avLst/>
          </a:prstGeom>
        </p:spPr>
        <p:txBody>
          <a:bodyPr/>
          <a:lstStyle>
            <a:lvl1pPr indent="101600"/>
          </a:lstStyle>
          <a:p>
            <a:r>
              <a:rPr lang="en-US" sz="4600" dirty="0"/>
              <a:t>R</a:t>
            </a:r>
            <a:r>
              <a:rPr sz="4600" dirty="0"/>
              <a:t>esolving power </a:t>
            </a:r>
            <a:r>
              <a:rPr lang="en-US" sz="4600" dirty="0"/>
              <a:t>strongly depends on the beam parameters (e.g., divergence)</a:t>
            </a:r>
            <a:endParaRPr sz="4600" dirty="0"/>
          </a:p>
        </p:txBody>
      </p:sp>
      <p:sp>
        <p:nvSpPr>
          <p:cNvPr id="1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cxnSp>
        <p:nvCxnSpPr>
          <p:cNvPr id="15" name="直线连接符 14">
            <a:extLst>
              <a:ext uri="{FF2B5EF4-FFF2-40B4-BE49-F238E27FC236}">
                <a16:creationId xmlns:a16="http://schemas.microsoft.com/office/drawing/2014/main" id="{13838957-F64D-DB03-4A40-8A171170A9F3}"/>
              </a:ext>
            </a:extLst>
          </p:cNvPr>
          <p:cNvCxnSpPr>
            <a:cxnSpLocks/>
          </p:cNvCxnSpPr>
          <p:nvPr/>
        </p:nvCxnSpPr>
        <p:spPr>
          <a:xfrm>
            <a:off x="8993640" y="4639899"/>
            <a:ext cx="181155" cy="103517"/>
          </a:xfrm>
          <a:prstGeom prst="line">
            <a:avLst/>
          </a:prstGeom>
          <a:noFill/>
          <a:ln w="19050" cap="flat">
            <a:solidFill>
              <a:schemeClr val="accent6"/>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19" name="图片 18" descr="背景图案&#10;&#10;描述已自动生成">
            <a:extLst>
              <a:ext uri="{FF2B5EF4-FFF2-40B4-BE49-F238E27FC236}">
                <a16:creationId xmlns:a16="http://schemas.microsoft.com/office/drawing/2014/main" id="{463A28C6-4845-4436-89FE-DB43543CF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6630" y="2514599"/>
            <a:ext cx="5536372" cy="8075847"/>
          </a:xfrm>
          <a:prstGeom prst="rect">
            <a:avLst/>
          </a:prstGeom>
        </p:spPr>
      </p:pic>
      <p:pic>
        <p:nvPicPr>
          <p:cNvPr id="21" name="图片 20" descr="夜晚的星空&#10;&#10;中度可信度描述已自动生成">
            <a:extLst>
              <a:ext uri="{FF2B5EF4-FFF2-40B4-BE49-F238E27FC236}">
                <a16:creationId xmlns:a16="http://schemas.microsoft.com/office/drawing/2014/main" id="{9EDFBE35-2EF7-16B4-505B-8147A528A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867" y="2514599"/>
            <a:ext cx="9966930" cy="8075847"/>
          </a:xfrm>
          <a:prstGeom prst="rect">
            <a:avLst/>
          </a:prstGeom>
        </p:spPr>
      </p:pic>
      <p:pic>
        <p:nvPicPr>
          <p:cNvPr id="23" name="图片 22" descr="图片包含 自然, 雨, 水, 骑&#10;&#10;描述已自动生成">
            <a:extLst>
              <a:ext uri="{FF2B5EF4-FFF2-40B4-BE49-F238E27FC236}">
                <a16:creationId xmlns:a16="http://schemas.microsoft.com/office/drawing/2014/main" id="{BC530523-1BBE-7318-950B-7E79A6B76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2514600"/>
            <a:ext cx="7225756" cy="8075846"/>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1114248" y="2015011"/>
            <a:ext cx="7270731" cy="1524001"/>
          </a:xfrm>
          <a:prstGeom prst="rect">
            <a:avLst/>
          </a:prstGeom>
          <a:noFill/>
          <a:ln>
            <a:noFill/>
          </a:ln>
        </p:spPr>
        <p:txBody>
          <a:bodyPr spcFirstLastPara="1" wrap="square" lIns="91425" tIns="91425" rIns="91425" bIns="91425" anchor="ctr" anchorCtr="0">
            <a:noAutofit/>
          </a:bodyPr>
          <a:lstStyle/>
          <a:p>
            <a:pPr marL="0" lvl="0" indent="50800" algn="l" rtl="0">
              <a:lnSpc>
                <a:spcPct val="90000"/>
              </a:lnSpc>
              <a:spcBef>
                <a:spcPts val="0"/>
              </a:spcBef>
              <a:spcAft>
                <a:spcPts val="0"/>
              </a:spcAft>
              <a:buClr>
                <a:srgbClr val="3284BF"/>
              </a:buClr>
              <a:buSzPts val="4800"/>
              <a:buFont typeface="Helvetica Neue"/>
              <a:buNone/>
            </a:pPr>
            <a:r>
              <a:rPr lang="en-US" dirty="0"/>
              <a:t>k-evolution of B</a:t>
            </a:r>
            <a:r>
              <a:rPr lang="en-US" baseline="-25000" dirty="0"/>
              <a:t>y</a:t>
            </a:r>
            <a:endParaRPr baseline="-25000" dirty="0"/>
          </a:p>
        </p:txBody>
      </p:sp>
      <p:sp>
        <p:nvSpPr>
          <p:cNvPr id="4" name="文本框 3">
            <a:extLst>
              <a:ext uri="{FF2B5EF4-FFF2-40B4-BE49-F238E27FC236}">
                <a16:creationId xmlns:a16="http://schemas.microsoft.com/office/drawing/2014/main" id="{B68BD36A-A7B2-83B6-872E-1A5967F58825}"/>
              </a:ext>
            </a:extLst>
          </p:cNvPr>
          <p:cNvSpPr txBox="1"/>
          <p:nvPr/>
        </p:nvSpPr>
        <p:spPr>
          <a:xfrm>
            <a:off x="4749614" y="4642541"/>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t=33.3ps</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pic>
        <p:nvPicPr>
          <p:cNvPr id="9" name="图片 8">
            <a:extLst>
              <a:ext uri="{FF2B5EF4-FFF2-40B4-BE49-F238E27FC236}">
                <a16:creationId xmlns:a16="http://schemas.microsoft.com/office/drawing/2014/main" id="{C1FA24B9-E252-47F6-7478-273A6BEB19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0892" y="2435483"/>
            <a:ext cx="6775812" cy="5646510"/>
          </a:xfrm>
          <a:prstGeom prst="rect">
            <a:avLst/>
          </a:prstGeom>
        </p:spPr>
      </p:pic>
      <p:sp>
        <p:nvSpPr>
          <p:cNvPr id="16" name="文本框 15">
            <a:extLst>
              <a:ext uri="{FF2B5EF4-FFF2-40B4-BE49-F238E27FC236}">
                <a16:creationId xmlns:a16="http://schemas.microsoft.com/office/drawing/2014/main" id="{F0852FB0-CE1D-FB34-978A-CA3F32F9C525}"/>
              </a:ext>
            </a:extLst>
          </p:cNvPr>
          <p:cNvSpPr txBox="1"/>
          <p:nvPr/>
        </p:nvSpPr>
        <p:spPr>
          <a:xfrm>
            <a:off x="4749614" y="9881310"/>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a:solidFill>
                  <a:schemeClr val="tx1"/>
                </a:solidFill>
              </a:rPr>
              <a:t>t</a:t>
            </a:r>
            <a:r>
              <a:rPr kumimoji="0" lang="en-US" altLang="zh-CN" sz="3600" b="0" i="0" u="none" strike="noStrike" cap="none" spc="0" normalizeH="0" baseline="0" dirty="0">
                <a:ln>
                  <a:noFill/>
                </a:ln>
                <a:solidFill>
                  <a:schemeClr val="tx1"/>
                </a:solidFill>
                <a:effectLst/>
                <a:uFillTx/>
                <a:latin typeface="+mn-lt"/>
                <a:ea typeface="+mn-ea"/>
                <a:cs typeface="+mn-cs"/>
                <a:sym typeface="Helvetica"/>
              </a:rPr>
              <a:t>=</a:t>
            </a:r>
            <a:r>
              <a:rPr lang="en-US" altLang="zh-CN" dirty="0">
                <a:solidFill>
                  <a:schemeClr val="tx1"/>
                </a:solidFill>
              </a:rPr>
              <a:t>60</a:t>
            </a:r>
            <a:r>
              <a:rPr kumimoji="0" lang="en-US" altLang="zh-CN" sz="3600" b="0" i="0" u="none" strike="noStrike" cap="none" spc="0" normalizeH="0" baseline="0" dirty="0">
                <a:ln>
                  <a:noFill/>
                </a:ln>
                <a:solidFill>
                  <a:schemeClr val="tx1"/>
                </a:solidFill>
                <a:effectLst/>
                <a:uFillTx/>
                <a:latin typeface="+mn-lt"/>
                <a:ea typeface="+mn-ea"/>
                <a:cs typeface="+mn-cs"/>
                <a:sym typeface="Helvetica"/>
              </a:rPr>
              <a:t>ps</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pic>
        <p:nvPicPr>
          <p:cNvPr id="17" name="图片 16">
            <a:extLst>
              <a:ext uri="{FF2B5EF4-FFF2-40B4-BE49-F238E27FC236}">
                <a16:creationId xmlns:a16="http://schemas.microsoft.com/office/drawing/2014/main" id="{AA4AF02E-3315-E487-14DE-F3B7340A9F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80891" y="8067133"/>
            <a:ext cx="6775812" cy="5646509"/>
          </a:xfrm>
          <a:prstGeom prst="rect">
            <a:avLst/>
          </a:prstGeom>
        </p:spPr>
      </p:pic>
      <p:cxnSp>
        <p:nvCxnSpPr>
          <p:cNvPr id="19" name="直线连接符 18">
            <a:extLst>
              <a:ext uri="{FF2B5EF4-FFF2-40B4-BE49-F238E27FC236}">
                <a16:creationId xmlns:a16="http://schemas.microsoft.com/office/drawing/2014/main" id="{985B415A-5D37-777F-0F63-C8F79CC7FA40}"/>
              </a:ext>
            </a:extLst>
          </p:cNvPr>
          <p:cNvCxnSpPr>
            <a:cxnSpLocks/>
          </p:cNvCxnSpPr>
          <p:nvPr/>
        </p:nvCxnSpPr>
        <p:spPr>
          <a:xfrm>
            <a:off x="4749614" y="8150116"/>
            <a:ext cx="10220630" cy="0"/>
          </a:xfrm>
          <a:prstGeom prst="line">
            <a:avLst/>
          </a:prstGeom>
          <a:noFill/>
          <a:ln w="25400" cap="flat">
            <a:solidFill>
              <a:schemeClr val="accent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 name="直线连接符 22">
            <a:extLst>
              <a:ext uri="{FF2B5EF4-FFF2-40B4-BE49-F238E27FC236}">
                <a16:creationId xmlns:a16="http://schemas.microsoft.com/office/drawing/2014/main" id="{6D3F5D27-1CC7-77AD-04D7-6F626E5E6415}"/>
              </a:ext>
            </a:extLst>
          </p:cNvPr>
          <p:cNvCxnSpPr>
            <a:cxnSpLocks/>
          </p:cNvCxnSpPr>
          <p:nvPr/>
        </p:nvCxnSpPr>
        <p:spPr>
          <a:xfrm>
            <a:off x="10505673" y="2435482"/>
            <a:ext cx="0" cy="10465959"/>
          </a:xfrm>
          <a:prstGeom prst="line">
            <a:avLst/>
          </a:prstGeom>
          <a:noFill/>
          <a:ln w="254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4" name="文本框 23">
            <a:extLst>
              <a:ext uri="{FF2B5EF4-FFF2-40B4-BE49-F238E27FC236}">
                <a16:creationId xmlns:a16="http://schemas.microsoft.com/office/drawing/2014/main" id="{FBA056D3-65F6-161B-750B-43E7EAD2CEAE}"/>
              </a:ext>
            </a:extLst>
          </p:cNvPr>
          <p:cNvSpPr txBox="1"/>
          <p:nvPr/>
        </p:nvSpPr>
        <p:spPr>
          <a:xfrm>
            <a:off x="14596171" y="6915729"/>
            <a:ext cx="8996372"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altLang="zh-CN" sz="4000" dirty="0"/>
              <a:t>As time increases, k slightly decreases</a:t>
            </a:r>
            <a:endParaRPr kumimoji="0" lang="zh-CN" altLang="en-US" sz="4000" b="0" i="0" u="none" strike="noStrike" cap="none" spc="0" normalizeH="0" baseline="0" dirty="0">
              <a:ln>
                <a:noFill/>
              </a:ln>
              <a:solidFill>
                <a:srgbClr val="000000"/>
              </a:solidFill>
              <a:effectLst/>
              <a:uFillTx/>
              <a:latin typeface="+mn-lt"/>
              <a:ea typeface="+mn-ea"/>
              <a:cs typeface="+mn-cs"/>
              <a:sym typeface="Helvetica"/>
            </a:endParaRPr>
          </a:p>
        </p:txBody>
      </p:sp>
      <p:sp>
        <p:nvSpPr>
          <p:cNvPr id="3" name="Summary">
            <a:extLst>
              <a:ext uri="{FF2B5EF4-FFF2-40B4-BE49-F238E27FC236}">
                <a16:creationId xmlns:a16="http://schemas.microsoft.com/office/drawing/2014/main" id="{F5FB7D5F-C496-2A1E-9F40-40C4E820F3C2}"/>
              </a:ext>
            </a:extLst>
          </p:cNvPr>
          <p:cNvSpPr txBox="1">
            <a:spLocks/>
          </p:cNvSpPr>
          <p:nvPr/>
        </p:nvSpPr>
        <p:spPr>
          <a:xfrm>
            <a:off x="254000" y="2358"/>
            <a:ext cx="22098000" cy="152400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ctr" anchorCtr="0">
            <a:noAutofit/>
          </a:bodyPr>
          <a:lstStyle>
            <a:lvl1pPr marL="0" marR="0" lvl="0" indent="101600" algn="l" defTabSz="1828800" latinLnBrk="0">
              <a:lnSpc>
                <a:spcPct val="90000"/>
              </a:lnSpc>
              <a:spcBef>
                <a:spcPts val="0"/>
              </a:spcBef>
              <a:spcAft>
                <a:spcPts val="0"/>
              </a:spcAft>
              <a:buClr>
                <a:srgbClr val="3284BF"/>
              </a:buClr>
              <a:buSzPts val="4800"/>
              <a:buFont typeface="Helvetica Neue"/>
              <a:buNone/>
              <a:tabLst/>
              <a:defRPr sz="4800" b="1" i="0" u="none" strike="noStrike" cap="none" spc="0" baseline="0">
                <a:solidFill>
                  <a:srgbClr val="3284BF"/>
                </a:solidFill>
                <a:uFillTx/>
                <a:latin typeface="+mn-lt"/>
                <a:ea typeface="+mn-ea"/>
                <a:cs typeface="+mn-cs"/>
                <a:sym typeface="Helvetica"/>
              </a:defRPr>
            </a:lvl1pPr>
            <a:lvl2pPr marL="0" marR="0" lvl="1"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2pPr>
            <a:lvl3pPr marL="0" marR="0" lvl="2"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3pPr>
            <a:lvl4pPr marL="0" marR="0" lvl="3"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4pPr>
            <a:lvl5pPr marL="0" marR="0" lvl="4"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5pPr>
            <a:lvl6pPr marL="0" marR="0" lvl="5" indent="4572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6pPr>
            <a:lvl7pPr marL="0" marR="0" lvl="6" indent="9144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7pPr>
            <a:lvl8pPr marL="0" marR="0" lvl="7" indent="13716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8pPr>
            <a:lvl9pPr marL="0" marR="0" lvl="8" indent="18288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dirty="0"/>
              <a:t>Weibel instability in the bounded plasma</a:t>
            </a:r>
            <a:endParaRPr lang="en-US" dirty="0"/>
          </a:p>
        </p:txBody>
      </p:sp>
    </p:spTree>
    <p:extLst>
      <p:ext uri="{BB962C8B-B14F-4D97-AF65-F5344CB8AC3E}">
        <p14:creationId xmlns:p14="http://schemas.microsoft.com/office/powerpoint/2010/main" val="460285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782874" y="1722824"/>
            <a:ext cx="6946900" cy="1524001"/>
          </a:xfrm>
          <a:prstGeom prst="rect">
            <a:avLst/>
          </a:prstGeom>
          <a:noFill/>
          <a:ln>
            <a:noFill/>
          </a:ln>
        </p:spPr>
        <p:txBody>
          <a:bodyPr spcFirstLastPara="1" wrap="square" lIns="91425" tIns="91425" rIns="91425" bIns="91425" anchor="ctr" anchorCtr="0">
            <a:noAutofit/>
          </a:bodyPr>
          <a:lstStyle/>
          <a:p>
            <a:pPr marL="0" lvl="0" indent="50800" algn="l" rtl="0">
              <a:lnSpc>
                <a:spcPct val="90000"/>
              </a:lnSpc>
              <a:spcBef>
                <a:spcPts val="0"/>
              </a:spcBef>
              <a:spcAft>
                <a:spcPts val="0"/>
              </a:spcAft>
              <a:buClr>
                <a:srgbClr val="3284BF"/>
              </a:buClr>
              <a:buSzPts val="4800"/>
              <a:buFont typeface="Helvetica Neue"/>
              <a:buNone/>
            </a:pPr>
            <a:r>
              <a:rPr lang="en-US" sz="4800" dirty="0"/>
              <a:t>3D PIC Simulations</a:t>
            </a:r>
            <a:endParaRPr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6800B3A1-A94C-33A8-9C08-E147C58E6B17}"/>
                  </a:ext>
                </a:extLst>
              </p:cNvPr>
              <p:cNvSpPr txBox="1"/>
              <p:nvPr/>
            </p:nvSpPr>
            <p:spPr>
              <a:xfrm>
                <a:off x="5213968" y="9356280"/>
                <a:ext cx="13956063" cy="240065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altLang="zh-CN" dirty="0">
                    <a:solidFill>
                      <a:schemeClr val="accent1">
                        <a:lumMod val="75000"/>
                      </a:schemeClr>
                    </a:solidFill>
                  </a:rPr>
                  <a:t>Plasma:</a:t>
                </a:r>
                <a:r>
                  <a:rPr lang="en-US" altLang="zh-CN" dirty="0"/>
                  <a:t> density 1</a:t>
                </a:r>
                <a14:m>
                  <m:oMath xmlns:m="http://schemas.openxmlformats.org/officeDocument/2006/math">
                    <m:r>
                      <a:rPr kumimoji="0" lang="en-US" altLang="zh-CN"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m:t>
                    </m:r>
                  </m:oMath>
                </a14:m>
                <a:r>
                  <a:rPr lang="en-US" altLang="zh-CN" dirty="0"/>
                  <a:t>17 cm</a:t>
                </a:r>
                <a:r>
                  <a:rPr lang="en-US" altLang="zh-CN" baseline="30000" dirty="0"/>
                  <a:t>-3</a:t>
                </a:r>
                <a:r>
                  <a:rPr lang="en-US" altLang="zh-CN" dirty="0"/>
                  <a:t>, 1 mm linear ramp + 1mm flat-top</a:t>
                </a:r>
                <a:r>
                  <a:rPr kumimoji="0" lang="en-US" altLang="zh-CN" sz="3600" b="0" i="0" u="none" strike="noStrike" cap="none" spc="0" normalizeH="0" baseline="0" dirty="0">
                    <a:ln>
                      <a:noFill/>
                    </a:ln>
                    <a:solidFill>
                      <a:srgbClr val="000000"/>
                    </a:solidFill>
                    <a:effectLst/>
                    <a:uFillTx/>
                    <a:latin typeface="+mn-lt"/>
                    <a:ea typeface="+mn-ea"/>
                    <a:cs typeface="+mn-cs"/>
                    <a:sym typeface="Helvetica"/>
                  </a:rPr>
                  <a:t> </a:t>
                </a:r>
              </a:p>
              <a:p>
                <a:pPr marL="0" marR="0" indent="0" algn="l" defTabSz="1828800" rtl="0" fontAlgn="auto" latinLnBrk="0" hangingPunct="0">
                  <a:lnSpc>
                    <a:spcPct val="100000"/>
                  </a:lnSpc>
                  <a:spcBef>
                    <a:spcPts val="0"/>
                  </a:spcBef>
                  <a:spcAft>
                    <a:spcPts val="0"/>
                  </a:spcAft>
                  <a:buClrTx/>
                  <a:buSzTx/>
                  <a:buFontTx/>
                  <a:buNone/>
                  <a:tabLst/>
                </a:pPr>
                <a:endParaRPr lang="en-US" altLang="zh-CN" dirty="0"/>
              </a:p>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chemeClr val="accent1">
                        <a:lumMod val="75000"/>
                      </a:schemeClr>
                    </a:solidFill>
                    <a:effectLst/>
                    <a:uFillTx/>
                    <a:latin typeface="+mn-lt"/>
                    <a:ea typeface="+mn-ea"/>
                    <a:cs typeface="+mn-cs"/>
                    <a:sym typeface="Helvetica"/>
                  </a:rPr>
                  <a:t>CO2 laser: </a:t>
                </a:r>
                <a:r>
                  <a:rPr kumimoji="0" lang="en-US" altLang="zh-CN" sz="3600" b="0" i="0" u="none" strike="noStrike" cap="none" spc="0" normalizeH="0" baseline="0" dirty="0">
                    <a:ln>
                      <a:noFill/>
                    </a:ln>
                    <a:solidFill>
                      <a:srgbClr val="000000"/>
                    </a:solidFill>
                    <a:effectLst/>
                    <a:uFillTx/>
                    <a:latin typeface="+mn-lt"/>
                    <a:ea typeface="+mn-ea"/>
                    <a:cs typeface="+mn-cs"/>
                    <a:sym typeface="Helvetica"/>
                  </a:rPr>
                  <a:t>I=4</a:t>
                </a:r>
                <a14:m>
                  <m:oMath xmlns:m="http://schemas.openxmlformats.org/officeDocument/2006/math">
                    <m:r>
                      <a:rPr kumimoji="0" lang="en-US" altLang="zh-CN" sz="36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m:t>
                    </m:r>
                  </m:oMath>
                </a14:m>
                <a:r>
                  <a:rPr kumimoji="0" lang="en-US" altLang="zh-CN" sz="3600" b="0" i="0" u="none" strike="noStrike" cap="none" spc="0" normalizeH="0" dirty="0">
                    <a:ln>
                      <a:noFill/>
                    </a:ln>
                    <a:solidFill>
                      <a:srgbClr val="000000"/>
                    </a:solidFill>
                    <a:effectLst/>
                    <a:uFillTx/>
                    <a:latin typeface="+mn-lt"/>
                    <a:ea typeface="+mn-ea"/>
                    <a:cs typeface="+mn-cs"/>
                    <a:sym typeface="Helvetica"/>
                  </a:rPr>
                  <a:t>10</a:t>
                </a:r>
                <a:r>
                  <a:rPr kumimoji="0" lang="en-US" altLang="zh-CN" sz="3600" b="0" i="0" u="none" strike="noStrike" cap="none" spc="0" normalizeH="0" baseline="30000" dirty="0">
                    <a:ln>
                      <a:noFill/>
                    </a:ln>
                    <a:solidFill>
                      <a:srgbClr val="000000"/>
                    </a:solidFill>
                    <a:effectLst/>
                    <a:uFillTx/>
                    <a:latin typeface="+mn-lt"/>
                    <a:ea typeface="+mn-ea"/>
                    <a:cs typeface="+mn-cs"/>
                    <a:sym typeface="Helvetica"/>
                  </a:rPr>
                  <a:t>14</a:t>
                </a:r>
                <a:r>
                  <a:rPr kumimoji="0" lang="en-US" altLang="zh-CN" sz="3600" b="0" i="0" u="none" strike="noStrike" cap="none" spc="0" normalizeH="0" dirty="0">
                    <a:ln>
                      <a:noFill/>
                    </a:ln>
                    <a:solidFill>
                      <a:srgbClr val="000000"/>
                    </a:solidFill>
                    <a:effectLst/>
                    <a:uFillTx/>
                    <a:latin typeface="+mn-lt"/>
                    <a:ea typeface="+mn-ea"/>
                    <a:cs typeface="+mn-cs"/>
                    <a:sym typeface="Helvetica"/>
                  </a:rPr>
                  <a:t>W/cm</a:t>
                </a:r>
                <a:r>
                  <a:rPr kumimoji="0" lang="en-US" altLang="zh-CN" sz="3600" b="0" i="0" u="none" strike="noStrike" cap="none" spc="0" normalizeH="0" baseline="30000" dirty="0">
                    <a:ln>
                      <a:noFill/>
                    </a:ln>
                    <a:solidFill>
                      <a:srgbClr val="000000"/>
                    </a:solidFill>
                    <a:effectLst/>
                    <a:uFillTx/>
                    <a:latin typeface="+mn-lt"/>
                    <a:ea typeface="+mn-ea"/>
                    <a:cs typeface="+mn-cs"/>
                    <a:sym typeface="Helvetica"/>
                  </a:rPr>
                  <a:t>2</a:t>
                </a:r>
                <a:r>
                  <a:rPr kumimoji="0" lang="en-US" altLang="zh-CN" sz="3600" b="0" i="0" u="none" strike="noStrike" cap="none" spc="0" normalizeH="0" dirty="0">
                    <a:ln>
                      <a:noFill/>
                    </a:ln>
                    <a:solidFill>
                      <a:srgbClr val="000000"/>
                    </a:solidFill>
                    <a:effectLst/>
                    <a:uFillTx/>
                    <a:latin typeface="+mn-lt"/>
                    <a:ea typeface="+mn-ea"/>
                    <a:cs typeface="+mn-cs"/>
                    <a:sym typeface="Helvetica"/>
                  </a:rPr>
                  <a:t>, a0=0.16</a:t>
                </a:r>
                <a:r>
                  <a:rPr kumimoji="0" lang="en-US" altLang="zh-CN" sz="3600" b="0" i="0" u="none" strike="noStrike" cap="none" spc="0" normalizeH="0" baseline="0" dirty="0">
                    <a:ln>
                      <a:noFill/>
                    </a:ln>
                    <a:solidFill>
                      <a:srgbClr val="000000"/>
                    </a:solidFill>
                    <a:effectLst/>
                    <a:uFillTx/>
                    <a:latin typeface="+mn-lt"/>
                    <a:ea typeface="+mn-ea"/>
                    <a:cs typeface="+mn-cs"/>
                    <a:sym typeface="Helvetica"/>
                  </a:rPr>
                  <a:t>, spot size 100 or 300 um, 2 </a:t>
                </a:r>
                <a:r>
                  <a:rPr kumimoji="0" lang="en-US" altLang="zh-CN" sz="3600" b="0" i="0" u="none" strike="noStrike" cap="none" spc="0" normalizeH="0" baseline="0" dirty="0" err="1">
                    <a:ln>
                      <a:noFill/>
                    </a:ln>
                    <a:solidFill>
                      <a:srgbClr val="000000"/>
                    </a:solidFill>
                    <a:effectLst/>
                    <a:uFillTx/>
                    <a:latin typeface="+mn-lt"/>
                    <a:ea typeface="+mn-ea"/>
                    <a:cs typeface="+mn-cs"/>
                    <a:sym typeface="Helvetica"/>
                  </a:rPr>
                  <a:t>ps</a:t>
                </a:r>
                <a:endParaRPr kumimoji="0" lang="en-US" altLang="zh-CN" sz="3600" b="0" i="0" u="none" strike="noStrike" cap="none" spc="0" normalizeH="0" baseline="0" dirty="0">
                  <a:ln>
                    <a:noFill/>
                  </a:ln>
                  <a:solidFill>
                    <a:srgbClr val="000000"/>
                  </a:solidFill>
                  <a:effectLst/>
                  <a:uFillTx/>
                  <a:latin typeface="+mn-lt"/>
                  <a:ea typeface="+mn-ea"/>
                  <a:cs typeface="+mn-cs"/>
                  <a:sym typeface="Helvetica"/>
                </a:endParaRPr>
              </a:p>
              <a:p>
                <a:pPr marL="0" marR="0" indent="0" algn="l" defTabSz="1828800" rtl="0" fontAlgn="auto" latinLnBrk="0" hangingPunct="0">
                  <a:lnSpc>
                    <a:spcPct val="100000"/>
                  </a:lnSpc>
                  <a:spcBef>
                    <a:spcPts val="0"/>
                  </a:spcBef>
                  <a:spcAft>
                    <a:spcPts val="0"/>
                  </a:spcAft>
                  <a:buClrTx/>
                  <a:buSzTx/>
                  <a:buFontTx/>
                  <a:buNone/>
                  <a:tabLst/>
                </a:pPr>
                <a:endParaRPr kumimoji="0" lang="en-US" altLang="zh-CN" sz="3600" b="0" i="0" u="none" strike="noStrike" cap="none" spc="0" normalizeH="0" baseline="0" dirty="0">
                  <a:ln>
                    <a:noFill/>
                  </a:ln>
                  <a:solidFill>
                    <a:srgbClr val="000000"/>
                  </a:solidFill>
                  <a:effectLst/>
                  <a:uFillTx/>
                  <a:latin typeface="+mn-lt"/>
                  <a:ea typeface="+mn-ea"/>
                  <a:cs typeface="+mn-cs"/>
                  <a:sym typeface="Helvetica"/>
                </a:endParaRPr>
              </a:p>
            </p:txBody>
          </p:sp>
        </mc:Choice>
        <mc:Fallback xmlns="">
          <p:sp>
            <p:nvSpPr>
              <p:cNvPr id="18" name="文本框 17">
                <a:extLst>
                  <a:ext uri="{FF2B5EF4-FFF2-40B4-BE49-F238E27FC236}">
                    <a16:creationId xmlns:a16="http://schemas.microsoft.com/office/drawing/2014/main" id="{6800B3A1-A94C-33A8-9C08-E147C58E6B17}"/>
                  </a:ext>
                </a:extLst>
              </p:cNvPr>
              <p:cNvSpPr txBox="1">
                <a:spLocks noRot="1" noChangeAspect="1" noMove="1" noResize="1" noEditPoints="1" noAdjustHandles="1" noChangeArrowheads="1" noChangeShapeType="1" noTextEdit="1"/>
              </p:cNvSpPr>
              <p:nvPr/>
            </p:nvSpPr>
            <p:spPr>
              <a:xfrm>
                <a:off x="5213968" y="9356280"/>
                <a:ext cx="13956063" cy="2400655"/>
              </a:xfrm>
              <a:prstGeom prst="rect">
                <a:avLst/>
              </a:prstGeom>
              <a:blipFill>
                <a:blip r:embed="rId3"/>
                <a:stretch>
                  <a:fillRect l="-1273" t="-2105" r="-364"/>
                </a:stretch>
              </a:blipFill>
              <a:ln w="25400" cap="flat">
                <a:noFill/>
                <a:miter lim="400000"/>
              </a:ln>
              <a:effectLst/>
            </p:spPr>
            <p:txBody>
              <a:bodyPr/>
              <a:lstStyle/>
              <a:p>
                <a:r>
                  <a:rPr lang="zh-CN" altLang="en-US">
                    <a:noFill/>
                  </a:rPr>
                  <a:t> </a:t>
                </a:r>
              </a:p>
            </p:txBody>
          </p:sp>
        </mc:Fallback>
      </mc:AlternateContent>
      <p:cxnSp>
        <p:nvCxnSpPr>
          <p:cNvPr id="20" name="直线箭头连接符 19">
            <a:extLst>
              <a:ext uri="{FF2B5EF4-FFF2-40B4-BE49-F238E27FC236}">
                <a16:creationId xmlns:a16="http://schemas.microsoft.com/office/drawing/2014/main" id="{12C66581-0686-9BF3-B479-CB5CEF16CA89}"/>
              </a:ext>
            </a:extLst>
          </p:cNvPr>
          <p:cNvCxnSpPr/>
          <p:nvPr/>
        </p:nvCxnSpPr>
        <p:spPr>
          <a:xfrm>
            <a:off x="7936487" y="8360228"/>
            <a:ext cx="7040880" cy="0"/>
          </a:xfrm>
          <a:prstGeom prst="straightConnector1">
            <a:avLst/>
          </a:prstGeom>
          <a:noFill/>
          <a:ln w="50800" cap="flat">
            <a:solidFill>
              <a:schemeClr val="accent1"/>
            </a:solidFill>
            <a:prstDash val="solid"/>
            <a:bevel/>
            <a:tailEnd type="stealth"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直线箭头连接符 20">
            <a:extLst>
              <a:ext uri="{FF2B5EF4-FFF2-40B4-BE49-F238E27FC236}">
                <a16:creationId xmlns:a16="http://schemas.microsoft.com/office/drawing/2014/main" id="{B2CFD919-E997-1FFA-7BD2-0E74F44BBDEA}"/>
              </a:ext>
            </a:extLst>
          </p:cNvPr>
          <p:cNvCxnSpPr>
            <a:cxnSpLocks/>
          </p:cNvCxnSpPr>
          <p:nvPr/>
        </p:nvCxnSpPr>
        <p:spPr>
          <a:xfrm flipV="1">
            <a:off x="7936487" y="3213797"/>
            <a:ext cx="0" cy="5146431"/>
          </a:xfrm>
          <a:prstGeom prst="straightConnector1">
            <a:avLst/>
          </a:prstGeom>
          <a:noFill/>
          <a:ln w="50800" cap="flat">
            <a:solidFill>
              <a:schemeClr val="accent1"/>
            </a:solidFill>
            <a:prstDash val="solid"/>
            <a:bevel/>
            <a:tailEnd type="stealth" w="lg" len="lg"/>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直线连接符 23">
            <a:extLst>
              <a:ext uri="{FF2B5EF4-FFF2-40B4-BE49-F238E27FC236}">
                <a16:creationId xmlns:a16="http://schemas.microsoft.com/office/drawing/2014/main" id="{62399E44-AC85-BB1B-1915-097E73839793}"/>
              </a:ext>
            </a:extLst>
          </p:cNvPr>
          <p:cNvCxnSpPr>
            <a:cxnSpLocks/>
          </p:cNvCxnSpPr>
          <p:nvPr/>
        </p:nvCxnSpPr>
        <p:spPr>
          <a:xfrm flipV="1">
            <a:off x="7936487" y="6074228"/>
            <a:ext cx="2741637" cy="2286000"/>
          </a:xfrm>
          <a:prstGeom prst="line">
            <a:avLst/>
          </a:prstGeom>
          <a:noFill/>
          <a:ln w="50800" cap="flat">
            <a:solidFill>
              <a:schemeClr val="accent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6" name="直线连接符 25">
            <a:extLst>
              <a:ext uri="{FF2B5EF4-FFF2-40B4-BE49-F238E27FC236}">
                <a16:creationId xmlns:a16="http://schemas.microsoft.com/office/drawing/2014/main" id="{8D84998C-EE23-FEE0-5765-564F9B13C96F}"/>
              </a:ext>
            </a:extLst>
          </p:cNvPr>
          <p:cNvCxnSpPr>
            <a:cxnSpLocks/>
          </p:cNvCxnSpPr>
          <p:nvPr/>
        </p:nvCxnSpPr>
        <p:spPr>
          <a:xfrm>
            <a:off x="10678124" y="6074228"/>
            <a:ext cx="3027751" cy="0"/>
          </a:xfrm>
          <a:prstGeom prst="line">
            <a:avLst/>
          </a:prstGeom>
          <a:noFill/>
          <a:ln w="50800" cap="flat">
            <a:solidFill>
              <a:schemeClr val="accent1"/>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0" name="直线连接符 29">
            <a:extLst>
              <a:ext uri="{FF2B5EF4-FFF2-40B4-BE49-F238E27FC236}">
                <a16:creationId xmlns:a16="http://schemas.microsoft.com/office/drawing/2014/main" id="{9C14F804-B32C-8C2E-7D12-F3AA4280BBD2}"/>
              </a:ext>
            </a:extLst>
          </p:cNvPr>
          <p:cNvCxnSpPr/>
          <p:nvPr/>
        </p:nvCxnSpPr>
        <p:spPr>
          <a:xfrm>
            <a:off x="10678124" y="5787012"/>
            <a:ext cx="0" cy="2968071"/>
          </a:xfrm>
          <a:prstGeom prst="line">
            <a:avLst/>
          </a:prstGeom>
          <a:noFill/>
          <a:ln w="25400" cap="flat">
            <a:solidFill>
              <a:schemeClr val="accent1"/>
            </a:solidFill>
            <a:prstDash val="dashDot"/>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直线连接符 30">
            <a:extLst>
              <a:ext uri="{FF2B5EF4-FFF2-40B4-BE49-F238E27FC236}">
                <a16:creationId xmlns:a16="http://schemas.microsoft.com/office/drawing/2014/main" id="{F9FAE385-401C-D6CF-58F8-D22034899FEC}"/>
              </a:ext>
            </a:extLst>
          </p:cNvPr>
          <p:cNvCxnSpPr/>
          <p:nvPr/>
        </p:nvCxnSpPr>
        <p:spPr>
          <a:xfrm>
            <a:off x="13705872" y="5787012"/>
            <a:ext cx="0" cy="2968071"/>
          </a:xfrm>
          <a:prstGeom prst="line">
            <a:avLst/>
          </a:prstGeom>
          <a:noFill/>
          <a:ln w="25400" cap="flat">
            <a:solidFill>
              <a:schemeClr val="accent1"/>
            </a:solidFill>
            <a:prstDash val="dashDot"/>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3" name="文本框 32">
            <a:extLst>
              <a:ext uri="{FF2B5EF4-FFF2-40B4-BE49-F238E27FC236}">
                <a16:creationId xmlns:a16="http://schemas.microsoft.com/office/drawing/2014/main" id="{F014ACB9-B73D-E988-CF38-DFAA7D6A573C}"/>
              </a:ext>
            </a:extLst>
          </p:cNvPr>
          <p:cNvSpPr txBox="1"/>
          <p:nvPr/>
        </p:nvSpPr>
        <p:spPr>
          <a:xfrm>
            <a:off x="8143201" y="3246825"/>
            <a:ext cx="3313726"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rgbClr val="000000"/>
                </a:solidFill>
                <a:effectLst/>
                <a:uFillTx/>
                <a:latin typeface="+mn-lt"/>
                <a:ea typeface="+mn-ea"/>
                <a:cs typeface="+mn-cs"/>
                <a:sym typeface="Helvetica"/>
              </a:rPr>
              <a:t>Plasma density</a:t>
            </a:r>
            <a:endParaRPr kumimoji="0" lang="zh-CN" altLang="en-US" sz="36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Summary">
            <a:extLst>
              <a:ext uri="{FF2B5EF4-FFF2-40B4-BE49-F238E27FC236}">
                <a16:creationId xmlns:a16="http://schemas.microsoft.com/office/drawing/2014/main" id="{6A184C31-2F33-1CCC-B771-09B5CCCBEF7D}"/>
              </a:ext>
            </a:extLst>
          </p:cNvPr>
          <p:cNvSpPr txBox="1">
            <a:spLocks/>
          </p:cNvSpPr>
          <p:nvPr/>
        </p:nvSpPr>
        <p:spPr>
          <a:xfrm>
            <a:off x="254000" y="2358"/>
            <a:ext cx="22098000" cy="152400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ctr" anchorCtr="0">
            <a:noAutofit/>
          </a:bodyPr>
          <a:lstStyle>
            <a:lvl1pPr marL="0" marR="0" lvl="0" indent="101600" algn="l" defTabSz="1828800" latinLnBrk="0">
              <a:lnSpc>
                <a:spcPct val="90000"/>
              </a:lnSpc>
              <a:spcBef>
                <a:spcPts val="0"/>
              </a:spcBef>
              <a:spcAft>
                <a:spcPts val="0"/>
              </a:spcAft>
              <a:buClr>
                <a:srgbClr val="3284BF"/>
              </a:buClr>
              <a:buSzPts val="4800"/>
              <a:buFont typeface="Helvetica Neue"/>
              <a:buNone/>
              <a:tabLst/>
              <a:defRPr sz="4800" b="1" i="0" u="none" strike="noStrike" cap="none" spc="0" baseline="0">
                <a:solidFill>
                  <a:srgbClr val="3284BF"/>
                </a:solidFill>
                <a:uFillTx/>
                <a:latin typeface="+mn-lt"/>
                <a:ea typeface="+mn-ea"/>
                <a:cs typeface="+mn-cs"/>
                <a:sym typeface="Helvetica"/>
              </a:defRPr>
            </a:lvl1pPr>
            <a:lvl2pPr marL="0" marR="0" lvl="1"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2pPr>
            <a:lvl3pPr marL="0" marR="0" lvl="2"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3pPr>
            <a:lvl4pPr marL="0" marR="0" lvl="3"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4pPr>
            <a:lvl5pPr marL="0" marR="0" lvl="4" indent="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5pPr>
            <a:lvl6pPr marL="0" marR="0" lvl="5" indent="4572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6pPr>
            <a:lvl7pPr marL="0" marR="0" lvl="6" indent="9144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7pPr>
            <a:lvl8pPr marL="0" marR="0" lvl="7" indent="13716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8pPr>
            <a:lvl9pPr marL="0" marR="0" lvl="8" indent="1828800" algn="l" defTabSz="1828800" latinLnBrk="0">
              <a:lnSpc>
                <a:spcPct val="90000"/>
              </a:lnSpc>
              <a:spcBef>
                <a:spcPts val="0"/>
              </a:spcBef>
              <a:spcAft>
                <a:spcPts val="0"/>
              </a:spcAft>
              <a:buClr>
                <a:srgbClr val="3284BF"/>
              </a:buClr>
              <a:buSzPts val="1800"/>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dirty="0"/>
              <a:t>Weibel instability in the bounded plasma</a:t>
            </a:r>
            <a:endParaRPr lang="en-US" dirty="0"/>
          </a:p>
        </p:txBody>
      </p:sp>
      <p:pic>
        <p:nvPicPr>
          <p:cNvPr id="4" name="图片 3" descr="图标&#10;&#10;中度可信度描述已自动生成">
            <a:extLst>
              <a:ext uri="{FF2B5EF4-FFF2-40B4-BE49-F238E27FC236}">
                <a16:creationId xmlns:a16="http://schemas.microsoft.com/office/drawing/2014/main" id="{40ADAD30-1140-A986-6D8F-1BD60DEDF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74" y="3105488"/>
            <a:ext cx="2894604" cy="1389610"/>
          </a:xfrm>
          <a:prstGeom prst="rect">
            <a:avLst/>
          </a:prstGeom>
        </p:spPr>
      </p:pic>
    </p:spTree>
    <p:extLst>
      <p:ext uri="{BB962C8B-B14F-4D97-AF65-F5344CB8AC3E}">
        <p14:creationId xmlns:p14="http://schemas.microsoft.com/office/powerpoint/2010/main" val="292818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4800" dirty="0">
                <a:solidFill>
                  <a:schemeClr val="accent1"/>
                </a:solidFill>
              </a:rPr>
              <a:t>Observable 1: Magneto-static (MS) mode</a:t>
            </a:r>
            <a:endParaRPr lang="en-US" sz="4800" dirty="0">
              <a:solidFill>
                <a:schemeClr val="accent1"/>
              </a:solidFill>
            </a:endParaRPr>
          </a:p>
        </p:txBody>
      </p:sp>
      <p:pic>
        <p:nvPicPr>
          <p:cNvPr id="8" name="图片 7">
            <a:extLst>
              <a:ext uri="{FF2B5EF4-FFF2-40B4-BE49-F238E27FC236}">
                <a16:creationId xmlns:a16="http://schemas.microsoft.com/office/drawing/2014/main" id="{618C7289-FFBF-844A-A0A1-66987A28B6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3606" y="2327461"/>
            <a:ext cx="19438779" cy="10178304"/>
          </a:xfrm>
          <a:prstGeom prst="rect">
            <a:avLst/>
          </a:prstGeom>
        </p:spPr>
      </p:pic>
    </p:spTree>
    <p:extLst>
      <p:ext uri="{BB962C8B-B14F-4D97-AF65-F5344CB8AC3E}">
        <p14:creationId xmlns:p14="http://schemas.microsoft.com/office/powerpoint/2010/main" val="4032587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254000" y="2358"/>
            <a:ext cx="22098000" cy="1524001"/>
          </a:xfrm>
          <a:prstGeom prst="rect">
            <a:avLst/>
          </a:prstGeom>
          <a:noFill/>
          <a:ln>
            <a:noFill/>
          </a:ln>
        </p:spPr>
        <p:txBody>
          <a:bodyPr spcFirstLastPara="1" wrap="square" lIns="91425" tIns="91425" rIns="91425" bIns="91425" anchor="ctr" anchorCtr="0">
            <a:noAutofit/>
          </a:bodyPr>
          <a:lstStyle/>
          <a:p>
            <a:pPr marL="0" lvl="0" indent="50800" algn="l" rtl="0">
              <a:lnSpc>
                <a:spcPct val="90000"/>
              </a:lnSpc>
              <a:spcBef>
                <a:spcPts val="0"/>
              </a:spcBef>
              <a:spcAft>
                <a:spcPts val="0"/>
              </a:spcAft>
              <a:buClr>
                <a:srgbClr val="3284BF"/>
              </a:buClr>
              <a:buSzPts val="4800"/>
              <a:buFont typeface="Helvetica Neue"/>
              <a:buNone/>
            </a:pPr>
            <a:r>
              <a:rPr lang="en-US" sz="4800" dirty="0"/>
              <a:t>Simulation results (bounded plasma)</a:t>
            </a:r>
            <a:endParaRPr dirty="0"/>
          </a:p>
        </p:txBody>
      </p:sp>
      <p:pic>
        <p:nvPicPr>
          <p:cNvPr id="9" name="图片 8">
            <a:extLst>
              <a:ext uri="{FF2B5EF4-FFF2-40B4-BE49-F238E27FC236}">
                <a16:creationId xmlns:a16="http://schemas.microsoft.com/office/drawing/2014/main" id="{7BA5342D-6007-0F06-C372-2462716A1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18" y="1678387"/>
            <a:ext cx="13035280" cy="6517640"/>
          </a:xfrm>
          <a:prstGeom prst="rect">
            <a:avLst/>
          </a:prstGeom>
        </p:spPr>
      </p:pic>
      <p:pic>
        <p:nvPicPr>
          <p:cNvPr id="12" name="图片 11">
            <a:extLst>
              <a:ext uri="{FF2B5EF4-FFF2-40B4-BE49-F238E27FC236}">
                <a16:creationId xmlns:a16="http://schemas.microsoft.com/office/drawing/2014/main" id="{3BCB5C6B-3A37-0ADD-F760-A3D410D7D1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18" y="7500067"/>
            <a:ext cx="13035280" cy="6517640"/>
          </a:xfrm>
          <a:prstGeom prst="rect">
            <a:avLst/>
          </a:prstGeom>
        </p:spPr>
      </p:pic>
      <p:pic>
        <p:nvPicPr>
          <p:cNvPr id="16" name="图片 15">
            <a:extLst>
              <a:ext uri="{FF2B5EF4-FFF2-40B4-BE49-F238E27FC236}">
                <a16:creationId xmlns:a16="http://schemas.microsoft.com/office/drawing/2014/main" id="{E957202E-D0BA-00B0-2C87-7BB8D47790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75482" y="1648279"/>
            <a:ext cx="13035280" cy="6517640"/>
          </a:xfrm>
          <a:prstGeom prst="rect">
            <a:avLst/>
          </a:prstGeom>
        </p:spPr>
      </p:pic>
      <p:pic>
        <p:nvPicPr>
          <p:cNvPr id="17" name="图片 16">
            <a:extLst>
              <a:ext uri="{FF2B5EF4-FFF2-40B4-BE49-F238E27FC236}">
                <a16:creationId xmlns:a16="http://schemas.microsoft.com/office/drawing/2014/main" id="{558ECEB2-373B-ED2A-52B4-0D52644C76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875482" y="7500067"/>
            <a:ext cx="13035280" cy="6517640"/>
          </a:xfrm>
          <a:prstGeom prst="rect">
            <a:avLst/>
          </a:prstGeom>
        </p:spPr>
      </p:pic>
      <p:sp>
        <p:nvSpPr>
          <p:cNvPr id="2" name="文本框 1">
            <a:extLst>
              <a:ext uri="{FF2B5EF4-FFF2-40B4-BE49-F238E27FC236}">
                <a16:creationId xmlns:a16="http://schemas.microsoft.com/office/drawing/2014/main" id="{110CADAE-A5BC-078C-2570-E7DB923DDD45}"/>
              </a:ext>
            </a:extLst>
          </p:cNvPr>
          <p:cNvSpPr txBox="1"/>
          <p:nvPr/>
        </p:nvSpPr>
        <p:spPr>
          <a:xfrm>
            <a:off x="3520321" y="2986596"/>
            <a:ext cx="4955201"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rgbClr val="000000"/>
                </a:solidFill>
                <a:effectLst/>
                <a:uFillTx/>
                <a:latin typeface="+mn-lt"/>
                <a:ea typeface="+mn-ea"/>
                <a:cs typeface="+mn-cs"/>
                <a:sym typeface="Helvetica"/>
              </a:rPr>
              <a:t>Laser</a:t>
            </a:r>
            <a:r>
              <a:rPr kumimoji="0" lang="zh-CN" altLang="en-US" sz="3600" b="0" i="0" u="none" strike="noStrike" cap="none" spc="0" normalizeH="0" baseline="0" dirty="0">
                <a:ln>
                  <a:noFill/>
                </a:ln>
                <a:solidFill>
                  <a:srgbClr val="000000"/>
                </a:solidFill>
                <a:effectLst/>
                <a:uFillTx/>
                <a:latin typeface="+mn-lt"/>
                <a:ea typeface="+mn-ea"/>
                <a:cs typeface="+mn-cs"/>
                <a:sym typeface="Helvetica"/>
              </a:rPr>
              <a:t> </a:t>
            </a:r>
            <a:r>
              <a:rPr kumimoji="0" lang="en-US" altLang="zh-CN" sz="3600" b="0" i="0" u="none" strike="noStrike" cap="none" spc="0" normalizeH="0" baseline="0" dirty="0">
                <a:ln>
                  <a:noFill/>
                </a:ln>
                <a:solidFill>
                  <a:srgbClr val="000000"/>
                </a:solidFill>
                <a:effectLst/>
                <a:uFillTx/>
                <a:latin typeface="+mn-lt"/>
                <a:ea typeface="+mn-ea"/>
                <a:cs typeface="+mn-cs"/>
                <a:sym typeface="Helvetica"/>
              </a:rPr>
              <a:t>spot size 100 um</a:t>
            </a:r>
          </a:p>
        </p:txBody>
      </p:sp>
      <p:sp>
        <p:nvSpPr>
          <p:cNvPr id="3" name="文本框 2">
            <a:extLst>
              <a:ext uri="{FF2B5EF4-FFF2-40B4-BE49-F238E27FC236}">
                <a16:creationId xmlns:a16="http://schemas.microsoft.com/office/drawing/2014/main" id="{49AD22BB-41E6-F73D-39E8-6795FCC00D43}"/>
              </a:ext>
            </a:extLst>
          </p:cNvPr>
          <p:cNvSpPr txBox="1"/>
          <p:nvPr/>
        </p:nvSpPr>
        <p:spPr>
          <a:xfrm>
            <a:off x="14042052" y="8553010"/>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By</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
        <p:nvSpPr>
          <p:cNvPr id="4" name="文本框 3">
            <a:extLst>
              <a:ext uri="{FF2B5EF4-FFF2-40B4-BE49-F238E27FC236}">
                <a16:creationId xmlns:a16="http://schemas.microsoft.com/office/drawing/2014/main" id="{FD52C537-D2B3-ACD7-9BC3-7829DCFA2100}"/>
              </a:ext>
            </a:extLst>
          </p:cNvPr>
          <p:cNvSpPr txBox="1"/>
          <p:nvPr/>
        </p:nvSpPr>
        <p:spPr>
          <a:xfrm>
            <a:off x="14041742" y="2844099"/>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Bx</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
        <p:nvSpPr>
          <p:cNvPr id="5" name="文本框 4">
            <a:extLst>
              <a:ext uri="{FF2B5EF4-FFF2-40B4-BE49-F238E27FC236}">
                <a16:creationId xmlns:a16="http://schemas.microsoft.com/office/drawing/2014/main" id="{32DCF947-FDEA-465A-62A6-7E68D0DDF54D}"/>
              </a:ext>
            </a:extLst>
          </p:cNvPr>
          <p:cNvSpPr txBox="1"/>
          <p:nvPr/>
        </p:nvSpPr>
        <p:spPr>
          <a:xfrm>
            <a:off x="1515207" y="8556548"/>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err="1">
                <a:solidFill>
                  <a:schemeClr val="tx1"/>
                </a:solidFill>
              </a:rPr>
              <a:t>Jz</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Tree>
    <p:extLst>
      <p:ext uri="{BB962C8B-B14F-4D97-AF65-F5344CB8AC3E}">
        <p14:creationId xmlns:p14="http://schemas.microsoft.com/office/powerpoint/2010/main" val="797140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254000" y="2358"/>
            <a:ext cx="22098000" cy="1524001"/>
          </a:xfrm>
          <a:prstGeom prst="rect">
            <a:avLst/>
          </a:prstGeom>
          <a:noFill/>
          <a:ln>
            <a:noFill/>
          </a:ln>
        </p:spPr>
        <p:txBody>
          <a:bodyPr spcFirstLastPara="1" wrap="square" lIns="91425" tIns="91425" rIns="91425" bIns="91425" anchor="ctr" anchorCtr="0">
            <a:noAutofit/>
          </a:bodyPr>
          <a:lstStyle/>
          <a:p>
            <a:pPr marL="0" lvl="0" indent="50800" algn="l" rtl="0">
              <a:lnSpc>
                <a:spcPct val="90000"/>
              </a:lnSpc>
              <a:spcBef>
                <a:spcPts val="0"/>
              </a:spcBef>
              <a:spcAft>
                <a:spcPts val="0"/>
              </a:spcAft>
              <a:buClr>
                <a:srgbClr val="3284BF"/>
              </a:buClr>
              <a:buSzPts val="4800"/>
              <a:buFont typeface="Helvetica Neue"/>
              <a:buNone/>
            </a:pPr>
            <a:r>
              <a:rPr lang="en-US" sz="4800" dirty="0"/>
              <a:t>Simulation results (wider plasma)</a:t>
            </a:r>
            <a:endParaRPr dirty="0"/>
          </a:p>
        </p:txBody>
      </p:sp>
      <p:pic>
        <p:nvPicPr>
          <p:cNvPr id="9" name="图片 8">
            <a:extLst>
              <a:ext uri="{FF2B5EF4-FFF2-40B4-BE49-F238E27FC236}">
                <a16:creationId xmlns:a16="http://schemas.microsoft.com/office/drawing/2014/main" id="{7BA5342D-6007-0F06-C372-2462716A12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718" y="1678387"/>
            <a:ext cx="13035280" cy="6517640"/>
          </a:xfrm>
          <a:prstGeom prst="rect">
            <a:avLst/>
          </a:prstGeom>
        </p:spPr>
      </p:pic>
      <p:pic>
        <p:nvPicPr>
          <p:cNvPr id="12" name="图片 11">
            <a:extLst>
              <a:ext uri="{FF2B5EF4-FFF2-40B4-BE49-F238E27FC236}">
                <a16:creationId xmlns:a16="http://schemas.microsoft.com/office/drawing/2014/main" id="{3BCB5C6B-3A37-0ADD-F760-A3D410D7D1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718" y="7500067"/>
            <a:ext cx="13035280" cy="6517640"/>
          </a:xfrm>
          <a:prstGeom prst="rect">
            <a:avLst/>
          </a:prstGeom>
        </p:spPr>
      </p:pic>
      <p:pic>
        <p:nvPicPr>
          <p:cNvPr id="16" name="图片 15">
            <a:extLst>
              <a:ext uri="{FF2B5EF4-FFF2-40B4-BE49-F238E27FC236}">
                <a16:creationId xmlns:a16="http://schemas.microsoft.com/office/drawing/2014/main" id="{E957202E-D0BA-00B0-2C87-7BB8D47790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75482" y="1648279"/>
            <a:ext cx="13035280" cy="6517640"/>
          </a:xfrm>
          <a:prstGeom prst="rect">
            <a:avLst/>
          </a:prstGeom>
        </p:spPr>
      </p:pic>
      <p:pic>
        <p:nvPicPr>
          <p:cNvPr id="17" name="图片 16">
            <a:extLst>
              <a:ext uri="{FF2B5EF4-FFF2-40B4-BE49-F238E27FC236}">
                <a16:creationId xmlns:a16="http://schemas.microsoft.com/office/drawing/2014/main" id="{558ECEB2-373B-ED2A-52B4-0D52644C76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875482" y="7500067"/>
            <a:ext cx="13035280" cy="6517640"/>
          </a:xfrm>
          <a:prstGeom prst="rect">
            <a:avLst/>
          </a:prstGeom>
        </p:spPr>
      </p:pic>
      <p:sp>
        <p:nvSpPr>
          <p:cNvPr id="2" name="文本框 1">
            <a:extLst>
              <a:ext uri="{FF2B5EF4-FFF2-40B4-BE49-F238E27FC236}">
                <a16:creationId xmlns:a16="http://schemas.microsoft.com/office/drawing/2014/main" id="{0A577EE5-9D25-9BCC-4CAA-03986BE73DFB}"/>
              </a:ext>
            </a:extLst>
          </p:cNvPr>
          <p:cNvSpPr txBox="1"/>
          <p:nvPr/>
        </p:nvSpPr>
        <p:spPr>
          <a:xfrm>
            <a:off x="3520321" y="2712276"/>
            <a:ext cx="4955201"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rgbClr val="000000"/>
                </a:solidFill>
                <a:effectLst/>
                <a:uFillTx/>
                <a:latin typeface="+mn-lt"/>
                <a:ea typeface="+mn-ea"/>
                <a:cs typeface="+mn-cs"/>
                <a:sym typeface="Helvetica"/>
              </a:rPr>
              <a:t>Laser</a:t>
            </a:r>
            <a:r>
              <a:rPr kumimoji="0" lang="zh-CN" altLang="en-US" sz="3600" b="0" i="0" u="none" strike="noStrike" cap="none" spc="0" normalizeH="0" baseline="0" dirty="0">
                <a:ln>
                  <a:noFill/>
                </a:ln>
                <a:solidFill>
                  <a:srgbClr val="000000"/>
                </a:solidFill>
                <a:effectLst/>
                <a:uFillTx/>
                <a:latin typeface="+mn-lt"/>
                <a:ea typeface="+mn-ea"/>
                <a:cs typeface="+mn-cs"/>
                <a:sym typeface="Helvetica"/>
              </a:rPr>
              <a:t> </a:t>
            </a:r>
            <a:r>
              <a:rPr kumimoji="0" lang="en-US" altLang="zh-CN" sz="3600" b="0" i="0" u="none" strike="noStrike" cap="none" spc="0" normalizeH="0" baseline="0" dirty="0">
                <a:ln>
                  <a:noFill/>
                </a:ln>
                <a:solidFill>
                  <a:srgbClr val="000000"/>
                </a:solidFill>
                <a:effectLst/>
                <a:uFillTx/>
                <a:latin typeface="+mn-lt"/>
                <a:ea typeface="+mn-ea"/>
                <a:cs typeface="+mn-cs"/>
                <a:sym typeface="Helvetica"/>
              </a:rPr>
              <a:t>spot size 300 um</a:t>
            </a:r>
          </a:p>
        </p:txBody>
      </p:sp>
      <p:sp>
        <p:nvSpPr>
          <p:cNvPr id="3" name="文本框 2">
            <a:extLst>
              <a:ext uri="{FF2B5EF4-FFF2-40B4-BE49-F238E27FC236}">
                <a16:creationId xmlns:a16="http://schemas.microsoft.com/office/drawing/2014/main" id="{3B2EC361-C07D-44C8-0D5A-31769BC0EE67}"/>
              </a:ext>
            </a:extLst>
          </p:cNvPr>
          <p:cNvSpPr txBox="1"/>
          <p:nvPr/>
        </p:nvSpPr>
        <p:spPr>
          <a:xfrm>
            <a:off x="14042052" y="8553010"/>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By</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
        <p:nvSpPr>
          <p:cNvPr id="4" name="文本框 3">
            <a:extLst>
              <a:ext uri="{FF2B5EF4-FFF2-40B4-BE49-F238E27FC236}">
                <a16:creationId xmlns:a16="http://schemas.microsoft.com/office/drawing/2014/main" id="{9BACE076-BB4B-7C45-5555-B4DA55E381BA}"/>
              </a:ext>
            </a:extLst>
          </p:cNvPr>
          <p:cNvSpPr txBox="1"/>
          <p:nvPr/>
        </p:nvSpPr>
        <p:spPr>
          <a:xfrm>
            <a:off x="14041742" y="2844099"/>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Bx</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
        <p:nvSpPr>
          <p:cNvPr id="5" name="文本框 4">
            <a:extLst>
              <a:ext uri="{FF2B5EF4-FFF2-40B4-BE49-F238E27FC236}">
                <a16:creationId xmlns:a16="http://schemas.microsoft.com/office/drawing/2014/main" id="{7B3A0E98-B6FC-FBCE-70D3-0C7BEC4BC07B}"/>
              </a:ext>
            </a:extLst>
          </p:cNvPr>
          <p:cNvSpPr txBox="1"/>
          <p:nvPr/>
        </p:nvSpPr>
        <p:spPr>
          <a:xfrm>
            <a:off x="1515207" y="8556548"/>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altLang="zh-CN" dirty="0" err="1">
                <a:solidFill>
                  <a:schemeClr val="tx1"/>
                </a:solidFill>
              </a:rPr>
              <a:t>Jz</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Tree>
    <p:extLst>
      <p:ext uri="{BB962C8B-B14F-4D97-AF65-F5344CB8AC3E}">
        <p14:creationId xmlns:p14="http://schemas.microsoft.com/office/powerpoint/2010/main" val="2790769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254000" y="2358"/>
            <a:ext cx="22098000" cy="1524001"/>
          </a:xfrm>
          <a:prstGeom prst="rect">
            <a:avLst/>
          </a:prstGeom>
          <a:noFill/>
          <a:ln>
            <a:noFill/>
          </a:ln>
        </p:spPr>
        <p:txBody>
          <a:bodyPr spcFirstLastPara="1" wrap="square" lIns="91425" tIns="91425" rIns="91425" bIns="91425" anchor="ctr" anchorCtr="0">
            <a:noAutofit/>
          </a:bodyPr>
          <a:lstStyle/>
          <a:p>
            <a:pPr marL="0" lvl="0" indent="50800" algn="l" rtl="0">
              <a:lnSpc>
                <a:spcPct val="90000"/>
              </a:lnSpc>
              <a:spcBef>
                <a:spcPts val="0"/>
              </a:spcBef>
              <a:spcAft>
                <a:spcPts val="0"/>
              </a:spcAft>
              <a:buClr>
                <a:srgbClr val="3284BF"/>
              </a:buClr>
              <a:buSzPts val="4800"/>
              <a:buFont typeface="Helvetica Neue"/>
              <a:buNone/>
            </a:pPr>
            <a:r>
              <a:rPr lang="en-US" sz="4800" dirty="0"/>
              <a:t>Simulation results (k-evolution in the bounded plasma)</a:t>
            </a:r>
            <a:endParaRPr dirty="0"/>
          </a:p>
        </p:txBody>
      </p:sp>
      <p:pic>
        <p:nvPicPr>
          <p:cNvPr id="3" name="图片 2" descr="图表&#10;&#10;描述已自动生成">
            <a:extLst>
              <a:ext uri="{FF2B5EF4-FFF2-40B4-BE49-F238E27FC236}">
                <a16:creationId xmlns:a16="http://schemas.microsoft.com/office/drawing/2014/main" id="{FE3CB871-E3C3-E4A9-9017-57346A074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9" y="7302299"/>
            <a:ext cx="12300022" cy="6093113"/>
          </a:xfrm>
          <a:prstGeom prst="rect">
            <a:avLst/>
          </a:prstGeom>
        </p:spPr>
      </p:pic>
      <p:pic>
        <p:nvPicPr>
          <p:cNvPr id="7" name="图片 6" descr="图表&#10;&#10;描述已自动生成">
            <a:extLst>
              <a:ext uri="{FF2B5EF4-FFF2-40B4-BE49-F238E27FC236}">
                <a16:creationId xmlns:a16="http://schemas.microsoft.com/office/drawing/2014/main" id="{24031FBE-1561-842D-253F-E69B375B5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1678842"/>
            <a:ext cx="12300021" cy="6103380"/>
          </a:xfrm>
          <a:prstGeom prst="rect">
            <a:avLst/>
          </a:prstGeom>
        </p:spPr>
      </p:pic>
      <p:pic>
        <p:nvPicPr>
          <p:cNvPr id="10" name="图片 9" descr="图形用户界面&#10;&#10;描述已自动生成">
            <a:extLst>
              <a:ext uri="{FF2B5EF4-FFF2-40B4-BE49-F238E27FC236}">
                <a16:creationId xmlns:a16="http://schemas.microsoft.com/office/drawing/2014/main" id="{8955582A-CD7A-078C-005E-BA9199869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1972" y="1606846"/>
            <a:ext cx="8281236" cy="6135406"/>
          </a:xfrm>
          <a:prstGeom prst="rect">
            <a:avLst/>
          </a:prstGeom>
        </p:spPr>
      </p:pic>
      <p:pic>
        <p:nvPicPr>
          <p:cNvPr id="13" name="图片 12" descr="图形用户界面&#10;&#10;描述已自动生成">
            <a:extLst>
              <a:ext uri="{FF2B5EF4-FFF2-40B4-BE49-F238E27FC236}">
                <a16:creationId xmlns:a16="http://schemas.microsoft.com/office/drawing/2014/main" id="{6BDB8422-0284-9393-1260-0E49F8B14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1972" y="7399281"/>
            <a:ext cx="8281236" cy="6239717"/>
          </a:xfrm>
          <a:prstGeom prst="rect">
            <a:avLst/>
          </a:prstGeom>
        </p:spPr>
      </p:pic>
      <p:cxnSp>
        <p:nvCxnSpPr>
          <p:cNvPr id="14" name="直线连接符 13">
            <a:extLst>
              <a:ext uri="{FF2B5EF4-FFF2-40B4-BE49-F238E27FC236}">
                <a16:creationId xmlns:a16="http://schemas.microsoft.com/office/drawing/2014/main" id="{6FE62A1C-BBD4-5EA6-6090-A6FBB594D9D7}"/>
              </a:ext>
            </a:extLst>
          </p:cNvPr>
          <p:cNvCxnSpPr>
            <a:cxnSpLocks/>
          </p:cNvCxnSpPr>
          <p:nvPr/>
        </p:nvCxnSpPr>
        <p:spPr>
          <a:xfrm>
            <a:off x="16287947" y="2470864"/>
            <a:ext cx="0" cy="10465959"/>
          </a:xfrm>
          <a:prstGeom prst="line">
            <a:avLst/>
          </a:prstGeom>
          <a:noFill/>
          <a:ln w="12700" cap="flat">
            <a:solidFill>
              <a:schemeClr val="bg1"/>
            </a:solidFill>
            <a:prstDash val="dash"/>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5" name="文本框 14">
            <a:extLst>
              <a:ext uri="{FF2B5EF4-FFF2-40B4-BE49-F238E27FC236}">
                <a16:creationId xmlns:a16="http://schemas.microsoft.com/office/drawing/2014/main" id="{B3B1366F-A15D-4442-F7E4-25A6CE15F956}"/>
              </a:ext>
            </a:extLst>
          </p:cNvPr>
          <p:cNvSpPr txBox="1"/>
          <p:nvPr/>
        </p:nvSpPr>
        <p:spPr>
          <a:xfrm>
            <a:off x="7556809" y="13024295"/>
            <a:ext cx="8109910"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altLang="zh-CN" dirty="0"/>
              <a:t>As time increases, k slightly decreases</a:t>
            </a:r>
            <a:endParaRPr kumimoji="0" lang="zh-CN" altLang="en-US" sz="3600" b="0" i="0" u="none" strike="noStrike" cap="none" spc="0" normalizeH="0" baseline="0" dirty="0">
              <a:ln>
                <a:noFill/>
              </a:ln>
              <a:solidFill>
                <a:srgbClr val="000000"/>
              </a:solidFill>
              <a:effectLst/>
              <a:uFillTx/>
              <a:latin typeface="+mn-lt"/>
              <a:ea typeface="+mn-ea"/>
              <a:cs typeface="+mn-cs"/>
              <a:sym typeface="Helvetica"/>
            </a:endParaRPr>
          </a:p>
        </p:txBody>
      </p:sp>
      <p:sp>
        <p:nvSpPr>
          <p:cNvPr id="18" name="文本框 17">
            <a:extLst>
              <a:ext uri="{FF2B5EF4-FFF2-40B4-BE49-F238E27FC236}">
                <a16:creationId xmlns:a16="http://schemas.microsoft.com/office/drawing/2014/main" id="{577756EA-92EA-804B-485B-C79262D22FE5}"/>
              </a:ext>
            </a:extLst>
          </p:cNvPr>
          <p:cNvSpPr txBox="1"/>
          <p:nvPr/>
        </p:nvSpPr>
        <p:spPr>
          <a:xfrm>
            <a:off x="1993233" y="3039402"/>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t=42ps</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
        <p:nvSpPr>
          <p:cNvPr id="19" name="文本框 18">
            <a:extLst>
              <a:ext uri="{FF2B5EF4-FFF2-40B4-BE49-F238E27FC236}">
                <a16:creationId xmlns:a16="http://schemas.microsoft.com/office/drawing/2014/main" id="{5019294E-9BEB-872E-9E4C-58DEA01D1229}"/>
              </a:ext>
            </a:extLst>
          </p:cNvPr>
          <p:cNvSpPr txBox="1"/>
          <p:nvPr/>
        </p:nvSpPr>
        <p:spPr>
          <a:xfrm>
            <a:off x="2267553" y="8662859"/>
            <a:ext cx="277511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altLang="zh-CN" sz="3600" b="0" i="0" u="none" strike="noStrike" cap="none" spc="0" normalizeH="0" baseline="0" dirty="0">
                <a:ln>
                  <a:noFill/>
                </a:ln>
                <a:solidFill>
                  <a:schemeClr val="tx1"/>
                </a:solidFill>
                <a:effectLst/>
                <a:uFillTx/>
                <a:latin typeface="+mn-lt"/>
                <a:ea typeface="+mn-ea"/>
                <a:cs typeface="+mn-cs"/>
                <a:sym typeface="Helvetica"/>
              </a:rPr>
              <a:t>t=78.6ps</a:t>
            </a:r>
            <a:endParaRPr kumimoji="0" lang="zh-CN" altLang="en-US" sz="3600" b="0" i="0" u="none" strike="noStrike" cap="none" spc="0" normalizeH="0" baseline="0" dirty="0">
              <a:ln>
                <a:noFill/>
              </a:ln>
              <a:solidFill>
                <a:schemeClr val="tx1"/>
              </a:solidFill>
              <a:effectLst/>
              <a:uFillTx/>
              <a:latin typeface="+mn-lt"/>
              <a:ea typeface="+mn-ea"/>
              <a:cs typeface="+mn-cs"/>
              <a:sym typeface="Helvetica"/>
            </a:endParaRPr>
          </a:p>
        </p:txBody>
      </p:sp>
    </p:spTree>
    <p:extLst>
      <p:ext uri="{BB962C8B-B14F-4D97-AF65-F5344CB8AC3E}">
        <p14:creationId xmlns:p14="http://schemas.microsoft.com/office/powerpoint/2010/main" val="25813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0" name="Synchronization and overlapping"/>
          <p:cNvSpPr txBox="1">
            <a:spLocks noGrp="1"/>
          </p:cNvSpPr>
          <p:nvPr>
            <p:ph type="title"/>
          </p:nvPr>
        </p:nvSpPr>
        <p:spPr>
          <a:prstGeom prst="rect">
            <a:avLst/>
          </a:prstGeom>
        </p:spPr>
        <p:txBody>
          <a:bodyPr/>
          <a:lstStyle>
            <a:lvl1pPr indent="101600"/>
          </a:lstStyle>
          <a:p>
            <a:r>
              <a:rPr lang="en-US" dirty="0"/>
              <a:t>Switch to SRS/AE98</a:t>
            </a:r>
            <a:endParaRPr dirty="0"/>
          </a:p>
        </p:txBody>
      </p:sp>
      <p:sp>
        <p:nvSpPr>
          <p:cNvPr id="631"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638" name="Ti:S"/>
          <p:cNvSpPr txBox="1"/>
          <p:nvPr/>
        </p:nvSpPr>
        <p:spPr>
          <a:xfrm>
            <a:off x="1033090" y="7263889"/>
            <a:ext cx="991662" cy="7289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defRPr>
                <a:solidFill>
                  <a:srgbClr val="FFFFFF"/>
                </a:solidFill>
              </a:defRPr>
            </a:lvl1pPr>
          </a:lstStyle>
          <a:p>
            <a:r>
              <a:t>Ti:S</a:t>
            </a:r>
          </a:p>
        </p:txBody>
      </p:sp>
      <p:sp>
        <p:nvSpPr>
          <p:cNvPr id="14" name="文本框 13">
            <a:extLst>
              <a:ext uri="{FF2B5EF4-FFF2-40B4-BE49-F238E27FC236}">
                <a16:creationId xmlns:a16="http://schemas.microsoft.com/office/drawing/2014/main" id="{8411106B-E827-8048-BDB3-C0EEF3DB02C3}"/>
              </a:ext>
            </a:extLst>
          </p:cNvPr>
          <p:cNvSpPr txBox="1"/>
          <p:nvPr/>
        </p:nvSpPr>
        <p:spPr>
          <a:xfrm>
            <a:off x="431679" y="1712435"/>
            <a:ext cx="19452414" cy="763094"/>
          </a:xfrm>
          <a:prstGeom prst="rect">
            <a:avLst/>
          </a:prstGeom>
          <a:noFill/>
        </p:spPr>
        <p:txBody>
          <a:bodyPr wrap="square" rtlCol="0">
            <a:spAutoFit/>
          </a:bodyPr>
          <a:lstStyle/>
          <a:p>
            <a:pPr>
              <a:lnSpc>
                <a:spcPct val="120000"/>
              </a:lnSpc>
            </a:pPr>
            <a:r>
              <a:rPr lang="en-US" altLang="zh-CN" sz="4000" b="1" dirty="0">
                <a:latin typeface="Arial"/>
                <a:cs typeface="Arial"/>
              </a:rPr>
              <a:t>Thomson scattering</a:t>
            </a:r>
          </a:p>
        </p:txBody>
      </p:sp>
      <p:pic>
        <p:nvPicPr>
          <p:cNvPr id="3" name="图片 2" descr="图表, 直方图&#10;&#10;描述已自动生成">
            <a:extLst>
              <a:ext uri="{FF2B5EF4-FFF2-40B4-BE49-F238E27FC236}">
                <a16:creationId xmlns:a16="http://schemas.microsoft.com/office/drawing/2014/main" id="{5BA33309-3994-C86E-0EFC-60B873479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056" y="2475529"/>
            <a:ext cx="22098000" cy="11364685"/>
          </a:xfrm>
          <a:prstGeom prst="rect">
            <a:avLst/>
          </a:prstGeom>
        </p:spPr>
      </p:pic>
    </p:spTree>
    <p:extLst>
      <p:ext uri="{BB962C8B-B14F-4D97-AF65-F5344CB8AC3E}">
        <p14:creationId xmlns:p14="http://schemas.microsoft.com/office/powerpoint/2010/main" val="162305280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a:spLocks noGrp="1"/>
          </p:cNvSpPr>
          <p:nvPr>
            <p:ph type="title"/>
          </p:nvPr>
        </p:nvSpPr>
        <p:spPr>
          <a:xfrm>
            <a:off x="-2831582" y="6225860"/>
            <a:ext cx="16839422" cy="1100600"/>
          </a:xfrm>
        </p:spPr>
        <p:txBody>
          <a:bodyPr>
            <a:noAutofit/>
          </a:bodyPr>
          <a:lstStyle/>
          <a:p>
            <a:pPr algn="ctr"/>
            <a:r>
              <a:rPr lang="en-US" altLang="zh-CN" sz="6000" dirty="0">
                <a:solidFill>
                  <a:srgbClr val="FFFFFF"/>
                </a:solidFill>
                <a:latin typeface="Arial"/>
                <a:cs typeface="Arial"/>
              </a:rPr>
              <a:t>Generation of magnetic vortex</a:t>
            </a:r>
            <a:endParaRPr lang="zh-CN" altLang="en-US" sz="6000" dirty="0">
              <a:solidFill>
                <a:srgbClr val="FFFFFF"/>
              </a:solidFill>
              <a:latin typeface="Arial"/>
              <a:cs typeface="Arial"/>
            </a:endParaRPr>
          </a:p>
        </p:txBody>
      </p:sp>
      <p:sp>
        <p:nvSpPr>
          <p:cNvPr id="16" name="文本框 15"/>
          <p:cNvSpPr txBox="1"/>
          <p:nvPr/>
        </p:nvSpPr>
        <p:spPr>
          <a:xfrm>
            <a:off x="709601" y="2221218"/>
            <a:ext cx="21663656" cy="1501758"/>
          </a:xfrm>
          <a:prstGeom prst="rect">
            <a:avLst/>
          </a:prstGeom>
          <a:noFill/>
        </p:spPr>
        <p:txBody>
          <a:bodyPr wrap="square" rtlCol="0">
            <a:spAutoFit/>
          </a:bodyPr>
          <a:lstStyle/>
          <a:p>
            <a:pPr marL="571500" indent="-571500">
              <a:lnSpc>
                <a:spcPct val="120000"/>
              </a:lnSpc>
              <a:buFont typeface="Wingdings" pitchFamily="2" charset="2"/>
              <a:buChar char="l"/>
            </a:pPr>
            <a:r>
              <a:rPr lang="en-US" altLang="zh-CN" sz="4000" b="1" dirty="0">
                <a:solidFill>
                  <a:srgbClr val="0070C0"/>
                </a:solidFill>
                <a:latin typeface="Arial"/>
                <a:cs typeface="Arial"/>
              </a:rPr>
              <a:t>Generation of circularly polarized MS B fields by using a circularly polarized CO2 laser</a:t>
            </a:r>
          </a:p>
          <a:p>
            <a:pPr marL="571500" indent="-571500">
              <a:lnSpc>
                <a:spcPct val="120000"/>
              </a:lnSpc>
              <a:buFont typeface="Wingdings" pitchFamily="2" charset="2"/>
              <a:buChar char="l"/>
            </a:pPr>
            <a:r>
              <a:rPr lang="en-US" altLang="zh-CN" sz="4000" b="1" dirty="0">
                <a:solidFill>
                  <a:srgbClr val="0070C0"/>
                </a:solidFill>
                <a:latin typeface="Arial"/>
                <a:cs typeface="Arial"/>
              </a:rPr>
              <a:t>Generation of magnetic vortex by using a Laguerre-Gaussian CO2 laser</a:t>
            </a:r>
          </a:p>
        </p:txBody>
      </p:sp>
      <p:sp>
        <p:nvSpPr>
          <p:cNvPr id="11" name="Title 1">
            <a:extLst>
              <a:ext uri="{FF2B5EF4-FFF2-40B4-BE49-F238E27FC236}">
                <a16:creationId xmlns:a16="http://schemas.microsoft.com/office/drawing/2014/main" id="{8C67D724-0F6B-9F4D-92CF-97840411D003}"/>
              </a:ext>
            </a:extLst>
          </p:cNvPr>
          <p:cNvSpPr txBox="1">
            <a:spLocks/>
          </p:cNvSpPr>
          <p:nvPr/>
        </p:nvSpPr>
        <p:spPr>
          <a:xfrm>
            <a:off x="127000" y="2358"/>
            <a:ext cx="22098000" cy="1625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50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altLang="zh-CN" sz="4800" dirty="0">
                <a:solidFill>
                  <a:schemeClr val="accent1"/>
                </a:solidFill>
              </a:rPr>
              <a:t>Future plans</a:t>
            </a:r>
            <a:endParaRPr lang="en-US" sz="4800" dirty="0">
              <a:solidFill>
                <a:schemeClr val="accent1"/>
              </a:solidFill>
            </a:endParaRPr>
          </a:p>
        </p:txBody>
      </p:sp>
      <p:grpSp>
        <p:nvGrpSpPr>
          <p:cNvPr id="4" name="组合 3">
            <a:extLst>
              <a:ext uri="{FF2B5EF4-FFF2-40B4-BE49-F238E27FC236}">
                <a16:creationId xmlns:a16="http://schemas.microsoft.com/office/drawing/2014/main" id="{E7EC27EA-C06E-334C-998B-D4A52A1DA5E0}"/>
              </a:ext>
            </a:extLst>
          </p:cNvPr>
          <p:cNvGrpSpPr/>
          <p:nvPr/>
        </p:nvGrpSpPr>
        <p:grpSpPr>
          <a:xfrm>
            <a:off x="6848448" y="4566669"/>
            <a:ext cx="10120965" cy="9102801"/>
            <a:chOff x="5120329" y="3438472"/>
            <a:chExt cx="9076327" cy="8435415"/>
          </a:xfrm>
        </p:grpSpPr>
        <p:pic>
          <p:nvPicPr>
            <p:cNvPr id="5" name="图片 4">
              <a:extLst>
                <a:ext uri="{FF2B5EF4-FFF2-40B4-BE49-F238E27FC236}">
                  <a16:creationId xmlns:a16="http://schemas.microsoft.com/office/drawing/2014/main" id="{150740FA-CBE3-0D43-99BB-D7A00A8E8142}"/>
                </a:ext>
              </a:extLst>
            </p:cNvPr>
            <p:cNvPicPr>
              <a:picLocks noChangeAspect="1"/>
            </p:cNvPicPr>
            <p:nvPr/>
          </p:nvPicPr>
          <p:blipFill rotWithShape="1">
            <a:blip r:embed="rId3"/>
            <a:srcRect t="1" r="41814" b="-9117"/>
            <a:stretch/>
          </p:blipFill>
          <p:spPr>
            <a:xfrm>
              <a:off x="5675500" y="3480317"/>
              <a:ext cx="7583300" cy="8393570"/>
            </a:xfrm>
            <a:prstGeom prst="rect">
              <a:avLst/>
            </a:prstGeom>
          </p:spPr>
        </p:pic>
        <p:sp>
          <p:nvSpPr>
            <p:cNvPr id="2" name="矩形 1">
              <a:extLst>
                <a:ext uri="{FF2B5EF4-FFF2-40B4-BE49-F238E27FC236}">
                  <a16:creationId xmlns:a16="http://schemas.microsoft.com/office/drawing/2014/main" id="{132C347F-0B46-7847-BBD8-0B56659DDEA2}"/>
                </a:ext>
              </a:extLst>
            </p:cNvPr>
            <p:cNvSpPr/>
            <p:nvPr/>
          </p:nvSpPr>
          <p:spPr>
            <a:xfrm>
              <a:off x="12393386" y="3480317"/>
              <a:ext cx="1126671" cy="863083"/>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3" name="矩形 12">
              <a:extLst>
                <a:ext uri="{FF2B5EF4-FFF2-40B4-BE49-F238E27FC236}">
                  <a16:creationId xmlns:a16="http://schemas.microsoft.com/office/drawing/2014/main" id="{AF0BCA4F-29BC-2949-9B2F-8DF9B037C4EF}"/>
                </a:ext>
              </a:extLst>
            </p:cNvPr>
            <p:cNvSpPr/>
            <p:nvPr/>
          </p:nvSpPr>
          <p:spPr>
            <a:xfrm>
              <a:off x="13069985" y="4645088"/>
              <a:ext cx="1126671" cy="863083"/>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4" name="矩形 13">
              <a:extLst>
                <a:ext uri="{FF2B5EF4-FFF2-40B4-BE49-F238E27FC236}">
                  <a16:creationId xmlns:a16="http://schemas.microsoft.com/office/drawing/2014/main" id="{2FA9E657-2C35-204E-AF67-9AD88CDD1E31}"/>
                </a:ext>
              </a:extLst>
            </p:cNvPr>
            <p:cNvSpPr/>
            <p:nvPr/>
          </p:nvSpPr>
          <p:spPr>
            <a:xfrm>
              <a:off x="5120329" y="3438472"/>
              <a:ext cx="1126671" cy="863083"/>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grpSp>
    </p:spTree>
    <p:extLst>
      <p:ext uri="{BB962C8B-B14F-4D97-AF65-F5344CB8AC3E}">
        <p14:creationId xmlns:p14="http://schemas.microsoft.com/office/powerpoint/2010/main" val="224366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4800" dirty="0">
                <a:solidFill>
                  <a:schemeClr val="accent1"/>
                </a:solidFill>
              </a:rPr>
              <a:t>Observable 2: Frequency upshifted </a:t>
            </a:r>
            <a:r>
              <a:rPr lang="en-US" altLang="zh-CN" sz="4800" dirty="0" err="1">
                <a:solidFill>
                  <a:schemeClr val="accent1"/>
                </a:solidFill>
              </a:rPr>
              <a:t>e.m.</a:t>
            </a:r>
            <a:r>
              <a:rPr lang="en-US" altLang="zh-CN" sz="4800" dirty="0">
                <a:solidFill>
                  <a:schemeClr val="accent1"/>
                </a:solidFill>
              </a:rPr>
              <a:t> waves</a:t>
            </a:r>
            <a:endParaRPr lang="en-US" sz="4800" dirty="0">
              <a:solidFill>
                <a:schemeClr val="accent1"/>
              </a:solidFill>
            </a:endParaRPr>
          </a:p>
        </p:txBody>
      </p:sp>
      <p:sp>
        <p:nvSpPr>
          <p:cNvPr id="3" name="矩形 2">
            <a:extLst>
              <a:ext uri="{FF2B5EF4-FFF2-40B4-BE49-F238E27FC236}">
                <a16:creationId xmlns:a16="http://schemas.microsoft.com/office/drawing/2014/main" id="{582FED98-8173-CC44-A6BC-AA49F03C0F42}"/>
              </a:ext>
            </a:extLst>
          </p:cNvPr>
          <p:cNvSpPr/>
          <p:nvPr/>
        </p:nvSpPr>
        <p:spPr>
          <a:xfrm>
            <a:off x="20116800" y="7409793"/>
            <a:ext cx="882869" cy="819807"/>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grpSp>
        <p:nvGrpSpPr>
          <p:cNvPr id="6" name="组合 5">
            <a:extLst>
              <a:ext uri="{FF2B5EF4-FFF2-40B4-BE49-F238E27FC236}">
                <a16:creationId xmlns:a16="http://schemas.microsoft.com/office/drawing/2014/main" id="{F95CA361-EC18-0C4A-9679-2116A57B6195}"/>
              </a:ext>
            </a:extLst>
          </p:cNvPr>
          <p:cNvGrpSpPr/>
          <p:nvPr/>
        </p:nvGrpSpPr>
        <p:grpSpPr>
          <a:xfrm>
            <a:off x="536048" y="2568683"/>
            <a:ext cx="23311903" cy="7969033"/>
            <a:chOff x="536048" y="2873483"/>
            <a:chExt cx="23311903" cy="7969033"/>
          </a:xfrm>
        </p:grpSpPr>
        <p:pic>
          <p:nvPicPr>
            <p:cNvPr id="8" name="图片 7">
              <a:extLst>
                <a:ext uri="{FF2B5EF4-FFF2-40B4-BE49-F238E27FC236}">
                  <a16:creationId xmlns:a16="http://schemas.microsoft.com/office/drawing/2014/main" id="{618C7289-FFBF-844A-A0A1-66987A28B6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6048" y="2873483"/>
              <a:ext cx="23311903" cy="7969033"/>
            </a:xfrm>
            <a:prstGeom prst="rect">
              <a:avLst/>
            </a:prstGeom>
          </p:spPr>
        </p:pic>
        <p:sp>
          <p:nvSpPr>
            <p:cNvPr id="4" name="文本框 3">
              <a:extLst>
                <a:ext uri="{FF2B5EF4-FFF2-40B4-BE49-F238E27FC236}">
                  <a16:creationId xmlns:a16="http://schemas.microsoft.com/office/drawing/2014/main" id="{FB484F85-2880-0242-B1BC-282F7DB64064}"/>
                </a:ext>
              </a:extLst>
            </p:cNvPr>
            <p:cNvSpPr txBox="1"/>
            <p:nvPr/>
          </p:nvSpPr>
          <p:spPr>
            <a:xfrm>
              <a:off x="20035303" y="7399035"/>
              <a:ext cx="1928731" cy="738662"/>
            </a:xfrm>
            <a:prstGeom prst="rect">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rgbClr val="000000"/>
                  </a:solidFill>
                  <a:effectLst/>
                  <a:uFillTx/>
                  <a:latin typeface="+mn-lt"/>
                  <a:ea typeface="+mn-ea"/>
                  <a:cs typeface="+mn-cs"/>
                  <a:sym typeface="Helvetica"/>
                </a:rPr>
                <a:t>negative</a:t>
              </a:r>
              <a:endParaRPr kumimoji="0" lang="zh-CN" altLang="en-US" sz="3600" b="0" i="0" u="none" strike="noStrike" cap="none" spc="0" normalizeH="0" baseline="0" dirty="0">
                <a:ln>
                  <a:noFill/>
                </a:ln>
                <a:solidFill>
                  <a:srgbClr val="000000"/>
                </a:solidFill>
                <a:effectLst/>
                <a:uFillTx/>
                <a:latin typeface="+mn-lt"/>
                <a:ea typeface="+mn-ea"/>
                <a:cs typeface="+mn-cs"/>
                <a:sym typeface="Helvetica"/>
              </a:endParaRPr>
            </a:p>
          </p:txBody>
        </p:sp>
      </p:grpSp>
      <p:sp>
        <p:nvSpPr>
          <p:cNvPr id="7" name="文本框 6">
            <a:extLst>
              <a:ext uri="{FF2B5EF4-FFF2-40B4-BE49-F238E27FC236}">
                <a16:creationId xmlns:a16="http://schemas.microsoft.com/office/drawing/2014/main" id="{B9FA3CDD-47B4-F247-94FB-C4BAAA9C4701}"/>
              </a:ext>
            </a:extLst>
          </p:cNvPr>
          <p:cNvSpPr txBox="1"/>
          <p:nvPr/>
        </p:nvSpPr>
        <p:spPr>
          <a:xfrm>
            <a:off x="2004644" y="12085177"/>
            <a:ext cx="12906095"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altLang="zh-CN" dirty="0">
                <a:solidFill>
                  <a:schemeClr val="tx1"/>
                </a:solidFill>
              </a:rPr>
              <a:t>Zan </a:t>
            </a:r>
            <a:r>
              <a:rPr lang="en-US" altLang="zh-CN" dirty="0" err="1">
                <a:solidFill>
                  <a:schemeClr val="tx1"/>
                </a:solidFill>
              </a:rPr>
              <a:t>Nie</a:t>
            </a:r>
            <a:r>
              <a:rPr lang="en-US" altLang="zh-CN" dirty="0">
                <a:solidFill>
                  <a:schemeClr val="tx1"/>
                </a:solidFill>
              </a:rPr>
              <a:t>, </a:t>
            </a:r>
            <a:r>
              <a:rPr lang="en-US" altLang="zh-CN" dirty="0" err="1">
                <a:solidFill>
                  <a:schemeClr val="tx1"/>
                </a:solidFill>
              </a:rPr>
              <a:t>Yipeng</a:t>
            </a:r>
            <a:r>
              <a:rPr lang="en-US" altLang="zh-CN" dirty="0">
                <a:solidFill>
                  <a:schemeClr val="tx1"/>
                </a:solidFill>
              </a:rPr>
              <a:t> Wu, et al., Phys. Plasmas 28, 023106 (2021) </a:t>
            </a:r>
          </a:p>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dirty="0">
              <a:ln>
                <a:noFill/>
              </a:ln>
              <a:solidFill>
                <a:srgbClr val="000000"/>
              </a:solidFill>
              <a:effectLst/>
              <a:uFillTx/>
              <a:latin typeface="+mn-lt"/>
              <a:ea typeface="+mn-ea"/>
              <a:cs typeface="+mn-cs"/>
              <a:sym typeface="Helvetica"/>
            </a:endParaRPr>
          </a:p>
        </p:txBody>
      </p:sp>
      <p:pic>
        <p:nvPicPr>
          <p:cNvPr id="9" name="图片 8" descr="图表, 折线图, 散点图&#10;&#10;描述已自动生成">
            <a:extLst>
              <a:ext uri="{FF2B5EF4-FFF2-40B4-BE49-F238E27FC236}">
                <a16:creationId xmlns:a16="http://schemas.microsoft.com/office/drawing/2014/main" id="{CB120577-BE5B-5B46-B7ED-55CCE9D96388}"/>
              </a:ext>
            </a:extLst>
          </p:cNvPr>
          <p:cNvPicPr>
            <a:picLocks noChangeAspect="1"/>
          </p:cNvPicPr>
          <p:nvPr/>
        </p:nvPicPr>
        <p:blipFill rotWithShape="1">
          <a:blip r:embed="rId3"/>
          <a:srcRect l="32609" t="86881" r="8127" b="6016"/>
          <a:stretch/>
        </p:blipFill>
        <p:spPr>
          <a:xfrm>
            <a:off x="530014" y="10227733"/>
            <a:ext cx="18062788" cy="835273"/>
          </a:xfrm>
          <a:prstGeom prst="rect">
            <a:avLst/>
          </a:prstGeom>
        </p:spPr>
      </p:pic>
    </p:spTree>
    <p:extLst>
      <p:ext uri="{BB962C8B-B14F-4D97-AF65-F5344CB8AC3E}">
        <p14:creationId xmlns:p14="http://schemas.microsoft.com/office/powerpoint/2010/main" val="1447447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prstGeom prst="rect">
            <a:avLst/>
          </a:prstGeom>
        </p:spPr>
        <p:txBody>
          <a:bodyPr/>
          <a:lstStyle>
            <a:lvl1pPr indent="101600"/>
          </a:lstStyle>
          <a:p>
            <a:r>
              <a:rPr dirty="0"/>
              <a:t>Experimental goal</a:t>
            </a:r>
          </a:p>
        </p:txBody>
      </p:sp>
      <p:sp>
        <p:nvSpPr>
          <p:cNvPr id="76"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10" name="Picture 3">
            <a:extLst>
              <a:ext uri="{FF2B5EF4-FFF2-40B4-BE49-F238E27FC236}">
                <a16:creationId xmlns:a16="http://schemas.microsoft.com/office/drawing/2014/main" id="{21CF7863-93C0-AE4D-9815-75F06E9623F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549651" y="7616765"/>
            <a:ext cx="8929096" cy="6052492"/>
          </a:xfrm>
          <a:prstGeom prst="rect">
            <a:avLst/>
          </a:prstGeom>
        </p:spPr>
      </p:pic>
      <p:sp>
        <p:nvSpPr>
          <p:cNvPr id="6" name="文本框 5">
            <a:extLst>
              <a:ext uri="{FF2B5EF4-FFF2-40B4-BE49-F238E27FC236}">
                <a16:creationId xmlns:a16="http://schemas.microsoft.com/office/drawing/2014/main" id="{E6872B08-5651-A94D-B377-9BFD156CDAB8}"/>
              </a:ext>
            </a:extLst>
          </p:cNvPr>
          <p:cNvSpPr txBox="1"/>
          <p:nvPr/>
        </p:nvSpPr>
        <p:spPr>
          <a:xfrm>
            <a:off x="253999" y="657872"/>
            <a:ext cx="23520401" cy="7389652"/>
          </a:xfrm>
          <a:prstGeom prst="rect">
            <a:avLst/>
          </a:prstGeom>
          <a:noFill/>
        </p:spPr>
        <p:txBody>
          <a:bodyPr wrap="square" rtlCol="0">
            <a:spAutoFit/>
          </a:bodyPr>
          <a:lstStyle/>
          <a:p>
            <a:pPr>
              <a:lnSpc>
                <a:spcPct val="150000"/>
              </a:lnSpc>
            </a:pPr>
            <a:endParaRPr lang="en-US" altLang="zh-CN" sz="4000" dirty="0"/>
          </a:p>
          <a:p>
            <a:pPr>
              <a:lnSpc>
                <a:spcPct val="150000"/>
              </a:lnSpc>
            </a:pPr>
            <a:r>
              <a:rPr lang="en-US" altLang="zh-CN" sz="4000" b="1" dirty="0">
                <a:solidFill>
                  <a:srgbClr val="0070C0"/>
                </a:solidFill>
              </a:rPr>
              <a:t>1. Year 2022:  </a:t>
            </a:r>
            <a:r>
              <a:rPr lang="en-US" altLang="zh-CN" sz="4000" dirty="0"/>
              <a:t>Demonstrate the excitation of MS mode through the collision of relativistic ionization front with CO2 laser pulse by measuring: </a:t>
            </a:r>
          </a:p>
          <a:p>
            <a:pPr marL="967500" indent="-571500">
              <a:lnSpc>
                <a:spcPct val="150000"/>
              </a:lnSpc>
              <a:buSzPct val="90000"/>
              <a:buFont typeface="Arial" panose="020B0604020202020204" pitchFamily="34" charset="0"/>
              <a:buChar char="•"/>
            </a:pPr>
            <a:r>
              <a:rPr lang="en-US" altLang="zh-CN" sz="4000" dirty="0">
                <a:solidFill>
                  <a:srgbClr val="FF0000"/>
                </a:solidFill>
              </a:rPr>
              <a:t>magnetic field </a:t>
            </a:r>
            <a:r>
              <a:rPr lang="en-US" altLang="zh-CN" sz="4000" dirty="0">
                <a:solidFill>
                  <a:srgbClr val="0070C0"/>
                </a:solidFill>
              </a:rPr>
              <a:t>using electron probe with permanent magnet quadrupoles (PMQ) imaging system</a:t>
            </a:r>
          </a:p>
          <a:p>
            <a:pPr marL="967500" indent="-571500">
              <a:lnSpc>
                <a:spcPct val="150000"/>
              </a:lnSpc>
              <a:buSzPct val="90000"/>
              <a:buFont typeface="Arial" panose="020B0604020202020204" pitchFamily="34" charset="0"/>
              <a:buChar char="•"/>
            </a:pPr>
            <a:r>
              <a:rPr lang="en-US" altLang="zh-CN" sz="4000" dirty="0">
                <a:solidFill>
                  <a:srgbClr val="FF0000"/>
                </a:solidFill>
              </a:rPr>
              <a:t>frequency upshifted radiation </a:t>
            </a:r>
            <a:r>
              <a:rPr lang="en-US" altLang="zh-CN" sz="4000" dirty="0">
                <a:solidFill>
                  <a:srgbClr val="0070C0"/>
                </a:solidFill>
              </a:rPr>
              <a:t>using LWIR spectrometer</a:t>
            </a:r>
          </a:p>
          <a:p>
            <a:pPr marL="967500" indent="-571500">
              <a:lnSpc>
                <a:spcPct val="150000"/>
              </a:lnSpc>
              <a:buSzPct val="90000"/>
              <a:buFont typeface="Arial" panose="020B0604020202020204" pitchFamily="34" charset="0"/>
              <a:buChar char="•"/>
            </a:pPr>
            <a:r>
              <a:rPr lang="en-US" altLang="zh-CN" sz="4000" dirty="0">
                <a:solidFill>
                  <a:srgbClr val="FF0000"/>
                </a:solidFill>
              </a:rPr>
              <a:t>ion density perturbation </a:t>
            </a:r>
            <a:r>
              <a:rPr lang="en-US" altLang="zh-CN" sz="4000" dirty="0">
                <a:solidFill>
                  <a:srgbClr val="0070C0"/>
                </a:solidFill>
              </a:rPr>
              <a:t>using Thomson scattering diagnostic</a:t>
            </a:r>
          </a:p>
          <a:p>
            <a:pPr>
              <a:lnSpc>
                <a:spcPct val="150000"/>
              </a:lnSpc>
            </a:pPr>
            <a:r>
              <a:rPr lang="en-US" altLang="zh-CN" sz="4000" b="1" dirty="0">
                <a:solidFill>
                  <a:srgbClr val="0070C0"/>
                </a:solidFill>
              </a:rPr>
              <a:t>2.  Final goal:  </a:t>
            </a:r>
            <a:r>
              <a:rPr lang="en-US" altLang="zh-CN" sz="4000" dirty="0"/>
              <a:t>Demonstrate X-ray radiation generation through an electron beam propagating through the MS mode</a:t>
            </a:r>
            <a:endParaRPr lang="zh-CN" altLang="zh-CN" sz="40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prstGeom prst="rect">
            <a:avLst/>
          </a:prstGeom>
        </p:spPr>
        <p:txBody>
          <a:bodyPr/>
          <a:lstStyle>
            <a:lvl1pPr indent="101600"/>
          </a:lstStyle>
          <a:p>
            <a:r>
              <a:rPr dirty="0"/>
              <a:t>Experimental </a:t>
            </a:r>
            <a:r>
              <a:rPr lang="en-US" dirty="0"/>
              <a:t>campaign for Year 2022</a:t>
            </a:r>
            <a:endParaRPr dirty="0"/>
          </a:p>
        </p:txBody>
      </p:sp>
      <p:sp>
        <p:nvSpPr>
          <p:cNvPr id="76" name="幻灯片编号"/>
          <p:cNvSpPr txBox="1">
            <a:spLocks noGrp="1"/>
          </p:cNvSpPr>
          <p:nvPr>
            <p:ph type="sldNum" sz="quarter" idx="2"/>
          </p:nvPr>
        </p:nvSpPr>
        <p:spPr>
          <a:xfrm>
            <a:off x="23368000" y="13062585"/>
            <a:ext cx="762000" cy="7289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6" name="文本框 5">
            <a:extLst>
              <a:ext uri="{FF2B5EF4-FFF2-40B4-BE49-F238E27FC236}">
                <a16:creationId xmlns:a16="http://schemas.microsoft.com/office/drawing/2014/main" id="{E6872B08-5651-A94D-B377-9BFD156CDAB8}"/>
              </a:ext>
            </a:extLst>
          </p:cNvPr>
          <p:cNvSpPr txBox="1"/>
          <p:nvPr/>
        </p:nvSpPr>
        <p:spPr>
          <a:xfrm>
            <a:off x="253999" y="1685118"/>
            <a:ext cx="23777269" cy="5265288"/>
          </a:xfrm>
          <a:prstGeom prst="rect">
            <a:avLst/>
          </a:prstGeom>
          <a:noFill/>
        </p:spPr>
        <p:txBody>
          <a:bodyPr wrap="square" rtlCol="0">
            <a:spAutoFit/>
          </a:bodyPr>
          <a:lstStyle/>
          <a:p>
            <a:pPr marL="742950" indent="-742950" algn="just">
              <a:lnSpc>
                <a:spcPct val="150000"/>
              </a:lnSpc>
              <a:buAutoNum type="arabicPeriod"/>
            </a:pPr>
            <a:r>
              <a:rPr lang="en-US" altLang="zh-CN" sz="3800" dirty="0"/>
              <a:t>Developed/optimized the </a:t>
            </a:r>
            <a:r>
              <a:rPr lang="en-US" altLang="zh-CN" sz="3800" dirty="0">
                <a:solidFill>
                  <a:srgbClr val="4C68C2"/>
                </a:solidFill>
              </a:rPr>
              <a:t>PMQ imaging system</a:t>
            </a:r>
            <a:r>
              <a:rPr lang="en-US" altLang="zh-CN" sz="3800" dirty="0"/>
              <a:t>, </a:t>
            </a:r>
            <a:r>
              <a:rPr lang="en-US" altLang="zh-CN" sz="3800" dirty="0">
                <a:solidFill>
                  <a:srgbClr val="4C68C2"/>
                </a:solidFill>
              </a:rPr>
              <a:t>LWIR spectrometer</a:t>
            </a:r>
            <a:r>
              <a:rPr lang="en-US" altLang="zh-CN" sz="3800" dirty="0"/>
              <a:t>, and </a:t>
            </a:r>
            <a:r>
              <a:rPr lang="en-US" altLang="zh-CN" sz="3800" dirty="0">
                <a:solidFill>
                  <a:srgbClr val="4C68C2"/>
                </a:solidFill>
              </a:rPr>
              <a:t>Thomson scattering diagnostic</a:t>
            </a:r>
          </a:p>
          <a:p>
            <a:pPr marL="742950" indent="-742950" algn="just">
              <a:lnSpc>
                <a:spcPct val="150000"/>
              </a:lnSpc>
              <a:buAutoNum type="arabicPeriod"/>
            </a:pPr>
            <a:r>
              <a:rPr lang="en-US" altLang="zh-CN" sz="3800" dirty="0"/>
              <a:t>In September, we tried the AE99 experiment at ATF. Although we did not obtain the final results, we made some progress. The preliminary data we collected allow us to figure out how to improve the AE99 experiment in the future.</a:t>
            </a:r>
          </a:p>
          <a:p>
            <a:pPr marL="742950" indent="-742950" algn="just">
              <a:lnSpc>
                <a:spcPct val="150000"/>
              </a:lnSpc>
              <a:buAutoNum type="arabicPeriod"/>
            </a:pPr>
            <a:r>
              <a:rPr lang="en-US" altLang="zh-CN" sz="3800" dirty="0"/>
              <a:t>With the similar setup, we obtained some interesting results of </a:t>
            </a:r>
            <a:r>
              <a:rPr lang="en-US" altLang="zh-CN" sz="3800" dirty="0">
                <a:solidFill>
                  <a:srgbClr val="0070C0"/>
                </a:solidFill>
              </a:rPr>
              <a:t>Weibel instability </a:t>
            </a:r>
            <a:r>
              <a:rPr lang="en-US" altLang="zh-CN" sz="3800" dirty="0"/>
              <a:t>and </a:t>
            </a:r>
            <a:r>
              <a:rPr lang="en-US" altLang="zh-CN" sz="3800" dirty="0">
                <a:solidFill>
                  <a:srgbClr val="0070C0"/>
                </a:solidFill>
              </a:rPr>
              <a:t>stimulated Raman backscattering instability</a:t>
            </a:r>
            <a:endParaRPr kumimoji="1" lang="zh-CN" altLang="en-US" sz="3800" dirty="0">
              <a:solidFill>
                <a:srgbClr val="0070C0"/>
              </a:solidFill>
              <a:latin typeface="Arial"/>
              <a:cs typeface="Arial"/>
            </a:endParaRPr>
          </a:p>
        </p:txBody>
      </p:sp>
      <p:pic>
        <p:nvPicPr>
          <p:cNvPr id="3" name="图片 2" descr="桌子上放了不同类型的电子产品&#10;&#10;中度可信度描述已自动生成">
            <a:extLst>
              <a:ext uri="{FF2B5EF4-FFF2-40B4-BE49-F238E27FC236}">
                <a16:creationId xmlns:a16="http://schemas.microsoft.com/office/drawing/2014/main" id="{EAA0F023-EDD9-A540-AC48-DC102A11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449" y="7483451"/>
            <a:ext cx="7722529" cy="5112327"/>
          </a:xfrm>
          <a:prstGeom prst="rect">
            <a:avLst/>
          </a:prstGeom>
        </p:spPr>
      </p:pic>
      <p:sp>
        <p:nvSpPr>
          <p:cNvPr id="14" name="矩形 13">
            <a:extLst>
              <a:ext uri="{FF2B5EF4-FFF2-40B4-BE49-F238E27FC236}">
                <a16:creationId xmlns:a16="http://schemas.microsoft.com/office/drawing/2014/main" id="{26529F19-24CC-4344-A50A-8CDFDA34D0A3}"/>
              </a:ext>
            </a:extLst>
          </p:cNvPr>
          <p:cNvSpPr/>
          <p:nvPr/>
        </p:nvSpPr>
        <p:spPr>
          <a:xfrm>
            <a:off x="340168" y="7278765"/>
            <a:ext cx="7480362" cy="54782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0DFA4D88-06A8-A64A-9B83-83E852AF4C70}"/>
              </a:ext>
            </a:extLst>
          </p:cNvPr>
          <p:cNvSpPr/>
          <p:nvPr/>
        </p:nvSpPr>
        <p:spPr>
          <a:xfrm>
            <a:off x="8117225" y="7283695"/>
            <a:ext cx="7808674" cy="54782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Experimental goal">
            <a:extLst>
              <a:ext uri="{FF2B5EF4-FFF2-40B4-BE49-F238E27FC236}">
                <a16:creationId xmlns:a16="http://schemas.microsoft.com/office/drawing/2014/main" id="{965C06B1-1DD0-3747-B0E9-B3D3C71EA27D}"/>
              </a:ext>
            </a:extLst>
          </p:cNvPr>
          <p:cNvSpPr txBox="1">
            <a:spLocks/>
          </p:cNvSpPr>
          <p:nvPr/>
        </p:nvSpPr>
        <p:spPr>
          <a:xfrm>
            <a:off x="3286301" y="12946405"/>
            <a:ext cx="2273005" cy="98910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marL="0" marR="0" indent="101600" algn="l" defTabSz="1828800" latinLnBrk="0">
              <a:lnSpc>
                <a:spcPct val="90000"/>
              </a:lnSpc>
              <a:spcBef>
                <a:spcPts val="0"/>
              </a:spcBef>
              <a:spcAft>
                <a:spcPts val="0"/>
              </a:spcAft>
              <a:buClrTx/>
              <a:buSzTx/>
              <a:buFontTx/>
              <a:buNone/>
              <a:tabLst/>
              <a:defRPr sz="48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sz="4000" dirty="0"/>
              <a:t>PMQ</a:t>
            </a:r>
          </a:p>
        </p:txBody>
      </p:sp>
      <p:sp>
        <p:nvSpPr>
          <p:cNvPr id="18" name="Experimental goal">
            <a:extLst>
              <a:ext uri="{FF2B5EF4-FFF2-40B4-BE49-F238E27FC236}">
                <a16:creationId xmlns:a16="http://schemas.microsoft.com/office/drawing/2014/main" id="{BE39174F-2250-1B4A-ADDD-27AFDAEF0453}"/>
              </a:ext>
            </a:extLst>
          </p:cNvPr>
          <p:cNvSpPr txBox="1">
            <a:spLocks/>
          </p:cNvSpPr>
          <p:nvPr/>
        </p:nvSpPr>
        <p:spPr>
          <a:xfrm>
            <a:off x="9305364" y="12898446"/>
            <a:ext cx="5046915" cy="98910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marL="0" marR="0" indent="101600" algn="l" defTabSz="1828800" latinLnBrk="0">
              <a:lnSpc>
                <a:spcPct val="90000"/>
              </a:lnSpc>
              <a:spcBef>
                <a:spcPts val="0"/>
              </a:spcBef>
              <a:spcAft>
                <a:spcPts val="0"/>
              </a:spcAft>
              <a:buClrTx/>
              <a:buSzTx/>
              <a:buFontTx/>
              <a:buNone/>
              <a:tabLst/>
              <a:defRPr sz="48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sz="4000" dirty="0"/>
              <a:t>LWIR spectrometer</a:t>
            </a:r>
          </a:p>
        </p:txBody>
      </p:sp>
      <p:pic>
        <p:nvPicPr>
          <p:cNvPr id="4" name="图片 3" descr="图片包含 游戏机&#10;&#10;描述已自动生成">
            <a:extLst>
              <a:ext uri="{FF2B5EF4-FFF2-40B4-BE49-F238E27FC236}">
                <a16:creationId xmlns:a16="http://schemas.microsoft.com/office/drawing/2014/main" id="{B319E3E3-E641-C2EF-E671-BA539A240851}"/>
              </a:ext>
            </a:extLst>
          </p:cNvPr>
          <p:cNvPicPr>
            <a:picLocks noChangeAspect="1"/>
          </p:cNvPicPr>
          <p:nvPr/>
        </p:nvPicPr>
        <p:blipFill rotWithShape="1">
          <a:blip r:embed="rId4">
            <a:extLst>
              <a:ext uri="{28A0092B-C50C-407E-A947-70E740481C1C}">
                <a14:useLocalDpi xmlns:a14="http://schemas.microsoft.com/office/drawing/2010/main" val="0"/>
              </a:ext>
            </a:extLst>
          </a:blip>
          <a:srcRect l="20271" t="11257" r="17931" b="-4570"/>
          <a:stretch/>
        </p:blipFill>
        <p:spPr>
          <a:xfrm>
            <a:off x="385470" y="7450806"/>
            <a:ext cx="7114840" cy="5371636"/>
          </a:xfrm>
          <a:prstGeom prst="rect">
            <a:avLst/>
          </a:prstGeom>
        </p:spPr>
      </p:pic>
      <p:sp>
        <p:nvSpPr>
          <p:cNvPr id="5" name="矩形 4">
            <a:extLst>
              <a:ext uri="{FF2B5EF4-FFF2-40B4-BE49-F238E27FC236}">
                <a16:creationId xmlns:a16="http://schemas.microsoft.com/office/drawing/2014/main" id="{F81B36E4-F705-2301-BE5C-BC42B4B4CAE9}"/>
              </a:ext>
            </a:extLst>
          </p:cNvPr>
          <p:cNvSpPr/>
          <p:nvPr/>
        </p:nvSpPr>
        <p:spPr>
          <a:xfrm>
            <a:off x="16222594" y="7276451"/>
            <a:ext cx="7808674" cy="54782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2" name="图片 11" descr="图片包含 游戏机&#10;&#10;描述已自动生成">
            <a:extLst>
              <a:ext uri="{FF2B5EF4-FFF2-40B4-BE49-F238E27FC236}">
                <a16:creationId xmlns:a16="http://schemas.microsoft.com/office/drawing/2014/main" id="{D8DDAD76-8BDA-AAB1-858E-DFAB2231B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2938" y="7728022"/>
            <a:ext cx="7691726" cy="4622142"/>
          </a:xfrm>
          <a:prstGeom prst="rect">
            <a:avLst/>
          </a:prstGeom>
        </p:spPr>
      </p:pic>
      <p:sp>
        <p:nvSpPr>
          <p:cNvPr id="19" name="Experimental goal">
            <a:extLst>
              <a:ext uri="{FF2B5EF4-FFF2-40B4-BE49-F238E27FC236}">
                <a16:creationId xmlns:a16="http://schemas.microsoft.com/office/drawing/2014/main" id="{1992D0B9-EC9B-F89F-6D4F-6E513CF99DD6}"/>
              </a:ext>
            </a:extLst>
          </p:cNvPr>
          <p:cNvSpPr txBox="1">
            <a:spLocks/>
          </p:cNvSpPr>
          <p:nvPr/>
        </p:nvSpPr>
        <p:spPr>
          <a:xfrm>
            <a:off x="17579539" y="12898445"/>
            <a:ext cx="5252434" cy="98910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lstStyle>
            <a:lvl1pPr marL="0" marR="0" indent="101600" algn="l" defTabSz="1828800" latinLnBrk="0">
              <a:lnSpc>
                <a:spcPct val="90000"/>
              </a:lnSpc>
              <a:spcBef>
                <a:spcPts val="0"/>
              </a:spcBef>
              <a:spcAft>
                <a:spcPts val="0"/>
              </a:spcAft>
              <a:buClrTx/>
              <a:buSzTx/>
              <a:buFontTx/>
              <a:buNone/>
              <a:tabLst/>
              <a:defRPr sz="4800" b="1" i="0" u="none" strike="noStrike" cap="none" spc="0" baseline="0">
                <a:solidFill>
                  <a:srgbClr val="3284BF"/>
                </a:solidFill>
                <a:uFillTx/>
                <a:latin typeface="+mn-lt"/>
                <a:ea typeface="+mn-ea"/>
                <a:cs typeface="+mn-cs"/>
                <a:sym typeface="Helvetica"/>
              </a:defRPr>
            </a:lvl1pPr>
            <a:lvl2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2pPr>
            <a:lvl3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3pPr>
            <a:lvl4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4pPr>
            <a:lvl5pPr marL="0" marR="0" indent="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5pPr>
            <a:lvl6pPr marL="0" marR="0" indent="4572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6pPr>
            <a:lvl7pPr marL="0" marR="0" indent="9144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7pPr>
            <a:lvl8pPr marL="0" marR="0" indent="13716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8pPr>
            <a:lvl9pPr marL="0" marR="0" indent="1828800" algn="l" defTabSz="1828800" latinLnBrk="0">
              <a:lnSpc>
                <a:spcPct val="90000"/>
              </a:lnSpc>
              <a:spcBef>
                <a:spcPts val="0"/>
              </a:spcBef>
              <a:spcAft>
                <a:spcPts val="0"/>
              </a:spcAft>
              <a:buClrTx/>
              <a:buSzTx/>
              <a:buFontTx/>
              <a:buNone/>
              <a:tabLst/>
              <a:defRPr sz="5000" b="1" i="0" u="none" strike="noStrike" cap="none" spc="0" baseline="0">
                <a:solidFill>
                  <a:srgbClr val="3284BF"/>
                </a:solidFill>
                <a:uFillTx/>
                <a:latin typeface="+mn-lt"/>
                <a:ea typeface="+mn-ea"/>
                <a:cs typeface="+mn-cs"/>
                <a:sym typeface="Helvetica"/>
              </a:defRPr>
            </a:lvl9pPr>
          </a:lstStyle>
          <a:p>
            <a:pPr hangingPunct="1"/>
            <a:r>
              <a:rPr lang="en-US" sz="4000" dirty="0"/>
              <a:t>Thomson scattering</a:t>
            </a:r>
          </a:p>
        </p:txBody>
      </p:sp>
    </p:spTree>
    <p:extLst>
      <p:ext uri="{BB962C8B-B14F-4D97-AF65-F5344CB8AC3E}">
        <p14:creationId xmlns:p14="http://schemas.microsoft.com/office/powerpoint/2010/main" val="24231148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prstGeom prst="rect">
            <a:avLst/>
          </a:prstGeom>
        </p:spPr>
        <p:txBody>
          <a:bodyPr/>
          <a:lstStyle>
            <a:lvl1pPr indent="101600"/>
          </a:lstStyle>
          <a:p>
            <a:r>
              <a:rPr lang="en-US" altLang="zh-CN" dirty="0"/>
              <a:t>Experimental layout </a:t>
            </a:r>
          </a:p>
        </p:txBody>
      </p:sp>
      <p:pic>
        <p:nvPicPr>
          <p:cNvPr id="2" name="图片 1" descr="图示&#10;&#10;描述已自动生成">
            <a:extLst>
              <a:ext uri="{FF2B5EF4-FFF2-40B4-BE49-F238E27FC236}">
                <a16:creationId xmlns:a16="http://schemas.microsoft.com/office/drawing/2014/main" id="{4BB68993-A070-C1A5-32EC-329740677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383" y="1757724"/>
            <a:ext cx="21550257" cy="11858922"/>
          </a:xfrm>
          <a:prstGeom prst="rect">
            <a:avLst/>
          </a:prstGeom>
        </p:spPr>
      </p:pic>
      <p:sp>
        <p:nvSpPr>
          <p:cNvPr id="3" name="Google Shape;270;p21">
            <a:extLst>
              <a:ext uri="{FF2B5EF4-FFF2-40B4-BE49-F238E27FC236}">
                <a16:creationId xmlns:a16="http://schemas.microsoft.com/office/drawing/2014/main" id="{2756F321-C99F-49CB-FD35-E1F1FEA1B29E}"/>
              </a:ext>
            </a:extLst>
          </p:cNvPr>
          <p:cNvSpPr txBox="1">
            <a:spLocks noGrp="1"/>
          </p:cNvSpPr>
          <p:nvPr>
            <p:ph type="body" idx="1"/>
          </p:nvPr>
        </p:nvSpPr>
        <p:spPr>
          <a:xfrm>
            <a:off x="318545" y="2080452"/>
            <a:ext cx="7303247" cy="10654811"/>
          </a:xfrm>
          <a:prstGeom prst="rect">
            <a:avLst/>
          </a:prstGeom>
          <a:noFill/>
          <a:ln>
            <a:noFill/>
          </a:ln>
        </p:spPr>
        <p:txBody>
          <a:bodyPr spcFirstLastPara="1" wrap="square" lIns="0" tIns="0" rIns="0" bIns="0" anchor="t" anchorCtr="0">
            <a:noAutofit/>
          </a:bodyPr>
          <a:lstStyle/>
          <a:p>
            <a:pPr marL="0" lvl="0" indent="0" algn="l" rtl="0">
              <a:spcBef>
                <a:spcPts val="750"/>
              </a:spcBef>
              <a:spcAft>
                <a:spcPts val="0"/>
              </a:spcAft>
              <a:buNone/>
            </a:pPr>
            <a:r>
              <a:rPr lang="en-US" sz="3400" b="1" dirty="0">
                <a:latin typeface="Arial" panose="020B0604020202020204" pitchFamily="34" charset="0"/>
                <a:cs typeface="Arial" panose="020B0604020202020204" pitchFamily="34" charset="0"/>
              </a:rPr>
              <a:t>Experimental Setup</a:t>
            </a:r>
            <a:endParaRPr sz="3400" b="1" dirty="0">
              <a:latin typeface="Arial" panose="020B0604020202020204" pitchFamily="34" charset="0"/>
              <a:cs typeface="Arial" panose="020B0604020202020204" pitchFamily="34" charset="0"/>
            </a:endParaRPr>
          </a:p>
          <a:p>
            <a:pPr marL="273050" lvl="0" rtl="0">
              <a:spcBef>
                <a:spcPts val="750"/>
              </a:spcBef>
              <a:spcAft>
                <a:spcPts val="0"/>
              </a:spcAft>
              <a:buSzPts val="1300"/>
              <a:buFont typeface="Wingdings" pitchFamily="2" charset="2"/>
              <a:buChar char="l"/>
            </a:pPr>
            <a:r>
              <a:rPr lang="en-US" sz="3400" dirty="0">
                <a:latin typeface="Arial" panose="020B0604020202020204" pitchFamily="34" charset="0"/>
                <a:cs typeface="Arial" panose="020B0604020202020204" pitchFamily="34" charset="0"/>
              </a:rPr>
              <a:t>Counter propagating CO2 &amp; </a:t>
            </a:r>
            <a:r>
              <a:rPr lang="en-US" sz="3400" dirty="0" err="1">
                <a:latin typeface="Arial" panose="020B0604020202020204" pitchFamily="34" charset="0"/>
                <a:cs typeface="Arial" panose="020B0604020202020204" pitchFamily="34" charset="0"/>
              </a:rPr>
              <a:t>Ti:Sa</a:t>
            </a:r>
            <a:r>
              <a:rPr lang="en-US" sz="3400" dirty="0">
                <a:latin typeface="Arial" panose="020B0604020202020204" pitchFamily="34" charset="0"/>
                <a:cs typeface="Arial" panose="020B0604020202020204" pitchFamily="34" charset="0"/>
              </a:rPr>
              <a:t> lasers</a:t>
            </a:r>
          </a:p>
          <a:p>
            <a:pPr marL="273050" lvl="0" rtl="0">
              <a:spcBef>
                <a:spcPts val="750"/>
              </a:spcBef>
              <a:spcAft>
                <a:spcPts val="0"/>
              </a:spcAft>
              <a:buSzPts val="1300"/>
              <a:buFont typeface="Wingdings" pitchFamily="2" charset="2"/>
              <a:buChar char="l"/>
            </a:pPr>
            <a:r>
              <a:rPr lang="en-US" sz="3400" dirty="0" err="1">
                <a:latin typeface="Arial" panose="020B0604020202020204" pitchFamily="34" charset="0"/>
                <a:cs typeface="Arial" panose="020B0604020202020204" pitchFamily="34" charset="0"/>
              </a:rPr>
              <a:t>Ti:Sa</a:t>
            </a:r>
            <a:r>
              <a:rPr lang="en-US" sz="3400" dirty="0">
                <a:latin typeface="Arial" panose="020B0604020202020204" pitchFamily="34" charset="0"/>
                <a:cs typeface="Arial" panose="020B0604020202020204" pitchFamily="34" charset="0"/>
              </a:rPr>
              <a:t> laser creates an ionization front in the hydrogen gas</a:t>
            </a:r>
          </a:p>
          <a:p>
            <a:pPr marL="273050" lvl="0" rtl="0">
              <a:spcBef>
                <a:spcPts val="750"/>
              </a:spcBef>
              <a:spcAft>
                <a:spcPts val="0"/>
              </a:spcAft>
              <a:buSzPts val="1300"/>
              <a:buFont typeface="Wingdings" pitchFamily="2" charset="2"/>
              <a:buChar char="l"/>
            </a:pPr>
            <a:r>
              <a:rPr lang="en-US" sz="3400" dirty="0">
                <a:latin typeface="Arial" panose="020B0604020202020204" pitchFamily="34" charset="0"/>
                <a:cs typeface="Arial" panose="020B0604020202020204" pitchFamily="34" charset="0"/>
              </a:rPr>
              <a:t>CO2 laser collides with the ionization front and generates the MS mode</a:t>
            </a:r>
          </a:p>
          <a:p>
            <a:pPr marL="0" lvl="0" indent="0" rtl="0">
              <a:lnSpc>
                <a:spcPct val="100000"/>
              </a:lnSpc>
              <a:spcBef>
                <a:spcPts val="750"/>
              </a:spcBef>
              <a:spcAft>
                <a:spcPts val="0"/>
              </a:spcAft>
              <a:buNone/>
            </a:pPr>
            <a:endParaRPr lang="en-US" sz="3400" b="1" dirty="0">
              <a:latin typeface="Arial" panose="020B0604020202020204" pitchFamily="34" charset="0"/>
              <a:cs typeface="Arial" panose="020B0604020202020204" pitchFamily="34" charset="0"/>
            </a:endParaRPr>
          </a:p>
          <a:p>
            <a:pPr marL="0" lvl="0" indent="0" rtl="0">
              <a:lnSpc>
                <a:spcPct val="100000"/>
              </a:lnSpc>
              <a:spcBef>
                <a:spcPts val="750"/>
              </a:spcBef>
              <a:spcAft>
                <a:spcPts val="0"/>
              </a:spcAft>
              <a:buNone/>
            </a:pPr>
            <a:r>
              <a:rPr lang="en-US" sz="3400" b="1" dirty="0">
                <a:latin typeface="Arial" panose="020B0604020202020204" pitchFamily="34" charset="0"/>
                <a:cs typeface="Arial" panose="020B0604020202020204" pitchFamily="34" charset="0"/>
              </a:rPr>
              <a:t>Diagnostics</a:t>
            </a:r>
            <a:endParaRPr sz="3400" b="1" dirty="0">
              <a:latin typeface="Arial" panose="020B0604020202020204" pitchFamily="34" charset="0"/>
              <a:cs typeface="Arial" panose="020B0604020202020204" pitchFamily="34" charset="0"/>
            </a:endParaRPr>
          </a:p>
          <a:p>
            <a:pPr marL="488950" lvl="0" indent="-457200" rtl="0">
              <a:lnSpc>
                <a:spcPct val="100000"/>
              </a:lnSpc>
              <a:spcBef>
                <a:spcPts val="750"/>
              </a:spcBef>
              <a:spcAft>
                <a:spcPts val="0"/>
              </a:spcAft>
              <a:buSzPts val="1300"/>
              <a:buFont typeface="Wingdings" pitchFamily="2" charset="2"/>
              <a:buChar char="l"/>
            </a:pPr>
            <a:r>
              <a:rPr lang="en-US" sz="3400" dirty="0" err="1">
                <a:solidFill>
                  <a:srgbClr val="00B0F0"/>
                </a:solidFill>
                <a:latin typeface="Arial" panose="020B0604020202020204" pitchFamily="34" charset="0"/>
                <a:cs typeface="Arial" panose="020B0604020202020204" pitchFamily="34" charset="0"/>
              </a:rPr>
              <a:t>Shadowgraphy</a:t>
            </a:r>
            <a:r>
              <a:rPr lang="en-US" sz="3400" dirty="0">
                <a:solidFill>
                  <a:srgbClr val="00B0F0"/>
                </a:solidFill>
                <a:latin typeface="Arial" panose="020B0604020202020204" pitchFamily="34" charset="0"/>
                <a:cs typeface="Arial" panose="020B0604020202020204" pitchFamily="34" charset="0"/>
              </a:rPr>
              <a:t>: </a:t>
            </a:r>
            <a:r>
              <a:rPr lang="en-US" sz="3400" dirty="0">
                <a:solidFill>
                  <a:schemeClr val="tx1"/>
                </a:solidFill>
                <a:latin typeface="Arial" panose="020B0604020202020204" pitchFamily="34" charset="0"/>
                <a:cs typeface="Arial" panose="020B0604020202020204" pitchFamily="34" charset="0"/>
              </a:rPr>
              <a:t>ionization front</a:t>
            </a:r>
          </a:p>
          <a:p>
            <a:pPr marL="488950" lvl="0" indent="-457200" rtl="0">
              <a:lnSpc>
                <a:spcPct val="100000"/>
              </a:lnSpc>
              <a:spcBef>
                <a:spcPts val="750"/>
              </a:spcBef>
              <a:spcAft>
                <a:spcPts val="0"/>
              </a:spcAft>
              <a:buSzPts val="1300"/>
              <a:buFont typeface="Wingdings" pitchFamily="2" charset="2"/>
              <a:buChar char="l"/>
            </a:pPr>
            <a:r>
              <a:rPr lang="en-US" sz="3400" dirty="0">
                <a:solidFill>
                  <a:srgbClr val="00B0F0"/>
                </a:solidFill>
                <a:latin typeface="Arial" panose="020B0604020202020204" pitchFamily="34" charset="0"/>
                <a:cs typeface="Arial" panose="020B0604020202020204" pitchFamily="34" charset="0"/>
              </a:rPr>
              <a:t>e-probing with PMQ: </a:t>
            </a:r>
            <a:r>
              <a:rPr lang="en-US" sz="3400" dirty="0">
                <a:latin typeface="Arial" panose="020B0604020202020204" pitchFamily="34" charset="0"/>
                <a:cs typeface="Arial" panose="020B0604020202020204" pitchFamily="34" charset="0"/>
              </a:rPr>
              <a:t>MS mode B-field</a:t>
            </a:r>
          </a:p>
          <a:p>
            <a:pPr marL="488950" lvl="0" indent="-457200" rtl="0">
              <a:lnSpc>
                <a:spcPct val="100000"/>
              </a:lnSpc>
              <a:spcBef>
                <a:spcPts val="750"/>
              </a:spcBef>
              <a:spcAft>
                <a:spcPts val="0"/>
              </a:spcAft>
              <a:buSzPts val="1300"/>
              <a:buFont typeface="Wingdings" pitchFamily="2" charset="2"/>
              <a:buChar char="l"/>
            </a:pPr>
            <a:r>
              <a:rPr lang="en-US" sz="3400" dirty="0">
                <a:solidFill>
                  <a:srgbClr val="00B0F0"/>
                </a:solidFill>
                <a:latin typeface="Arial" panose="020B0604020202020204" pitchFamily="34" charset="0"/>
                <a:cs typeface="Arial" panose="020B0604020202020204" pitchFamily="34" charset="0"/>
              </a:rPr>
              <a:t>LWIR spectrometer: </a:t>
            </a:r>
            <a:r>
              <a:rPr lang="en-US" sz="3400" dirty="0">
                <a:latin typeface="Arial" panose="020B0604020202020204" pitchFamily="34" charset="0"/>
                <a:cs typeface="Arial" panose="020B0604020202020204" pitchFamily="34" charset="0"/>
              </a:rPr>
              <a:t>reflected or transmitted upshifted radiation</a:t>
            </a:r>
          </a:p>
          <a:p>
            <a:pPr marL="488950" lvl="0" indent="-457200" rtl="0">
              <a:lnSpc>
                <a:spcPct val="100000"/>
              </a:lnSpc>
              <a:spcBef>
                <a:spcPts val="750"/>
              </a:spcBef>
              <a:spcAft>
                <a:spcPts val="0"/>
              </a:spcAft>
              <a:buSzPts val="1300"/>
              <a:buFont typeface="Wingdings" pitchFamily="2" charset="2"/>
              <a:buChar char="l"/>
            </a:pPr>
            <a:r>
              <a:rPr lang="en-US" sz="3400" dirty="0">
                <a:solidFill>
                  <a:srgbClr val="00B0F0"/>
                </a:solidFill>
                <a:latin typeface="Arial" panose="020B0604020202020204" pitchFamily="34" charset="0"/>
                <a:cs typeface="Arial" panose="020B0604020202020204" pitchFamily="34" charset="0"/>
              </a:rPr>
              <a:t>Thomson Scattering:</a:t>
            </a:r>
            <a:r>
              <a:rPr lang="en-US" sz="3400" dirty="0">
                <a:latin typeface="Arial" panose="020B0604020202020204" pitchFamily="34" charset="0"/>
                <a:cs typeface="Arial" panose="020B0604020202020204" pitchFamily="34" charset="0"/>
              </a:rPr>
              <a:t> ion density perturbations of the MS mode</a:t>
            </a:r>
          </a:p>
        </p:txBody>
      </p:sp>
    </p:spTree>
    <p:extLst>
      <p:ext uri="{BB962C8B-B14F-4D97-AF65-F5344CB8AC3E}">
        <p14:creationId xmlns:p14="http://schemas.microsoft.com/office/powerpoint/2010/main" val="40225755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Experimental goal"/>
          <p:cNvSpPr txBox="1">
            <a:spLocks noGrp="1"/>
          </p:cNvSpPr>
          <p:nvPr>
            <p:ph type="title"/>
          </p:nvPr>
        </p:nvSpPr>
        <p:spPr>
          <a:prstGeom prst="rect">
            <a:avLst/>
          </a:prstGeom>
        </p:spPr>
        <p:txBody>
          <a:bodyPr/>
          <a:lstStyle>
            <a:lvl1pPr indent="101600"/>
          </a:lstStyle>
          <a:p>
            <a:r>
              <a:rPr lang="en-US" altLang="zh-CN" dirty="0"/>
              <a:t>Experimental layout </a:t>
            </a:r>
          </a:p>
        </p:txBody>
      </p:sp>
      <p:pic>
        <p:nvPicPr>
          <p:cNvPr id="3" name="图片 2" descr="地图&#10;&#10;描述已自动生成">
            <a:extLst>
              <a:ext uri="{FF2B5EF4-FFF2-40B4-BE49-F238E27FC236}">
                <a16:creationId xmlns:a16="http://schemas.microsoft.com/office/drawing/2014/main" id="{63086F7E-F40D-4F9A-B85F-E5665D05A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627" y="1891146"/>
            <a:ext cx="20218827" cy="11373090"/>
          </a:xfrm>
          <a:prstGeom prst="rect">
            <a:avLst/>
          </a:prstGeom>
        </p:spPr>
      </p:pic>
      <p:sp>
        <p:nvSpPr>
          <p:cNvPr id="5" name="motorized PMQs">
            <a:extLst>
              <a:ext uri="{FF2B5EF4-FFF2-40B4-BE49-F238E27FC236}">
                <a16:creationId xmlns:a16="http://schemas.microsoft.com/office/drawing/2014/main" id="{28174BE9-515E-EB25-5A69-AC51475836B2}"/>
              </a:ext>
            </a:extLst>
          </p:cNvPr>
          <p:cNvSpPr txBox="1"/>
          <p:nvPr/>
        </p:nvSpPr>
        <p:spPr>
          <a:xfrm>
            <a:off x="11303000" y="9351955"/>
            <a:ext cx="3600025" cy="728981"/>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r>
              <a:rPr dirty="0"/>
              <a:t>motorized PMQs</a:t>
            </a:r>
          </a:p>
        </p:txBody>
      </p:sp>
      <p:sp>
        <p:nvSpPr>
          <p:cNvPr id="6" name="线条">
            <a:extLst>
              <a:ext uri="{FF2B5EF4-FFF2-40B4-BE49-F238E27FC236}">
                <a16:creationId xmlns:a16="http://schemas.microsoft.com/office/drawing/2014/main" id="{6E3AFAE3-1EEB-66AB-D64A-5BF0B3769CEB}"/>
              </a:ext>
            </a:extLst>
          </p:cNvPr>
          <p:cNvSpPr/>
          <p:nvPr/>
        </p:nvSpPr>
        <p:spPr>
          <a:xfrm>
            <a:off x="11706575" y="8149815"/>
            <a:ext cx="1" cy="1107724"/>
          </a:xfrm>
          <a:prstGeom prst="line">
            <a:avLst/>
          </a:prstGeom>
          <a:ln w="76200">
            <a:solidFill>
              <a:srgbClr val="00FDFF"/>
            </a:solidFill>
            <a:bevel/>
            <a:headEnd type="triangle"/>
            <a:tailEnd type="triangle"/>
          </a:ln>
        </p:spPr>
        <p:txBody>
          <a:bodyPr tIns="91439" bIns="91439"/>
          <a:lstStyle/>
          <a:p>
            <a:pPr defTabSz="914400">
              <a:defRPr sz="2400"/>
            </a:pPr>
            <a:endParaRPr/>
          </a:p>
        </p:txBody>
      </p:sp>
      <p:sp>
        <p:nvSpPr>
          <p:cNvPr id="7" name="线条">
            <a:extLst>
              <a:ext uri="{FF2B5EF4-FFF2-40B4-BE49-F238E27FC236}">
                <a16:creationId xmlns:a16="http://schemas.microsoft.com/office/drawing/2014/main" id="{3EAA846F-9386-91EF-088E-40224B6739E3}"/>
              </a:ext>
            </a:extLst>
          </p:cNvPr>
          <p:cNvSpPr/>
          <p:nvPr/>
        </p:nvSpPr>
        <p:spPr>
          <a:xfrm flipV="1">
            <a:off x="13103012" y="8973146"/>
            <a:ext cx="1155671" cy="4995"/>
          </a:xfrm>
          <a:prstGeom prst="line">
            <a:avLst/>
          </a:prstGeom>
          <a:ln w="76200">
            <a:solidFill>
              <a:srgbClr val="00FDFF"/>
            </a:solidFill>
            <a:bevel/>
            <a:headEnd type="triangle"/>
            <a:tailEnd type="triangle"/>
          </a:ln>
        </p:spPr>
        <p:txBody>
          <a:bodyPr tIns="91439" bIns="91439"/>
          <a:lstStyle/>
          <a:p>
            <a:pPr defTabSz="914400">
              <a:defRPr sz="2400"/>
            </a:pPr>
            <a:endParaRPr/>
          </a:p>
        </p:txBody>
      </p:sp>
      <p:sp>
        <p:nvSpPr>
          <p:cNvPr id="8" name="线条">
            <a:extLst>
              <a:ext uri="{FF2B5EF4-FFF2-40B4-BE49-F238E27FC236}">
                <a16:creationId xmlns:a16="http://schemas.microsoft.com/office/drawing/2014/main" id="{5D17AD72-498C-86B2-C0BB-EB09F753C6D1}"/>
              </a:ext>
            </a:extLst>
          </p:cNvPr>
          <p:cNvSpPr/>
          <p:nvPr/>
        </p:nvSpPr>
        <p:spPr>
          <a:xfrm flipV="1">
            <a:off x="11895667" y="8978141"/>
            <a:ext cx="1119854" cy="13462"/>
          </a:xfrm>
          <a:prstGeom prst="line">
            <a:avLst/>
          </a:prstGeom>
          <a:ln w="76200">
            <a:solidFill>
              <a:srgbClr val="00FDFF"/>
            </a:solidFill>
            <a:bevel/>
            <a:headEnd type="triangle"/>
            <a:tailEnd type="triangle"/>
          </a:ln>
        </p:spPr>
        <p:txBody>
          <a:bodyPr tIns="91439" bIns="91439"/>
          <a:lstStyle/>
          <a:p>
            <a:pPr defTabSz="914400">
              <a:defRPr sz="2400"/>
            </a:pPr>
            <a:endParaRPr dirty="0"/>
          </a:p>
        </p:txBody>
      </p:sp>
      <p:sp>
        <p:nvSpPr>
          <p:cNvPr id="9" name="线条">
            <a:extLst>
              <a:ext uri="{FF2B5EF4-FFF2-40B4-BE49-F238E27FC236}">
                <a16:creationId xmlns:a16="http://schemas.microsoft.com/office/drawing/2014/main" id="{33CA6652-4100-1040-9670-D686A6EACB67}"/>
              </a:ext>
            </a:extLst>
          </p:cNvPr>
          <p:cNvSpPr/>
          <p:nvPr/>
        </p:nvSpPr>
        <p:spPr>
          <a:xfrm flipV="1">
            <a:off x="11895666" y="9196083"/>
            <a:ext cx="2429923" cy="47088"/>
          </a:xfrm>
          <a:prstGeom prst="line">
            <a:avLst/>
          </a:prstGeom>
          <a:ln w="76200">
            <a:solidFill>
              <a:srgbClr val="00FDFF"/>
            </a:solidFill>
            <a:bevel/>
            <a:headEnd type="triangle"/>
            <a:tailEnd type="triangle"/>
          </a:ln>
        </p:spPr>
        <p:txBody>
          <a:bodyPr tIns="91439" bIns="91439"/>
          <a:lstStyle/>
          <a:p>
            <a:pPr defTabSz="914400">
              <a:defRPr sz="2400"/>
            </a:pPr>
            <a:endParaRPr dirty="0"/>
          </a:p>
        </p:txBody>
      </p:sp>
      <p:sp>
        <p:nvSpPr>
          <p:cNvPr id="10" name="IP">
            <a:extLst>
              <a:ext uri="{FF2B5EF4-FFF2-40B4-BE49-F238E27FC236}">
                <a16:creationId xmlns:a16="http://schemas.microsoft.com/office/drawing/2014/main" id="{71134685-F942-C051-F74F-7031A128E515}"/>
              </a:ext>
            </a:extLst>
          </p:cNvPr>
          <p:cNvSpPr txBox="1"/>
          <p:nvPr/>
        </p:nvSpPr>
        <p:spPr>
          <a:xfrm>
            <a:off x="15285592" y="8149815"/>
            <a:ext cx="627554" cy="728981"/>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r>
              <a:rPr dirty="0"/>
              <a:t>IP</a:t>
            </a:r>
          </a:p>
        </p:txBody>
      </p:sp>
      <p:sp>
        <p:nvSpPr>
          <p:cNvPr id="11" name="圆形">
            <a:extLst>
              <a:ext uri="{FF2B5EF4-FFF2-40B4-BE49-F238E27FC236}">
                <a16:creationId xmlns:a16="http://schemas.microsoft.com/office/drawing/2014/main" id="{D1319A21-28D7-55D6-9458-6485DC7BCB38}"/>
              </a:ext>
            </a:extLst>
          </p:cNvPr>
          <p:cNvSpPr/>
          <p:nvPr/>
        </p:nvSpPr>
        <p:spPr>
          <a:xfrm>
            <a:off x="14903025" y="7895814"/>
            <a:ext cx="254001" cy="254001"/>
          </a:xfrm>
          <a:prstGeom prst="ellipse">
            <a:avLst/>
          </a:prstGeom>
          <a:solidFill>
            <a:srgbClr val="FFFFFF"/>
          </a:solidFill>
          <a:ln w="12700">
            <a:miter lim="400000"/>
          </a:ln>
          <a:effectLst>
            <a:outerShdw blurRad="76200" dist="38100" dir="5400000" rotWithShape="0">
              <a:srgbClr val="000000">
                <a:alpha val="35000"/>
              </a:srgbClr>
            </a:outerShdw>
          </a:effectLst>
        </p:spPr>
        <p:txBody>
          <a:bodyPr tIns="91439" bIns="91439" anchor="ctr"/>
          <a:lstStyle/>
          <a:p>
            <a:endParaRPr/>
          </a:p>
        </p:txBody>
      </p:sp>
      <p:sp>
        <p:nvSpPr>
          <p:cNvPr id="12" name="100 µm YAG:Ce">
            <a:extLst>
              <a:ext uri="{FF2B5EF4-FFF2-40B4-BE49-F238E27FC236}">
                <a16:creationId xmlns:a16="http://schemas.microsoft.com/office/drawing/2014/main" id="{9DA25A28-E678-E1DA-8332-AE6E4430C0B4}"/>
              </a:ext>
            </a:extLst>
          </p:cNvPr>
          <p:cNvSpPr txBox="1"/>
          <p:nvPr/>
        </p:nvSpPr>
        <p:spPr>
          <a:xfrm>
            <a:off x="6787191" y="8101378"/>
            <a:ext cx="3491975" cy="7289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defRPr>
                <a:solidFill>
                  <a:srgbClr val="FFFFFF"/>
                </a:solidFill>
              </a:defRPr>
            </a:lvl1pPr>
          </a:lstStyle>
          <a:p>
            <a:r>
              <a:rPr dirty="0"/>
              <a:t>100 µm </a:t>
            </a:r>
            <a:r>
              <a:rPr dirty="0" err="1"/>
              <a:t>YAG:Ce</a:t>
            </a:r>
            <a:endParaRPr dirty="0"/>
          </a:p>
        </p:txBody>
      </p:sp>
      <p:sp>
        <p:nvSpPr>
          <p:cNvPr id="13" name="motorized PMQs">
            <a:extLst>
              <a:ext uri="{FF2B5EF4-FFF2-40B4-BE49-F238E27FC236}">
                <a16:creationId xmlns:a16="http://schemas.microsoft.com/office/drawing/2014/main" id="{CBBD17CE-1B78-22BA-9CB5-2DF4062C8F05}"/>
              </a:ext>
            </a:extLst>
          </p:cNvPr>
          <p:cNvSpPr txBox="1"/>
          <p:nvPr/>
        </p:nvSpPr>
        <p:spPr>
          <a:xfrm>
            <a:off x="12758420" y="1856593"/>
            <a:ext cx="3467616" cy="738662"/>
          </a:xfrm>
          <a:prstGeom prst="rect">
            <a:avLst/>
          </a:prstGeom>
          <a:solidFill>
            <a:srgbClr val="FFFFFF"/>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r>
              <a:rPr lang="en-US" dirty="0"/>
              <a:t>IR spectrometer</a:t>
            </a:r>
            <a:endParaRPr dirty="0"/>
          </a:p>
        </p:txBody>
      </p:sp>
      <p:sp>
        <p:nvSpPr>
          <p:cNvPr id="14" name="矩形 13">
            <a:extLst>
              <a:ext uri="{FF2B5EF4-FFF2-40B4-BE49-F238E27FC236}">
                <a16:creationId xmlns:a16="http://schemas.microsoft.com/office/drawing/2014/main" id="{2A078F40-90BF-D485-8D2B-9EFDCD4A2484}"/>
              </a:ext>
            </a:extLst>
          </p:cNvPr>
          <p:cNvSpPr/>
          <p:nvPr/>
        </p:nvSpPr>
        <p:spPr>
          <a:xfrm>
            <a:off x="19991114" y="8149815"/>
            <a:ext cx="1427410" cy="553862"/>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15" name="矩形 14">
            <a:extLst>
              <a:ext uri="{FF2B5EF4-FFF2-40B4-BE49-F238E27FC236}">
                <a16:creationId xmlns:a16="http://schemas.microsoft.com/office/drawing/2014/main" id="{DA9995B3-49A3-B533-2977-0557C788527E}"/>
              </a:ext>
            </a:extLst>
          </p:cNvPr>
          <p:cNvSpPr/>
          <p:nvPr/>
        </p:nvSpPr>
        <p:spPr>
          <a:xfrm>
            <a:off x="19976688" y="4290470"/>
            <a:ext cx="2236765" cy="853029"/>
          </a:xfrm>
          <a:prstGeom prst="rect">
            <a:avLst/>
          </a:prstGeom>
          <a:solidFill>
            <a:srgbClr val="FFFFFF"/>
          </a:solidFill>
          <a:ln w="508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zh-CN" altLang="en-US" sz="3600" b="0" i="0" u="none" strike="noStrike" cap="none" spc="0" normalizeH="0" baseline="0">
              <a:ln>
                <a:noFill/>
              </a:ln>
              <a:solidFill>
                <a:srgbClr val="000000"/>
              </a:solidFill>
              <a:effectLst/>
              <a:uFillTx/>
              <a:latin typeface="+mn-lt"/>
              <a:ea typeface="+mn-ea"/>
              <a:cs typeface="+mn-cs"/>
              <a:sym typeface="Helvetica"/>
            </a:endParaRPr>
          </a:p>
        </p:txBody>
      </p:sp>
      <p:sp>
        <p:nvSpPr>
          <p:cNvPr id="4" name="50.5 MeV e- beam…">
            <a:extLst>
              <a:ext uri="{FF2B5EF4-FFF2-40B4-BE49-F238E27FC236}">
                <a16:creationId xmlns:a16="http://schemas.microsoft.com/office/drawing/2014/main" id="{B11C573A-28F6-0E82-463A-8BF0AFF088E9}"/>
              </a:ext>
            </a:extLst>
          </p:cNvPr>
          <p:cNvSpPr txBox="1"/>
          <p:nvPr/>
        </p:nvSpPr>
        <p:spPr>
          <a:xfrm>
            <a:off x="19923748" y="8130956"/>
            <a:ext cx="4328690" cy="18466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r>
              <a:rPr dirty="0">
                <a:solidFill>
                  <a:srgbClr val="00B050"/>
                </a:solidFill>
              </a:rPr>
              <a:t>50.5 MeV e-beam</a:t>
            </a:r>
          </a:p>
          <a:p>
            <a:r>
              <a:rPr dirty="0">
                <a:solidFill>
                  <a:srgbClr val="00B050"/>
                </a:solidFill>
              </a:rPr>
              <a:t>~0.2% energy spread (use slit)</a:t>
            </a:r>
          </a:p>
        </p:txBody>
      </p:sp>
      <p:sp>
        <p:nvSpPr>
          <p:cNvPr id="16" name="50.5 MeV e- beam…">
            <a:extLst>
              <a:ext uri="{FF2B5EF4-FFF2-40B4-BE49-F238E27FC236}">
                <a16:creationId xmlns:a16="http://schemas.microsoft.com/office/drawing/2014/main" id="{4A46B273-B2AE-099B-E458-44D5AF90CA5A}"/>
              </a:ext>
            </a:extLst>
          </p:cNvPr>
          <p:cNvSpPr txBox="1"/>
          <p:nvPr/>
        </p:nvSpPr>
        <p:spPr>
          <a:xfrm>
            <a:off x="19563586" y="3850839"/>
            <a:ext cx="4688852" cy="12926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r>
              <a:rPr lang="en-US" dirty="0" err="1">
                <a:solidFill>
                  <a:srgbClr val="4C68C2"/>
                </a:solidFill>
              </a:rPr>
              <a:t>Ti:Sa</a:t>
            </a:r>
            <a:r>
              <a:rPr lang="en-US" dirty="0">
                <a:solidFill>
                  <a:srgbClr val="4C68C2"/>
                </a:solidFill>
              </a:rPr>
              <a:t> laser ~10-20mJ, ~68fs</a:t>
            </a:r>
            <a:endParaRPr dirty="0">
              <a:solidFill>
                <a:srgbClr val="4C68C2"/>
              </a:solidFill>
            </a:endParaRPr>
          </a:p>
        </p:txBody>
      </p:sp>
      <p:sp>
        <p:nvSpPr>
          <p:cNvPr id="17" name="CO2 laser">
            <a:extLst>
              <a:ext uri="{FF2B5EF4-FFF2-40B4-BE49-F238E27FC236}">
                <a16:creationId xmlns:a16="http://schemas.microsoft.com/office/drawing/2014/main" id="{7B59CA8E-CA12-1972-A8EF-1366813199AD}"/>
              </a:ext>
            </a:extLst>
          </p:cNvPr>
          <p:cNvSpPr txBox="1"/>
          <p:nvPr/>
        </p:nvSpPr>
        <p:spPr>
          <a:xfrm>
            <a:off x="8843041" y="1891146"/>
            <a:ext cx="2253651" cy="728981"/>
          </a:xfrm>
          <a:prstGeom prst="rect">
            <a:avLst/>
          </a:prstGeom>
          <a:solidFill>
            <a:srgbClr val="FFFFFF"/>
          </a:solidFill>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r>
              <a:rPr dirty="0"/>
              <a:t>CO2 laser</a:t>
            </a:r>
          </a:p>
        </p:txBody>
      </p:sp>
    </p:spTree>
    <p:extLst>
      <p:ext uri="{BB962C8B-B14F-4D97-AF65-F5344CB8AC3E}">
        <p14:creationId xmlns:p14="http://schemas.microsoft.com/office/powerpoint/2010/main" val="33361432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1.7 µm resolving power measured using the 2000 mesh TEM grid"/>
          <p:cNvSpPr txBox="1">
            <a:spLocks noGrp="1"/>
          </p:cNvSpPr>
          <p:nvPr>
            <p:ph type="title"/>
          </p:nvPr>
        </p:nvSpPr>
        <p:spPr>
          <a:xfrm>
            <a:off x="254000" y="2358"/>
            <a:ext cx="23359162" cy="1524001"/>
          </a:xfrm>
          <a:prstGeom prst="rect">
            <a:avLst/>
          </a:prstGeom>
        </p:spPr>
        <p:txBody>
          <a:bodyPr/>
          <a:lstStyle>
            <a:lvl1pPr indent="101600"/>
          </a:lstStyle>
          <a:p>
            <a:r>
              <a:rPr lang="en-US" dirty="0"/>
              <a:t>R</a:t>
            </a:r>
            <a:r>
              <a:rPr dirty="0"/>
              <a:t>esolving power measured using the TEM</a:t>
            </a:r>
            <a:r>
              <a:rPr lang="en-US" dirty="0"/>
              <a:t> grids</a:t>
            </a:r>
            <a:endParaRPr dirty="0"/>
          </a:p>
        </p:txBody>
      </p:sp>
      <p:sp>
        <p:nvSpPr>
          <p:cNvPr id="131" name="幻灯片编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9" name="CCD pixel size: 5.86 µm…">
            <a:extLst>
              <a:ext uri="{FF2B5EF4-FFF2-40B4-BE49-F238E27FC236}">
                <a16:creationId xmlns:a16="http://schemas.microsoft.com/office/drawing/2014/main" id="{806224E6-507A-D145-B172-3BED9053248D}"/>
              </a:ext>
            </a:extLst>
          </p:cNvPr>
          <p:cNvSpPr txBox="1"/>
          <p:nvPr/>
        </p:nvSpPr>
        <p:spPr>
          <a:xfrm>
            <a:off x="12463522" y="8972280"/>
            <a:ext cx="11803231" cy="287770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p>
            <a:pPr>
              <a:spcBef>
                <a:spcPts val="600"/>
              </a:spcBef>
              <a:defRPr sz="4000"/>
            </a:pPr>
            <a:r>
              <a:rPr dirty="0"/>
              <a:t>Overall magnification (e- beam + optical): ~1</a:t>
            </a:r>
            <a:r>
              <a:rPr lang="en-US" dirty="0"/>
              <a:t>7</a:t>
            </a:r>
            <a:r>
              <a:rPr dirty="0"/>
              <a:t>.</a:t>
            </a:r>
            <a:r>
              <a:rPr lang="en-US" dirty="0"/>
              <a:t>8</a:t>
            </a:r>
            <a:r>
              <a:rPr dirty="0"/>
              <a:t>x </a:t>
            </a:r>
          </a:p>
          <a:p>
            <a:pPr>
              <a:spcBef>
                <a:spcPts val="600"/>
              </a:spcBef>
              <a:defRPr sz="4000"/>
            </a:pPr>
            <a:r>
              <a:rPr dirty="0"/>
              <a:t>Optical magnification: </a:t>
            </a:r>
            <a:r>
              <a:rPr lang="en-US" dirty="0"/>
              <a:t>~4.8</a:t>
            </a:r>
            <a:r>
              <a:rPr dirty="0"/>
              <a:t>x</a:t>
            </a:r>
          </a:p>
          <a:p>
            <a:pPr>
              <a:spcBef>
                <a:spcPts val="600"/>
              </a:spcBef>
              <a:defRPr sz="4000" b="1">
                <a:solidFill>
                  <a:srgbClr val="009051"/>
                </a:solidFill>
              </a:defRPr>
            </a:pPr>
            <a:r>
              <a:rPr dirty="0"/>
              <a:t>PMQ e- beam magnification: 3.7x </a:t>
            </a:r>
            <a:endParaRPr lang="en-US" dirty="0"/>
          </a:p>
          <a:p>
            <a:pPr>
              <a:spcBef>
                <a:spcPts val="600"/>
              </a:spcBef>
              <a:defRPr sz="4000" b="1">
                <a:solidFill>
                  <a:srgbClr val="009051"/>
                </a:solidFill>
              </a:defRPr>
            </a:pPr>
            <a:r>
              <a:rPr lang="en-US" altLang="zh-CN" b="1" dirty="0"/>
              <a:t>Resolving power: ~3.2 µm</a:t>
            </a:r>
          </a:p>
        </p:txBody>
      </p:sp>
      <p:pic>
        <p:nvPicPr>
          <p:cNvPr id="5" name="图片 4" descr="图片包含 游戏机, 灯光&#10;&#10;描述已自动生成">
            <a:extLst>
              <a:ext uri="{FF2B5EF4-FFF2-40B4-BE49-F238E27FC236}">
                <a16:creationId xmlns:a16="http://schemas.microsoft.com/office/drawing/2014/main" id="{089ACF42-40B8-EC7A-ECED-2D5268C8075E}"/>
              </a:ext>
            </a:extLst>
          </p:cNvPr>
          <p:cNvPicPr>
            <a:picLocks noChangeAspect="1"/>
          </p:cNvPicPr>
          <p:nvPr/>
        </p:nvPicPr>
        <p:blipFill rotWithShape="1">
          <a:blip r:embed="rId3">
            <a:extLst>
              <a:ext uri="{28A0092B-C50C-407E-A947-70E740481C1C}">
                <a14:useLocalDpi xmlns:a14="http://schemas.microsoft.com/office/drawing/2010/main" val="0"/>
              </a:ext>
            </a:extLst>
          </a:blip>
          <a:srcRect r="56406" b="-1765"/>
          <a:stretch/>
        </p:blipFill>
        <p:spPr>
          <a:xfrm>
            <a:off x="314959" y="1916629"/>
            <a:ext cx="4946025" cy="11545939"/>
          </a:xfrm>
          <a:prstGeom prst="rect">
            <a:avLst/>
          </a:prstGeom>
        </p:spPr>
      </p:pic>
      <p:pic>
        <p:nvPicPr>
          <p:cNvPr id="4" name="图片 3" descr="图片包含 游戏机, 淋浴, 灯光, 门&#10;&#10;描述已自动生成">
            <a:extLst>
              <a:ext uri="{FF2B5EF4-FFF2-40B4-BE49-F238E27FC236}">
                <a16:creationId xmlns:a16="http://schemas.microsoft.com/office/drawing/2014/main" id="{B10842AE-34BF-90BC-8960-6507E13E8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387" y="1910986"/>
            <a:ext cx="5395451" cy="11316123"/>
          </a:xfrm>
          <a:prstGeom prst="rect">
            <a:avLst/>
          </a:prstGeom>
        </p:spPr>
      </p:pic>
      <p:sp>
        <p:nvSpPr>
          <p:cNvPr id="8" name="矩形 7">
            <a:extLst>
              <a:ext uri="{FF2B5EF4-FFF2-40B4-BE49-F238E27FC236}">
                <a16:creationId xmlns:a16="http://schemas.microsoft.com/office/drawing/2014/main" id="{03F139A2-376B-1CE5-9E69-C526670BA2A7}"/>
              </a:ext>
            </a:extLst>
          </p:cNvPr>
          <p:cNvSpPr/>
          <p:nvPr/>
        </p:nvSpPr>
        <p:spPr>
          <a:xfrm>
            <a:off x="6908227" y="11134227"/>
            <a:ext cx="4853354" cy="2092881"/>
          </a:xfrm>
          <a:prstGeom prst="rect">
            <a:avLst/>
          </a:prstGeom>
        </p:spPr>
        <p:txBody>
          <a:bodyPr wrap="square">
            <a:spAutoFit/>
          </a:bodyPr>
          <a:lstStyle/>
          <a:p>
            <a:pPr>
              <a:spcBef>
                <a:spcPts val="600"/>
              </a:spcBef>
              <a:defRPr sz="4000"/>
            </a:pPr>
            <a:r>
              <a:rPr lang="en-US" altLang="zh-CN" dirty="0">
                <a:solidFill>
                  <a:schemeClr val="bg1"/>
                </a:solidFill>
              </a:rPr>
              <a:t>2000-mesh </a:t>
            </a:r>
          </a:p>
          <a:p>
            <a:pPr>
              <a:spcBef>
                <a:spcPts val="600"/>
              </a:spcBef>
              <a:defRPr sz="4000"/>
            </a:pPr>
            <a:r>
              <a:rPr lang="en-US" altLang="zh-CN" dirty="0">
                <a:solidFill>
                  <a:schemeClr val="bg1"/>
                </a:solidFill>
              </a:rPr>
              <a:t>Bar width 5 µm</a:t>
            </a:r>
          </a:p>
          <a:p>
            <a:pPr>
              <a:spcBef>
                <a:spcPts val="600"/>
              </a:spcBef>
              <a:defRPr sz="4000"/>
            </a:pPr>
            <a:r>
              <a:rPr lang="en-US" altLang="zh-CN" dirty="0">
                <a:solidFill>
                  <a:schemeClr val="bg1"/>
                </a:solidFill>
              </a:rPr>
              <a:t>Hole width 7.5 µm</a:t>
            </a:r>
          </a:p>
        </p:txBody>
      </p:sp>
      <p:sp>
        <p:nvSpPr>
          <p:cNvPr id="11" name="矩形 10">
            <a:extLst>
              <a:ext uri="{FF2B5EF4-FFF2-40B4-BE49-F238E27FC236}">
                <a16:creationId xmlns:a16="http://schemas.microsoft.com/office/drawing/2014/main" id="{4C401127-3474-7997-8171-6B82B9A8C5F4}"/>
              </a:ext>
            </a:extLst>
          </p:cNvPr>
          <p:cNvSpPr/>
          <p:nvPr/>
        </p:nvSpPr>
        <p:spPr>
          <a:xfrm>
            <a:off x="603470" y="11134228"/>
            <a:ext cx="4853354" cy="2092881"/>
          </a:xfrm>
          <a:prstGeom prst="rect">
            <a:avLst/>
          </a:prstGeom>
        </p:spPr>
        <p:txBody>
          <a:bodyPr wrap="square">
            <a:spAutoFit/>
          </a:bodyPr>
          <a:lstStyle/>
          <a:p>
            <a:pPr>
              <a:spcBef>
                <a:spcPts val="600"/>
              </a:spcBef>
              <a:defRPr sz="4000"/>
            </a:pPr>
            <a:r>
              <a:rPr lang="en-US" altLang="zh-CN" dirty="0">
                <a:solidFill>
                  <a:schemeClr val="bg1"/>
                </a:solidFill>
              </a:rPr>
              <a:t>400-mesh </a:t>
            </a:r>
          </a:p>
          <a:p>
            <a:pPr>
              <a:spcBef>
                <a:spcPts val="600"/>
              </a:spcBef>
              <a:defRPr sz="4000"/>
            </a:pPr>
            <a:r>
              <a:rPr lang="en-US" altLang="zh-CN" dirty="0">
                <a:solidFill>
                  <a:schemeClr val="bg1"/>
                </a:solidFill>
              </a:rPr>
              <a:t>Bar width 20 µm</a:t>
            </a:r>
          </a:p>
          <a:p>
            <a:pPr>
              <a:spcBef>
                <a:spcPts val="600"/>
              </a:spcBef>
              <a:defRPr sz="4000"/>
            </a:pPr>
            <a:r>
              <a:rPr lang="en-US" altLang="zh-CN" dirty="0">
                <a:solidFill>
                  <a:schemeClr val="bg1"/>
                </a:solidFill>
              </a:rPr>
              <a:t>Hole width 37 µm</a:t>
            </a:r>
          </a:p>
        </p:txBody>
      </p:sp>
      <p:pic>
        <p:nvPicPr>
          <p:cNvPr id="13" name="图片 12" descr="图表, 折线图&#10;&#10;描述已自动生成">
            <a:extLst>
              <a:ext uri="{FF2B5EF4-FFF2-40B4-BE49-F238E27FC236}">
                <a16:creationId xmlns:a16="http://schemas.microsoft.com/office/drawing/2014/main" id="{7B594EBE-49B6-0DDF-1755-4904DF8B1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7575" y="2734691"/>
            <a:ext cx="6587687" cy="5665471"/>
          </a:xfrm>
          <a:prstGeom prst="rect">
            <a:avLst/>
          </a:prstGeom>
        </p:spPr>
      </p:pic>
      <p:cxnSp>
        <p:nvCxnSpPr>
          <p:cNvPr id="15" name="直线连接符 14">
            <a:extLst>
              <a:ext uri="{FF2B5EF4-FFF2-40B4-BE49-F238E27FC236}">
                <a16:creationId xmlns:a16="http://schemas.microsoft.com/office/drawing/2014/main" id="{13838957-F64D-DB03-4A40-8A171170A9F3}"/>
              </a:ext>
            </a:extLst>
          </p:cNvPr>
          <p:cNvCxnSpPr>
            <a:cxnSpLocks/>
          </p:cNvCxnSpPr>
          <p:nvPr/>
        </p:nvCxnSpPr>
        <p:spPr>
          <a:xfrm>
            <a:off x="8993640" y="4639899"/>
            <a:ext cx="181155" cy="103517"/>
          </a:xfrm>
          <a:prstGeom prst="line">
            <a:avLst/>
          </a:prstGeom>
          <a:noFill/>
          <a:ln w="19050" cap="flat">
            <a:solidFill>
              <a:schemeClr val="accent6"/>
            </a:solidFill>
            <a:prstDash val="solid"/>
            <a:bevel/>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28062780"/>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bevel/>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bevel/>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bevel/>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bevel/>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5904</TotalTime>
  <Words>1474</Words>
  <Application>Microsoft Macintosh PowerPoint</Application>
  <PresentationFormat>自定义</PresentationFormat>
  <Paragraphs>248</Paragraphs>
  <Slides>34</Slides>
  <Notes>21</Notes>
  <HiddenSlides>1</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Arial</vt:lpstr>
      <vt:lpstr>Calibri</vt:lpstr>
      <vt:lpstr>Cambria Math</vt:lpstr>
      <vt:lpstr>Helvetica</vt:lpstr>
      <vt:lpstr>Helvetica Neue</vt:lpstr>
      <vt:lpstr>Helvetica Regular</vt:lpstr>
      <vt:lpstr>Wingdings</vt:lpstr>
      <vt:lpstr>Default</vt:lpstr>
      <vt:lpstr>AE99 progress report:  Directional x-ray radiation produced by plasma magneto-static undulator</vt:lpstr>
      <vt:lpstr>What happens when e.m. wave is incident on a relativistic underdense plasma ionization front?</vt:lpstr>
      <vt:lpstr>Observable 1: Magneto-static (MS) mode</vt:lpstr>
      <vt:lpstr>Observable 2: Frequency upshifted e.m. waves</vt:lpstr>
      <vt:lpstr>Experimental goal</vt:lpstr>
      <vt:lpstr>Experimental campaign for Year 2022</vt:lpstr>
      <vt:lpstr>Experimental layout </vt:lpstr>
      <vt:lpstr>Experimental layout </vt:lpstr>
      <vt:lpstr>Resolving power measured using the TEM grids</vt:lpstr>
      <vt:lpstr>Ionization front measured using optical shadowgraph </vt:lpstr>
      <vt:lpstr>Ionization front measured using optical shadowgraph </vt:lpstr>
      <vt:lpstr>Ionization front measured using optical shadowgraph </vt:lpstr>
      <vt:lpstr>Ionization front measured using optical shadowgraph </vt:lpstr>
      <vt:lpstr>Ionization front measured using optical shadowgraph </vt:lpstr>
      <vt:lpstr>Ionization front measured using optical shadowgraph </vt:lpstr>
      <vt:lpstr>Ionization front measured using optical shadowgraph </vt:lpstr>
      <vt:lpstr>Synchronization and overlapping</vt:lpstr>
      <vt:lpstr>e-probing data with PMQ</vt:lpstr>
      <vt:lpstr>e-beam image measured using the PMQ probing system in 2022 run</vt:lpstr>
      <vt:lpstr>PowerPoint 演示文稿</vt:lpstr>
      <vt:lpstr>Backwards SRS Spectrum</vt:lpstr>
      <vt:lpstr>Selected Results of B-SRS Spectrum</vt:lpstr>
      <vt:lpstr>Summary of products delivered from the work</vt:lpstr>
      <vt:lpstr>Desired ATF facility upgrade for AE99 in the future</vt:lpstr>
      <vt:lpstr>PowerPoint 演示文稿</vt:lpstr>
      <vt:lpstr>PowerPoint 演示文稿</vt:lpstr>
      <vt:lpstr>Resolving power strongly depends on the beam parameters (e.g., divergence)</vt:lpstr>
      <vt:lpstr>k-evolution of By</vt:lpstr>
      <vt:lpstr>3D PIC Simulations</vt:lpstr>
      <vt:lpstr>Simulation results (bounded plasma)</vt:lpstr>
      <vt:lpstr>Simulation results (wider plasma)</vt:lpstr>
      <vt:lpstr>Simulation results (k-evolution in the bounded plasma)</vt:lpstr>
      <vt:lpstr>Switch to SRS/AE98</vt:lpstr>
      <vt:lpstr>Generation of magnetic vortex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AE98/99 2021 Campaign Summary</dc:title>
  <cp:lastModifiedBy>YipengWu</cp:lastModifiedBy>
  <cp:revision>248</cp:revision>
  <dcterms:modified xsi:type="dcterms:W3CDTF">2023-02-28T20:04:25Z</dcterms:modified>
</cp:coreProperties>
</file>