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5" r:id="rId5"/>
  </p:sldMasterIdLst>
  <p:notesMasterIdLst>
    <p:notesMasterId r:id="rId24"/>
  </p:notesMasterIdLst>
  <p:sldIdLst>
    <p:sldId id="256" r:id="rId6"/>
    <p:sldId id="339" r:id="rId7"/>
    <p:sldId id="340" r:id="rId8"/>
    <p:sldId id="341" r:id="rId9"/>
    <p:sldId id="329" r:id="rId10"/>
    <p:sldId id="320" r:id="rId11"/>
    <p:sldId id="317" r:id="rId12"/>
    <p:sldId id="344" r:id="rId13"/>
    <p:sldId id="318" r:id="rId14"/>
    <p:sldId id="263" r:id="rId15"/>
    <p:sldId id="325" r:id="rId16"/>
    <p:sldId id="342" r:id="rId17"/>
    <p:sldId id="333" r:id="rId18"/>
    <p:sldId id="343" r:id="rId19"/>
    <p:sldId id="330" r:id="rId20"/>
    <p:sldId id="331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A6BC7D-6044-4D1E-A5D7-E504EF8C8547}">
          <p14:sldIdLst>
            <p14:sldId id="256"/>
            <p14:sldId id="339"/>
            <p14:sldId id="340"/>
            <p14:sldId id="341"/>
            <p14:sldId id="329"/>
            <p14:sldId id="320"/>
            <p14:sldId id="317"/>
            <p14:sldId id="344"/>
            <p14:sldId id="318"/>
            <p14:sldId id="263"/>
            <p14:sldId id="325"/>
            <p14:sldId id="342"/>
            <p14:sldId id="333"/>
            <p14:sldId id="343"/>
            <p14:sldId id="330"/>
            <p14:sldId id="331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2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4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5CCC5-B135-FC42-AB5A-F233B06B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293DC-8B25-A043-8EC8-1714DBE7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4AA82-AFD5-8445-AC2C-9DED7F2D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10F8-4B65-F249-A045-DDA22B4D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DB494-0A9B-6242-BF61-FB59E46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44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8FC1-FA20-D841-AA64-E58DB084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2E0D-982E-C643-BC2C-739C38E83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E561-A4E8-4E46-80EC-1913A0DF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A21E7-4610-5742-9ADB-0DA95DE9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0CCFF-D0AA-3E4D-B2B6-5C5747CE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4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1B9E-52ED-9540-963B-9A1B8800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387B-7F45-4C4D-AA73-DC8B25D11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CA4D0-2D6C-644E-A951-703959BC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4C010-8DDB-884A-B164-AFD718C2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D1FA-1940-1B46-B3F5-7A850A83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87048-0942-2748-96E5-B794D1D7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8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65B6-B74C-684D-8A45-84ED5AED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8C918-50C9-5A45-8F8E-5E0FDB5B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3B298-197C-F043-A459-05E5D8195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29643-6500-CD41-9BF0-0F231FF61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76E-207A-924C-A17D-3510C4F2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83386-3E6D-AB45-A13B-5BE46C9C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FB893-7018-A643-9FE2-0B796C19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4E12BD-5038-5C4C-9579-80BE67C4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1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8A42-DA46-794E-8758-ECBB3EA1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56504-D70A-F645-861E-B74AC00C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6803-0252-5243-8E40-95D63DA1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A4F62-6FE1-914B-8440-45D24EA8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9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6A43C-64CA-6B4B-9743-D9C9B32E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C862C-25FC-3F4E-9DF1-A68B983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968B-114C-434D-B4DD-B8B9E299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E08-684A-D343-BF15-DE87CD3B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415C2-D2D8-B14C-8C78-ABB004862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6908-5363-4540-87C1-EF14EC784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6AC4-C0C6-7042-AA89-BED10203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49403-7B0C-B44B-B653-9F5C438F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8B538-71BA-BE4E-B554-FD088539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DA53-0BDA-4842-99C2-2237B5EE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B41F7-21AB-A74D-9F49-B38BC7B04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2889-E36D-4C4B-B8AD-DFCD0CFBE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CEE-5B59-124A-AFBC-E73A7CE4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6EF7-9E1D-7D41-BA12-40F76106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14B8D-21A3-604B-98B5-970EB277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7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BCB6-72EF-964F-8271-603FAAC5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1328A-3AA1-9649-819F-0D350265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DE575-23CF-7041-9EFD-7DF83557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06EBC-9EF5-FE44-BBCB-5AEFAA0E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1BD84-74FA-E74A-A466-C13CFF70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DDE6-132E-A443-BD7F-9EAB2FB46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36A10A-F952-8A45-88E6-E10C283CB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02AC-33F3-EC4D-983C-202AE784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F7846-FB63-8A4A-BD1D-1AFC1376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73D5-6C01-2D4B-B0FC-FB798AC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4B26D-5E26-CF40-A563-6E04FE5B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1B29-D9F3-EE42-8836-4053439C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A3BF0-BC7A-394E-BCFF-EE200536F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449A-ECD1-1C49-A3A0-6FE365F2ED53}" type="datetimeFigureOut">
              <a:rPr lang="en-US" smtClean="0"/>
              <a:t>2023-02-27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A5F2-3250-FB47-8DC5-3066952D9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4636F-1A49-F34D-AD4F-A1E85C72D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7/12.2601661" TargetMode="External"/><Relationship Id="rId13" Type="http://schemas.openxmlformats.org/officeDocument/2006/relationships/hyperlink" Target="https://doi.org/10.1364/MICS.2020.MF2C.1" TargetMode="External"/><Relationship Id="rId3" Type="http://schemas.openxmlformats.org/officeDocument/2006/relationships/hyperlink" Target="https://doi.org/10.1364/OE.434238" TargetMode="External"/><Relationship Id="rId7" Type="http://schemas.openxmlformats.org/officeDocument/2006/relationships/hyperlink" Target="https://opg.optica.org/abstract.cfm?uri=CLEO_AT-2022-JW3A.57" TargetMode="External"/><Relationship Id="rId12" Type="http://schemas.openxmlformats.org/officeDocument/2006/relationships/hyperlink" Target="https://ieeexplore.ieee.org/document/9572386" TargetMode="External"/><Relationship Id="rId2" Type="http://schemas.openxmlformats.org/officeDocument/2006/relationships/hyperlink" Target="https://doi.org/10.1063/5.0089925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g.optica.org/abstract.cfm?uri=CLEO_SI-2022-JTh3A.31" TargetMode="External"/><Relationship Id="rId11" Type="http://schemas.openxmlformats.org/officeDocument/2006/relationships/hyperlink" Target="https://doi.org/10.18429/JACoW-IPAC2021-THPAB062" TargetMode="External"/><Relationship Id="rId5" Type="http://schemas.openxmlformats.org/officeDocument/2006/relationships/hyperlink" Target="https://doi.org/10.3390/photonics8040101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doi.org/10.1051/epjconf/202125511007" TargetMode="External"/><Relationship Id="rId4" Type="http://schemas.openxmlformats.org/officeDocument/2006/relationships/hyperlink" Target="https://doi.org/10.1364/OL.423800" TargetMode="External"/><Relationship Id="rId9" Type="http://schemas.openxmlformats.org/officeDocument/2006/relationships/hyperlink" Target="https://doi.org/10.1051/epjconf/202125511010" TargetMode="External"/><Relationship Id="rId14" Type="http://schemas.openxmlformats.org/officeDocument/2006/relationships/hyperlink" Target="https://github.com/polyanskiy/co2am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emf"/><Relationship Id="rId7" Type="http://schemas.openxmlformats.org/officeDocument/2006/relationships/image" Target="../media/image15.sv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5.emf"/><Relationship Id="rId7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27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BA73341-5213-70AD-491D-DF276BC0CDF5}"/>
              </a:ext>
            </a:extLst>
          </p:cNvPr>
          <p:cNvGrpSpPr/>
          <p:nvPr/>
        </p:nvGrpSpPr>
        <p:grpSpPr>
          <a:xfrm>
            <a:off x="8248690" y="5003175"/>
            <a:ext cx="3758825" cy="789116"/>
            <a:chOff x="8355931" y="5045287"/>
            <a:chExt cx="3398922" cy="789116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62BFBE0-F4F1-D52C-1641-E728513B0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50BF97-0D42-8FF9-AE67-10F0717A8CB0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34B52712-C623-C08E-284C-6CE4BB8C6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/>
          <a:lstStyle/>
          <a:p>
            <a:r>
              <a:rPr lang="en-US" dirty="0"/>
              <a:t>2023-02-28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513E872-56C5-F30E-7D88-0DB85292F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/>
          <a:lstStyle/>
          <a:p>
            <a:r>
              <a:rPr lang="en-US" dirty="0"/>
              <a:t>Misha Polyanskiy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4050C-8E2A-51DD-3395-A25A859E0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0334625" cy="1947460"/>
          </a:xfrm>
        </p:spPr>
        <p:txBody>
          <a:bodyPr>
            <a:normAutofit fontScale="90000"/>
          </a:bodyPr>
          <a:lstStyle/>
          <a:p>
            <a:pPr algn="l" fontAlgn="base">
              <a:spcBef>
                <a:spcPts val="1200"/>
              </a:spcBef>
              <a:spcAft>
                <a:spcPts val="1200"/>
              </a:spcAft>
            </a:pPr>
            <a:r>
              <a:rPr lang="en-US" sz="36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25th Annual</a:t>
            </a:r>
            <a:br>
              <a:rPr lang="en-US" sz="44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Accelerator Test Facility (ATF) Users' Meeting</a:t>
            </a:r>
            <a:br>
              <a:rPr lang="en-US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700" dirty="0"/>
              <a:t>AE-101 status report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6CD6-9B91-A1D3-5BC4-1EE0F278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Plans ‘23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C2CA-F25D-B42D-2AA0-FAC0EE933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DBE60619-5382-C849-465E-0F746F8E7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544504"/>
              </p:ext>
            </p:extLst>
          </p:nvPr>
        </p:nvGraphicFramePr>
        <p:xfrm>
          <a:off x="9071191" y="898449"/>
          <a:ext cx="2878619" cy="1215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235">
                  <a:extLst>
                    <a:ext uri="{9D8B030D-6E8A-4147-A177-3AD203B41FA5}">
                      <a16:colId xmlns:a16="http://schemas.microsoft.com/office/drawing/2014/main" val="3974376674"/>
                    </a:ext>
                  </a:extLst>
                </a:gridCol>
                <a:gridCol w="854765">
                  <a:extLst>
                    <a:ext uri="{9D8B030D-6E8A-4147-A177-3AD203B41FA5}">
                      <a16:colId xmlns:a16="http://schemas.microsoft.com/office/drawing/2014/main" val="1575293079"/>
                    </a:ext>
                  </a:extLst>
                </a:gridCol>
                <a:gridCol w="877619">
                  <a:extLst>
                    <a:ext uri="{9D8B030D-6E8A-4147-A177-3AD203B41FA5}">
                      <a16:colId xmlns:a16="http://schemas.microsoft.com/office/drawing/2014/main" val="2945182137"/>
                    </a:ext>
                  </a:extLst>
                </a:gridCol>
              </a:tblGrid>
              <a:tr h="337388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NLA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6512320"/>
                  </a:ext>
                </a:extLst>
              </a:tr>
              <a:tr h="4389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Energy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9093591"/>
                  </a:ext>
                </a:extLst>
              </a:tr>
              <a:tr h="41082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Sample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THICK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72799736"/>
                  </a:ext>
                </a:extLst>
              </a:tr>
            </a:tbl>
          </a:graphicData>
        </a:graphic>
      </p:graphicFrame>
      <p:sp>
        <p:nvSpPr>
          <p:cNvPr id="2048" name="TextBox 2047">
            <a:extLst>
              <a:ext uri="{FF2B5EF4-FFF2-40B4-BE49-F238E27FC236}">
                <a16:creationId xmlns:a16="http://schemas.microsoft.com/office/drawing/2014/main" id="{D4E97750-80CB-461D-9C57-22B089D23F01}"/>
              </a:ext>
            </a:extLst>
          </p:cNvPr>
          <p:cNvSpPr txBox="1"/>
          <p:nvPr/>
        </p:nvSpPr>
        <p:spPr>
          <a:xfrm>
            <a:off x="8986565" y="306327"/>
            <a:ext cx="303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Decoupling nonlinear refraction and absorption</a:t>
            </a:r>
          </a:p>
        </p:txBody>
      </p: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CCD1D787-DD96-9918-0791-4903F58D5345}"/>
              </a:ext>
            </a:extLst>
          </p:cNvPr>
          <p:cNvGrpSpPr/>
          <p:nvPr/>
        </p:nvGrpSpPr>
        <p:grpSpPr>
          <a:xfrm>
            <a:off x="5401850" y="385787"/>
            <a:ext cx="3556256" cy="1788488"/>
            <a:chOff x="5669868" y="942258"/>
            <a:chExt cx="2935322" cy="14619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0161BD-49CE-BA6D-D02E-7C2E9B751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2923" y="978141"/>
              <a:ext cx="1371600" cy="13716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E2411D-D242-BAC4-613E-B3577E0306DE}"/>
                </a:ext>
              </a:extLst>
            </p:cNvPr>
            <p:cNvSpPr txBox="1"/>
            <p:nvPr/>
          </p:nvSpPr>
          <p:spPr>
            <a:xfrm>
              <a:off x="5669868" y="203485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 mm Si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1731B1-DE65-D946-A681-8F7306E8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0705" y="978142"/>
              <a:ext cx="1371600" cy="13716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BCBBD-3B4C-C0E6-0210-E7D66E9B612A}"/>
                </a:ext>
              </a:extLst>
            </p:cNvPr>
            <p:cNvSpPr txBox="1"/>
            <p:nvPr/>
          </p:nvSpPr>
          <p:spPr>
            <a:xfrm>
              <a:off x="7155421" y="2025866"/>
              <a:ext cx="1371600" cy="32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8 mm IRG25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34C6E9-2A3B-C82F-D345-2A784BCCAB7F}"/>
                </a:ext>
              </a:extLst>
            </p:cNvPr>
            <p:cNvSpPr txBox="1"/>
            <p:nvPr/>
          </p:nvSpPr>
          <p:spPr>
            <a:xfrm>
              <a:off x="7041040" y="942258"/>
              <a:ext cx="1564150" cy="2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</a:rPr>
                <a:t>Micro-filamentation</a:t>
              </a:r>
            </a:p>
          </p:txBody>
        </p:sp>
        <p:cxnSp>
          <p:nvCxnSpPr>
            <p:cNvPr id="2053" name="Straight Arrow Connector 2052">
              <a:extLst>
                <a:ext uri="{FF2B5EF4-FFF2-40B4-BE49-F238E27FC236}">
                  <a16:creationId xmlns:a16="http://schemas.microsoft.com/office/drawing/2014/main" id="{1D7F38B4-BA77-9145-FC79-B0A5825848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9988" y="1155732"/>
              <a:ext cx="135472" cy="3389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1" name="Picture 2070">
            <a:extLst>
              <a:ext uri="{FF2B5EF4-FFF2-40B4-BE49-F238E27FC236}">
                <a16:creationId xmlns:a16="http://schemas.microsoft.com/office/drawing/2014/main" id="{10DDC13A-5532-A6A7-3869-EB0CD6B4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84" y="3095417"/>
            <a:ext cx="6468979" cy="1613835"/>
          </a:xfrm>
          <a:prstGeom prst="rect">
            <a:avLst/>
          </a:prstGeom>
        </p:spPr>
      </p:pic>
      <p:sp>
        <p:nvSpPr>
          <p:cNvPr id="2099" name="Rectangle 2098">
            <a:extLst>
              <a:ext uri="{FF2B5EF4-FFF2-40B4-BE49-F238E27FC236}">
                <a16:creationId xmlns:a16="http://schemas.microsoft.com/office/drawing/2014/main" id="{4146B629-9F06-07FA-8790-6E0F54DB7CC6}"/>
              </a:ext>
            </a:extLst>
          </p:cNvPr>
          <p:cNvSpPr/>
          <p:nvPr/>
        </p:nvSpPr>
        <p:spPr>
          <a:xfrm>
            <a:off x="5630591" y="3093308"/>
            <a:ext cx="6573672" cy="1620440"/>
          </a:xfrm>
          <a:prstGeom prst="rect">
            <a:avLst/>
          </a:prstGeom>
          <a:solidFill>
            <a:srgbClr val="FFFFFF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36" name="Group 2135">
            <a:extLst>
              <a:ext uri="{FF2B5EF4-FFF2-40B4-BE49-F238E27FC236}">
                <a16:creationId xmlns:a16="http://schemas.microsoft.com/office/drawing/2014/main" id="{295BF575-B294-4501-E4CD-25AD08950324}"/>
              </a:ext>
            </a:extLst>
          </p:cNvPr>
          <p:cNvGrpSpPr/>
          <p:nvPr/>
        </p:nvGrpSpPr>
        <p:grpSpPr>
          <a:xfrm>
            <a:off x="6802746" y="2768115"/>
            <a:ext cx="5297140" cy="1074483"/>
            <a:chOff x="6824011" y="2768115"/>
            <a:chExt cx="5297140" cy="10744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EE04FD-6DBB-974F-9373-56678000C551}"/>
                </a:ext>
              </a:extLst>
            </p:cNvPr>
            <p:cNvSpPr/>
            <p:nvPr/>
          </p:nvSpPr>
          <p:spPr>
            <a:xfrm>
              <a:off x="11891076" y="3237148"/>
              <a:ext cx="230075" cy="1887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TextBox 2074">
              <a:extLst>
                <a:ext uri="{FF2B5EF4-FFF2-40B4-BE49-F238E27FC236}">
                  <a16:creationId xmlns:a16="http://schemas.microsoft.com/office/drawing/2014/main" id="{AC81B044-7739-D07B-B2C1-B9D83C829CDF}"/>
                </a:ext>
              </a:extLst>
            </p:cNvPr>
            <p:cNvSpPr txBox="1"/>
            <p:nvPr/>
          </p:nvSpPr>
          <p:spPr>
            <a:xfrm rot="646008">
              <a:off x="7999265" y="2877006"/>
              <a:ext cx="3914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5 m</a:t>
              </a:r>
            </a:p>
          </p:txBody>
        </p:sp>
        <p:sp>
          <p:nvSpPr>
            <p:cNvPr id="2078" name="Circle: Hollow 2077">
              <a:extLst>
                <a:ext uri="{FF2B5EF4-FFF2-40B4-BE49-F238E27FC236}">
                  <a16:creationId xmlns:a16="http://schemas.microsoft.com/office/drawing/2014/main" id="{C3697FD1-03C2-BEA4-3001-6FB61682F96D}"/>
                </a:ext>
              </a:extLst>
            </p:cNvPr>
            <p:cNvSpPr/>
            <p:nvPr/>
          </p:nvSpPr>
          <p:spPr>
            <a:xfrm rot="1061871">
              <a:off x="8923479" y="3210860"/>
              <a:ext cx="182880" cy="182880"/>
            </a:xfrm>
            <a:prstGeom prst="donut">
              <a:avLst>
                <a:gd name="adj" fmla="val 4130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isometricOffAxis1Left">
                <a:rot lat="1200000" lon="17400000" rev="600000"/>
              </a:camera>
              <a:lightRig rig="threePt" dir="t"/>
            </a:scene3d>
            <a:sp3d extrusionH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BDB99036-A10F-EEA2-7FD8-9F660414A73C}"/>
                </a:ext>
              </a:extLst>
            </p:cNvPr>
            <p:cNvSpPr>
              <a:spLocks noChangeAspect="1"/>
            </p:cNvSpPr>
            <p:nvPr/>
          </p:nvSpPr>
          <p:spPr>
            <a:xfrm rot="1061871">
              <a:off x="10855080" y="3528310"/>
              <a:ext cx="274320" cy="27432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RightUp">
                <a:rot lat="1200000" lon="17400000" rev="600000"/>
              </a:camera>
              <a:lightRig rig="flood" dir="t"/>
            </a:scene3d>
            <a:sp3d extrusionH="88900" prstMaterial="clear">
              <a:bevelT w="6350" h="6350"/>
              <a:bevelB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Oval 2084">
              <a:extLst>
                <a:ext uri="{FF2B5EF4-FFF2-40B4-BE49-F238E27FC236}">
                  <a16:creationId xmlns:a16="http://schemas.microsoft.com/office/drawing/2014/main" id="{540FD5A2-9980-B5C8-86DD-BCEDCB75AE41}"/>
                </a:ext>
              </a:extLst>
            </p:cNvPr>
            <p:cNvSpPr/>
            <p:nvPr/>
          </p:nvSpPr>
          <p:spPr>
            <a:xfrm rot="1061871">
              <a:off x="7070299" y="2768115"/>
              <a:ext cx="474573" cy="45720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OffAxis1Left">
                <a:rot lat="1200000" lon="17400000" rev="600000"/>
              </a:camera>
              <a:lightRig rig="soft" dir="t"/>
            </a:scene3d>
            <a:sp3d extrusionH="6350" prstMaterial="clear">
              <a:bevelT w="88900" h="25400"/>
              <a:bevelB w="889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6" name="Freeform: Shape 2085">
              <a:extLst>
                <a:ext uri="{FF2B5EF4-FFF2-40B4-BE49-F238E27FC236}">
                  <a16:creationId xmlns:a16="http://schemas.microsoft.com/office/drawing/2014/main" id="{E4D10194-80AE-F478-FEB9-F44AE6E81A23}"/>
                </a:ext>
              </a:extLst>
            </p:cNvPr>
            <p:cNvSpPr/>
            <p:nvPr/>
          </p:nvSpPr>
          <p:spPr>
            <a:xfrm rot="242248" flipV="1">
              <a:off x="7306920" y="3205617"/>
              <a:ext cx="1663308" cy="45719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691592"/>
                <a:gd name="connsiteY0" fmla="*/ 0 h 67960"/>
                <a:gd name="connsiteX1" fmla="*/ 691592 w 691592"/>
                <a:gd name="connsiteY1" fmla="*/ 53734 h 67960"/>
                <a:gd name="connsiteX0" fmla="*/ 0 w 691592"/>
                <a:gd name="connsiteY0" fmla="*/ 0 h 68847"/>
                <a:gd name="connsiteX1" fmla="*/ 691592 w 691592"/>
                <a:gd name="connsiteY1" fmla="*/ 53734 h 68847"/>
                <a:gd name="connsiteX0" fmla="*/ 0 w 662664"/>
                <a:gd name="connsiteY0" fmla="*/ 6530 h 39853"/>
                <a:gd name="connsiteX1" fmla="*/ 662664 w 662664"/>
                <a:gd name="connsiteY1" fmla="*/ 0 h 3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2664" h="39853">
                  <a:moveTo>
                    <a:pt x="0" y="6530"/>
                  </a:moveTo>
                  <a:cubicBezTo>
                    <a:pt x="235517" y="65380"/>
                    <a:pt x="521461" y="35354"/>
                    <a:pt x="662664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7" name="Freeform: Shape 2086">
              <a:extLst>
                <a:ext uri="{FF2B5EF4-FFF2-40B4-BE49-F238E27FC236}">
                  <a16:creationId xmlns:a16="http://schemas.microsoft.com/office/drawing/2014/main" id="{27D27E25-DD54-BAB6-61D4-5CAB28A776FB}"/>
                </a:ext>
              </a:extLst>
            </p:cNvPr>
            <p:cNvSpPr/>
            <p:nvPr/>
          </p:nvSpPr>
          <p:spPr>
            <a:xfrm rot="90373" flipV="1">
              <a:off x="7400688" y="2835744"/>
              <a:ext cx="1575291" cy="441763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691592"/>
                <a:gd name="connsiteY0" fmla="*/ 0 h 67960"/>
                <a:gd name="connsiteX1" fmla="*/ 691592 w 691592"/>
                <a:gd name="connsiteY1" fmla="*/ 53734 h 67960"/>
                <a:gd name="connsiteX0" fmla="*/ 0 w 691592"/>
                <a:gd name="connsiteY0" fmla="*/ 0 h 68847"/>
                <a:gd name="connsiteX1" fmla="*/ 691592 w 691592"/>
                <a:gd name="connsiteY1" fmla="*/ 53734 h 68847"/>
                <a:gd name="connsiteX0" fmla="*/ 0 w 659963"/>
                <a:gd name="connsiteY0" fmla="*/ 389142 h 394877"/>
                <a:gd name="connsiteX1" fmla="*/ 659963 w 659963"/>
                <a:gd name="connsiteY1" fmla="*/ 0 h 394877"/>
                <a:gd name="connsiteX0" fmla="*/ 0 w 659963"/>
                <a:gd name="connsiteY0" fmla="*/ 389142 h 389142"/>
                <a:gd name="connsiteX1" fmla="*/ 659963 w 659963"/>
                <a:gd name="connsiteY1" fmla="*/ 0 h 389142"/>
                <a:gd name="connsiteX0" fmla="*/ 0 w 659963"/>
                <a:gd name="connsiteY0" fmla="*/ 389142 h 389142"/>
                <a:gd name="connsiteX1" fmla="*/ 9844 w 659963"/>
                <a:gd name="connsiteY1" fmla="*/ 346807 h 389142"/>
                <a:gd name="connsiteX2" fmla="*/ 659963 w 659963"/>
                <a:gd name="connsiteY2" fmla="*/ 0 h 389142"/>
                <a:gd name="connsiteX0" fmla="*/ 0 w 650119"/>
                <a:gd name="connsiteY0" fmla="*/ 346807 h 346806"/>
                <a:gd name="connsiteX1" fmla="*/ 650119 w 650119"/>
                <a:gd name="connsiteY1" fmla="*/ 0 h 34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119" h="346806">
                  <a:moveTo>
                    <a:pt x="0" y="346807"/>
                  </a:moveTo>
                  <a:cubicBezTo>
                    <a:pt x="228757" y="175904"/>
                    <a:pt x="508916" y="35354"/>
                    <a:pt x="650119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TextBox 2091">
              <a:extLst>
                <a:ext uri="{FF2B5EF4-FFF2-40B4-BE49-F238E27FC236}">
                  <a16:creationId xmlns:a16="http://schemas.microsoft.com/office/drawing/2014/main" id="{8FF84B0C-BCFC-1D6B-5B7D-01B28F6EFB59}"/>
                </a:ext>
              </a:extLst>
            </p:cNvPr>
            <p:cNvSpPr txBox="1"/>
            <p:nvPr/>
          </p:nvSpPr>
          <p:spPr>
            <a:xfrm rot="646008">
              <a:off x="9652763" y="3230970"/>
              <a:ext cx="39145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4 m</a:t>
              </a:r>
            </a:p>
          </p:txBody>
        </p:sp>
        <p:sp>
          <p:nvSpPr>
            <p:cNvPr id="2101" name="Oval 2100">
              <a:extLst>
                <a:ext uri="{FF2B5EF4-FFF2-40B4-BE49-F238E27FC236}">
                  <a16:creationId xmlns:a16="http://schemas.microsoft.com/office/drawing/2014/main" id="{596FBF42-7BA5-EA61-3FF5-80F6B8DE8528}"/>
                </a:ext>
              </a:extLst>
            </p:cNvPr>
            <p:cNvSpPr>
              <a:spLocks noChangeAspect="1"/>
            </p:cNvSpPr>
            <p:nvPr/>
          </p:nvSpPr>
          <p:spPr>
            <a:xfrm rot="1061871">
              <a:off x="11028988" y="3568278"/>
              <a:ext cx="274320" cy="274320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scene3d>
              <a:camera prst="isometricRightUp">
                <a:rot lat="1200000" lon="17400000" rev="600000"/>
              </a:camera>
              <a:lightRig rig="flood" dir="t"/>
            </a:scene3d>
            <a:sp3d extrusionH="88900" prstMaterial="clear">
              <a:bevelT w="6350" h="6350"/>
              <a:bevelB w="63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478E6BFC-C3E1-79BE-599E-FB495D57BAE2}"/>
                </a:ext>
              </a:extLst>
            </p:cNvPr>
            <p:cNvSpPr/>
            <p:nvPr/>
          </p:nvSpPr>
          <p:spPr>
            <a:xfrm rot="934301" flipH="1" flipV="1">
              <a:off x="8994482" y="3481251"/>
              <a:ext cx="1815813" cy="78968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75556"/>
                <a:gd name="connsiteY0" fmla="*/ 0 h 59544"/>
                <a:gd name="connsiteX1" fmla="*/ 575556 w 575556"/>
                <a:gd name="connsiteY1" fmla="*/ 42718 h 59544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75556"/>
                <a:gd name="connsiteY0" fmla="*/ 0 h 50252"/>
                <a:gd name="connsiteX1" fmla="*/ 575556 w 575556"/>
                <a:gd name="connsiteY1" fmla="*/ 42718 h 50252"/>
                <a:gd name="connsiteX0" fmla="*/ 0 w 575556"/>
                <a:gd name="connsiteY0" fmla="*/ 0 h 56583"/>
                <a:gd name="connsiteX1" fmla="*/ 575556 w 575556"/>
                <a:gd name="connsiteY1" fmla="*/ 42718 h 56583"/>
                <a:gd name="connsiteX0" fmla="*/ 0 w 561754"/>
                <a:gd name="connsiteY0" fmla="*/ 0 h 53323"/>
                <a:gd name="connsiteX1" fmla="*/ 561754 w 561754"/>
                <a:gd name="connsiteY1" fmla="*/ 38568 h 53323"/>
                <a:gd name="connsiteX0" fmla="*/ 0 w 550713"/>
                <a:gd name="connsiteY0" fmla="*/ 0 h 51731"/>
                <a:gd name="connsiteX1" fmla="*/ 550713 w 550713"/>
                <a:gd name="connsiteY1" fmla="*/ 36492 h 51731"/>
                <a:gd name="connsiteX0" fmla="*/ 0 w 512066"/>
                <a:gd name="connsiteY0" fmla="*/ 34073 h 52559"/>
                <a:gd name="connsiteX1" fmla="*/ 512066 w 512066"/>
                <a:gd name="connsiteY1" fmla="*/ 0 h 52559"/>
                <a:gd name="connsiteX0" fmla="*/ 0 w 512066"/>
                <a:gd name="connsiteY0" fmla="*/ 34073 h 34073"/>
                <a:gd name="connsiteX1" fmla="*/ 512066 w 512066"/>
                <a:gd name="connsiteY1" fmla="*/ 0 h 34073"/>
                <a:gd name="connsiteX0" fmla="*/ 0 w 512066"/>
                <a:gd name="connsiteY0" fmla="*/ 34073 h 34198"/>
                <a:gd name="connsiteX1" fmla="*/ 512066 w 512066"/>
                <a:gd name="connsiteY1" fmla="*/ 0 h 34198"/>
                <a:gd name="connsiteX0" fmla="*/ 0 w 512066"/>
                <a:gd name="connsiteY0" fmla="*/ 34073 h 36423"/>
                <a:gd name="connsiteX1" fmla="*/ 512066 w 512066"/>
                <a:gd name="connsiteY1" fmla="*/ 0 h 36423"/>
                <a:gd name="connsiteX0" fmla="*/ 0 w 512066"/>
                <a:gd name="connsiteY0" fmla="*/ 34073 h 40666"/>
                <a:gd name="connsiteX1" fmla="*/ 512066 w 512066"/>
                <a:gd name="connsiteY1" fmla="*/ 0 h 40666"/>
                <a:gd name="connsiteX0" fmla="*/ 0 w 534149"/>
                <a:gd name="connsiteY0" fmla="*/ 9168 h 28600"/>
                <a:gd name="connsiteX1" fmla="*/ 534149 w 534149"/>
                <a:gd name="connsiteY1" fmla="*/ 0 h 28600"/>
                <a:gd name="connsiteX0" fmla="*/ 0 w 534149"/>
                <a:gd name="connsiteY0" fmla="*/ 9168 h 29209"/>
                <a:gd name="connsiteX1" fmla="*/ 534149 w 534149"/>
                <a:gd name="connsiteY1" fmla="*/ 0 h 29209"/>
                <a:gd name="connsiteX0" fmla="*/ 0 w 534149"/>
                <a:gd name="connsiteY0" fmla="*/ 9168 h 35336"/>
                <a:gd name="connsiteX1" fmla="*/ 534149 w 534149"/>
                <a:gd name="connsiteY1" fmla="*/ 0 h 35336"/>
                <a:gd name="connsiteX0" fmla="*/ 0 w 728762"/>
                <a:gd name="connsiteY0" fmla="*/ 46527 h 58926"/>
                <a:gd name="connsiteX1" fmla="*/ 728762 w 728762"/>
                <a:gd name="connsiteY1" fmla="*/ 0 h 58926"/>
                <a:gd name="connsiteX0" fmla="*/ 0 w 728762"/>
                <a:gd name="connsiteY0" fmla="*/ 46527 h 54353"/>
                <a:gd name="connsiteX1" fmla="*/ 728762 w 728762"/>
                <a:gd name="connsiteY1" fmla="*/ 0 h 54353"/>
                <a:gd name="connsiteX0" fmla="*/ 0 w 728762"/>
                <a:gd name="connsiteY0" fmla="*/ 61055 h 66583"/>
                <a:gd name="connsiteX1" fmla="*/ 728762 w 728762"/>
                <a:gd name="connsiteY1" fmla="*/ 0 h 6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8762" h="66583">
                  <a:moveTo>
                    <a:pt x="0" y="61055"/>
                  </a:moveTo>
                  <a:cubicBezTo>
                    <a:pt x="225854" y="78397"/>
                    <a:pt x="499960" y="54090"/>
                    <a:pt x="728762" y="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Freeform: Shape 2072">
              <a:extLst>
                <a:ext uri="{FF2B5EF4-FFF2-40B4-BE49-F238E27FC236}">
                  <a16:creationId xmlns:a16="http://schemas.microsoft.com/office/drawing/2014/main" id="{25DF1726-6CB3-D25C-9C8C-65F23269B95E}"/>
                </a:ext>
              </a:extLst>
            </p:cNvPr>
            <p:cNvSpPr/>
            <p:nvPr/>
          </p:nvSpPr>
          <p:spPr>
            <a:xfrm rot="378732" flipH="1">
              <a:off x="9008647" y="3394480"/>
              <a:ext cx="1850676" cy="45719"/>
            </a:xfrm>
            <a:custGeom>
              <a:avLst/>
              <a:gdLst>
                <a:gd name="connsiteX0" fmla="*/ 0 w 1254662"/>
                <a:gd name="connsiteY0" fmla="*/ 206441 h 206441"/>
                <a:gd name="connsiteX1" fmla="*/ 604157 w 1254662"/>
                <a:gd name="connsiteY1" fmla="*/ 73091 h 206441"/>
                <a:gd name="connsiteX2" fmla="*/ 1190625 w 1254662"/>
                <a:gd name="connsiteY2" fmla="*/ 6416 h 206441"/>
                <a:gd name="connsiteX3" fmla="*/ 1212396 w 1254662"/>
                <a:gd name="connsiteY3" fmla="*/ 6416 h 206441"/>
                <a:gd name="connsiteX0" fmla="*/ 0 w 1190625"/>
                <a:gd name="connsiteY0" fmla="*/ 200025 h 200025"/>
                <a:gd name="connsiteX1" fmla="*/ 604157 w 1190625"/>
                <a:gd name="connsiteY1" fmla="*/ 66675 h 200025"/>
                <a:gd name="connsiteX2" fmla="*/ 1190625 w 1190625"/>
                <a:gd name="connsiteY2" fmla="*/ 0 h 200025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3451"/>
                <a:gd name="connsiteX1" fmla="*/ 666750 w 1190625"/>
                <a:gd name="connsiteY1" fmla="*/ 299357 h 303451"/>
                <a:gd name="connsiteX2" fmla="*/ 1190625 w 1190625"/>
                <a:gd name="connsiteY2" fmla="*/ 0 h 303451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7670"/>
                <a:gd name="connsiteX1" fmla="*/ 666750 w 1190625"/>
                <a:gd name="connsiteY1" fmla="*/ 299357 h 307670"/>
                <a:gd name="connsiteX2" fmla="*/ 1190625 w 1190625"/>
                <a:gd name="connsiteY2" fmla="*/ 0 h 307670"/>
                <a:gd name="connsiteX0" fmla="*/ 0 w 1190625"/>
                <a:gd name="connsiteY0" fmla="*/ 200025 h 301439"/>
                <a:gd name="connsiteX1" fmla="*/ 673553 w 1190625"/>
                <a:gd name="connsiteY1" fmla="*/ 292554 h 301439"/>
                <a:gd name="connsiteX2" fmla="*/ 1190625 w 1190625"/>
                <a:gd name="connsiteY2" fmla="*/ 0 h 301439"/>
                <a:gd name="connsiteX0" fmla="*/ 0 w 673553"/>
                <a:gd name="connsiteY0" fmla="*/ 0 h 101414"/>
                <a:gd name="connsiteX1" fmla="*/ 673553 w 673553"/>
                <a:gd name="connsiteY1" fmla="*/ 92529 h 101414"/>
                <a:gd name="connsiteX0" fmla="*/ 0 w 569521"/>
                <a:gd name="connsiteY0" fmla="*/ 0 h 61244"/>
                <a:gd name="connsiteX1" fmla="*/ 569521 w 569521"/>
                <a:gd name="connsiteY1" fmla="*/ 45020 h 61244"/>
                <a:gd name="connsiteX0" fmla="*/ 0 w 569521"/>
                <a:gd name="connsiteY0" fmla="*/ 0 h 54907"/>
                <a:gd name="connsiteX1" fmla="*/ 569521 w 569521"/>
                <a:gd name="connsiteY1" fmla="*/ 45020 h 54907"/>
                <a:gd name="connsiteX0" fmla="*/ 0 w 552460"/>
                <a:gd name="connsiteY0" fmla="*/ 0 h 55632"/>
                <a:gd name="connsiteX1" fmla="*/ 552460 w 552460"/>
                <a:gd name="connsiteY1" fmla="*/ 45984 h 55632"/>
                <a:gd name="connsiteX0" fmla="*/ 0 w 520861"/>
                <a:gd name="connsiteY0" fmla="*/ 0 h 31420"/>
                <a:gd name="connsiteX1" fmla="*/ 520861 w 520861"/>
                <a:gd name="connsiteY1" fmla="*/ 1427 h 31420"/>
                <a:gd name="connsiteX0" fmla="*/ 0 w 520861"/>
                <a:gd name="connsiteY0" fmla="*/ 0 h 16094"/>
                <a:gd name="connsiteX1" fmla="*/ 520861 w 520861"/>
                <a:gd name="connsiteY1" fmla="*/ 1427 h 16094"/>
                <a:gd name="connsiteX0" fmla="*/ 0 w 520861"/>
                <a:gd name="connsiteY0" fmla="*/ 0 h 28985"/>
                <a:gd name="connsiteX1" fmla="*/ 520861 w 520861"/>
                <a:gd name="connsiteY1" fmla="*/ 1427 h 28985"/>
                <a:gd name="connsiteX0" fmla="*/ 0 w 720328"/>
                <a:gd name="connsiteY0" fmla="*/ 0 h 32866"/>
                <a:gd name="connsiteX1" fmla="*/ 720328 w 720328"/>
                <a:gd name="connsiteY1" fmla="*/ 7265 h 3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0328" h="32866">
                  <a:moveTo>
                    <a:pt x="0" y="0"/>
                  </a:moveTo>
                  <a:cubicBezTo>
                    <a:pt x="211143" y="21943"/>
                    <a:pt x="408753" y="57586"/>
                    <a:pt x="720328" y="7265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08" name="Group 2107">
              <a:extLst>
                <a:ext uri="{FF2B5EF4-FFF2-40B4-BE49-F238E27FC236}">
                  <a16:creationId xmlns:a16="http://schemas.microsoft.com/office/drawing/2014/main" id="{8206CE1D-2E9C-6BA5-59F7-EFB6CFFDD450}"/>
                </a:ext>
              </a:extLst>
            </p:cNvPr>
            <p:cNvGrpSpPr/>
            <p:nvPr/>
          </p:nvGrpSpPr>
          <p:grpSpPr>
            <a:xfrm>
              <a:off x="6824011" y="2797087"/>
              <a:ext cx="213618" cy="146257"/>
              <a:chOff x="8406115" y="2849898"/>
              <a:chExt cx="213618" cy="146257"/>
            </a:xfrm>
          </p:grpSpPr>
          <p:cxnSp>
            <p:nvCxnSpPr>
              <p:cNvPr id="2109" name="Straight Connector 2108">
                <a:extLst>
                  <a:ext uri="{FF2B5EF4-FFF2-40B4-BE49-F238E27FC236}">
                    <a16:creationId xmlns:a16="http://schemas.microsoft.com/office/drawing/2014/main" id="{F8F34A84-F561-B7FF-D76D-FA2A9B64EC64}"/>
                  </a:ext>
                </a:extLst>
              </p:cNvPr>
              <p:cNvCxnSpPr>
                <a:cxnSpLocks/>
              </p:cNvCxnSpPr>
              <p:nvPr/>
            </p:nvCxnSpPr>
            <p:spPr>
              <a:xfrm rot="1290318" flipH="1">
                <a:off x="8523587" y="2953519"/>
                <a:ext cx="50879" cy="27215"/>
              </a:xfrm>
              <a:prstGeom prst="lin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stealth" w="med" len="med"/>
              </a:ln>
              <a:scene3d>
                <a:camera prst="isometricOffAxis1Left"/>
                <a:lightRig rig="flat" dir="t"/>
              </a:scene3d>
              <a:sp3d prstMaterial="clear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0" name="Oval 2109">
                <a:extLst>
                  <a:ext uri="{FF2B5EF4-FFF2-40B4-BE49-F238E27FC236}">
                    <a16:creationId xmlns:a16="http://schemas.microsoft.com/office/drawing/2014/main" id="{E2AC7BCC-CE05-D5A4-BCA7-3C624B02F0DD}"/>
                  </a:ext>
                </a:extLst>
              </p:cNvPr>
              <p:cNvSpPr>
                <a:spLocks/>
              </p:cNvSpPr>
              <p:nvPr/>
            </p:nvSpPr>
            <p:spPr>
              <a:xfrm rot="1290318">
                <a:off x="8555725" y="2927377"/>
                <a:ext cx="64008" cy="64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1Left">
                  <a:rot lat="1200000" lon="17400000" rev="600000"/>
                </a:camera>
                <a:lightRig rig="flat" dir="t"/>
              </a:scene3d>
              <a:sp3d extrusionH="127000" prstMaterial="clear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1" name="Rectangle 2110">
                <a:extLst>
                  <a:ext uri="{FF2B5EF4-FFF2-40B4-BE49-F238E27FC236}">
                    <a16:creationId xmlns:a16="http://schemas.microsoft.com/office/drawing/2014/main" id="{8E20EA18-B465-2987-1EC3-9E87398B914A}"/>
                  </a:ext>
                </a:extLst>
              </p:cNvPr>
              <p:cNvSpPr/>
              <p:nvPr/>
            </p:nvSpPr>
            <p:spPr>
              <a:xfrm rot="1317000">
                <a:off x="8573282" y="2927026"/>
                <a:ext cx="45719" cy="69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2" name="Oval 2111">
                <a:extLst>
                  <a:ext uri="{FF2B5EF4-FFF2-40B4-BE49-F238E27FC236}">
                    <a16:creationId xmlns:a16="http://schemas.microsoft.com/office/drawing/2014/main" id="{6FEE3FB4-2A68-F2E3-BA93-F821DE1372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90318">
                <a:off x="8406115" y="2849898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1Left">
                  <a:rot lat="1200000" lon="6600000" rev="600000"/>
                </a:camera>
                <a:lightRig rig="flat" dir="t"/>
              </a:scene3d>
              <a:sp3d z="-127000" prstMaterial="clear">
                <a:bevelB w="393700" h="127000" prst="hardEdge"/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18" name="Arrow: Down 2117">
            <a:extLst>
              <a:ext uri="{FF2B5EF4-FFF2-40B4-BE49-F238E27FC236}">
                <a16:creationId xmlns:a16="http://schemas.microsoft.com/office/drawing/2014/main" id="{8E696D45-3393-2AD9-D9FA-90FDE8DB7C4C}"/>
              </a:ext>
            </a:extLst>
          </p:cNvPr>
          <p:cNvSpPr/>
          <p:nvPr/>
        </p:nvSpPr>
        <p:spPr>
          <a:xfrm>
            <a:off x="7189157" y="3277284"/>
            <a:ext cx="62469" cy="171588"/>
          </a:xfrm>
          <a:prstGeom prst="downArrow">
            <a:avLst>
              <a:gd name="adj1" fmla="val 28220"/>
              <a:gd name="adj2" fmla="val 8920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Arrow: Down 2118">
            <a:extLst>
              <a:ext uri="{FF2B5EF4-FFF2-40B4-BE49-F238E27FC236}">
                <a16:creationId xmlns:a16="http://schemas.microsoft.com/office/drawing/2014/main" id="{0212155C-C7E1-D600-F9E2-55DD7D9110EE}"/>
              </a:ext>
            </a:extLst>
          </p:cNvPr>
          <p:cNvSpPr/>
          <p:nvPr/>
        </p:nvSpPr>
        <p:spPr>
          <a:xfrm>
            <a:off x="8918189" y="3456275"/>
            <a:ext cx="72569" cy="240104"/>
          </a:xfrm>
          <a:prstGeom prst="downArrow">
            <a:avLst>
              <a:gd name="adj1" fmla="val 28220"/>
              <a:gd name="adj2" fmla="val 8920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Arrow: Down 2119">
            <a:extLst>
              <a:ext uri="{FF2B5EF4-FFF2-40B4-BE49-F238E27FC236}">
                <a16:creationId xmlns:a16="http://schemas.microsoft.com/office/drawing/2014/main" id="{D34727CC-7B0A-7E05-2DB9-118454508707}"/>
              </a:ext>
            </a:extLst>
          </p:cNvPr>
          <p:cNvSpPr/>
          <p:nvPr/>
        </p:nvSpPr>
        <p:spPr>
          <a:xfrm>
            <a:off x="10953834" y="3879768"/>
            <a:ext cx="62469" cy="228529"/>
          </a:xfrm>
          <a:prstGeom prst="downArrow">
            <a:avLst>
              <a:gd name="adj1" fmla="val 28220"/>
              <a:gd name="adj2" fmla="val 8920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71E3EE-9F2D-3EE6-06E9-79F367562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20818"/>
            <a:ext cx="5524500" cy="420718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Finalize measurements and publish n</a:t>
            </a:r>
            <a:r>
              <a:rPr lang="en-US" baseline="-25000" dirty="0"/>
              <a:t>2</a:t>
            </a:r>
            <a:r>
              <a:rPr lang="en-US" dirty="0"/>
              <a:t> and nonlinear absorption at 2 ps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Initiate full-energy post-compression proof-of-principle experiments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Initiate laser damage threshold measurements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Design two-laser experiment VIS/NIR + LWIR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14E893FF-27ED-4B63-B3BD-45F8E56782F1}"/>
              </a:ext>
            </a:extLst>
          </p:cNvPr>
          <p:cNvSpPr txBox="1"/>
          <p:nvPr/>
        </p:nvSpPr>
        <p:spPr>
          <a:xfrm>
            <a:off x="3782393" y="5497138"/>
            <a:ext cx="4855816" cy="861774"/>
          </a:xfrm>
          <a:prstGeom prst="rect">
            <a:avLst/>
          </a:prstGeom>
          <a:solidFill>
            <a:schemeClr val="bg2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Dynamics of laser-induced free carriers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Improved LWIR optical switch</a:t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e.g., chalcogenide glass Ge</a:t>
            </a:r>
            <a:r>
              <a:rPr lang="en-US" sz="14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As</a:t>
            </a:r>
            <a:r>
              <a:rPr lang="en-US" sz="14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40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</a:t>
            </a:r>
            <a:r>
              <a:rPr lang="en-US" sz="14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50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or Ge</a:t>
            </a:r>
            <a:r>
              <a:rPr lang="en-US" sz="14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28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Sb</a:t>
            </a:r>
            <a:r>
              <a:rPr lang="en-US" sz="14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12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</a:t>
            </a:r>
            <a:r>
              <a:rPr lang="en-US" sz="1400" baseline="-25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60</a:t>
            </a:r>
          </a:p>
        </p:txBody>
      </p: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C7A065FA-39AE-3E2B-3E8F-7382CA525F28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2066" name="Picture 2065" descr="Icon&#10;&#10;Description automatically generated">
              <a:extLst>
                <a:ext uri="{FF2B5EF4-FFF2-40B4-BE49-F238E27FC236}">
                  <a16:creationId xmlns:a16="http://schemas.microsoft.com/office/drawing/2014/main" id="{E392F91D-1899-9FE8-D9C7-F915C220A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AF94C40F-EE6A-A24E-84EA-B8FB113E14B7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sp>
        <p:nvSpPr>
          <p:cNvPr id="2128" name="Freeform: Shape 2127">
            <a:extLst>
              <a:ext uri="{FF2B5EF4-FFF2-40B4-BE49-F238E27FC236}">
                <a16:creationId xmlns:a16="http://schemas.microsoft.com/office/drawing/2014/main" id="{3963710A-15F4-1FC0-2206-E15AB160F05E}"/>
              </a:ext>
            </a:extLst>
          </p:cNvPr>
          <p:cNvSpPr/>
          <p:nvPr/>
        </p:nvSpPr>
        <p:spPr>
          <a:xfrm>
            <a:off x="4751615" y="1289956"/>
            <a:ext cx="593906" cy="1224643"/>
          </a:xfrm>
          <a:custGeom>
            <a:avLst/>
            <a:gdLst>
              <a:gd name="connsiteX0" fmla="*/ 0 w 813851"/>
              <a:gd name="connsiteY0" fmla="*/ 0 h 1562100"/>
              <a:gd name="connsiteX1" fmla="*/ 778329 w 813851"/>
              <a:gd name="connsiteY1" fmla="*/ 1061357 h 1562100"/>
              <a:gd name="connsiteX2" fmla="*/ 609600 w 813851"/>
              <a:gd name="connsiteY2" fmla="*/ 1562100 h 1562100"/>
              <a:gd name="connsiteX0" fmla="*/ 0 w 804669"/>
              <a:gd name="connsiteY0" fmla="*/ 0 h 1562100"/>
              <a:gd name="connsiteX1" fmla="*/ 767443 w 804669"/>
              <a:gd name="connsiteY1" fmla="*/ 636814 h 1562100"/>
              <a:gd name="connsiteX2" fmla="*/ 609600 w 804669"/>
              <a:gd name="connsiteY2" fmla="*/ 1562100 h 1562100"/>
              <a:gd name="connsiteX0" fmla="*/ 0 w 804669"/>
              <a:gd name="connsiteY0" fmla="*/ 0 h 1562100"/>
              <a:gd name="connsiteX1" fmla="*/ 767443 w 804669"/>
              <a:gd name="connsiteY1" fmla="*/ 636814 h 1562100"/>
              <a:gd name="connsiteX2" fmla="*/ 609600 w 804669"/>
              <a:gd name="connsiteY2" fmla="*/ 1562100 h 1562100"/>
              <a:gd name="connsiteX0" fmla="*/ 0 w 793783"/>
              <a:gd name="connsiteY0" fmla="*/ 0 h 1175657"/>
              <a:gd name="connsiteX1" fmla="*/ 756557 w 793783"/>
              <a:gd name="connsiteY1" fmla="*/ 250371 h 1175657"/>
              <a:gd name="connsiteX2" fmla="*/ 598714 w 793783"/>
              <a:gd name="connsiteY2" fmla="*/ 1175657 h 1175657"/>
              <a:gd name="connsiteX0" fmla="*/ 0 w 793783"/>
              <a:gd name="connsiteY0" fmla="*/ 51704 h 1227361"/>
              <a:gd name="connsiteX1" fmla="*/ 756557 w 793783"/>
              <a:gd name="connsiteY1" fmla="*/ 302075 h 1227361"/>
              <a:gd name="connsiteX2" fmla="*/ 598714 w 793783"/>
              <a:gd name="connsiteY2" fmla="*/ 1227361 h 1227361"/>
              <a:gd name="connsiteX0" fmla="*/ 0 w 646826"/>
              <a:gd name="connsiteY0" fmla="*/ 38316 h 1306502"/>
              <a:gd name="connsiteX1" fmla="*/ 609600 w 646826"/>
              <a:gd name="connsiteY1" fmla="*/ 381216 h 1306502"/>
              <a:gd name="connsiteX2" fmla="*/ 451757 w 646826"/>
              <a:gd name="connsiteY2" fmla="*/ 1306502 h 1306502"/>
              <a:gd name="connsiteX0" fmla="*/ 0 w 646826"/>
              <a:gd name="connsiteY0" fmla="*/ 0 h 1268186"/>
              <a:gd name="connsiteX1" fmla="*/ 609600 w 646826"/>
              <a:gd name="connsiteY1" fmla="*/ 342900 h 1268186"/>
              <a:gd name="connsiteX2" fmla="*/ 451757 w 646826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37826"/>
              <a:gd name="connsiteY0" fmla="*/ 0 h 1268186"/>
              <a:gd name="connsiteX1" fmla="*/ 615043 w 637826"/>
              <a:gd name="connsiteY1" fmla="*/ 484415 h 1268186"/>
              <a:gd name="connsiteX2" fmla="*/ 451757 w 637826"/>
              <a:gd name="connsiteY2" fmla="*/ 1268186 h 1268186"/>
              <a:gd name="connsiteX0" fmla="*/ 0 w 626456"/>
              <a:gd name="connsiteY0" fmla="*/ 0 h 1224643"/>
              <a:gd name="connsiteX1" fmla="*/ 615043 w 626456"/>
              <a:gd name="connsiteY1" fmla="*/ 484415 h 1224643"/>
              <a:gd name="connsiteX2" fmla="*/ 288471 w 626456"/>
              <a:gd name="connsiteY2" fmla="*/ 1224643 h 1224643"/>
              <a:gd name="connsiteX0" fmla="*/ 0 w 628154"/>
              <a:gd name="connsiteY0" fmla="*/ 0 h 1224643"/>
              <a:gd name="connsiteX1" fmla="*/ 615043 w 628154"/>
              <a:gd name="connsiteY1" fmla="*/ 484415 h 1224643"/>
              <a:gd name="connsiteX2" fmla="*/ 288471 w 628154"/>
              <a:gd name="connsiteY2" fmla="*/ 1224643 h 1224643"/>
              <a:gd name="connsiteX0" fmla="*/ 0 w 627043"/>
              <a:gd name="connsiteY0" fmla="*/ 0 h 1224643"/>
              <a:gd name="connsiteX1" fmla="*/ 615043 w 627043"/>
              <a:gd name="connsiteY1" fmla="*/ 484415 h 1224643"/>
              <a:gd name="connsiteX2" fmla="*/ 288471 w 627043"/>
              <a:gd name="connsiteY2" fmla="*/ 1224643 h 1224643"/>
              <a:gd name="connsiteX0" fmla="*/ 0 w 631031"/>
              <a:gd name="connsiteY0" fmla="*/ 0 h 1224643"/>
              <a:gd name="connsiteX1" fmla="*/ 615043 w 631031"/>
              <a:gd name="connsiteY1" fmla="*/ 484415 h 1224643"/>
              <a:gd name="connsiteX2" fmla="*/ 288471 w 631031"/>
              <a:gd name="connsiteY2" fmla="*/ 1224643 h 1224643"/>
              <a:gd name="connsiteX0" fmla="*/ 0 w 630695"/>
              <a:gd name="connsiteY0" fmla="*/ 0 h 1224643"/>
              <a:gd name="connsiteX1" fmla="*/ 615043 w 630695"/>
              <a:gd name="connsiteY1" fmla="*/ 484415 h 1224643"/>
              <a:gd name="connsiteX2" fmla="*/ 288471 w 630695"/>
              <a:gd name="connsiteY2" fmla="*/ 1224643 h 1224643"/>
              <a:gd name="connsiteX0" fmla="*/ 0 w 288471"/>
              <a:gd name="connsiteY0" fmla="*/ 0 h 1224643"/>
              <a:gd name="connsiteX1" fmla="*/ 288471 w 288471"/>
              <a:gd name="connsiteY1" fmla="*/ 1224643 h 1224643"/>
              <a:gd name="connsiteX0" fmla="*/ 0 w 414245"/>
              <a:gd name="connsiteY0" fmla="*/ 0 h 1224643"/>
              <a:gd name="connsiteX1" fmla="*/ 288471 w 414245"/>
              <a:gd name="connsiteY1" fmla="*/ 1224643 h 1224643"/>
              <a:gd name="connsiteX0" fmla="*/ 0 w 592040"/>
              <a:gd name="connsiteY0" fmla="*/ 0 h 1224643"/>
              <a:gd name="connsiteX1" fmla="*/ 288471 w 592040"/>
              <a:gd name="connsiteY1" fmla="*/ 1224643 h 1224643"/>
              <a:gd name="connsiteX0" fmla="*/ 0 w 593906"/>
              <a:gd name="connsiteY0" fmla="*/ 0 h 1224643"/>
              <a:gd name="connsiteX1" fmla="*/ 288471 w 593906"/>
              <a:gd name="connsiteY1" fmla="*/ 1224643 h 122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906" h="1224643">
                <a:moveTo>
                  <a:pt x="0" y="0"/>
                </a:moveTo>
                <a:cubicBezTo>
                  <a:pt x="792843" y="136072"/>
                  <a:pt x="687614" y="1137558"/>
                  <a:pt x="288471" y="122464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Freeform: Shape 2128">
            <a:extLst>
              <a:ext uri="{FF2B5EF4-FFF2-40B4-BE49-F238E27FC236}">
                <a16:creationId xmlns:a16="http://schemas.microsoft.com/office/drawing/2014/main" id="{C7F72BAD-4386-676B-B20E-B1F3D69240BE}"/>
              </a:ext>
            </a:extLst>
          </p:cNvPr>
          <p:cNvSpPr/>
          <p:nvPr/>
        </p:nvSpPr>
        <p:spPr>
          <a:xfrm>
            <a:off x="5039340" y="2792791"/>
            <a:ext cx="867122" cy="1904395"/>
          </a:xfrm>
          <a:custGeom>
            <a:avLst/>
            <a:gdLst>
              <a:gd name="connsiteX0" fmla="*/ 0 w 813851"/>
              <a:gd name="connsiteY0" fmla="*/ 0 h 1562100"/>
              <a:gd name="connsiteX1" fmla="*/ 778329 w 813851"/>
              <a:gd name="connsiteY1" fmla="*/ 1061357 h 1562100"/>
              <a:gd name="connsiteX2" fmla="*/ 609600 w 813851"/>
              <a:gd name="connsiteY2" fmla="*/ 1562100 h 1562100"/>
              <a:gd name="connsiteX0" fmla="*/ 0 w 804669"/>
              <a:gd name="connsiteY0" fmla="*/ 0 h 1562100"/>
              <a:gd name="connsiteX1" fmla="*/ 767443 w 804669"/>
              <a:gd name="connsiteY1" fmla="*/ 636814 h 1562100"/>
              <a:gd name="connsiteX2" fmla="*/ 609600 w 804669"/>
              <a:gd name="connsiteY2" fmla="*/ 1562100 h 1562100"/>
              <a:gd name="connsiteX0" fmla="*/ 0 w 804669"/>
              <a:gd name="connsiteY0" fmla="*/ 0 h 1562100"/>
              <a:gd name="connsiteX1" fmla="*/ 767443 w 804669"/>
              <a:gd name="connsiteY1" fmla="*/ 636814 h 1562100"/>
              <a:gd name="connsiteX2" fmla="*/ 609600 w 804669"/>
              <a:gd name="connsiteY2" fmla="*/ 1562100 h 1562100"/>
              <a:gd name="connsiteX0" fmla="*/ 0 w 793783"/>
              <a:gd name="connsiteY0" fmla="*/ 0 h 1175657"/>
              <a:gd name="connsiteX1" fmla="*/ 756557 w 793783"/>
              <a:gd name="connsiteY1" fmla="*/ 250371 h 1175657"/>
              <a:gd name="connsiteX2" fmla="*/ 598714 w 793783"/>
              <a:gd name="connsiteY2" fmla="*/ 1175657 h 1175657"/>
              <a:gd name="connsiteX0" fmla="*/ 0 w 793783"/>
              <a:gd name="connsiteY0" fmla="*/ 51704 h 1227361"/>
              <a:gd name="connsiteX1" fmla="*/ 756557 w 793783"/>
              <a:gd name="connsiteY1" fmla="*/ 302075 h 1227361"/>
              <a:gd name="connsiteX2" fmla="*/ 598714 w 793783"/>
              <a:gd name="connsiteY2" fmla="*/ 1227361 h 1227361"/>
              <a:gd name="connsiteX0" fmla="*/ 0 w 646826"/>
              <a:gd name="connsiteY0" fmla="*/ 38316 h 1306502"/>
              <a:gd name="connsiteX1" fmla="*/ 609600 w 646826"/>
              <a:gd name="connsiteY1" fmla="*/ 381216 h 1306502"/>
              <a:gd name="connsiteX2" fmla="*/ 451757 w 646826"/>
              <a:gd name="connsiteY2" fmla="*/ 1306502 h 1306502"/>
              <a:gd name="connsiteX0" fmla="*/ 0 w 646826"/>
              <a:gd name="connsiteY0" fmla="*/ 0 h 1268186"/>
              <a:gd name="connsiteX1" fmla="*/ 609600 w 646826"/>
              <a:gd name="connsiteY1" fmla="*/ 342900 h 1268186"/>
              <a:gd name="connsiteX2" fmla="*/ 451757 w 646826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37826"/>
              <a:gd name="connsiteY0" fmla="*/ 0 h 1268186"/>
              <a:gd name="connsiteX1" fmla="*/ 615043 w 637826"/>
              <a:gd name="connsiteY1" fmla="*/ 484415 h 1268186"/>
              <a:gd name="connsiteX2" fmla="*/ 451757 w 637826"/>
              <a:gd name="connsiteY2" fmla="*/ 1268186 h 1268186"/>
              <a:gd name="connsiteX0" fmla="*/ 0 w 626456"/>
              <a:gd name="connsiteY0" fmla="*/ 0 h 1224643"/>
              <a:gd name="connsiteX1" fmla="*/ 615043 w 626456"/>
              <a:gd name="connsiteY1" fmla="*/ 484415 h 1224643"/>
              <a:gd name="connsiteX2" fmla="*/ 288471 w 626456"/>
              <a:gd name="connsiteY2" fmla="*/ 1224643 h 1224643"/>
              <a:gd name="connsiteX0" fmla="*/ 0 w 628154"/>
              <a:gd name="connsiteY0" fmla="*/ 0 h 1224643"/>
              <a:gd name="connsiteX1" fmla="*/ 615043 w 628154"/>
              <a:gd name="connsiteY1" fmla="*/ 484415 h 1224643"/>
              <a:gd name="connsiteX2" fmla="*/ 288471 w 628154"/>
              <a:gd name="connsiteY2" fmla="*/ 1224643 h 1224643"/>
              <a:gd name="connsiteX0" fmla="*/ 0 w 627043"/>
              <a:gd name="connsiteY0" fmla="*/ 0 h 1224643"/>
              <a:gd name="connsiteX1" fmla="*/ 615043 w 627043"/>
              <a:gd name="connsiteY1" fmla="*/ 484415 h 1224643"/>
              <a:gd name="connsiteX2" fmla="*/ 288471 w 627043"/>
              <a:gd name="connsiteY2" fmla="*/ 1224643 h 1224643"/>
              <a:gd name="connsiteX0" fmla="*/ 0 w 631031"/>
              <a:gd name="connsiteY0" fmla="*/ 0 h 1224643"/>
              <a:gd name="connsiteX1" fmla="*/ 615043 w 631031"/>
              <a:gd name="connsiteY1" fmla="*/ 484415 h 1224643"/>
              <a:gd name="connsiteX2" fmla="*/ 288471 w 631031"/>
              <a:gd name="connsiteY2" fmla="*/ 1224643 h 1224643"/>
              <a:gd name="connsiteX0" fmla="*/ 0 w 630695"/>
              <a:gd name="connsiteY0" fmla="*/ 0 h 1224643"/>
              <a:gd name="connsiteX1" fmla="*/ 615043 w 630695"/>
              <a:gd name="connsiteY1" fmla="*/ 484415 h 1224643"/>
              <a:gd name="connsiteX2" fmla="*/ 288471 w 630695"/>
              <a:gd name="connsiteY2" fmla="*/ 1224643 h 1224643"/>
              <a:gd name="connsiteX0" fmla="*/ 0 w 623994"/>
              <a:gd name="connsiteY0" fmla="*/ 0 h 1268136"/>
              <a:gd name="connsiteX1" fmla="*/ 615043 w 623994"/>
              <a:gd name="connsiteY1" fmla="*/ 484415 h 1268136"/>
              <a:gd name="connsiteX2" fmla="*/ 111527 w 623994"/>
              <a:gd name="connsiteY2" fmla="*/ 1268136 h 1268136"/>
              <a:gd name="connsiteX0" fmla="*/ 0 w 625608"/>
              <a:gd name="connsiteY0" fmla="*/ 0 h 1268136"/>
              <a:gd name="connsiteX1" fmla="*/ 615043 w 625608"/>
              <a:gd name="connsiteY1" fmla="*/ 484415 h 1268136"/>
              <a:gd name="connsiteX2" fmla="*/ 111527 w 625608"/>
              <a:gd name="connsiteY2" fmla="*/ 1268136 h 1268136"/>
              <a:gd name="connsiteX0" fmla="*/ 0 w 111527"/>
              <a:gd name="connsiteY0" fmla="*/ 0 h 1268136"/>
              <a:gd name="connsiteX1" fmla="*/ 111527 w 111527"/>
              <a:gd name="connsiteY1" fmla="*/ 1268136 h 1268136"/>
              <a:gd name="connsiteX0" fmla="*/ 0 w 521501"/>
              <a:gd name="connsiteY0" fmla="*/ 0 h 1268136"/>
              <a:gd name="connsiteX1" fmla="*/ 111527 w 521501"/>
              <a:gd name="connsiteY1" fmla="*/ 1268136 h 1268136"/>
              <a:gd name="connsiteX0" fmla="*/ 0 w 687547"/>
              <a:gd name="connsiteY0" fmla="*/ 0 h 1268136"/>
              <a:gd name="connsiteX1" fmla="*/ 111527 w 687547"/>
              <a:gd name="connsiteY1" fmla="*/ 1268136 h 126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547" h="1268136">
                <a:moveTo>
                  <a:pt x="0" y="0"/>
                </a:moveTo>
                <a:cubicBezTo>
                  <a:pt x="1124726" y="429961"/>
                  <a:pt x="652652" y="1207863"/>
                  <a:pt x="111527" y="1268136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Freeform: Shape 2129">
            <a:extLst>
              <a:ext uri="{FF2B5EF4-FFF2-40B4-BE49-F238E27FC236}">
                <a16:creationId xmlns:a16="http://schemas.microsoft.com/office/drawing/2014/main" id="{7EC70B12-67A6-8333-8F06-4EFA0E68A3B2}"/>
              </a:ext>
            </a:extLst>
          </p:cNvPr>
          <p:cNvSpPr/>
          <p:nvPr/>
        </p:nvSpPr>
        <p:spPr>
          <a:xfrm>
            <a:off x="3496717" y="4982360"/>
            <a:ext cx="1997481" cy="645554"/>
          </a:xfrm>
          <a:custGeom>
            <a:avLst/>
            <a:gdLst>
              <a:gd name="connsiteX0" fmla="*/ 0 w 813851"/>
              <a:gd name="connsiteY0" fmla="*/ 0 h 1562100"/>
              <a:gd name="connsiteX1" fmla="*/ 778329 w 813851"/>
              <a:gd name="connsiteY1" fmla="*/ 1061357 h 1562100"/>
              <a:gd name="connsiteX2" fmla="*/ 609600 w 813851"/>
              <a:gd name="connsiteY2" fmla="*/ 1562100 h 1562100"/>
              <a:gd name="connsiteX0" fmla="*/ 0 w 804669"/>
              <a:gd name="connsiteY0" fmla="*/ 0 h 1562100"/>
              <a:gd name="connsiteX1" fmla="*/ 767443 w 804669"/>
              <a:gd name="connsiteY1" fmla="*/ 636814 h 1562100"/>
              <a:gd name="connsiteX2" fmla="*/ 609600 w 804669"/>
              <a:gd name="connsiteY2" fmla="*/ 1562100 h 1562100"/>
              <a:gd name="connsiteX0" fmla="*/ 0 w 804669"/>
              <a:gd name="connsiteY0" fmla="*/ 0 h 1562100"/>
              <a:gd name="connsiteX1" fmla="*/ 767443 w 804669"/>
              <a:gd name="connsiteY1" fmla="*/ 636814 h 1562100"/>
              <a:gd name="connsiteX2" fmla="*/ 609600 w 804669"/>
              <a:gd name="connsiteY2" fmla="*/ 1562100 h 1562100"/>
              <a:gd name="connsiteX0" fmla="*/ 0 w 793783"/>
              <a:gd name="connsiteY0" fmla="*/ 0 h 1175657"/>
              <a:gd name="connsiteX1" fmla="*/ 756557 w 793783"/>
              <a:gd name="connsiteY1" fmla="*/ 250371 h 1175657"/>
              <a:gd name="connsiteX2" fmla="*/ 598714 w 793783"/>
              <a:gd name="connsiteY2" fmla="*/ 1175657 h 1175657"/>
              <a:gd name="connsiteX0" fmla="*/ 0 w 793783"/>
              <a:gd name="connsiteY0" fmla="*/ 51704 h 1227361"/>
              <a:gd name="connsiteX1" fmla="*/ 756557 w 793783"/>
              <a:gd name="connsiteY1" fmla="*/ 302075 h 1227361"/>
              <a:gd name="connsiteX2" fmla="*/ 598714 w 793783"/>
              <a:gd name="connsiteY2" fmla="*/ 1227361 h 1227361"/>
              <a:gd name="connsiteX0" fmla="*/ 0 w 646826"/>
              <a:gd name="connsiteY0" fmla="*/ 38316 h 1306502"/>
              <a:gd name="connsiteX1" fmla="*/ 609600 w 646826"/>
              <a:gd name="connsiteY1" fmla="*/ 381216 h 1306502"/>
              <a:gd name="connsiteX2" fmla="*/ 451757 w 646826"/>
              <a:gd name="connsiteY2" fmla="*/ 1306502 h 1306502"/>
              <a:gd name="connsiteX0" fmla="*/ 0 w 646826"/>
              <a:gd name="connsiteY0" fmla="*/ 0 h 1268186"/>
              <a:gd name="connsiteX1" fmla="*/ 609600 w 646826"/>
              <a:gd name="connsiteY1" fmla="*/ 342900 h 1268186"/>
              <a:gd name="connsiteX2" fmla="*/ 451757 w 646826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51399"/>
              <a:gd name="connsiteY0" fmla="*/ 0 h 1268186"/>
              <a:gd name="connsiteX1" fmla="*/ 615043 w 651399"/>
              <a:gd name="connsiteY1" fmla="*/ 484415 h 1268186"/>
              <a:gd name="connsiteX2" fmla="*/ 451757 w 651399"/>
              <a:gd name="connsiteY2" fmla="*/ 1268186 h 1268186"/>
              <a:gd name="connsiteX0" fmla="*/ 0 w 637826"/>
              <a:gd name="connsiteY0" fmla="*/ 0 h 1268186"/>
              <a:gd name="connsiteX1" fmla="*/ 615043 w 637826"/>
              <a:gd name="connsiteY1" fmla="*/ 484415 h 1268186"/>
              <a:gd name="connsiteX2" fmla="*/ 451757 w 637826"/>
              <a:gd name="connsiteY2" fmla="*/ 1268186 h 1268186"/>
              <a:gd name="connsiteX0" fmla="*/ 0 w 626456"/>
              <a:gd name="connsiteY0" fmla="*/ 0 h 1224643"/>
              <a:gd name="connsiteX1" fmla="*/ 615043 w 626456"/>
              <a:gd name="connsiteY1" fmla="*/ 484415 h 1224643"/>
              <a:gd name="connsiteX2" fmla="*/ 288471 w 626456"/>
              <a:gd name="connsiteY2" fmla="*/ 1224643 h 1224643"/>
              <a:gd name="connsiteX0" fmla="*/ 0 w 628154"/>
              <a:gd name="connsiteY0" fmla="*/ 0 h 1224643"/>
              <a:gd name="connsiteX1" fmla="*/ 615043 w 628154"/>
              <a:gd name="connsiteY1" fmla="*/ 484415 h 1224643"/>
              <a:gd name="connsiteX2" fmla="*/ 288471 w 628154"/>
              <a:gd name="connsiteY2" fmla="*/ 1224643 h 1224643"/>
              <a:gd name="connsiteX0" fmla="*/ 0 w 627043"/>
              <a:gd name="connsiteY0" fmla="*/ 0 h 1224643"/>
              <a:gd name="connsiteX1" fmla="*/ 615043 w 627043"/>
              <a:gd name="connsiteY1" fmla="*/ 484415 h 1224643"/>
              <a:gd name="connsiteX2" fmla="*/ 288471 w 627043"/>
              <a:gd name="connsiteY2" fmla="*/ 1224643 h 1224643"/>
              <a:gd name="connsiteX0" fmla="*/ 0 w 631031"/>
              <a:gd name="connsiteY0" fmla="*/ 0 h 1224643"/>
              <a:gd name="connsiteX1" fmla="*/ 615043 w 631031"/>
              <a:gd name="connsiteY1" fmla="*/ 484415 h 1224643"/>
              <a:gd name="connsiteX2" fmla="*/ 288471 w 631031"/>
              <a:gd name="connsiteY2" fmla="*/ 1224643 h 1224643"/>
              <a:gd name="connsiteX0" fmla="*/ 0 w 630695"/>
              <a:gd name="connsiteY0" fmla="*/ 0 h 1224643"/>
              <a:gd name="connsiteX1" fmla="*/ 615043 w 630695"/>
              <a:gd name="connsiteY1" fmla="*/ 484415 h 1224643"/>
              <a:gd name="connsiteX2" fmla="*/ 288471 w 630695"/>
              <a:gd name="connsiteY2" fmla="*/ 1224643 h 1224643"/>
              <a:gd name="connsiteX0" fmla="*/ 1719944 w 2336590"/>
              <a:gd name="connsiteY0" fmla="*/ 0 h 750284"/>
              <a:gd name="connsiteX1" fmla="*/ 2334987 w 2336590"/>
              <a:gd name="connsiteY1" fmla="*/ 484415 h 750284"/>
              <a:gd name="connsiteX2" fmla="*/ 0 w 2336590"/>
              <a:gd name="connsiteY2" fmla="*/ 750284 h 750284"/>
              <a:gd name="connsiteX0" fmla="*/ 1719944 w 1816527"/>
              <a:gd name="connsiteY0" fmla="*/ 0 h 803848"/>
              <a:gd name="connsiteX1" fmla="*/ 1175659 w 1816527"/>
              <a:gd name="connsiteY1" fmla="*/ 697059 h 803848"/>
              <a:gd name="connsiteX2" fmla="*/ 0 w 1816527"/>
              <a:gd name="connsiteY2" fmla="*/ 750284 h 803848"/>
              <a:gd name="connsiteX0" fmla="*/ 1719944 w 1869013"/>
              <a:gd name="connsiteY0" fmla="*/ 0 h 803848"/>
              <a:gd name="connsiteX1" fmla="*/ 1175659 w 1869013"/>
              <a:gd name="connsiteY1" fmla="*/ 697059 h 803848"/>
              <a:gd name="connsiteX2" fmla="*/ 0 w 1869013"/>
              <a:gd name="connsiteY2" fmla="*/ 750284 h 803848"/>
              <a:gd name="connsiteX0" fmla="*/ 1719944 w 1719944"/>
              <a:gd name="connsiteY0" fmla="*/ 0 h 750284"/>
              <a:gd name="connsiteX1" fmla="*/ 0 w 1719944"/>
              <a:gd name="connsiteY1" fmla="*/ 750284 h 750284"/>
              <a:gd name="connsiteX0" fmla="*/ 1719944 w 1719944"/>
              <a:gd name="connsiteY0" fmla="*/ 0 h 771976"/>
              <a:gd name="connsiteX1" fmla="*/ 0 w 1719944"/>
              <a:gd name="connsiteY1" fmla="*/ 750284 h 771976"/>
              <a:gd name="connsiteX0" fmla="*/ 1719944 w 1719944"/>
              <a:gd name="connsiteY0" fmla="*/ 0 h 783745"/>
              <a:gd name="connsiteX1" fmla="*/ 0 w 1719944"/>
              <a:gd name="connsiteY1" fmla="*/ 750284 h 783745"/>
              <a:gd name="connsiteX0" fmla="*/ 2204358 w 2204358"/>
              <a:gd name="connsiteY0" fmla="*/ 0 h 678271"/>
              <a:gd name="connsiteX1" fmla="*/ 0 w 2204358"/>
              <a:gd name="connsiteY1" fmla="*/ 635783 h 678271"/>
              <a:gd name="connsiteX0" fmla="*/ 2204358 w 2204358"/>
              <a:gd name="connsiteY0" fmla="*/ 0 h 672966"/>
              <a:gd name="connsiteX1" fmla="*/ 0 w 2204358"/>
              <a:gd name="connsiteY1" fmla="*/ 635783 h 672966"/>
              <a:gd name="connsiteX0" fmla="*/ 2209801 w 2209801"/>
              <a:gd name="connsiteY0" fmla="*/ 0 h 588968"/>
              <a:gd name="connsiteX1" fmla="*/ 0 w 2209801"/>
              <a:gd name="connsiteY1" fmla="*/ 543092 h 588968"/>
              <a:gd name="connsiteX0" fmla="*/ 2209801 w 2209801"/>
              <a:gd name="connsiteY0" fmla="*/ 0 h 543092"/>
              <a:gd name="connsiteX1" fmla="*/ 0 w 2209801"/>
              <a:gd name="connsiteY1" fmla="*/ 543092 h 543092"/>
              <a:gd name="connsiteX0" fmla="*/ 2209801 w 2209801"/>
              <a:gd name="connsiteY0" fmla="*/ 0 h 543092"/>
              <a:gd name="connsiteX1" fmla="*/ 0 w 2209801"/>
              <a:gd name="connsiteY1" fmla="*/ 543092 h 543092"/>
              <a:gd name="connsiteX0" fmla="*/ 2209801 w 2209801"/>
              <a:gd name="connsiteY0" fmla="*/ 0 h 543092"/>
              <a:gd name="connsiteX1" fmla="*/ 0 w 2209801"/>
              <a:gd name="connsiteY1" fmla="*/ 543092 h 543092"/>
              <a:gd name="connsiteX0" fmla="*/ 2209801 w 2209801"/>
              <a:gd name="connsiteY0" fmla="*/ 0 h 543092"/>
              <a:gd name="connsiteX1" fmla="*/ 0 w 2209801"/>
              <a:gd name="connsiteY1" fmla="*/ 543092 h 543092"/>
              <a:gd name="connsiteX0" fmla="*/ 2209801 w 2209801"/>
              <a:gd name="connsiteY0" fmla="*/ 0 h 695760"/>
              <a:gd name="connsiteX1" fmla="*/ 0 w 2209801"/>
              <a:gd name="connsiteY1" fmla="*/ 695760 h 695760"/>
              <a:gd name="connsiteX0" fmla="*/ 2209801 w 2209801"/>
              <a:gd name="connsiteY0" fmla="*/ 0 h 695760"/>
              <a:gd name="connsiteX1" fmla="*/ 0 w 2209801"/>
              <a:gd name="connsiteY1" fmla="*/ 695760 h 695760"/>
              <a:gd name="connsiteX0" fmla="*/ 2068287 w 2068287"/>
              <a:gd name="connsiteY0" fmla="*/ 0 h 695760"/>
              <a:gd name="connsiteX1" fmla="*/ 0 w 2068287"/>
              <a:gd name="connsiteY1" fmla="*/ 695760 h 695760"/>
              <a:gd name="connsiteX0" fmla="*/ 2068287 w 2068287"/>
              <a:gd name="connsiteY0" fmla="*/ 0 h 695760"/>
              <a:gd name="connsiteX1" fmla="*/ 0 w 2068287"/>
              <a:gd name="connsiteY1" fmla="*/ 695760 h 695760"/>
              <a:gd name="connsiteX0" fmla="*/ 1986644 w 1986644"/>
              <a:gd name="connsiteY0" fmla="*/ 0 h 646688"/>
              <a:gd name="connsiteX1" fmla="*/ 0 w 1986644"/>
              <a:gd name="connsiteY1" fmla="*/ 646688 h 646688"/>
              <a:gd name="connsiteX0" fmla="*/ 1986644 w 1986644"/>
              <a:gd name="connsiteY0" fmla="*/ 0 h 646688"/>
              <a:gd name="connsiteX1" fmla="*/ 0 w 1986644"/>
              <a:gd name="connsiteY1" fmla="*/ 646688 h 646688"/>
              <a:gd name="connsiteX0" fmla="*/ 1986644 w 1986644"/>
              <a:gd name="connsiteY0" fmla="*/ 0 h 646688"/>
              <a:gd name="connsiteX1" fmla="*/ 0 w 1986644"/>
              <a:gd name="connsiteY1" fmla="*/ 646688 h 646688"/>
              <a:gd name="connsiteX0" fmla="*/ 1986644 w 1997481"/>
              <a:gd name="connsiteY0" fmla="*/ 0 h 646688"/>
              <a:gd name="connsiteX1" fmla="*/ 0 w 1997481"/>
              <a:gd name="connsiteY1" fmla="*/ 646688 h 64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7481" h="646688">
                <a:moveTo>
                  <a:pt x="1986644" y="0"/>
                </a:moveTo>
                <a:cubicBezTo>
                  <a:pt x="2148115" y="697194"/>
                  <a:pt x="459015" y="587425"/>
                  <a:pt x="0" y="646688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TextBox 2130">
            <a:extLst>
              <a:ext uri="{FF2B5EF4-FFF2-40B4-BE49-F238E27FC236}">
                <a16:creationId xmlns:a16="http://schemas.microsoft.com/office/drawing/2014/main" id="{1C4BF086-1B87-DD83-4F11-B5BF1B857A01}"/>
              </a:ext>
            </a:extLst>
          </p:cNvPr>
          <p:cNvSpPr txBox="1"/>
          <p:nvPr/>
        </p:nvSpPr>
        <p:spPr>
          <a:xfrm rot="621395">
            <a:off x="5846933" y="3386704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COMPRESSOR</a:t>
            </a:r>
          </a:p>
        </p:txBody>
      </p:sp>
      <p:sp>
        <p:nvSpPr>
          <p:cNvPr id="2132" name="TextBox 2131">
            <a:extLst>
              <a:ext uri="{FF2B5EF4-FFF2-40B4-BE49-F238E27FC236}">
                <a16:creationId xmlns:a16="http://schemas.microsoft.com/office/drawing/2014/main" id="{2BF04BC7-7FCF-CC06-6246-9C17BC496E8F}"/>
              </a:ext>
            </a:extLst>
          </p:cNvPr>
          <p:cNvSpPr txBox="1"/>
          <p:nvPr/>
        </p:nvSpPr>
        <p:spPr>
          <a:xfrm>
            <a:off x="5897243" y="4109429"/>
            <a:ext cx="946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CO2</a:t>
            </a:r>
            <a:br>
              <a:rPr lang="en-US" sz="1100" b="1" dirty="0"/>
            </a:br>
            <a:r>
              <a:rPr lang="en-US" sz="1100" b="1" dirty="0"/>
              <a:t>AMPLIFIER</a:t>
            </a:r>
          </a:p>
        </p:txBody>
      </p:sp>
      <p:sp>
        <p:nvSpPr>
          <p:cNvPr id="2133" name="TextBox 2132">
            <a:extLst>
              <a:ext uri="{FF2B5EF4-FFF2-40B4-BE49-F238E27FC236}">
                <a16:creationId xmlns:a16="http://schemas.microsoft.com/office/drawing/2014/main" id="{954960C7-5DFA-D335-0DF3-B32D4EA93C06}"/>
              </a:ext>
            </a:extLst>
          </p:cNvPr>
          <p:cNvSpPr txBox="1"/>
          <p:nvPr/>
        </p:nvSpPr>
        <p:spPr>
          <a:xfrm>
            <a:off x="8536765" y="3999467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NLPC-1</a:t>
            </a:r>
          </a:p>
        </p:txBody>
      </p:sp>
      <p:sp>
        <p:nvSpPr>
          <p:cNvPr id="2134" name="TextBox 2133">
            <a:extLst>
              <a:ext uri="{FF2B5EF4-FFF2-40B4-BE49-F238E27FC236}">
                <a16:creationId xmlns:a16="http://schemas.microsoft.com/office/drawing/2014/main" id="{33348CC9-8CAE-F14C-0AC1-AC77C8429627}"/>
              </a:ext>
            </a:extLst>
          </p:cNvPr>
          <p:cNvSpPr txBox="1"/>
          <p:nvPr/>
        </p:nvSpPr>
        <p:spPr>
          <a:xfrm>
            <a:off x="10605822" y="4233918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NLPC-2</a:t>
            </a:r>
          </a:p>
        </p:txBody>
      </p:sp>
    </p:spTree>
    <p:extLst>
      <p:ext uri="{BB962C8B-B14F-4D97-AF65-F5344CB8AC3E}">
        <p14:creationId xmlns:p14="http://schemas.microsoft.com/office/powerpoint/2010/main" val="404911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6637-8105-47EF-73F3-6AE03835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68" y="-89111"/>
            <a:ext cx="11049000" cy="1325563"/>
          </a:xfrm>
        </p:spPr>
        <p:txBody>
          <a:bodyPr/>
          <a:lstStyle/>
          <a:p>
            <a:r>
              <a:rPr lang="en-US" dirty="0"/>
              <a:t>Products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B46B-B348-4098-4799-75220CC4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57" y="1180196"/>
            <a:ext cx="11049000" cy="42071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9CD9D-38A5-4F08-9384-8A65512BF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7B471D-E5C0-B71D-964F-49E505E6F16C}"/>
              </a:ext>
            </a:extLst>
          </p:cNvPr>
          <p:cNvSpPr txBox="1"/>
          <p:nvPr/>
        </p:nvSpPr>
        <p:spPr>
          <a:xfrm>
            <a:off x="365108" y="870376"/>
            <a:ext cx="11461783" cy="5483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Peer-reviewed papers</a:t>
            </a:r>
            <a:endParaRPr lang="en-US" sz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Kawamori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P. G. Schunemann, V.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Gruzdev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K. L. Vodopyanov, “High-order (N=4–6) multiphoton absorption and mid-infrared Kerr nonlinearity in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ZnSe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GaSe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and ZGP crystals”, APL Photon. 7, 086101, </a:t>
            </a:r>
            <a:r>
              <a:rPr lang="en-US" sz="1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https://doi.org/10.1063/5.0089925</a:t>
            </a:r>
            <a:endParaRPr lang="en-US" sz="10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 N. Polyanskiy, I. V. Pogorelsky, M. Babzien, R. Kupfer, K. L. Vodopyanov, M. A. Palmer , "Post-compression of long-wave infrared 2 picosecond sub-terawatt pulses in bulk materials", Opt. Express 29, 31714-31725,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https://doi.org/10.1364/OE.434238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 N. Polyanskiy, M. Babzien, I. V. Pogorelsky, R. Kupfer, K. L. Vodopyanov, M. A. Palmer, "Single-shot measurement of the nonlinear refractive index of air at 9.2 µm with a picosecond terawatt CO</a:t>
            </a:r>
            <a:r>
              <a:rPr lang="en-US" sz="80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laser", Opt. Lett. 46, 2067,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https://doi.org/10.1364/OL.423800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 N. Polyanskiy, I. V. Pogorelsky, M. Babzien, R. Kupfer, N.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Vafaei-Najafabad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M. A. Palmer, "High-peak-power long-wave infrared lasers with CO</a:t>
            </a:r>
            <a:r>
              <a:rPr lang="en-US" sz="80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amplifiers", Photonics 8, 101,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https://doi.org/10.3390/photonics8040101</a:t>
            </a:r>
            <a:endParaRPr lang="en-US" sz="800" u="sng" dirty="0">
              <a:solidFill>
                <a:srgbClr val="0563C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Conference presentations</a:t>
            </a:r>
            <a:endParaRPr lang="en-US" sz="1000" dirty="0">
              <a:solidFill>
                <a:srgbClr val="000000"/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M. Polyanskiy, I. Pogorelsky, M. Babzien, R. Kupfer, W. Li, M. Palmer, “9.3 microns: Toward next-generation CO</a:t>
            </a:r>
            <a:r>
              <a:rPr lang="en-US" sz="1000" baseline="-25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laser for particle acceleration”, 20</a:t>
            </a:r>
            <a:r>
              <a:rPr lang="en-US" sz="1000" baseline="30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Advanced Accelerator Concepts Workshop (AAC’22), Hauppauge, NY, November 6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000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1000" b="1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M. Polyanskiy, “Multi-terawatt long wave infrared lasers: Status and perspectives”, XXIII International Symposium on High-Power Laser Systems and Applications (HPLS&amp;A) 2022, Prague, Czech Republic, June 13–16 </a:t>
            </a:r>
            <a:r>
              <a:rPr lang="en-US" sz="1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M. N. Polyanskiy, I. V. Pogorelsky, M. Babzien, R. Kupfer, M. A. Palmer, “The choice of materials for post-compression of high-peak-power long-wave infrared pulses”, Conference on Lasers and Electro-Optics, San Jose, CA, May 16–20 </a:t>
            </a:r>
            <a:r>
              <a:rPr lang="en-US" sz="1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https://opg.optica.org/abstract.cfm?uri=CLEO_SI-2022-JTh3A.31</a:t>
            </a:r>
            <a:endParaRPr lang="en-US" sz="10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Kawamori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P. G. Schunemann, V.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Gruzdev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K. L. Vodopyanov, “High order (N=4–6) multiphoton mid-IR absorption in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ZnSe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GaSe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, and ZGP and the role of free carriers”, Conference on Lasers and Electro-Optics, San Jose, CA, May 16–20 </a:t>
            </a:r>
            <a:r>
              <a:rPr lang="en-US" sz="1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https://opg.optica.org/abstract.cfm?uri=CLEO_AT-2022-JW3A.57</a:t>
            </a:r>
            <a:endParaRPr lang="en-US" sz="10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K. L. Vodopyanov, P. G. Schunemann, T.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Kawamori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“Mid-IR high-order multiphoton absorption and nonlinear refraction in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ZnSe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GaSe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and ZGP crystals”, Laser-Induced Damage in Optical Materials 2021 (virtual), October 12–15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https://doi.org/10.1117/12.2601661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 Polyanskiy, I. Pogorelsky, M. Babzien, R. Kupfer, M. Palmer (poster presented by I. Pogorelsky), "Ultrashort-pulse, terawatt, long-wave infrared lasers based on high-pressure CO</a:t>
            </a:r>
            <a:r>
              <a:rPr lang="en-US" sz="800" baseline="-25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amplifiers", EOS Annual Meeting (EOSAM), Rome, Italy (virtual), September 13–17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https://doi.org/10.1051/epjconf/202125511010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I. V. Pogorelsky, M. N. Polyanskiy, M. Babzien, M. A. Palmer, "Post-compression of 9.2-μm terawatt laser pulses to femtoseconds", EOS Annual Meeting (EOSAM), Rome, Italy (virtual), September 13–17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https://doi.org/10.1051/epjconf/202125511007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I. Pogorelsky, M. Polyanskiy, M. Babzien, M. Palmer, “Long-wave IR terawatt laser pulse compression to sub-picoseconds”, 12th International Particle Accelerator Conference, Campinas, SP, Brazil (virtual), 24–28 May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https://doi.org/10.18429/JACoW-IPAC2021-THPAB062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Kawamori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P. Schunemann, and K. Vodopyanov, “High-order mid-IR multiphoton absorption and nonlinear refraction in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ZnSe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GaSe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and ZGP crystals”. Conference on Lasers and Electro-Optics, San Jose, CA (virtual), May 09–14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https://ieeexplore.ieee.org/document/9572386</a:t>
            </a:r>
            <a:endParaRPr lang="en-US" sz="800" u="sng" dirty="0">
              <a:solidFill>
                <a:srgbClr val="0563C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I. Pogorelsky, M. Polyanskiy, M. Babzien, and M. Palmer, “Experiment on long-wave IR terawatt laser pulse compression to sub-picoseconds”. Mid-Infrared Coherent Sources 2020, Washington, DC United States (virtual), 16–20 November </a:t>
            </a:r>
            <a:r>
              <a:rPr lang="en-US" sz="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2020</a:t>
            </a:r>
            <a:r>
              <a:rPr lang="en-US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8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https://doi.org/10.1364/MICS.2020.MF2C.1</a:t>
            </a:r>
            <a:endParaRPr lang="en-US" sz="800" u="sng" dirty="0">
              <a:solidFill>
                <a:srgbClr val="0563C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800" u="sng" dirty="0">
              <a:solidFill>
                <a:srgbClr val="0563C1"/>
              </a:solidFill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Other</a:t>
            </a:r>
            <a:endParaRPr lang="en-US" sz="10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All-new version of </a:t>
            </a:r>
            <a:r>
              <a:rPr lang="en-US" sz="1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co2amp</a:t>
            </a:r>
            <a:r>
              <a:rPr lang="en-US" sz="1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code “co2amp 2020” with advanced support fo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 nonlinear effects in materials </a:t>
            </a:r>
            <a:r>
              <a:rPr lang="en-US" sz="1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https://github.com/polyanskiy/co2amp</a:t>
            </a:r>
            <a:endParaRPr lang="en-US" sz="10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0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One graduate student training (UCF)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DB7D8C-2467-0D99-BE03-BD14603A7C82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4CDCEFE8-AF22-9B97-08D3-208C43E59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16D6A2-6B72-B5E3-5B6A-E1FA25248F9F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5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18B1C-11DF-8ED5-7E13-23C2CD48D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F65A2E-6ED7-3F8E-D9E6-483072021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ED8875-AA96-915E-1142-BF72980B3FA2}"/>
              </a:ext>
            </a:extLst>
          </p:cNvPr>
          <p:cNvGrpSpPr/>
          <p:nvPr/>
        </p:nvGrpSpPr>
        <p:grpSpPr>
          <a:xfrm>
            <a:off x="8613773" y="6032809"/>
            <a:ext cx="3235328" cy="685795"/>
            <a:chOff x="8459251" y="5148607"/>
            <a:chExt cx="3295602" cy="685795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BD9472E8-68D9-FE66-16ED-86B088C9D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D4EAEE-F24A-1899-BB61-14B4D8D390E4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Accelerator Facility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52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AA2C-2831-0389-7BF1-1B84451B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for Program 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382863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A53A41-82EC-E28E-15B8-8153C36BF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21885"/>
              </p:ext>
            </p:extLst>
          </p:nvPr>
        </p:nvGraphicFramePr>
        <p:xfrm>
          <a:off x="595901" y="1655389"/>
          <a:ext cx="11222513" cy="4265590"/>
        </p:xfrm>
        <a:graphic>
          <a:graphicData uri="http://schemas.openxmlformats.org/drawingml/2006/table">
            <a:tbl>
              <a:tblPr firstRow="1" bandRow="1"/>
              <a:tblGrid>
                <a:gridCol w="1910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05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4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18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9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Requested Values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Beam</a:t>
                      </a:r>
                      <a:r>
                        <a:rPr lang="en-US" sz="1400" baseline="0"/>
                        <a:t> Energy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MeV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50-65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Bunch Charge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err="1"/>
                        <a:t>nC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0.1-2.0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Compression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fs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Down to 100 fs (up to 1 kA peak current)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400" i="1" baseline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Transverse size at IP (</a:t>
                      </a:r>
                      <a:r>
                        <a:rPr lang="en-US" sz="1400">
                          <a:latin typeface="Symbol" pitchFamily="2" charset="2"/>
                        </a:rPr>
                        <a:t>s</a:t>
                      </a:r>
                      <a:r>
                        <a:rPr lang="en-US" sz="1400">
                          <a:latin typeface="+mn-lt"/>
                        </a:rPr>
                        <a:t>)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30 </a:t>
                      </a:r>
                      <a:r>
                        <a:rPr lang="mr-IN" sz="1400"/>
                        <a:t>–</a:t>
                      </a:r>
                      <a:r>
                        <a:rPr lang="en-US" sz="1400"/>
                        <a:t> 100 (dependent on IP position)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Normalized Emittance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1 (at 0.3</a:t>
                      </a:r>
                      <a:r>
                        <a:rPr lang="en-US" sz="1400" baseline="0"/>
                        <a:t> </a:t>
                      </a:r>
                      <a:r>
                        <a:rPr lang="en-US" sz="1400" baseline="0" err="1"/>
                        <a:t>nC</a:t>
                      </a:r>
                      <a:r>
                        <a:rPr lang="en-US" sz="1400" baseline="0"/>
                        <a:t>)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400" i="1" baseline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Rep.</a:t>
                      </a:r>
                      <a:r>
                        <a:rPr lang="en-US" sz="1400" baseline="0"/>
                        <a:t> Rate (Hz)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/>
                        <a:t>Trains</a:t>
                      </a:r>
                      <a:r>
                        <a:rPr lang="en-US" sz="1400" baseline="0"/>
                        <a:t> mode</a:t>
                      </a:r>
                      <a:endParaRPr lang="en-US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/>
                        <a:t>Single bunch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EDBE2D-CD66-C023-04E9-4EC70BA15395}"/>
              </a:ext>
            </a:extLst>
          </p:cNvPr>
          <p:cNvSpPr txBox="1"/>
          <p:nvPr/>
        </p:nvSpPr>
        <p:spPr>
          <a:xfrm>
            <a:off x="3994698" y="1093518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48709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25884"/>
              </p:ext>
            </p:extLst>
          </p:nvPr>
        </p:nvGraphicFramePr>
        <p:xfrm>
          <a:off x="205485" y="567408"/>
          <a:ext cx="11794733" cy="624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2295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36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67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4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67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Requested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/>
                        <a:t> Regenerative Amplifier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b="1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mJ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Circular polarization available at slightly reduced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/>
                        <a:t>CO</a:t>
                      </a:r>
                      <a:r>
                        <a:rPr lang="en-US" sz="1400" b="1" baseline="-25000"/>
                        <a:t>2</a:t>
                      </a:r>
                      <a:r>
                        <a:rPr lang="en-US" sz="1400" b="1" baseline="0"/>
                        <a:t> CPA Beam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Symbol" pitchFamily="2" charset="2"/>
                        </a:rPr>
                        <a:t>m</a:t>
                      </a:r>
                      <a:r>
                        <a:rPr lang="en-US" sz="1400">
                          <a:latin typeface="+mn-lt"/>
                        </a:rPr>
                        <a:t>m</a:t>
                      </a:r>
                      <a:endParaRPr lang="en-US" sz="1400">
                        <a:latin typeface="Symbol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Wavelength determined by mixed isotope gain media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9.2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i="1" baseline="0"/>
                        <a:t>Note that delivery of full power pulses to the Experimental Hall is presently limited to Beamline #1 only.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Peak Power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TW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~5 TW operation will become available shortly into this year’s experimental run period.  A 3-year development effort to achieve &gt;10 TW and deliver to users is in progress.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Mode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Single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Length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ps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Maximum pulse energies of &gt;10 J will become available within the next year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  <a:r>
                        <a:rPr lang="en-US" sz="1400" baseline="30000"/>
                        <a:t>2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~2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Repetition</a:t>
                      </a:r>
                      <a:r>
                        <a:rPr lang="en-US" sz="1400" baseline="0"/>
                        <a:t> Rate</a:t>
                      </a:r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Hz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Polarization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Adjustable linear polarization along with circular polarization can be provided upon request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94698" y="36359"/>
            <a:ext cx="369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77784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92707"/>
              </p:ext>
            </p:extLst>
          </p:nvPr>
        </p:nvGraphicFramePr>
        <p:xfrm>
          <a:off x="205485" y="567408"/>
          <a:ext cx="11887198" cy="381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10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191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Stage II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Central 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FWHM Bandwidth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FWHM 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Chirped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Compressed 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is presently operational with work underway this year to achieve our 100 </a:t>
                      </a:r>
                      <a:r>
                        <a:rPr lang="en-US" sz="14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mJ</a:t>
                      </a:r>
                      <a:r>
                        <a:rPr lang="en-US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goal.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Power to Experiments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80298" y="0"/>
            <a:ext cx="600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99874"/>
              </p:ext>
            </p:extLst>
          </p:nvPr>
        </p:nvGraphicFramePr>
        <p:xfrm>
          <a:off x="203773" y="4482612"/>
          <a:ext cx="11909458" cy="2164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9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083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1288446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57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606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60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Units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Typical Values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Comments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Requested Values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Wavelength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Energy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Pulse Width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i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8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Special Equipment Requirements and Hazards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BB6350-E74F-0A3C-F182-431343C33DE4}"/>
              </a:ext>
            </a:extLst>
          </p:cNvPr>
          <p:cNvSpPr>
            <a:spLocks noGrp="1"/>
          </p:cNvSpPr>
          <p:nvPr/>
        </p:nvSpPr>
        <p:spPr>
          <a:xfrm>
            <a:off x="827926" y="1347385"/>
            <a:ext cx="10515600" cy="5170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Electron Beam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Laser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to arrange 14 meters of open-air beam propagation between laser output and experimental setup (for diffraction-based beam forming) </a:t>
            </a:r>
          </a:p>
          <a:p>
            <a:pPr lvl="1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Two vacuum chambers for post-compression R&amp;D integrated into CO2-FEL vacuum transport line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Ti:Sapphire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Nd:YAG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Lasers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Hazards &amp; Special Installation Requirements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Large installation (chamber, insertion device, etc.):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post-compression (NLPC) chambers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Cryogens: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Introducing new magnetic elements: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Introducing new materials into the beam path: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Any other foreseeable beam line modifications: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4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42057"/>
              </p:ext>
            </p:extLst>
          </p:nvPr>
        </p:nvGraphicFramePr>
        <p:xfrm>
          <a:off x="838200" y="1291370"/>
          <a:ext cx="10515600" cy="1752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(2 runs: 1 week setup each)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</a:t>
                      </a:r>
                    </a:p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(2 runs: 1 week run each)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CY2023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52360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Only (in Laser Areas)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/>
                        <a:t>Laser* + Electron Beam</a:t>
                      </a:r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852757" y="6123398"/>
            <a:ext cx="369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Laser = Near-IR or LWIR (CO</a:t>
            </a:r>
            <a:r>
              <a:rPr lang="en-US" baseline="-25000"/>
              <a:t>2</a:t>
            </a:r>
            <a:r>
              <a:rPr lang="en-US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323656" y="3594245"/>
            <a:ext cx="8706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Time Request for the 3-year Experiment  (including CY2023-25)</a:t>
            </a:r>
          </a:p>
        </p:txBody>
      </p:sp>
    </p:spTree>
    <p:extLst>
      <p:ext uri="{BB962C8B-B14F-4D97-AF65-F5344CB8AC3E}">
        <p14:creationId xmlns:p14="http://schemas.microsoft.com/office/powerpoint/2010/main" val="410663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743A34-633F-595F-6667-F0B7BE63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AE-101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7E3E352-4841-A376-4CD9-84FB397FA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63939"/>
              </p:ext>
            </p:extLst>
          </p:nvPr>
        </p:nvGraphicFramePr>
        <p:xfrm>
          <a:off x="1023758" y="1776305"/>
          <a:ext cx="10825343" cy="3581400"/>
        </p:xfrm>
        <a:graphic>
          <a:graphicData uri="http://schemas.openxmlformats.org/drawingml/2006/table">
            <a:tbl>
              <a:tblPr firstRow="1" bandRow="1"/>
              <a:tblGrid>
                <a:gridCol w="2007268">
                  <a:extLst>
                    <a:ext uri="{9D8B030D-6E8A-4147-A177-3AD203B41FA5}">
                      <a16:colId xmlns:a16="http://schemas.microsoft.com/office/drawing/2014/main" val="1179947282"/>
                    </a:ext>
                  </a:extLst>
                </a:gridCol>
                <a:gridCol w="8818075">
                  <a:extLst>
                    <a:ext uri="{9D8B030D-6E8A-4147-A177-3AD203B41FA5}">
                      <a16:colId xmlns:a16="http://schemas.microsoft.com/office/drawing/2014/main" val="34586393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Title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Optical Materials for Ultrahigh-Power​ Long-Wave Infrared Lasers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8516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Active (reporting completion of year 3 out of 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1717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Mikhail Polyanskiy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Igor Pogorelsky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621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Team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BNL:		M. Polyanskiy, I. Pogorelsky, M. Babzien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UCF CREOL:	K. Vodopyanov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BAE Systems:	P. Schunemann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542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Funding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DOE ARDAP grant KA2601020 (2019—2022; PI: M. Polyanskiy)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DOE ARDAP grant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+mn-cs"/>
                        </a:rPr>
                        <a:t>KW0101020 (2022—2025; PI: M. Polyanskiy)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BNL LDRD grant #20-010 (2020—2023; PI: I. Pogorelsky)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77706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Funding 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Received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70924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4BC533E-AA31-3DD4-C186-E9F3FEE7971B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8B8927F0-CCF0-6941-6547-0E9AA63A9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3D0AC1-5EA7-E0A8-8290-596793B8F204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88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5B29-6584-4F55-41E9-BCB14078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EC3F34-CD57-CBFD-C504-012C3250D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3B39B-B817-54B7-A46D-D6FC55F0B93C}"/>
              </a:ext>
            </a:extLst>
          </p:cNvPr>
          <p:cNvSpPr txBox="1"/>
          <p:nvPr/>
        </p:nvSpPr>
        <p:spPr>
          <a:xfrm>
            <a:off x="975360" y="2420974"/>
            <a:ext cx="10302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2400"/>
              </a:spcAft>
              <a:buAutoNum type="arabicParenR"/>
            </a:pPr>
            <a:r>
              <a:rPr lang="en-US" sz="3200" dirty="0"/>
              <a:t>Systematically study properties of infrared materials under the action of intense L-WIR laser irradiation</a:t>
            </a:r>
          </a:p>
          <a:p>
            <a:pPr marL="514350" indent="-514350">
              <a:spcAft>
                <a:spcPts val="2400"/>
              </a:spcAft>
              <a:buAutoNum type="arabicParenR"/>
            </a:pPr>
            <a:r>
              <a:rPr lang="en-US" sz="3200" dirty="0"/>
              <a:t>Develop a concept of nonlinear post-compression of picosecond L-WIR pulses to a sub-picosecond</a:t>
            </a:r>
          </a:p>
          <a:p>
            <a:pPr marL="514350" indent="-514350">
              <a:spcAft>
                <a:spcPts val="2400"/>
              </a:spcAft>
              <a:buAutoNum type="arabicParenR"/>
            </a:pPr>
            <a:r>
              <a:rPr lang="en-US" sz="3200" dirty="0"/>
              <a:t>Demonstrate post-compression at multi-TW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C06E0-825B-32BE-A639-EFAE0CD100AB}"/>
              </a:ext>
            </a:extLst>
          </p:cNvPr>
          <p:cNvSpPr/>
          <p:nvPr/>
        </p:nvSpPr>
        <p:spPr>
          <a:xfrm>
            <a:off x="5841727" y="100148"/>
            <a:ext cx="6210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82957"/>
                </a:solidFill>
                <a:effectLst/>
                <a:uLnTx/>
                <a:uFillTx/>
                <a:latin typeface="Times New Roman" panose="02020603050405020304" pitchFamily="18" charset="0"/>
              </a:rPr>
              <a:t>“We propose a systematic study of the properties of a wide range of materials under the action of ultra-intense long-wave infrared (LWIR) laser pulses. The information that will be obtained during the proposed effort is critically needed for the development of the next-generation multi-terawatt LWIR lasers.”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82957"/>
                </a:solidFill>
                <a:effectLst/>
                <a:uLnTx/>
                <a:uFillTx/>
                <a:latin typeface="Times New Roman" panose="02020603050405020304" pitchFamily="18" charset="0"/>
              </a:rPr>
              <a:t>(DOE ARDAP Accelerator Stewardship proposal, 2019)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D3AA9D-48A7-A208-AD6D-AE5C0F9D089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4F2FC5E4-B01E-750C-44A4-21AB15BA8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5F4C85-23B5-3833-DD1C-8C6FBE45AA57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8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86B5E-119B-D38E-98A9-01EC90638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ARDAP project: Team &amp;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20DACB-9A1E-E7D1-6672-00B9E3A70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F5A70-C83A-E98C-43B7-D927432EE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63" y="2234479"/>
            <a:ext cx="4128686" cy="1421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345333-4E33-8823-7AB4-A3D8203FD3E0}"/>
              </a:ext>
            </a:extLst>
          </p:cNvPr>
          <p:cNvSpPr/>
          <p:nvPr/>
        </p:nvSpPr>
        <p:spPr>
          <a:xfrm>
            <a:off x="457839" y="2171836"/>
            <a:ext cx="11289254" cy="3555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3C8B3-8D6E-A847-BF71-6AA9EFC21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60" y="2442833"/>
            <a:ext cx="2554605" cy="1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012376-C7C9-5CA9-1633-4569B0938916}"/>
              </a:ext>
            </a:extLst>
          </p:cNvPr>
          <p:cNvSpPr txBox="1"/>
          <p:nvPr/>
        </p:nvSpPr>
        <p:spPr>
          <a:xfrm>
            <a:off x="418585" y="4363200"/>
            <a:ext cx="3514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study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Physics of interaction of IR materials with intense MWIR/LWIR optical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ADE2F-CF3C-0559-E55F-7D8ADCEBFA7C}"/>
              </a:ext>
            </a:extLst>
          </p:cNvPr>
          <p:cNvSpPr txBox="1"/>
          <p:nvPr/>
        </p:nvSpPr>
        <p:spPr>
          <a:xfrm>
            <a:off x="4269651" y="4396061"/>
            <a:ext cx="387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science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nonlinear constants, new concepts of nonlinear L-WIR optical systems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D93EB30-F4ED-2ADE-DE26-688BCD9AD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4885" y="3291261"/>
            <a:ext cx="1463040" cy="109728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256307C-DFDA-E062-D120-CF8B23DCC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07622" y="3282018"/>
            <a:ext cx="1463040" cy="1097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0B0284-BD14-CCE5-94F4-7759DF54430F}"/>
              </a:ext>
            </a:extLst>
          </p:cNvPr>
          <p:cNvSpPr txBox="1"/>
          <p:nvPr/>
        </p:nvSpPr>
        <p:spPr>
          <a:xfrm>
            <a:off x="8194700" y="4561205"/>
            <a:ext cx="3697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materials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Fabrication methods for new</a:t>
            </a:r>
            <a:b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IR crystals</a:t>
            </a:r>
          </a:p>
        </p:txBody>
      </p:sp>
      <p:pic>
        <p:nvPicPr>
          <p:cNvPr id="12" name="Picture 344">
            <a:extLst>
              <a:ext uri="{FF2B5EF4-FFF2-40B4-BE49-F238E27FC236}">
                <a16:creationId xmlns:a16="http://schemas.microsoft.com/office/drawing/2014/main" id="{D9D65103-7191-D1E6-CF80-72F73F34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69" y="3082091"/>
            <a:ext cx="1680374" cy="118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5">
            <a:extLst>
              <a:ext uri="{FF2B5EF4-FFF2-40B4-BE49-F238E27FC236}">
                <a16:creationId xmlns:a16="http://schemas.microsoft.com/office/drawing/2014/main" id="{BDC54E1E-C950-9CA7-423D-0CF0AF38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69" y="2474078"/>
            <a:ext cx="1680374" cy="79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991811-FE16-61FE-F0F2-DF20CB27D61E}"/>
              </a:ext>
            </a:extLst>
          </p:cNvPr>
          <p:cNvSpPr txBox="1"/>
          <p:nvPr/>
        </p:nvSpPr>
        <p:spPr>
          <a:xfrm>
            <a:off x="9919349" y="246251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C1C5C-9933-BE7B-F23E-CA82F10EF4CB}"/>
              </a:ext>
            </a:extLst>
          </p:cNvPr>
          <p:cNvSpPr txBox="1"/>
          <p:nvPr/>
        </p:nvSpPr>
        <p:spPr>
          <a:xfrm>
            <a:off x="9919349" y="319758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BGSe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5A0AD-121E-3AAE-9FAD-0E071FEFBC7B}"/>
              </a:ext>
            </a:extLst>
          </p:cNvPr>
          <p:cNvSpPr txBox="1"/>
          <p:nvPr/>
        </p:nvSpPr>
        <p:spPr>
          <a:xfrm>
            <a:off x="525190" y="1730328"/>
            <a:ext cx="330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UCF</a:t>
            </a:r>
            <a:r>
              <a:rPr lang="en-US" dirty="0"/>
              <a:t> (Konstantin Vodopyanov)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2D6748-27CF-C1A0-27D1-8BC6D509645F}"/>
              </a:ext>
            </a:extLst>
          </p:cNvPr>
          <p:cNvSpPr txBox="1"/>
          <p:nvPr/>
        </p:nvSpPr>
        <p:spPr>
          <a:xfrm>
            <a:off x="4630943" y="172556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BNL</a:t>
            </a:r>
            <a:r>
              <a:rPr lang="en-US" dirty="0"/>
              <a:t> (Mikhail Polyanskiy)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98789D-31C8-990B-CDBC-E40A7A320ABB}"/>
              </a:ext>
            </a:extLst>
          </p:cNvPr>
          <p:cNvSpPr txBox="1"/>
          <p:nvPr/>
        </p:nvSpPr>
        <p:spPr>
          <a:xfrm>
            <a:off x="8379036" y="1725569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BAE</a:t>
            </a:r>
            <a:r>
              <a:rPr lang="en-US" dirty="0"/>
              <a:t> (Peter Schunemann)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B654CC-90BD-85CC-8783-F1EE5010B2A9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1DDFDAF-FBA2-7E03-3D22-914A6D17F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F75A1-2C35-4F96-C2BA-9CD945A7FA26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38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32C1FDC-8676-51B5-CDC5-78C0AC54B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353" y="2671343"/>
            <a:ext cx="4846173" cy="2453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58232-7A8A-7B67-DABE-5392D920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365125"/>
            <a:ext cx="1154536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ATF experiments: Single-shot measurements of nonlinear absorption or refraction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7666A-1ABC-1771-D44A-7697E8AEB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099534-7747-AC1D-D72B-441DE3B18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89" y="3114512"/>
            <a:ext cx="914039" cy="1830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B4D5E5-D4D3-27E1-E5D0-AE59FF73B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898" y="5287547"/>
            <a:ext cx="757575" cy="785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92046E-6489-DF21-F403-137556F5FD2A}"/>
              </a:ext>
            </a:extLst>
          </p:cNvPr>
          <p:cNvSpPr txBox="1"/>
          <p:nvPr/>
        </p:nvSpPr>
        <p:spPr>
          <a:xfrm>
            <a:off x="5348903" y="5229859"/>
            <a:ext cx="696885" cy="328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508 </a:t>
            </a:r>
            <a:r>
              <a:rPr lang="en-US" sz="800" dirty="0" err="1">
                <a:solidFill>
                  <a:schemeClr val="bg1"/>
                </a:solidFill>
              </a:rPr>
              <a:t>mJ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5D952F-01B1-638D-CBBA-35713BD7DA15}"/>
              </a:ext>
            </a:extLst>
          </p:cNvPr>
          <p:cNvCxnSpPr>
            <a:cxnSpLocks/>
          </p:cNvCxnSpPr>
          <p:nvPr/>
        </p:nvCxnSpPr>
        <p:spPr>
          <a:xfrm>
            <a:off x="6277597" y="5295334"/>
            <a:ext cx="0" cy="77503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B727D7D-3E3F-9DC1-425C-260C51616CF5}"/>
              </a:ext>
            </a:extLst>
          </p:cNvPr>
          <p:cNvSpPr txBox="1"/>
          <p:nvPr/>
        </p:nvSpPr>
        <p:spPr>
          <a:xfrm rot="16200000">
            <a:off x="6017339" y="5396229"/>
            <a:ext cx="839367" cy="35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12.8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79ADED-FFE1-E499-C183-7A3DD7BBCA4B}"/>
              </a:ext>
            </a:extLst>
          </p:cNvPr>
          <p:cNvSpPr txBox="1"/>
          <p:nvPr/>
        </p:nvSpPr>
        <p:spPr>
          <a:xfrm>
            <a:off x="4117642" y="6091857"/>
            <a:ext cx="2118519" cy="328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/>
              <a:t>Example: </a:t>
            </a:r>
            <a:r>
              <a:rPr lang="en-US" sz="800" dirty="0" err="1"/>
              <a:t>ZnSe</a:t>
            </a:r>
            <a:r>
              <a:rPr lang="en-US" sz="800" dirty="0"/>
              <a:t>, 6 mm thick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8C2349-17FD-FA71-A42B-006B078C2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697" y="2186615"/>
            <a:ext cx="793996" cy="7939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4FB98D-50ED-63A0-147D-ACAA21A068AB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8A02BB4-731B-3F8F-F975-26F4132C4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76C8AB-D2E5-4A5A-D5CB-7588A2825969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35A898-BEEF-55B0-8D4A-8387C33A44A1}"/>
              </a:ext>
            </a:extLst>
          </p:cNvPr>
          <p:cNvCxnSpPr>
            <a:cxnSpLocks/>
          </p:cNvCxnSpPr>
          <p:nvPr/>
        </p:nvCxnSpPr>
        <p:spPr>
          <a:xfrm>
            <a:off x="2222731" y="3155813"/>
            <a:ext cx="0" cy="86329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B45D69-AAEB-5561-AE31-AE9C58D6535F}"/>
              </a:ext>
            </a:extLst>
          </p:cNvPr>
          <p:cNvSpPr txBox="1"/>
          <p:nvPr/>
        </p:nvSpPr>
        <p:spPr>
          <a:xfrm rot="16200000">
            <a:off x="1837480" y="3505872"/>
            <a:ext cx="55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97 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92F1D4D-C065-856C-1168-88075BEB75F0}"/>
              </a:ext>
            </a:extLst>
          </p:cNvPr>
          <p:cNvCxnSpPr>
            <a:cxnSpLocks/>
          </p:cNvCxnSpPr>
          <p:nvPr/>
        </p:nvCxnSpPr>
        <p:spPr>
          <a:xfrm>
            <a:off x="6768797" y="2193169"/>
            <a:ext cx="0" cy="77503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D16F96A-781D-9B8C-C929-50A2E52EE34D}"/>
              </a:ext>
            </a:extLst>
          </p:cNvPr>
          <p:cNvSpPr txBox="1"/>
          <p:nvPr/>
        </p:nvSpPr>
        <p:spPr>
          <a:xfrm rot="16200000">
            <a:off x="6524612" y="2256758"/>
            <a:ext cx="839367" cy="35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12.8 mm</a:t>
            </a:r>
          </a:p>
        </p:txBody>
      </p:sp>
    </p:spTree>
    <p:extLst>
      <p:ext uri="{BB962C8B-B14F-4D97-AF65-F5344CB8AC3E}">
        <p14:creationId xmlns:p14="http://schemas.microsoft.com/office/powerpoint/2010/main" val="74511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FC6F-4714-4119-F191-79C83A5ABAA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ATF Results: material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B7965-FDC5-8F1C-D1BD-8B6BA9C8C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EC86DF-8E05-F93F-6462-906AB3786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57" y="1410258"/>
            <a:ext cx="4765130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EEDDE6D-C4A1-27D5-14FC-676989AFF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48" y="1410258"/>
            <a:ext cx="4765705" cy="475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4EAF1A-554A-E3E0-4042-0ABA49636AEF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65052A5F-2817-A758-A638-6083F5F96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D099C5-91F1-0774-CCB4-8200E507D952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564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EC9DBFEB-B935-0D08-04F3-09EE0D1F3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16" y="1506456"/>
            <a:ext cx="3047764" cy="1542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E54FA-DB92-93F3-3629-F2530EBC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ATF Results: Design of a post-compressor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385FB-9874-D547-771E-FD82D42C7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971517-3E4F-5C98-FE50-796654D6E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820" y="5231775"/>
            <a:ext cx="4262692" cy="1314932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A39544A-0A03-DD58-883F-128361F3F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5487" y="5082263"/>
            <a:ext cx="2194560" cy="16459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A14F304-229F-C221-93A9-8A99E17BD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31" y="3281899"/>
            <a:ext cx="4110524" cy="14147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59CFBB-4050-DBC1-F2FB-BBD3F506A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0096" y="1386933"/>
            <a:ext cx="2189172" cy="16459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CD0866F-F467-BD90-12BB-C048808170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487" y="3282907"/>
            <a:ext cx="2189169" cy="164592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E7F3BBD2-CF36-60E9-E658-A399FE6E3361}"/>
              </a:ext>
            </a:extLst>
          </p:cNvPr>
          <p:cNvSpPr txBox="1"/>
          <p:nvPr/>
        </p:nvSpPr>
        <p:spPr>
          <a:xfrm>
            <a:off x="717344" y="1913064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Demonstrated post-compression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Opt. Express </a:t>
            </a:r>
            <a:r>
              <a:rPr lang="en-US" sz="1400" b="1" dirty="0">
                <a:solidFill>
                  <a:srgbClr val="C00000"/>
                </a:solidFill>
              </a:rPr>
              <a:t>29</a:t>
            </a:r>
            <a:r>
              <a:rPr lang="en-US" sz="1400" dirty="0">
                <a:solidFill>
                  <a:srgbClr val="C00000"/>
                </a:solidFill>
              </a:rPr>
              <a:t>, 31714 (2021)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71E21C-1C38-C0FE-6DA1-AB2970A84CA9}"/>
              </a:ext>
            </a:extLst>
          </p:cNvPr>
          <p:cNvSpPr txBox="1"/>
          <p:nvPr/>
        </p:nvSpPr>
        <p:spPr>
          <a:xfrm>
            <a:off x="717344" y="3817368"/>
            <a:ext cx="2950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Next demonstration “3 TW”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to-do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1C6C82F-35F2-E214-FEBC-BD1327426A06}"/>
              </a:ext>
            </a:extLst>
          </p:cNvPr>
          <p:cNvSpPr txBox="1"/>
          <p:nvPr/>
        </p:nvSpPr>
        <p:spPr>
          <a:xfrm>
            <a:off x="1857294" y="5353696"/>
            <a:ext cx="21178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Ultimate design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Proceedings of AAC ‘22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ARDAP Phase I product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B67B524-3E88-9C00-0FDC-7AD23AB6047A}"/>
              </a:ext>
            </a:extLst>
          </p:cNvPr>
          <p:cNvCxnSpPr>
            <a:cxnSpLocks/>
          </p:cNvCxnSpPr>
          <p:nvPr/>
        </p:nvCxnSpPr>
        <p:spPr>
          <a:xfrm>
            <a:off x="1581263" y="3208016"/>
            <a:ext cx="9277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B1815FC-E913-871F-5F2B-15B69B14D0A5}"/>
              </a:ext>
            </a:extLst>
          </p:cNvPr>
          <p:cNvCxnSpPr>
            <a:cxnSpLocks/>
          </p:cNvCxnSpPr>
          <p:nvPr/>
        </p:nvCxnSpPr>
        <p:spPr>
          <a:xfrm>
            <a:off x="1581263" y="5014843"/>
            <a:ext cx="9277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D793B2-DBD0-B3C6-A860-43DAA60520C7}"/>
              </a:ext>
            </a:extLst>
          </p:cNvPr>
          <p:cNvGrpSpPr/>
          <p:nvPr/>
        </p:nvGrpSpPr>
        <p:grpSpPr>
          <a:xfrm>
            <a:off x="7531810" y="2211353"/>
            <a:ext cx="1610478" cy="947169"/>
            <a:chOff x="436833" y="4841570"/>
            <a:chExt cx="3468733" cy="20421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0DB27AE-74C4-2430-1DBC-8BDE971FBCC1}"/>
                </a:ext>
              </a:extLst>
            </p:cNvPr>
            <p:cNvSpPr/>
            <p:nvPr/>
          </p:nvSpPr>
          <p:spPr>
            <a:xfrm>
              <a:off x="2199890" y="4841570"/>
              <a:ext cx="1444456" cy="1439897"/>
            </a:xfrm>
            <a:custGeom>
              <a:avLst/>
              <a:gdLst>
                <a:gd name="connsiteX0" fmla="*/ 0 w 1444456"/>
                <a:gd name="connsiteY0" fmla="*/ 0 h 1439897"/>
                <a:gd name="connsiteX1" fmla="*/ 1444456 w 1444456"/>
                <a:gd name="connsiteY1" fmla="*/ 0 h 1439897"/>
                <a:gd name="connsiteX2" fmla="*/ 1444456 w 1444456"/>
                <a:gd name="connsiteY2" fmla="*/ 1439897 h 1439897"/>
                <a:gd name="connsiteX3" fmla="*/ 0 w 1444456"/>
                <a:gd name="connsiteY3" fmla="*/ 1439897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56" h="1439897">
                  <a:moveTo>
                    <a:pt x="0" y="0"/>
                  </a:moveTo>
                  <a:lnTo>
                    <a:pt x="1444456" y="0"/>
                  </a:lnTo>
                  <a:lnTo>
                    <a:pt x="1444456" y="1439897"/>
                  </a:lnTo>
                  <a:lnTo>
                    <a:pt x="0" y="1439897"/>
                  </a:lnTo>
                  <a:close/>
                </a:path>
              </a:pathLst>
            </a:custGeom>
            <a:solidFill>
              <a:srgbClr val="FFFFFF"/>
            </a:solidFill>
            <a:ln w="3168" cap="sq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 sz="1600"/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C0C9722-DF4B-13EF-0220-B8E03D7C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1474" y="4843149"/>
              <a:ext cx="1444456" cy="1439897"/>
            </a:xfrm>
            <a:custGeom>
              <a:avLst/>
              <a:gdLst>
                <a:gd name="connsiteX0" fmla="*/ 0 w 1444456"/>
                <a:gd name="connsiteY0" fmla="*/ 0 h 1439897"/>
                <a:gd name="connsiteX1" fmla="*/ 1444456 w 1444456"/>
                <a:gd name="connsiteY1" fmla="*/ 0 h 1439897"/>
                <a:gd name="connsiteX2" fmla="*/ 1444456 w 1444456"/>
                <a:gd name="connsiteY2" fmla="*/ 1439897 h 1439897"/>
                <a:gd name="connsiteX3" fmla="*/ 0 w 1444456"/>
                <a:gd name="connsiteY3" fmla="*/ 1439897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56" h="1439897">
                  <a:moveTo>
                    <a:pt x="0" y="0"/>
                  </a:moveTo>
                  <a:lnTo>
                    <a:pt x="1444456" y="0"/>
                  </a:lnTo>
                  <a:lnTo>
                    <a:pt x="1444456" y="1439897"/>
                  </a:lnTo>
                  <a:lnTo>
                    <a:pt x="0" y="1439897"/>
                  </a:lnTo>
                  <a:close/>
                </a:path>
              </a:pathLst>
            </a:custGeom>
          </p:spPr>
        </p:pic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2C94FB7-FDCE-5B45-CEA2-6178E50BEB76}"/>
                </a:ext>
              </a:extLst>
            </p:cNvPr>
            <p:cNvSpPr/>
            <p:nvPr/>
          </p:nvSpPr>
          <p:spPr>
            <a:xfrm>
              <a:off x="532252" y="4843149"/>
              <a:ext cx="1444456" cy="1439897"/>
            </a:xfrm>
            <a:custGeom>
              <a:avLst/>
              <a:gdLst>
                <a:gd name="connsiteX0" fmla="*/ 0 w 1444456"/>
                <a:gd name="connsiteY0" fmla="*/ 0 h 1439897"/>
                <a:gd name="connsiteX1" fmla="*/ 1444456 w 1444456"/>
                <a:gd name="connsiteY1" fmla="*/ 0 h 1439897"/>
                <a:gd name="connsiteX2" fmla="*/ 1444456 w 1444456"/>
                <a:gd name="connsiteY2" fmla="*/ 1439897 h 1439897"/>
                <a:gd name="connsiteX3" fmla="*/ 0 w 1444456"/>
                <a:gd name="connsiteY3" fmla="*/ 1439897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56" h="1439897">
                  <a:moveTo>
                    <a:pt x="0" y="0"/>
                  </a:moveTo>
                  <a:lnTo>
                    <a:pt x="1444456" y="0"/>
                  </a:lnTo>
                  <a:lnTo>
                    <a:pt x="1444456" y="1439897"/>
                  </a:lnTo>
                  <a:lnTo>
                    <a:pt x="0" y="1439897"/>
                  </a:lnTo>
                  <a:close/>
                </a:path>
              </a:pathLst>
            </a:custGeom>
            <a:solidFill>
              <a:srgbClr val="FFFFFF"/>
            </a:solidFill>
            <a:ln w="3168" cap="sq">
              <a:noFill/>
              <a:prstDash val="solid"/>
              <a:bevel/>
            </a:ln>
          </p:spPr>
          <p:txBody>
            <a:bodyPr rtlCol="0" anchor="ctr"/>
            <a:lstStyle/>
            <a:p>
              <a:endParaRPr lang="en-US" sz="1600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F992A40-368D-6A78-D902-B1B6E0F82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836" y="4844728"/>
              <a:ext cx="1444456" cy="1439898"/>
            </a:xfrm>
            <a:custGeom>
              <a:avLst/>
              <a:gdLst>
                <a:gd name="connsiteX0" fmla="*/ 0 w 1444456"/>
                <a:gd name="connsiteY0" fmla="*/ 0 h 1439897"/>
                <a:gd name="connsiteX1" fmla="*/ 1444456 w 1444456"/>
                <a:gd name="connsiteY1" fmla="*/ 0 h 1439897"/>
                <a:gd name="connsiteX2" fmla="*/ 1444456 w 1444456"/>
                <a:gd name="connsiteY2" fmla="*/ 1439897 h 1439897"/>
                <a:gd name="connsiteX3" fmla="*/ 0 w 1444456"/>
                <a:gd name="connsiteY3" fmla="*/ 1439897 h 14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56" h="1439897">
                  <a:moveTo>
                    <a:pt x="0" y="0"/>
                  </a:moveTo>
                  <a:lnTo>
                    <a:pt x="1444456" y="0"/>
                  </a:lnTo>
                  <a:lnTo>
                    <a:pt x="1444456" y="1439897"/>
                  </a:lnTo>
                  <a:lnTo>
                    <a:pt x="0" y="1439897"/>
                  </a:lnTo>
                  <a:close/>
                </a:path>
              </a:pathLst>
            </a:cu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CB786F6-3D6F-1CC2-AFCB-AB5D676E949E}"/>
                </a:ext>
              </a:extLst>
            </p:cNvPr>
            <p:cNvSpPr txBox="1"/>
            <p:nvPr/>
          </p:nvSpPr>
          <p:spPr>
            <a:xfrm>
              <a:off x="436833" y="4857639"/>
              <a:ext cx="1541459" cy="5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spc="0" baseline="0" dirty="0">
                  <a:ln/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737A99AF-7653-0B31-4A44-0C2A89293438}"/>
                </a:ext>
              </a:extLst>
            </p:cNvPr>
            <p:cNvSpPr txBox="1">
              <a:spLocks/>
            </p:cNvSpPr>
            <p:nvPr/>
          </p:nvSpPr>
          <p:spPr>
            <a:xfrm>
              <a:off x="948948" y="6391937"/>
              <a:ext cx="2316874" cy="4917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000" b="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Autocorrelation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EE519AEB-9DCE-405F-39A4-74FC253A2C4F}"/>
                </a:ext>
              </a:extLst>
            </p:cNvPr>
            <p:cNvCxnSpPr>
              <a:cxnSpLocks/>
            </p:cNvCxnSpPr>
            <p:nvPr/>
          </p:nvCxnSpPr>
          <p:spPr>
            <a:xfrm>
              <a:off x="533836" y="6413713"/>
              <a:ext cx="3112094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8218FAD-481E-01A0-DF5E-F7179516E5F1}"/>
                </a:ext>
              </a:extLst>
            </p:cNvPr>
            <p:cNvSpPr txBox="1"/>
            <p:nvPr/>
          </p:nvSpPr>
          <p:spPr>
            <a:xfrm>
              <a:off x="2084987" y="4857639"/>
              <a:ext cx="1820579" cy="5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000" b="1" spc="0" baseline="0" dirty="0">
                  <a:ln/>
                  <a:solidFill>
                    <a:schemeClr val="bg1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86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316B-187C-3D44-FE30-B6693EF2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5575"/>
            <a:ext cx="11049000" cy="1325563"/>
          </a:xfrm>
        </p:spPr>
        <p:txBody>
          <a:bodyPr/>
          <a:lstStyle/>
          <a:p>
            <a:r>
              <a:rPr lang="en-US" dirty="0"/>
              <a:t>L-WIR Upgrade Roadmap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C7D58-FD50-5C25-90F5-33DEAACA3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E3839E8-982E-A7AE-B0D8-CE2E07543271}"/>
              </a:ext>
            </a:extLst>
          </p:cNvPr>
          <p:cNvSpPr/>
          <p:nvPr/>
        </p:nvSpPr>
        <p:spPr>
          <a:xfrm>
            <a:off x="365760" y="5529240"/>
            <a:ext cx="328320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2023: 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 TW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*isotopes, CPA, µJ seed*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*vacuum beam delivery*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A553265F-0655-B3DE-1C68-E22034C9DD8D}"/>
              </a:ext>
            </a:extLst>
          </p:cNvPr>
          <p:cNvSpPr/>
          <p:nvPr/>
        </p:nvSpPr>
        <p:spPr>
          <a:xfrm>
            <a:off x="9086400" y="0"/>
            <a:ext cx="3104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strike="noStrike" spc="-1">
                <a:solidFill>
                  <a:srgbClr val="0070C0"/>
                </a:solidFill>
                <a:latin typeface="Calibri"/>
                <a:ea typeface="DejaVu Sans"/>
              </a:rPr>
              <a:t>Polyanskiy et al., AAC ‘22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DF48E90-3A7E-7EDD-1334-E3FC48E1B93E}"/>
              </a:ext>
            </a:extLst>
          </p:cNvPr>
          <p:cNvGrpSpPr/>
          <p:nvPr/>
        </p:nvGrpSpPr>
        <p:grpSpPr>
          <a:xfrm>
            <a:off x="209850" y="923760"/>
            <a:ext cx="4002120" cy="4653720"/>
            <a:chOff x="-37800" y="923760"/>
            <a:chExt cx="4002120" cy="4653720"/>
          </a:xfrm>
        </p:grpSpPr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C40FB39D-71C5-3282-A688-C6122E9E96F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-37800" y="923760"/>
              <a:ext cx="4002120" cy="4653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CustomShape 5">
              <a:extLst>
                <a:ext uri="{FF2B5EF4-FFF2-40B4-BE49-F238E27FC236}">
                  <a16:creationId xmlns:a16="http://schemas.microsoft.com/office/drawing/2014/main" id="{CBA94BB3-67CA-C6B5-CF8C-65CA9A7331FE}"/>
                </a:ext>
              </a:extLst>
            </p:cNvPr>
            <p:cNvSpPr/>
            <p:nvPr/>
          </p:nvSpPr>
          <p:spPr>
            <a:xfrm>
              <a:off x="3033720" y="1323720"/>
              <a:ext cx="60696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Gain</a:t>
              </a:r>
              <a:endParaRPr lang="en-US" sz="1800" b="0" strike="noStrike" spc="-1">
                <a:latin typeface="Arial"/>
              </a:endParaRPr>
            </a:p>
          </p:txBody>
        </p:sp>
      </p:grpSp>
      <p:pic>
        <p:nvPicPr>
          <p:cNvPr id="11" name="Graphic 8">
            <a:extLst>
              <a:ext uri="{FF2B5EF4-FFF2-40B4-BE49-F238E27FC236}">
                <a16:creationId xmlns:a16="http://schemas.microsoft.com/office/drawing/2014/main" id="{C3CAF46E-EBE8-3011-82D0-928FE7B5A94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218105" y="923760"/>
            <a:ext cx="4002120" cy="4653720"/>
          </a:xfrm>
          <a:prstGeom prst="rect">
            <a:avLst/>
          </a:prstGeom>
          <a:ln>
            <a:noFill/>
          </a:ln>
        </p:spPr>
      </p:pic>
      <p:sp>
        <p:nvSpPr>
          <p:cNvPr id="12" name="CustomShape 7">
            <a:extLst>
              <a:ext uri="{FF2B5EF4-FFF2-40B4-BE49-F238E27FC236}">
                <a16:creationId xmlns:a16="http://schemas.microsoft.com/office/drawing/2014/main" id="{7D2587B1-0F89-2862-51AE-9C50467B64FD}"/>
              </a:ext>
            </a:extLst>
          </p:cNvPr>
          <p:cNvSpPr/>
          <p:nvPr/>
        </p:nvSpPr>
        <p:spPr>
          <a:xfrm>
            <a:off x="4775400" y="5706360"/>
            <a:ext cx="2587416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Upgrade #2: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15 TW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*10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mJ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seed*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C378E93-669C-8C15-D276-99E4363FCB95}"/>
              </a:ext>
            </a:extLst>
          </p:cNvPr>
          <p:cNvSpPr/>
          <p:nvPr/>
        </p:nvSpPr>
        <p:spPr>
          <a:xfrm>
            <a:off x="3926160" y="5724000"/>
            <a:ext cx="230760" cy="794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9">
            <a:extLst>
              <a:ext uri="{FF2B5EF4-FFF2-40B4-BE49-F238E27FC236}">
                <a16:creationId xmlns:a16="http://schemas.microsoft.com/office/drawing/2014/main" id="{71978361-11A4-44EC-3C24-AEC381770936}"/>
              </a:ext>
            </a:extLst>
          </p:cNvPr>
          <p:cNvSpPr/>
          <p:nvPr/>
        </p:nvSpPr>
        <p:spPr>
          <a:xfrm>
            <a:off x="7168680" y="1323720"/>
            <a:ext cx="6069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Gain</a:t>
            </a:r>
            <a:endParaRPr lang="en-US" sz="1800" b="0" strike="noStrike" spc="-1">
              <a:latin typeface="Arial"/>
            </a:endParaRPr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BC0E266-F8B7-C69F-11FB-A7E76D9AF768}"/>
              </a:ext>
            </a:extLst>
          </p:cNvPr>
          <p:cNvGrpSpPr/>
          <p:nvPr/>
        </p:nvGrpSpPr>
        <p:grpSpPr>
          <a:xfrm>
            <a:off x="8098920" y="923760"/>
            <a:ext cx="4129920" cy="5612143"/>
            <a:chOff x="8098920" y="923760"/>
            <a:chExt cx="4129920" cy="5612143"/>
          </a:xfrm>
        </p:grpSpPr>
        <p:pic>
          <p:nvPicPr>
            <p:cNvPr id="16" name="Graphic 10">
              <a:extLst>
                <a:ext uri="{FF2B5EF4-FFF2-40B4-BE49-F238E27FC236}">
                  <a16:creationId xmlns:a16="http://schemas.microsoft.com/office/drawing/2014/main" id="{32C40A90-D64A-AC56-B82D-48398C8DD0B0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226720" y="923760"/>
              <a:ext cx="4002120" cy="4653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ustomShape 11">
              <a:extLst>
                <a:ext uri="{FF2B5EF4-FFF2-40B4-BE49-F238E27FC236}">
                  <a16:creationId xmlns:a16="http://schemas.microsoft.com/office/drawing/2014/main" id="{B8626568-01E9-4CAD-AAB7-D35A0D9D2268}"/>
                </a:ext>
              </a:extLst>
            </p:cNvPr>
            <p:cNvSpPr/>
            <p:nvPr/>
          </p:nvSpPr>
          <p:spPr>
            <a:xfrm>
              <a:off x="9005040" y="5706360"/>
              <a:ext cx="2713348" cy="8295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Upgrade #3: </a:t>
              </a:r>
              <a:r>
                <a:rPr lang="en-US" sz="2400" b="1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25 TW</a:t>
              </a:r>
              <a:endParaRPr lang="en-US" sz="24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2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*post-compression*</a:t>
              </a:r>
              <a:endParaRPr lang="en-US" sz="2400" b="0" strike="noStrike" spc="-1" dirty="0">
                <a:latin typeface="Arial"/>
              </a:endParaRPr>
            </a:p>
          </p:txBody>
        </p:sp>
        <p:sp>
          <p:nvSpPr>
            <p:cNvPr id="18" name="CustomShape 12">
              <a:extLst>
                <a:ext uri="{FF2B5EF4-FFF2-40B4-BE49-F238E27FC236}">
                  <a16:creationId xmlns:a16="http://schemas.microsoft.com/office/drawing/2014/main" id="{06030DF4-4542-275B-F812-3BAC99665345}"/>
                </a:ext>
              </a:extLst>
            </p:cNvPr>
            <p:cNvSpPr/>
            <p:nvPr/>
          </p:nvSpPr>
          <p:spPr>
            <a:xfrm>
              <a:off x="8098920" y="5724000"/>
              <a:ext cx="230760" cy="7948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CustomShape 13">
              <a:extLst>
                <a:ext uri="{FF2B5EF4-FFF2-40B4-BE49-F238E27FC236}">
                  <a16:creationId xmlns:a16="http://schemas.microsoft.com/office/drawing/2014/main" id="{394E5969-4CF7-2D92-CBDF-F4CA67CCD031}"/>
                </a:ext>
              </a:extLst>
            </p:cNvPr>
            <p:cNvSpPr/>
            <p:nvPr/>
          </p:nvSpPr>
          <p:spPr>
            <a:xfrm>
              <a:off x="8560440" y="1404360"/>
              <a:ext cx="3443040" cy="824040"/>
            </a:xfrm>
            <a:prstGeom prst="rect">
              <a:avLst/>
            </a:prstGeom>
            <a:solidFill>
              <a:srgbClr val="FFFFFF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" name="CustomShape 8">
            <a:extLst>
              <a:ext uri="{FF2B5EF4-FFF2-40B4-BE49-F238E27FC236}">
                <a16:creationId xmlns:a16="http://schemas.microsoft.com/office/drawing/2014/main" id="{25AD1AE3-34B8-5DE4-F1E2-772E6F995412}"/>
              </a:ext>
            </a:extLst>
          </p:cNvPr>
          <p:cNvSpPr/>
          <p:nvPr/>
        </p:nvSpPr>
        <p:spPr>
          <a:xfrm>
            <a:off x="4245471" y="5716744"/>
            <a:ext cx="230760" cy="7948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4D7AC9-69D2-21EB-C658-09F3632166FF}"/>
              </a:ext>
            </a:extLst>
          </p:cNvPr>
          <p:cNvSpPr/>
          <p:nvPr/>
        </p:nvSpPr>
        <p:spPr>
          <a:xfrm flipH="1" flipV="1">
            <a:off x="4703759" y="2408237"/>
            <a:ext cx="733425" cy="15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69388A-4AC7-7BEF-C903-61830FD3DADC}"/>
              </a:ext>
            </a:extLst>
          </p:cNvPr>
          <p:cNvSpPr/>
          <p:nvPr/>
        </p:nvSpPr>
        <p:spPr>
          <a:xfrm flipH="1" flipV="1">
            <a:off x="8719687" y="2408237"/>
            <a:ext cx="733425" cy="15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stomShape 1">
            <a:extLst>
              <a:ext uri="{FF2B5EF4-FFF2-40B4-BE49-F238E27FC236}">
                <a16:creationId xmlns:a16="http://schemas.microsoft.com/office/drawing/2014/main" id="{32ABA48C-304D-EA22-217F-233708E7C0F5}"/>
              </a:ext>
            </a:extLst>
          </p:cNvPr>
          <p:cNvSpPr/>
          <p:nvPr/>
        </p:nvSpPr>
        <p:spPr>
          <a:xfrm>
            <a:off x="8126934" y="642232"/>
            <a:ext cx="3965717" cy="6060271"/>
          </a:xfrm>
          <a:custGeom>
            <a:avLst/>
            <a:gdLst>
              <a:gd name="connsiteX0" fmla="*/ 7419 w 6117935"/>
              <a:gd name="connsiteY0" fmla="*/ 2608943 h 5227019"/>
              <a:gd name="connsiteX1" fmla="*/ 3062677 w 6117935"/>
              <a:gd name="connsiteY1" fmla="*/ 0 h 5227019"/>
              <a:gd name="connsiteX2" fmla="*/ 6117935 w 6117935"/>
              <a:gd name="connsiteY2" fmla="*/ 2608943 h 5227019"/>
              <a:gd name="connsiteX3" fmla="*/ 3062677 w 6117935"/>
              <a:gd name="connsiteY3" fmla="*/ 5217886 h 5227019"/>
              <a:gd name="connsiteX4" fmla="*/ 7419 w 6117935"/>
              <a:gd name="connsiteY4" fmla="*/ 2608943 h 5227019"/>
              <a:gd name="connsiteX0" fmla="*/ 7419 w 6117935"/>
              <a:gd name="connsiteY0" fmla="*/ 2608943 h 5218452"/>
              <a:gd name="connsiteX1" fmla="*/ 3062677 w 6117935"/>
              <a:gd name="connsiteY1" fmla="*/ 0 h 5218452"/>
              <a:gd name="connsiteX2" fmla="*/ 6117935 w 6117935"/>
              <a:gd name="connsiteY2" fmla="*/ 2608943 h 5218452"/>
              <a:gd name="connsiteX3" fmla="*/ 3062677 w 6117935"/>
              <a:gd name="connsiteY3" fmla="*/ 5217886 h 5218452"/>
              <a:gd name="connsiteX4" fmla="*/ 7419 w 6117935"/>
              <a:gd name="connsiteY4" fmla="*/ 2608943 h 5218452"/>
              <a:gd name="connsiteX0" fmla="*/ 7419 w 6117935"/>
              <a:gd name="connsiteY0" fmla="*/ 2608943 h 5218452"/>
              <a:gd name="connsiteX1" fmla="*/ 3062677 w 6117935"/>
              <a:gd name="connsiteY1" fmla="*/ 0 h 5218452"/>
              <a:gd name="connsiteX2" fmla="*/ 6117935 w 6117935"/>
              <a:gd name="connsiteY2" fmla="*/ 2608943 h 5218452"/>
              <a:gd name="connsiteX3" fmla="*/ 3062677 w 6117935"/>
              <a:gd name="connsiteY3" fmla="*/ 5217886 h 5218452"/>
              <a:gd name="connsiteX4" fmla="*/ 7419 w 6117935"/>
              <a:gd name="connsiteY4" fmla="*/ 2608943 h 5218452"/>
              <a:gd name="connsiteX0" fmla="*/ 7419 w 6117935"/>
              <a:gd name="connsiteY0" fmla="*/ 2608943 h 5217891"/>
              <a:gd name="connsiteX1" fmla="*/ 3062677 w 6117935"/>
              <a:gd name="connsiteY1" fmla="*/ 0 h 5217891"/>
              <a:gd name="connsiteX2" fmla="*/ 6117935 w 6117935"/>
              <a:gd name="connsiteY2" fmla="*/ 2608943 h 5217891"/>
              <a:gd name="connsiteX3" fmla="*/ 3062677 w 6117935"/>
              <a:gd name="connsiteY3" fmla="*/ 5217886 h 5217891"/>
              <a:gd name="connsiteX4" fmla="*/ 7419 w 6117935"/>
              <a:gd name="connsiteY4" fmla="*/ 2608943 h 5217891"/>
              <a:gd name="connsiteX0" fmla="*/ 7419 w 6117935"/>
              <a:gd name="connsiteY0" fmla="*/ 2608943 h 5217895"/>
              <a:gd name="connsiteX1" fmla="*/ 3062677 w 6117935"/>
              <a:gd name="connsiteY1" fmla="*/ 0 h 5217895"/>
              <a:gd name="connsiteX2" fmla="*/ 6117935 w 6117935"/>
              <a:gd name="connsiteY2" fmla="*/ 2608943 h 5217895"/>
              <a:gd name="connsiteX3" fmla="*/ 3062677 w 6117935"/>
              <a:gd name="connsiteY3" fmla="*/ 5217886 h 5217895"/>
              <a:gd name="connsiteX4" fmla="*/ 7419 w 6117935"/>
              <a:gd name="connsiteY4" fmla="*/ 2608943 h 5217895"/>
              <a:gd name="connsiteX0" fmla="*/ 7419 w 6157014"/>
              <a:gd name="connsiteY0" fmla="*/ 2608943 h 5217895"/>
              <a:gd name="connsiteX1" fmla="*/ 3062677 w 6157014"/>
              <a:gd name="connsiteY1" fmla="*/ 0 h 5217895"/>
              <a:gd name="connsiteX2" fmla="*/ 6117935 w 6157014"/>
              <a:gd name="connsiteY2" fmla="*/ 2608943 h 5217895"/>
              <a:gd name="connsiteX3" fmla="*/ 3062677 w 6157014"/>
              <a:gd name="connsiteY3" fmla="*/ 5217886 h 5217895"/>
              <a:gd name="connsiteX4" fmla="*/ 7419 w 6157014"/>
              <a:gd name="connsiteY4" fmla="*/ 2608943 h 5217895"/>
              <a:gd name="connsiteX0" fmla="*/ 7036 w 6156631"/>
              <a:gd name="connsiteY0" fmla="*/ 2613992 h 5222944"/>
              <a:gd name="connsiteX1" fmla="*/ 3062294 w 6156631"/>
              <a:gd name="connsiteY1" fmla="*/ 5049 h 5222944"/>
              <a:gd name="connsiteX2" fmla="*/ 6117552 w 6156631"/>
              <a:gd name="connsiteY2" fmla="*/ 2613992 h 5222944"/>
              <a:gd name="connsiteX3" fmla="*/ 3062294 w 6156631"/>
              <a:gd name="connsiteY3" fmla="*/ 5222935 h 5222944"/>
              <a:gd name="connsiteX4" fmla="*/ 7036 w 6156631"/>
              <a:gd name="connsiteY4" fmla="*/ 2613992 h 5222944"/>
              <a:gd name="connsiteX0" fmla="*/ 10708 w 6174425"/>
              <a:gd name="connsiteY0" fmla="*/ 2610267 h 5219219"/>
              <a:gd name="connsiteX1" fmla="*/ 3065966 w 6174425"/>
              <a:gd name="connsiteY1" fmla="*/ 1324 h 5219219"/>
              <a:gd name="connsiteX2" fmla="*/ 6121224 w 6174425"/>
              <a:gd name="connsiteY2" fmla="*/ 2610267 h 5219219"/>
              <a:gd name="connsiteX3" fmla="*/ 3065966 w 6174425"/>
              <a:gd name="connsiteY3" fmla="*/ 5219210 h 5219219"/>
              <a:gd name="connsiteX4" fmla="*/ 10708 w 6174425"/>
              <a:gd name="connsiteY4" fmla="*/ 2610267 h 5219219"/>
              <a:gd name="connsiteX0" fmla="*/ 10708 w 6174423"/>
              <a:gd name="connsiteY0" fmla="*/ 2610267 h 5219535"/>
              <a:gd name="connsiteX1" fmla="*/ 3065966 w 6174423"/>
              <a:gd name="connsiteY1" fmla="*/ 1324 h 5219535"/>
              <a:gd name="connsiteX2" fmla="*/ 6121224 w 6174423"/>
              <a:gd name="connsiteY2" fmla="*/ 2610267 h 5219535"/>
              <a:gd name="connsiteX3" fmla="*/ 3065966 w 6174423"/>
              <a:gd name="connsiteY3" fmla="*/ 5219210 h 5219535"/>
              <a:gd name="connsiteX4" fmla="*/ 10708 w 6174423"/>
              <a:gd name="connsiteY4" fmla="*/ 2610267 h 5219535"/>
              <a:gd name="connsiteX0" fmla="*/ 10708 w 6174425"/>
              <a:gd name="connsiteY0" fmla="*/ 2610267 h 5219275"/>
              <a:gd name="connsiteX1" fmla="*/ 3065966 w 6174425"/>
              <a:gd name="connsiteY1" fmla="*/ 1324 h 5219275"/>
              <a:gd name="connsiteX2" fmla="*/ 6121224 w 6174425"/>
              <a:gd name="connsiteY2" fmla="*/ 2610267 h 5219275"/>
              <a:gd name="connsiteX3" fmla="*/ 3065966 w 6174425"/>
              <a:gd name="connsiteY3" fmla="*/ 5219210 h 5219275"/>
              <a:gd name="connsiteX4" fmla="*/ 10708 w 6174425"/>
              <a:gd name="connsiteY4" fmla="*/ 2610267 h 5219275"/>
              <a:gd name="connsiteX0" fmla="*/ 54120 w 6295525"/>
              <a:gd name="connsiteY0" fmla="*/ 2608951 h 5217959"/>
              <a:gd name="connsiteX1" fmla="*/ 3109378 w 6295525"/>
              <a:gd name="connsiteY1" fmla="*/ 8 h 5217959"/>
              <a:gd name="connsiteX2" fmla="*/ 6164636 w 6295525"/>
              <a:gd name="connsiteY2" fmla="*/ 2608951 h 5217959"/>
              <a:gd name="connsiteX3" fmla="*/ 3109378 w 6295525"/>
              <a:gd name="connsiteY3" fmla="*/ 5217894 h 5217959"/>
              <a:gd name="connsiteX4" fmla="*/ 54120 w 6295525"/>
              <a:gd name="connsiteY4" fmla="*/ 2608951 h 5217959"/>
              <a:gd name="connsiteX0" fmla="*/ 54120 w 6193350"/>
              <a:gd name="connsiteY0" fmla="*/ 2608950 h 5217956"/>
              <a:gd name="connsiteX1" fmla="*/ 3109378 w 6193350"/>
              <a:gd name="connsiteY1" fmla="*/ 7 h 5217956"/>
              <a:gd name="connsiteX2" fmla="*/ 6164636 w 6193350"/>
              <a:gd name="connsiteY2" fmla="*/ 2608950 h 5217956"/>
              <a:gd name="connsiteX3" fmla="*/ 3109378 w 6193350"/>
              <a:gd name="connsiteY3" fmla="*/ 5217893 h 5217956"/>
              <a:gd name="connsiteX4" fmla="*/ 54120 w 6193350"/>
              <a:gd name="connsiteY4" fmla="*/ 2608950 h 5217956"/>
              <a:gd name="connsiteX0" fmla="*/ 54120 w 6197753"/>
              <a:gd name="connsiteY0" fmla="*/ 2608950 h 5217959"/>
              <a:gd name="connsiteX1" fmla="*/ 3109378 w 6197753"/>
              <a:gd name="connsiteY1" fmla="*/ 7 h 5217959"/>
              <a:gd name="connsiteX2" fmla="*/ 6164636 w 6197753"/>
              <a:gd name="connsiteY2" fmla="*/ 2608950 h 5217959"/>
              <a:gd name="connsiteX3" fmla="*/ 3109378 w 6197753"/>
              <a:gd name="connsiteY3" fmla="*/ 5217893 h 5217959"/>
              <a:gd name="connsiteX4" fmla="*/ 54120 w 6197753"/>
              <a:gd name="connsiteY4" fmla="*/ 2608950 h 5217959"/>
              <a:gd name="connsiteX0" fmla="*/ 26929 w 6170564"/>
              <a:gd name="connsiteY0" fmla="*/ 2608950 h 5217959"/>
              <a:gd name="connsiteX1" fmla="*/ 3082187 w 6170564"/>
              <a:gd name="connsiteY1" fmla="*/ 7 h 5217959"/>
              <a:gd name="connsiteX2" fmla="*/ 6137445 w 6170564"/>
              <a:gd name="connsiteY2" fmla="*/ 2608950 h 5217959"/>
              <a:gd name="connsiteX3" fmla="*/ 3082187 w 6170564"/>
              <a:gd name="connsiteY3" fmla="*/ 5217893 h 5217959"/>
              <a:gd name="connsiteX4" fmla="*/ 26929 w 6170564"/>
              <a:gd name="connsiteY4" fmla="*/ 2608950 h 5217959"/>
              <a:gd name="connsiteX0" fmla="*/ 26929 w 6170562"/>
              <a:gd name="connsiteY0" fmla="*/ 2608950 h 5217959"/>
              <a:gd name="connsiteX1" fmla="*/ 3082187 w 6170562"/>
              <a:gd name="connsiteY1" fmla="*/ 7 h 5217959"/>
              <a:gd name="connsiteX2" fmla="*/ 6137445 w 6170562"/>
              <a:gd name="connsiteY2" fmla="*/ 2608950 h 5217959"/>
              <a:gd name="connsiteX3" fmla="*/ 3082187 w 6170562"/>
              <a:gd name="connsiteY3" fmla="*/ 5217893 h 5217959"/>
              <a:gd name="connsiteX4" fmla="*/ 26929 w 6170562"/>
              <a:gd name="connsiteY4" fmla="*/ 2608950 h 521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0562" h="5217959">
                <a:moveTo>
                  <a:pt x="26929" y="2608950"/>
                </a:moveTo>
                <a:cubicBezTo>
                  <a:pt x="10383" y="1210977"/>
                  <a:pt x="-323751" y="3412"/>
                  <a:pt x="3082187" y="7"/>
                </a:cubicBezTo>
                <a:cubicBezTo>
                  <a:pt x="6488125" y="-3398"/>
                  <a:pt x="6199611" y="1215003"/>
                  <a:pt x="6137445" y="2608950"/>
                </a:cubicBezTo>
                <a:cubicBezTo>
                  <a:pt x="6075279" y="4002897"/>
                  <a:pt x="6716469" y="5228317"/>
                  <a:pt x="3082187" y="5217893"/>
                </a:cubicBezTo>
                <a:cubicBezTo>
                  <a:pt x="-552095" y="5207469"/>
                  <a:pt x="43475" y="4006923"/>
                  <a:pt x="26929" y="2608950"/>
                </a:cubicBezTo>
                <a:close/>
              </a:path>
            </a:pathLst>
          </a:custGeom>
          <a:noFill/>
          <a:ln w="12708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8845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FE30-3487-BF22-6592-F9EB25CE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UCF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1322A-DF1F-951B-495E-FC1C1576F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5DFE2-0C5B-8D75-480F-9C20307EF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72" y="1644152"/>
            <a:ext cx="3184817" cy="2498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F51E5-E293-6BD8-F626-22EBBE4E1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119" y="3600918"/>
            <a:ext cx="3081867" cy="217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ECA6E-588C-E870-B679-489AAD58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022" y="876577"/>
            <a:ext cx="5550783" cy="230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4AC68-587E-EC72-2E90-244F200EB39C}"/>
              </a:ext>
            </a:extLst>
          </p:cNvPr>
          <p:cNvSpPr txBox="1"/>
          <p:nvPr/>
        </p:nvSpPr>
        <p:spPr>
          <a:xfrm>
            <a:off x="462972" y="4616442"/>
            <a:ext cx="4329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Goal: understand physics of the interaction of intense optical fields with materials when band-gap is many times wider that the energy of a photon.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0E9DE-0977-2953-A9E0-134DA3565C4A}"/>
              </a:ext>
            </a:extLst>
          </p:cNvPr>
          <p:cNvSpPr txBox="1"/>
          <p:nvPr/>
        </p:nvSpPr>
        <p:spPr>
          <a:xfrm>
            <a:off x="5308102" y="6356935"/>
            <a:ext cx="463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600" u="sng" dirty="0" err="1">
                <a:solidFill>
                  <a:srgbClr val="00B0F0"/>
                </a:solidFill>
              </a:rPr>
              <a:t>Kawamori</a:t>
            </a:r>
            <a:r>
              <a:rPr lang="en-US" sz="1600" u="sng" dirty="0">
                <a:solidFill>
                  <a:srgbClr val="00B0F0"/>
                </a:solidFill>
              </a:rPr>
              <a:t> et al., APL Photon. 7, 086101 (2022)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F95F6-9AA5-7BE0-DC5A-09743202224C}"/>
              </a:ext>
            </a:extLst>
          </p:cNvPr>
          <p:cNvSpPr txBox="1"/>
          <p:nvPr/>
        </p:nvSpPr>
        <p:spPr>
          <a:xfrm>
            <a:off x="7472011" y="453270"/>
            <a:ext cx="99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Z-scan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6D06B-BCB0-932C-4CD8-52989553A2F0}"/>
              </a:ext>
            </a:extLst>
          </p:cNvPr>
          <p:cNvGrpSpPr/>
          <p:nvPr/>
        </p:nvGrpSpPr>
        <p:grpSpPr>
          <a:xfrm>
            <a:off x="5052447" y="3528302"/>
            <a:ext cx="2831936" cy="2193411"/>
            <a:chOff x="4810025" y="3653371"/>
            <a:chExt cx="2831936" cy="219341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0D1F59F-3B9A-C7EA-28AB-E7F6101E8794}"/>
                </a:ext>
              </a:extLst>
            </p:cNvPr>
            <p:cNvGrpSpPr/>
            <p:nvPr/>
          </p:nvGrpSpPr>
          <p:grpSpPr>
            <a:xfrm>
              <a:off x="4810025" y="3653371"/>
              <a:ext cx="2831936" cy="1989783"/>
              <a:chOff x="4661857" y="3839633"/>
              <a:chExt cx="2943691" cy="208280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0380796-BA26-44C2-30B1-99DD64E12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1857" y="3839633"/>
                <a:ext cx="2943691" cy="208280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AF0F9F-4231-A988-D738-AC5217AE7218}"/>
                  </a:ext>
                </a:extLst>
              </p:cNvPr>
              <p:cNvSpPr/>
              <p:nvPr/>
            </p:nvSpPr>
            <p:spPr>
              <a:xfrm>
                <a:off x="4699958" y="3954582"/>
                <a:ext cx="227642" cy="2321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D56073-E7A0-450B-736F-6DAA52708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4445" y="5660843"/>
              <a:ext cx="1440698" cy="185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23427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32B8C34A074BA4247A36BF873B38" ma:contentTypeVersion="12" ma:contentTypeDescription="Create a new document." ma:contentTypeScope="" ma:versionID="b29a8d6580f24c72fb717d4e4d4f652e">
  <xsd:schema xmlns:xsd="http://www.w3.org/2001/XMLSchema" xmlns:xs="http://www.w3.org/2001/XMLSchema" xmlns:p="http://schemas.microsoft.com/office/2006/metadata/properties" xmlns:ns2="b82b1ec5-da85-45a7-bfb0-80f4a2c0b640" xmlns:ns3="7f3722f4-cadb-4c27-9c2a-892b94db93c7" targetNamespace="http://schemas.microsoft.com/office/2006/metadata/properties" ma:root="true" ma:fieldsID="3080114b68aafa1a0cb787c228bafb9c" ns2:_="" ns3:_="">
    <xsd:import namespace="b82b1ec5-da85-45a7-bfb0-80f4a2c0b640"/>
    <xsd:import namespace="7f3722f4-cadb-4c27-9c2a-892b94db93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umber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b1ec5-da85-45a7-bfb0-80f4a2c0b6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2" nillable="true" ma:displayName="Number" ma:format="Dropdown" ma:internalName="Number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722f4-cadb-4c27-9c2a-892b94db93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 xmlns="b82b1ec5-da85-45a7-bfb0-80f4a2c0b6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A5006F-98A3-4BDF-BEBE-B8DFA1688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2b1ec5-da85-45a7-bfb0-80f4a2c0b640"/>
    <ds:schemaRef ds:uri="7f3722f4-cadb-4c27-9c2a-892b94db9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74895-CB9E-4679-884B-3752EDFD5ED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f3722f4-cadb-4c27-9c2a-892b94db93c7"/>
    <ds:schemaRef ds:uri="b82b1ec5-da85-45a7-bfb0-80f4a2c0b64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7EDCA-FF7F-4344-84EE-77A6BC16A8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52540</TotalTime>
  <Words>2213</Words>
  <Application>Microsoft Office PowerPoint</Application>
  <PresentationFormat>Widescreen</PresentationFormat>
  <Paragraphs>376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Symbol</vt:lpstr>
      <vt:lpstr>Times New Roman</vt:lpstr>
      <vt:lpstr>BNL</vt:lpstr>
      <vt:lpstr>Office Theme</vt:lpstr>
      <vt:lpstr>25th Annual Accelerator Test Facility (ATF) Users' Meeting AE-101 status report </vt:lpstr>
      <vt:lpstr>AE-101</vt:lpstr>
      <vt:lpstr>Goals</vt:lpstr>
      <vt:lpstr>DOE ARDAP project: Team &amp; directions</vt:lpstr>
      <vt:lpstr>ATF experiments: Single-shot measurements of nonlinear absorption or refraction</vt:lpstr>
      <vt:lpstr>ATF Results: material properties</vt:lpstr>
      <vt:lpstr>ATF Results: Design of a post-compressor</vt:lpstr>
      <vt:lpstr>L-WIR Upgrade Roadmap </vt:lpstr>
      <vt:lpstr>UCF Results</vt:lpstr>
      <vt:lpstr>Plans ‘23</vt:lpstr>
      <vt:lpstr>Products delivered</vt:lpstr>
      <vt:lpstr>Questions?</vt:lpstr>
      <vt:lpstr>Slides for Program Advisory Committee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William Li</dc:creator>
  <cp:keywords/>
  <dc:description/>
  <cp:lastModifiedBy>Polyanskiy, Mikhail</cp:lastModifiedBy>
  <cp:revision>38</cp:revision>
  <dcterms:created xsi:type="dcterms:W3CDTF">2022-11-01T20:32:14Z</dcterms:created>
  <dcterms:modified xsi:type="dcterms:W3CDTF">2023-02-28T18:15:08Z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0x010100E02D32B8C34A074BA4247A36BF873B38</vt:lpwstr>
  </property>
</Properties>
</file>