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5" r:id="rId5"/>
  </p:sldMasterIdLst>
  <p:notesMasterIdLst>
    <p:notesMasterId r:id="rId25"/>
  </p:notesMasterIdLst>
  <p:sldIdLst>
    <p:sldId id="339" r:id="rId6"/>
    <p:sldId id="320" r:id="rId7"/>
    <p:sldId id="317" r:id="rId8"/>
    <p:sldId id="318" r:id="rId9"/>
    <p:sldId id="259" r:id="rId10"/>
    <p:sldId id="263" r:id="rId11"/>
    <p:sldId id="261" r:id="rId12"/>
    <p:sldId id="338" r:id="rId13"/>
    <p:sldId id="324" r:id="rId14"/>
    <p:sldId id="325" r:id="rId15"/>
    <p:sldId id="335" r:id="rId16"/>
    <p:sldId id="336" r:id="rId17"/>
    <p:sldId id="337" r:id="rId18"/>
    <p:sldId id="329" r:id="rId19"/>
    <p:sldId id="333" r:id="rId20"/>
    <p:sldId id="330" r:id="rId21"/>
    <p:sldId id="331" r:id="rId22"/>
    <p:sldId id="278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A6BC7D-6044-4D1E-A5D7-E504EF8C8547}">
          <p14:sldIdLst>
            <p14:sldId id="339"/>
            <p14:sldId id="320"/>
            <p14:sldId id="317"/>
            <p14:sldId id="318"/>
            <p14:sldId id="259"/>
            <p14:sldId id="263"/>
            <p14:sldId id="261"/>
            <p14:sldId id="338"/>
            <p14:sldId id="324"/>
            <p14:sldId id="325"/>
            <p14:sldId id="335"/>
            <p14:sldId id="336"/>
            <p14:sldId id="337"/>
            <p14:sldId id="329"/>
            <p14:sldId id="333"/>
            <p14:sldId id="330"/>
            <p14:sldId id="331"/>
            <p14:sldId id="278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71631-67FA-4169-9FFB-1DB79E9C121C}" v="134" vWet="136" dt="2023-02-28T23:41:33.828"/>
    <p1510:client id="{62449F00-9344-2164-6BEC-153D17AAF449}" v="3" dt="2023-02-28T14:39:05.017"/>
    <p1510:client id="{FD1104D0-2567-4269-A2D4-7F8EE88D0B60}" v="16" dt="2023-02-28T20:44:25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2" autoAdjust="0"/>
    <p:restoredTop sz="94694"/>
  </p:normalViewPr>
  <p:slideViewPr>
    <p:cSldViewPr snapToGrid="0" snapToObjects="1">
      <p:cViewPr>
        <p:scale>
          <a:sx n="83" d="100"/>
          <a:sy n="83" d="100"/>
        </p:scale>
        <p:origin x="54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5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CCC5-B135-FC42-AB5A-F233B06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293DC-8B25-A043-8EC8-1714DBE7E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4AA82-AFD5-8445-AC2C-9DED7F2D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0F8-4B65-F249-A045-DDA22B4D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B494-0A9B-6242-BF61-FB59E464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4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8FC1-FA20-D841-AA64-E58DB084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62E0D-982E-C643-BC2C-739C38E8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561-A4E8-4E46-80EC-1913A0DF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21E7-4610-5742-9ADB-0DA95DE9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CCFF-D0AA-3E4D-B2B6-5C5747CE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4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B9E-52ED-9540-963B-9A1B8800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387B-7F45-4C4D-AA73-DC8B25D11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CA4D0-2D6C-644E-A951-703959BC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4C010-8DDB-884A-B164-AFD718C2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1D1FA-1940-1B46-B3F5-7A850A8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7048-0942-2748-96E5-B794D1D7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84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65B6-B74C-684D-8A45-84ED5AED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C918-50C9-5A45-8F8E-5E0FDB5B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3B298-197C-F043-A459-05E5D8195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29643-6500-CD41-9BF0-0F231FF61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76E-207A-924C-A17D-3510C4F2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83386-3E6D-AB45-A13B-5BE46C9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B893-7018-A643-9FE2-0B796C19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E12BD-5038-5C4C-9579-80BE67C4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1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8A42-DA46-794E-8758-ECBB3EA1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56504-D70A-F645-861E-B74AC00C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56803-0252-5243-8E40-95D63DA1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A4F62-6FE1-914B-8440-45D24EA8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9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6A43C-64CA-6B4B-9743-D9C9B32E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C862C-25FC-3F4E-9DF1-A68B983C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8968B-114C-434D-B4DD-B8B9E299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6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CE08-684A-D343-BF15-DE87CD3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15C2-D2D8-B14C-8C78-ABB00486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16908-5363-4540-87C1-EF14EC784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D6AC4-C0C6-7042-AA89-BED10203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9403-7B0C-B44B-B653-9F5C438F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8B538-71BA-BE4E-B554-FD088539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DA53-0BDA-4842-99C2-2237B5E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B41F7-21AB-A74D-9F49-B38BC7B04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D2889-E36D-4C4B-B8AD-DFCD0CFB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CEE-5B59-124A-AFBC-E73A7CE4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6EF7-9E1D-7D41-BA12-40F76106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14B8D-21A3-604B-98B5-970EB27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7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BCB6-72EF-964F-8271-603FAAC5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1328A-3AA1-9649-819F-0D3502656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DE575-23CF-7041-9EFD-7DF83557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6EBC-9EF5-FE44-BBCB-5AEFAA0E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BD84-74FA-E74A-A466-C13CFF70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7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4DDE6-132E-A443-BD7F-9EAB2FB46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6A10A-F952-8A45-88E6-E10C283CB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02AC-33F3-EC4D-983C-202AE784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F7846-FB63-8A4A-BD1D-1AFC137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073D5-6C01-2D4B-B0FC-FB798ACE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1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4B26D-5E26-CF40-A563-6E04FE5B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1B29-D9F3-EE42-8836-4053439C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3BF0-BC7A-394E-BCFF-EE200536F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449A-ECD1-1C49-A3A0-6FE365F2ED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A5F2-3250-FB47-8DC5-3066952D9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636F-1A49-F34D-AD4F-A1E85C72D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newsroom/news.php?a=120998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 fontAlgn="base">
              <a:spcBef>
                <a:spcPts val="1200"/>
              </a:spcBef>
              <a:spcAft>
                <a:spcPts val="1200"/>
              </a:spcAft>
            </a:pPr>
            <a:r>
              <a:rPr lang="en-US" sz="36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25th Annual</a:t>
            </a:r>
            <a:br>
              <a:rPr lang="en-US" sz="44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40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Accelerator Test Facility (ATF) Users' Meeting</a:t>
            </a:r>
            <a:br>
              <a:rPr lang="en-US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700" dirty="0"/>
              <a:t>AE108 - Development of wavelength conversion techniques for generation of coherent radiation at the XUV to LWIR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391876"/>
            <a:ext cx="7495803" cy="1279527"/>
          </a:xfrm>
        </p:spPr>
        <p:txBody>
          <a:bodyPr/>
          <a:lstStyle/>
          <a:p>
            <a:r>
              <a:rPr lang="en-US" sz="1800" dirty="0"/>
              <a:t>W. Li</a:t>
            </a:r>
            <a:r>
              <a:rPr lang="en-US" sz="1800" baseline="30000" dirty="0"/>
              <a:t>1</a:t>
            </a:r>
            <a:r>
              <a:rPr lang="en-US" sz="1800" dirty="0"/>
              <a:t>, R. Kupfer</a:t>
            </a:r>
            <a:r>
              <a:rPr lang="en-US" sz="1800" baseline="30000" dirty="0"/>
              <a:t>2</a:t>
            </a:r>
            <a:r>
              <a:rPr lang="en-US" sz="1800" dirty="0"/>
              <a:t>, F. Wang</a:t>
            </a:r>
            <a:r>
              <a:rPr lang="en-US" sz="1800" baseline="30000" dirty="0"/>
              <a:t>1</a:t>
            </a:r>
            <a:r>
              <a:rPr lang="en-US" sz="1800" dirty="0"/>
              <a:t>, J. Wishart</a:t>
            </a:r>
            <a:r>
              <a:rPr lang="en-US" sz="1800" baseline="30000" dirty="0"/>
              <a:t>1</a:t>
            </a:r>
            <a:r>
              <a:rPr lang="en-US" sz="1800" dirty="0"/>
              <a:t>, M. Babzien</a:t>
            </a:r>
            <a:r>
              <a:rPr lang="en-US" sz="1800" baseline="30000" dirty="0"/>
              <a:t>1</a:t>
            </a:r>
            <a:r>
              <a:rPr lang="en-US" sz="1800" dirty="0"/>
              <a:t>, M. Polyanskiy</a:t>
            </a:r>
            <a:r>
              <a:rPr lang="en-US" sz="1800" baseline="30000" dirty="0"/>
              <a:t>1*</a:t>
            </a:r>
            <a:r>
              <a:rPr lang="en-US" sz="1800" dirty="0"/>
              <a:t>, I. Pogorelsky</a:t>
            </a:r>
            <a:r>
              <a:rPr lang="en-US" sz="1800" baseline="30000" dirty="0"/>
              <a:t>1</a:t>
            </a:r>
            <a:r>
              <a:rPr lang="en-US" sz="1800" dirty="0"/>
              <a:t>, T. Rao</a:t>
            </a:r>
            <a:r>
              <a:rPr lang="en-US" sz="1800" baseline="30000" dirty="0"/>
              <a:t>1</a:t>
            </a:r>
            <a:r>
              <a:rPr lang="en-US" sz="1800" dirty="0"/>
              <a:t>, L. Cultrera</a:t>
            </a:r>
            <a:r>
              <a:rPr lang="en-US" sz="1800" baseline="30000" dirty="0"/>
              <a:t>1</a:t>
            </a:r>
            <a:r>
              <a:rPr lang="en-US" sz="1800" dirty="0"/>
              <a:t>, N. Vafaei-Najafabadi</a:t>
            </a:r>
            <a:r>
              <a:rPr lang="en-US" sz="1800" baseline="30000" dirty="0"/>
              <a:t>1,3</a:t>
            </a:r>
            <a:r>
              <a:rPr lang="en-US" sz="1800" dirty="0"/>
              <a:t>, M. Palmer</a:t>
            </a:r>
            <a:r>
              <a:rPr lang="en-US" sz="1800" baseline="30000" dirty="0"/>
              <a:t>1</a:t>
            </a:r>
            <a:r>
              <a:rPr lang="en-US" sz="1800" dirty="0"/>
              <a:t> </a:t>
            </a:r>
          </a:p>
          <a:p>
            <a:r>
              <a:rPr lang="en-US" sz="1600" baseline="30000" dirty="0"/>
              <a:t>1</a:t>
            </a:r>
            <a:r>
              <a:rPr lang="en-US" sz="1600" dirty="0"/>
              <a:t>Brookhaven National Laboratory,</a:t>
            </a:r>
            <a:r>
              <a:rPr lang="en-US" sz="1600" baseline="30000" dirty="0"/>
              <a:t>2</a:t>
            </a:r>
            <a:r>
              <a:rPr lang="en-US" sz="1600" dirty="0"/>
              <a:t>Lawrence Livermore National Laboratory,</a:t>
            </a:r>
          </a:p>
          <a:p>
            <a:r>
              <a:rPr lang="en-US" sz="1600" baseline="30000" dirty="0"/>
              <a:t>3</a:t>
            </a:r>
            <a:r>
              <a:rPr lang="en-US" sz="1600" dirty="0"/>
              <a:t>Stony Brook University, *PI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4E3E0-BB9A-B8E8-8F90-84851C13CA56}"/>
              </a:ext>
            </a:extLst>
          </p:cNvPr>
          <p:cNvGrpSpPr/>
          <p:nvPr/>
        </p:nvGrpSpPr>
        <p:grpSpPr>
          <a:xfrm>
            <a:off x="8248690" y="5003175"/>
            <a:ext cx="3758825" cy="789116"/>
            <a:chOff x="8355931" y="5045287"/>
            <a:chExt cx="3398922" cy="789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0E6CCC9-47BD-734F-6082-9AAD69F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5931" y="5045287"/>
              <a:ext cx="789116" cy="789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98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6637-8105-47EF-73F3-6AE03835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delivered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B46B-B348-4098-4799-75220CC42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57" y="1180196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9CD9D-38A5-4F08-9384-8A65512BF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C56C6-1C65-2D49-527D-2610166EF022}"/>
              </a:ext>
            </a:extLst>
          </p:cNvPr>
          <p:cNvSpPr txBox="1"/>
          <p:nvPr/>
        </p:nvSpPr>
        <p:spPr>
          <a:xfrm>
            <a:off x="649857" y="1616912"/>
            <a:ext cx="589064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Journal Publications: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en-US" sz="1600" dirty="0"/>
              <a:t>R. Kupfer, F. Wang, J. F. Wishart, M. Babzien, M. N. Polyanskiy, I. V. Pogorelsky, T. Rao, L. Cultrera, N. Vafaei-Najafabadi, M. A. Palmer. “Raman Wavelength Conversions in Ionic Liquids” – </a:t>
            </a:r>
            <a:r>
              <a:rPr lang="en-US" sz="1600" i="1" dirty="0"/>
              <a:t>Phys. Rev. Applied </a:t>
            </a:r>
            <a:r>
              <a:rPr lang="en-US" sz="1600" b="1" dirty="0"/>
              <a:t>19</a:t>
            </a:r>
            <a:r>
              <a:rPr lang="en-US" sz="1600" dirty="0"/>
              <a:t>, 014052 (2023)</a:t>
            </a:r>
            <a:endParaRPr lang="en-US" sz="16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Conference Presentations:</a:t>
            </a:r>
            <a:endParaRPr lang="en-US" dirty="0"/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en-US" sz="1600" dirty="0"/>
              <a:t>W. Li, R. Kupfer, F. Wang, J. Wishart, M. Babzien, M. Polyanskiy, I. Pogorelsky, T. Rao, L. Cultrera, N. Vafaei-Najafabadi, M. Palmer, “Raman-based Wavelength Conversion for Seeding and Optical Pumping of CO</a:t>
            </a:r>
            <a:r>
              <a:rPr lang="en-US" sz="1600" baseline="-25000" dirty="0"/>
              <a:t>2</a:t>
            </a:r>
            <a:r>
              <a:rPr lang="en-US" sz="1600" dirty="0"/>
              <a:t> Laser Amplifiers”,</a:t>
            </a:r>
            <a:r>
              <a:rPr lang="en-US" sz="1600" i="1" dirty="0"/>
              <a:t> Advanced Accelerator Concepts Workshop (AAC)</a:t>
            </a:r>
            <a:r>
              <a:rPr lang="en-US" sz="1600" dirty="0"/>
              <a:t>, Long Island, NY (USA), November 6–11,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75FC6-6D4F-5178-1846-D4C94618EEC0}"/>
              </a:ext>
            </a:extLst>
          </p:cNvPr>
          <p:cNvSpPr txBox="1"/>
          <p:nvPr/>
        </p:nvSpPr>
        <p:spPr>
          <a:xfrm>
            <a:off x="3746500" y="5918558"/>
            <a:ext cx="593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Thank you for your attention!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FD6FE4-2AFC-6D81-479E-345B27298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0"/>
          <a:stretch/>
        </p:blipFill>
        <p:spPr>
          <a:xfrm>
            <a:off x="6975894" y="113576"/>
            <a:ext cx="4644606" cy="5527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FF958B-3EB0-BA27-553A-FF632EAB43C2}"/>
              </a:ext>
            </a:extLst>
          </p:cNvPr>
          <p:cNvSpPr txBox="1"/>
          <p:nvPr/>
        </p:nvSpPr>
        <p:spPr>
          <a:xfrm>
            <a:off x="7778750" y="5698099"/>
            <a:ext cx="450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https://www.bnl.gov/newsroom/news.php?a=120998</a:t>
            </a:r>
            <a:r>
              <a:rPr lang="en-US" sz="1200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C23B9B-A76F-56BE-4D53-75BC3B47E829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ECCE1CCA-1891-6E5A-E712-0780E0DFA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593D04-237C-3A49-5D93-69D39603B56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5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558C-ABF6-0DF8-BA6D-6F2A70E4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46B05-1EDD-3AC9-CF3F-EF9E4251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4121BF-968D-D8D4-47A5-714DEC5D714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5D4DC6E4-5F85-DBEE-2D36-2E6B4C839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07B69C-144E-1AD4-0D79-6C2A17EBCE5E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81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B5C8-1305-2654-E605-8405234C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EMIM DCA transmission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66F27-03DF-5169-0A0F-4CD93AE09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0C46B9D-C6CD-98DC-3674-22BC2EF64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321" y="1946275"/>
            <a:ext cx="8370657" cy="420687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AF2355-958B-11B4-B08A-7D298A8AD0FF}"/>
              </a:ext>
            </a:extLst>
          </p:cNvPr>
          <p:cNvSpPr txBox="1"/>
          <p:nvPr/>
        </p:nvSpPr>
        <p:spPr>
          <a:xfrm>
            <a:off x="3670300" y="1506022"/>
            <a:ext cx="43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 for using </a:t>
            </a:r>
            <a:r>
              <a:rPr lang="en-US" dirty="0" err="1"/>
              <a:t>Nd:YAG</a:t>
            </a:r>
            <a:r>
              <a:rPr lang="en-US" dirty="0"/>
              <a:t> fundamental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159832-7FB8-670C-283F-55B1C106B1EE}"/>
              </a:ext>
            </a:extLst>
          </p:cNvPr>
          <p:cNvCxnSpPr>
            <a:stCxn id="15" idx="2"/>
          </p:cNvCxnSpPr>
          <p:nvPr/>
        </p:nvCxnSpPr>
        <p:spPr>
          <a:xfrm flipH="1">
            <a:off x="5314950" y="1875354"/>
            <a:ext cx="520700" cy="16171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CFCD49-8EEE-1707-E40F-DDCC15A54091}"/>
              </a:ext>
            </a:extLst>
          </p:cNvPr>
          <p:cNvSpPr txBox="1"/>
          <p:nvPr/>
        </p:nvSpPr>
        <p:spPr>
          <a:xfrm>
            <a:off x="8693150" y="2901950"/>
            <a:ext cx="359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Absorption peak from overtones of aliphatic C-H bonds</a:t>
            </a:r>
          </a:p>
          <a:p>
            <a:endParaRPr lang="en-US" sz="1600" dirty="0"/>
          </a:p>
          <a:p>
            <a:r>
              <a:rPr lang="en-US" sz="1600" dirty="0"/>
              <a:t>Deuteration should shift this peak without affecting the Stokes shift, which comes from C-N triple bonds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7475D-8115-A645-0287-C6FA97CD78C9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8CC3564-A15E-8F64-2C7E-7BE42AB6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150453-583F-1161-B5EF-2F3DA384669A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349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7FC2-C34D-3C46-CE53-FE76595B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HHG Feasibility for CO</a:t>
            </a:r>
            <a:r>
              <a:rPr lang="en-US" baseline="-25000" dirty="0"/>
              <a:t>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EB28A8-F008-DF5E-F415-F5E35404B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2666" y="1825625"/>
                <a:ext cx="11580433" cy="4207185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Simple model of HHG yield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400" dirty="0"/>
                  <a:t> for unit interaction area and unit time given by equation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𝑎𝑏𝑠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𝑎𝑏𝑠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We can compare to </a:t>
                </a:r>
                <a:r>
                  <a:rPr lang="en-US" sz="2400" dirty="0" err="1"/>
                  <a:t>Popmintchev</a:t>
                </a:r>
                <a:r>
                  <a:rPr lang="en-US" sz="2400" dirty="0"/>
                  <a:t>, </a:t>
                </a:r>
                <a:r>
                  <a:rPr lang="en-US" sz="2400" i="1" dirty="0"/>
                  <a:t>Science </a:t>
                </a:r>
                <a:r>
                  <a:rPr lang="en-US" sz="2400" b="1" dirty="0"/>
                  <a:t>336</a:t>
                </a:r>
                <a:r>
                  <a:rPr lang="en-US" sz="2400" dirty="0"/>
                  <a:t>, 1287 (2012), using a 3.9 </a:t>
                </a:r>
                <a:r>
                  <a:rPr lang="en-US" sz="2400" dirty="0" err="1">
                    <a:ea typeface="HGGothicE" panose="020B0909000000000000" pitchFamily="49" charset="-128"/>
                  </a:rPr>
                  <a:t>μ</a:t>
                </a:r>
                <a:r>
                  <a:rPr lang="en-US" sz="2400" dirty="0" err="1"/>
                  <a:t>m</a:t>
                </a:r>
                <a:r>
                  <a:rPr lang="en-US" sz="2400" dirty="0"/>
                  <a:t> pump, where we target the same harmonic wavelength (~1 keV)</a:t>
                </a:r>
              </a:p>
              <a:p>
                <a:pPr marL="914400" lvl="1" indent="-457200"/>
                <a:r>
                  <a:rPr lang="en-US" sz="2000" dirty="0"/>
                  <a:t>Their yield was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 dirty="0"/>
                  <a:t> photons/shot in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US" sz="2000" dirty="0"/>
                  <a:t> bandwidth around </a:t>
                </a:r>
                <a:r>
                  <a:rPr lang="en-US" sz="2000"/>
                  <a:t>1 keV</a:t>
                </a:r>
                <a:endParaRPr lang="en-US" sz="2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goes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−6.4</m:t>
                        </m:r>
                      </m:sup>
                    </m:sSup>
                  </m:oMath>
                </a14:m>
                <a:r>
                  <a:rPr lang="en-US" sz="2400" dirty="0"/>
                  <a:t>, but the peak power of the CO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laser is much higher with a longer pulse length, and the optimal phase matching intensity is lower, so the interaction area is 20 times larger and the interaction time is also 20 times longer, resulting in a </a:t>
                </a:r>
                <a:r>
                  <a:rPr lang="en-US" sz="2400" i="1" dirty="0"/>
                  <a:t>higher</a:t>
                </a:r>
                <a:r>
                  <a:rPr lang="en-US" sz="2400" dirty="0"/>
                  <a:t> overall yield for the CO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laser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Primary challenge will be developing a gas cell that can support the necessary pressure (several atm)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EB28A8-F008-DF5E-F415-F5E35404B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2666" y="1825625"/>
                <a:ext cx="11580433" cy="4207185"/>
              </a:xfrm>
              <a:blipFill>
                <a:blip r:embed="rId2"/>
                <a:stretch>
                  <a:fillRect l="-579" t="-2171" r="-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EA85D-7ED8-3BAB-37F4-8CBB1CE61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806AAA-4A62-7AA4-C046-20019789B389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AFCA7FCC-D936-6D19-97EA-A7D09B19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F0EBC1-6B31-CF39-76E7-5255341CE5E2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920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8C51234-F037-447B-7DA2-AE7F4BFC0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36" y="565063"/>
            <a:ext cx="4597564" cy="5330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58232-7A8A-7B67-DABE-5392D920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FDF36-A394-1E17-0147-BAEF38A23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7079963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Commonly available high energy/ultrashort lasers are limited to specific wavelengths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Problem is exacerbated for wavelengths far outside UV-NIR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want ways to convert from commonly available wavelengths to (ideally) arbitrary wavelengths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Primary targets: </a:t>
            </a:r>
            <a:r>
              <a:rPr lang="en-US" dirty="0">
                <a:solidFill>
                  <a:srgbClr val="FF0000"/>
                </a:solidFill>
              </a:rPr>
              <a:t>MIR-LWIR</a:t>
            </a:r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EUV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7666A-1ABC-1771-D44A-7697E8AEB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09E6E5-F396-AEC7-83D8-FC4EBC0C0011}"/>
              </a:ext>
            </a:extLst>
          </p:cNvPr>
          <p:cNvSpPr txBox="1"/>
          <p:nvPr/>
        </p:nvSpPr>
        <p:spPr>
          <a:xfrm>
            <a:off x="8661112" y="5868079"/>
            <a:ext cx="3327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Edmund Optics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62CB5-E8A3-1E2A-C1E2-ADE98551CD50}"/>
              </a:ext>
            </a:extLst>
          </p:cNvPr>
          <p:cNvSpPr txBox="1"/>
          <p:nvPr/>
        </p:nvSpPr>
        <p:spPr>
          <a:xfrm>
            <a:off x="8613058" y="399273"/>
            <a:ext cx="245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Commonly available laser wavelengths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582C03-96CF-960C-3E0D-2F6BAE9B58E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5DDB9998-DC21-D159-47B4-82326193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39936A-0B89-A70D-F5E5-3907531AC6D1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110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AA2C-2831-0389-7BF1-1B84451B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for Program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382863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576158"/>
              </p:ext>
            </p:extLst>
          </p:nvPr>
        </p:nvGraphicFramePr>
        <p:xfrm>
          <a:off x="205485" y="567408"/>
          <a:ext cx="11794733" cy="624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/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mJ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</a:t>
                      </a:r>
                      <a:r>
                        <a:rPr lang="en-US" sz="1400" baseline="30000"/>
                        <a:t>2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 baseline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u="none" dirty="0">
                          <a:solidFill>
                            <a:schemeClr val="tx1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1" baseline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will become available shortly into this year’s experimental run period.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u="none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u="none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</a:t>
                      </a:r>
                      <a:r>
                        <a:rPr lang="en-US" sz="1400" baseline="30000"/>
                        <a:t>2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</a:t>
            </a:r>
            <a:r>
              <a:rPr kumimoji="0" lang="en-US" sz="2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4077784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82220"/>
              </p:ext>
            </p:extLst>
          </p:nvPr>
        </p:nvGraphicFramePr>
        <p:xfrm>
          <a:off x="205485" y="567408"/>
          <a:ext cx="11887198" cy="3810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is presently operational with work underway this year to achieve our 100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&gt;98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/>
        </p:nvGraphicFramePr>
        <p:xfrm>
          <a:off x="203773" y="4482612"/>
          <a:ext cx="11909458" cy="2164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682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</a:t>
            </a:r>
          </a:p>
          <a:p>
            <a:pPr lvl="1"/>
            <a:r>
              <a:rPr lang="en-US" dirty="0"/>
              <a:t>We will require a long focal length focusing optic in the CO</a:t>
            </a:r>
            <a:r>
              <a:rPr lang="en-US" baseline="-25000" dirty="0"/>
              <a:t>2</a:t>
            </a:r>
            <a:r>
              <a:rPr lang="en-US" dirty="0"/>
              <a:t> transport line for HHG</a:t>
            </a:r>
          </a:p>
          <a:p>
            <a:r>
              <a:rPr lang="en-US" dirty="0" err="1"/>
              <a:t>Ti:Sapphire</a:t>
            </a:r>
            <a:r>
              <a:rPr lang="en-US" dirty="0"/>
              <a:t> and </a:t>
            </a:r>
            <a:r>
              <a:rPr lang="en-US" dirty="0" err="1"/>
              <a:t>Nd:YAG</a:t>
            </a:r>
            <a:r>
              <a:rPr lang="en-US" dirty="0"/>
              <a:t> Lasers</a:t>
            </a:r>
          </a:p>
          <a:p>
            <a:pPr lvl="1"/>
            <a:r>
              <a:rPr lang="en-US" dirty="0"/>
              <a:t>We will be running the ionic liquid conversion experiment in parallel with </a:t>
            </a:r>
            <a:r>
              <a:rPr lang="en-US" dirty="0" err="1"/>
              <a:t>Ti:Sapphire</a:t>
            </a:r>
            <a:r>
              <a:rPr lang="en-US" dirty="0"/>
              <a:t> operations.</a:t>
            </a:r>
          </a:p>
          <a:p>
            <a:r>
              <a:rPr lang="en-US" dirty="0"/>
              <a:t>Hazards &amp; Special Installation Requirements</a:t>
            </a:r>
          </a:p>
          <a:p>
            <a:pPr lvl="1"/>
            <a:r>
              <a:rPr lang="en-US" dirty="0"/>
              <a:t>We will require a vacuum chamber and associated pumping to be installed in the CO</a:t>
            </a:r>
            <a:r>
              <a:rPr lang="en-US" baseline="-25000" dirty="0"/>
              <a:t>2</a:t>
            </a:r>
            <a:r>
              <a:rPr lang="en-US" dirty="0"/>
              <a:t> room for the HHG gas cell. The gas cell itself will be fed with lecture bottles.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46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754423"/>
              </p:ext>
            </p:extLst>
          </p:nvPr>
        </p:nvGraphicFramePr>
        <p:xfrm>
          <a:off x="838200" y="1291370"/>
          <a:ext cx="10515600" cy="1752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Laser Areas)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 (1 week early in year, 1 week late in year)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 (1 week early in year, 1 week late in year)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CY2023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100037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Laser Areas)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E3C46C-DAB6-C045-9C6E-8080C36C791D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Laser = Near-IR or LWIR (CO</a:t>
            </a:r>
            <a:r>
              <a:rPr lang="en-US" baseline="-25000"/>
              <a:t>2</a:t>
            </a:r>
            <a:r>
              <a:rPr lang="en-US"/>
              <a:t>) 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323656" y="3594245"/>
            <a:ext cx="870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Time Request for the 3-year Experiment  (including CY2023-25)</a:t>
            </a:r>
          </a:p>
        </p:txBody>
      </p:sp>
    </p:spTree>
    <p:extLst>
      <p:ext uri="{BB962C8B-B14F-4D97-AF65-F5344CB8AC3E}">
        <p14:creationId xmlns:p14="http://schemas.microsoft.com/office/powerpoint/2010/main" val="4106630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FC6F-4714-4119-F191-79C83A5ABAA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Experimental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BD58E-9168-023D-E727-3D620493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65" y="1397455"/>
            <a:ext cx="669071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Upgrading ATF CO</a:t>
            </a:r>
            <a:r>
              <a:rPr lang="en-US" sz="2400" baseline="-25000" dirty="0"/>
              <a:t>2</a:t>
            </a:r>
            <a:r>
              <a:rPr lang="en-US" sz="2400" dirty="0"/>
              <a:t> laser </a:t>
            </a:r>
          </a:p>
          <a:p>
            <a:pPr marL="914400" lvl="1" indent="-457200"/>
            <a:r>
              <a:rPr lang="en-US" sz="2000" dirty="0"/>
              <a:t>9.3 </a:t>
            </a:r>
            <a:r>
              <a:rPr lang="en-US" sz="2000" dirty="0" err="1">
                <a:ea typeface="HGGothicE" panose="020B0909000000000000" pitchFamily="49" charset="-128"/>
              </a:rPr>
              <a:t>μ</a:t>
            </a:r>
            <a:r>
              <a:rPr lang="en-US" sz="2000" dirty="0" err="1"/>
              <a:t>m</a:t>
            </a:r>
            <a:r>
              <a:rPr lang="en-US" sz="2000" dirty="0"/>
              <a:t>: better LWIR seed </a:t>
            </a:r>
            <a:r>
              <a:rPr lang="en-US" sz="2000" dirty="0">
                <a:sym typeface="Wingdings" panose="05000000000000000000" pitchFamily="2" charset="2"/>
              </a:rPr>
              <a:t> shorter pulse length</a:t>
            </a:r>
          </a:p>
          <a:p>
            <a:pPr marL="914400" lvl="1" indent="-457200"/>
            <a:r>
              <a:rPr lang="en-US" sz="2000" dirty="0">
                <a:sym typeface="Wingdings" panose="05000000000000000000" pitchFamily="2" charset="2"/>
              </a:rPr>
              <a:t>4.3 </a:t>
            </a:r>
            <a:r>
              <a:rPr lang="en-US" sz="2000" dirty="0" err="1">
                <a:ea typeface="HGGothicE" panose="020B0909000000000000" pitchFamily="49" charset="-128"/>
              </a:rPr>
              <a:t>μ</a:t>
            </a:r>
            <a:r>
              <a:rPr lang="en-US" sz="2000" dirty="0" err="1"/>
              <a:t>m</a:t>
            </a:r>
            <a:r>
              <a:rPr lang="en-US" sz="2000" dirty="0"/>
              <a:t>: </a:t>
            </a:r>
            <a:r>
              <a:rPr lang="en-US" sz="2000" dirty="0">
                <a:sym typeface="Wingdings" panose="05000000000000000000" pitchFamily="2" charset="2"/>
              </a:rPr>
              <a:t>optical pumping  much higher repetition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 EUV for imaging and lithography	</a:t>
            </a:r>
          </a:p>
          <a:p>
            <a:pPr marL="800100" lvl="1" indent="-342900"/>
            <a:r>
              <a:rPr lang="en-US" sz="2000" dirty="0">
                <a:sym typeface="Wingdings" panose="05000000000000000000" pitchFamily="2" charset="2"/>
              </a:rPr>
              <a:t>HHG scales with wavelength: natural fit for ATF</a:t>
            </a:r>
          </a:p>
          <a:p>
            <a:pPr marL="800100" lvl="1" indent="-342900"/>
            <a:r>
              <a:rPr lang="en-US" sz="2000" dirty="0">
                <a:sym typeface="Wingdings" panose="05000000000000000000" pitchFamily="2" charset="2"/>
              </a:rPr>
              <a:t>With CO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laser, potentially extend to zeptosecond hard x-rays</a:t>
            </a:r>
          </a:p>
          <a:p>
            <a:pPr marL="457200" indent="-457200"/>
            <a:r>
              <a:rPr lang="en-US" sz="2400" dirty="0">
                <a:sym typeface="Wingdings" panose="05000000000000000000" pitchFamily="2" charset="2"/>
              </a:rPr>
              <a:t>	</a:t>
            </a:r>
            <a:endParaRPr lang="en-US" dirty="0">
              <a:sym typeface="Wingdings" panose="05000000000000000000" pitchFamily="2" charset="2"/>
            </a:endParaRPr>
          </a:p>
          <a:p>
            <a:pPr marL="457200" indent="-457200"/>
            <a:r>
              <a:rPr lang="en-US" sz="2400" dirty="0">
                <a:sym typeface="Wingdings" panose="05000000000000000000" pitchFamily="2" charset="2"/>
              </a:rPr>
              <a:t>		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B7965-FDC5-8F1C-D1BD-8B6BA9C8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FBAC7DA-B09B-4827-85FA-74FE390BC6C6}"/>
              </a:ext>
            </a:extLst>
          </p:cNvPr>
          <p:cNvGrpSpPr/>
          <p:nvPr/>
        </p:nvGrpSpPr>
        <p:grpSpPr>
          <a:xfrm>
            <a:off x="6906399" y="457137"/>
            <a:ext cx="4756275" cy="2214261"/>
            <a:chOff x="779484" y="4087502"/>
            <a:chExt cx="4756275" cy="22142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5841976-655A-4373-15C8-32F78672E550}"/>
                </a:ext>
              </a:extLst>
            </p:cNvPr>
            <p:cNvGrpSpPr/>
            <p:nvPr/>
          </p:nvGrpSpPr>
          <p:grpSpPr>
            <a:xfrm>
              <a:off x="2583030" y="4392113"/>
              <a:ext cx="745207" cy="457790"/>
              <a:chOff x="9045587" y="4561853"/>
              <a:chExt cx="745207" cy="457790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9FEDFF7C-C491-30E9-8E01-9759368A7577}"/>
                  </a:ext>
                </a:extLst>
              </p:cNvPr>
              <p:cNvCxnSpPr/>
              <p:nvPr/>
            </p:nvCxnSpPr>
            <p:spPr>
              <a:xfrm>
                <a:off x="9045587" y="466198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5B284DF-AE1D-094D-F664-BDCCDBD912D6}"/>
                  </a:ext>
                </a:extLst>
              </p:cNvPr>
              <p:cNvCxnSpPr/>
              <p:nvPr/>
            </p:nvCxnSpPr>
            <p:spPr>
              <a:xfrm>
                <a:off x="9207370" y="463607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E9E0F4D-E474-52DF-F490-EC3D0A8D24C4}"/>
                  </a:ext>
                </a:extLst>
              </p:cNvPr>
              <p:cNvCxnSpPr/>
              <p:nvPr/>
            </p:nvCxnSpPr>
            <p:spPr>
              <a:xfrm>
                <a:off x="9369153" y="461254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AC6F160-A0FA-6C0A-531F-33A2B04B47F6}"/>
                  </a:ext>
                </a:extLst>
              </p:cNvPr>
              <p:cNvCxnSpPr/>
              <p:nvPr/>
            </p:nvCxnSpPr>
            <p:spPr>
              <a:xfrm>
                <a:off x="9530936" y="4587356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081EF20-C8C4-A394-C3B1-36AC8B790ABB}"/>
                  </a:ext>
                </a:extLst>
              </p:cNvPr>
              <p:cNvCxnSpPr/>
              <p:nvPr/>
            </p:nvCxnSpPr>
            <p:spPr>
              <a:xfrm>
                <a:off x="9692717" y="456185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82258A4-FDA4-1CCD-7296-1879ECA972B0}"/>
                </a:ext>
              </a:extLst>
            </p:cNvPr>
            <p:cNvGrpSpPr/>
            <p:nvPr/>
          </p:nvGrpSpPr>
          <p:grpSpPr>
            <a:xfrm>
              <a:off x="1941728" y="4624968"/>
              <a:ext cx="1654188" cy="1005840"/>
              <a:chOff x="2684797" y="3041571"/>
              <a:chExt cx="1654188" cy="1005840"/>
            </a:xfrm>
          </p:grpSpPr>
          <p:sp>
            <p:nvSpPr>
              <p:cNvPr id="17" name="Circle: Hollow 16">
                <a:extLst>
                  <a:ext uri="{FF2B5EF4-FFF2-40B4-BE49-F238E27FC236}">
                    <a16:creationId xmlns:a16="http://schemas.microsoft.com/office/drawing/2014/main" id="{FAAD9CBF-5734-BAF5-925A-79B5F0AA1D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4797" y="3041571"/>
                <a:ext cx="1005840" cy="1005840"/>
              </a:xfrm>
              <a:prstGeom prst="donut">
                <a:avLst>
                  <a:gd name="adj" fmla="val 45589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1270000"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487728E-4273-6B31-6DF0-C9BA35B419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2736" y="3366407"/>
                <a:ext cx="956249" cy="14151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  <a:headEnd type="none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C724FC9-26D4-9067-4059-AF351EA3E739}"/>
                  </a:ext>
                </a:extLst>
              </p:cNvPr>
              <p:cNvSpPr/>
              <p:nvPr/>
            </p:nvSpPr>
            <p:spPr>
              <a:xfrm>
                <a:off x="2730517" y="3087291"/>
                <a:ext cx="914400" cy="914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extrusionH="127000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403D0A1-C9E1-ECF8-A331-C1E9418E08D9}"/>
                  </a:ext>
                </a:extLst>
              </p:cNvPr>
              <p:cNvSpPr/>
              <p:nvPr/>
            </p:nvSpPr>
            <p:spPr>
              <a:xfrm>
                <a:off x="3141997" y="3498771"/>
                <a:ext cx="91440" cy="9144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1270000" extrusionH="635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2BBAD42-BA2E-F60D-59FA-6A36EFC71BE9}"/>
                  </a:ext>
                </a:extLst>
              </p:cNvPr>
              <p:cNvSpPr/>
              <p:nvPr/>
            </p:nvSpPr>
            <p:spPr>
              <a:xfrm>
                <a:off x="3123947" y="3475775"/>
                <a:ext cx="45719" cy="137432"/>
              </a:xfrm>
              <a:prstGeom prst="roundRect">
                <a:avLst>
                  <a:gd name="adj" fmla="val 4345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254000" extrusionH="762000" prstMaterial="translucentPowder">
                <a:bevelT w="12700" h="12700"/>
                <a:bevelB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E03C3F1-DB29-73B1-5CB7-FAC91ACB2AC7}"/>
                  </a:ext>
                </a:extLst>
              </p:cNvPr>
              <p:cNvSpPr/>
              <p:nvPr/>
            </p:nvSpPr>
            <p:spPr>
              <a:xfrm>
                <a:off x="3205856" y="3475775"/>
                <a:ext cx="45719" cy="137432"/>
              </a:xfrm>
              <a:prstGeom prst="roundRect">
                <a:avLst>
                  <a:gd name="adj" fmla="val 4345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254000" extrusionH="762000" prstMaterial="translucentPowder">
                <a:bevelT w="12700" h="12700"/>
                <a:bevelB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Circle: Hollow 22">
                <a:extLst>
                  <a:ext uri="{FF2B5EF4-FFF2-40B4-BE49-F238E27FC236}">
                    <a16:creationId xmlns:a16="http://schemas.microsoft.com/office/drawing/2014/main" id="{39063CC8-A843-67A0-7442-706D363E3F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4797" y="3041571"/>
                <a:ext cx="1005840" cy="1005840"/>
              </a:xfrm>
              <a:prstGeom prst="donut">
                <a:avLst>
                  <a:gd name="adj" fmla="val 45589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63500"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400169D-CD95-6C74-4F90-CF10A5490991}"/>
                  </a:ext>
                </a:extLst>
              </p:cNvPr>
              <p:cNvSpPr/>
              <p:nvPr/>
            </p:nvSpPr>
            <p:spPr>
              <a:xfrm>
                <a:off x="3141997" y="3498771"/>
                <a:ext cx="91440" cy="9144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63500" extrusionH="635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C43970-AA3C-3B65-4079-336D59D62952}"/>
                </a:ext>
              </a:extLst>
            </p:cNvPr>
            <p:cNvGrpSpPr/>
            <p:nvPr/>
          </p:nvGrpSpPr>
          <p:grpSpPr>
            <a:xfrm>
              <a:off x="1502665" y="5173872"/>
              <a:ext cx="182880" cy="182880"/>
              <a:chOff x="8113015" y="5639825"/>
              <a:chExt cx="182880" cy="18288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B8A10DC-977F-44CF-1BE2-865FB7F95B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468053">
                <a:off x="8113015" y="5639825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z="-254000" prstMaterial="clear">
                <a:bevelB w="476250" h="215900" prst="hardEdge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C65D641-3B21-5F8C-CAC5-D2A6AE98DA8A}"/>
                  </a:ext>
                </a:extLst>
              </p:cNvPr>
              <p:cNvSpPr>
                <a:spLocks/>
              </p:cNvSpPr>
              <p:nvPr/>
            </p:nvSpPr>
            <p:spPr>
              <a:xfrm rot="7468053">
                <a:off x="8161782" y="5683730"/>
                <a:ext cx="85344" cy="853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extrusionH="254000" prstMaterial="clea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02FD143-15A8-6721-12E5-8CFA2626620A}"/>
                </a:ext>
              </a:extLst>
            </p:cNvPr>
            <p:cNvGrpSpPr/>
            <p:nvPr/>
          </p:nvGrpSpPr>
          <p:grpSpPr>
            <a:xfrm>
              <a:off x="3930081" y="4626998"/>
              <a:ext cx="483607" cy="457200"/>
              <a:chOff x="10734856" y="5052765"/>
              <a:chExt cx="483607" cy="4572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689FB53-FA2F-127B-7298-11869EE422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468053">
                <a:off x="10761263" y="50527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z="-254000" prstMaterial="clear">
                <a:bevelT w="0" h="0"/>
                <a:bevelB w="234950" h="482600" prst="angle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E1E46E1-5296-BC11-582D-04BBDA4E67B9}"/>
                  </a:ext>
                </a:extLst>
              </p:cNvPr>
              <p:cNvSpPr>
                <a:spLocks/>
              </p:cNvSpPr>
              <p:nvPr/>
            </p:nvSpPr>
            <p:spPr>
              <a:xfrm rot="7468053">
                <a:off x="10734856" y="5198580"/>
                <a:ext cx="213360" cy="2133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extrusionH="419100" prstMaterial="clear"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2E4840-7898-C820-A8DE-2E02FBCC01BE}"/>
                </a:ext>
              </a:extLst>
            </p:cNvPr>
            <p:cNvSpPr txBox="1"/>
            <p:nvPr/>
          </p:nvSpPr>
          <p:spPr>
            <a:xfrm>
              <a:off x="779484" y="4719615"/>
              <a:ext cx="861325" cy="1292662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Seed</a:t>
              </a:r>
            </a:p>
            <a:p>
              <a:pPr algn="ctr"/>
              <a:r>
                <a:rPr lang="en-US" dirty="0"/>
                <a:t>few </a:t>
              </a:r>
              <a:r>
                <a:rPr lang="en-US" dirty="0" err="1"/>
                <a:t>mJ</a:t>
              </a:r>
              <a:br>
                <a:rPr lang="en-US" dirty="0"/>
              </a:br>
              <a:r>
                <a:rPr lang="en-US" dirty="0"/>
                <a:t>&lt;500 fs</a:t>
              </a:r>
              <a:br>
                <a:rPr lang="en-US" dirty="0"/>
              </a:br>
              <a:r>
                <a:rPr lang="en-US" dirty="0"/>
                <a:t>9.3 µm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B70456-8C03-9758-FA2F-A7136BD43C34}"/>
                </a:ext>
              </a:extLst>
            </p:cNvPr>
            <p:cNvSpPr txBox="1"/>
            <p:nvPr/>
          </p:nvSpPr>
          <p:spPr>
            <a:xfrm>
              <a:off x="4514261" y="4087502"/>
              <a:ext cx="1021498" cy="646331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10++ TW</a:t>
              </a:r>
              <a:br>
                <a:rPr lang="en-US" dirty="0"/>
              </a:br>
              <a:r>
                <a:rPr lang="en-US" dirty="0"/>
                <a:t>~500 fs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B808DF2-908A-9A72-52E8-8CB70C934A2E}"/>
                </a:ext>
              </a:extLst>
            </p:cNvPr>
            <p:cNvGrpSpPr/>
            <p:nvPr/>
          </p:nvGrpSpPr>
          <p:grpSpPr>
            <a:xfrm>
              <a:off x="2800573" y="5163526"/>
              <a:ext cx="745207" cy="457790"/>
              <a:chOff x="9045587" y="4561853"/>
              <a:chExt cx="745207" cy="457790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03EC48F-AD7B-350B-DA06-1619D20B5F8D}"/>
                  </a:ext>
                </a:extLst>
              </p:cNvPr>
              <p:cNvCxnSpPr/>
              <p:nvPr/>
            </p:nvCxnSpPr>
            <p:spPr>
              <a:xfrm>
                <a:off x="9045587" y="466198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8B890E4-0971-C1AE-7CCB-EB5F116CFF22}"/>
                  </a:ext>
                </a:extLst>
              </p:cNvPr>
              <p:cNvCxnSpPr/>
              <p:nvPr/>
            </p:nvCxnSpPr>
            <p:spPr>
              <a:xfrm>
                <a:off x="9207370" y="463607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B315076-6882-77AC-A015-4B6B797CDD9B}"/>
                  </a:ext>
                </a:extLst>
              </p:cNvPr>
              <p:cNvCxnSpPr/>
              <p:nvPr/>
            </p:nvCxnSpPr>
            <p:spPr>
              <a:xfrm>
                <a:off x="9369153" y="461254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F3C8390-B629-9455-D0FC-EE520F96316E}"/>
                  </a:ext>
                </a:extLst>
              </p:cNvPr>
              <p:cNvCxnSpPr/>
              <p:nvPr/>
            </p:nvCxnSpPr>
            <p:spPr>
              <a:xfrm>
                <a:off x="9530936" y="4587356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35D8917-219A-D9CF-41C4-61331E1A540E}"/>
                  </a:ext>
                </a:extLst>
              </p:cNvPr>
              <p:cNvCxnSpPr/>
              <p:nvPr/>
            </p:nvCxnSpPr>
            <p:spPr>
              <a:xfrm>
                <a:off x="9692717" y="456185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A9DDBC-C9F9-BB5F-62F2-FE65C0E7351A}"/>
                </a:ext>
              </a:extLst>
            </p:cNvPr>
            <p:cNvSpPr txBox="1"/>
            <p:nvPr/>
          </p:nvSpPr>
          <p:spPr>
            <a:xfrm>
              <a:off x="2158575" y="5563099"/>
              <a:ext cx="2180597" cy="738664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Pump</a:t>
              </a:r>
            </a:p>
            <a:p>
              <a:pPr algn="ctr"/>
              <a:r>
                <a:rPr lang="en-US" dirty="0"/>
                <a:t>100s J, &lt; 1 µs, 4.3 µm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C34948E-4EDC-1A3B-542F-36EE428A5ECD}"/>
                </a:ext>
              </a:extLst>
            </p:cNvPr>
            <p:cNvSpPr txBox="1"/>
            <p:nvPr/>
          </p:nvSpPr>
          <p:spPr>
            <a:xfrm>
              <a:off x="1024583" y="4154217"/>
              <a:ext cx="1431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</a:t>
              </a:r>
              <a:r>
                <a:rPr lang="en-US" baseline="-25000" dirty="0">
                  <a:solidFill>
                    <a:srgbClr val="0070C0"/>
                  </a:solidFill>
                </a:rPr>
                <a:t>2</a:t>
              </a:r>
              <a:r>
                <a:rPr lang="en-US" dirty="0">
                  <a:solidFill>
                    <a:srgbClr val="0070C0"/>
                  </a:solidFill>
                </a:rPr>
                <a:t> amplifier</a:t>
              </a:r>
            </a:p>
          </p:txBody>
        </p:sp>
      </p:grpSp>
      <p:pic>
        <p:nvPicPr>
          <p:cNvPr id="42" name="Picture 41" descr="A picture containing text, indoor, equipment, cluttered&#10;&#10;Description automatically generated">
            <a:extLst>
              <a:ext uri="{FF2B5EF4-FFF2-40B4-BE49-F238E27FC236}">
                <a16:creationId xmlns:a16="http://schemas.microsoft.com/office/drawing/2014/main" id="{401E9F9B-B9E9-7284-BD7F-909C718D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43" y="4213461"/>
            <a:ext cx="3537568" cy="198988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A594567-95E3-BD3E-E36A-5F5E02299A7C}"/>
              </a:ext>
            </a:extLst>
          </p:cNvPr>
          <p:cNvSpPr txBox="1"/>
          <p:nvPr/>
        </p:nvSpPr>
        <p:spPr>
          <a:xfrm>
            <a:off x="2634750" y="6218732"/>
            <a:ext cx="2767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 credit: ASML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CAA5B5-3DD2-9E6D-0C56-A1828D607E80}"/>
              </a:ext>
            </a:extLst>
          </p:cNvPr>
          <p:cNvSpPr txBox="1"/>
          <p:nvPr/>
        </p:nvSpPr>
        <p:spPr>
          <a:xfrm>
            <a:off x="7780350" y="5893868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Popmintchev</a:t>
            </a:r>
            <a:r>
              <a:rPr lang="en-US" sz="1050" dirty="0"/>
              <a:t>, </a:t>
            </a:r>
            <a:r>
              <a:rPr lang="en-US" sz="1050" i="1" dirty="0"/>
              <a:t>Nat. Photonics</a:t>
            </a:r>
            <a:r>
              <a:rPr lang="en-US" sz="1050" dirty="0"/>
              <a:t> </a:t>
            </a:r>
            <a:r>
              <a:rPr lang="en-US" sz="1050" b="1" dirty="0"/>
              <a:t>4</a:t>
            </a:r>
            <a:r>
              <a:rPr lang="en-US" sz="1050" dirty="0"/>
              <a:t>, 828 (2010)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72961B-FD0C-A8C0-088B-4562033DDF94}"/>
              </a:ext>
            </a:extLst>
          </p:cNvPr>
          <p:cNvGrpSpPr/>
          <p:nvPr/>
        </p:nvGrpSpPr>
        <p:grpSpPr>
          <a:xfrm>
            <a:off x="6773318" y="2465310"/>
            <a:ext cx="4308339" cy="3365149"/>
            <a:chOff x="2054160" y="3013307"/>
            <a:chExt cx="4308339" cy="336514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8A546DE-BCF5-04CE-92D3-34E21938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160" y="3527728"/>
              <a:ext cx="4308339" cy="2850728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E272E2C-47D4-112C-FA0A-7FE23ABF4A52}"/>
                </a:ext>
              </a:extLst>
            </p:cNvPr>
            <p:cNvCxnSpPr>
              <a:cxnSpLocks/>
            </p:cNvCxnSpPr>
            <p:nvPr/>
          </p:nvCxnSpPr>
          <p:spPr>
            <a:xfrm>
              <a:off x="5753568" y="3137730"/>
              <a:ext cx="0" cy="2824556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50C07C-B44E-7769-0AEB-A3140C9D329A}"/>
                </a:ext>
              </a:extLst>
            </p:cNvPr>
            <p:cNvSpPr txBox="1"/>
            <p:nvPr/>
          </p:nvSpPr>
          <p:spPr>
            <a:xfrm>
              <a:off x="5186214" y="3013307"/>
              <a:ext cx="6335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laser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73BDC0-3934-1B07-2C24-3E3BD89A0A65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C556AC7-9579-07D8-A176-D92DF8762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CA97A4-6799-ECFC-E3D9-E5ACA969AC1B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649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54FA-DB92-93F3-3629-F2530EBC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conversion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385FB-9874-D547-771E-FD82D42C7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6302D7-108A-023F-2D18-9AA770816D93}"/>
              </a:ext>
            </a:extLst>
          </p:cNvPr>
          <p:cNvGrpSpPr/>
          <p:nvPr/>
        </p:nvGrpSpPr>
        <p:grpSpPr>
          <a:xfrm>
            <a:off x="820663" y="2617090"/>
            <a:ext cx="10799837" cy="2783162"/>
            <a:chOff x="710214" y="1347802"/>
            <a:chExt cx="10799837" cy="2783162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FFF45AF-C7E9-0235-69CE-440F94581226}"/>
                </a:ext>
              </a:extLst>
            </p:cNvPr>
            <p:cNvSpPr/>
            <p:nvPr/>
          </p:nvSpPr>
          <p:spPr>
            <a:xfrm>
              <a:off x="710214" y="256564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929F8789-25C1-E5D1-6EAF-8FFB5D762037}"/>
                </a:ext>
              </a:extLst>
            </p:cNvPr>
            <p:cNvSpPr txBox="1"/>
            <p:nvPr/>
          </p:nvSpPr>
          <p:spPr>
            <a:xfrm>
              <a:off x="710214" y="2928990"/>
              <a:ext cx="124445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‘Cheap’ high energy laser source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5F4842-6B7F-DF50-1438-C71CCA3F58E4}"/>
                </a:ext>
              </a:extLst>
            </p:cNvPr>
            <p:cNvSpPr/>
            <p:nvPr/>
          </p:nvSpPr>
          <p:spPr>
            <a:xfrm>
              <a:off x="2308195" y="1899233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E5FE441B-C328-CF6A-0289-025988446016}"/>
                    </a:ext>
                  </a:extLst>
                </p:cNvPr>
                <p:cNvSpPr txBox="1"/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Raman Converter</a:t>
                  </a: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𝑣𝑖𝑏𝑟𝑎𝑡𝑖𝑜𝑛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E5FE441B-C328-CF6A-0289-025988446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blipFill>
                  <a:blip r:embed="rId2"/>
                  <a:stretch>
                    <a:fillRect l="-1014" t="-10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212F6494-317A-146A-9FDF-5384E6DA3711}"/>
                </a:ext>
              </a:extLst>
            </p:cNvPr>
            <p:cNvSpPr/>
            <p:nvPr/>
          </p:nvSpPr>
          <p:spPr>
            <a:xfrm>
              <a:off x="4618660" y="234029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F387A1C2-C66F-A1BF-728B-8634E0AAEDAC}"/>
                </a:ext>
              </a:extLst>
            </p:cNvPr>
            <p:cNvSpPr txBox="1"/>
            <p:nvPr/>
          </p:nvSpPr>
          <p:spPr>
            <a:xfrm>
              <a:off x="4570623" y="1836416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B1AF57DF-8063-63E9-EC98-8E3BB5DFDE18}"/>
                </a:ext>
              </a:extLst>
            </p:cNvPr>
            <p:cNvSpPr/>
            <p:nvPr/>
          </p:nvSpPr>
          <p:spPr>
            <a:xfrm>
              <a:off x="4618660" y="2886273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0B4B9423-9C74-DBBE-0410-D39EEC11B7D5}"/>
                </a:ext>
              </a:extLst>
            </p:cNvPr>
            <p:cNvSpPr txBox="1"/>
            <p:nvPr/>
          </p:nvSpPr>
          <p:spPr>
            <a:xfrm>
              <a:off x="4570623" y="3298322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35D8BC-BA21-CDE6-6883-95C56D43426D}"/>
                </a:ext>
              </a:extLst>
            </p:cNvPr>
            <p:cNvSpPr/>
            <p:nvPr/>
          </p:nvSpPr>
          <p:spPr>
            <a:xfrm>
              <a:off x="6218911" y="1902129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29">
                  <a:extLst>
                    <a:ext uri="{FF2B5EF4-FFF2-40B4-BE49-F238E27FC236}">
                      <a16:creationId xmlns:a16="http://schemas.microsoft.com/office/drawing/2014/main" id="{75FEC651-2993-A11B-0320-1C3078FF2C9F}"/>
                    </a:ext>
                  </a:extLst>
                </p:cNvPr>
                <p:cNvSpPr txBox="1"/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Nonlinear crystal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≠0</m:t>
                      </m:r>
                    </m:oMath>
                  </a14:m>
                  <a:endParaRPr lang="en-US" sz="14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𝑡𝑎𝑟𝑔𝑒𝑡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29">
                  <a:extLst>
                    <a:ext uri="{FF2B5EF4-FFF2-40B4-BE49-F238E27FC236}">
                      <a16:creationId xmlns:a16="http://schemas.microsoft.com/office/drawing/2014/main" id="{75FEC651-2993-A11B-0320-1C3078FF2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blipFill>
                  <a:blip r:embed="rId3"/>
                  <a:stretch>
                    <a:fillRect l="-8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C977D07-DE3A-F5F6-ADB3-9A49FC4BFCCD}"/>
                </a:ext>
              </a:extLst>
            </p:cNvPr>
            <p:cNvSpPr/>
            <p:nvPr/>
          </p:nvSpPr>
          <p:spPr>
            <a:xfrm>
              <a:off x="8529376" y="1818661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0831C6F9-74AE-F484-CBAC-31CE02971FD1}"/>
                </a:ext>
              </a:extLst>
            </p:cNvPr>
            <p:cNvSpPr txBox="1"/>
            <p:nvPr/>
          </p:nvSpPr>
          <p:spPr>
            <a:xfrm>
              <a:off x="8433302" y="1347802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2ECEC8B4-DE09-FD4D-17AB-DEA8073C3877}"/>
                </a:ext>
              </a:extLst>
            </p:cNvPr>
            <p:cNvSpPr/>
            <p:nvPr/>
          </p:nvSpPr>
          <p:spPr>
            <a:xfrm>
              <a:off x="8529376" y="3321834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0A650CB6-1676-1762-A23C-6D08E754D571}"/>
                </a:ext>
              </a:extLst>
            </p:cNvPr>
            <p:cNvSpPr txBox="1"/>
            <p:nvPr/>
          </p:nvSpPr>
          <p:spPr>
            <a:xfrm>
              <a:off x="8433302" y="3607744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3BD4722-C11D-EFB3-B1F5-4C9F9A572681}"/>
                </a:ext>
              </a:extLst>
            </p:cNvPr>
            <p:cNvSpPr/>
            <p:nvPr/>
          </p:nvSpPr>
          <p:spPr>
            <a:xfrm>
              <a:off x="8529376" y="2565647"/>
              <a:ext cx="2139516" cy="36398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F649D08B-BE50-E1AA-85DD-E56D781A663F}"/>
                </a:ext>
              </a:extLst>
            </p:cNvPr>
            <p:cNvSpPr txBox="1"/>
            <p:nvPr/>
          </p:nvSpPr>
          <p:spPr>
            <a:xfrm>
              <a:off x="10668892" y="2548781"/>
              <a:ext cx="8411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F103B5-6AF5-E85F-6D9E-FAE097EF9FDA}"/>
              </a:ext>
            </a:extLst>
          </p:cNvPr>
          <p:cNvSpPr txBox="1"/>
          <p:nvPr/>
        </p:nvSpPr>
        <p:spPr>
          <a:xfrm>
            <a:off x="2408221" y="5202459"/>
            <a:ext cx="675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 Raman shifts are on the order of 1000 cm</a:t>
            </a:r>
            <a:r>
              <a:rPr lang="en-US" sz="2000" baseline="30000" dirty="0"/>
              <a:t>-1</a:t>
            </a:r>
            <a:endParaRPr lang="en-US" sz="2000" dirty="0"/>
          </a:p>
          <a:p>
            <a:endParaRPr lang="en-US" sz="2000" b="1" i="1" dirty="0"/>
          </a:p>
          <a:p>
            <a:r>
              <a:rPr lang="en-US" sz="2000" b="1" i="1" dirty="0"/>
              <a:t>Perfect</a:t>
            </a:r>
            <a:r>
              <a:rPr lang="en-US" sz="2000" dirty="0"/>
              <a:t> for generating LWIR!</a:t>
            </a:r>
            <a:endParaRPr lang="en-US" sz="2000" b="1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C60E18-1FB9-10F6-C016-08636CC83DC1}"/>
              </a:ext>
            </a:extLst>
          </p:cNvPr>
          <p:cNvSpPr txBox="1"/>
          <p:nvPr/>
        </p:nvSpPr>
        <p:spPr>
          <a:xfrm>
            <a:off x="1354726" y="16745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Inelastic </a:t>
            </a:r>
            <a:r>
              <a:rPr lang="en-US" dirty="0"/>
              <a:t>scattering with vibrational modes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1D2DF5-0672-2500-DEBA-5E12F22026AE}"/>
              </a:ext>
            </a:extLst>
          </p:cNvPr>
          <p:cNvGrpSpPr/>
          <p:nvPr/>
        </p:nvGrpSpPr>
        <p:grpSpPr>
          <a:xfrm>
            <a:off x="6049889" y="174582"/>
            <a:ext cx="4834213" cy="2349617"/>
            <a:chOff x="5855691" y="167950"/>
            <a:chExt cx="4834213" cy="23496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C43EDC-00E1-9C49-2ACC-1DA3423FD302}"/>
                </a:ext>
              </a:extLst>
            </p:cNvPr>
            <p:cNvSpPr txBox="1"/>
            <p:nvPr/>
          </p:nvSpPr>
          <p:spPr>
            <a:xfrm>
              <a:off x="5972134" y="284427"/>
              <a:ext cx="2318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Raman Scattering     </a:t>
              </a:r>
              <a:r>
                <a:rPr lang="en-US" dirty="0">
                  <a:solidFill>
                    <a:srgbClr val="C00000"/>
                  </a:solidFill>
                  <a:sym typeface="Wingdings" panose="05000000000000000000" pitchFamily="2" charset="2"/>
                </a:rPr>
                <a:t>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B1FD91-ABE6-A40D-5E36-E59B44B410F3}"/>
                </a:ext>
              </a:extLst>
            </p:cNvPr>
            <p:cNvGrpSpPr/>
            <p:nvPr/>
          </p:nvGrpSpPr>
          <p:grpSpPr>
            <a:xfrm>
              <a:off x="5855691" y="987970"/>
              <a:ext cx="2298262" cy="1529597"/>
              <a:chOff x="8351318" y="1471545"/>
              <a:chExt cx="2298262" cy="1529597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F7EBD25-0328-23FD-F59F-AD5BC38A4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808196"/>
                <a:ext cx="186569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6A9D7A9-994F-754F-6832-7A468D7E52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574702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331B932-E39B-9046-866A-CC79ED623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257319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197101F-1AA9-FB8E-F775-F8BDFEC90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187410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BDCD398-E962-5BBD-F47E-C3E1B69B1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381756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1E1E293-8B84-36ED-57CF-E14CA59DA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138474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3EF65B4-479A-6530-F129-39CB478F2A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36231" y="1471545"/>
                <a:ext cx="0" cy="1319875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B90136B0-4D43-1616-516B-87F4D8D0B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9450" y="1488322"/>
                <a:ext cx="0" cy="108638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3AE1D28-A7A5-A0AD-4BD9-45CB4C53F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1162" y="1471545"/>
                <a:ext cx="86601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DF1569-604E-DED8-9E3E-E104EAF271B0}"/>
                  </a:ext>
                </a:extLst>
              </p:cNvPr>
              <p:cNvSpPr txBox="1"/>
              <p:nvPr/>
            </p:nvSpPr>
            <p:spPr>
              <a:xfrm>
                <a:off x="8818613" y="1681606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in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BD2D7CC-9CDC-23D9-6772-BB25D6E6777F}"/>
                  </a:ext>
                </a:extLst>
              </p:cNvPr>
              <p:cNvSpPr txBox="1"/>
              <p:nvPr/>
            </p:nvSpPr>
            <p:spPr>
              <a:xfrm>
                <a:off x="9404294" y="1655534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out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1CD2B12E-5B71-8051-EC94-F9B1C87ABD05}"/>
                  </a:ext>
                </a:extLst>
              </p:cNvPr>
              <p:cNvCxnSpPr/>
              <p:nvPr/>
            </p:nvCxnSpPr>
            <p:spPr>
              <a:xfrm>
                <a:off x="10295313" y="2381756"/>
                <a:ext cx="0" cy="19294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00920D6-DCBD-85E9-6B45-B2484B12CB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95313" y="2808196"/>
                <a:ext cx="0" cy="19294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1A27EBC-DB2F-7D9D-F795-BD321E709E21}"/>
                  </a:ext>
                </a:extLst>
              </p:cNvPr>
              <p:cNvSpPr txBox="1"/>
              <p:nvPr/>
            </p:nvSpPr>
            <p:spPr>
              <a:xfrm>
                <a:off x="10222860" y="2481436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>
                    <a:solidFill>
                      <a:srgbClr val="FF0000"/>
                    </a:solidFill>
                  </a:rPr>
                  <a:t>Δ</a:t>
                </a:r>
                <a:r>
                  <a:rPr lang="en-US" b="1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7B64CE1-F634-DC23-BCC9-519B343395DC}"/>
                </a:ext>
              </a:extLst>
            </p:cNvPr>
            <p:cNvCxnSpPr>
              <a:cxnSpLocks/>
            </p:cNvCxnSpPr>
            <p:nvPr/>
          </p:nvCxnSpPr>
          <p:spPr>
            <a:xfrm>
              <a:off x="8884488" y="986543"/>
              <a:ext cx="86601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6C59362-766B-0B91-AE7A-352EC6B472EF}"/>
                </a:ext>
              </a:extLst>
            </p:cNvPr>
            <p:cNvCxnSpPr>
              <a:cxnSpLocks/>
            </p:cNvCxnSpPr>
            <p:nvPr/>
          </p:nvCxnSpPr>
          <p:spPr>
            <a:xfrm>
              <a:off x="8915248" y="2091127"/>
              <a:ext cx="86601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DB049D9-56A8-E034-3B41-9A17FE2508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4621" y="995733"/>
              <a:ext cx="0" cy="13198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0578F1B-AA30-AE1D-08D2-7642FCB4FF5C}"/>
                </a:ext>
              </a:extLst>
            </p:cNvPr>
            <p:cNvCxnSpPr>
              <a:cxnSpLocks/>
            </p:cNvCxnSpPr>
            <p:nvPr/>
          </p:nvCxnSpPr>
          <p:spPr>
            <a:xfrm>
              <a:off x="9477840" y="1012510"/>
              <a:ext cx="0" cy="108638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C8250EF-7FEE-CF6B-29A3-19EC4C8F86A8}"/>
                </a:ext>
              </a:extLst>
            </p:cNvPr>
            <p:cNvSpPr txBox="1"/>
            <p:nvPr/>
          </p:nvSpPr>
          <p:spPr>
            <a:xfrm>
              <a:off x="8530064" y="1370328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accent1"/>
                  </a:solidFill>
                </a:rPr>
                <a:t>ω</a:t>
              </a:r>
              <a:r>
                <a:rPr lang="en-US" baseline="-25000" dirty="0">
                  <a:solidFill>
                    <a:schemeClr val="accent1"/>
                  </a:solidFill>
                </a:rPr>
                <a:t>pump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15F94AF-9371-7E7C-FB9E-4E497CC7986C}"/>
                </a:ext>
              </a:extLst>
            </p:cNvPr>
            <p:cNvSpPr txBox="1"/>
            <p:nvPr/>
          </p:nvSpPr>
          <p:spPr>
            <a:xfrm>
              <a:off x="9437875" y="1354715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B050"/>
                  </a:solidFill>
                </a:rPr>
                <a:t>ω</a:t>
              </a:r>
              <a:r>
                <a:rPr lang="en-US" baseline="-25000" dirty="0">
                  <a:solidFill>
                    <a:srgbClr val="00B050"/>
                  </a:solidFill>
                </a:rPr>
                <a:t>signal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2EFBADD-B4AB-880D-7A83-332783E66406}"/>
                </a:ext>
              </a:extLst>
            </p:cNvPr>
            <p:cNvCxnSpPr>
              <a:cxnSpLocks/>
            </p:cNvCxnSpPr>
            <p:nvPr/>
          </p:nvCxnSpPr>
          <p:spPr>
            <a:xfrm>
              <a:off x="8384644" y="2323194"/>
              <a:ext cx="18656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8AEF71B-D807-CB52-4F71-707B6AB0DE30}"/>
                </a:ext>
              </a:extLst>
            </p:cNvPr>
            <p:cNvCxnSpPr>
              <a:cxnSpLocks/>
            </p:cNvCxnSpPr>
            <p:nvPr/>
          </p:nvCxnSpPr>
          <p:spPr>
            <a:xfrm>
              <a:off x="9480068" y="2091127"/>
              <a:ext cx="0" cy="2320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E429954-03C8-C4F5-9C83-FC20991BBE2A}"/>
                </a:ext>
              </a:extLst>
            </p:cNvPr>
            <p:cNvSpPr txBox="1"/>
            <p:nvPr/>
          </p:nvSpPr>
          <p:spPr>
            <a:xfrm>
              <a:off x="9505542" y="1974235"/>
              <a:ext cx="606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0000"/>
                  </a:solidFill>
                </a:rPr>
                <a:t>ω</a:t>
              </a:r>
              <a:r>
                <a:rPr lang="en-US" baseline="-25000" dirty="0">
                  <a:solidFill>
                    <a:srgbClr val="FF0000"/>
                  </a:solidFill>
                </a:rPr>
                <a:t>DFG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C7A5CCF-01BC-4D69-72C3-F1F828D97D40}"/>
                </a:ext>
              </a:extLst>
            </p:cNvPr>
            <p:cNvSpPr/>
            <p:nvPr/>
          </p:nvSpPr>
          <p:spPr>
            <a:xfrm>
              <a:off x="9290646" y="1978670"/>
              <a:ext cx="794562" cy="508046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57B3E2C-429F-8D9B-1E5D-895C8AF54D8E}"/>
                </a:ext>
              </a:extLst>
            </p:cNvPr>
            <p:cNvSpPr txBox="1"/>
            <p:nvPr/>
          </p:nvSpPr>
          <p:spPr>
            <a:xfrm>
              <a:off x="8517130" y="167950"/>
              <a:ext cx="21727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Difference-frequency</a:t>
              </a:r>
              <a:br>
                <a:rPr lang="en-US" dirty="0">
                  <a:solidFill>
                    <a:srgbClr val="C00000"/>
                  </a:solidFill>
                </a:rPr>
              </a:br>
              <a:r>
                <a:rPr lang="en-US" dirty="0">
                  <a:solidFill>
                    <a:srgbClr val="C00000"/>
                  </a:solidFill>
                </a:rPr>
                <a:t>generation (DFG)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77D088-4650-74A7-64BB-7A78904AEFDD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5296022D-C283-ACAC-C9D4-190BFCF8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C58FEC8-8F5C-4ACF-BFE3-BC38E1E940A5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86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11D6EA-3749-8E77-D3CB-5AF869926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" t="-10784" r="-5317"/>
          <a:stretch/>
        </p:blipFill>
        <p:spPr>
          <a:xfrm>
            <a:off x="322942" y="1396754"/>
            <a:ext cx="9295597" cy="3962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2FE30-3487-BF22-6592-F9EB25CE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Seed generation in calcite (previous years)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1322A-DF1F-951B-495E-FC1C1576F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F52F2-FEB3-F1A6-BE79-4A1F97C0B746}"/>
              </a:ext>
            </a:extLst>
          </p:cNvPr>
          <p:cNvSpPr txBox="1"/>
          <p:nvPr/>
        </p:nvSpPr>
        <p:spPr>
          <a:xfrm>
            <a:off x="3217823" y="4631426"/>
            <a:ext cx="119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simulated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05B6B-5716-C0F6-4C89-7F91BAF7562C}"/>
              </a:ext>
            </a:extLst>
          </p:cNvPr>
          <p:cNvSpPr txBox="1"/>
          <p:nvPr/>
        </p:nvSpPr>
        <p:spPr>
          <a:xfrm>
            <a:off x="7179019" y="3057611"/>
            <a:ext cx="119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simulated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3131A6-9481-70DB-10CD-D6F18A7015CE}"/>
              </a:ext>
            </a:extLst>
          </p:cNvPr>
          <p:cNvSpPr txBox="1"/>
          <p:nvPr/>
        </p:nvSpPr>
        <p:spPr>
          <a:xfrm>
            <a:off x="1092687" y="5268086"/>
            <a:ext cx="1728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Correct peaks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B3113-4EED-BC2B-3FA7-86D86FAA654C}"/>
              </a:ext>
            </a:extLst>
          </p:cNvPr>
          <p:cNvSpPr txBox="1"/>
          <p:nvPr/>
        </p:nvSpPr>
        <p:spPr>
          <a:xfrm>
            <a:off x="3094648" y="5276954"/>
            <a:ext cx="2634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BGS suppresses TPA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96794A-31B2-E4B3-BF59-8DC4BE869048}"/>
              </a:ext>
            </a:extLst>
          </p:cNvPr>
          <p:cNvSpPr txBox="1"/>
          <p:nvPr/>
        </p:nvSpPr>
        <p:spPr>
          <a:xfrm>
            <a:off x="6853998" y="5356066"/>
            <a:ext cx="2634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Effect on CO</a:t>
            </a:r>
            <a:r>
              <a:rPr lang="en-US" sz="1400" baseline="-25000" dirty="0"/>
              <a:t>2</a:t>
            </a:r>
            <a:r>
              <a:rPr lang="en-US" sz="1400" dirty="0"/>
              <a:t>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36523-D1C9-F4DA-FFBE-08E31C94A749}"/>
              </a:ext>
            </a:extLst>
          </p:cNvPr>
          <p:cNvSpPr txBox="1"/>
          <p:nvPr/>
        </p:nvSpPr>
        <p:spPr>
          <a:xfrm>
            <a:off x="9384026" y="5758787"/>
            <a:ext cx="2020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Red-shifts at saturation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8FB0AF-897C-77C9-4640-ABED93288EC0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7485C430-9FF0-AFC4-FFCA-A90DEE3E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AB12C8-92AE-D749-623F-E1CC3A68739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BB10E6-F972-EFBC-99DF-8B82A69666EB}"/>
              </a:ext>
            </a:extLst>
          </p:cNvPr>
          <p:cNvSpPr txBox="1"/>
          <p:nvPr/>
        </p:nvSpPr>
        <p:spPr>
          <a:xfrm>
            <a:off x="239697" y="1690688"/>
            <a:ext cx="200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Possibly use 2 </a:t>
            </a:r>
            <a:r>
              <a:rPr lang="en-US" sz="1200" dirty="0" err="1">
                <a:ea typeface="HGGothicE" panose="020B0909000000000000" pitchFamily="49" charset="-128"/>
              </a:rPr>
              <a:t>μ</a:t>
            </a:r>
            <a:r>
              <a:rPr lang="en-US" sz="1200" dirty="0" err="1"/>
              <a:t>m</a:t>
            </a:r>
            <a:r>
              <a:rPr lang="en-US" sz="1200" dirty="0"/>
              <a:t> pump for better DFG efficiency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B4C81E-9ED6-4EC9-19C5-46C61C358169}"/>
              </a:ext>
            </a:extLst>
          </p:cNvPr>
          <p:cNvSpPr/>
          <p:nvPr/>
        </p:nvSpPr>
        <p:spPr>
          <a:xfrm>
            <a:off x="5246703" y="3057611"/>
            <a:ext cx="4006456" cy="2738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BB48-F78A-70FC-2667-FAD2FE2D293C}"/>
              </a:ext>
            </a:extLst>
          </p:cNvPr>
          <p:cNvSpPr/>
          <p:nvPr/>
        </p:nvSpPr>
        <p:spPr>
          <a:xfrm>
            <a:off x="5833602" y="2743151"/>
            <a:ext cx="3309559" cy="2261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D456E-61CD-A822-2BF8-F1D00A276C55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65" y="2983691"/>
            <a:ext cx="3298485" cy="28484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1A8C1B-7A6B-C480-820E-40F4F8220FFD}"/>
              </a:ext>
            </a:extLst>
          </p:cNvPr>
          <p:cNvSpPr txBox="1"/>
          <p:nvPr/>
        </p:nvSpPr>
        <p:spPr>
          <a:xfrm>
            <a:off x="6097953" y="5871131"/>
            <a:ext cx="184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Good efficiency and energy scaling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FEF97-F451-F7D2-FE15-389222B87940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222" y="2908428"/>
            <a:ext cx="4023030" cy="2848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234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aphic 8"/>
          <p:cNvPicPr/>
          <p:nvPr/>
        </p:nvPicPr>
        <p:blipFill>
          <a:blip r:embed="rId2"/>
          <a:stretch/>
        </p:blipFill>
        <p:spPr>
          <a:xfrm>
            <a:off x="4137010" y="923760"/>
            <a:ext cx="3598371" cy="4184235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463320" y="272880"/>
            <a:ext cx="4518651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LWIR Roadmap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9086400" y="0"/>
            <a:ext cx="3104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0070C0"/>
                </a:solidFill>
                <a:latin typeface="Calibri"/>
                <a:ea typeface="DejaVu Sans"/>
              </a:rPr>
              <a:t>Polyanskiy et al., AAC ‘22</a:t>
            </a:r>
            <a:endParaRPr lang="en-US" sz="1800" b="0" strike="noStrike" spc="-1">
              <a:latin typeface="Arial"/>
            </a:endParaRPr>
          </a:p>
        </p:txBody>
      </p:sp>
      <p:grpSp>
        <p:nvGrpSpPr>
          <p:cNvPr id="168" name="Group 4"/>
          <p:cNvGrpSpPr/>
          <p:nvPr/>
        </p:nvGrpSpPr>
        <p:grpSpPr>
          <a:xfrm>
            <a:off x="495909" y="923760"/>
            <a:ext cx="3598371" cy="4184235"/>
            <a:chOff x="-37800" y="923760"/>
            <a:chExt cx="4002120" cy="4653720"/>
          </a:xfrm>
        </p:grpSpPr>
        <p:pic>
          <p:nvPicPr>
            <p:cNvPr id="169" name="Graphic 6"/>
            <p:cNvPicPr/>
            <p:nvPr/>
          </p:nvPicPr>
          <p:blipFill>
            <a:blip r:embed="rId3"/>
            <a:stretch/>
          </p:blipFill>
          <p:spPr>
            <a:xfrm>
              <a:off x="-37800" y="923760"/>
              <a:ext cx="4002120" cy="4653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0" name="CustomShape 5"/>
            <p:cNvSpPr/>
            <p:nvPr/>
          </p:nvSpPr>
          <p:spPr>
            <a:xfrm>
              <a:off x="3033720" y="1323720"/>
              <a:ext cx="6069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Gain</a:t>
              </a:r>
              <a:endParaRPr lang="en-US" sz="1800" b="0" strike="noStrike" spc="-1">
                <a:latin typeface="Arial"/>
              </a:endParaRPr>
            </a:p>
          </p:txBody>
        </p:sp>
      </p:grpSp>
      <p:sp>
        <p:nvSpPr>
          <p:cNvPr id="173" name="CustomShape 7"/>
          <p:cNvSpPr/>
          <p:nvPr/>
        </p:nvSpPr>
        <p:spPr>
          <a:xfrm>
            <a:off x="4775400" y="5252290"/>
            <a:ext cx="2587416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Upgrade #2: </a:t>
            </a:r>
            <a:r>
              <a:rPr lang="en-U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15 TW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*10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mJ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seed*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74" name="CustomShape 8"/>
          <p:cNvSpPr/>
          <p:nvPr/>
        </p:nvSpPr>
        <p:spPr>
          <a:xfrm>
            <a:off x="3926160" y="5280262"/>
            <a:ext cx="230760" cy="794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9"/>
          <p:cNvSpPr/>
          <p:nvPr/>
        </p:nvSpPr>
        <p:spPr>
          <a:xfrm>
            <a:off x="6755856" y="1323720"/>
            <a:ext cx="606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Gain</a:t>
            </a:r>
            <a:endParaRPr lang="en-US" sz="1800" b="0" strike="noStrike" spc="-1" dirty="0">
              <a:latin typeface="Arial"/>
            </a:endParaRPr>
          </a:p>
        </p:txBody>
      </p:sp>
      <p:grpSp>
        <p:nvGrpSpPr>
          <p:cNvPr id="176" name="Group 10"/>
          <p:cNvGrpSpPr/>
          <p:nvPr/>
        </p:nvGrpSpPr>
        <p:grpSpPr>
          <a:xfrm>
            <a:off x="7823932" y="867691"/>
            <a:ext cx="3797029" cy="5144126"/>
            <a:chOff x="8098920" y="923760"/>
            <a:chExt cx="4129920" cy="5595120"/>
          </a:xfrm>
        </p:grpSpPr>
        <p:pic>
          <p:nvPicPr>
            <p:cNvPr id="177" name="Graphic 10"/>
            <p:cNvPicPr/>
            <p:nvPr/>
          </p:nvPicPr>
          <p:blipFill>
            <a:blip r:embed="rId4"/>
            <a:stretch/>
          </p:blipFill>
          <p:spPr>
            <a:xfrm>
              <a:off x="8226720" y="923760"/>
              <a:ext cx="4002120" cy="4653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8" name="CustomShape 11"/>
            <p:cNvSpPr/>
            <p:nvPr/>
          </p:nvSpPr>
          <p:spPr>
            <a:xfrm>
              <a:off x="8902060" y="5558675"/>
              <a:ext cx="2713348" cy="82954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Upgrade #3: </a:t>
              </a:r>
              <a:r>
                <a:rPr lang="en-US" sz="2400" b="1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25 TW</a:t>
              </a:r>
              <a:endParaRPr lang="en-US" sz="24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24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*post-compression*</a:t>
              </a:r>
              <a:endParaRPr lang="en-US" sz="2400" b="0" strike="noStrike" spc="-1" dirty="0">
                <a:latin typeface="Arial"/>
              </a:endParaRPr>
            </a:p>
          </p:txBody>
        </p:sp>
        <p:sp>
          <p:nvSpPr>
            <p:cNvPr id="179" name="CustomShape 12"/>
            <p:cNvSpPr/>
            <p:nvPr/>
          </p:nvSpPr>
          <p:spPr>
            <a:xfrm>
              <a:off x="8098920" y="5724000"/>
              <a:ext cx="230760" cy="7948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0" name="CustomShape 13"/>
            <p:cNvSpPr/>
            <p:nvPr/>
          </p:nvSpPr>
          <p:spPr>
            <a:xfrm>
              <a:off x="8560440" y="1404360"/>
              <a:ext cx="3443040" cy="824040"/>
            </a:xfrm>
            <a:prstGeom prst="rect">
              <a:avLst/>
            </a:prstGeom>
            <a:solidFill>
              <a:srgbClr val="FFFFF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" name="CustomShape 8">
            <a:extLst>
              <a:ext uri="{FF2B5EF4-FFF2-40B4-BE49-F238E27FC236}">
                <a16:creationId xmlns:a16="http://schemas.microsoft.com/office/drawing/2014/main" id="{AA494099-B53D-4FA7-90BB-A36C2CB63392}"/>
              </a:ext>
            </a:extLst>
          </p:cNvPr>
          <p:cNvSpPr/>
          <p:nvPr/>
        </p:nvSpPr>
        <p:spPr>
          <a:xfrm>
            <a:off x="4245471" y="5273006"/>
            <a:ext cx="230760" cy="794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9F6EE-88A0-C950-6A5B-12F8BE9DFA14}"/>
              </a:ext>
            </a:extLst>
          </p:cNvPr>
          <p:cNvSpPr/>
          <p:nvPr/>
        </p:nvSpPr>
        <p:spPr>
          <a:xfrm flipH="1" flipV="1">
            <a:off x="4574380" y="2228414"/>
            <a:ext cx="758025" cy="18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4BC24-C111-FEFB-88A2-F92389256153}"/>
              </a:ext>
            </a:extLst>
          </p:cNvPr>
          <p:cNvSpPr/>
          <p:nvPr/>
        </p:nvSpPr>
        <p:spPr>
          <a:xfrm flipH="1" flipV="1">
            <a:off x="8399990" y="2206500"/>
            <a:ext cx="733425" cy="15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1BE116-2A24-C41F-93B2-56CA0A52A20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555E888E-4F26-1BFC-C58A-2D2C193D2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4028F7-8FEF-614D-4741-4AF73DB7DE6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23E3731-EFBF-34B0-C121-B85E45F98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165" name="CustomShape 1"/>
          <p:cNvSpPr/>
          <p:nvPr/>
        </p:nvSpPr>
        <p:spPr>
          <a:xfrm>
            <a:off x="466367" y="4888222"/>
            <a:ext cx="328320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2023: </a:t>
            </a:r>
            <a:r>
              <a:rPr lang="en-U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5 TW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*isotopes, CPA, µJ seed*</a:t>
            </a:r>
            <a:br>
              <a:rPr dirty="0"/>
            </a:b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*vacuum beam delivery*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90FC52-A30C-F65B-4BF8-B0541B401144}"/>
              </a:ext>
            </a:extLst>
          </p:cNvPr>
          <p:cNvSpPr/>
          <p:nvPr/>
        </p:nvSpPr>
        <p:spPr>
          <a:xfrm>
            <a:off x="368060" y="971908"/>
            <a:ext cx="7367321" cy="52448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6CD6-9B91-A1D3-5BC4-1EE0F278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Pump generation in ionic liquids (previous 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18348-B1CF-CB22-4C07-6C97BF517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40094"/>
            <a:ext cx="1304925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Artificial salts that are liquid at room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Can be designed to have specific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Settled on EMIM DCA</a:t>
            </a:r>
          </a:p>
          <a:p>
            <a:pPr marL="914400" lvl="1" indent="-457200"/>
            <a:r>
              <a:rPr lang="en-US" sz="1800" dirty="0"/>
              <a:t>Transparent at pump and Stokes wavelengths</a:t>
            </a:r>
          </a:p>
          <a:p>
            <a:pPr marL="914400" lvl="1" indent="-457200"/>
            <a:r>
              <a:rPr lang="en-US" sz="1800" dirty="0"/>
              <a:t>Peak Raman cross section at desired shift</a:t>
            </a:r>
          </a:p>
          <a:p>
            <a:pPr marL="914400" lvl="1" indent="-457200"/>
            <a:r>
              <a:rPr lang="en-US" sz="1800" dirty="0"/>
              <a:t>High viscosity (suppressing Brillouin scattering)</a:t>
            </a:r>
          </a:p>
          <a:p>
            <a:pPr marL="914400" lvl="1" indent="-457200"/>
            <a:r>
              <a:rPr lang="en-US" sz="1800" dirty="0"/>
              <a:t>Good stability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C2CA-F25D-B42D-2AA0-FAC0EE933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F8A6F6E3-EC5C-2B5C-0318-0AF14322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88" y="3565556"/>
            <a:ext cx="5614694" cy="29844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E04FD-6DBB-974F-9373-56678000C551}"/>
              </a:ext>
            </a:extLst>
          </p:cNvPr>
          <p:cNvSpPr/>
          <p:nvPr/>
        </p:nvSpPr>
        <p:spPr>
          <a:xfrm>
            <a:off x="11805469" y="3254908"/>
            <a:ext cx="230075" cy="188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B9873-A899-0585-091E-B41E2DF63D30}"/>
              </a:ext>
            </a:extLst>
          </p:cNvPr>
          <p:cNvSpPr/>
          <p:nvPr/>
        </p:nvSpPr>
        <p:spPr>
          <a:xfrm>
            <a:off x="9116695" y="4822840"/>
            <a:ext cx="704850" cy="234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3FE57-2258-AB90-B90F-0FA889B02C1D}"/>
              </a:ext>
            </a:extLst>
          </p:cNvPr>
          <p:cNvSpPr txBox="1"/>
          <p:nvPr/>
        </p:nvSpPr>
        <p:spPr>
          <a:xfrm>
            <a:off x="4047807" y="6581001"/>
            <a:ext cx="4442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Plots from Kupfer, </a:t>
            </a:r>
            <a:r>
              <a:rPr lang="en-US" sz="1200" i="1" dirty="0"/>
              <a:t>Phys. Rev. Applied </a:t>
            </a:r>
            <a:r>
              <a:rPr lang="en-US" sz="1200" b="1" dirty="0"/>
              <a:t>19</a:t>
            </a:r>
            <a:r>
              <a:rPr lang="en-US" sz="1200" dirty="0"/>
              <a:t>, 014052 (2023)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72E7272-6655-0726-4BFC-39405554E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4"/>
          <a:stretch/>
        </p:blipFill>
        <p:spPr>
          <a:xfrm>
            <a:off x="8902700" y="1330229"/>
            <a:ext cx="3213878" cy="509463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D647525-19AA-01EB-68B8-570F167A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9" y="1650621"/>
            <a:ext cx="2459362" cy="9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C38B0E-FB6D-E2A2-6E94-A4289CB3BA6F}"/>
              </a:ext>
            </a:extLst>
          </p:cNvPr>
          <p:cNvSpPr txBox="1"/>
          <p:nvPr/>
        </p:nvSpPr>
        <p:spPr>
          <a:xfrm>
            <a:off x="10315020" y="2373152"/>
            <a:ext cx="207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B2A78D-8429-9C50-AFF0-50DD4DB4C24A}"/>
              </a:ext>
            </a:extLst>
          </p:cNvPr>
          <p:cNvSpPr txBox="1"/>
          <p:nvPr/>
        </p:nvSpPr>
        <p:spPr>
          <a:xfrm>
            <a:off x="9914254" y="4596254"/>
            <a:ext cx="207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spectrum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6DAC6-9ED3-19A2-2DB0-829A2AFEF645}"/>
              </a:ext>
            </a:extLst>
          </p:cNvPr>
          <p:cNvSpPr txBox="1"/>
          <p:nvPr/>
        </p:nvSpPr>
        <p:spPr>
          <a:xfrm>
            <a:off x="1028453" y="4755649"/>
            <a:ext cx="207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Raman shifts of selected ILs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D1F68-BB33-3565-ACEB-5CBA66540418}"/>
              </a:ext>
            </a:extLst>
          </p:cNvPr>
          <p:cNvGrpSpPr/>
          <p:nvPr/>
        </p:nvGrpSpPr>
        <p:grpSpPr>
          <a:xfrm>
            <a:off x="8579906" y="6075142"/>
            <a:ext cx="3008700" cy="685795"/>
            <a:chOff x="8459251" y="5148607"/>
            <a:chExt cx="3064752" cy="685795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8A8F72FA-A9DA-1144-5B07-1EE898A9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996980-E3A6-25BC-50AC-3C668EB9624D}"/>
                </a:ext>
              </a:extLst>
            </p:cNvPr>
            <p:cNvSpPr txBox="1"/>
            <p:nvPr/>
          </p:nvSpPr>
          <p:spPr>
            <a:xfrm>
              <a:off x="880214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11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E3DC-969B-41AE-350C-08CE2C01A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Upgrades to 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1F3D6-3D0E-82FA-E93E-5A011E55A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24608-888A-A731-9178-51F62AA6B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74" y="1850666"/>
            <a:ext cx="6460253" cy="2826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64F0A-9D7F-AB97-4173-EDD9C07B89C4}"/>
              </a:ext>
            </a:extLst>
          </p:cNvPr>
          <p:cNvSpPr txBox="1"/>
          <p:nvPr/>
        </p:nvSpPr>
        <p:spPr>
          <a:xfrm>
            <a:off x="6632453" y="2033546"/>
            <a:ext cx="5559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Modified to run in parallel with </a:t>
            </a:r>
            <a:r>
              <a:rPr lang="en-US" dirty="0" err="1"/>
              <a:t>Ti:sapphire</a:t>
            </a:r>
            <a:r>
              <a:rPr lang="en-US" dirty="0"/>
              <a:t> operations instead of competing for the </a:t>
            </a:r>
            <a:r>
              <a:rPr lang="en-US" dirty="0" err="1"/>
              <a:t>Nd:YAG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Switch to small glass tube for ionic liquid instead of metal container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Drastic reduction in quantity of IL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53084-04BF-972C-FB0C-F7BCE3FEAE4D}"/>
              </a:ext>
            </a:extLst>
          </p:cNvPr>
          <p:cNvSpPr txBox="1"/>
          <p:nvPr/>
        </p:nvSpPr>
        <p:spPr>
          <a:xfrm>
            <a:off x="460148" y="4271133"/>
            <a:ext cx="191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this branch for experiment instead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888AB-33A6-D0D1-1290-E8EEE013DE00}"/>
              </a:ext>
            </a:extLst>
          </p:cNvPr>
          <p:cNvCxnSpPr/>
          <p:nvPr/>
        </p:nvCxnSpPr>
        <p:spPr>
          <a:xfrm flipV="1">
            <a:off x="1055985" y="3970266"/>
            <a:ext cx="448350" cy="300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B0C626-12D6-7862-7AE3-2FFC4FB81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2" b="27561"/>
          <a:stretch/>
        </p:blipFill>
        <p:spPr bwMode="auto">
          <a:xfrm>
            <a:off x="2459350" y="5022447"/>
            <a:ext cx="4761814" cy="87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A623AD-4F4C-67D0-4CB4-FE88A2E41FFA}"/>
              </a:ext>
            </a:extLst>
          </p:cNvPr>
          <p:cNvSpPr txBox="1"/>
          <p:nvPr/>
        </p:nvSpPr>
        <p:spPr>
          <a:xfrm>
            <a:off x="4470277" y="5947263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~300 ml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A9E5B-6505-E392-056B-90AEE1E8A9BE}"/>
              </a:ext>
            </a:extLst>
          </p:cNvPr>
          <p:cNvSpPr txBox="1"/>
          <p:nvPr/>
        </p:nvSpPr>
        <p:spPr>
          <a:xfrm>
            <a:off x="9594727" y="5968907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~30 ml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AD6F2B-04CF-B164-7AC7-86884C4F7139}"/>
              </a:ext>
            </a:extLst>
          </p:cNvPr>
          <p:cNvCxnSpPr/>
          <p:nvPr/>
        </p:nvCxnSpPr>
        <p:spPr>
          <a:xfrm>
            <a:off x="7315200" y="5461122"/>
            <a:ext cx="7715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575900C-D415-D81A-4756-664A95A4B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52" b="40053"/>
          <a:stretch/>
        </p:blipFill>
        <p:spPr>
          <a:xfrm>
            <a:off x="8239755" y="5022447"/>
            <a:ext cx="3291850" cy="8713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02F8F1-E62A-C24A-5786-A698360DA859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566DFB0E-605A-FB54-B349-71C1A779D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324D8-CD38-629F-F2D9-BE8B2E0F227A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3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1354EEE-AAAA-4808-5916-237765BC2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043"/>
          <a:stretch/>
        </p:blipFill>
        <p:spPr>
          <a:xfrm>
            <a:off x="7788969" y="69261"/>
            <a:ext cx="4153437" cy="1917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1117E-7E24-F36D-F716-7B372C62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harmonic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3C57F-37EC-6F15-9D26-D934044669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1846803"/>
                <a:ext cx="11049000" cy="4342122"/>
              </a:xfrm>
            </p:spPr>
            <p:txBody>
              <a:bodyPr>
                <a:normAutofit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New component for this year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Laser field causes electron to tunnel out of atomic potential and accelerates it away from atom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Electron crashes back into atom and recombines, releasing a very high energy photon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ATF lasers compare favorably to ones used in literature</a:t>
                </a:r>
              </a:p>
              <a:p>
                <a:pPr marL="914400" lvl="1" indent="-457200"/>
                <a:r>
                  <a:rPr lang="en-US" dirty="0" err="1"/>
                  <a:t>Keldysh</a:t>
                </a:r>
                <a:r>
                  <a:rPr lang="en-US" dirty="0"/>
                  <a:t>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indicates ratio of photoionization to tunnel ionization (smaller is better for HHG)</a:t>
                </a:r>
              </a:p>
              <a:p>
                <a:pPr marL="914400" lvl="1" indent="-457200"/>
                <a:r>
                  <a:rPr lang="en-US" dirty="0"/>
                  <a:t>Typical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is order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0.2−0.3</m:t>
                    </m:r>
                  </m:oMath>
                </a14:m>
                <a:endParaRPr lang="en-US" dirty="0"/>
              </a:p>
              <a:p>
                <a:pPr marL="914400" lvl="1" indent="-457200"/>
                <a:r>
                  <a:rPr lang="en-US" dirty="0"/>
                  <a:t>ATF </a:t>
                </a:r>
                <a:r>
                  <a:rPr lang="en-US" dirty="0" err="1"/>
                  <a:t>Ti:sapphire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≅0.26</m:t>
                    </m:r>
                  </m:oMath>
                </a14:m>
                <a:r>
                  <a:rPr lang="en-US" dirty="0"/>
                  <a:t>, 800 nm good for EUV</a:t>
                </a:r>
              </a:p>
              <a:p>
                <a:pPr marL="914400" lvl="1" indent="-457200"/>
                <a:r>
                  <a:rPr lang="en-US" dirty="0"/>
                  <a:t>ATF CO</a:t>
                </a:r>
                <a:r>
                  <a:rPr lang="en-US" baseline="-25000" dirty="0"/>
                  <a:t>2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≅0.005</m:t>
                    </m:r>
                  </m:oMath>
                </a14:m>
                <a:r>
                  <a:rPr lang="en-US" dirty="0"/>
                  <a:t>, 9.2 </a:t>
                </a:r>
                <a:r>
                  <a:rPr lang="en-US" dirty="0" err="1">
                    <a:ea typeface="HGGothicE" panose="020B0909000000000000" pitchFamily="49" charset="-128"/>
                  </a:rPr>
                  <a:t>μ</a:t>
                </a:r>
                <a:r>
                  <a:rPr lang="en-US" dirty="0" err="1"/>
                  <a:t>m</a:t>
                </a:r>
                <a:r>
                  <a:rPr lang="en-US" dirty="0"/>
                  <a:t> good for X-rays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3C57F-37EC-6F15-9D26-D934044669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846803"/>
                <a:ext cx="11049000" cy="4342122"/>
              </a:xfrm>
              <a:blipFill>
                <a:blip r:embed="rId3"/>
                <a:stretch>
                  <a:fillRect l="-993" t="-3511" r="-1049" b="-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FFE6B-8AFA-F01E-FA86-B2BB8FEB8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F2987-D467-2C8E-0394-F109B9103A6E}"/>
              </a:ext>
            </a:extLst>
          </p:cNvPr>
          <p:cNvSpPr txBox="1"/>
          <p:nvPr/>
        </p:nvSpPr>
        <p:spPr>
          <a:xfrm>
            <a:off x="8733958" y="1722734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Popmintchev</a:t>
            </a:r>
            <a:r>
              <a:rPr lang="en-US" sz="1050" dirty="0"/>
              <a:t>, </a:t>
            </a:r>
            <a:r>
              <a:rPr lang="en-US" sz="1050" i="1" dirty="0"/>
              <a:t>Nat. Photonics</a:t>
            </a:r>
            <a:r>
              <a:rPr lang="en-US" sz="1050" dirty="0"/>
              <a:t> </a:t>
            </a:r>
            <a:r>
              <a:rPr lang="en-US" sz="1050" b="1" dirty="0"/>
              <a:t>4</a:t>
            </a:r>
            <a:r>
              <a:rPr lang="en-US" sz="1050" dirty="0"/>
              <a:t>, 828 (2010)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029AE7D-4069-99B1-9B57-EB8BB8F4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476" y="4687895"/>
            <a:ext cx="3016538" cy="188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D51BA9-3F40-B2FC-4A5B-5DA13C324131}"/>
              </a:ext>
            </a:extLst>
          </p:cNvPr>
          <p:cNvSpPr txBox="1"/>
          <p:nvPr/>
        </p:nvSpPr>
        <p:spPr>
          <a:xfrm>
            <a:off x="8626786" y="6571936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Popmintchev</a:t>
            </a:r>
            <a:r>
              <a:rPr lang="en-US" sz="1050" dirty="0"/>
              <a:t>, </a:t>
            </a:r>
            <a:r>
              <a:rPr lang="en-US" sz="1050" i="1" dirty="0"/>
              <a:t>Science </a:t>
            </a:r>
            <a:r>
              <a:rPr lang="en-US" sz="1050" b="1" dirty="0"/>
              <a:t>336</a:t>
            </a:r>
            <a:r>
              <a:rPr lang="en-US" sz="1050" dirty="0"/>
              <a:t>, 1287 (2012)</a:t>
            </a:r>
          </a:p>
        </p:txBody>
      </p:sp>
    </p:spTree>
    <p:extLst>
      <p:ext uri="{BB962C8B-B14F-4D97-AF65-F5344CB8AC3E}">
        <p14:creationId xmlns:p14="http://schemas.microsoft.com/office/powerpoint/2010/main" val="31754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711B8-64A8-3250-346E-C5D04547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next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32942-45DD-6EA8-CD70-EBDAAD6EA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98" y="1313169"/>
            <a:ext cx="7590101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Examine other ionic liquids</a:t>
            </a:r>
          </a:p>
          <a:p>
            <a:pPr marL="914400" lvl="1" indent="-457200"/>
            <a:r>
              <a:rPr lang="en-US" sz="1600" dirty="0"/>
              <a:t>Ex: deuterated EMIM DCA to generate ~1390 nm from 1064 nm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Employ DFG to produce the seed and pump wavelengths</a:t>
            </a:r>
          </a:p>
          <a:p>
            <a:pPr marL="914400" lvl="1" indent="-457200"/>
            <a:r>
              <a:rPr lang="en-US" sz="1400" dirty="0"/>
              <a:t>DFG crystal acquired for 4.5 </a:t>
            </a:r>
            <a:r>
              <a:rPr lang="en-US" sz="1400" dirty="0" err="1">
                <a:ea typeface="HGGothicE" panose="020B0909000000000000" pitchFamily="49" charset="-128"/>
              </a:rPr>
              <a:t>μ</a:t>
            </a:r>
            <a:r>
              <a:rPr lang="en-US" sz="1400" dirty="0" err="1"/>
              <a:t>m</a:t>
            </a:r>
            <a:r>
              <a:rPr lang="en-US" sz="1400" dirty="0"/>
              <a:t>, pending delivery for 9.2 </a:t>
            </a:r>
            <a:r>
              <a:rPr lang="en-US" sz="1400" dirty="0" err="1">
                <a:ea typeface="HGGothicE" panose="020B0909000000000000" pitchFamily="49" charset="-128"/>
              </a:rPr>
              <a:t>μ</a:t>
            </a:r>
            <a:r>
              <a:rPr lang="en-US" sz="1400" dirty="0" err="1"/>
              <a:t>m</a:t>
            </a: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Demonstrate HHG capability with </a:t>
            </a:r>
            <a:r>
              <a:rPr lang="en-US" sz="1800" dirty="0" err="1"/>
              <a:t>Ti:sapphire</a:t>
            </a:r>
            <a:r>
              <a:rPr lang="en-US" sz="1800" dirty="0"/>
              <a:t> (800 nm </a:t>
            </a:r>
            <a:r>
              <a:rPr lang="en-US" sz="1800" dirty="0">
                <a:sym typeface="Wingdings" panose="05000000000000000000" pitchFamily="2" charset="2"/>
              </a:rPr>
              <a:t> ~30 nm)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Produce first X-rays with CO</a:t>
            </a:r>
            <a:r>
              <a:rPr lang="en-US" sz="1800" baseline="-25000" dirty="0"/>
              <a:t>2</a:t>
            </a:r>
            <a:r>
              <a:rPr lang="en-US" sz="1800" dirty="0"/>
              <a:t> laser (9.2 </a:t>
            </a:r>
            <a:r>
              <a:rPr lang="en-US" sz="1800" dirty="0" err="1">
                <a:ea typeface="HGGothicE" panose="020B0909000000000000" pitchFamily="49" charset="-128"/>
              </a:rPr>
              <a:t>μ</a:t>
            </a:r>
            <a:r>
              <a:rPr lang="en-US" sz="1800" dirty="0" err="1"/>
              <a:t>m</a:t>
            </a: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 ~1 nm)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6A4FB-71BD-8193-0318-CB83AF90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E692EA-CBE5-1D08-74B4-2D0D1219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46" y="220081"/>
            <a:ext cx="2977570" cy="22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F3A41F-5AD5-6415-6DA6-ACFE8D32C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444" y="3085380"/>
            <a:ext cx="3581400" cy="2800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ED678-E8B1-CE3E-96B2-18025F3553E6}"/>
              </a:ext>
            </a:extLst>
          </p:cNvPr>
          <p:cNvSpPr txBox="1"/>
          <p:nvPr/>
        </p:nvSpPr>
        <p:spPr>
          <a:xfrm>
            <a:off x="8486775" y="5842995"/>
            <a:ext cx="4248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Pildschun</a:t>
            </a:r>
            <a:r>
              <a:rPr lang="en-US" sz="1100" dirty="0"/>
              <a:t>, </a:t>
            </a:r>
            <a:r>
              <a:rPr lang="en-US" sz="1100" i="1" dirty="0"/>
              <a:t>Opt. Mater. Express </a:t>
            </a:r>
            <a:r>
              <a:rPr lang="en-US" sz="1100" b="1" dirty="0"/>
              <a:t>7</a:t>
            </a:r>
            <a:r>
              <a:rPr lang="en-US" sz="1100" dirty="0"/>
              <a:t>, 1122-1130 (2017)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2211D-3D76-C119-4087-D41F80A6FABA}"/>
              </a:ext>
            </a:extLst>
          </p:cNvPr>
          <p:cNvSpPr txBox="1"/>
          <p:nvPr/>
        </p:nvSpPr>
        <p:spPr>
          <a:xfrm>
            <a:off x="7942824" y="2774447"/>
            <a:ext cx="4535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Deuteration pushes absorption bands deeper into 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B9F00-92F4-38D3-424A-C88F9B289C48}"/>
              </a:ext>
            </a:extLst>
          </p:cNvPr>
          <p:cNvSpPr txBox="1"/>
          <p:nvPr/>
        </p:nvSpPr>
        <p:spPr>
          <a:xfrm>
            <a:off x="8486775" y="2473545"/>
            <a:ext cx="360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Kupfer, </a:t>
            </a:r>
            <a:r>
              <a:rPr lang="en-US" sz="1200" i="1" dirty="0"/>
              <a:t>Phys. Rev. Applied </a:t>
            </a:r>
            <a:r>
              <a:rPr lang="en-US" sz="1200" b="1" dirty="0"/>
              <a:t>19</a:t>
            </a:r>
            <a:r>
              <a:rPr lang="en-US" sz="1200" dirty="0"/>
              <a:t>, 014052 (2023)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0240A-069D-698B-2367-6EAE0B6887C1}"/>
              </a:ext>
            </a:extLst>
          </p:cNvPr>
          <p:cNvSpPr txBox="1"/>
          <p:nvPr/>
        </p:nvSpPr>
        <p:spPr>
          <a:xfrm>
            <a:off x="1523870" y="5878746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HHG gas cell chamber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2E3648-65EE-C98E-F63A-C5CA63DC8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8066"/>
          <a:stretch/>
        </p:blipFill>
        <p:spPr>
          <a:xfrm>
            <a:off x="5171515" y="3639261"/>
            <a:ext cx="2771309" cy="1881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9187F0-D7ED-BC09-E31A-7A7EF215CD06}"/>
              </a:ext>
            </a:extLst>
          </p:cNvPr>
          <p:cNvSpPr txBox="1"/>
          <p:nvPr/>
        </p:nvSpPr>
        <p:spPr>
          <a:xfrm>
            <a:off x="7942824" y="-4207"/>
            <a:ext cx="500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of a potentially interesting IL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16C0C6-FD36-780E-344C-C3B1ACA45E24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2B9DEDE3-B19F-A5F4-3A28-22E20D53E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9B6D66-0BC6-E2E5-A53B-5937187630C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A87BD3C-448C-D178-00ED-A2D3C6A1E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47" y="3314618"/>
            <a:ext cx="4623758" cy="25711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700C8-4D56-BC78-709F-9E397F0EE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72" t="-4951" r="775" b="73767"/>
          <a:stretch/>
        </p:blipFill>
        <p:spPr>
          <a:xfrm>
            <a:off x="5313760" y="5865365"/>
            <a:ext cx="2532119" cy="5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4713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12" ma:contentTypeDescription="Create a new document." ma:contentTypeScope="" ma:versionID="b29a8d6580f24c72fb717d4e4d4f652e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3080114b68aafa1a0cb787c228bafb9c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F74895-CB9E-4679-884B-3752EDFD5ED7}">
  <ds:schemaRefs>
    <ds:schemaRef ds:uri="http://schemas.openxmlformats.org/package/2006/metadata/core-properties"/>
    <ds:schemaRef ds:uri="http://purl.org/dc/terms/"/>
    <ds:schemaRef ds:uri="b82b1ec5-da85-45a7-bfb0-80f4a2c0b640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f3722f4-cadb-4c27-9c2a-892b94db93c7"/>
  </ds:schemaRefs>
</ds:datastoreItem>
</file>

<file path=customXml/itemProps2.xml><?xml version="1.0" encoding="utf-8"?>
<ds:datastoreItem xmlns:ds="http://schemas.openxmlformats.org/officeDocument/2006/customXml" ds:itemID="{86A5006F-98A3-4BDF-BEBE-B8DFA16882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b1ec5-da85-45a7-bfb0-80f4a2c0b640"/>
    <ds:schemaRef ds:uri="7f3722f4-cadb-4c27-9c2a-892b94db93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C7EDCA-FF7F-4344-84EE-77A6BC16A8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46642</TotalTime>
  <Words>1743</Words>
  <Application>Microsoft Office PowerPoint</Application>
  <PresentationFormat>Widescreen</PresentationFormat>
  <Paragraphs>324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BNL</vt:lpstr>
      <vt:lpstr>Office Theme</vt:lpstr>
      <vt:lpstr>25th Annual Accelerator Test Facility (ATF) Users' Meeting AE108 - Development of wavelength conversion techniques for generation of coherent radiation at the XUV to LWIR </vt:lpstr>
      <vt:lpstr>Experimental goals</vt:lpstr>
      <vt:lpstr>Raman conversion</vt:lpstr>
      <vt:lpstr>Seed generation in calcite (previous years)</vt:lpstr>
      <vt:lpstr>PowerPoint Presentation</vt:lpstr>
      <vt:lpstr>Pump generation in ionic liquids (previous years)</vt:lpstr>
      <vt:lpstr>Upgrades to experimental setup</vt:lpstr>
      <vt:lpstr>High harmonic generation</vt:lpstr>
      <vt:lpstr>Plans for next year</vt:lpstr>
      <vt:lpstr>Products delivered</vt:lpstr>
      <vt:lpstr>Backup slides</vt:lpstr>
      <vt:lpstr>EMIM DCA transmission spectrum</vt:lpstr>
      <vt:lpstr>HHG Feasibility for CO2</vt:lpstr>
      <vt:lpstr>Experimental goals</vt:lpstr>
      <vt:lpstr>Slides for Program Advisory Committee</vt:lpstr>
      <vt:lpstr>PowerPoint Presentation</vt:lpstr>
      <vt:lpstr>PowerPoint Presentation</vt:lpstr>
      <vt:lpstr>Special Equipment Requirements and Hazards</vt:lpstr>
      <vt:lpstr>Experimental Time Request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William Li</dc:creator>
  <cp:keywords/>
  <dc:description/>
  <cp:lastModifiedBy>William Li</cp:lastModifiedBy>
  <cp:revision>13</cp:revision>
  <dcterms:created xsi:type="dcterms:W3CDTF">2022-11-01T20:32:14Z</dcterms:created>
  <dcterms:modified xsi:type="dcterms:W3CDTF">2023-02-28T23:42:07Z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