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317" r:id="rId4"/>
    <p:sldId id="260" r:id="rId5"/>
    <p:sldId id="261" r:id="rId6"/>
    <p:sldId id="318" r:id="rId7"/>
    <p:sldId id="316" r:id="rId8"/>
    <p:sldId id="278" r:id="rId9"/>
    <p:sldId id="279" r:id="rId10"/>
    <p:sldId id="280" r:id="rId11"/>
    <p:sldId id="281" r:id="rId12"/>
    <p:sldId id="282" r:id="rId13"/>
    <p:sldId id="25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30" autoAdjust="0"/>
    <p:restoredTop sz="94694"/>
  </p:normalViewPr>
  <p:slideViewPr>
    <p:cSldViewPr snapToGrid="0" snapToObjects="1">
      <p:cViewPr varScale="1">
        <p:scale>
          <a:sx n="90" d="100"/>
          <a:sy n="90" d="100"/>
        </p:scale>
        <p:origin x="11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3/1/23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90657-D6E0-BE42-9DAC-E9A6565AE0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390A6F-F3CD-154C-8ACE-8EBC6BC281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0D4B1-35E6-1744-8CBA-9C192195E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8449A-ECD1-1C49-A3A0-6FE365F2ED53}" type="datetimeFigureOut">
              <a:rPr lang="en-US" smtClean="0"/>
              <a:t>3/1/23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766F16-77FE-F640-B44E-59AAFAB4A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696ADA-3ECD-1342-8EB2-63185E5E2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B878-864C-DB4B-B3B2-873D6E44A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620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B6B9-C6AF-7F40-9A3F-E71E87EB2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6083" y="574291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54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54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4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case.physics.stonybrook.edu/index.php/Main_Page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ase.physics.stonybrook.edu/index.php/PHY542_spring_2023" TargetMode="External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case.physics.stonybrook.edu/index.php/Ernest_courant_traineeship_main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case.physics.stonybrook.edu/index.php/Ernest_courant_traineeship_main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3173" y="1687427"/>
            <a:ext cx="10334625" cy="1947460"/>
          </a:xfrm>
        </p:spPr>
        <p:txBody>
          <a:bodyPr>
            <a:normAutofit fontScale="90000"/>
          </a:bodyPr>
          <a:lstStyle/>
          <a:p>
            <a:pPr algn="l" fontAlgn="base">
              <a:spcBef>
                <a:spcPts val="1200"/>
              </a:spcBef>
              <a:spcAft>
                <a:spcPts val="1200"/>
              </a:spcAft>
            </a:pPr>
            <a:r>
              <a:rPr lang="en-US" sz="3600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25th Annual</a:t>
            </a:r>
            <a:br>
              <a:rPr lang="en-US" sz="4400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</a:br>
            <a:r>
              <a:rPr lang="en-US" sz="4000" b="1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Accelerator Test Facility (ATF) Users' Meeting</a:t>
            </a:r>
            <a:br>
              <a:rPr lang="en-US" b="1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</a:br>
            <a:r>
              <a:rPr lang="en-US" sz="4000" b="0" i="0" dirty="0">
                <a:solidFill>
                  <a:srgbClr val="FFFFFF"/>
                </a:solidFill>
                <a:effectLst/>
              </a:rPr>
              <a:t>ID: 312804</a:t>
            </a:r>
            <a:br>
              <a:rPr lang="en-US" sz="4400" dirty="0"/>
            </a:br>
            <a:r>
              <a:rPr lang="en-US" sz="4400" b="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44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Theory </a:t>
            </a:r>
            <a:r>
              <a:rPr lang="en-US" sz="4400" b="0" i="0" u="none" strike="noStrike" dirty="0">
                <a:effectLst/>
                <a:latin typeface="Calibri" panose="020F0502020204030204" pitchFamily="34" charset="0"/>
              </a:rPr>
              <a:t>to Practice: </a:t>
            </a:r>
            <a:r>
              <a:rPr lang="en-US" sz="4400" b="0" dirty="0">
                <a:latin typeface="Calibri" panose="020F0502020204030204" pitchFamily="34" charset="0"/>
              </a:rPr>
              <a:t>H</a:t>
            </a:r>
            <a:r>
              <a:rPr lang="en-US" sz="4400" b="0" i="0" u="none" strike="noStrike" dirty="0">
                <a:effectLst/>
                <a:latin typeface="Calibri" panose="020F0502020204030204" pitchFamily="34" charset="0"/>
              </a:rPr>
              <a:t>ands-On Experience with the Latest Accelerator and Laser Systems”</a:t>
            </a: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3" y="5792291"/>
            <a:ext cx="10334625" cy="632060"/>
          </a:xfrm>
        </p:spPr>
        <p:txBody>
          <a:bodyPr/>
          <a:lstStyle/>
          <a:p>
            <a:r>
              <a:rPr lang="en-US" dirty="0"/>
              <a:t>03/01/2023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3" y="4440338"/>
            <a:ext cx="10334625" cy="441931"/>
          </a:xfrm>
        </p:spPr>
        <p:txBody>
          <a:bodyPr/>
          <a:lstStyle/>
          <a:p>
            <a:r>
              <a:rPr lang="en-US" dirty="0"/>
              <a:t>BNL&amp;CASE@SBU: Mikhail </a:t>
            </a:r>
            <a:r>
              <a:rPr lang="en-US" dirty="0" err="1"/>
              <a:t>Fedurin</a:t>
            </a:r>
            <a:r>
              <a:rPr lang="en-US" dirty="0"/>
              <a:t> (PI), Dmitry </a:t>
            </a:r>
            <a:r>
              <a:rPr lang="en-US" dirty="0" err="1"/>
              <a:t>Kayran</a:t>
            </a:r>
            <a:r>
              <a:rPr lang="en-US" dirty="0"/>
              <a:t>, Mikhail </a:t>
            </a:r>
            <a:r>
              <a:rPr lang="en-US" dirty="0" err="1"/>
              <a:t>Polyanskiy</a:t>
            </a:r>
            <a:r>
              <a:rPr lang="en-US" dirty="0"/>
              <a:t>, </a:t>
            </a:r>
            <a:r>
              <a:rPr lang="en-US" dirty="0" err="1"/>
              <a:t>Navid</a:t>
            </a:r>
            <a:r>
              <a:rPr lang="en-US" dirty="0"/>
              <a:t> </a:t>
            </a:r>
            <a:r>
              <a:rPr lang="en-US" dirty="0" err="1"/>
              <a:t>Vafaei-Najafabdi</a:t>
            </a:r>
            <a:r>
              <a:rPr lang="en-US" dirty="0"/>
              <a:t>, Vladimir Litvinenko</a:t>
            </a:r>
          </a:p>
          <a:p>
            <a:r>
              <a:rPr lang="en-US" dirty="0"/>
              <a:t>CUNY: Viviana </a:t>
            </a:r>
            <a:r>
              <a:rPr lang="en-US" dirty="0" err="1"/>
              <a:t>Vladutesku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A54E3E0-BB9A-B8E8-8F90-84851C13CA56}"/>
              </a:ext>
            </a:extLst>
          </p:cNvPr>
          <p:cNvGrpSpPr/>
          <p:nvPr/>
        </p:nvGrpSpPr>
        <p:grpSpPr>
          <a:xfrm>
            <a:off x="8248690" y="5003175"/>
            <a:ext cx="3758825" cy="789116"/>
            <a:chOff x="8355931" y="5045287"/>
            <a:chExt cx="3398922" cy="789116"/>
          </a:xfrm>
        </p:grpSpPr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F0E6CCC9-47BD-734F-6082-9AAD69F1CF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55931" y="5045287"/>
              <a:ext cx="789116" cy="78911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3DD432F-B884-62F3-478B-15BE5DD353AC}"/>
                </a:ext>
              </a:extLst>
            </p:cNvPr>
            <p:cNvSpPr txBox="1"/>
            <p:nvPr/>
          </p:nvSpPr>
          <p:spPr>
            <a:xfrm>
              <a:off x="9032999" y="5439227"/>
              <a:ext cx="2721854" cy="30777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Accelerator Facilities Division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881754"/>
              </p:ext>
            </p:extLst>
          </p:nvPr>
        </p:nvGraphicFramePr>
        <p:xfrm>
          <a:off x="205486" y="460756"/>
          <a:ext cx="11907745" cy="40843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275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173">
                  <a:extLst>
                    <a:ext uri="{9D8B030D-6E8A-4147-A177-3AD203B41FA5}">
                      <a16:colId xmlns:a16="http://schemas.microsoft.com/office/drawing/2014/main" val="1543851066"/>
                    </a:ext>
                  </a:extLst>
                </a:gridCol>
                <a:gridCol w="1031082">
                  <a:extLst>
                    <a:ext uri="{9D8B030D-6E8A-4147-A177-3AD203B41FA5}">
                      <a16:colId xmlns:a16="http://schemas.microsoft.com/office/drawing/2014/main" val="2433644676"/>
                    </a:ext>
                  </a:extLst>
                </a:gridCol>
                <a:gridCol w="1031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83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9175">
                  <a:extLst>
                    <a:ext uri="{9D8B030D-6E8A-4147-A177-3AD203B41FA5}">
                      <a16:colId xmlns:a16="http://schemas.microsoft.com/office/drawing/2014/main" val="442364256"/>
                    </a:ext>
                  </a:extLst>
                </a:gridCol>
              </a:tblGrid>
              <a:tr h="539355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rgbClr val="002060"/>
                          </a:solidFill>
                        </a:rPr>
                        <a:t>Ti:Sapphire Laser System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Units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Stage I Values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Stage II Values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Comments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Requested Values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58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Central Wavelength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800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800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Stage I parameters are presently available and setup to deliver Stage II parameters should be complete during FY22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--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871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FWHM Bandwidth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nm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--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05958224"/>
                  </a:ext>
                </a:extLst>
              </a:tr>
              <a:tr h="68129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Compressed FWHM Pulse Width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&lt;75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Transport of compressed pulses will initially include a very limited number of experimental interaction points.  Please consult with the ATF Team if you need this capability.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--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581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Chirped FWHM Pulse Width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itchFamily="2" charset="2"/>
                        </a:rPr>
                        <a:t>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itchFamily="2" charset="2"/>
                        </a:rPr>
                        <a:t>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--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871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Chirped Energy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mJ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--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2581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Compressed Energy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mJ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~20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20 </a:t>
                      </a:r>
                      <a:r>
                        <a:rPr lang="en-US" sz="1400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mJ</a:t>
                      </a:r>
                      <a:r>
                        <a:rPr lang="en-US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is presently operational with work underway this year to achieve our 100 </a:t>
                      </a:r>
                      <a:r>
                        <a:rPr lang="en-US" sz="1400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mJ</a:t>
                      </a:r>
                      <a:r>
                        <a:rPr lang="en-US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goal.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--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3871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Energy to Experiments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mJ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&gt;4.9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&gt;80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--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3871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Power to Experiments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GW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&gt;98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&gt;1067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--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605697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80298" y="0"/>
            <a:ext cx="60071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Other Experimental Laser Requirements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D5D49BC-AE16-384D-89DA-F322A3F7DE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108046"/>
              </p:ext>
            </p:extLst>
          </p:nvPr>
        </p:nvGraphicFramePr>
        <p:xfrm>
          <a:off x="203773" y="4482612"/>
          <a:ext cx="11909458" cy="24079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298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0083">
                  <a:extLst>
                    <a:ext uri="{9D8B030D-6E8A-4147-A177-3AD203B41FA5}">
                      <a16:colId xmlns:a16="http://schemas.microsoft.com/office/drawing/2014/main" val="1543851066"/>
                    </a:ext>
                  </a:extLst>
                </a:gridCol>
                <a:gridCol w="1288446">
                  <a:extLst>
                    <a:ext uri="{9D8B030D-6E8A-4147-A177-3AD203B41FA5}">
                      <a16:colId xmlns:a16="http://schemas.microsoft.com/office/drawing/2014/main" val="2433644676"/>
                    </a:ext>
                  </a:extLst>
                </a:gridCol>
                <a:gridCol w="57762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6606">
                  <a:extLst>
                    <a:ext uri="{9D8B030D-6E8A-4147-A177-3AD203B41FA5}">
                      <a16:colId xmlns:a16="http://schemas.microsoft.com/office/drawing/2014/main" val="442364256"/>
                    </a:ext>
                  </a:extLst>
                </a:gridCol>
              </a:tblGrid>
              <a:tr h="527819">
                <a:tc>
                  <a:txBody>
                    <a:bodyPr/>
                    <a:lstStyle/>
                    <a:p>
                      <a:pPr algn="ctr"/>
                      <a:r>
                        <a:rPr lang="en-US" sz="1600" err="1">
                          <a:solidFill>
                            <a:srgbClr val="002060"/>
                          </a:solidFill>
                        </a:rPr>
                        <a:t>Nd:YAG</a:t>
                      </a:r>
                      <a:r>
                        <a:rPr lang="en-US" sz="1600">
                          <a:solidFill>
                            <a:srgbClr val="002060"/>
                          </a:solidFill>
                        </a:rPr>
                        <a:t> Laser System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Units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Typical Values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Comments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Requested Values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799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Wavelength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1064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Single pulse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--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799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Energy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mJ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--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05958224"/>
                  </a:ext>
                </a:extLst>
              </a:tr>
              <a:tr h="277799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Pulse Width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--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7799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Wavelength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nm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itchFamily="2" charset="2"/>
                        </a:rPr>
                        <a:t>532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Frequency doubled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--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7799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Energy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mJ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--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84662779"/>
                  </a:ext>
                </a:extLst>
              </a:tr>
              <a:tr h="277799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Pulse Width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--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49983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9656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9FEAA-F4E0-1246-B1E7-DF336DE11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748" y="1"/>
            <a:ext cx="10515600" cy="636998"/>
          </a:xfrm>
        </p:spPr>
        <p:txBody>
          <a:bodyPr>
            <a:normAutofit/>
          </a:bodyPr>
          <a:lstStyle/>
          <a:p>
            <a:pPr algn="ctr"/>
            <a:r>
              <a:rPr lang="en-US" sz="2800"/>
              <a:t>Special Equipment Requirements and Hazards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18695-53DD-1844-BBEF-9F56CC265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6867"/>
            <a:ext cx="10515600" cy="5170096"/>
          </a:xfrm>
        </p:spPr>
        <p:txBody>
          <a:bodyPr>
            <a:normAutofit/>
          </a:bodyPr>
          <a:lstStyle/>
          <a:p>
            <a:r>
              <a:rPr lang="en-US" dirty="0"/>
              <a:t>Electron Beam</a:t>
            </a:r>
          </a:p>
          <a:p>
            <a:pPr lvl="1"/>
            <a:r>
              <a:rPr lang="en-US" dirty="0"/>
              <a:t>Mask for mask technique demonstration, Bunch compressor for demonstration</a:t>
            </a:r>
          </a:p>
          <a:p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 Laser</a:t>
            </a:r>
          </a:p>
          <a:p>
            <a:pPr lvl="1"/>
            <a:r>
              <a:rPr lang="en-US" dirty="0"/>
              <a:t>Possibility to conduct tour</a:t>
            </a:r>
          </a:p>
          <a:p>
            <a:r>
              <a:rPr lang="en-US" dirty="0" err="1"/>
              <a:t>Ti:Sapphire</a:t>
            </a:r>
            <a:r>
              <a:rPr lang="en-US" dirty="0"/>
              <a:t> and </a:t>
            </a:r>
            <a:r>
              <a:rPr lang="en-US" dirty="0" err="1"/>
              <a:t>Nd:YAG</a:t>
            </a:r>
            <a:r>
              <a:rPr lang="en-US" dirty="0"/>
              <a:t> Lasers</a:t>
            </a:r>
          </a:p>
          <a:p>
            <a:pPr lvl="1"/>
            <a:r>
              <a:rPr lang="en-US" dirty="0"/>
              <a:t>None </a:t>
            </a:r>
          </a:p>
          <a:p>
            <a:r>
              <a:rPr lang="en-US" dirty="0"/>
              <a:t>Hazards &amp; Special Installation Requirements</a:t>
            </a:r>
          </a:p>
          <a:p>
            <a:pPr lvl="1"/>
            <a:r>
              <a:rPr lang="en-US" dirty="0"/>
              <a:t>None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440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9FEAA-F4E0-1246-B1E7-DF336DE11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748" y="1"/>
            <a:ext cx="10515600" cy="636998"/>
          </a:xfrm>
        </p:spPr>
        <p:txBody>
          <a:bodyPr>
            <a:normAutofit/>
          </a:bodyPr>
          <a:lstStyle/>
          <a:p>
            <a:pPr algn="ctr"/>
            <a:r>
              <a:rPr lang="en-US" sz="2800"/>
              <a:t>Experimental Time Request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33A3B09-4E77-B749-8153-C1844FE9A8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8630128"/>
              </p:ext>
            </p:extLst>
          </p:nvPr>
        </p:nvGraphicFramePr>
        <p:xfrm>
          <a:off x="838200" y="1291370"/>
          <a:ext cx="10515600" cy="14833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3615137945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365650492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9836761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Capability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Setup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Running Hours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07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Electron Beam Only</a:t>
                      </a: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none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48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98231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/>
                        <a:t>Laser* Only (in Laser Areas)</a:t>
                      </a:r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Tour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 down post hours for tour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78200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/>
                        <a:t>Laser* + Electron Beam</a:t>
                      </a:r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none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56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2288786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B694B9C-51DF-1B41-9225-691F9D253220}"/>
              </a:ext>
            </a:extLst>
          </p:cNvPr>
          <p:cNvSpPr txBox="1"/>
          <p:nvPr/>
        </p:nvSpPr>
        <p:spPr>
          <a:xfrm>
            <a:off x="4623371" y="811659"/>
            <a:ext cx="2891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CY2023 Time Request</a:t>
            </a:r>
          </a:p>
        </p:txBody>
      </p:sp>
      <p:graphicFrame>
        <p:nvGraphicFramePr>
          <p:cNvPr id="9" name="Content Placeholder 5">
            <a:extLst>
              <a:ext uri="{FF2B5EF4-FFF2-40B4-BE49-F238E27FC236}">
                <a16:creationId xmlns:a16="http://schemas.microsoft.com/office/drawing/2014/main" id="{12C37A2F-A990-9749-952B-CEF0455DCD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99866"/>
              </p:ext>
            </p:extLst>
          </p:nvPr>
        </p:nvGraphicFramePr>
        <p:xfrm>
          <a:off x="857038" y="4104778"/>
          <a:ext cx="10515600" cy="14833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3615137945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365650492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9836761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Capability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Setup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Running Hours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07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Electron Beam Only</a:t>
                      </a: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144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98231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/>
                        <a:t>Laser* Only (in Laser Areas)</a:t>
                      </a:r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 down post hours for tour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78200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/>
                        <a:t>Laser* + Electron Beam</a:t>
                      </a:r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168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2288786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76E3C46C-DAB6-C045-9C6E-8080C36C791D}"/>
              </a:ext>
            </a:extLst>
          </p:cNvPr>
          <p:cNvSpPr txBox="1"/>
          <p:nvPr/>
        </p:nvSpPr>
        <p:spPr>
          <a:xfrm>
            <a:off x="857038" y="5873177"/>
            <a:ext cx="3695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Laser = Near-IR or LWIR (CO</a:t>
            </a:r>
            <a:r>
              <a:rPr lang="en-US" baseline="-25000" dirty="0"/>
              <a:t>2</a:t>
            </a:r>
            <a:r>
              <a:rPr lang="en-US" dirty="0"/>
              <a:t>)  Laser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DD5C7A-2802-9C41-84FC-3B5797C13958}"/>
              </a:ext>
            </a:extLst>
          </p:cNvPr>
          <p:cNvSpPr txBox="1"/>
          <p:nvPr/>
        </p:nvSpPr>
        <p:spPr>
          <a:xfrm>
            <a:off x="1323656" y="3594245"/>
            <a:ext cx="8706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Total Time Request for the 3-year Experiment  (including CY2023-25)</a:t>
            </a:r>
          </a:p>
        </p:txBody>
      </p:sp>
    </p:spTree>
    <p:extLst>
      <p:ext uri="{BB962C8B-B14F-4D97-AF65-F5344CB8AC3E}">
        <p14:creationId xmlns:p14="http://schemas.microsoft.com/office/powerpoint/2010/main" val="4106630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E147A3-EBAC-5C4E-8CD3-74DAF0B9A4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DB68A9-B5EB-314F-849D-FB440A7B37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1899D9D-9243-A4B2-3BDA-8F29324C0CCD}"/>
              </a:ext>
            </a:extLst>
          </p:cNvPr>
          <p:cNvGrpSpPr/>
          <p:nvPr/>
        </p:nvGrpSpPr>
        <p:grpSpPr>
          <a:xfrm>
            <a:off x="8563641" y="6058209"/>
            <a:ext cx="3235328" cy="685795"/>
            <a:chOff x="8459251" y="5148607"/>
            <a:chExt cx="3295602" cy="685795"/>
          </a:xfrm>
        </p:grpSpPr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BDD2D51E-70DA-074B-8471-D58185D777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59251" y="5148607"/>
              <a:ext cx="685796" cy="68579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30542A6-CC9E-6F8A-A396-D8E6FE210641}"/>
                </a:ext>
              </a:extLst>
            </p:cNvPr>
            <p:cNvSpPr txBox="1"/>
            <p:nvPr/>
          </p:nvSpPr>
          <p:spPr>
            <a:xfrm>
              <a:off x="9032999" y="5439227"/>
              <a:ext cx="2721854" cy="27699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1200" b="1" dirty="0"/>
                <a:t>Accelerator Facilities Division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5709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AE63 “Stony Brook Accelerator Laboratory Course CASE@ATF”  + classes and tours for MSI + training for other institutions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BED499-6ED4-F54A-8BC4-75AB617CA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981309"/>
            <a:ext cx="11243734" cy="42171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purpose of this proposal to extend AE63 “Stony Brook Accelerator Laboratory Course CASE@ATF” with capability to advertise and train other institution students 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Objective of AE63: </a:t>
            </a:r>
            <a:r>
              <a:rPr lang="en-US" dirty="0"/>
              <a:t>Training, growing and educating of the next generation of accelerator physics using unique advance accelerator capabilities at ATF </a:t>
            </a:r>
          </a:p>
          <a:p>
            <a:pPr marL="0" indent="0">
              <a:buNone/>
            </a:pPr>
            <a:r>
              <a:rPr lang="en-US" b="1" dirty="0"/>
              <a:t>Objective of Extension</a:t>
            </a:r>
            <a:r>
              <a:rPr lang="en-US" dirty="0"/>
              <a:t>: Advertise accelerator science research in Brookhaven National Laboratory for MSI (classes and tours in CUNY) and potential to conduct training for students of other institutions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F2B5085-79D9-5194-D3EE-B01607313596}"/>
              </a:ext>
            </a:extLst>
          </p:cNvPr>
          <p:cNvGrpSpPr/>
          <p:nvPr/>
        </p:nvGrpSpPr>
        <p:grpSpPr>
          <a:xfrm>
            <a:off x="8579906" y="6075142"/>
            <a:ext cx="3235328" cy="685795"/>
            <a:chOff x="8459251" y="5148607"/>
            <a:chExt cx="3295602" cy="685795"/>
          </a:xfrm>
        </p:grpSpPr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97F1733D-4B95-AF52-E994-3E3D8AE7E2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59251" y="5148607"/>
              <a:ext cx="685796" cy="68579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042DF3B-6B50-3A2B-D465-80F0B8D812F3}"/>
                </a:ext>
              </a:extLst>
            </p:cNvPr>
            <p:cNvSpPr txBox="1"/>
            <p:nvPr/>
          </p:nvSpPr>
          <p:spPr>
            <a:xfrm>
              <a:off x="9032999" y="5439227"/>
              <a:ext cx="2721854" cy="27699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1200" b="1" dirty="0"/>
                <a:t>Accelerator Facilities Division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1362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00C50-37C4-D24E-46C1-54DA354AD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16" y="176280"/>
            <a:ext cx="11049000" cy="904875"/>
          </a:xfrm>
        </p:spPr>
        <p:txBody>
          <a:bodyPr>
            <a:normAutofit fontScale="90000"/>
          </a:bodyPr>
          <a:lstStyle/>
          <a:p>
            <a:r>
              <a:rPr lang="en-US" dirty="0"/>
              <a:t>CASE at SBU, Ernest Courant Traineeship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CD1AC-EF02-06AF-A253-7203ABB02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840" y="1400646"/>
            <a:ext cx="5806597" cy="4720754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>
                <a:latin typeface="Times New Roman" charset="0"/>
                <a:ea typeface="ＭＳ Ｐゴシック" charset="0"/>
                <a:cs typeface="ＭＳ Ｐゴシック" charset="0"/>
              </a:rPr>
              <a:t>CASE – The Center for Accelerator Science and Education has been established established as a Type I Institute within the University on November 19, 2008 as a Joint venture of BNL and SBU, 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To train scientists and engineers with the aim of advancing the field of accelerator science;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To develop a unique program of educational outreach that will provide broad access to a research accelerator; and,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To attract Federal and industrial funding for an expanding interdisciplinary research and education program that utilizes accelerators.</a:t>
            </a:r>
          </a:p>
          <a:p>
            <a:r>
              <a:rPr lang="en-US" sz="2000" u="sng" dirty="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The Stony Brook University / BNL connection </a:t>
            </a:r>
            <a:r>
              <a:rPr lang="en-US" sz="2000" dirty="0">
                <a:latin typeface="Times New Roman" charset="0"/>
                <a:ea typeface="ＭＳ Ｐゴシック" charset="0"/>
                <a:cs typeface="ＭＳ Ｐゴシック" charset="0"/>
              </a:rPr>
              <a:t>provides an ideal educational environment. The close proximity to BNL and the BSA connection provides for a superb combination of both university and national laboratory environment.</a:t>
            </a:r>
          </a:p>
          <a:p>
            <a:endParaRPr lang="en-US" sz="20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sz="2000" dirty="0">
                <a:hlinkClick r:id="rId2"/>
              </a:rPr>
              <a:t>http://case.physics.stonybrook.edu/index.php/Main_Page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C6FB4B-C021-C7CA-9362-37CC384CB4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sz="1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8C95F72-FD32-CFB1-7A08-81E586C70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0340" y="1270000"/>
            <a:ext cx="5161257" cy="32877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C477B4-6628-CC85-BB11-A2A8DF804136}"/>
              </a:ext>
            </a:extLst>
          </p:cNvPr>
          <p:cNvSpPr txBox="1"/>
          <p:nvPr/>
        </p:nvSpPr>
        <p:spPr>
          <a:xfrm>
            <a:off x="6541705" y="4636968"/>
            <a:ext cx="3584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$2.9M over 5 years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73D53A-737F-55F5-02DC-3F4BFC1A220F}"/>
              </a:ext>
            </a:extLst>
          </p:cNvPr>
          <p:cNvSpPr txBox="1"/>
          <p:nvPr/>
        </p:nvSpPr>
        <p:spPr>
          <a:xfrm>
            <a:off x="6541705" y="5177889"/>
            <a:ext cx="35840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Collaboration of BNL, FNL, Cornell and</a:t>
            </a:r>
          </a:p>
          <a:p>
            <a:r>
              <a:rPr lang="en-US" sz="2400" dirty="0"/>
              <a:t>Stony Brook Universities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5955E61-0E0C-C569-26C9-43A3B7C7386D}"/>
              </a:ext>
            </a:extLst>
          </p:cNvPr>
          <p:cNvCxnSpPr>
            <a:cxnSpLocks/>
          </p:cNvCxnSpPr>
          <p:nvPr/>
        </p:nvCxnSpPr>
        <p:spPr>
          <a:xfrm>
            <a:off x="6261437" y="1905000"/>
            <a:ext cx="0" cy="4216400"/>
          </a:xfrm>
          <a:prstGeom prst="line">
            <a:avLst/>
          </a:prstGeom>
          <a:ln w="730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8684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4F7B9-9A2D-D736-5B3E-E0CF57E6D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755418"/>
            <a:ext cx="11049000" cy="716543"/>
          </a:xfrm>
        </p:spPr>
        <p:txBody>
          <a:bodyPr>
            <a:normAutofit fontScale="90000"/>
          </a:bodyPr>
          <a:lstStyle/>
          <a:p>
            <a:r>
              <a:rPr lang="en-US" dirty="0"/>
              <a:t>PHY542 “Fundamentals of Accelerator Physics and Technology with Simulations and Measurements Lab”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87178-4955-B1BC-DF4E-E0B612D9B7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sz="1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0142629-3005-61C6-C4AA-A878CBC9C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76" y="2109410"/>
            <a:ext cx="6486158" cy="420718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Introduce students to the field of experimental Accelerator Physics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Demonstrate e-beam techniques and diagnostics used in Advanced Accelerator Concept experiments at Accelerator Test Facility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Teach students to model experiments, compare model results with measurements.</a:t>
            </a:r>
          </a:p>
          <a:p>
            <a:endParaRPr lang="en-US" dirty="0"/>
          </a:p>
        </p:txBody>
      </p:sp>
      <p:pic>
        <p:nvPicPr>
          <p:cNvPr id="8" name="Picture 7" descr="ATF_Course_Flyer_v2.pdf">
            <a:extLst>
              <a:ext uri="{FF2B5EF4-FFF2-40B4-BE49-F238E27FC236}">
                <a16:creationId xmlns:a16="http://schemas.microsoft.com/office/drawing/2014/main" id="{342AE57A-A8E1-D3B0-4019-58CD96AC07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782" y="1841781"/>
            <a:ext cx="3429232" cy="45723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0383E08-DD62-30DE-F461-6F334D7F25D7}"/>
              </a:ext>
            </a:extLst>
          </p:cNvPr>
          <p:cNvSpPr txBox="1"/>
          <p:nvPr/>
        </p:nvSpPr>
        <p:spPr>
          <a:xfrm>
            <a:off x="571500" y="5733250"/>
            <a:ext cx="87369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http://case.physics.stonybrook.edu/index.php/PHY542_spring_2023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284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CCC03-D889-F3F5-918D-346C87303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6"/>
            <a:ext cx="11049000" cy="649636"/>
          </a:xfrm>
        </p:spPr>
        <p:txBody>
          <a:bodyPr>
            <a:normAutofit fontScale="90000"/>
          </a:bodyPr>
          <a:lstStyle/>
          <a:p>
            <a:r>
              <a:rPr lang="en-US" dirty="0"/>
              <a:t>City University New York tours at ATF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06D3D-40A1-8B6E-60AC-F156D7C9F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9004" y="1291954"/>
            <a:ext cx="10661495" cy="271292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Starts in spring 2019 AE63 was extended to give introductory Advance Accelerator Laboratory course for CUNY students</a:t>
            </a:r>
          </a:p>
          <a:p>
            <a:r>
              <a:rPr lang="en-US" dirty="0"/>
              <a:t>AE63 extension was supported by BNL diversity program:</a:t>
            </a:r>
          </a:p>
          <a:p>
            <a:pPr lvl="1"/>
            <a:r>
              <a:rPr lang="en-US" dirty="0"/>
              <a:t>Round trip travel expenses from NYC to BNL was covered for 18 students</a:t>
            </a:r>
          </a:p>
          <a:p>
            <a:pPr lvl="1"/>
            <a:r>
              <a:rPr lang="en-US" dirty="0"/>
              <a:t> 32 hours /year presentations and tours dedicated accelerator and laser physics by Mikhail </a:t>
            </a:r>
            <a:r>
              <a:rPr lang="en-US" dirty="0" err="1"/>
              <a:t>Fedurin</a:t>
            </a:r>
            <a:r>
              <a:rPr lang="en-US" dirty="0"/>
              <a:t> and Mikhail </a:t>
            </a:r>
            <a:r>
              <a:rPr lang="en-US" dirty="0" err="1"/>
              <a:t>Polyansky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D8F1B1-B0BE-6757-9B54-E7676911BF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5</a:t>
            </a:fld>
            <a:endParaRPr lang="en-US" sz="1000" dirty="0"/>
          </a:p>
        </p:txBody>
      </p:sp>
      <p:pic>
        <p:nvPicPr>
          <p:cNvPr id="5" name="Picture 4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DFD3B5A2-1B2E-FA3D-535D-71F6BC528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624" y="3863029"/>
            <a:ext cx="4406690" cy="2287056"/>
          </a:xfrm>
          <a:prstGeom prst="rect">
            <a:avLst/>
          </a:prstGeom>
        </p:spPr>
      </p:pic>
      <p:pic>
        <p:nvPicPr>
          <p:cNvPr id="6" name="Picture 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74C62A22-EDAD-6FC6-792F-037549A3C7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7852" y="3863028"/>
            <a:ext cx="3711664" cy="228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906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1FE41-4C2C-7115-25C0-206694866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Summer intern training at ATF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6496B-3723-45CE-E041-BE1F226794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		Since 2020 ATF provides summer intern training for students by “Ernest Courant Traineeship for Accelerator Science and Technology” (CASE@SBU) funding </a:t>
            </a:r>
          </a:p>
          <a:p>
            <a:endParaRPr lang="en-US" dirty="0"/>
          </a:p>
          <a:p>
            <a:r>
              <a:rPr lang="en-US" dirty="0"/>
              <a:t>List of students in summer program at ATF:</a:t>
            </a:r>
          </a:p>
          <a:p>
            <a:r>
              <a:rPr lang="en-US" dirty="0"/>
              <a:t>Roshni Patil (SBU, 2020) </a:t>
            </a:r>
          </a:p>
          <a:p>
            <a:r>
              <a:rPr lang="en-US" dirty="0"/>
              <a:t>Neil McCarthy (SBU,2021) </a:t>
            </a:r>
          </a:p>
          <a:p>
            <a:r>
              <a:rPr lang="en-US" dirty="0"/>
              <a:t>Apurva Gaikwad (SBU,2021-2022) </a:t>
            </a:r>
          </a:p>
          <a:p>
            <a:r>
              <a:rPr lang="en-US" dirty="0"/>
              <a:t>Evan </a:t>
            </a:r>
            <a:r>
              <a:rPr lang="en-US" dirty="0" err="1"/>
              <a:t>Trommer</a:t>
            </a:r>
            <a:r>
              <a:rPr lang="en-US" dirty="0"/>
              <a:t> (SBU, 2022)</a:t>
            </a:r>
          </a:p>
          <a:p>
            <a:r>
              <a:rPr lang="en-US" dirty="0"/>
              <a:t>Brianna </a:t>
            </a:r>
            <a:r>
              <a:rPr lang="en-US" dirty="0" err="1"/>
              <a:t>Romasky</a:t>
            </a:r>
            <a:r>
              <a:rPr lang="en-US" dirty="0"/>
              <a:t> (Rutgers Univ. 2022-2023)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F05535-BF1E-96E7-7EB1-A8968301DD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6</a:t>
            </a:fld>
            <a:endParaRPr lang="en-US" sz="1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B0BE6D-B397-876D-4366-80B902251DE2}"/>
              </a:ext>
            </a:extLst>
          </p:cNvPr>
          <p:cNvSpPr txBox="1"/>
          <p:nvPr/>
        </p:nvSpPr>
        <p:spPr>
          <a:xfrm>
            <a:off x="571500" y="2833482"/>
            <a:ext cx="87369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http://case.physics.stonybrook.edu/index.php/Ernest_courant_traineeship_main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320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4F7B9-9A2D-D736-5B3E-E0CF57E6D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281" y="473658"/>
            <a:ext cx="11501438" cy="716543"/>
          </a:xfrm>
        </p:spPr>
        <p:txBody>
          <a:bodyPr>
            <a:normAutofit fontScale="90000"/>
          </a:bodyPr>
          <a:lstStyle/>
          <a:p>
            <a:r>
              <a:rPr lang="en-US" dirty="0"/>
              <a:t>SBU + CUNY+?? &gt;&gt; “Training program at ATF”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87178-4955-B1BC-DF4E-E0B612D9B7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7</a:t>
            </a:fld>
            <a:endParaRPr lang="en-US" sz="1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0142629-3005-61C6-C4AA-A878CBC9C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531" y="2102724"/>
            <a:ext cx="10166060" cy="3531841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Introduce students from SBU,CUNY, MSI, college or staff from other national facilities  to the field of experimental Accelerator Physics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Demonstrate students e-beam and laser physics, techniques and diagnostics used in Advanced Accelerator Concept experiments at Accelerator Test Facility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Teach students to model experiments, compare model results with measurements.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Summer intern training at ATF</a:t>
            </a:r>
            <a:endParaRPr 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0915F5-7B0F-3811-E61C-A313A4FA9FB6}"/>
              </a:ext>
            </a:extLst>
          </p:cNvPr>
          <p:cNvSpPr txBox="1"/>
          <p:nvPr/>
        </p:nvSpPr>
        <p:spPr>
          <a:xfrm>
            <a:off x="571500" y="1365161"/>
            <a:ext cx="6055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..with training program goals: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94301B-5699-BB00-9FD6-7B0BF6E3BCF6}"/>
              </a:ext>
            </a:extLst>
          </p:cNvPr>
          <p:cNvSpPr txBox="1"/>
          <p:nvPr/>
        </p:nvSpPr>
        <p:spPr>
          <a:xfrm>
            <a:off x="1021555" y="5602687"/>
            <a:ext cx="87369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http://case.physics.stonybrook.edu/index.php/Ernest_courant_traineeship_main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627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94698" y="344579"/>
            <a:ext cx="4422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Electron Beam Requirements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559DBC0-AEAB-CC50-F12D-2C3B90C872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2306166"/>
              </p:ext>
            </p:extLst>
          </p:nvPr>
        </p:nvGraphicFramePr>
        <p:xfrm>
          <a:off x="595901" y="906450"/>
          <a:ext cx="11222513" cy="458282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9109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605">
                  <a:extLst>
                    <a:ext uri="{9D8B030D-6E8A-4147-A177-3AD203B41FA5}">
                      <a16:colId xmlns:a16="http://schemas.microsoft.com/office/drawing/2014/main" val="3036326620"/>
                    </a:ext>
                  </a:extLst>
                </a:gridCol>
                <a:gridCol w="14724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662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7318">
                  <a:extLst>
                    <a:ext uri="{9D8B030D-6E8A-4147-A177-3AD203B41FA5}">
                      <a16:colId xmlns:a16="http://schemas.microsoft.com/office/drawing/2014/main" val="442364256"/>
                    </a:ext>
                  </a:extLst>
                </a:gridCol>
              </a:tblGrid>
              <a:tr h="294016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Units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Typical Values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Comments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Requested Values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400"/>
                        <a:t>Beam</a:t>
                      </a:r>
                      <a:r>
                        <a:rPr lang="en-US" sz="1400" baseline="0"/>
                        <a:t> Energy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MeV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50-65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1" dirty="0">
                          <a:solidFill>
                            <a:schemeClr val="tx1"/>
                          </a:solidFill>
                        </a:rPr>
                        <a:t>Possibility to redistribute energy gain in </a:t>
                      </a:r>
                      <a:r>
                        <a:rPr lang="en-US" sz="1400" i="1" dirty="0" err="1">
                          <a:solidFill>
                            <a:schemeClr val="tx1"/>
                          </a:solidFill>
                        </a:rPr>
                        <a:t>linac</a:t>
                      </a:r>
                      <a:r>
                        <a:rPr lang="en-US" sz="1400" i="1" dirty="0">
                          <a:solidFill>
                            <a:schemeClr val="tx1"/>
                          </a:solidFill>
                        </a:rPr>
                        <a:t> acceleration sections (phase shifter control)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35-55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283">
                <a:tc>
                  <a:txBody>
                    <a:bodyPr/>
                    <a:lstStyle/>
                    <a:p>
                      <a:r>
                        <a:rPr lang="en-US" sz="1400"/>
                        <a:t>Bunch Charge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err="1"/>
                        <a:t>nC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0.1-2.0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1" dirty="0">
                          <a:solidFill>
                            <a:schemeClr val="tx1"/>
                          </a:solidFill>
                        </a:rPr>
                        <a:t>for QE measurements 0 -2nC, 0.5nC for other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0.1-2.0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3072">
                <a:tc>
                  <a:txBody>
                    <a:bodyPr/>
                    <a:lstStyle/>
                    <a:p>
                      <a:r>
                        <a:rPr lang="en-US" sz="1400"/>
                        <a:t>Compression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Down to 100 fs (up to 1 kA peak current)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1" dirty="0">
                          <a:solidFill>
                            <a:schemeClr val="tx1"/>
                          </a:solidFill>
                        </a:rPr>
                        <a:t>(for 0.5 </a:t>
                      </a:r>
                      <a:r>
                        <a:rPr lang="en-US" sz="1400" i="1" dirty="0" err="1">
                          <a:solidFill>
                            <a:schemeClr val="tx1"/>
                          </a:solidFill>
                        </a:rPr>
                        <a:t>nC</a:t>
                      </a:r>
                      <a:r>
                        <a:rPr lang="en-US" sz="1400" i="1" dirty="0">
                          <a:solidFill>
                            <a:schemeClr val="tx1"/>
                          </a:solidFill>
                        </a:rPr>
                        <a:t> bunch) Compression demonstration, Enhance CSR effect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700-1500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5638">
                <a:tc>
                  <a:txBody>
                    <a:bodyPr/>
                    <a:lstStyle/>
                    <a:p>
                      <a:r>
                        <a:rPr lang="en-US" sz="1400"/>
                        <a:t>Transverse size at IP (</a:t>
                      </a:r>
                      <a:r>
                        <a:rPr lang="en-US" sz="1400">
                          <a:latin typeface="Symbol" pitchFamily="2" charset="2"/>
                        </a:rPr>
                        <a:t>s</a:t>
                      </a:r>
                      <a:r>
                        <a:rPr lang="en-US" sz="1400">
                          <a:latin typeface="+mn-lt"/>
                        </a:rPr>
                        <a:t>)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Symbol" pitchFamily="2" charset="2"/>
                        </a:rPr>
                        <a:t>m</a:t>
                      </a:r>
                      <a:r>
                        <a:rPr lang="en-US" sz="1400">
                          <a:latin typeface="+mn-lt"/>
                        </a:rPr>
                        <a:t>m</a:t>
                      </a:r>
                      <a:endParaRPr lang="en-US" sz="1400">
                        <a:latin typeface="Symbol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30 </a:t>
                      </a:r>
                      <a:r>
                        <a:rPr lang="mr-IN" sz="1400"/>
                        <a:t>–</a:t>
                      </a:r>
                      <a:r>
                        <a:rPr lang="en-US" sz="1400"/>
                        <a:t> 100 (dependent on IP position)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1" dirty="0">
                          <a:solidFill>
                            <a:schemeClr val="tx1"/>
                          </a:solidFill>
                        </a:rPr>
                        <a:t>Convenient beam size to deliver beam to spectrometer at end of beamline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100-500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4016">
                <a:tc>
                  <a:txBody>
                    <a:bodyPr/>
                    <a:lstStyle/>
                    <a:p>
                      <a:r>
                        <a:rPr lang="en-US" sz="1400"/>
                        <a:t>Normalized Emittance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latin typeface="Symbol" pitchFamily="2" charset="2"/>
                        </a:rPr>
                        <a:t>m</a:t>
                      </a:r>
                      <a:r>
                        <a:rPr lang="en-US" sz="1400">
                          <a:latin typeface="+mn-lt"/>
                        </a:rPr>
                        <a:t>m</a:t>
                      </a:r>
                      <a:endParaRPr lang="en-US" sz="1400">
                        <a:latin typeface="Symbol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 (at 0.3</a:t>
                      </a:r>
                      <a:r>
                        <a:rPr lang="en-US" sz="1400" baseline="0"/>
                        <a:t> </a:t>
                      </a:r>
                      <a:r>
                        <a:rPr lang="en-US" sz="1400" baseline="0" err="1"/>
                        <a:t>nC</a:t>
                      </a:r>
                      <a:r>
                        <a:rPr lang="en-US" sz="1400" baseline="0"/>
                        <a:t>)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(at 0.3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</a:rPr>
                        <a:t>nC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or at 0.5nC)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1 - 3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4016">
                <a:tc>
                  <a:txBody>
                    <a:bodyPr/>
                    <a:lstStyle/>
                    <a:p>
                      <a:r>
                        <a:rPr lang="en-US" sz="1400"/>
                        <a:t>Rep.</a:t>
                      </a:r>
                      <a:r>
                        <a:rPr lang="en-US" sz="1400" baseline="0"/>
                        <a:t> Rate (Hz)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1" dirty="0">
                          <a:solidFill>
                            <a:schemeClr val="tx1"/>
                          </a:solidFill>
                        </a:rPr>
                        <a:t>3 Hz also available if needed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0027">
                <a:tc>
                  <a:txBody>
                    <a:bodyPr/>
                    <a:lstStyle/>
                    <a:p>
                      <a:r>
                        <a:rPr lang="en-US" sz="1400"/>
                        <a:t>Trains</a:t>
                      </a:r>
                      <a:r>
                        <a:rPr lang="en-US" sz="1400" baseline="0"/>
                        <a:t> mode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Single bunch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1" dirty="0">
                          <a:solidFill>
                            <a:schemeClr val="tx1"/>
                          </a:solidFill>
                        </a:rPr>
                        <a:t>Multi-bunch mode available. Trains of 24 or 48 ns spaced bunches.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Single bunch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5314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5411058"/>
              </p:ext>
            </p:extLst>
          </p:nvPr>
        </p:nvGraphicFramePr>
        <p:xfrm>
          <a:off x="205485" y="567408"/>
          <a:ext cx="11794733" cy="75285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802295">
                  <a:extLst>
                    <a:ext uri="{9D8B030D-6E8A-4147-A177-3AD203B41FA5}">
                      <a16:colId xmlns:a16="http://schemas.microsoft.com/office/drawing/2014/main" val="3397490667"/>
                    </a:ext>
                  </a:extLst>
                </a:gridCol>
                <a:gridCol w="1369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467">
                  <a:extLst>
                    <a:ext uri="{9D8B030D-6E8A-4147-A177-3AD203B41FA5}">
                      <a16:colId xmlns:a16="http://schemas.microsoft.com/office/drawing/2014/main" val="1543851066"/>
                    </a:ext>
                  </a:extLst>
                </a:gridCol>
                <a:gridCol w="1242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12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1673">
                  <a:extLst>
                    <a:ext uri="{9D8B030D-6E8A-4147-A177-3AD203B41FA5}">
                      <a16:colId xmlns:a16="http://schemas.microsoft.com/office/drawing/2014/main" val="4423642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Configuration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Units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Typical Values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Comments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Requested Values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1"/>
                        <a:t>CO</a:t>
                      </a:r>
                      <a:r>
                        <a:rPr lang="en-US" sz="1400" b="1" baseline="-25000"/>
                        <a:t>2</a:t>
                      </a:r>
                      <a:r>
                        <a:rPr lang="en-US" sz="1400" b="1"/>
                        <a:t> Regenerative Amplifier Beam</a:t>
                      </a: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Wavelength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Symbol" pitchFamily="2" charset="2"/>
                        </a:rPr>
                        <a:t>m</a:t>
                      </a:r>
                      <a:r>
                        <a:rPr lang="en-US" sz="1400">
                          <a:latin typeface="+mn-lt"/>
                        </a:rPr>
                        <a:t>m</a:t>
                      </a:r>
                      <a:endParaRPr lang="en-US" sz="1400">
                        <a:latin typeface="Symbol" pitchFamily="2" charset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9.2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Wavelength determined by mixed isotope gain media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--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 b="1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Peak Power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GW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~3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--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0595822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Pulse Mode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---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Single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--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Pulse Length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err="1"/>
                        <a:t>ps</a:t>
                      </a:r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--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Pulse Energy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err="1"/>
                        <a:t>mJ</a:t>
                      </a:r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--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M</a:t>
                      </a:r>
                      <a:r>
                        <a:rPr lang="en-US" sz="1400" baseline="30000"/>
                        <a:t>2</a:t>
                      </a:r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---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~1.5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--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Repetition</a:t>
                      </a:r>
                      <a:r>
                        <a:rPr lang="en-US" sz="1400" baseline="0"/>
                        <a:t> Rate</a:t>
                      </a:r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Hz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1.5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 Hz also available if needed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--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Polarization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---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Linear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Circular polarization available at slightly reduced power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--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605697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1"/>
                        <a:t>CO</a:t>
                      </a:r>
                      <a:r>
                        <a:rPr lang="en-US" sz="1400" b="1" baseline="-25000"/>
                        <a:t>2</a:t>
                      </a:r>
                      <a:r>
                        <a:rPr lang="en-US" sz="1400" b="1" baseline="0"/>
                        <a:t> CPA Beam</a:t>
                      </a: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Wavelength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Symbol" pitchFamily="2" charset="2"/>
                        </a:rPr>
                        <a:t>m</a:t>
                      </a:r>
                      <a:r>
                        <a:rPr lang="en-US" sz="1400">
                          <a:latin typeface="+mn-lt"/>
                        </a:rPr>
                        <a:t>m</a:t>
                      </a:r>
                      <a:endParaRPr lang="en-US" sz="1400">
                        <a:latin typeface="Symbol" pitchFamily="2" charset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9.2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Wavelength determined by mixed isotope gain media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--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0" i="1" baseline="0"/>
                        <a:t>Note that delivery of full power pulses to the Experimental Hall is presently limited to Beamline #1 only.</a:t>
                      </a: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Peak Power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TW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~5 TW operation will become available shortly into this year’s experimental run period.  A 3-year development effort to achieve &gt;10 TW and deliver to users is in progress.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--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81461071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Pulse Mode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---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Single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--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22516430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Pulse Length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err="1"/>
                        <a:t>ps</a:t>
                      </a:r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--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95572281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Pulse Energy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~5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Maximum pulse energies of &gt;10 J will become available within the next year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--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9224679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M</a:t>
                      </a:r>
                      <a:r>
                        <a:rPr lang="en-US" sz="1400" baseline="30000"/>
                        <a:t>2</a:t>
                      </a:r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---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~2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--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589583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Repetition</a:t>
                      </a:r>
                      <a:r>
                        <a:rPr lang="en-US" sz="1400" baseline="0"/>
                        <a:t> Rate</a:t>
                      </a:r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Hz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0.05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--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9456654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Polarization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Linear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Adjustable linear polarization along with circular polarization can be provided upon request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--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3415216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94698" y="36359"/>
            <a:ext cx="36985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CO</a:t>
            </a:r>
            <a:r>
              <a:rPr lang="en-US" sz="2800" baseline="-25000"/>
              <a:t>2</a:t>
            </a:r>
            <a:r>
              <a:rPr lang="en-US" sz="2800"/>
              <a:t> Laser Requirements</a:t>
            </a:r>
          </a:p>
        </p:txBody>
      </p:sp>
    </p:spTree>
    <p:extLst>
      <p:ext uri="{BB962C8B-B14F-4D97-AF65-F5344CB8AC3E}">
        <p14:creationId xmlns:p14="http://schemas.microsoft.com/office/powerpoint/2010/main" val="694885287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_060121" id="{12E83E08-87E0-F644-89EB-87DEB220AE0B}" vid="{EBE5DD67-AF26-1345-A97E-9F8C3AF25A6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bnl_ppt_template_2021_widescreen_compressed</Template>
  <TotalTime>2703</TotalTime>
  <Words>1345</Words>
  <Application>Microsoft Macintosh PowerPoint</Application>
  <PresentationFormat>Widescreen</PresentationFormat>
  <Paragraphs>293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Roboto</vt:lpstr>
      <vt:lpstr>Symbol</vt:lpstr>
      <vt:lpstr>Times New Roman</vt:lpstr>
      <vt:lpstr>BNL</vt:lpstr>
      <vt:lpstr>25th Annual Accelerator Test Facility (ATF) Users' Meeting ID: 312804 “Theory to Practice: Hands-On Experience with the Latest Accelerator and Laser Systems”</vt:lpstr>
      <vt:lpstr>AE63 “Stony Brook Accelerator Laboratory Course CASE@ATF”  + classes and tours for MSI + training for other institutions</vt:lpstr>
      <vt:lpstr>CASE at SBU, Ernest Courant Traineeship</vt:lpstr>
      <vt:lpstr>PHY542 “Fundamentals of Accelerator Physics and Technology with Simulations and Measurements Lab”</vt:lpstr>
      <vt:lpstr>City University New York tours at ATF</vt:lpstr>
      <vt:lpstr>Summer intern training at ATF</vt:lpstr>
      <vt:lpstr>SBU + CUNY+?? &gt;&gt; “Training program at ATF”</vt:lpstr>
      <vt:lpstr>PowerPoint Presentation</vt:lpstr>
      <vt:lpstr>PowerPoint Presentation</vt:lpstr>
      <vt:lpstr>PowerPoint Presentation</vt:lpstr>
      <vt:lpstr>Special Equipment Requirements and Hazards</vt:lpstr>
      <vt:lpstr>Experimental Time Request</vt:lpstr>
      <vt:lpstr>Questions?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25th ATF Users’ Meeting Session Title </dc:title>
  <dc:subject/>
  <dc:creator>Ilardi, Mary Jane</dc:creator>
  <cp:keywords/>
  <dc:description/>
  <cp:lastModifiedBy>Fedurin, Mikhail</cp:lastModifiedBy>
  <cp:revision>27</cp:revision>
  <cp:lastPrinted>2023-02-28T22:12:24Z</cp:lastPrinted>
  <dcterms:created xsi:type="dcterms:W3CDTF">2023-02-24T15:13:33Z</dcterms:created>
  <dcterms:modified xsi:type="dcterms:W3CDTF">2023-03-01T14:52:42Z</dcterms:modified>
  <cp:category/>
</cp:coreProperties>
</file>