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4" r:id="rId5"/>
  </p:sldMasterIdLst>
  <p:notesMasterIdLst>
    <p:notesMasterId r:id="rId31"/>
  </p:notesMasterIdLst>
  <p:sldIdLst>
    <p:sldId id="305" r:id="rId6"/>
    <p:sldId id="304" r:id="rId7"/>
    <p:sldId id="284" r:id="rId8"/>
    <p:sldId id="301" r:id="rId9"/>
    <p:sldId id="302" r:id="rId10"/>
    <p:sldId id="286" r:id="rId11"/>
    <p:sldId id="293" r:id="rId12"/>
    <p:sldId id="288" r:id="rId13"/>
    <p:sldId id="298" r:id="rId14"/>
    <p:sldId id="309" r:id="rId15"/>
    <p:sldId id="290" r:id="rId16"/>
    <p:sldId id="310" r:id="rId17"/>
    <p:sldId id="306" r:id="rId18"/>
    <p:sldId id="308" r:id="rId19"/>
    <p:sldId id="300" r:id="rId20"/>
    <p:sldId id="291" r:id="rId21"/>
    <p:sldId id="283" r:id="rId22"/>
    <p:sldId id="278" r:id="rId23"/>
    <p:sldId id="279" r:id="rId24"/>
    <p:sldId id="280" r:id="rId25"/>
    <p:sldId id="281" r:id="rId26"/>
    <p:sldId id="282" r:id="rId27"/>
    <p:sldId id="294" r:id="rId28"/>
    <p:sldId id="296" r:id="rId29"/>
    <p:sldId id="2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A6BC7D-6044-4D1E-A5D7-E504EF8C8547}">
          <p14:sldIdLst>
            <p14:sldId id="305"/>
            <p14:sldId id="304"/>
            <p14:sldId id="284"/>
            <p14:sldId id="301"/>
            <p14:sldId id="302"/>
            <p14:sldId id="286"/>
            <p14:sldId id="293"/>
            <p14:sldId id="288"/>
            <p14:sldId id="298"/>
            <p14:sldId id="309"/>
            <p14:sldId id="290"/>
            <p14:sldId id="310"/>
            <p14:sldId id="306"/>
            <p14:sldId id="308"/>
            <p14:sldId id="300"/>
            <p14:sldId id="291"/>
            <p14:sldId id="283"/>
            <p14:sldId id="278"/>
            <p14:sldId id="279"/>
            <p14:sldId id="280"/>
            <p14:sldId id="281"/>
            <p14:sldId id="282"/>
            <p14:sldId id="294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152AA0-8433-43F0-A2FE-683C37597272}" v="186" dt="2023-02-27T23:13:23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2" autoAdjust="0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18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44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CCC5-B135-FC42-AB5A-F233B06B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293DC-8B25-A043-8EC8-1714DBE7E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4AA82-AFD5-8445-AC2C-9DED7F2DC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10F8-4B65-F249-A045-DDA22B4D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DB494-0A9B-6242-BF61-FB59E464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20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8FC1-FA20-D841-AA64-E58DB084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62E0D-982E-C643-BC2C-739C38E8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E561-A4E8-4E46-80EC-1913A0DF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A21E7-4610-5742-9ADB-0DA95DE9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0CCFF-D0AA-3E4D-B2B6-5C5747CE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88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1B9E-52ED-9540-963B-9A1B8800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387B-7F45-4C4D-AA73-DC8B25D11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CA4D0-2D6C-644E-A951-703959BC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4C010-8DDB-884A-B164-AFD718C2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1D1FA-1940-1B46-B3F5-7A850A83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87048-0942-2748-96E5-B794D1D7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52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65B6-B74C-684D-8A45-84ED5AED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C918-50C9-5A45-8F8E-5E0FDB5B0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3B298-197C-F043-A459-05E5D8195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29643-6500-CD41-9BF0-0F231FF61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6676E-207A-924C-A17D-3510C4F2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A83386-3E6D-AB45-A13B-5BE46C9C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FB893-7018-A643-9FE2-0B796C19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E12BD-5038-5C4C-9579-80BE67C4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1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8A42-DA46-794E-8758-ECBB3EA1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56504-D70A-F645-861E-B74AC00C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56803-0252-5243-8E40-95D63DA1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A4F62-6FE1-914B-8440-45D24EA8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2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6A43C-64CA-6B4B-9743-D9C9B32E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C862C-25FC-3F4E-9DF1-A68B983C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8968B-114C-434D-B4DD-B8B9E299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64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CE08-684A-D343-BF15-DE87CD3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15C2-D2D8-B14C-8C78-ABB004862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16908-5363-4540-87C1-EF14EC784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D6AC4-C0C6-7042-AA89-BED10203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49403-7B0C-B44B-B653-9F5C438F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8B538-71BA-BE4E-B554-FD088539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3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DA53-0BDA-4842-99C2-2237B5E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B41F7-21AB-A74D-9F49-B38BC7B04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D2889-E36D-4C4B-B8AD-DFCD0CFB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CEE-5B59-124A-AFBC-E73A7CE4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96EF7-9E1D-7D41-BA12-40F76106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14B8D-21A3-604B-98B5-970EB27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43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BCB6-72EF-964F-8271-603FAAC5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1328A-3AA1-9649-819F-0D3502656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DE575-23CF-7041-9EFD-7DF83557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6EBC-9EF5-FE44-BBCB-5AEFAA0E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1BD84-74FA-E74A-A466-C13CFF70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06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4DDE6-132E-A443-BD7F-9EAB2FB46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6A10A-F952-8A45-88E6-E10C283CB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02AC-33F3-EC4D-983C-202AE7842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F7846-FB63-8A4A-BD1D-1AFC137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073D5-6C01-2D4B-B0FC-FB798ACE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1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B05170-411D-7C36-301B-A6DE3D72BF86}"/>
              </a:ext>
            </a:extLst>
          </p:cNvPr>
          <p:cNvGrpSpPr/>
          <p:nvPr userDrawn="1"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E9D00C46-AE9C-F234-8C18-3564DFFA4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2F3E11-E1EE-C76D-A3AA-CB9DDBF8BFC5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4B26D-5E26-CF40-A563-6E04FE5B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81B29-D9F3-EE42-8836-4053439C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3BF0-BC7A-394E-BCFF-EE200536F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449A-ECD1-1C49-A3A0-6FE365F2ED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6A5F2-3250-FB47-8DC5-3066952D9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4636F-1A49-F34D-AD4F-A1E85C72D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5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50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1960890"/>
            <a:ext cx="10334625" cy="1947460"/>
          </a:xfrm>
        </p:spPr>
        <p:txBody>
          <a:bodyPr>
            <a:normAutofit fontScale="90000"/>
          </a:bodyPr>
          <a:lstStyle/>
          <a:p>
            <a:pPr algn="l" fontAlgn="base">
              <a:spcBef>
                <a:spcPts val="1200"/>
              </a:spcBef>
              <a:spcAft>
                <a:spcPts val="1200"/>
              </a:spcAft>
            </a:pPr>
            <a:r>
              <a:rPr lang="en-US" sz="36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25th Annual</a:t>
            </a:r>
            <a:br>
              <a:rPr lang="en-US" sz="44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40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Accelerator Test Facility (ATF) Users' Meeting</a:t>
            </a:r>
            <a:br>
              <a:rPr lang="en-US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700" dirty="0"/>
              <a:t>NP-312796: Two-color Injection of Bright Electron Beams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192313"/>
            <a:ext cx="10334625" cy="746185"/>
          </a:xfrm>
        </p:spPr>
        <p:txBody>
          <a:bodyPr/>
          <a:lstStyle/>
          <a:p>
            <a:r>
              <a:rPr lang="en-US" dirty="0"/>
              <a:t>March 1</a:t>
            </a:r>
            <a:r>
              <a:rPr lang="en-US" baseline="30000" dirty="0"/>
              <a:t>st</a:t>
            </a:r>
            <a:r>
              <a:rPr lang="en-US" dirty="0"/>
              <a:t>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10385"/>
            <a:ext cx="10334625" cy="1259607"/>
          </a:xfrm>
        </p:spPr>
        <p:txBody>
          <a:bodyPr/>
          <a:lstStyle/>
          <a:p>
            <a:r>
              <a:rPr lang="en-US" sz="1800" dirty="0"/>
              <a:t>N. Vafaei-Najafabadi</a:t>
            </a:r>
            <a:r>
              <a:rPr lang="en-US" sz="1800" baseline="30000" dirty="0"/>
              <a:t>1,2*</a:t>
            </a:r>
            <a:r>
              <a:rPr lang="en-US" sz="1800" dirty="0"/>
              <a:t>, W. Li</a:t>
            </a:r>
            <a:r>
              <a:rPr lang="en-US" sz="1800" baseline="30000" dirty="0"/>
              <a:t>1</a:t>
            </a:r>
            <a:r>
              <a:rPr lang="en-US" sz="1800" dirty="0"/>
              <a:t>, I. Petrushina</a:t>
            </a:r>
            <a:r>
              <a:rPr lang="en-US" sz="1800" baseline="30000" dirty="0"/>
              <a:t>2</a:t>
            </a:r>
            <a:r>
              <a:rPr lang="en-US" sz="1800" dirty="0"/>
              <a:t>, R. Zgadzaj</a:t>
            </a:r>
            <a:r>
              <a:rPr lang="en-US" sz="1800" baseline="30000" dirty="0"/>
              <a:t>3</a:t>
            </a:r>
            <a:r>
              <a:rPr lang="en-US" sz="1800" dirty="0"/>
              <a:t>, M. Downer</a:t>
            </a:r>
            <a:r>
              <a:rPr lang="en-US" sz="1800" baseline="30000" dirty="0"/>
              <a:t>3</a:t>
            </a:r>
            <a:r>
              <a:rPr lang="en-US" sz="1800" dirty="0"/>
              <a:t>, A. Gaikwad</a:t>
            </a:r>
            <a:r>
              <a:rPr lang="en-US" sz="1800" baseline="30000" dirty="0"/>
              <a:t>2</a:t>
            </a:r>
            <a:r>
              <a:rPr lang="en-US" sz="1800" dirty="0"/>
              <a:t>, B. Romasky</a:t>
            </a:r>
            <a:r>
              <a:rPr lang="en-US" sz="1800" baseline="30000" dirty="0"/>
              <a:t>2</a:t>
            </a:r>
            <a:r>
              <a:rPr lang="en-US" sz="1800" dirty="0"/>
              <a:t>, E. Trommer</a:t>
            </a:r>
            <a:r>
              <a:rPr lang="en-US" sz="1800" baseline="30000" dirty="0"/>
              <a:t>2</a:t>
            </a:r>
            <a:r>
              <a:rPr lang="en-US" sz="1800" dirty="0"/>
              <a:t>, A. Cheng</a:t>
            </a:r>
            <a:r>
              <a:rPr lang="en-US" sz="1800" baseline="30000" dirty="0"/>
              <a:t>2</a:t>
            </a:r>
            <a:r>
              <a:rPr lang="en-US" sz="1800" dirty="0"/>
              <a:t>, R. Samulyak</a:t>
            </a:r>
            <a:r>
              <a:rPr lang="en-US" sz="1800" baseline="30000" dirty="0"/>
              <a:t>2</a:t>
            </a:r>
            <a:r>
              <a:rPr lang="en-US" sz="1800" dirty="0"/>
              <a:t>, A. Farrell</a:t>
            </a:r>
            <a:r>
              <a:rPr lang="en-US" sz="1800" baseline="30000" dirty="0"/>
              <a:t>4</a:t>
            </a:r>
            <a:r>
              <a:rPr lang="en-US" sz="1800" dirty="0"/>
              <a:t>, C. Zhang</a:t>
            </a:r>
            <a:r>
              <a:rPr lang="en-US" sz="1800" baseline="30000" dirty="0"/>
              <a:t>4</a:t>
            </a:r>
            <a:r>
              <a:rPr lang="en-US" sz="1800" dirty="0"/>
              <a:t>, Y. Wu</a:t>
            </a:r>
            <a:r>
              <a:rPr lang="en-US" sz="1800" baseline="30000" dirty="0"/>
              <a:t>4</a:t>
            </a:r>
            <a:r>
              <a:rPr lang="en-US" sz="1800" dirty="0"/>
              <a:t>, C. Joshi</a:t>
            </a:r>
            <a:r>
              <a:rPr lang="en-US" sz="1800" baseline="30000" dirty="0"/>
              <a:t>4</a:t>
            </a:r>
            <a:r>
              <a:rPr lang="en-US" sz="1800" dirty="0"/>
              <a:t>, M. Babzien</a:t>
            </a:r>
            <a:r>
              <a:rPr lang="en-US" sz="1800" baseline="30000" dirty="0"/>
              <a:t>1</a:t>
            </a:r>
            <a:r>
              <a:rPr lang="en-US" sz="1800" dirty="0"/>
              <a:t>, M. Polyanskiy</a:t>
            </a:r>
            <a:r>
              <a:rPr lang="en-US" sz="1800" baseline="30000" dirty="0"/>
              <a:t>1</a:t>
            </a:r>
            <a:r>
              <a:rPr lang="en-US" sz="1800" dirty="0"/>
              <a:t>, I. Pogorelsky</a:t>
            </a:r>
            <a:r>
              <a:rPr lang="en-US" sz="1800" baseline="30000" dirty="0"/>
              <a:t>1</a:t>
            </a:r>
            <a:r>
              <a:rPr lang="en-US" sz="1800" dirty="0"/>
              <a:t>, M. Palmer</a:t>
            </a:r>
            <a:r>
              <a:rPr lang="en-US" sz="1800" baseline="30000" dirty="0"/>
              <a:t>1</a:t>
            </a:r>
            <a:r>
              <a:rPr lang="en-US" sz="1800" dirty="0"/>
              <a:t> </a:t>
            </a:r>
          </a:p>
          <a:p>
            <a:r>
              <a:rPr lang="en-US" sz="1600" baseline="30000" dirty="0"/>
              <a:t>1</a:t>
            </a:r>
            <a:r>
              <a:rPr lang="en-US" sz="1600" dirty="0"/>
              <a:t>Brookhaven National Laboratory, </a:t>
            </a:r>
            <a:r>
              <a:rPr lang="en-US" sz="1600" baseline="30000" dirty="0"/>
              <a:t>2</a:t>
            </a:r>
            <a:r>
              <a:rPr lang="en-US" sz="1600" dirty="0"/>
              <a:t>Stony Brook University,</a:t>
            </a:r>
          </a:p>
          <a:p>
            <a:r>
              <a:rPr lang="en-US" sz="1600" baseline="30000" dirty="0"/>
              <a:t>3</a:t>
            </a:r>
            <a:r>
              <a:rPr lang="en-US" sz="1600" dirty="0"/>
              <a:t>University of Texas at Austin, </a:t>
            </a:r>
            <a:r>
              <a:rPr lang="en-US" sz="1600" baseline="30000" dirty="0"/>
              <a:t>4</a:t>
            </a:r>
            <a:r>
              <a:rPr lang="en-US" sz="1600" dirty="0"/>
              <a:t>UCLA, *PI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54E3E0-BB9A-B8E8-8F90-84851C13CA56}"/>
              </a:ext>
            </a:extLst>
          </p:cNvPr>
          <p:cNvGrpSpPr/>
          <p:nvPr/>
        </p:nvGrpSpPr>
        <p:grpSpPr>
          <a:xfrm>
            <a:off x="8248690" y="5003175"/>
            <a:ext cx="3758825" cy="789116"/>
            <a:chOff x="8355931" y="5045287"/>
            <a:chExt cx="3398922" cy="7891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F0E6CCC9-47BD-734F-6082-9AAD69F1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5931" y="5045287"/>
              <a:ext cx="789116" cy="7891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4F3A391-E8C6-CBF9-6AD1-62EE9BA8F211}"/>
              </a:ext>
            </a:extLst>
          </p:cNvPr>
          <p:cNvSpPr txBox="1"/>
          <p:nvPr/>
        </p:nvSpPr>
        <p:spPr>
          <a:xfrm>
            <a:off x="3089376" y="5519322"/>
            <a:ext cx="6013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Funding Source: DOE HEP DE-SC0014043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NSF 2238840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CORI @ NERSC under contract DE-AC02-05CH11231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SEAWULF @ Stony Brook University </a:t>
            </a:r>
          </a:p>
        </p:txBody>
      </p:sp>
      <p:pic>
        <p:nvPicPr>
          <p:cNvPr id="11" name="Picture 10" descr="Diagram, logo&#10;&#10;Description automatically generated">
            <a:extLst>
              <a:ext uri="{FF2B5EF4-FFF2-40B4-BE49-F238E27FC236}">
                <a16:creationId xmlns:a16="http://schemas.microsoft.com/office/drawing/2014/main" id="{5107D74C-6087-6002-3278-FB345C429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14" y="5792291"/>
            <a:ext cx="970722" cy="970722"/>
          </a:xfrm>
          <a:prstGeom prst="rect">
            <a:avLst/>
          </a:prstGeom>
        </p:spPr>
      </p:pic>
      <p:pic>
        <p:nvPicPr>
          <p:cNvPr id="15" name="Picture 14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A63E5F6A-AA38-A322-0EF5-E1D8768A8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654" y="5704892"/>
            <a:ext cx="1166368" cy="11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6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5336B-AEE7-B240-6A29-5891B0B3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Experimental setup (new modifications)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BA33A-BE14-50B4-1A84-1C95F655C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4DFCDA-5A01-2747-25F0-FA7BC9AD8D8F}"/>
              </a:ext>
            </a:extLst>
          </p:cNvPr>
          <p:cNvGrpSpPr>
            <a:grpSpLocks/>
          </p:cNvGrpSpPr>
          <p:nvPr/>
        </p:nvGrpSpPr>
        <p:grpSpPr>
          <a:xfrm>
            <a:off x="5597878" y="4238932"/>
            <a:ext cx="485355" cy="474243"/>
            <a:chOff x="5439526" y="4512621"/>
            <a:chExt cx="485355" cy="47424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800F861-FAE0-C202-A4E2-5934DBD367C8}"/>
                </a:ext>
              </a:extLst>
            </p:cNvPr>
            <p:cNvSpPr>
              <a:spLocks/>
            </p:cNvSpPr>
            <p:nvPr/>
          </p:nvSpPr>
          <p:spPr>
            <a:xfrm>
              <a:off x="5439526" y="4512621"/>
              <a:ext cx="485355" cy="474243"/>
            </a:xfrm>
            <a:prstGeom prst="ellipse">
              <a:avLst/>
            </a:prstGeom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0306634-790A-D013-3F14-638B23C47D8F}"/>
                </a:ext>
              </a:extLst>
            </p:cNvPr>
            <p:cNvSpPr>
              <a:spLocks/>
            </p:cNvSpPr>
            <p:nvPr/>
          </p:nvSpPr>
          <p:spPr>
            <a:xfrm>
              <a:off x="5670705" y="4724381"/>
              <a:ext cx="49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2" descr="Image result for thorlabs off axis parabola">
            <a:extLst>
              <a:ext uri="{FF2B5EF4-FFF2-40B4-BE49-F238E27FC236}">
                <a16:creationId xmlns:a16="http://schemas.microsoft.com/office/drawing/2014/main" id="{2281F9B5-4EAD-79EF-C926-9B7F2E7EC7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5" y="333866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19D0AFD-3089-4924-1CCD-6785010778C1}"/>
              </a:ext>
            </a:extLst>
          </p:cNvPr>
          <p:cNvSpPr>
            <a:spLocks/>
          </p:cNvSpPr>
          <p:nvPr/>
        </p:nvSpPr>
        <p:spPr>
          <a:xfrm>
            <a:off x="2392835" y="4025185"/>
            <a:ext cx="3504874" cy="469305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77C4C28-CFFE-3123-AE9B-77B12FA41477}"/>
              </a:ext>
            </a:extLst>
          </p:cNvPr>
          <p:cNvSpPr>
            <a:spLocks/>
          </p:cNvSpPr>
          <p:nvPr/>
        </p:nvSpPr>
        <p:spPr>
          <a:xfrm flipV="1">
            <a:off x="2425341" y="4489533"/>
            <a:ext cx="3445682" cy="39501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0EC1D-1F1E-8C2C-2398-62B4337A7E88}"/>
              </a:ext>
            </a:extLst>
          </p:cNvPr>
          <p:cNvSpPr>
            <a:spLocks/>
          </p:cNvSpPr>
          <p:nvPr/>
        </p:nvSpPr>
        <p:spPr>
          <a:xfrm>
            <a:off x="1872247" y="2738292"/>
            <a:ext cx="553094" cy="16495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10A29C-7DD1-E88B-F239-F0175A7121CF}"/>
              </a:ext>
            </a:extLst>
          </p:cNvPr>
          <p:cNvSpPr>
            <a:spLocks/>
          </p:cNvSpPr>
          <p:nvPr/>
        </p:nvSpPr>
        <p:spPr>
          <a:xfrm rot="18464346">
            <a:off x="1932908" y="3925179"/>
            <a:ext cx="833550" cy="10071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61B6D9-69AB-2797-2C41-1E36FFE0D2BF}"/>
              </a:ext>
            </a:extLst>
          </p:cNvPr>
          <p:cNvSpPr>
            <a:spLocks/>
          </p:cNvSpPr>
          <p:nvPr/>
        </p:nvSpPr>
        <p:spPr>
          <a:xfrm>
            <a:off x="2242857" y="2568667"/>
            <a:ext cx="8159261" cy="4693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BEA65906-36E0-0CAC-0A18-656BCABCF330}"/>
              </a:ext>
            </a:extLst>
          </p:cNvPr>
          <p:cNvSpPr>
            <a:spLocks/>
          </p:cNvSpPr>
          <p:nvPr/>
        </p:nvSpPr>
        <p:spPr>
          <a:xfrm rot="19066525">
            <a:off x="1134194" y="2516640"/>
            <a:ext cx="2007245" cy="352865"/>
          </a:xfrm>
          <a:prstGeom prst="flowChartMagneticDis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mage result for thorlabs off axis parabola">
            <a:extLst>
              <a:ext uri="{FF2B5EF4-FFF2-40B4-BE49-F238E27FC236}">
                <a16:creationId xmlns:a16="http://schemas.microsoft.com/office/drawing/2014/main" id="{5888F808-2D74-ACCD-E4BF-15A29EE086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96" y="4558541"/>
            <a:ext cx="1266779" cy="14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F9FDEDB-9435-47C9-B49A-9CBA0ADCE762}"/>
              </a:ext>
            </a:extLst>
          </p:cNvPr>
          <p:cNvGrpSpPr>
            <a:grpSpLocks/>
          </p:cNvGrpSpPr>
          <p:nvPr/>
        </p:nvGrpSpPr>
        <p:grpSpPr>
          <a:xfrm rot="2273991">
            <a:off x="5389365" y="4384903"/>
            <a:ext cx="376094" cy="932297"/>
            <a:chOff x="5343066" y="3884134"/>
            <a:chExt cx="376094" cy="924992"/>
          </a:xfrm>
        </p:grpSpPr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F7734869-1F77-5CB2-D050-DA2E233FBEEB}"/>
                </a:ext>
              </a:extLst>
            </p:cNvPr>
            <p:cNvSpPr>
              <a:spLocks/>
            </p:cNvSpPr>
            <p:nvPr/>
          </p:nvSpPr>
          <p:spPr>
            <a:xfrm rot="16393251">
              <a:off x="5070412" y="4157890"/>
              <a:ext cx="730129" cy="182617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BFA12FEA-AB60-69F2-C82B-EDAA3605365C}"/>
                </a:ext>
              </a:extLst>
            </p:cNvPr>
            <p:cNvSpPr>
              <a:spLocks/>
            </p:cNvSpPr>
            <p:nvPr/>
          </p:nvSpPr>
          <p:spPr>
            <a:xfrm rot="16393251" flipV="1">
              <a:off x="5297991" y="4205990"/>
              <a:ext cx="638943" cy="203394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E5B7EE6-7914-BB57-906E-3C6DA21AA642}"/>
                </a:ext>
              </a:extLst>
            </p:cNvPr>
            <p:cNvSpPr>
              <a:spLocks/>
            </p:cNvSpPr>
            <p:nvPr/>
          </p:nvSpPr>
          <p:spPr>
            <a:xfrm rot="13064346">
              <a:off x="5343066" y="4401801"/>
              <a:ext cx="332954" cy="4073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DE3AAC5-091B-CA36-CE95-EB29B206EB26}"/>
              </a:ext>
            </a:extLst>
          </p:cNvPr>
          <p:cNvSpPr>
            <a:spLocks/>
          </p:cNvSpPr>
          <p:nvPr/>
        </p:nvSpPr>
        <p:spPr>
          <a:xfrm rot="16200000">
            <a:off x="3645649" y="3423047"/>
            <a:ext cx="3287906" cy="2177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CA6E9-03A4-BDFE-EB4F-0E61FC32C627}"/>
              </a:ext>
            </a:extLst>
          </p:cNvPr>
          <p:cNvSpPr>
            <a:spLocks/>
          </p:cNvSpPr>
          <p:nvPr/>
        </p:nvSpPr>
        <p:spPr>
          <a:xfrm>
            <a:off x="11785821" y="3589223"/>
            <a:ext cx="45719" cy="17521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B9D6CF-4B22-6BE2-6F4F-36EF93C93E36}"/>
              </a:ext>
            </a:extLst>
          </p:cNvPr>
          <p:cNvSpPr>
            <a:spLocks/>
          </p:cNvSpPr>
          <p:nvPr/>
        </p:nvSpPr>
        <p:spPr>
          <a:xfrm>
            <a:off x="6686691" y="4614641"/>
            <a:ext cx="82715" cy="777046"/>
          </a:xfrm>
          <a:prstGeom prst="ellipse">
            <a:avLst/>
          </a:prstGeom>
          <a:solidFill>
            <a:schemeClr val="accent2"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D19D58-1ABD-89CD-A5FF-86836C296D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1006" y="3429228"/>
            <a:ext cx="2136495" cy="2067341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239D1D31-9669-5291-53DB-D99A2F8E5771}"/>
              </a:ext>
            </a:extLst>
          </p:cNvPr>
          <p:cNvSpPr>
            <a:spLocks/>
          </p:cNvSpPr>
          <p:nvPr/>
        </p:nvSpPr>
        <p:spPr>
          <a:xfrm rot="7432367">
            <a:off x="5772458" y="4185694"/>
            <a:ext cx="715803" cy="19670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F227BD98-0FE3-B011-4940-1FDAB0AF2D3A}"/>
              </a:ext>
            </a:extLst>
          </p:cNvPr>
          <p:cNvSpPr>
            <a:spLocks/>
          </p:cNvSpPr>
          <p:nvPr/>
        </p:nvSpPr>
        <p:spPr>
          <a:xfrm rot="8572498" flipV="1">
            <a:off x="5629089" y="4199852"/>
            <a:ext cx="765370" cy="182705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72F605D7-2C39-357C-1C01-47A9E18A5915}"/>
              </a:ext>
            </a:extLst>
          </p:cNvPr>
          <p:cNvSpPr>
            <a:spLocks/>
          </p:cNvSpPr>
          <p:nvPr/>
        </p:nvSpPr>
        <p:spPr>
          <a:xfrm rot="5400000">
            <a:off x="6349586" y="5705924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87E3BC9C-B4DB-D32A-99C5-D8293EA2F78B}"/>
              </a:ext>
            </a:extLst>
          </p:cNvPr>
          <p:cNvSpPr>
            <a:spLocks/>
          </p:cNvSpPr>
          <p:nvPr/>
        </p:nvSpPr>
        <p:spPr>
          <a:xfrm rot="5400000">
            <a:off x="8669918" y="5759359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914CB575-7FF1-CEA0-2DCA-C29DF52F0BBD}"/>
              </a:ext>
            </a:extLst>
          </p:cNvPr>
          <p:cNvSpPr>
            <a:spLocks/>
          </p:cNvSpPr>
          <p:nvPr/>
        </p:nvSpPr>
        <p:spPr>
          <a:xfrm rot="5400000">
            <a:off x="11451106" y="5721232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3EFFA2-266D-E49F-99B2-80DDD224BB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423556">
            <a:off x="6098975" y="3182170"/>
            <a:ext cx="1148718" cy="90499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4CB20B-9140-AA6A-66A9-AD84DA4DDFEA}"/>
              </a:ext>
            </a:extLst>
          </p:cNvPr>
          <p:cNvSpPr txBox="1">
            <a:spLocks/>
          </p:cNvSpPr>
          <p:nvPr/>
        </p:nvSpPr>
        <p:spPr>
          <a:xfrm>
            <a:off x="8954765" y="2245045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 pulse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9B97F14-0D3E-65DC-1BB0-3B81DD124474}"/>
              </a:ext>
            </a:extLst>
          </p:cNvPr>
          <p:cNvSpPr txBox="1">
            <a:spLocks/>
          </p:cNvSpPr>
          <p:nvPr/>
        </p:nvSpPr>
        <p:spPr>
          <a:xfrm>
            <a:off x="5444142" y="1766794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 pulse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4E8C78A-1319-560F-29A9-6600B7E6D4D5}"/>
              </a:ext>
            </a:extLst>
          </p:cNvPr>
          <p:cNvSpPr txBox="1">
            <a:spLocks/>
          </p:cNvSpPr>
          <p:nvPr/>
        </p:nvSpPr>
        <p:spPr>
          <a:xfrm>
            <a:off x="4302486" y="5800294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f/#1.5 focusing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E08E762-AC2D-A1F0-ED1C-CF2CCA0D5D2E}"/>
              </a:ext>
            </a:extLst>
          </p:cNvPr>
          <p:cNvSpPr txBox="1">
            <a:spLocks/>
          </p:cNvSpPr>
          <p:nvPr/>
        </p:nvSpPr>
        <p:spPr>
          <a:xfrm>
            <a:off x="1594133" y="583494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f/#2 focusing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77C42F0-3E5E-AEFA-108F-F897839E0463}"/>
              </a:ext>
            </a:extLst>
          </p:cNvPr>
          <p:cNvSpPr txBox="1">
            <a:spLocks/>
          </p:cNvSpPr>
          <p:nvPr/>
        </p:nvSpPr>
        <p:spPr>
          <a:xfrm>
            <a:off x="5682731" y="4703491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Nozzle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A7FDEF4-EF00-2BEC-845A-E312F799839B}"/>
              </a:ext>
            </a:extLst>
          </p:cNvPr>
          <p:cNvSpPr txBox="1">
            <a:spLocks/>
          </p:cNvSpPr>
          <p:nvPr/>
        </p:nvSpPr>
        <p:spPr>
          <a:xfrm>
            <a:off x="6722527" y="4911002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 focus diagnostic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A4F33D4-27BC-5B50-5A53-1472C87F14CC}"/>
              </a:ext>
            </a:extLst>
          </p:cNvPr>
          <p:cNvSpPr txBox="1">
            <a:spLocks/>
          </p:cNvSpPr>
          <p:nvPr/>
        </p:nvSpPr>
        <p:spPr>
          <a:xfrm>
            <a:off x="8619590" y="3049039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</a:t>
            </a:r>
          </a:p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F3D65B-0B7D-6F15-F6A1-DC5BB9E0FBA9}"/>
              </a:ext>
            </a:extLst>
          </p:cNvPr>
          <p:cNvSpPr txBox="1">
            <a:spLocks/>
          </p:cNvSpPr>
          <p:nvPr/>
        </p:nvSpPr>
        <p:spPr>
          <a:xfrm>
            <a:off x="11340203" y="3238155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LANEX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26D320-CD31-8E90-7C6D-2ECF5B13AEB9}"/>
              </a:ext>
            </a:extLst>
          </p:cNvPr>
          <p:cNvGrpSpPr>
            <a:grpSpLocks/>
          </p:cNvGrpSpPr>
          <p:nvPr/>
        </p:nvGrpSpPr>
        <p:grpSpPr>
          <a:xfrm>
            <a:off x="7723957" y="4099575"/>
            <a:ext cx="703611" cy="789829"/>
            <a:chOff x="7059318" y="3554118"/>
            <a:chExt cx="703611" cy="78982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695D88-A829-EA5B-FA4A-C8910C44C1CE}"/>
                </a:ext>
              </a:extLst>
            </p:cNvPr>
            <p:cNvSpPr>
              <a:spLocks/>
            </p:cNvSpPr>
            <p:nvPr/>
          </p:nvSpPr>
          <p:spPr>
            <a:xfrm>
              <a:off x="7070818" y="3554118"/>
              <a:ext cx="692111" cy="3426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2BFBDB-8D97-3596-3E14-CFAB4A33CD88}"/>
                </a:ext>
              </a:extLst>
            </p:cNvPr>
            <p:cNvSpPr>
              <a:spLocks/>
            </p:cNvSpPr>
            <p:nvPr/>
          </p:nvSpPr>
          <p:spPr>
            <a:xfrm>
              <a:off x="7059318" y="3963832"/>
              <a:ext cx="703611" cy="3801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7561361-5E8C-8BF3-C03E-BEB1F2B7BD8E}"/>
                </a:ext>
              </a:extLst>
            </p:cNvPr>
            <p:cNvSpPr>
              <a:spLocks/>
            </p:cNvSpPr>
            <p:nvPr/>
          </p:nvSpPr>
          <p:spPr>
            <a:xfrm>
              <a:off x="7059319" y="3753347"/>
              <a:ext cx="163457" cy="3390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4FBAA5-082B-BDF7-E806-B43B22B49534}"/>
                </a:ext>
              </a:extLst>
            </p:cNvPr>
            <p:cNvSpPr>
              <a:spLocks/>
            </p:cNvSpPr>
            <p:nvPr/>
          </p:nvSpPr>
          <p:spPr>
            <a:xfrm>
              <a:off x="7597493" y="3779492"/>
              <a:ext cx="165436" cy="3390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FDFDA36D-68B2-DF32-A4F0-4C7D01C6AFE2}"/>
              </a:ext>
            </a:extLst>
          </p:cNvPr>
          <p:cNvSpPr>
            <a:spLocks/>
          </p:cNvSpPr>
          <p:nvPr/>
        </p:nvSpPr>
        <p:spPr>
          <a:xfrm rot="10800000">
            <a:off x="5869693" y="4487870"/>
            <a:ext cx="1966980" cy="29030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4F576D68-A758-C9A7-7968-AE0729444DA4}"/>
              </a:ext>
            </a:extLst>
          </p:cNvPr>
          <p:cNvSpPr>
            <a:spLocks/>
          </p:cNvSpPr>
          <p:nvPr/>
        </p:nvSpPr>
        <p:spPr>
          <a:xfrm rot="10800000" flipV="1">
            <a:off x="5915410" y="4260769"/>
            <a:ext cx="1916741" cy="233589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89CADEC-499F-6DE9-E930-B1D0882B2965}"/>
              </a:ext>
            </a:extLst>
          </p:cNvPr>
          <p:cNvSpPr>
            <a:spLocks/>
          </p:cNvSpPr>
          <p:nvPr/>
        </p:nvSpPr>
        <p:spPr>
          <a:xfrm>
            <a:off x="7216817" y="4437101"/>
            <a:ext cx="221126" cy="1015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BDD7802-5AD6-AEB8-1EEA-FF48DB52128F}"/>
              </a:ext>
            </a:extLst>
          </p:cNvPr>
          <p:cNvSpPr txBox="1">
            <a:spLocks/>
          </p:cNvSpPr>
          <p:nvPr/>
        </p:nvSpPr>
        <p:spPr>
          <a:xfrm>
            <a:off x="7538542" y="371327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Slit</a:t>
            </a: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89A78CEE-0136-B1F9-6B09-4735C4F0A109}"/>
              </a:ext>
            </a:extLst>
          </p:cNvPr>
          <p:cNvSpPr>
            <a:spLocks/>
          </p:cNvSpPr>
          <p:nvPr/>
        </p:nvSpPr>
        <p:spPr>
          <a:xfrm rot="5400000">
            <a:off x="7702961" y="5766264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4C26B3B-CEEC-098C-1052-7A8FEF3F0A1D}"/>
              </a:ext>
            </a:extLst>
          </p:cNvPr>
          <p:cNvGrpSpPr>
            <a:grpSpLocks/>
          </p:cNvGrpSpPr>
          <p:nvPr/>
        </p:nvGrpSpPr>
        <p:grpSpPr>
          <a:xfrm>
            <a:off x="10280852" y="3835180"/>
            <a:ext cx="1219620" cy="1289681"/>
            <a:chOff x="10422478" y="3791063"/>
            <a:chExt cx="1219620" cy="1289681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842A316-1FFE-EA8D-4034-8C4513A14FD6}"/>
                </a:ext>
              </a:extLst>
            </p:cNvPr>
            <p:cNvSpPr>
              <a:spLocks/>
            </p:cNvSpPr>
            <p:nvPr/>
          </p:nvSpPr>
          <p:spPr>
            <a:xfrm>
              <a:off x="10422478" y="3791063"/>
              <a:ext cx="1219620" cy="128968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glow rad="3048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5FE2D41-0676-B079-6805-894D3CED84C6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552229" y="3955844"/>
              <a:ext cx="960119" cy="960119"/>
              <a:chOff x="10552229" y="3924428"/>
              <a:chExt cx="960119" cy="96011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C74C9BE-E6FE-7B47-B451-C1F680AE95F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3924428"/>
                <a:ext cx="960119" cy="45719"/>
                <a:chOff x="10305763" y="3948135"/>
                <a:chExt cx="960119" cy="45719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B3617607-1949-5082-C59E-D78BD170D6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5CFE2FC6-B754-7E3B-DCDB-849CEE208D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F5D92F08-913C-E4EE-FE9E-2A11F458B10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5BBB0FB-C450-421D-B6C1-4A739BAF4D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33CEB483-9C52-87B5-F6F6-BD44C5B4C90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A9E86FC9-3118-C3BF-8E6A-708A658524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21C149D8-E199-BC67-7513-130D26532BF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50949E6A-357B-BCBA-C781-A8FA86B3649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076828"/>
                <a:ext cx="960119" cy="45719"/>
                <a:chOff x="10305763" y="3948135"/>
                <a:chExt cx="960119" cy="45719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8B46A01B-694D-E0EC-E4F3-BB4A0E7ABD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85597BB5-3B68-B726-52BC-D363BE20C1F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2956D2B3-11B6-4A85-0AF6-37899A0F6D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C3DF2D93-0204-A4F8-90AE-1328EE14B6C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C3007BB4-7CFA-0DE0-91D0-825EEBEEB1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DC6314A-8A12-9856-BB43-883197E79C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B29A1339-03D9-F0A4-B38D-302285C467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40265227-417D-76CB-9D59-0EB78A7B497A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229228"/>
                <a:ext cx="960119" cy="45719"/>
                <a:chOff x="10305763" y="3948135"/>
                <a:chExt cx="960119" cy="45719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424D18F-2FA8-408A-8C4F-DD2411C169E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BDDEBFF-C16E-4059-CA46-786216903E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0E74B707-DCF1-A27B-D5BA-6D559DBB792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B31F363-4271-5F01-01D4-77666B83B7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C11D3225-253B-E301-400D-97FD06871C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D4B0E582-81C1-2273-B398-DE77DF9145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D7540AE0-B6BE-451D-5771-C7953D87C5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0554A79-DC95-654F-15A8-1B44AD43F6B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381628"/>
                <a:ext cx="960119" cy="45719"/>
                <a:chOff x="10305763" y="3948135"/>
                <a:chExt cx="960119" cy="45719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989F154-C4C0-C299-2406-9D7346586E9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AFF3868-C3B6-B9D8-319C-33B0972D834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7F21FE6-43CF-9798-7ACC-F83BCAE7E22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2ECC3FB-F9C2-F37E-AD53-0944A6C0526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0D9E2506-E16F-3D9F-CFAA-51541517B1A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D4A9F72D-951D-A625-E85B-AAD7D544D5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5AFE7A7B-91C3-2818-C91E-9D8116BAFB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0DC9508-9E69-90F7-9B59-6C45315FDDE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534028"/>
                <a:ext cx="960119" cy="45719"/>
                <a:chOff x="10305763" y="3948135"/>
                <a:chExt cx="960119" cy="45719"/>
              </a:xfrm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84EBDC-C451-5F32-F942-FE782CF394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4F172EAF-C859-2A62-123A-941CD24A8A3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2C89B19-A637-C355-3928-B11DAF84D1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C3CC2091-07F0-55AC-64A5-102F4EA218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67800D59-F24E-DA1C-A939-E61B3B76C06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ACAFB51C-481C-7A34-B6D5-0E0CD3C2AFD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EF4608EA-7698-880F-C910-B7E877D187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FBC34AD1-69C2-D404-7AD7-66BD46438E4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686428"/>
                <a:ext cx="960119" cy="45719"/>
                <a:chOff x="10305763" y="3948135"/>
                <a:chExt cx="960119" cy="45719"/>
              </a:xfrm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FAD3BEED-D7A2-4E1D-FEBC-706D86B403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968AF101-D2B6-F6EA-03B5-9BBD0F14E28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5018BD7-5722-09DD-6048-F3A387DF4D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F05BA577-5A36-7BF6-0E4F-4CAD30814AB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DFF5A482-F6AD-E972-D158-05CAEFA08E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E5BDE511-7685-BE76-AEA7-C5E00BD59E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E1442190-2BF9-9F15-B2B2-6532180727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82C1FB34-70F8-8312-9EFA-B85ACAFDCA6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838828"/>
                <a:ext cx="960119" cy="45719"/>
                <a:chOff x="10305763" y="3948135"/>
                <a:chExt cx="960119" cy="45719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21BC0B54-95DE-2094-0140-F89604A8258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3297811F-7ED4-D9A2-9131-612164E22A2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DA32DCDF-FC89-5CCB-FEC1-E2DA2B348F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CC24F80A-9620-5B40-55DF-3CD492EB7C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7E9C7D0B-BD9C-4B6A-304D-6B18DCEEC3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C67562AA-5031-BF94-65C8-A098BB92B4D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1DF7D701-1F61-77DF-A57E-CC24C597C7D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DB3B6B60-5A12-A995-AA07-AC6E8F3DE073}"/>
              </a:ext>
            </a:extLst>
          </p:cNvPr>
          <p:cNvSpPr txBox="1">
            <a:spLocks/>
          </p:cNvSpPr>
          <p:nvPr/>
        </p:nvSpPr>
        <p:spPr>
          <a:xfrm>
            <a:off x="10198650" y="3176928"/>
            <a:ext cx="13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Pepperpot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6" name="Arrow: Left-Right 135">
            <a:extLst>
              <a:ext uri="{FF2B5EF4-FFF2-40B4-BE49-F238E27FC236}">
                <a16:creationId xmlns:a16="http://schemas.microsoft.com/office/drawing/2014/main" id="{5C954D93-98AE-968A-2ADE-B7E9F14498A8}"/>
              </a:ext>
            </a:extLst>
          </p:cNvPr>
          <p:cNvSpPr>
            <a:spLocks/>
          </p:cNvSpPr>
          <p:nvPr/>
        </p:nvSpPr>
        <p:spPr>
          <a:xfrm rot="5400000">
            <a:off x="10559675" y="5731686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B3E5FB-D413-A0AC-B658-0037B0139617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58308A7F-FFB7-0ECF-D593-4FD666C2A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99111BA-E5FA-77C6-ACAE-50FDB41786D5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55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5EF7D-0680-632A-39B0-2C9D7F2E7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2AAF-FD34-7617-90E1-678F0BA2E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4690725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Measure dependence of yield on angle of incidence, drive laser intensity, and injector laser intensity: confirmation that ponderomotive assistance is occurring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Measure dependence of emittance on angle of incidence, drive laser intensity, and injector laser intensity: confirmation of beam quality and finding optimal beam brightness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1BE0C-9198-5E6B-6CD2-D4CCA0758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BF8BA-0ADF-128C-7200-6A39C74DC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9" r="51351"/>
          <a:stretch/>
        </p:blipFill>
        <p:spPr>
          <a:xfrm>
            <a:off x="5641035" y="1865750"/>
            <a:ext cx="2846017" cy="2739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692B6-5871-55A9-514A-60191D27D54A}"/>
              </a:ext>
            </a:extLst>
          </p:cNvPr>
          <p:cNvSpPr txBox="1"/>
          <p:nvPr/>
        </p:nvSpPr>
        <p:spPr>
          <a:xfrm>
            <a:off x="5903074" y="4669571"/>
            <a:ext cx="64801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Zeng, </a:t>
            </a:r>
            <a:r>
              <a:rPr lang="en-US" sz="1100" i="1" dirty="0"/>
              <a:t>New J. Phys</a:t>
            </a:r>
            <a:r>
              <a:rPr lang="en-US" sz="1100" dirty="0"/>
              <a:t>. </a:t>
            </a:r>
            <a:r>
              <a:rPr lang="en-US" sz="1100" b="1" dirty="0"/>
              <a:t>22</a:t>
            </a:r>
            <a:r>
              <a:rPr lang="en-US" sz="1100" dirty="0"/>
              <a:t>, 123003 (2020)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1CADEF-3D50-1CAA-79FA-5ED8D76A016F}"/>
              </a:ext>
            </a:extLst>
          </p:cNvPr>
          <p:cNvSpPr txBox="1"/>
          <p:nvPr/>
        </p:nvSpPr>
        <p:spPr>
          <a:xfrm>
            <a:off x="9439275" y="4733722"/>
            <a:ext cx="4362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Yu, </a:t>
            </a:r>
            <a:r>
              <a:rPr lang="en-US" sz="1100" i="1" dirty="0"/>
              <a:t>PRL </a:t>
            </a:r>
            <a:r>
              <a:rPr lang="en-US" sz="1100" b="1" dirty="0"/>
              <a:t>112</a:t>
            </a:r>
            <a:r>
              <a:rPr lang="en-US" sz="1100" dirty="0"/>
              <a:t>, 125001 (2014) </a:t>
            </a:r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E7E9F0B0-C9CE-093F-D7B0-D6450AC7E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9" t="53212"/>
          <a:stretch/>
        </p:blipFill>
        <p:spPr>
          <a:xfrm>
            <a:off x="8724418" y="1865750"/>
            <a:ext cx="3214683" cy="25193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BF227B-8F1E-FCC1-3222-F6107EA5031F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462BA7-0895-9F11-AF34-D4842817B4B4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0CAB1899-ACC6-E8F5-1CFB-8511B76A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898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0AB3-5252-4D25-2A4B-09139647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experimental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E80C1-92AF-7EF2-1476-440F17E4A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90688"/>
            <a:ext cx="5034170" cy="420718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Expected gradient &gt;1 GeV/m = 1 MeV/mm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Expected electron energy 5-10 MeV (~5 mm gas jet)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Expected electron emittance &lt;1 mm-</a:t>
            </a:r>
            <a:r>
              <a:rPr lang="en-US" dirty="0" err="1"/>
              <a:t>mrad</a:t>
            </a:r>
            <a:r>
              <a:rPr lang="en-US" dirty="0"/>
              <a:t> (number obtained in Zeng, New J. Phys. 22, 123003, 2020 simulation)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 levels of Kr ionization is expected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9A2CA-AD3F-67F0-86E0-F47544AF3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5DE2C-55D7-CAC3-E191-444099CDC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1961736"/>
            <a:ext cx="6362700" cy="403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948F7D-31BA-1B2A-AD12-12FCD8CE7788}"/>
              </a:ext>
            </a:extLst>
          </p:cNvPr>
          <p:cNvSpPr txBox="1"/>
          <p:nvPr/>
        </p:nvSpPr>
        <p:spPr>
          <a:xfrm>
            <a:off x="7501558" y="158822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Ionization of Krypton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5D221-47E2-25D3-2D7B-A33EA3A3FAF0}"/>
              </a:ext>
            </a:extLst>
          </p:cNvPr>
          <p:cNvSpPr txBox="1"/>
          <p:nvPr/>
        </p:nvSpPr>
        <p:spPr>
          <a:xfrm>
            <a:off x="8412730" y="5861836"/>
            <a:ext cx="3430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N. Vafaei-Najafabadi, Proceedings of AAC 2022</a:t>
            </a:r>
          </a:p>
        </p:txBody>
      </p:sp>
    </p:spTree>
    <p:extLst>
      <p:ext uri="{BB962C8B-B14F-4D97-AF65-F5344CB8AC3E}">
        <p14:creationId xmlns:p14="http://schemas.microsoft.com/office/powerpoint/2010/main" val="1137492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20BB-3A08-345A-81F8-F0E11ED9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17A4A-EABA-DA1E-2B81-3476D4F00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Need a single-shot measurement due to shot-to-shot fluctuations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Pepperpot</a:t>
            </a:r>
            <a:r>
              <a:rPr lang="en-US" sz="2400" dirty="0"/>
              <a:t> is well-established method used in previous LWFA experiments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Intercept beam with a grid of holes and measure the size, shape, and spacing between the transmitted beamlets to retrieve transverse phase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026A9-93C5-E439-DA1C-75611E99E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60BE6CB-7852-4730-8C26-8CA880D5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34" y="3760864"/>
            <a:ext cx="6533345" cy="200355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29DC5A-2B53-9EAB-C971-491F478AE8E3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846F6EE-645F-A8F4-ADED-4770C6591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83E49D-88F8-EDAF-A155-032F2AE516B8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ED5789A-C36C-90AA-46C0-127D6086C78A}"/>
              </a:ext>
            </a:extLst>
          </p:cNvPr>
          <p:cNvSpPr txBox="1"/>
          <p:nvPr/>
        </p:nvSpPr>
        <p:spPr>
          <a:xfrm>
            <a:off x="2485748" y="5755811"/>
            <a:ext cx="3145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Manahan, </a:t>
            </a:r>
            <a:r>
              <a:rPr lang="en-US" sz="1200" i="1" dirty="0"/>
              <a:t>New J. Phys. </a:t>
            </a:r>
            <a:r>
              <a:rPr lang="en-US" sz="1200" b="1" dirty="0"/>
              <a:t>16</a:t>
            </a:r>
            <a:r>
              <a:rPr lang="en-US" sz="1200" dirty="0"/>
              <a:t>, 103006 (2014) 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D87419F-DA01-8CD6-214E-CA9BC82B6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276" y="3543674"/>
            <a:ext cx="2937499" cy="2220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D30CB9-F432-B97A-C30F-5574271B8FD6}"/>
              </a:ext>
            </a:extLst>
          </p:cNvPr>
          <p:cNvSpPr txBox="1"/>
          <p:nvPr/>
        </p:nvSpPr>
        <p:spPr>
          <a:xfrm>
            <a:off x="8321392" y="5860740"/>
            <a:ext cx="3299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Brunetti, </a:t>
            </a:r>
            <a:r>
              <a:rPr lang="en-US" sz="1200" i="1" dirty="0"/>
              <a:t>Phys. Rev. Lett. </a:t>
            </a:r>
            <a:r>
              <a:rPr lang="en-US" sz="1200" b="1" dirty="0"/>
              <a:t>105</a:t>
            </a:r>
            <a:r>
              <a:rPr lang="en-US" sz="1200" dirty="0"/>
              <a:t>, 215007 (2010) </a:t>
            </a:r>
          </a:p>
        </p:txBody>
      </p:sp>
    </p:spTree>
    <p:extLst>
      <p:ext uri="{BB962C8B-B14F-4D97-AF65-F5344CB8AC3E}">
        <p14:creationId xmlns:p14="http://schemas.microsoft.com/office/powerpoint/2010/main" val="690249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F435-DB99-0F3C-B5CC-CC84E792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0" y="-311363"/>
            <a:ext cx="11049000" cy="1325563"/>
          </a:xfrm>
        </p:spPr>
        <p:txBody>
          <a:bodyPr/>
          <a:lstStyle/>
          <a:p>
            <a:r>
              <a:rPr lang="en-US" dirty="0"/>
              <a:t>Optional: Electron Beam as Probe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6DD01-F24B-78E5-B7B4-7008EF530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06E95-27AA-4D1D-BF85-F4B653A54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40" y="921715"/>
            <a:ext cx="6007100" cy="3102622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movie.mp4" descr="movie.mp4">
            <a:hlinkClick r:id="" action="ppaction://media"/>
            <a:extLst>
              <a:ext uri="{FF2B5EF4-FFF2-40B4-BE49-F238E27FC236}">
                <a16:creationId xmlns:a16="http://schemas.microsoft.com/office/drawing/2014/main" id="{D76978FA-6CBD-9961-433B-91C4150EA6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8206" y="648451"/>
            <a:ext cx="3599808" cy="314165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D4B1ED6-1A54-43FC-18D4-432C94B8F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94" y="4331695"/>
            <a:ext cx="4311267" cy="18929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E148B3-8A72-B559-6939-FD923BE979E3}"/>
              </a:ext>
            </a:extLst>
          </p:cNvPr>
          <p:cNvGrpSpPr/>
          <p:nvPr/>
        </p:nvGrpSpPr>
        <p:grpSpPr>
          <a:xfrm>
            <a:off x="2489764" y="4374265"/>
            <a:ext cx="11002499" cy="369332"/>
            <a:chOff x="2537824" y="4363406"/>
            <a:chExt cx="11002499" cy="36933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4ADAE6-4E97-DE17-E44A-B59FB0D08AEC}"/>
                </a:ext>
              </a:extLst>
            </p:cNvPr>
            <p:cNvSpPr/>
            <p:nvPr/>
          </p:nvSpPr>
          <p:spPr>
            <a:xfrm>
              <a:off x="2537824" y="4363406"/>
              <a:ext cx="110024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Linear focusing force in a bubble:                   (wakefield theory suggests            )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E99BF6-EBD3-377E-E53B-4FE0F81E5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3326" y="4461774"/>
              <a:ext cx="878332" cy="23038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7894BA5-61D6-356A-9DAC-8CD5B913C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91928" y="4475047"/>
              <a:ext cx="704850" cy="17145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33F010-5BBA-061C-C3F1-D41420DC1791}"/>
                  </a:ext>
                </a:extLst>
              </p:cNvPr>
              <p:cNvSpPr txBox="1"/>
              <p:nvPr/>
            </p:nvSpPr>
            <p:spPr>
              <a:xfrm>
                <a:off x="5436704" y="5023179"/>
                <a:ext cx="6285202" cy="92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dirty="0"/>
                  <a:t> cm</a:t>
                </a:r>
                <a:r>
                  <a:rPr lang="en-US" baseline="30000" dirty="0"/>
                  <a:t>-3</a:t>
                </a:r>
                <a:r>
                  <a:rPr lang="en-US" dirty="0"/>
                  <a:t>, focal length is ~3 cm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Both lasers can drive plasma waves, allowing for precise alignment between the laser pulses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33F010-5BBA-061C-C3F1-D41420DC1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704" y="5023179"/>
                <a:ext cx="6285202" cy="926407"/>
              </a:xfrm>
              <a:prstGeom prst="rect">
                <a:avLst/>
              </a:prstGeom>
              <a:blipFill>
                <a:blip r:embed="rId9"/>
                <a:stretch>
                  <a:fillRect l="-605" t="-2703" r="-202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339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85F5-FE3C-660D-0B91-08693D4D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64BC5-B5CE-15E1-B37F-535CC7C54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Two-color ionization injection has been shown in simulation to produce high quality electron beams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Ponderomotively assisted injection allows us to conduct the first two-color ionization injection experiments with the potential for low-emittance beam 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Stepping stone towards producing ultra-low emittance, high brightness beams in a colinear configuration after ATF CO</a:t>
            </a:r>
            <a:r>
              <a:rPr lang="en-US" baseline="-25000" dirty="0"/>
              <a:t>2</a:t>
            </a:r>
            <a:r>
              <a:rPr lang="en-US" dirty="0"/>
              <a:t> upgrades to &gt;15 TW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60B72-529E-F553-CE1A-58935F10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5FFC79-D90F-1BC7-E1E4-E88B8388FBED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15B2C885-FCC4-3914-0142-B265C118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2AC4E9-65FC-4978-7F7F-91F55EF57ABF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9586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250B4-78BB-1BC1-1592-00890390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7F19F-BE23-EB57-DB4B-1237B4D5A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D7601-DE31-DA67-287C-C2DDDE1FC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46DBBF-C37D-09E5-992C-A407157B782B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8AB117F8-56F5-CC4E-0C5E-356A822F0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42C9D9-593F-3C42-F31C-4F430BAB3774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4495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55DB5-C16C-F095-7F44-BC7CEE482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 for Program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1632370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788970"/>
              </p:ext>
            </p:extLst>
          </p:nvPr>
        </p:nvGraphicFramePr>
        <p:xfrm>
          <a:off x="595901" y="906450"/>
          <a:ext cx="11222513" cy="447895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1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05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47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18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/>
                        <a:t>Beam</a:t>
                      </a:r>
                      <a:r>
                        <a:rPr lang="en-US" sz="1400" baseline="0"/>
                        <a:t> Energy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range is ~15-75 MeV with highest beam quality at nominal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nominal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nC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length &amp; emittance vary with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nominal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magnetic bunch compressor available to compress bunch down to </a:t>
                      </a:r>
                      <a:b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NOTE:  Further compression options are being developed to provide bunch lengths down to the ~10 fs level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 compression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/>
                        <a:t>Transverse size at IP (</a:t>
                      </a:r>
                      <a:r>
                        <a:rPr lang="en-US" sz="1400">
                          <a:latin typeface="Symbol" pitchFamily="2" charset="2"/>
                        </a:rPr>
                        <a:t>s</a:t>
                      </a:r>
                      <a:r>
                        <a:rPr lang="en-US" sz="1400">
                          <a:latin typeface="+mn-lt"/>
                        </a:rPr>
                        <a:t>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30 </a:t>
                      </a:r>
                      <a:r>
                        <a:rPr lang="mr-IN" sz="1400"/>
                        <a:t>–</a:t>
                      </a:r>
                      <a:r>
                        <a:rPr lang="en-US" sz="1400"/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 is possible to achieve transverse sizes below 10 um with special permanent magnet optics.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/>
                        <a:t>Normalized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 (at 0.3</a:t>
                      </a:r>
                      <a:r>
                        <a:rPr lang="en-US" sz="1400" baseline="0"/>
                        <a:t> </a:t>
                      </a:r>
                      <a:r>
                        <a:rPr lang="en-US" sz="1400" baseline="0" err="1"/>
                        <a:t>nC</a:t>
                      </a:r>
                      <a:r>
                        <a:rPr lang="en-US" sz="1400" baseline="0"/>
                        <a:t>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</a:t>
                      </a:r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with bunch charge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/>
                        <a:t>Rep.</a:t>
                      </a:r>
                      <a:r>
                        <a:rPr lang="en-US" sz="1400" baseline="0"/>
                        <a:t> Rate (Hz)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0.02 Hz (limited by CO2)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/>
                        <a:t>Trains</a:t>
                      </a:r>
                      <a:r>
                        <a:rPr lang="en-US" sz="1400" baseline="0"/>
                        <a:t> mode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Multi-bunch mode available. Trains of 24 or 48 ns spaced bunches.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Mode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44579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Electron Beam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3275314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366207"/>
              </p:ext>
            </p:extLst>
          </p:nvPr>
        </p:nvGraphicFramePr>
        <p:xfrm>
          <a:off x="205485" y="567408"/>
          <a:ext cx="11794733" cy="6461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02295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69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67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673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CO</a:t>
                      </a:r>
                      <a:r>
                        <a:rPr lang="en-US" sz="1400" b="1" baseline="-25000"/>
                        <a:t>2</a:t>
                      </a:r>
                      <a:r>
                        <a:rPr lang="en-US" sz="1400" b="1"/>
                        <a:t> Regenerative Amplifier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mJ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</a:t>
                      </a:r>
                      <a:r>
                        <a:rPr lang="en-US" sz="1400" baseline="30000"/>
                        <a:t>2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Repetition</a:t>
                      </a:r>
                      <a:r>
                        <a:rPr lang="en-US" sz="1400" baseline="0"/>
                        <a:t> Rate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CO</a:t>
                      </a:r>
                      <a:r>
                        <a:rPr lang="en-US" sz="1400" b="1" baseline="-25000"/>
                        <a:t>2</a:t>
                      </a:r>
                      <a:r>
                        <a:rPr lang="en-US" sz="1400" b="1" baseline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1" baseline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~5 TW operation will become available shortly into this year’s experimental run period.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&gt;5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2 (phase I)</a:t>
                      </a:r>
                    </a:p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&lt;1 (phase II)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Maximum pulse energies of &gt;10 J will become available within the next year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</a:t>
                      </a:r>
                      <a:r>
                        <a:rPr lang="en-US" sz="1400" baseline="30000"/>
                        <a:t>2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Repetition</a:t>
                      </a:r>
                      <a:r>
                        <a:rPr lang="en-US" sz="1400" baseline="0"/>
                        <a:t> Rate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</a:t>
            </a:r>
            <a:r>
              <a:rPr kumimoji="0" lang="en-US" sz="2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69488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542A4-60F6-8B86-BA9C-62F4C88EC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9"/>
          <a:stretch/>
        </p:blipFill>
        <p:spPr>
          <a:xfrm>
            <a:off x="8078680" y="321239"/>
            <a:ext cx="3858458" cy="5918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B46FC-2989-94BB-0677-9CE299C0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291970" cy="1325563"/>
          </a:xfrm>
        </p:spPr>
        <p:txBody>
          <a:bodyPr/>
          <a:lstStyle/>
          <a:p>
            <a:r>
              <a:rPr lang="en-US" dirty="0"/>
              <a:t>LWIR-driven laser </a:t>
            </a:r>
            <a:r>
              <a:rPr lang="en-US" dirty="0" err="1"/>
              <a:t>wakefield</a:t>
            </a:r>
            <a:r>
              <a:rPr lang="en-US" dirty="0"/>
              <a:t> acceleration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3D9B8-0E94-5F6B-B131-1F057D3347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0" y="1828799"/>
                <a:ext cx="6007100" cy="4664075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laser driver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r>
                  <a:rPr lang="en-US" sz="2000" dirty="0"/>
                  <a:t> creates fully blown out LWFA in the “bubble regime”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Strength of ponderomotive force scales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/>
                  <a:t>, so LWIR drivers can reach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r>
                  <a:rPr lang="en-US" sz="2000" dirty="0"/>
                  <a:t> with modest intensities (at ~20 TW power)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r>
                  <a:rPr lang="en-US" sz="2000" dirty="0"/>
                  <a:t> can be reached by and LWIR laser without triggering self-injection in LWFA</a:t>
                </a:r>
                <a:r>
                  <a:rPr lang="en-US" sz="2000" baseline="30000" dirty="0"/>
                  <a:t>*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Bubble created by LWIR driver can be &gt;100 µm, providing the ability for precise alignment of multiple beams with respect to the bubble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3D9B8-0E94-5F6B-B131-1F057D3347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1828799"/>
                <a:ext cx="6007100" cy="4664075"/>
              </a:xfrm>
              <a:blipFill>
                <a:blip r:embed="rId3"/>
                <a:stretch>
                  <a:fillRect l="-1057" t="-1359" r="-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5D13-CE9E-CFC1-51DE-AFE5EA6E2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F07FD-45C6-83B1-A8B5-059101A75C17}"/>
              </a:ext>
            </a:extLst>
          </p:cNvPr>
          <p:cNvSpPr txBox="1"/>
          <p:nvPr/>
        </p:nvSpPr>
        <p:spPr>
          <a:xfrm>
            <a:off x="8535550" y="211285"/>
            <a:ext cx="3626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P. Kumar, Physics of Plasmas, 28, 013102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61FC8-68ED-0DF9-77BC-C61C9F754B2A}"/>
                  </a:ext>
                </a:extLst>
              </p:cNvPr>
              <p:cNvSpPr txBox="1"/>
              <p:nvPr/>
            </p:nvSpPr>
            <p:spPr>
              <a:xfrm>
                <a:off x="9501324" y="4575190"/>
                <a:ext cx="21191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=3.8 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P=20 TW,</a:t>
                </a:r>
              </a:p>
              <a:p>
                <a:r>
                  <a:rPr lang="en-US" dirty="0"/>
                  <a:t>𝜏=0.5 </a:t>
                </a:r>
                <a:r>
                  <a:rPr lang="en-US" i="1" dirty="0" err="1"/>
                  <a:t>ps</a:t>
                </a:r>
                <a:r>
                  <a:rPr lang="en-US" i="1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i="1" dirty="0"/>
                  <a:t>cm</a:t>
                </a:r>
                <a:r>
                  <a:rPr lang="en-US" i="1" baseline="30000" dirty="0"/>
                  <a:t>-3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61FC8-68ED-0DF9-77BC-C61C9F754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1324" y="4575190"/>
                <a:ext cx="2119176" cy="1200329"/>
              </a:xfrm>
              <a:prstGeom prst="rect">
                <a:avLst/>
              </a:prstGeom>
              <a:blipFill>
                <a:blip r:embed="rId4"/>
                <a:stretch>
                  <a:fillRect l="-2594" t="-3061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64E954-3143-7ADD-5410-21844576F8FF}"/>
              </a:ext>
            </a:extLst>
          </p:cNvPr>
          <p:cNvSpPr txBox="1"/>
          <p:nvPr/>
        </p:nvSpPr>
        <p:spPr>
          <a:xfrm>
            <a:off x="667779" y="5754210"/>
            <a:ext cx="33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See A. Jain, Proceedings of AAC 2022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3D2F60-3948-9741-9B7A-EE148D9450D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D0CB69F-0AAE-73A8-EF8C-0A63B1F32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BE6262-B26C-4770-A9B9-03CA68FD4F70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025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156282"/>
              </p:ext>
            </p:extLst>
          </p:nvPr>
        </p:nvGraphicFramePr>
        <p:xfrm>
          <a:off x="205485" y="567408"/>
          <a:ext cx="11887198" cy="3810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Ti:Sapphire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are presently available and setup to deliver Stage II parameters should be complete during FY22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~20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is presently operational with work underway this year to achieve our 100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goal.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&gt;98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&gt;1067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0298" y="0"/>
            <a:ext cx="600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Experimental Laser Requirements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/>
        </p:nvGraphicFramePr>
        <p:xfrm>
          <a:off x="203773" y="4482612"/>
          <a:ext cx="11909458" cy="2164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9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83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88446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7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532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656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67"/>
            <a:ext cx="10515600" cy="5170096"/>
          </a:xfrm>
        </p:spPr>
        <p:txBody>
          <a:bodyPr>
            <a:norm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</a:t>
            </a:r>
          </a:p>
          <a:p>
            <a:pPr lvl="1"/>
            <a:r>
              <a:rPr lang="en-US" dirty="0"/>
              <a:t>No specialty configurations required.</a:t>
            </a:r>
          </a:p>
          <a:p>
            <a:r>
              <a:rPr lang="en-US" dirty="0" err="1"/>
              <a:t>Ti:Sapphire</a:t>
            </a:r>
            <a:r>
              <a:rPr lang="en-US" dirty="0"/>
              <a:t> and </a:t>
            </a:r>
            <a:r>
              <a:rPr lang="en-US" dirty="0" err="1"/>
              <a:t>Nd:YAG</a:t>
            </a:r>
            <a:r>
              <a:rPr lang="en-US" dirty="0"/>
              <a:t> Lasers</a:t>
            </a:r>
          </a:p>
          <a:p>
            <a:pPr lvl="1"/>
            <a:r>
              <a:rPr lang="en-US" dirty="0"/>
              <a:t>No specialty configurations required.</a:t>
            </a:r>
          </a:p>
          <a:p>
            <a:r>
              <a:rPr lang="en-US" dirty="0"/>
              <a:t>Hazards &amp; Special Installation Requirements</a:t>
            </a:r>
          </a:p>
          <a:p>
            <a:pPr lvl="1"/>
            <a:r>
              <a:rPr lang="en-US" dirty="0"/>
              <a:t>We will require the installation of a 3.6 </a:t>
            </a:r>
            <a:r>
              <a:rPr lang="en-US" dirty="0" err="1"/>
              <a:t>kG</a:t>
            </a:r>
            <a:r>
              <a:rPr lang="en-US" dirty="0"/>
              <a:t> dipole spectrometer in the experimental chamber.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40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Experimental Time Request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9601657"/>
              </p:ext>
            </p:extLst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/>
                        <a:t>Laser* Only (in Laser Areas)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CY2023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83093"/>
              </p:ext>
            </p:extLst>
          </p:nvPr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/>
                        <a:t>Laser* Only (in Laser Areas)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E3C46C-DAB6-C045-9C6E-8080C36C791D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Laser = Near-IR or LWIR (CO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D5C7A-2802-9C41-84FC-3B5797C13958}"/>
              </a:ext>
            </a:extLst>
          </p:cNvPr>
          <p:cNvSpPr txBox="1"/>
          <p:nvPr/>
        </p:nvSpPr>
        <p:spPr>
          <a:xfrm>
            <a:off x="1323656" y="3594245"/>
            <a:ext cx="8706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Time Request for the 3-year Experiment  (including CY2023-25)</a:t>
            </a:r>
          </a:p>
        </p:txBody>
      </p:sp>
    </p:spTree>
    <p:extLst>
      <p:ext uri="{BB962C8B-B14F-4D97-AF65-F5344CB8AC3E}">
        <p14:creationId xmlns:p14="http://schemas.microsoft.com/office/powerpoint/2010/main" val="4106630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ho_3e14">
            <a:hlinkClick r:id="" action="ppaction://media"/>
            <a:extLst>
              <a:ext uri="{FF2B5EF4-FFF2-40B4-BE49-F238E27FC236}">
                <a16:creationId xmlns:a16="http://schemas.microsoft.com/office/drawing/2014/main" id="{EA3512BD-E5B2-CD9F-0565-482D8257B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4683" y="1608426"/>
            <a:ext cx="4819274" cy="3855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86A6F-A3DB-FBF7-F9FE-577054F8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Ponderomotive assistance at ATF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39071-B0A2-6DCB-9C9F-A4C924D16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4434B-B155-C354-5528-6D2638142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858" y="2235856"/>
            <a:ext cx="4987083" cy="31650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A5A3D8-C03B-82B8-9F98-A725892DBECC}"/>
                  </a:ext>
                </a:extLst>
              </p:cNvPr>
              <p:cNvSpPr txBox="1"/>
              <p:nvPr/>
            </p:nvSpPr>
            <p:spPr>
              <a:xfrm>
                <a:off x="2455067" y="5340124"/>
                <a:ext cx="15783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=4.8 </m:t>
                    </m:r>
                  </m:oMath>
                </a14:m>
                <a:r>
                  <a:rPr lang="en-US" dirty="0"/>
                  <a:t>mm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A5A3D8-C03B-82B8-9F98-A725892DB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067" y="5340124"/>
                <a:ext cx="1578352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F68EFC-A7BD-14D1-091C-5EB1252D9E94}"/>
                  </a:ext>
                </a:extLst>
              </p:cNvPr>
              <p:cNvSpPr txBox="1"/>
              <p:nvPr/>
            </p:nvSpPr>
            <p:spPr>
              <a:xfrm>
                <a:off x="983752" y="5794366"/>
                <a:ext cx="1076186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𝑃𝑜𝑤𝑒𝑟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𝑇𝑊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=3.56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dirty="0" err="1"/>
                  <a:t>ps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=2.2</m:t>
                    </m:r>
                  </m:oMath>
                </a14:m>
                <a:r>
                  <a:rPr lang="en-US" dirty="0"/>
                  <a:t> mm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F68EFC-A7BD-14D1-091C-5EB1252D9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52" y="5794366"/>
                <a:ext cx="10761863" cy="391582"/>
              </a:xfrm>
              <a:prstGeom prst="rect">
                <a:avLst/>
              </a:prstGeom>
              <a:blipFill>
                <a:blip r:embed="rId7"/>
                <a:stretch>
                  <a:fillRect t="-937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70E553-6AC5-40DF-22D1-F7CE5BD1FA30}"/>
                  </a:ext>
                </a:extLst>
              </p:cNvPr>
              <p:cNvSpPr txBox="1"/>
              <p:nvPr/>
            </p:nvSpPr>
            <p:spPr>
              <a:xfrm>
                <a:off x="1480738" y="1457141"/>
                <a:ext cx="69907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Low density gas: CO</a:t>
                </a:r>
                <a:r>
                  <a:rPr lang="en-US" baseline="-25000" dirty="0"/>
                  <a:t>2</a:t>
                </a:r>
                <a:r>
                  <a:rPr lang="en-US" dirty="0"/>
                  <a:t> laser strong enough to be in blowout regime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≅0.2</m:t>
                    </m:r>
                  </m:oMath>
                </a14:m>
                <a:r>
                  <a:rPr lang="en-US" dirty="0"/>
                  <a:t>, not quite enough to trap electrons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70E553-6AC5-40DF-22D1-F7CE5BD1F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738" y="1457141"/>
                <a:ext cx="6990736" cy="646331"/>
              </a:xfrm>
              <a:prstGeom prst="rect">
                <a:avLst/>
              </a:prstGeom>
              <a:blipFill>
                <a:blip r:embed="rId8"/>
                <a:stretch>
                  <a:fillRect l="-785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A6F6BE4-1B0B-0C0F-2CE6-08E42B637A87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4E17B6B5-1F03-13E7-0BBE-CAD11F3E4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7F4DD6-5ADE-0AEB-186A-71CD3CE42F37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54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ho_10e14">
            <a:hlinkClick r:id="" action="ppaction://media"/>
            <a:extLst>
              <a:ext uri="{FF2B5EF4-FFF2-40B4-BE49-F238E27FC236}">
                <a16:creationId xmlns:a16="http://schemas.microsoft.com/office/drawing/2014/main" id="{ED320F8C-1E73-D6DB-DC2B-E0DB5625F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3743" y="2190578"/>
            <a:ext cx="4474271" cy="3579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12CF3B-FC62-F642-8A9C-132FB29F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density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60DB1-1143-7107-4C80-631B1AA72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40305-FD79-B1ED-8ECA-9AAB55183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414" y="2550074"/>
            <a:ext cx="5305817" cy="3367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56A4D-9996-49F8-4B2B-5AA6E67AB27E}"/>
                  </a:ext>
                </a:extLst>
              </p:cNvPr>
              <p:cNvSpPr txBox="1"/>
              <p:nvPr/>
            </p:nvSpPr>
            <p:spPr>
              <a:xfrm>
                <a:off x="1269807" y="5871890"/>
                <a:ext cx="10694085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𝑃𝑜𝑤𝑒𝑟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𝑇𝑊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=3.56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dirty="0" err="1"/>
                  <a:t>ps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=2.2</m:t>
                    </m:r>
                  </m:oMath>
                </a14:m>
                <a:r>
                  <a:rPr lang="en-US" dirty="0"/>
                  <a:t> mm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56A4D-9996-49F8-4B2B-5AA6E67AB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807" y="5871890"/>
                <a:ext cx="10694085" cy="391582"/>
              </a:xfrm>
              <a:prstGeom prst="rect">
                <a:avLst/>
              </a:prstGeom>
              <a:blipFill>
                <a:blip r:embed="rId6"/>
                <a:stretch>
                  <a:fillRect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FCA4BF-4982-19FD-66C9-2D4A4F7DD746}"/>
                  </a:ext>
                </a:extLst>
              </p:cNvPr>
              <p:cNvSpPr txBox="1"/>
              <p:nvPr/>
            </p:nvSpPr>
            <p:spPr>
              <a:xfrm>
                <a:off x="1250403" y="1417543"/>
                <a:ext cx="96911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3x higher density: CO</a:t>
                </a:r>
                <a:r>
                  <a:rPr lang="en-US" baseline="-25000" dirty="0"/>
                  <a:t>2</a:t>
                </a:r>
                <a:r>
                  <a:rPr lang="en-US" dirty="0"/>
                  <a:t> laser starts to become self-modulated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≅0.5</m:t>
                    </m:r>
                  </m:oMath>
                </a14:m>
                <a:r>
                  <a:rPr lang="en-US" dirty="0"/>
                  <a:t>, close to the trapping threshold</a:t>
                </a:r>
              </a:p>
              <a:p>
                <a:r>
                  <a:rPr lang="en-US" dirty="0"/>
                  <a:t>Critically, there is space at the back of the bubble for the injected electrons</a:t>
                </a:r>
              </a:p>
              <a:p>
                <a:r>
                  <a:rPr lang="en-US" b="1" dirty="0"/>
                  <a:t>Current </a:t>
                </a:r>
                <a:r>
                  <a:rPr lang="en-US" dirty="0"/>
                  <a:t>ATF laser parameters sufficient for ponderomotively assisted ionization injection</a:t>
                </a:r>
                <a:endParaRPr lang="en-US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FCA4BF-4982-19FD-66C9-2D4A4F7DD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403" y="1417543"/>
                <a:ext cx="9691194" cy="1200329"/>
              </a:xfrm>
              <a:prstGeom prst="rect">
                <a:avLst/>
              </a:prstGeom>
              <a:blipFill>
                <a:blip r:embed="rId7"/>
                <a:stretch>
                  <a:fillRect l="-503" t="-3061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E2998EDA-818A-6E37-1C96-04DC43B2E5BD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023D7723-F278-9970-669A-730C465E0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FCA60A-58DC-C7C2-8DDA-582D2E46D24C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19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37A2-CF79-738C-7333-A6284777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Ti:sapphire</a:t>
            </a:r>
            <a:r>
              <a:rPr lang="en-US" dirty="0"/>
              <a:t>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AB274-89FA-46C7-F9F0-ECBC2C2FA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1697863-4B65-CDFD-3AB5-99ACACCEC7D1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71500" y="1825625"/>
                <a:ext cx="11049000" cy="2611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=15 </m:t>
                      </m:r>
                      <m:r>
                        <m:rPr>
                          <m:sty m:val="p"/>
                        </m:rPr>
                        <a:rPr lang="en-US" sz="1800" i="0">
                          <a:latin typeface="Cambria Math" panose="02040503050406030204" pitchFamily="18" charset="0"/>
                        </a:rPr>
                        <m:t>mJ</m:t>
                      </m:r>
                    </m:oMath>
                  </m:oMathPara>
                </a14:m>
                <a:endParaRPr lang="en-US" sz="1800" dirty="0"/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z="1800" smtClean="0">
                          <a:effectLst/>
                          <a:latin typeface="Cambria Math" panose="02040503050406030204" pitchFamily="18" charset="0"/>
                        </a:rPr>
                        <m:t>𝐹𝑊𝐻</m:t>
                      </m:r>
                      <m:sSub>
                        <m:sSubPr>
                          <m:ctrlPr>
                            <a:rPr lang="x-IV_mathan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x-IV_mathan" sz="1800">
                              <a:effectLst/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x-IV_mathan" sz="1800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x-IV_mathan" sz="1800">
                          <a:effectLst/>
                          <a:latin typeface="Cambria Math" panose="02040503050406030204" pitchFamily="18" charset="0"/>
                        </a:rPr>
                        <m:t>=60</m:t>
                      </m:r>
                      <m:r>
                        <a:rPr lang="x-IV_mathan" sz="1800" i="1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x-IV_mathan" sz="1800">
                          <a:effectLst/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x-IV_mathan" sz="1800" dirty="0">
                  <a:effectLst/>
                  <a:latin typeface="Cambria Math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x-IV_mathan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 sz="1800">
                            <a:effectLst/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x-IV_mathan" sz="1800"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x-IV_mathan" sz="1800"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x-IV_mathan" sz="180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</a:rPr>
                      <m:t>≅</m:t>
                    </m:r>
                    <m:r>
                      <a:rPr lang="en-US" sz="1800" b="0" i="0" smtClean="0">
                        <a:effectLst/>
                        <a:latin typeface="Cambria Math" panose="02040503050406030204" pitchFamily="18" charset="0"/>
                      </a:rPr>
                      <m:t>1.5</m:t>
                    </m:r>
                    <m:r>
                      <a:rPr lang="x-IV_mathan" sz="180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1800" smtClean="0">
                        <a:effectLst/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x-IV_mathan" sz="1800" dirty="0">
                    <a:effectLst/>
                    <a:latin typeface="Cambria Math" panose="02040503050406030204" pitchFamily="18" charset="0"/>
                  </a:rPr>
                  <a:t> </a:t>
                </a:r>
                <a:r>
                  <a:rPr lang="x-IV_mathan" sz="1800" dirty="0">
                    <a:effectLst/>
                    <a:cs typeface="Calibri" panose="020F0502020204030204" pitchFamily="34" charset="0"/>
                  </a:rPr>
                  <a:t>(f/1.5 focusing, conservative M</a:t>
                </a:r>
                <a:r>
                  <a:rPr lang="x-IV_mathan" sz="1800" baseline="30000" dirty="0">
                    <a:effectLst/>
                    <a:cs typeface="Calibri" panose="020F0502020204030204" pitchFamily="34" charset="0"/>
                  </a:rPr>
                  <a:t>2</a:t>
                </a:r>
                <a:r>
                  <a:rPr lang="x-IV_mathan" sz="1800" dirty="0">
                    <a:effectLst/>
                    <a:cs typeface="Calibri" panose="020F0502020204030204" pitchFamily="34" charset="0"/>
                  </a:rPr>
                  <a:t> of 2)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z="1800">
                          <a:effectLst/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x-IV_mathan" sz="18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1800"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x-IV_mathan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x-IV_mathan" sz="1800">
                              <a:effectLst/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x-IV_mathan" sz="1800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</a:rPr>
                        <m:t>≅</m:t>
                      </m:r>
                      <m:r>
                        <a:rPr lang="x-IV_mathan" sz="1800">
                          <a:effectLst/>
                          <a:latin typeface="Cambria Math" panose="02040503050406030204" pitchFamily="18" charset="0"/>
                        </a:rPr>
                        <m:t>7.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x-IV_mathan" sz="1800" i="1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x-IV_mathan" sz="1800">
                          <a:effectLst/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x-IV_mathan" sz="1800" dirty="0">
                  <a:effectLst/>
                  <a:latin typeface="Cambria Math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</a:rPr>
                        <m:t>≅0.7</m:t>
                      </m:r>
                    </m:oMath>
                  </m:oMathPara>
                </a14:m>
                <a:endParaRPr lang="en-US" sz="1800" b="0" dirty="0">
                  <a:effectLst/>
                  <a:latin typeface="Cambria Math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</a:rPr>
                      <m:t>≅5</m:t>
                    </m:r>
                  </m:oMath>
                </a14:m>
                <a:r>
                  <a:rPr lang="en-US" sz="1800" dirty="0">
                    <a:effectLst/>
                    <a:latin typeface="Cambria Math" panose="02040503050406030204" pitchFamily="18" charset="0"/>
                  </a:rPr>
                  <a:t> 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x-IV_mathan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x-IV_mathan" sz="1800">
                              <a:effectLst/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x-IV_mathan" sz="1800"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x-IV_mathan" sz="1800" i="1"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x-IV_mathan" sz="180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x-IV_mathan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 sz="1800">
                              <a:effectLst/>
                              <a:latin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r>
                            <a:rPr lang="x-IV_mathan" sz="1800">
                              <a:effectLst/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</a:rPr>
                        <m:t>≅</m:t>
                      </m:r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</a:rPr>
                        <m:t>2.5</m:t>
                      </m:r>
                    </m:oMath>
                  </m:oMathPara>
                </a14:m>
                <a:endParaRPr lang="x-IV_mathan" sz="1800" dirty="0">
                  <a:effectLst/>
                  <a:latin typeface="Cambria Math" panose="02040503050406030204" pitchFamily="18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1697863-4B65-CDFD-3AB5-99ACACCEC7D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1825625"/>
                <a:ext cx="11049000" cy="2611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98F31A6-24D3-E1F9-CE76-C0B85C905D3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3485D35-4315-398B-870D-E7133E9AB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CD699-E0A3-AF01-4765-1F5F241C436A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31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CDB4618-D477-C437-5BAB-E2844E8C1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7557" y="3490990"/>
            <a:ext cx="6400457" cy="26063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0D0F6-B22D-18DB-CFD0-BEB3D4F3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Two-color ionization injection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9F516-DF3A-EBB3-4798-10D31A8C0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AEDDCE73-76D8-617F-56D7-1F09E4DF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816" y="915718"/>
            <a:ext cx="3056233" cy="2451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BA249-3D1F-21BE-8D5A-ED0C53739484}"/>
              </a:ext>
            </a:extLst>
          </p:cNvPr>
          <p:cNvSpPr txBox="1"/>
          <p:nvPr/>
        </p:nvSpPr>
        <p:spPr>
          <a:xfrm>
            <a:off x="9362389" y="3360379"/>
            <a:ext cx="4362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Yu, </a:t>
            </a:r>
            <a:r>
              <a:rPr lang="en-US" sz="1100" i="1" dirty="0"/>
              <a:t>PRL </a:t>
            </a:r>
            <a:r>
              <a:rPr lang="en-US" sz="1100" b="1" dirty="0"/>
              <a:t>112</a:t>
            </a:r>
            <a:r>
              <a:rPr lang="en-US" sz="1100" dirty="0"/>
              <a:t>, 125001 (2014)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D20E3B-9F17-7290-1710-C101DC8EFD58}"/>
              </a:ext>
            </a:extLst>
          </p:cNvPr>
          <p:cNvSpPr txBox="1"/>
          <p:nvPr/>
        </p:nvSpPr>
        <p:spPr>
          <a:xfrm>
            <a:off x="6240238" y="5969432"/>
            <a:ext cx="64801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European Conference on Lasers and Electro-Optics</a:t>
            </a:r>
            <a:r>
              <a:rPr lang="en-US" sz="1100" dirty="0"/>
              <a:t> (2015)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292AFE-9525-9062-F4F4-93EC21BC3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404751"/>
            <a:ext cx="3005137" cy="18030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025C80-6E94-CC53-2352-799EDDE051A4}"/>
              </a:ext>
            </a:extLst>
          </p:cNvPr>
          <p:cNvSpPr txBox="1"/>
          <p:nvPr/>
        </p:nvSpPr>
        <p:spPr>
          <a:xfrm>
            <a:off x="5543550" y="3195922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PRSTAB </a:t>
            </a:r>
            <a:r>
              <a:rPr lang="en-US" sz="1100" b="1" dirty="0"/>
              <a:t>17</a:t>
            </a:r>
            <a:r>
              <a:rPr lang="en-US" sz="1100" dirty="0"/>
              <a:t>, 101301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81A2FF-D1BD-9644-1B92-3D54243DD3E3}"/>
                  </a:ext>
                </a:extLst>
              </p:cNvPr>
              <p:cNvSpPr txBox="1"/>
              <p:nvPr/>
            </p:nvSpPr>
            <p:spPr>
              <a:xfrm>
                <a:off x="628650" y="1690688"/>
                <a:ext cx="3821483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 second laser can trigger ionization injection in the </a:t>
                </a:r>
                <a:r>
                  <a:rPr lang="en-US" sz="1600" dirty="0" err="1"/>
                  <a:t>wakefield</a:t>
                </a:r>
                <a:r>
                  <a:rPr lang="en-US" sz="1600" dirty="0"/>
                  <a:t> driven by the LWIR laser, creating a high-quality beam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Drive laser needs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to form plasma </a:t>
                </a:r>
                <a:r>
                  <a:rPr lang="en-US" sz="1600" dirty="0" err="1"/>
                  <a:t>wakefield</a:t>
                </a:r>
                <a:r>
                  <a:rPr lang="en-US" sz="1600" dirty="0"/>
                  <a:t>, but we want low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600" dirty="0"/>
                  <a:t> to avoid prematurely ionizing the gas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Injector laser needs high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600" dirty="0"/>
                  <a:t> to ionize the gas, but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to avoid disturbing the plasma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ATF is ideally suited for this experiment: </a:t>
                </a:r>
              </a:p>
              <a:p>
                <a:pPr lvl="1"/>
                <a:r>
                  <a:rPr lang="en-US" sz="1600" b="1" dirty="0"/>
                  <a:t>ATF CO</a:t>
                </a:r>
                <a:r>
                  <a:rPr lang="en-US" sz="1600" b="1" baseline="-25000" dirty="0"/>
                  <a:t>2 </a:t>
                </a:r>
                <a:r>
                  <a:rPr lang="en-US" sz="1600" b="1" dirty="0"/>
                  <a:t>:driver </a:t>
                </a:r>
              </a:p>
              <a:p>
                <a:pPr lvl="1"/>
                <a:r>
                  <a:rPr lang="en-US" sz="1600" b="1" dirty="0"/>
                  <a:t>ATF </a:t>
                </a:r>
                <a:r>
                  <a:rPr lang="en-US" sz="1600" b="1" dirty="0" err="1"/>
                  <a:t>Ti:Sapphire</a:t>
                </a:r>
                <a:r>
                  <a:rPr lang="en-US" sz="1600" b="1" dirty="0"/>
                  <a:t>: injector</a:t>
                </a:r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81A2FF-D1BD-9644-1B92-3D54243DD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690688"/>
                <a:ext cx="3821483" cy="4278094"/>
              </a:xfrm>
              <a:prstGeom prst="rect">
                <a:avLst/>
              </a:prstGeom>
              <a:blipFill>
                <a:blip r:embed="rId5"/>
                <a:stretch>
                  <a:fillRect l="-662" t="-296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1BAB958-5A14-0A1F-361E-84AF5104C562}"/>
              </a:ext>
            </a:extLst>
          </p:cNvPr>
          <p:cNvSpPr txBox="1"/>
          <p:nvPr/>
        </p:nvSpPr>
        <p:spPr>
          <a:xfrm>
            <a:off x="5819497" y="5098170"/>
            <a:ext cx="2014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 emittance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BDE66-A4BF-7EA0-4D9B-D13728F4DBF6}"/>
              </a:ext>
            </a:extLst>
          </p:cNvPr>
          <p:cNvSpPr txBox="1"/>
          <p:nvPr/>
        </p:nvSpPr>
        <p:spPr>
          <a:xfrm>
            <a:off x="10854531" y="4133397"/>
            <a:ext cx="119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Excellent phase space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B65C82-4CAA-638F-A4AA-2458C21BED22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618987" y="662781"/>
            <a:ext cx="134613" cy="70881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323CB90-9010-B850-DBC7-C43FB8F86385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618987" y="662781"/>
            <a:ext cx="124449" cy="145666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B9189E-4135-380E-E102-E2277AF6488D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0901020" y="662781"/>
            <a:ext cx="464605" cy="165858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21AD237-E350-2081-E498-28586C666BCC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0854531" y="662781"/>
            <a:ext cx="511094" cy="51831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003DF-01B5-DC51-7A2B-249F79701099}"/>
                  </a:ext>
                </a:extLst>
              </p:cNvPr>
              <p:cNvSpPr txBox="1"/>
              <p:nvPr/>
            </p:nvSpPr>
            <p:spPr>
              <a:xfrm>
                <a:off x="8782283" y="385782"/>
                <a:ext cx="16734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Very intense,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003DF-01B5-DC51-7A2B-249F79701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283" y="385782"/>
                <a:ext cx="1673407" cy="276999"/>
              </a:xfrm>
              <a:prstGeom prst="rect">
                <a:avLst/>
              </a:prstGeom>
              <a:blipFill>
                <a:blip r:embed="rId6"/>
                <a:stretch>
                  <a:fillRect l="-365"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4B3AC6-03AF-2899-0969-1A6B5E13DB69}"/>
                  </a:ext>
                </a:extLst>
              </p:cNvPr>
              <p:cNvSpPr txBox="1"/>
              <p:nvPr/>
            </p:nvSpPr>
            <p:spPr>
              <a:xfrm>
                <a:off x="10529498" y="385782"/>
                <a:ext cx="16722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Less intense,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4B3AC6-03AF-2899-0969-1A6B5E13D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498" y="385782"/>
                <a:ext cx="1672253" cy="276999"/>
              </a:xfrm>
              <a:prstGeom prst="rect">
                <a:avLst/>
              </a:prstGeom>
              <a:blipFill>
                <a:blip r:embed="rId7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82E51A0C-A2D1-A321-6840-B33870D8115E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83610374-18DF-0E75-9E66-A743BBD2E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203BB8-F944-2CE6-D20B-B5EF9FD5A239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22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C758E26-AF87-F2B6-F9D8-672A081867B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19975" y="1014862"/>
                <a:ext cx="5157787" cy="82391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Ideal Trapping Scenario</a:t>
                </a:r>
              </a:p>
              <a:p>
                <a:r>
                  <a:rPr lang="en-US" dirty="0"/>
                  <a:t>P~20 TW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dirty="0"/>
                  <a:t> ps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C758E26-AF87-F2B6-F9D8-672A081867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19975" y="1014862"/>
                <a:ext cx="5157787" cy="823912"/>
              </a:xfrm>
              <a:blipFill>
                <a:blip r:embed="rId2"/>
                <a:stretch>
                  <a:fillRect l="-1720" t="-1060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C950103B-25EE-03A2-28CB-0C00D23E3C6A}"/>
                  </a:ext>
                </a:extLst>
              </p:cNvPr>
              <p:cNvSpPr>
                <a:spLocks noGrp="1"/>
              </p:cNvSpPr>
              <p:nvPr>
                <p:ph type="body" sz="quarter" idx="3"/>
              </p:nvPr>
            </p:nvSpPr>
            <p:spPr>
              <a:xfrm>
                <a:off x="6096000" y="1014862"/>
                <a:ext cx="5183188" cy="82391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Current Scenario</a:t>
                </a:r>
              </a:p>
              <a:p>
                <a:r>
                  <a:rPr lang="en-US" dirty="0"/>
                  <a:t>P~5 TW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dirty="0"/>
                  <a:t> ps</a:t>
                </a:r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C950103B-25EE-03A2-28CB-0C00D23E3C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6096000" y="1014862"/>
                <a:ext cx="5183188" cy="823912"/>
              </a:xfrm>
              <a:blipFill>
                <a:blip r:embed="rId3"/>
                <a:stretch>
                  <a:fillRect l="-1956" t="-1060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8DE05-03ED-A158-C0E2-404EBB73D1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18BEF-E169-FF16-C3BC-9E61771D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5" y="-153089"/>
            <a:ext cx="10515600" cy="1325563"/>
          </a:xfrm>
        </p:spPr>
        <p:txBody>
          <a:bodyPr/>
          <a:lstStyle/>
          <a:p>
            <a:r>
              <a:rPr lang="en-US" dirty="0"/>
              <a:t>Trapping condition for electrons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F41064-C918-5390-8071-6079F3C6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70" y="2159312"/>
            <a:ext cx="3710874" cy="2454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276FC1-3840-A2BC-B97A-D5C12CCA1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871" y="3922479"/>
            <a:ext cx="3485310" cy="2913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2152F6-3BFB-8F67-75E4-8F438B7E7AF1}"/>
                  </a:ext>
                </a:extLst>
              </p:cNvPr>
              <p:cNvSpPr txBox="1"/>
              <p:nvPr/>
            </p:nvSpPr>
            <p:spPr>
              <a:xfrm>
                <a:off x="208722" y="4749735"/>
                <a:ext cx="21515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~1.12×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dirty="0"/>
                  <a:t> cm</a:t>
                </a:r>
                <a:r>
                  <a:rPr lang="en-US" baseline="30000" dirty="0"/>
                  <a:t>-3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2152F6-3BFB-8F67-75E4-8F438B7E7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22" y="4749735"/>
                <a:ext cx="2151551" cy="646331"/>
              </a:xfrm>
              <a:prstGeom prst="rect">
                <a:avLst/>
              </a:prstGeom>
              <a:blipFill>
                <a:blip r:embed="rId6"/>
                <a:stretch>
                  <a:fillRect t="-1923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1646560-ED56-D097-17FD-3D5F51E8A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9605" y="1995815"/>
            <a:ext cx="4775969" cy="3031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FEDCCD-EF3A-CC59-9C9A-C1E9011E4CBC}"/>
                  </a:ext>
                </a:extLst>
              </p:cNvPr>
              <p:cNvSpPr txBox="1"/>
              <p:nvPr/>
            </p:nvSpPr>
            <p:spPr>
              <a:xfrm>
                <a:off x="7944536" y="4996030"/>
                <a:ext cx="14061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=4.5 </m:t>
                    </m:r>
                  </m:oMath>
                </a14:m>
                <a:r>
                  <a:rPr lang="en-US" dirty="0"/>
                  <a:t>mm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FEDCCD-EF3A-CC59-9C9A-C1E9011E4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536" y="4996030"/>
                <a:ext cx="1406105" cy="369332"/>
              </a:xfrm>
              <a:prstGeom prst="rect">
                <a:avLst/>
              </a:prstGeom>
              <a:blipFill>
                <a:blip r:embed="rId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33C89A4-3F0C-C229-8F4D-3D21C2A17E0D}"/>
                  </a:ext>
                </a:extLst>
              </p:cNvPr>
              <p:cNvSpPr txBox="1"/>
              <p:nvPr/>
            </p:nvSpPr>
            <p:spPr>
              <a:xfrm>
                <a:off x="6591024" y="5294045"/>
                <a:ext cx="5029475" cy="92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dirty="0"/>
                  <a:t> cm</a:t>
                </a:r>
                <a:r>
                  <a:rPr lang="en-US" baseline="30000" dirty="0"/>
                  <a:t>-3</a:t>
                </a:r>
                <a:r>
                  <a:rPr lang="en-US" dirty="0"/>
                  <a:t> : to create a bubble larger than the laser</a:t>
                </a:r>
                <a:endParaRPr lang="en-US" baseline="30000" dirty="0"/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&lt;−0.4</m:t>
                    </m:r>
                  </m:oMath>
                </a14:m>
                <a:r>
                  <a:rPr lang="en-US" dirty="0"/>
                  <a:t>: too small for trapping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33C89A4-3F0C-C229-8F4D-3D21C2A17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024" y="5294045"/>
                <a:ext cx="5029475" cy="926407"/>
              </a:xfrm>
              <a:prstGeom prst="rect">
                <a:avLst/>
              </a:prstGeom>
              <a:blipFill>
                <a:blip r:embed="rId9"/>
                <a:stretch>
                  <a:fillRect t="-2632" b="-9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A2D680-A9EA-07BA-8707-8B178DAAE06A}"/>
              </a:ext>
            </a:extLst>
          </p:cNvPr>
          <p:cNvCxnSpPr>
            <a:cxnSpLocks/>
          </p:cNvCxnSpPr>
          <p:nvPr/>
        </p:nvCxnSpPr>
        <p:spPr>
          <a:xfrm>
            <a:off x="5893905" y="1012057"/>
            <a:ext cx="0" cy="58208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0C2908-8849-7A33-BFB1-C1AC6D69AAA4}"/>
              </a:ext>
            </a:extLst>
          </p:cNvPr>
          <p:cNvSpPr txBox="1"/>
          <p:nvPr/>
        </p:nvSpPr>
        <p:spPr>
          <a:xfrm>
            <a:off x="849354" y="2063426"/>
            <a:ext cx="3182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X.L. Xu, et al., PRSTAB, 17, 061301 (2014)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6D9C4D-1D4C-EC53-2C13-68A69E703865}"/>
              </a:ext>
            </a:extLst>
          </p:cNvPr>
          <p:cNvSpPr txBox="1"/>
          <p:nvPr/>
        </p:nvSpPr>
        <p:spPr>
          <a:xfrm>
            <a:off x="7968271" y="4303518"/>
            <a:ext cx="2274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 Jain, private communication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A79C78-44EB-4437-8B63-034F8A8B804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4E9A6664-5BAA-6DFC-A099-0EDFA152E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3C2248-56B4-2BAF-BA4E-FD3AE1176DFC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2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/>
      <p:bldP spid="22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E23B8D-4173-D088-07FC-543E5362B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213739-2BF1-BD62-5730-46B3766A7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Ionization Injection with Current Laser Config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3FDF0-6AD1-623D-EE30-8982FF26F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B0B27C-BBBE-DD1A-3DED-0BCE0DCA3011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DFDB38AF-AF18-86D8-1FA5-28A7A7E9E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C79109-95B3-1383-8943-B71F99D89ADD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42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DB20-DD5E-D13C-2FE0-1DE525091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Ponderomotive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912D4-FD2C-F38E-4D5C-D2B07E592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22640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We can use the injector laser to help!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Ponderomotive force of injector laser at oblique angle accelerates the ionized electrons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electrons have an initial momentum, lowering the necessary trapping potential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FE78A-B63A-E03D-BC3F-04B6D51E7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F3730-AB67-A25B-A5FD-9053E2A6F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3009847"/>
            <a:ext cx="8356600" cy="3236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2D503E-4CFE-2F7C-AFE7-DD3E81C961FF}"/>
              </a:ext>
            </a:extLst>
          </p:cNvPr>
          <p:cNvSpPr txBox="1"/>
          <p:nvPr/>
        </p:nvSpPr>
        <p:spPr>
          <a:xfrm>
            <a:off x="4467226" y="6185790"/>
            <a:ext cx="64801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Zeng, </a:t>
            </a:r>
            <a:r>
              <a:rPr lang="en-US" sz="1200" i="1" dirty="0"/>
              <a:t>New J. Phys</a:t>
            </a:r>
            <a:r>
              <a:rPr lang="en-US" sz="1200" dirty="0"/>
              <a:t>. </a:t>
            </a:r>
            <a:r>
              <a:rPr lang="en-US" sz="1200" b="1" dirty="0"/>
              <a:t>22</a:t>
            </a:r>
            <a:r>
              <a:rPr lang="en-US" sz="1200" dirty="0"/>
              <a:t>, 123003 (2020)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FA38C-063A-5CB8-3122-8C5A039ED1E5}"/>
              </a:ext>
            </a:extLst>
          </p:cNvPr>
          <p:cNvSpPr txBox="1"/>
          <p:nvPr/>
        </p:nvSpPr>
        <p:spPr>
          <a:xfrm>
            <a:off x="3160644" y="6400329"/>
            <a:ext cx="5357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driver is an e-beam, but the physics of injection is the same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3D821B-5CCA-918D-4F68-C33B85DDFFE4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4AE65A2D-D9BA-DD06-6FEF-1346789F3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500EF7-D032-518E-C0A3-B62F476DA7D4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63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B52E-82CA-6596-2BCF-5FB52D5B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Ponderomotive assistance parameters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A31232-1D0D-32C9-EBF9-6041D3CDED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0" y="1403194"/>
                <a:ext cx="11049000" cy="4207185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Trapping threshold depends strongly on angle of incidence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Optimal angle of incidence and magnitude of trapping threshold dependent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sz="2000" dirty="0"/>
                  <a:t>, the laser aspect ratio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A31232-1D0D-32C9-EBF9-6041D3CDED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1403194"/>
                <a:ext cx="11049000" cy="4207185"/>
              </a:xfrm>
              <a:blipFill>
                <a:blip r:embed="rId2"/>
                <a:stretch>
                  <a:fillRect l="-575" t="-1205" r="-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BFDC3-AC37-6C27-3A79-AE1B43D13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B9397-14FF-4FBE-544E-66E42009271B}"/>
              </a:ext>
            </a:extLst>
          </p:cNvPr>
          <p:cNvSpPr txBox="1"/>
          <p:nvPr/>
        </p:nvSpPr>
        <p:spPr>
          <a:xfrm>
            <a:off x="9623697" y="6637522"/>
            <a:ext cx="37397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Zeng, </a:t>
            </a:r>
            <a:r>
              <a:rPr lang="en-US" sz="1100" i="1" dirty="0"/>
              <a:t>New J. Phys</a:t>
            </a:r>
            <a:r>
              <a:rPr lang="en-US" sz="1100" dirty="0"/>
              <a:t>. </a:t>
            </a:r>
            <a:r>
              <a:rPr lang="en-US" sz="1100" b="1" dirty="0"/>
              <a:t>22</a:t>
            </a:r>
            <a:r>
              <a:rPr lang="en-US" sz="1100" dirty="0"/>
              <a:t>, 123003 (2020)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753E2D-A94A-1E17-C9CF-281E6BD11BE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4B5059DB-DB32-1EBC-09B6-0F2D898E6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D010CC-B75F-D781-82AD-F6A732BA5B7F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086D8-AD81-C624-4FA4-98E55D037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51" r="51351"/>
          <a:stretch/>
        </p:blipFill>
        <p:spPr>
          <a:xfrm>
            <a:off x="1570074" y="2914433"/>
            <a:ext cx="3426488" cy="32911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84B9B8-DCAA-ECE5-B48C-57F9F25DB9CF}"/>
              </a:ext>
            </a:extLst>
          </p:cNvPr>
          <p:cNvSpPr txBox="1"/>
          <p:nvPr/>
        </p:nvSpPr>
        <p:spPr>
          <a:xfrm>
            <a:off x="322925" y="3900635"/>
            <a:ext cx="1550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Trapping threshold as fraction of ponderomotive-free trapping threshold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DD0F9-2C8E-FFA5-BD51-C8C481BCF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452" y="2572036"/>
            <a:ext cx="5257800" cy="3457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A8A93B-1AC2-0B97-0220-242D4BC79B8A}"/>
                  </a:ext>
                </a:extLst>
              </p:cNvPr>
              <p:cNvSpPr txBox="1"/>
              <p:nvPr/>
            </p:nvSpPr>
            <p:spPr>
              <a:xfrm>
                <a:off x="5993039" y="2290296"/>
                <a:ext cx="5173734" cy="461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Contours of constant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:0.5, 1, 2, 4, 8 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A8A93B-1AC2-0B97-0220-242D4BC79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039" y="2290296"/>
                <a:ext cx="5173734" cy="461088"/>
              </a:xfrm>
              <a:prstGeom prst="rect">
                <a:avLst/>
              </a:prstGeom>
              <a:blipFill>
                <a:blip r:embed="rId6"/>
                <a:stretch>
                  <a:fillRect l="-942" t="-1333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44AA2C-AF3B-0866-97B2-6B0B4D17C809}"/>
              </a:ext>
            </a:extLst>
          </p:cNvPr>
          <p:cNvCxnSpPr>
            <a:cxnSpLocks/>
          </p:cNvCxnSpPr>
          <p:nvPr/>
        </p:nvCxnSpPr>
        <p:spPr>
          <a:xfrm>
            <a:off x="5972767" y="4106616"/>
            <a:ext cx="11032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0FCDE6-3AF8-07B0-7E1F-C231E7CBDB04}"/>
              </a:ext>
            </a:extLst>
          </p:cNvPr>
          <p:cNvCxnSpPr>
            <a:cxnSpLocks/>
          </p:cNvCxnSpPr>
          <p:nvPr/>
        </p:nvCxnSpPr>
        <p:spPr>
          <a:xfrm>
            <a:off x="8661804" y="4106616"/>
            <a:ext cx="11032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C98DE-85A2-CF8E-2BD3-EE3924B80624}"/>
              </a:ext>
            </a:extLst>
          </p:cNvPr>
          <p:cNvCxnSpPr>
            <a:cxnSpLocks/>
          </p:cNvCxnSpPr>
          <p:nvPr/>
        </p:nvCxnSpPr>
        <p:spPr>
          <a:xfrm>
            <a:off x="8784387" y="2743938"/>
            <a:ext cx="0" cy="27342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FDAE1D-F6CB-78BC-7650-1C9EA8146947}"/>
              </a:ext>
            </a:extLst>
          </p:cNvPr>
          <p:cNvCxnSpPr>
            <a:cxnSpLocks/>
          </p:cNvCxnSpPr>
          <p:nvPr/>
        </p:nvCxnSpPr>
        <p:spPr>
          <a:xfrm>
            <a:off x="9392330" y="2739477"/>
            <a:ext cx="0" cy="27342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1A3298-A454-FABE-0959-7309C381924F}"/>
              </a:ext>
            </a:extLst>
          </p:cNvPr>
          <p:cNvCxnSpPr>
            <a:cxnSpLocks/>
          </p:cNvCxnSpPr>
          <p:nvPr/>
        </p:nvCxnSpPr>
        <p:spPr>
          <a:xfrm>
            <a:off x="6682261" y="2739477"/>
            <a:ext cx="0" cy="27342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7247E15-A752-C535-3430-B74FCBFB9732}"/>
              </a:ext>
            </a:extLst>
          </p:cNvPr>
          <p:cNvCxnSpPr/>
          <p:nvPr/>
        </p:nvCxnSpPr>
        <p:spPr>
          <a:xfrm flipV="1">
            <a:off x="8467488" y="5473754"/>
            <a:ext cx="316899" cy="431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DD0F8F-B65B-C676-433C-1F1BDC77426D}"/>
              </a:ext>
            </a:extLst>
          </p:cNvPr>
          <p:cNvSpPr txBox="1"/>
          <p:nvPr/>
        </p:nvSpPr>
        <p:spPr>
          <a:xfrm>
            <a:off x="7848761" y="589669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</a:t>
            </a:r>
            <a:r>
              <a:rPr lang="en-US" dirty="0" err="1"/>
              <a:t>mJ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90D87-CCD9-798C-F42D-EC91FCC83F41}"/>
              </a:ext>
            </a:extLst>
          </p:cNvPr>
          <p:cNvSpPr txBox="1"/>
          <p:nvPr/>
        </p:nvSpPr>
        <p:spPr>
          <a:xfrm>
            <a:off x="9450855" y="583628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 </a:t>
            </a:r>
            <a:r>
              <a:rPr lang="en-US" dirty="0" err="1"/>
              <a:t>mJ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1A3672-24F7-B834-C879-2ACBB4885C05}"/>
              </a:ext>
            </a:extLst>
          </p:cNvPr>
          <p:cNvCxnSpPr>
            <a:cxnSpLocks/>
          </p:cNvCxnSpPr>
          <p:nvPr/>
        </p:nvCxnSpPr>
        <p:spPr>
          <a:xfrm flipH="1" flipV="1">
            <a:off x="9450855" y="5533281"/>
            <a:ext cx="172842" cy="363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811B6C-9693-1EA0-7762-3546B3004C16}"/>
                  </a:ext>
                </a:extLst>
              </p:cNvPr>
              <p:cNvSpPr txBox="1"/>
              <p:nvPr/>
            </p:nvSpPr>
            <p:spPr>
              <a:xfrm>
                <a:off x="425355" y="6200582"/>
                <a:ext cx="5248616" cy="461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For ATF, f/1.5 focusing,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≅0.7</m:t>
                    </m:r>
                  </m:oMath>
                </a14:m>
                <a:r>
                  <a:rPr lang="en-US" sz="1800" dirty="0"/>
                  <a:t>(at 15 </a:t>
                </a:r>
                <a:r>
                  <a:rPr lang="en-US" sz="1800" dirty="0" err="1"/>
                  <a:t>mJ</a:t>
                </a:r>
                <a:r>
                  <a:rPr lang="en-US" sz="1800" dirty="0"/>
                  <a:t>),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≅5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811B6C-9693-1EA0-7762-3546B3004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55" y="6200582"/>
                <a:ext cx="5248616" cy="461088"/>
              </a:xfrm>
              <a:prstGeom prst="rect">
                <a:avLst/>
              </a:prstGeom>
              <a:blipFill>
                <a:blip r:embed="rId7"/>
                <a:stretch>
                  <a:fillRect l="-966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801C50A-FD15-1AAD-4885-E43D8C973104}"/>
              </a:ext>
            </a:extLst>
          </p:cNvPr>
          <p:cNvSpPr txBox="1"/>
          <p:nvPr/>
        </p:nvSpPr>
        <p:spPr>
          <a:xfrm rot="16200000">
            <a:off x="10019124" y="3970633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At optimal angle</a:t>
            </a:r>
          </a:p>
        </p:txBody>
      </p:sp>
    </p:spTree>
    <p:extLst>
      <p:ext uri="{BB962C8B-B14F-4D97-AF65-F5344CB8AC3E}">
        <p14:creationId xmlns:p14="http://schemas.microsoft.com/office/powerpoint/2010/main" val="3149619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5336B-AEE7-B240-6A29-5891B0B3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Experimental setup (inherited from AE88)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BA33A-BE14-50B4-1A84-1C95F655C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4DFCDA-5A01-2747-25F0-FA7BC9AD8D8F}"/>
              </a:ext>
            </a:extLst>
          </p:cNvPr>
          <p:cNvGrpSpPr/>
          <p:nvPr/>
        </p:nvGrpSpPr>
        <p:grpSpPr>
          <a:xfrm>
            <a:off x="5597878" y="4238932"/>
            <a:ext cx="485355" cy="474243"/>
            <a:chOff x="5439526" y="4512621"/>
            <a:chExt cx="485355" cy="47424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800F861-FAE0-C202-A4E2-5934DBD367C8}"/>
                </a:ext>
              </a:extLst>
            </p:cNvPr>
            <p:cNvSpPr/>
            <p:nvPr/>
          </p:nvSpPr>
          <p:spPr>
            <a:xfrm>
              <a:off x="5439526" y="4512621"/>
              <a:ext cx="485355" cy="474243"/>
            </a:xfrm>
            <a:prstGeom prst="ellipse">
              <a:avLst/>
            </a:prstGeom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0306634-790A-D013-3F14-638B23C47D8F}"/>
                </a:ext>
              </a:extLst>
            </p:cNvPr>
            <p:cNvSpPr/>
            <p:nvPr/>
          </p:nvSpPr>
          <p:spPr>
            <a:xfrm>
              <a:off x="5670705" y="4724381"/>
              <a:ext cx="49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2" descr="Image result for thorlabs off axis parabola">
            <a:extLst>
              <a:ext uri="{FF2B5EF4-FFF2-40B4-BE49-F238E27FC236}">
                <a16:creationId xmlns:a16="http://schemas.microsoft.com/office/drawing/2014/main" id="{2281F9B5-4EAD-79EF-C926-9B7F2E7EC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5" y="333866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19D0AFD-3089-4924-1CCD-6785010778C1}"/>
              </a:ext>
            </a:extLst>
          </p:cNvPr>
          <p:cNvSpPr/>
          <p:nvPr/>
        </p:nvSpPr>
        <p:spPr>
          <a:xfrm>
            <a:off x="2392835" y="4025185"/>
            <a:ext cx="3504874" cy="469305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77C4C28-CFFE-3123-AE9B-77B12FA41477}"/>
              </a:ext>
            </a:extLst>
          </p:cNvPr>
          <p:cNvSpPr/>
          <p:nvPr/>
        </p:nvSpPr>
        <p:spPr>
          <a:xfrm flipV="1">
            <a:off x="2425341" y="4489533"/>
            <a:ext cx="3445682" cy="39501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0EC1D-1F1E-8C2C-2398-62B4337A7E88}"/>
              </a:ext>
            </a:extLst>
          </p:cNvPr>
          <p:cNvSpPr/>
          <p:nvPr/>
        </p:nvSpPr>
        <p:spPr>
          <a:xfrm>
            <a:off x="1872247" y="2738292"/>
            <a:ext cx="553094" cy="16495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10A29C-7DD1-E88B-F239-F0175A7121CF}"/>
              </a:ext>
            </a:extLst>
          </p:cNvPr>
          <p:cNvSpPr/>
          <p:nvPr/>
        </p:nvSpPr>
        <p:spPr>
          <a:xfrm rot="18464346">
            <a:off x="1932908" y="3925179"/>
            <a:ext cx="833550" cy="10071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61B6D9-69AB-2797-2C41-1E36FFE0D2BF}"/>
              </a:ext>
            </a:extLst>
          </p:cNvPr>
          <p:cNvSpPr/>
          <p:nvPr/>
        </p:nvSpPr>
        <p:spPr>
          <a:xfrm>
            <a:off x="2242857" y="2568667"/>
            <a:ext cx="8159261" cy="4693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BEA65906-36E0-0CAC-0A18-656BCABCF330}"/>
              </a:ext>
            </a:extLst>
          </p:cNvPr>
          <p:cNvSpPr/>
          <p:nvPr/>
        </p:nvSpPr>
        <p:spPr>
          <a:xfrm rot="19066525">
            <a:off x="1134194" y="2516640"/>
            <a:ext cx="2007245" cy="352865"/>
          </a:xfrm>
          <a:prstGeom prst="flowChartMagneticDis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mage result for thorlabs off axis parabola">
            <a:extLst>
              <a:ext uri="{FF2B5EF4-FFF2-40B4-BE49-F238E27FC236}">
                <a16:creationId xmlns:a16="http://schemas.microsoft.com/office/drawing/2014/main" id="{5888F808-2D74-ACCD-E4BF-15A29EE08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22474" flipH="1">
            <a:off x="5387620" y="2879270"/>
            <a:ext cx="1266779" cy="14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487ECC1-9284-798D-ADCB-6BF2187D8966}"/>
              </a:ext>
            </a:extLst>
          </p:cNvPr>
          <p:cNvSpPr/>
          <p:nvPr/>
        </p:nvSpPr>
        <p:spPr>
          <a:xfrm rot="13172214">
            <a:off x="4821466" y="3605133"/>
            <a:ext cx="248019" cy="25541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9FDEDB-9435-47C9-B49A-9CBA0ADCE762}"/>
              </a:ext>
            </a:extLst>
          </p:cNvPr>
          <p:cNvGrpSpPr/>
          <p:nvPr/>
        </p:nvGrpSpPr>
        <p:grpSpPr>
          <a:xfrm rot="10606749">
            <a:off x="5654425" y="3612993"/>
            <a:ext cx="376094" cy="924992"/>
            <a:chOff x="5343066" y="3884134"/>
            <a:chExt cx="376094" cy="924992"/>
          </a:xfrm>
        </p:grpSpPr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F7734869-1F77-5CB2-D050-DA2E233FBEEB}"/>
                </a:ext>
              </a:extLst>
            </p:cNvPr>
            <p:cNvSpPr/>
            <p:nvPr/>
          </p:nvSpPr>
          <p:spPr>
            <a:xfrm rot="16393251">
              <a:off x="5070412" y="4157890"/>
              <a:ext cx="730129" cy="182617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BFA12FEA-AB60-69F2-C82B-EDAA3605365C}"/>
                </a:ext>
              </a:extLst>
            </p:cNvPr>
            <p:cNvSpPr/>
            <p:nvPr/>
          </p:nvSpPr>
          <p:spPr>
            <a:xfrm rot="16393251" flipV="1">
              <a:off x="5297991" y="4205990"/>
              <a:ext cx="638943" cy="203394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E5B7EE6-7914-BB57-906E-3C6DA21AA642}"/>
                </a:ext>
              </a:extLst>
            </p:cNvPr>
            <p:cNvSpPr/>
            <p:nvPr/>
          </p:nvSpPr>
          <p:spPr>
            <a:xfrm rot="13064346">
              <a:off x="5343066" y="4401801"/>
              <a:ext cx="332954" cy="4073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DE3AAC5-091B-CA36-CE95-EB29B206EB26}"/>
              </a:ext>
            </a:extLst>
          </p:cNvPr>
          <p:cNvSpPr/>
          <p:nvPr/>
        </p:nvSpPr>
        <p:spPr>
          <a:xfrm rot="16200000">
            <a:off x="1926761" y="3575580"/>
            <a:ext cx="4526659" cy="2231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A53D1D7D-2B26-4EB8-982C-DE86BE7DC031}"/>
              </a:ext>
            </a:extLst>
          </p:cNvPr>
          <p:cNvSpPr/>
          <p:nvPr/>
        </p:nvSpPr>
        <p:spPr>
          <a:xfrm rot="13666525">
            <a:off x="3595344" y="5799146"/>
            <a:ext cx="997033" cy="180110"/>
          </a:xfrm>
          <a:prstGeom prst="flowChartMagneticDis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CA6E9-03A4-BDFE-EB4F-0E61FC32C627}"/>
              </a:ext>
            </a:extLst>
          </p:cNvPr>
          <p:cNvSpPr/>
          <p:nvPr/>
        </p:nvSpPr>
        <p:spPr>
          <a:xfrm>
            <a:off x="10620094" y="3597437"/>
            <a:ext cx="45719" cy="17521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B9D6CF-4B22-6BE2-6F4F-36EF93C93E36}"/>
              </a:ext>
            </a:extLst>
          </p:cNvPr>
          <p:cNvSpPr/>
          <p:nvPr/>
        </p:nvSpPr>
        <p:spPr>
          <a:xfrm>
            <a:off x="6686691" y="4614641"/>
            <a:ext cx="82715" cy="777046"/>
          </a:xfrm>
          <a:prstGeom prst="ellipse">
            <a:avLst/>
          </a:prstGeom>
          <a:solidFill>
            <a:schemeClr val="accent2"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D19D58-1ABD-89CD-A5FF-86836C296D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1006" y="3429228"/>
            <a:ext cx="2136495" cy="2067341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239D1D31-9669-5291-53DB-D99A2F8E5771}"/>
              </a:ext>
            </a:extLst>
          </p:cNvPr>
          <p:cNvSpPr/>
          <p:nvPr/>
        </p:nvSpPr>
        <p:spPr>
          <a:xfrm rot="16200000">
            <a:off x="5414770" y="4713626"/>
            <a:ext cx="715803" cy="19670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F227BD98-0FE3-B011-4940-1FDAB0AF2D3A}"/>
              </a:ext>
            </a:extLst>
          </p:cNvPr>
          <p:cNvSpPr/>
          <p:nvPr/>
        </p:nvSpPr>
        <p:spPr>
          <a:xfrm rot="16200000" flipV="1">
            <a:off x="5560659" y="4695842"/>
            <a:ext cx="765370" cy="182705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4847EED8-425B-2F31-3D79-DDCCD0738FBD}"/>
              </a:ext>
            </a:extLst>
          </p:cNvPr>
          <p:cNvSpPr/>
          <p:nvPr/>
        </p:nvSpPr>
        <p:spPr>
          <a:xfrm>
            <a:off x="5511842" y="6455419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72F605D7-2C39-357C-1C01-47A9E18A5915}"/>
              </a:ext>
            </a:extLst>
          </p:cNvPr>
          <p:cNvSpPr/>
          <p:nvPr/>
        </p:nvSpPr>
        <p:spPr>
          <a:xfrm rot="5400000">
            <a:off x="6349586" y="5705924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87E3BC9C-B4DB-D32A-99C5-D8293EA2F78B}"/>
              </a:ext>
            </a:extLst>
          </p:cNvPr>
          <p:cNvSpPr/>
          <p:nvPr/>
        </p:nvSpPr>
        <p:spPr>
          <a:xfrm rot="5400000">
            <a:off x="8669918" y="5759359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914CB575-7FF1-CEA0-2DCA-C29DF52F0BBD}"/>
              </a:ext>
            </a:extLst>
          </p:cNvPr>
          <p:cNvSpPr/>
          <p:nvPr/>
        </p:nvSpPr>
        <p:spPr>
          <a:xfrm rot="5400000">
            <a:off x="10285379" y="5729446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3EFFA2-266D-E49F-99B2-80DDD224BB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592020">
            <a:off x="5277633" y="5250462"/>
            <a:ext cx="1148718" cy="90499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4CB20B-9140-AA6A-66A9-AD84DA4DDFEA}"/>
              </a:ext>
            </a:extLst>
          </p:cNvPr>
          <p:cNvSpPr txBox="1">
            <a:spLocks/>
          </p:cNvSpPr>
          <p:nvPr/>
        </p:nvSpPr>
        <p:spPr>
          <a:xfrm>
            <a:off x="8954765" y="2245045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 pulse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9B97F14-0D3E-65DC-1BB0-3B81DD124474}"/>
              </a:ext>
            </a:extLst>
          </p:cNvPr>
          <p:cNvSpPr txBox="1">
            <a:spLocks/>
          </p:cNvSpPr>
          <p:nvPr/>
        </p:nvSpPr>
        <p:spPr>
          <a:xfrm>
            <a:off x="5118025" y="1597256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 pulse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4E8C78A-1319-560F-29A9-6600B7E6D4D5}"/>
              </a:ext>
            </a:extLst>
          </p:cNvPr>
          <p:cNvSpPr txBox="1">
            <a:spLocks/>
          </p:cNvSpPr>
          <p:nvPr/>
        </p:nvSpPr>
        <p:spPr>
          <a:xfrm>
            <a:off x="6062851" y="388019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f/#1.5 focusing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E08E762-AC2D-A1F0-ED1C-CF2CCA0D5D2E}"/>
              </a:ext>
            </a:extLst>
          </p:cNvPr>
          <p:cNvSpPr txBox="1">
            <a:spLocks/>
          </p:cNvSpPr>
          <p:nvPr/>
        </p:nvSpPr>
        <p:spPr>
          <a:xfrm>
            <a:off x="1594133" y="583494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f/#2 focusing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5C9561F-4716-8782-C8F1-CF9E90787CBF}"/>
              </a:ext>
            </a:extLst>
          </p:cNvPr>
          <p:cNvSpPr txBox="1">
            <a:spLocks/>
          </p:cNvSpPr>
          <p:nvPr/>
        </p:nvSpPr>
        <p:spPr>
          <a:xfrm>
            <a:off x="4512963" y="5523777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 focus diagnostic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77C42F0-3E5E-AEFA-108F-F897839E0463}"/>
              </a:ext>
            </a:extLst>
          </p:cNvPr>
          <p:cNvSpPr txBox="1">
            <a:spLocks/>
          </p:cNvSpPr>
          <p:nvPr/>
        </p:nvSpPr>
        <p:spPr>
          <a:xfrm>
            <a:off x="4974971" y="4684036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Nozzle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A7FDEF4-EF00-2BEC-845A-E312F799839B}"/>
              </a:ext>
            </a:extLst>
          </p:cNvPr>
          <p:cNvSpPr txBox="1">
            <a:spLocks/>
          </p:cNvSpPr>
          <p:nvPr/>
        </p:nvSpPr>
        <p:spPr>
          <a:xfrm>
            <a:off x="6722527" y="4911002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 focus diagnostic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A4F33D4-27BC-5B50-5A53-1472C87F14CC}"/>
              </a:ext>
            </a:extLst>
          </p:cNvPr>
          <p:cNvSpPr txBox="1">
            <a:spLocks/>
          </p:cNvSpPr>
          <p:nvPr/>
        </p:nvSpPr>
        <p:spPr>
          <a:xfrm>
            <a:off x="8619590" y="3049039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</a:t>
            </a:r>
          </a:p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F3D65B-0B7D-6F15-F6A1-DC5BB9E0FBA9}"/>
              </a:ext>
            </a:extLst>
          </p:cNvPr>
          <p:cNvSpPr txBox="1">
            <a:spLocks/>
          </p:cNvSpPr>
          <p:nvPr/>
        </p:nvSpPr>
        <p:spPr>
          <a:xfrm>
            <a:off x="10174476" y="3246369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LANEX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26D320-CD31-8E90-7C6D-2ECF5B13AEB9}"/>
              </a:ext>
            </a:extLst>
          </p:cNvPr>
          <p:cNvGrpSpPr/>
          <p:nvPr/>
        </p:nvGrpSpPr>
        <p:grpSpPr>
          <a:xfrm>
            <a:off x="7723957" y="4099575"/>
            <a:ext cx="703611" cy="789829"/>
            <a:chOff x="7059318" y="3554118"/>
            <a:chExt cx="703611" cy="78982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695D88-A829-EA5B-FA4A-C8910C44C1CE}"/>
                </a:ext>
              </a:extLst>
            </p:cNvPr>
            <p:cNvSpPr/>
            <p:nvPr/>
          </p:nvSpPr>
          <p:spPr>
            <a:xfrm>
              <a:off x="7070818" y="3554118"/>
              <a:ext cx="692111" cy="3426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2BFBDB-8D97-3596-3E14-CFAB4A33CD88}"/>
                </a:ext>
              </a:extLst>
            </p:cNvPr>
            <p:cNvSpPr/>
            <p:nvPr/>
          </p:nvSpPr>
          <p:spPr>
            <a:xfrm>
              <a:off x="7059318" y="3963832"/>
              <a:ext cx="703611" cy="3801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7561361-5E8C-8BF3-C03E-BEB1F2B7BD8E}"/>
                </a:ext>
              </a:extLst>
            </p:cNvPr>
            <p:cNvSpPr/>
            <p:nvPr/>
          </p:nvSpPr>
          <p:spPr>
            <a:xfrm>
              <a:off x="7059319" y="3753347"/>
              <a:ext cx="163457" cy="3390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4FBAA5-082B-BDF7-E806-B43B22B49534}"/>
                </a:ext>
              </a:extLst>
            </p:cNvPr>
            <p:cNvSpPr/>
            <p:nvPr/>
          </p:nvSpPr>
          <p:spPr>
            <a:xfrm>
              <a:off x="7597493" y="3779492"/>
              <a:ext cx="165436" cy="3390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FDFDA36D-68B2-DF32-A4F0-4C7D01C6AFE2}"/>
              </a:ext>
            </a:extLst>
          </p:cNvPr>
          <p:cNvSpPr/>
          <p:nvPr/>
        </p:nvSpPr>
        <p:spPr>
          <a:xfrm rot="10800000">
            <a:off x="5869693" y="4487870"/>
            <a:ext cx="1966980" cy="29030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4F576D68-A758-C9A7-7968-AE0729444DA4}"/>
              </a:ext>
            </a:extLst>
          </p:cNvPr>
          <p:cNvSpPr/>
          <p:nvPr/>
        </p:nvSpPr>
        <p:spPr>
          <a:xfrm rot="10800000" flipV="1">
            <a:off x="5915410" y="4260769"/>
            <a:ext cx="1916741" cy="233589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89CADEC-499F-6DE9-E930-B1D0882B2965}"/>
              </a:ext>
            </a:extLst>
          </p:cNvPr>
          <p:cNvSpPr/>
          <p:nvPr/>
        </p:nvSpPr>
        <p:spPr>
          <a:xfrm>
            <a:off x="7216817" y="4437101"/>
            <a:ext cx="221126" cy="1015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BDD7802-5AD6-AEB8-1EEA-FF48DB52128F}"/>
              </a:ext>
            </a:extLst>
          </p:cNvPr>
          <p:cNvSpPr txBox="1">
            <a:spLocks/>
          </p:cNvSpPr>
          <p:nvPr/>
        </p:nvSpPr>
        <p:spPr>
          <a:xfrm>
            <a:off x="7538542" y="371327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5D872B-75E7-FE0A-670E-16E17179FCC4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F170E7B-5B2D-E103-175C-DDBE91382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463F87F-F052-8990-9AD9-DC6A64E3FCBE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34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5336B-AEE7-B240-6A29-5891B0B3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Experimental setup (new modifications)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BA33A-BE14-50B4-1A84-1C95F655C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4DFCDA-5A01-2747-25F0-FA7BC9AD8D8F}"/>
              </a:ext>
            </a:extLst>
          </p:cNvPr>
          <p:cNvGrpSpPr>
            <a:grpSpLocks/>
          </p:cNvGrpSpPr>
          <p:nvPr/>
        </p:nvGrpSpPr>
        <p:grpSpPr>
          <a:xfrm>
            <a:off x="5597878" y="4238932"/>
            <a:ext cx="485355" cy="474243"/>
            <a:chOff x="5439526" y="4512621"/>
            <a:chExt cx="485355" cy="47424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800F861-FAE0-C202-A4E2-5934DBD367C8}"/>
                </a:ext>
              </a:extLst>
            </p:cNvPr>
            <p:cNvSpPr>
              <a:spLocks/>
            </p:cNvSpPr>
            <p:nvPr/>
          </p:nvSpPr>
          <p:spPr>
            <a:xfrm>
              <a:off x="5439526" y="4512621"/>
              <a:ext cx="485355" cy="474243"/>
            </a:xfrm>
            <a:prstGeom prst="ellipse">
              <a:avLst/>
            </a:prstGeom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0306634-790A-D013-3F14-638B23C47D8F}"/>
                </a:ext>
              </a:extLst>
            </p:cNvPr>
            <p:cNvSpPr>
              <a:spLocks/>
            </p:cNvSpPr>
            <p:nvPr/>
          </p:nvSpPr>
          <p:spPr>
            <a:xfrm>
              <a:off x="5670705" y="4724381"/>
              <a:ext cx="49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2" descr="Image result for thorlabs off axis parabola">
            <a:extLst>
              <a:ext uri="{FF2B5EF4-FFF2-40B4-BE49-F238E27FC236}">
                <a16:creationId xmlns:a16="http://schemas.microsoft.com/office/drawing/2014/main" id="{2281F9B5-4EAD-79EF-C926-9B7F2E7EC7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5" y="333866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19D0AFD-3089-4924-1CCD-6785010778C1}"/>
              </a:ext>
            </a:extLst>
          </p:cNvPr>
          <p:cNvSpPr>
            <a:spLocks/>
          </p:cNvSpPr>
          <p:nvPr/>
        </p:nvSpPr>
        <p:spPr>
          <a:xfrm>
            <a:off x="2392835" y="4025185"/>
            <a:ext cx="3504874" cy="469305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77C4C28-CFFE-3123-AE9B-77B12FA41477}"/>
              </a:ext>
            </a:extLst>
          </p:cNvPr>
          <p:cNvSpPr>
            <a:spLocks/>
          </p:cNvSpPr>
          <p:nvPr/>
        </p:nvSpPr>
        <p:spPr>
          <a:xfrm flipV="1">
            <a:off x="2425341" y="4489533"/>
            <a:ext cx="3445682" cy="39501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0EC1D-1F1E-8C2C-2398-62B4337A7E88}"/>
              </a:ext>
            </a:extLst>
          </p:cNvPr>
          <p:cNvSpPr>
            <a:spLocks/>
          </p:cNvSpPr>
          <p:nvPr/>
        </p:nvSpPr>
        <p:spPr>
          <a:xfrm>
            <a:off x="1872247" y="2738292"/>
            <a:ext cx="553094" cy="16495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10A29C-7DD1-E88B-F239-F0175A7121CF}"/>
              </a:ext>
            </a:extLst>
          </p:cNvPr>
          <p:cNvSpPr>
            <a:spLocks/>
          </p:cNvSpPr>
          <p:nvPr/>
        </p:nvSpPr>
        <p:spPr>
          <a:xfrm rot="18464346">
            <a:off x="1932908" y="3925179"/>
            <a:ext cx="833550" cy="10071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61B6D9-69AB-2797-2C41-1E36FFE0D2BF}"/>
              </a:ext>
            </a:extLst>
          </p:cNvPr>
          <p:cNvSpPr>
            <a:spLocks/>
          </p:cNvSpPr>
          <p:nvPr/>
        </p:nvSpPr>
        <p:spPr>
          <a:xfrm>
            <a:off x="2242857" y="2568667"/>
            <a:ext cx="8159261" cy="4693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BEA65906-36E0-0CAC-0A18-656BCABCF330}"/>
              </a:ext>
            </a:extLst>
          </p:cNvPr>
          <p:cNvSpPr>
            <a:spLocks/>
          </p:cNvSpPr>
          <p:nvPr/>
        </p:nvSpPr>
        <p:spPr>
          <a:xfrm rot="19066525">
            <a:off x="1134194" y="2516640"/>
            <a:ext cx="2007245" cy="352865"/>
          </a:xfrm>
          <a:prstGeom prst="flowChartMagneticDis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mage result for thorlabs off axis parabola">
            <a:extLst>
              <a:ext uri="{FF2B5EF4-FFF2-40B4-BE49-F238E27FC236}">
                <a16:creationId xmlns:a16="http://schemas.microsoft.com/office/drawing/2014/main" id="{5888F808-2D74-ACCD-E4BF-15A29EE086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22474" flipH="1">
            <a:off x="5387620" y="2879270"/>
            <a:ext cx="1266779" cy="14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487ECC1-9284-798D-ADCB-6BF2187D8966}"/>
              </a:ext>
            </a:extLst>
          </p:cNvPr>
          <p:cNvSpPr>
            <a:spLocks/>
          </p:cNvSpPr>
          <p:nvPr/>
        </p:nvSpPr>
        <p:spPr>
          <a:xfrm rot="13172214">
            <a:off x="4821466" y="3605133"/>
            <a:ext cx="248019" cy="25541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9FDEDB-9435-47C9-B49A-9CBA0ADCE762}"/>
              </a:ext>
            </a:extLst>
          </p:cNvPr>
          <p:cNvGrpSpPr>
            <a:grpSpLocks/>
          </p:cNvGrpSpPr>
          <p:nvPr/>
        </p:nvGrpSpPr>
        <p:grpSpPr>
          <a:xfrm rot="10606749">
            <a:off x="5654425" y="3612993"/>
            <a:ext cx="376094" cy="924992"/>
            <a:chOff x="5343066" y="3884134"/>
            <a:chExt cx="376094" cy="924992"/>
          </a:xfrm>
        </p:grpSpPr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F7734869-1F77-5CB2-D050-DA2E233FBEEB}"/>
                </a:ext>
              </a:extLst>
            </p:cNvPr>
            <p:cNvSpPr>
              <a:spLocks/>
            </p:cNvSpPr>
            <p:nvPr/>
          </p:nvSpPr>
          <p:spPr>
            <a:xfrm rot="16393251">
              <a:off x="5070412" y="4157890"/>
              <a:ext cx="730129" cy="182617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BFA12FEA-AB60-69F2-C82B-EDAA3605365C}"/>
                </a:ext>
              </a:extLst>
            </p:cNvPr>
            <p:cNvSpPr>
              <a:spLocks/>
            </p:cNvSpPr>
            <p:nvPr/>
          </p:nvSpPr>
          <p:spPr>
            <a:xfrm rot="16393251" flipV="1">
              <a:off x="5297991" y="4205990"/>
              <a:ext cx="638943" cy="203394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E5B7EE6-7914-BB57-906E-3C6DA21AA642}"/>
                </a:ext>
              </a:extLst>
            </p:cNvPr>
            <p:cNvSpPr>
              <a:spLocks/>
            </p:cNvSpPr>
            <p:nvPr/>
          </p:nvSpPr>
          <p:spPr>
            <a:xfrm rot="13064346">
              <a:off x="5343066" y="4401801"/>
              <a:ext cx="332954" cy="4073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DE3AAC5-091B-CA36-CE95-EB29B206EB26}"/>
              </a:ext>
            </a:extLst>
          </p:cNvPr>
          <p:cNvSpPr>
            <a:spLocks/>
          </p:cNvSpPr>
          <p:nvPr/>
        </p:nvSpPr>
        <p:spPr>
          <a:xfrm rot="16200000">
            <a:off x="1926761" y="3575580"/>
            <a:ext cx="4526659" cy="2231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A53D1D7D-2B26-4EB8-982C-DE86BE7DC031}"/>
              </a:ext>
            </a:extLst>
          </p:cNvPr>
          <p:cNvSpPr>
            <a:spLocks/>
          </p:cNvSpPr>
          <p:nvPr/>
        </p:nvSpPr>
        <p:spPr>
          <a:xfrm rot="13666525">
            <a:off x="3595344" y="5799146"/>
            <a:ext cx="997033" cy="180110"/>
          </a:xfrm>
          <a:prstGeom prst="flowChartMagneticDis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CA6E9-03A4-BDFE-EB4F-0E61FC32C627}"/>
              </a:ext>
            </a:extLst>
          </p:cNvPr>
          <p:cNvSpPr>
            <a:spLocks/>
          </p:cNvSpPr>
          <p:nvPr/>
        </p:nvSpPr>
        <p:spPr>
          <a:xfrm>
            <a:off x="11785821" y="3589223"/>
            <a:ext cx="45719" cy="17521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B9D6CF-4B22-6BE2-6F4F-36EF93C93E36}"/>
              </a:ext>
            </a:extLst>
          </p:cNvPr>
          <p:cNvSpPr>
            <a:spLocks/>
          </p:cNvSpPr>
          <p:nvPr/>
        </p:nvSpPr>
        <p:spPr>
          <a:xfrm>
            <a:off x="6686691" y="4614641"/>
            <a:ext cx="82715" cy="777046"/>
          </a:xfrm>
          <a:prstGeom prst="ellipse">
            <a:avLst/>
          </a:prstGeom>
          <a:solidFill>
            <a:schemeClr val="accent2"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D19D58-1ABD-89CD-A5FF-86836C296D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1006" y="3429228"/>
            <a:ext cx="2136495" cy="2067341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239D1D31-9669-5291-53DB-D99A2F8E5771}"/>
              </a:ext>
            </a:extLst>
          </p:cNvPr>
          <p:cNvSpPr>
            <a:spLocks/>
          </p:cNvSpPr>
          <p:nvPr/>
        </p:nvSpPr>
        <p:spPr>
          <a:xfrm rot="16200000">
            <a:off x="5414770" y="4713626"/>
            <a:ext cx="715803" cy="19670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F227BD98-0FE3-B011-4940-1FDAB0AF2D3A}"/>
              </a:ext>
            </a:extLst>
          </p:cNvPr>
          <p:cNvSpPr>
            <a:spLocks/>
          </p:cNvSpPr>
          <p:nvPr/>
        </p:nvSpPr>
        <p:spPr>
          <a:xfrm rot="16200000" flipV="1">
            <a:off x="5560659" y="4695842"/>
            <a:ext cx="765370" cy="182705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4847EED8-425B-2F31-3D79-DDCCD0738FBD}"/>
              </a:ext>
            </a:extLst>
          </p:cNvPr>
          <p:cNvSpPr>
            <a:spLocks/>
          </p:cNvSpPr>
          <p:nvPr/>
        </p:nvSpPr>
        <p:spPr>
          <a:xfrm>
            <a:off x="5511842" y="6455419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72F605D7-2C39-357C-1C01-47A9E18A5915}"/>
              </a:ext>
            </a:extLst>
          </p:cNvPr>
          <p:cNvSpPr>
            <a:spLocks/>
          </p:cNvSpPr>
          <p:nvPr/>
        </p:nvSpPr>
        <p:spPr>
          <a:xfrm rot="5400000">
            <a:off x="6349586" y="5705924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87E3BC9C-B4DB-D32A-99C5-D8293EA2F78B}"/>
              </a:ext>
            </a:extLst>
          </p:cNvPr>
          <p:cNvSpPr>
            <a:spLocks/>
          </p:cNvSpPr>
          <p:nvPr/>
        </p:nvSpPr>
        <p:spPr>
          <a:xfrm rot="5400000">
            <a:off x="8669918" y="5759359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914CB575-7FF1-CEA0-2DCA-C29DF52F0BBD}"/>
              </a:ext>
            </a:extLst>
          </p:cNvPr>
          <p:cNvSpPr>
            <a:spLocks/>
          </p:cNvSpPr>
          <p:nvPr/>
        </p:nvSpPr>
        <p:spPr>
          <a:xfrm rot="5400000">
            <a:off x="11451106" y="5721232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3EFFA2-266D-E49F-99B2-80DDD224BB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592020">
            <a:off x="5277633" y="5250462"/>
            <a:ext cx="1148718" cy="90499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4CB20B-9140-AA6A-66A9-AD84DA4DDFEA}"/>
              </a:ext>
            </a:extLst>
          </p:cNvPr>
          <p:cNvSpPr txBox="1">
            <a:spLocks/>
          </p:cNvSpPr>
          <p:nvPr/>
        </p:nvSpPr>
        <p:spPr>
          <a:xfrm>
            <a:off x="8954765" y="2245045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 pulse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9B97F14-0D3E-65DC-1BB0-3B81DD124474}"/>
              </a:ext>
            </a:extLst>
          </p:cNvPr>
          <p:cNvSpPr txBox="1">
            <a:spLocks/>
          </p:cNvSpPr>
          <p:nvPr/>
        </p:nvSpPr>
        <p:spPr>
          <a:xfrm>
            <a:off x="5118025" y="1597256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 pulse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4E8C78A-1319-560F-29A9-6600B7E6D4D5}"/>
              </a:ext>
            </a:extLst>
          </p:cNvPr>
          <p:cNvSpPr txBox="1">
            <a:spLocks/>
          </p:cNvSpPr>
          <p:nvPr/>
        </p:nvSpPr>
        <p:spPr>
          <a:xfrm>
            <a:off x="6062851" y="388019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f/#1.5 focusing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E08E762-AC2D-A1F0-ED1C-CF2CCA0D5D2E}"/>
              </a:ext>
            </a:extLst>
          </p:cNvPr>
          <p:cNvSpPr txBox="1">
            <a:spLocks/>
          </p:cNvSpPr>
          <p:nvPr/>
        </p:nvSpPr>
        <p:spPr>
          <a:xfrm>
            <a:off x="1594133" y="583494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f/#2 focusing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5C9561F-4716-8782-C8F1-CF9E90787CBF}"/>
              </a:ext>
            </a:extLst>
          </p:cNvPr>
          <p:cNvSpPr txBox="1">
            <a:spLocks/>
          </p:cNvSpPr>
          <p:nvPr/>
        </p:nvSpPr>
        <p:spPr>
          <a:xfrm>
            <a:off x="4512963" y="5523777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 focus diagnostic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77C42F0-3E5E-AEFA-108F-F897839E0463}"/>
              </a:ext>
            </a:extLst>
          </p:cNvPr>
          <p:cNvSpPr txBox="1">
            <a:spLocks/>
          </p:cNvSpPr>
          <p:nvPr/>
        </p:nvSpPr>
        <p:spPr>
          <a:xfrm>
            <a:off x="4974971" y="4684036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Nozzle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A7FDEF4-EF00-2BEC-845A-E312F799839B}"/>
              </a:ext>
            </a:extLst>
          </p:cNvPr>
          <p:cNvSpPr txBox="1">
            <a:spLocks/>
          </p:cNvSpPr>
          <p:nvPr/>
        </p:nvSpPr>
        <p:spPr>
          <a:xfrm>
            <a:off x="6722527" y="4911002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 focus diagnostic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A4F33D4-27BC-5B50-5A53-1472C87F14CC}"/>
              </a:ext>
            </a:extLst>
          </p:cNvPr>
          <p:cNvSpPr txBox="1">
            <a:spLocks/>
          </p:cNvSpPr>
          <p:nvPr/>
        </p:nvSpPr>
        <p:spPr>
          <a:xfrm>
            <a:off x="8619590" y="3049039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</a:t>
            </a:r>
          </a:p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F3D65B-0B7D-6F15-F6A1-DC5BB9E0FBA9}"/>
              </a:ext>
            </a:extLst>
          </p:cNvPr>
          <p:cNvSpPr txBox="1">
            <a:spLocks/>
          </p:cNvSpPr>
          <p:nvPr/>
        </p:nvSpPr>
        <p:spPr>
          <a:xfrm>
            <a:off x="11340203" y="3238155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LANEX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26D320-CD31-8E90-7C6D-2ECF5B13AEB9}"/>
              </a:ext>
            </a:extLst>
          </p:cNvPr>
          <p:cNvGrpSpPr>
            <a:grpSpLocks/>
          </p:cNvGrpSpPr>
          <p:nvPr/>
        </p:nvGrpSpPr>
        <p:grpSpPr>
          <a:xfrm>
            <a:off x="7723957" y="4099575"/>
            <a:ext cx="703611" cy="789829"/>
            <a:chOff x="7059318" y="3554118"/>
            <a:chExt cx="703611" cy="78982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695D88-A829-EA5B-FA4A-C8910C44C1CE}"/>
                </a:ext>
              </a:extLst>
            </p:cNvPr>
            <p:cNvSpPr>
              <a:spLocks/>
            </p:cNvSpPr>
            <p:nvPr/>
          </p:nvSpPr>
          <p:spPr>
            <a:xfrm>
              <a:off x="7070818" y="3554118"/>
              <a:ext cx="692111" cy="3426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2BFBDB-8D97-3596-3E14-CFAB4A33CD88}"/>
                </a:ext>
              </a:extLst>
            </p:cNvPr>
            <p:cNvSpPr>
              <a:spLocks/>
            </p:cNvSpPr>
            <p:nvPr/>
          </p:nvSpPr>
          <p:spPr>
            <a:xfrm>
              <a:off x="7059318" y="3963832"/>
              <a:ext cx="703611" cy="3801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7561361-5E8C-8BF3-C03E-BEB1F2B7BD8E}"/>
                </a:ext>
              </a:extLst>
            </p:cNvPr>
            <p:cNvSpPr>
              <a:spLocks/>
            </p:cNvSpPr>
            <p:nvPr/>
          </p:nvSpPr>
          <p:spPr>
            <a:xfrm>
              <a:off x="7059319" y="3753347"/>
              <a:ext cx="163457" cy="3390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4FBAA5-082B-BDF7-E806-B43B22B49534}"/>
                </a:ext>
              </a:extLst>
            </p:cNvPr>
            <p:cNvSpPr>
              <a:spLocks/>
            </p:cNvSpPr>
            <p:nvPr/>
          </p:nvSpPr>
          <p:spPr>
            <a:xfrm>
              <a:off x="7597493" y="3779492"/>
              <a:ext cx="165436" cy="3390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FDFDA36D-68B2-DF32-A4F0-4C7D01C6AFE2}"/>
              </a:ext>
            </a:extLst>
          </p:cNvPr>
          <p:cNvSpPr>
            <a:spLocks/>
          </p:cNvSpPr>
          <p:nvPr/>
        </p:nvSpPr>
        <p:spPr>
          <a:xfrm rot="10800000">
            <a:off x="5869693" y="4487870"/>
            <a:ext cx="1966980" cy="29030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4F576D68-A758-C9A7-7968-AE0729444DA4}"/>
              </a:ext>
            </a:extLst>
          </p:cNvPr>
          <p:cNvSpPr>
            <a:spLocks/>
          </p:cNvSpPr>
          <p:nvPr/>
        </p:nvSpPr>
        <p:spPr>
          <a:xfrm rot="10800000" flipV="1">
            <a:off x="5915410" y="4260769"/>
            <a:ext cx="1916741" cy="233589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89CADEC-499F-6DE9-E930-B1D0882B2965}"/>
              </a:ext>
            </a:extLst>
          </p:cNvPr>
          <p:cNvSpPr>
            <a:spLocks/>
          </p:cNvSpPr>
          <p:nvPr/>
        </p:nvSpPr>
        <p:spPr>
          <a:xfrm>
            <a:off x="7216817" y="4437101"/>
            <a:ext cx="221126" cy="1015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BDD7802-5AD6-AEB8-1EEA-FF48DB52128F}"/>
              </a:ext>
            </a:extLst>
          </p:cNvPr>
          <p:cNvSpPr txBox="1">
            <a:spLocks/>
          </p:cNvSpPr>
          <p:nvPr/>
        </p:nvSpPr>
        <p:spPr>
          <a:xfrm>
            <a:off x="7538542" y="371327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Slit</a:t>
            </a: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89A78CEE-0136-B1F9-6B09-4735C4F0A109}"/>
              </a:ext>
            </a:extLst>
          </p:cNvPr>
          <p:cNvSpPr>
            <a:spLocks/>
          </p:cNvSpPr>
          <p:nvPr/>
        </p:nvSpPr>
        <p:spPr>
          <a:xfrm rot="5400000">
            <a:off x="7702961" y="5766264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Arrow: Curved Right 53">
            <a:extLst>
              <a:ext uri="{FF2B5EF4-FFF2-40B4-BE49-F238E27FC236}">
                <a16:creationId xmlns:a16="http://schemas.microsoft.com/office/drawing/2014/main" id="{57B1C7DD-4864-2970-DCC9-CEC92A7BB4B6}"/>
              </a:ext>
            </a:extLst>
          </p:cNvPr>
          <p:cNvSpPr>
            <a:spLocks/>
          </p:cNvSpPr>
          <p:nvPr/>
        </p:nvSpPr>
        <p:spPr>
          <a:xfrm>
            <a:off x="4855719" y="3579869"/>
            <a:ext cx="700971" cy="1833083"/>
          </a:xfrm>
          <a:prstGeom prst="curvedRightArrow">
            <a:avLst/>
          </a:prstGeom>
          <a:solidFill>
            <a:srgbClr val="00B050"/>
          </a:solidFill>
          <a:effectLst>
            <a:glow rad="3048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4C26B3B-CEEC-098C-1052-7A8FEF3F0A1D}"/>
              </a:ext>
            </a:extLst>
          </p:cNvPr>
          <p:cNvGrpSpPr>
            <a:grpSpLocks/>
          </p:cNvGrpSpPr>
          <p:nvPr/>
        </p:nvGrpSpPr>
        <p:grpSpPr>
          <a:xfrm>
            <a:off x="10280852" y="3835180"/>
            <a:ext cx="1219620" cy="1289681"/>
            <a:chOff x="10422478" y="3791063"/>
            <a:chExt cx="1219620" cy="1289681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842A316-1FFE-EA8D-4034-8C4513A14FD6}"/>
                </a:ext>
              </a:extLst>
            </p:cNvPr>
            <p:cNvSpPr>
              <a:spLocks/>
            </p:cNvSpPr>
            <p:nvPr/>
          </p:nvSpPr>
          <p:spPr>
            <a:xfrm>
              <a:off x="10422478" y="3791063"/>
              <a:ext cx="1219620" cy="128968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glow rad="3048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5FE2D41-0676-B079-6805-894D3CED84C6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552229" y="3955844"/>
              <a:ext cx="960119" cy="960119"/>
              <a:chOff x="10552229" y="3924428"/>
              <a:chExt cx="960119" cy="96011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C74C9BE-E6FE-7B47-B451-C1F680AE95F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3924428"/>
                <a:ext cx="960119" cy="45719"/>
                <a:chOff x="10305763" y="3948135"/>
                <a:chExt cx="960119" cy="45719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B3617607-1949-5082-C59E-D78BD170D6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5CFE2FC6-B754-7E3B-DCDB-849CEE208D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F5D92F08-913C-E4EE-FE9E-2A11F458B10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5BBB0FB-C450-421D-B6C1-4A739BAF4D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33CEB483-9C52-87B5-F6F6-BD44C5B4C90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A9E86FC9-3118-C3BF-8E6A-708A658524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21C149D8-E199-BC67-7513-130D26532BF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50949E6A-357B-BCBA-C781-A8FA86B3649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076828"/>
                <a:ext cx="960119" cy="45719"/>
                <a:chOff x="10305763" y="3948135"/>
                <a:chExt cx="960119" cy="45719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8B46A01B-694D-E0EC-E4F3-BB4A0E7ABD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85597BB5-3B68-B726-52BC-D363BE20C1F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2956D2B3-11B6-4A85-0AF6-37899A0F6D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C3DF2D93-0204-A4F8-90AE-1328EE14B6C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C3007BB4-7CFA-0DE0-91D0-825EEBEEB1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DC6314A-8A12-9856-BB43-883197E79C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B29A1339-03D9-F0A4-B38D-302285C467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40265227-417D-76CB-9D59-0EB78A7B497A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229228"/>
                <a:ext cx="960119" cy="45719"/>
                <a:chOff x="10305763" y="3948135"/>
                <a:chExt cx="960119" cy="45719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424D18F-2FA8-408A-8C4F-DD2411C169E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BDDEBFF-C16E-4059-CA46-786216903E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0E74B707-DCF1-A27B-D5BA-6D559DBB792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B31F363-4271-5F01-01D4-77666B83B7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C11D3225-253B-E301-400D-97FD06871C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D4B0E582-81C1-2273-B398-DE77DF9145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D7540AE0-B6BE-451D-5771-C7953D87C5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0554A79-DC95-654F-15A8-1B44AD43F6B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381628"/>
                <a:ext cx="960119" cy="45719"/>
                <a:chOff x="10305763" y="3948135"/>
                <a:chExt cx="960119" cy="45719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989F154-C4C0-C299-2406-9D7346586E9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AFF3868-C3B6-B9D8-319C-33B0972D834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7F21FE6-43CF-9798-7ACC-F83BCAE7E22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2ECC3FB-F9C2-F37E-AD53-0944A6C0526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0D9E2506-E16F-3D9F-CFAA-51541517B1A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D4A9F72D-951D-A625-E85B-AAD7D544D5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5AFE7A7B-91C3-2818-C91E-9D8116BAFB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0DC9508-9E69-90F7-9B59-6C45315FDDE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534028"/>
                <a:ext cx="960119" cy="45719"/>
                <a:chOff x="10305763" y="3948135"/>
                <a:chExt cx="960119" cy="45719"/>
              </a:xfrm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84EBDC-C451-5F32-F942-FE782CF394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4F172EAF-C859-2A62-123A-941CD24A8A3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2C89B19-A637-C355-3928-B11DAF84D1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C3CC2091-07F0-55AC-64A5-102F4EA218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67800D59-F24E-DA1C-A939-E61B3B76C06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ACAFB51C-481C-7A34-B6D5-0E0CD3C2AFD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EF4608EA-7698-880F-C910-B7E877D187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FBC34AD1-69C2-D404-7AD7-66BD46438E4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686428"/>
                <a:ext cx="960119" cy="45719"/>
                <a:chOff x="10305763" y="3948135"/>
                <a:chExt cx="960119" cy="45719"/>
              </a:xfrm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FAD3BEED-D7A2-4E1D-FEBC-706D86B403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968AF101-D2B6-F6EA-03B5-9BBD0F14E28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5018BD7-5722-09DD-6048-F3A387DF4D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F05BA577-5A36-7BF6-0E4F-4CAD30814AB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DFF5A482-F6AD-E972-D158-05CAEFA08E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E5BDE511-7685-BE76-AEA7-C5E00BD59E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E1442190-2BF9-9F15-B2B2-6532180727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82C1FB34-70F8-8312-9EFA-B85ACAFDCA6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552229" y="4838828"/>
                <a:ext cx="960119" cy="45719"/>
                <a:chOff x="10305763" y="3948135"/>
                <a:chExt cx="960119" cy="45719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21BC0B54-95DE-2094-0140-F89604A8258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3297811F-7ED4-D9A2-9131-612164E22A2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DA32DCDF-FC89-5CCB-FEC1-E2DA2B348F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CC24F80A-9620-5B40-55DF-3CD492EB7C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7E9C7D0B-BD9C-4B6A-304D-6B18DCEEC3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C67562AA-5031-BF94-65C8-A098BB92B4D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1DF7D701-1F61-77DF-A57E-CC24C597C7D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BF1426CE-9C74-E3A2-43D7-97C9D64B893D}"/>
              </a:ext>
            </a:extLst>
          </p:cNvPr>
          <p:cNvSpPr txBox="1">
            <a:spLocks/>
          </p:cNvSpPr>
          <p:nvPr/>
        </p:nvSpPr>
        <p:spPr>
          <a:xfrm>
            <a:off x="4289028" y="3073430"/>
            <a:ext cx="115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AOI rotation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B3B6B60-5A12-A995-AA07-AC6E8F3DE073}"/>
              </a:ext>
            </a:extLst>
          </p:cNvPr>
          <p:cNvSpPr txBox="1">
            <a:spLocks/>
          </p:cNvSpPr>
          <p:nvPr/>
        </p:nvSpPr>
        <p:spPr>
          <a:xfrm>
            <a:off x="10198650" y="3176928"/>
            <a:ext cx="13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Pepperpot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6" name="Arrow: Left-Right 135">
            <a:extLst>
              <a:ext uri="{FF2B5EF4-FFF2-40B4-BE49-F238E27FC236}">
                <a16:creationId xmlns:a16="http://schemas.microsoft.com/office/drawing/2014/main" id="{5C954D93-98AE-968A-2ADE-B7E9F14498A8}"/>
              </a:ext>
            </a:extLst>
          </p:cNvPr>
          <p:cNvSpPr>
            <a:spLocks/>
          </p:cNvSpPr>
          <p:nvPr/>
        </p:nvSpPr>
        <p:spPr>
          <a:xfrm rot="5400000">
            <a:off x="10559675" y="5731686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B3E5FB-D413-A0AC-B658-0037B0139617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58308A7F-FFB7-0ECF-D593-4FD666C2A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99111BA-E5FA-77C6-ACAE-50FDB41786D5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05944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b82b1ec5-da85-45a7-bfb0-80f4a2c0b64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32B8C34A074BA4247A36BF873B38" ma:contentTypeVersion="12" ma:contentTypeDescription="Create a new document." ma:contentTypeScope="" ma:versionID="b29a8d6580f24c72fb717d4e4d4f652e">
  <xsd:schema xmlns:xsd="http://www.w3.org/2001/XMLSchema" xmlns:xs="http://www.w3.org/2001/XMLSchema" xmlns:p="http://schemas.microsoft.com/office/2006/metadata/properties" xmlns:ns2="b82b1ec5-da85-45a7-bfb0-80f4a2c0b640" xmlns:ns3="7f3722f4-cadb-4c27-9c2a-892b94db93c7" targetNamespace="http://schemas.microsoft.com/office/2006/metadata/properties" ma:root="true" ma:fieldsID="3080114b68aafa1a0cb787c228bafb9c" ns2:_="" ns3:_="">
    <xsd:import namespace="b82b1ec5-da85-45a7-bfb0-80f4a2c0b640"/>
    <xsd:import namespace="7f3722f4-cadb-4c27-9c2a-892b94db9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umber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1ec5-da85-45a7-bfb0-80f4a2c0b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umber" ma:index="12" nillable="true" ma:displayName="Number" ma:format="Dropdown" ma:internalName="Number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722f4-cadb-4c27-9c2a-892b94db93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C7EDCA-FF7F-4344-84EE-77A6BC16A8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F74895-CB9E-4679-884B-3752EDFD5ED7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82b1ec5-da85-45a7-bfb0-80f4a2c0b640"/>
    <ds:schemaRef ds:uri="http://schemas.openxmlformats.org/package/2006/metadata/core-properties"/>
    <ds:schemaRef ds:uri="7f3722f4-cadb-4c27-9c2a-892b94db93c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6A5006F-98A3-4BDF-BEBE-B8DFA16882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b1ec5-da85-45a7-bfb0-80f4a2c0b640"/>
    <ds:schemaRef ds:uri="7f3722f4-cadb-4c27-9c2a-892b94db93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48221</TotalTime>
  <Words>2011</Words>
  <Application>Microsoft Macintosh PowerPoint</Application>
  <PresentationFormat>Widescreen</PresentationFormat>
  <Paragraphs>398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Roboto</vt:lpstr>
      <vt:lpstr>Symbol</vt:lpstr>
      <vt:lpstr>Times New Roman</vt:lpstr>
      <vt:lpstr>BNL</vt:lpstr>
      <vt:lpstr>Office Theme</vt:lpstr>
      <vt:lpstr>25th Annual Accelerator Test Facility (ATF) Users' Meeting NP-312796: Two-color Injection of Bright Electron Beams </vt:lpstr>
      <vt:lpstr>LWIR-driven laser wakefield acceleration</vt:lpstr>
      <vt:lpstr>Two-color ionization injection</vt:lpstr>
      <vt:lpstr>Trapping condition for electrons</vt:lpstr>
      <vt:lpstr>Ionization Injection with Current Laser Config</vt:lpstr>
      <vt:lpstr>Ponderomotive assistance</vt:lpstr>
      <vt:lpstr>Ponderomotive assistance parameters</vt:lpstr>
      <vt:lpstr>Experimental setup (inherited from AE88)</vt:lpstr>
      <vt:lpstr>Experimental setup (new modifications)</vt:lpstr>
      <vt:lpstr>Experimental setup (new modifications)</vt:lpstr>
      <vt:lpstr>Proposed measurements</vt:lpstr>
      <vt:lpstr>Expected experimental parameters</vt:lpstr>
      <vt:lpstr>Emittance measurement</vt:lpstr>
      <vt:lpstr>Optional: Electron Beam as Probe</vt:lpstr>
      <vt:lpstr>Conclusion</vt:lpstr>
      <vt:lpstr>Backup slides</vt:lpstr>
      <vt:lpstr>Slides for Program Advisory Committee</vt:lpstr>
      <vt:lpstr>PowerPoint Presentation</vt:lpstr>
      <vt:lpstr>PowerPoint Presentation</vt:lpstr>
      <vt:lpstr>PowerPoint Presentation</vt:lpstr>
      <vt:lpstr>Special Equipment Requirements and Hazards</vt:lpstr>
      <vt:lpstr>Experimental Time Request</vt:lpstr>
      <vt:lpstr>Ponderomotive assistance at ATF</vt:lpstr>
      <vt:lpstr>Higher density</vt:lpstr>
      <vt:lpstr>Ti:sapphire parameters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William Li</dc:creator>
  <cp:keywords/>
  <dc:description/>
  <cp:lastModifiedBy>Navid Vafaei-Najafabadi</cp:lastModifiedBy>
  <cp:revision>66</cp:revision>
  <dcterms:created xsi:type="dcterms:W3CDTF">2022-11-01T20:32:14Z</dcterms:created>
  <dcterms:modified xsi:type="dcterms:W3CDTF">2023-02-28T21:16:41Z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0x010100E02D32B8C34A074BA4247A36BF873B38</vt:lpwstr>
  </property>
</Properties>
</file>