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5"/>
  </p:sldMasterIdLst>
  <p:notesMasterIdLst>
    <p:notesMasterId r:id="rId23"/>
  </p:notesMasterIdLst>
  <p:handoutMasterIdLst>
    <p:handoutMasterId r:id="rId24"/>
  </p:handoutMasterIdLst>
  <p:sldIdLst>
    <p:sldId id="256" r:id="rId6"/>
    <p:sldId id="292" r:id="rId7"/>
    <p:sldId id="296" r:id="rId8"/>
    <p:sldId id="281" r:id="rId9"/>
    <p:sldId id="264" r:id="rId10"/>
    <p:sldId id="267" r:id="rId11"/>
    <p:sldId id="283" r:id="rId12"/>
    <p:sldId id="275" r:id="rId13"/>
    <p:sldId id="277" r:id="rId14"/>
    <p:sldId id="285" r:id="rId15"/>
    <p:sldId id="286" r:id="rId16"/>
    <p:sldId id="288" r:id="rId17"/>
    <p:sldId id="289" r:id="rId18"/>
    <p:sldId id="290" r:id="rId19"/>
    <p:sldId id="291" r:id="rId20"/>
    <p:sldId id="294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4B8D"/>
    <a:srgbClr val="B3282D"/>
    <a:srgbClr val="595A59"/>
    <a:srgbClr val="CBCCCB"/>
    <a:srgbClr val="00BCE4"/>
    <a:srgbClr val="A7A9AC"/>
    <a:srgbClr val="FBCE20"/>
    <a:srgbClr val="5894AD"/>
    <a:srgbClr val="569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91771F-79B1-492F-BC92-34647F7BEAF3}" v="26" dt="2023-02-28T20:02:14.9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20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8B778-EE3F-5541-80B6-A033169F05AB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72D6-76A0-B84C-AA86-CCE530562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9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D8D47-F8B2-844E-B15E-9C55313B0B4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7D4-2281-3F41-A9A9-DF2CBC1C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0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We’ve been interested in better understanding the RF to use it as a non-interfering method of filament diagnostic as well as means of remote sensing via microwave spectroscopy.</a:t>
            </a:r>
          </a:p>
          <a:p>
            <a:endParaRPr lang="en-US"/>
          </a:p>
          <a:p>
            <a:r>
              <a:rPr lang="en-US"/>
              <a:t>*our model was primarily developed using fs/</a:t>
            </a:r>
            <a:r>
              <a:rPr lang="en-US" err="1"/>
              <a:t>mj</a:t>
            </a:r>
            <a:r>
              <a:rPr lang="en-US"/>
              <a:t> near </a:t>
            </a:r>
            <a:r>
              <a:rPr lang="en-US" err="1"/>
              <a:t>ir</a:t>
            </a:r>
            <a:r>
              <a:rPr lang="en-US"/>
              <a:t> pulses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4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much of this talk we will be comparing again the COMET laser at LLNL.  Pulse duration, energy, and focusing set up were comparable to BNL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7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9.2 micron gets 4 fold increase, 800 nm sees 40 fold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9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4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02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3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taste supercontinuum generation, currently unsure if true supercontinuum or just harmonic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DA7D4-2281-3F41-A9A9-DF2CBC1C06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0194" y="2413007"/>
            <a:ext cx="10180320" cy="1780217"/>
          </a:xfrm>
        </p:spPr>
        <p:txBody>
          <a:bodyPr anchor="ctr" anchorCtr="0"/>
          <a:lstStyle>
            <a:lvl1pPr algn="ctr">
              <a:defRPr sz="6000">
                <a:solidFill>
                  <a:srgbClr val="F8F8F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933451" y="5016388"/>
            <a:ext cx="10420349" cy="714058"/>
          </a:xfrm>
        </p:spPr>
        <p:txBody>
          <a:bodyPr>
            <a:normAutofit/>
          </a:bodyPr>
          <a:lstStyle>
            <a:lvl1pPr marL="0" indent="0" algn="ctr">
              <a:lnSpc>
                <a:spcPct val="180000"/>
              </a:lnSpc>
              <a:buNone/>
              <a:defRPr sz="1200" b="0" spc="300">
                <a:solidFill>
                  <a:srgbClr val="004B8D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6297039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778423" y="6583680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rgbClr val="004B8D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/>
              <a:t>Place proper DISTRIBUTION statement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67419-E416-4BD8-A72F-5B67AF3CB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679" r="7679"/>
          <a:stretch/>
        </p:blipFill>
        <p:spPr>
          <a:xfrm>
            <a:off x="875006" y="142635"/>
            <a:ext cx="1518109" cy="1378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7EDA1-8E32-49B4-AE92-7DFAB58DE1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03316" y="320100"/>
            <a:ext cx="834165" cy="1132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EB19B8-8941-44DB-8ACB-7DB7D0ED09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40799" y="1653739"/>
            <a:ext cx="3110401" cy="5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3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99F35D-4A79-49B1-A076-DC9AA215B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015" t="1" r="21171" b="26090"/>
          <a:stretch/>
        </p:blipFill>
        <p:spPr>
          <a:xfrm>
            <a:off x="851775" y="13557"/>
            <a:ext cx="469733" cy="4461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4E41EBE-3EFB-491D-AF6C-F7C412F5A9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335" y="6513870"/>
            <a:ext cx="2560320" cy="53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573" y="1903865"/>
            <a:ext cx="7494154" cy="289943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4FC867-90C7-46C4-A239-75E739CD55FF}"/>
              </a:ext>
            </a:extLst>
          </p:cNvPr>
          <p:cNvCxnSpPr/>
          <p:nvPr userDrawn="1"/>
        </p:nvCxnSpPr>
        <p:spPr>
          <a:xfrm>
            <a:off x="914400" y="500368"/>
            <a:ext cx="1036320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bg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/>
              <a:t>Place proper DISTRIBUTION statement here.</a:t>
            </a:r>
          </a:p>
        </p:txBody>
      </p:sp>
      <p:sp>
        <p:nvSpPr>
          <p:cNvPr id="12" name="TextBox 10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BEFE0-DFA3-4014-A095-4C92679B76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552616" y="199210"/>
            <a:ext cx="724984" cy="12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DE1AE-2E46-4AAF-B33F-C8EB81130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9788"/>
          <a:stretch/>
        </p:blipFill>
        <p:spPr>
          <a:xfrm>
            <a:off x="1448335" y="65003"/>
            <a:ext cx="359169" cy="39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5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C5B84D-DEDB-41EB-BC9B-FFB68E34922F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1FEC06-97B7-42BA-B7BF-C278477E3DE8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r>
              <a:rPr lang="en-US"/>
              <a:t>Distribution D Pending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EAB2FB-0815-4DE4-A324-A02AC02C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1C76A-0578-4EDD-9EA0-13952E9379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03A68-8D79-43AF-9F22-78C1EE2DB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11176-6A47-402F-9BA8-58D727F4A96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57503E-0F5A-481B-912D-71A385E5A048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FE42EDD-719A-407E-B62C-9197999F5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2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r>
              <a:rPr lang="en-US"/>
              <a:t>Distribution D Pending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24D5D-2FA2-46F5-9C50-CFDC0E5BC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3033A-9CC5-41F7-A713-6396DBD2D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F62D3-9206-45EB-A223-CA0D891C42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612964"/>
            <a:ext cx="10515600" cy="60549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38200" y="1335418"/>
            <a:ext cx="5215467" cy="4566400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286501" y="1335418"/>
            <a:ext cx="5067300" cy="3684587"/>
          </a:xfrm>
          <a:solidFill>
            <a:schemeClr val="bg2"/>
          </a:solidFill>
          <a:ln>
            <a:solidFill>
              <a:srgbClr val="595A59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67F46-E28D-430E-AC9B-F8685C97697D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80267-0AF0-4BA8-9BCA-DF304F51124E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FC23561A-5E84-415B-8065-65D33D6E7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/>
              <a:t>Place proper DISTRIBUTION statement here.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0E608-0643-44A1-BEB7-8274675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14981-5EE5-47A2-AF05-F7964FDA8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04EE9-740A-4B1E-B723-FD3BDB45D7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5417"/>
            <a:ext cx="5181600" cy="50209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549387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A7E89B-15AA-4061-B0AF-2577F800530A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0E80-6006-4B76-B8C3-1395111A7B20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65899C1-8647-4059-ABB4-F246F0720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/>
              <a:t>Place proper DISTRIBUTION statement here.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6D65F-EDD5-4D9C-A35D-8F1C8203F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CE78F-A173-4494-AA8A-DCF23A6A0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39EBA8-FC46-43D4-86D3-7541DB2A0B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7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289302"/>
            <a:ext cx="5157787" cy="240405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645105"/>
            <a:ext cx="5157787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289301"/>
            <a:ext cx="5183188" cy="240406"/>
          </a:xfrm>
        </p:spPr>
        <p:txBody>
          <a:bodyPr anchor="b">
            <a:normAutofit/>
          </a:bodyPr>
          <a:lstStyle>
            <a:lvl1pPr marL="0" indent="0">
              <a:buNone/>
              <a:defRPr sz="1200" b="1" spc="300">
                <a:solidFill>
                  <a:srgbClr val="00BCE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645105"/>
            <a:ext cx="5183188" cy="467450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549389"/>
            <a:ext cx="10515600" cy="73264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72957-FF0C-4E9F-A61B-EA11590570A5}"/>
              </a:ext>
            </a:extLst>
          </p:cNvPr>
          <p:cNvCxnSpPr/>
          <p:nvPr userDrawn="1"/>
        </p:nvCxnSpPr>
        <p:spPr>
          <a:xfrm>
            <a:off x="914400" y="500338"/>
            <a:ext cx="10363200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85AC12-A373-4B58-80C7-799AD015CFA6}"/>
              </a:ext>
            </a:extLst>
          </p:cNvPr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595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BCFC18A9-D4D3-41DC-98B6-432053B03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34" y="6513870"/>
            <a:ext cx="2560320" cy="53098"/>
          </a:xfrm>
          <a:prstGeom prst="rect">
            <a:avLst/>
          </a:prstGeom>
        </p:spPr>
      </p:pic>
      <p:sp>
        <p:nvSpPr>
          <p:cNvPr id="15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tx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/>
              <a:t>Place proper DISTRIBUTION statement here.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1D48C-BBC5-46A6-BC6E-5D7E00EC0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75" r="15791" b="19870"/>
          <a:stretch/>
        </p:blipFill>
        <p:spPr>
          <a:xfrm>
            <a:off x="1486269" y="71255"/>
            <a:ext cx="283299" cy="384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A818F-B61A-45A3-A93A-8B07F90E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4497" r="15925" b="12697"/>
          <a:stretch/>
        </p:blipFill>
        <p:spPr>
          <a:xfrm>
            <a:off x="881412" y="71254"/>
            <a:ext cx="409029" cy="371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A1F597-E790-46A7-9D7A-2C9E9381EB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52616" y="198076"/>
            <a:ext cx="724984" cy="1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7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573" y="1903867"/>
            <a:ext cx="7494154" cy="285273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19055" y="6536988"/>
            <a:ext cx="7819327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FE5235-994A-493B-939F-DA1F86E9240B}"/>
              </a:ext>
            </a:extLst>
          </p:cNvPr>
          <p:cNvCxnSpPr/>
          <p:nvPr userDrawn="1"/>
        </p:nvCxnSpPr>
        <p:spPr>
          <a:xfrm>
            <a:off x="914400" y="500368"/>
            <a:ext cx="10363200" cy="0"/>
          </a:xfrm>
          <a:prstGeom prst="line">
            <a:avLst/>
          </a:prstGeom>
          <a:ln>
            <a:solidFill>
              <a:srgbClr val="CB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FBC0449-3189-4D40-BA64-41F825098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335" y="6513870"/>
            <a:ext cx="2560320" cy="53098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1" y="6621065"/>
            <a:ext cx="3324969" cy="150440"/>
          </a:xfrm>
        </p:spPr>
        <p:txBody>
          <a:bodyPr>
            <a:noAutofit/>
          </a:bodyPr>
          <a:lstStyle>
            <a:lvl1pPr marL="0" indent="0" algn="r">
              <a:buNone/>
              <a:defRPr sz="450" spc="0" baseline="0">
                <a:solidFill>
                  <a:schemeClr val="bg1"/>
                </a:solidFill>
              </a:defRPr>
            </a:lvl1pPr>
            <a:lvl2pPr marL="342892" indent="0">
              <a:buNone/>
              <a:defRPr sz="750"/>
            </a:lvl2pPr>
            <a:lvl3pPr marL="685783" indent="0">
              <a:buNone/>
              <a:defRPr sz="75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</a:lstStyle>
          <a:p>
            <a:pPr lvl="0"/>
            <a:r>
              <a:rPr lang="en-US"/>
              <a:t>Place proper DISTRIBUTION statement here.</a:t>
            </a:r>
          </a:p>
        </p:txBody>
      </p:sp>
      <p:sp>
        <p:nvSpPr>
          <p:cNvPr id="14" name="TextBox 10"/>
          <p:cNvSpPr txBox="1"/>
          <p:nvPr userDrawn="1"/>
        </p:nvSpPr>
        <p:spPr>
          <a:xfrm>
            <a:off x="11086011" y="6603491"/>
            <a:ext cx="3496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720032-0DC1-4E59-B3EF-A1C3F14D1CF3}" type="slidenum">
              <a:rPr lang="en-US"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AAD68-E742-4396-AFED-A9B722C4D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9015" t="1" r="21171" b="26090"/>
          <a:stretch/>
        </p:blipFill>
        <p:spPr>
          <a:xfrm>
            <a:off x="851775" y="13557"/>
            <a:ext cx="469733" cy="446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A44B8-BE1B-412A-A35E-BFFB9A50FC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552616" y="199210"/>
            <a:ext cx="724984" cy="12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2416E-BF47-4BD8-A957-313647A27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9788"/>
          <a:stretch/>
        </p:blipFill>
        <p:spPr>
          <a:xfrm>
            <a:off x="1448335" y="65003"/>
            <a:ext cx="359169" cy="39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9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E0E4E-0BEA-EF4C-B7F3-07BD370C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8" r:id="rId2"/>
    <p:sldLayoutId id="2147483694" r:id="rId3"/>
    <p:sldLayoutId id="2147483667" r:id="rId4"/>
    <p:sldLayoutId id="2147483693" r:id="rId5"/>
    <p:sldLayoutId id="2147483691" r:id="rId6"/>
    <p:sldLayoutId id="2147483692" r:id="rId7"/>
    <p:sldLayoutId id="2147483689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004B8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4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5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/>
              <a:t>Radiofrequency emission from 9.2-micron short pulsed laser in gases and on solid targets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0901" y="4860757"/>
            <a:ext cx="7983008" cy="1158477"/>
          </a:xfrm>
        </p:spPr>
        <p:txBody>
          <a:bodyPr>
            <a:normAutofit/>
          </a:bodyPr>
          <a:lstStyle/>
          <a:p>
            <a:r>
              <a:rPr lang="en-US" dirty="0"/>
              <a:t>Erin Thornton</a:t>
            </a:r>
            <a:r>
              <a:rPr lang="en-US" baseline="30000" dirty="0"/>
              <a:t>12</a:t>
            </a:r>
            <a:r>
              <a:rPr lang="en-US" dirty="0"/>
              <a:t>, Jennifer Elle</a:t>
            </a:r>
            <a:r>
              <a:rPr lang="en-US" baseline="30000" dirty="0"/>
              <a:t>2*</a:t>
            </a:r>
            <a:r>
              <a:rPr lang="en-US" dirty="0"/>
              <a:t>, Andy Goers</a:t>
            </a:r>
            <a:r>
              <a:rPr lang="en-US" baseline="30000" dirty="0"/>
              <a:t>3</a:t>
            </a:r>
            <a:r>
              <a:rPr lang="en-US" dirty="0"/>
              <a:t>, Brian Gibbons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1 March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16FAE-EBD4-422A-AEBC-E4CB33EB9E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#AFRL-2023-0067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623478E-C47B-FB90-C68E-46F1313C913A}"/>
              </a:ext>
            </a:extLst>
          </p:cNvPr>
          <p:cNvSpPr txBox="1">
            <a:spLocks/>
          </p:cNvSpPr>
          <p:nvPr/>
        </p:nvSpPr>
        <p:spPr>
          <a:xfrm>
            <a:off x="753737" y="5936413"/>
            <a:ext cx="5762323" cy="365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i="0" kern="1200" spc="0" baseline="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78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/>
              <a:t>1. University of North Texas, 2. Air Force Research Laboratory, 3.Applied Physics Laboratory at Johns Hopkins University, * Principal Investigator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69E4F15-3D99-390C-5BF4-5999B9A2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628" y="4308774"/>
            <a:ext cx="3300925" cy="2159355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F8BA7B-64E7-A9C3-5A02-1A8020869B05}"/>
              </a:ext>
            </a:extLst>
          </p:cNvPr>
          <p:cNvSpPr txBox="1">
            <a:spLocks/>
          </p:cNvSpPr>
          <p:nvPr/>
        </p:nvSpPr>
        <p:spPr>
          <a:xfrm>
            <a:off x="753737" y="6285607"/>
            <a:ext cx="5762323" cy="365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" b="0" i="0" kern="1200" spc="0" baseline="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78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/>
              <a:t>Funding:  AFRL Program Funds and the Office of Naval Research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0B07EF-418E-E316-208C-CFD9417322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63142-8238-EFC8-6C53-07782396842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Solid Target Plasma</a:t>
            </a:r>
          </a:p>
        </p:txBody>
      </p:sp>
      <p:pic>
        <p:nvPicPr>
          <p:cNvPr id="5" name="Content Placeholder 4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B9A14263-EE73-AA2F-AFB8-C2CE60415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t="8329" r="12373" b="16184"/>
          <a:stretch/>
        </p:blipFill>
        <p:spPr>
          <a:xfrm>
            <a:off x="8151937" y="1690688"/>
            <a:ext cx="3396596" cy="4602867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F475DE-660C-0197-A440-53C80DBC6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069185"/>
              </p:ext>
            </p:extLst>
          </p:nvPr>
        </p:nvGraphicFramePr>
        <p:xfrm>
          <a:off x="838203" y="1690688"/>
          <a:ext cx="3811857" cy="371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619">
                  <a:extLst>
                    <a:ext uri="{9D8B030D-6E8A-4147-A177-3AD203B41FA5}">
                      <a16:colId xmlns:a16="http://schemas.microsoft.com/office/drawing/2014/main" val="3044708453"/>
                    </a:ext>
                  </a:extLst>
                </a:gridCol>
                <a:gridCol w="1270619">
                  <a:extLst>
                    <a:ext uri="{9D8B030D-6E8A-4147-A177-3AD203B41FA5}">
                      <a16:colId xmlns:a16="http://schemas.microsoft.com/office/drawing/2014/main" val="3219871707"/>
                    </a:ext>
                  </a:extLst>
                </a:gridCol>
                <a:gridCol w="1270619">
                  <a:extLst>
                    <a:ext uri="{9D8B030D-6E8A-4147-A177-3AD203B41FA5}">
                      <a16:colId xmlns:a16="http://schemas.microsoft.com/office/drawing/2014/main" val="1675466386"/>
                    </a:ext>
                  </a:extLst>
                </a:gridCol>
              </a:tblGrid>
              <a:tr h="828457">
                <a:tc>
                  <a:txBody>
                    <a:bodyPr/>
                    <a:lstStyle/>
                    <a:p>
                      <a:r>
                        <a:rPr lang="en-US"/>
                        <a:t>Angle off normal incidence(deg)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Area as measured by light on target (cm</a:t>
                      </a:r>
                      <a:r>
                        <a:rPr lang="en-US" baseline="30000"/>
                        <a:t>2</a:t>
                      </a:r>
                      <a:r>
                        <a:rPr lang="en-US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Area as measured by damage spot on plexiglass(cm</a:t>
                      </a:r>
                      <a:r>
                        <a:rPr lang="en-US" baseline="30000"/>
                        <a:t>2</a:t>
                      </a:r>
                      <a:r>
                        <a:rPr lang="en-US"/>
                        <a:t>)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058235"/>
                  </a:ext>
                </a:extLst>
              </a:tr>
              <a:tr h="426792"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.731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.239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30858"/>
                  </a:ext>
                </a:extLst>
              </a:tr>
              <a:tr h="426792"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.743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.243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628209"/>
                  </a:ext>
                </a:extLst>
              </a:tr>
              <a:tr h="426792"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.807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44739"/>
                  </a:ext>
                </a:extLst>
              </a:tr>
              <a:tr h="426792">
                <a:tc>
                  <a:txBody>
                    <a:bodyPr/>
                    <a:lstStyle/>
                    <a:p>
                      <a:r>
                        <a:rPr lang="en-US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.338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048751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37417B-8D6F-B81B-7E06-2B034DFE3BD3}"/>
              </a:ext>
            </a:extLst>
          </p:cNvPr>
          <p:cNvCxnSpPr>
            <a:cxnSpLocks/>
          </p:cNvCxnSpPr>
          <p:nvPr/>
        </p:nvCxnSpPr>
        <p:spPr>
          <a:xfrm>
            <a:off x="9785064" y="3378200"/>
            <a:ext cx="0" cy="182033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6692A2-130F-A1A5-6FAE-91188054A780}"/>
              </a:ext>
            </a:extLst>
          </p:cNvPr>
          <p:cNvSpPr txBox="1"/>
          <p:nvPr/>
        </p:nvSpPr>
        <p:spPr>
          <a:xfrm>
            <a:off x="9850235" y="32845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.965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DB354-69B3-3C4E-56F8-1920BABBB72E}"/>
              </a:ext>
            </a:extLst>
          </p:cNvPr>
          <p:cNvSpPr txBox="1"/>
          <p:nvPr/>
        </p:nvSpPr>
        <p:spPr>
          <a:xfrm>
            <a:off x="4839628" y="1701839"/>
            <a:ext cx="2702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Plasma decay time: 14 ns (as measured by visible fluorescence)</a:t>
            </a:r>
          </a:p>
        </p:txBody>
      </p:sp>
    </p:spTree>
    <p:extLst>
      <p:ext uri="{BB962C8B-B14F-4D97-AF65-F5344CB8AC3E}">
        <p14:creationId xmlns:p14="http://schemas.microsoft.com/office/powerpoint/2010/main" val="15907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8CD707-C343-F4CE-E864-5970EF050E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816A9-EDB0-4E6D-FAE0-6C2D9D56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8BB433-056F-5E55-4DDA-5D31147428CE}"/>
              </a:ext>
            </a:extLst>
          </p:cNvPr>
          <p:cNvCxnSpPr/>
          <p:nvPr/>
        </p:nvCxnSpPr>
        <p:spPr>
          <a:xfrm flipV="1">
            <a:off x="2799512" y="5539147"/>
            <a:ext cx="0" cy="24125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DEFB226-4B07-6127-7762-8191CEAABC4B}"/>
              </a:ext>
            </a:extLst>
          </p:cNvPr>
          <p:cNvGrpSpPr/>
          <p:nvPr/>
        </p:nvGrpSpPr>
        <p:grpSpPr>
          <a:xfrm>
            <a:off x="963603" y="28098"/>
            <a:ext cx="7362574" cy="6048021"/>
            <a:chOff x="-18525" y="916646"/>
            <a:chExt cx="7362574" cy="604802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33A6997-9E4D-5F59-73E8-091B0C318FE4}"/>
                </a:ext>
              </a:extLst>
            </p:cNvPr>
            <p:cNvCxnSpPr/>
            <p:nvPr/>
          </p:nvCxnSpPr>
          <p:spPr>
            <a:xfrm flipH="1">
              <a:off x="2071110" y="2468502"/>
              <a:ext cx="1981200" cy="149710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3C6E6EA4-6B22-5935-6D52-19216084A5B9}"/>
                </a:ext>
              </a:extLst>
            </p:cNvPr>
            <p:cNvSpPr/>
            <p:nvPr/>
          </p:nvSpPr>
          <p:spPr>
            <a:xfrm rot="16200000">
              <a:off x="1900822" y="3215131"/>
              <a:ext cx="1140823" cy="815789"/>
            </a:xfrm>
            <a:prstGeom prst="parallelogram">
              <a:avLst>
                <a:gd name="adj" fmla="val 2457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DDCEB2-28F7-5964-E2FC-B59281D6A608}"/>
                </a:ext>
              </a:extLst>
            </p:cNvPr>
            <p:cNvCxnSpPr/>
            <p:nvPr/>
          </p:nvCxnSpPr>
          <p:spPr>
            <a:xfrm>
              <a:off x="1817384" y="6668948"/>
              <a:ext cx="2033808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ED6210B-3FE1-52D2-1407-B5E05553654B}"/>
                </a:ext>
              </a:extLst>
            </p:cNvPr>
            <p:cNvSpPr/>
            <p:nvPr/>
          </p:nvSpPr>
          <p:spPr>
            <a:xfrm rot="18469960">
              <a:off x="2742025" y="4117424"/>
              <a:ext cx="102174" cy="152029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269F3D0-1622-57A7-BABA-ADBBBF829AA5}"/>
                    </a:ext>
                  </a:extLst>
                </p:cNvPr>
                <p:cNvSpPr txBox="1"/>
                <p:nvPr/>
              </p:nvSpPr>
              <p:spPr>
                <a:xfrm rot="19328177">
                  <a:off x="206191" y="4619171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269F3D0-1622-57A7-BABA-ADBBBF829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28177">
                  <a:off x="206191" y="4619171"/>
                  <a:ext cx="896471" cy="369332"/>
                </a:xfrm>
                <a:prstGeom prst="rect">
                  <a:avLst/>
                </a:prstGeom>
                <a:blipFill>
                  <a:blip r:embed="rId2"/>
                  <a:stretch>
                    <a:fillRect r="-1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88B8DC-5E46-FCAE-C6FA-7429E0A84E74}"/>
                    </a:ext>
                  </a:extLst>
                </p:cNvPr>
                <p:cNvSpPr txBox="1"/>
                <p:nvPr/>
              </p:nvSpPr>
              <p:spPr>
                <a:xfrm rot="16200000">
                  <a:off x="1735121" y="2158598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88B8DC-5E46-FCAE-C6FA-7429E0A84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735121" y="2158598"/>
                  <a:ext cx="89647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9836" r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56970F-5A4E-944B-FEF1-B240C868EF17}"/>
                    </a:ext>
                  </a:extLst>
                </p:cNvPr>
                <p:cNvSpPr txBox="1"/>
                <p:nvPr/>
              </p:nvSpPr>
              <p:spPr>
                <a:xfrm rot="1244355">
                  <a:off x="4401260" y="4230356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56970F-5A4E-944B-FEF1-B240C868EF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44355">
                  <a:off x="4401260" y="4230356"/>
                  <a:ext cx="896471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10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EEAEDC96-4ADA-9837-A4BC-D3DFF6D3970C}"/>
                </a:ext>
              </a:extLst>
            </p:cNvPr>
            <p:cNvSpPr/>
            <p:nvPr/>
          </p:nvSpPr>
          <p:spPr>
            <a:xfrm rot="16200000">
              <a:off x="1843683" y="3302792"/>
              <a:ext cx="1140823" cy="815789"/>
            </a:xfrm>
            <a:prstGeom prst="parallelogram">
              <a:avLst>
                <a:gd name="adj" fmla="val 2457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87C17DDA-F3F7-6CE0-1E08-BE48D1B4C3E0}"/>
                </a:ext>
              </a:extLst>
            </p:cNvPr>
            <p:cNvSpPr/>
            <p:nvPr/>
          </p:nvSpPr>
          <p:spPr>
            <a:xfrm rot="817735">
              <a:off x="2005080" y="3149361"/>
              <a:ext cx="869774" cy="88347"/>
            </a:xfrm>
            <a:prstGeom prst="parallelogram">
              <a:avLst>
                <a:gd name="adj" fmla="val 3266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B755B4-05D7-8203-8F3C-F5DA14293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48" t="37595" r="72890" b="32701"/>
            <a:stretch/>
          </p:blipFill>
          <p:spPr>
            <a:xfrm rot="6446569">
              <a:off x="1360656" y="5264678"/>
              <a:ext cx="1312100" cy="10873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080C97-302A-C497-6248-945915057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121" t="45866" r="6917" b="41593"/>
            <a:stretch/>
          </p:blipFill>
          <p:spPr>
            <a:xfrm>
              <a:off x="3840296" y="6080746"/>
              <a:ext cx="3503753" cy="8839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C50A-2F92-8336-236C-A9A078ACD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48" t="37595" r="72890" b="32701"/>
            <a:stretch/>
          </p:blipFill>
          <p:spPr>
            <a:xfrm rot="6495351">
              <a:off x="2449482" y="5768246"/>
              <a:ext cx="565137" cy="468349"/>
            </a:xfrm>
            <a:prstGeom prst="rect">
              <a:avLst/>
            </a:prstGeom>
          </p:spPr>
        </p:pic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7035DA9-04C2-3987-6501-37143BA88D94}"/>
                </a:ext>
              </a:extLst>
            </p:cNvPr>
            <p:cNvSpPr/>
            <p:nvPr/>
          </p:nvSpPr>
          <p:spPr>
            <a:xfrm rot="8364732">
              <a:off x="249821" y="916646"/>
              <a:ext cx="5029200" cy="5029200"/>
            </a:xfrm>
            <a:prstGeom prst="arc">
              <a:avLst>
                <a:gd name="adj1" fmla="val 15214678"/>
                <a:gd name="adj2" fmla="val 5787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8ABD2D-422D-C220-863D-DA4340558B9E}"/>
                </a:ext>
              </a:extLst>
            </p:cNvPr>
            <p:cNvSpPr txBox="1"/>
            <p:nvPr/>
          </p:nvSpPr>
          <p:spPr>
            <a:xfrm rot="20086728">
              <a:off x="2938397" y="5343220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Angle Scan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02915A-9F5E-2B47-1731-689338214D06}"/>
                </a:ext>
              </a:extLst>
            </p:cNvPr>
            <p:cNvSpPr txBox="1"/>
            <p:nvPr/>
          </p:nvSpPr>
          <p:spPr>
            <a:xfrm rot="1268325">
              <a:off x="1967984" y="2807393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Target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7D230B-7C73-8616-751D-63B0C01D0CD6}"/>
                </a:ext>
              </a:extLst>
            </p:cNvPr>
            <p:cNvSpPr txBox="1"/>
            <p:nvPr/>
          </p:nvSpPr>
          <p:spPr>
            <a:xfrm>
              <a:off x="4385267" y="5585733"/>
              <a:ext cx="1835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Fast Oscilloscope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AB3F82-0851-56A6-1065-3B68CFB04926}"/>
                </a:ext>
              </a:extLst>
            </p:cNvPr>
            <p:cNvSpPr txBox="1"/>
            <p:nvPr/>
          </p:nvSpPr>
          <p:spPr>
            <a:xfrm>
              <a:off x="-18525" y="5976961"/>
              <a:ext cx="1835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1-18 GHz Horn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44AAF4-047F-A883-F7BE-1845B84AF142}"/>
                </a:ext>
              </a:extLst>
            </p:cNvPr>
            <p:cNvSpPr txBox="1"/>
            <p:nvPr/>
          </p:nvSpPr>
          <p:spPr>
            <a:xfrm>
              <a:off x="2015283" y="6227896"/>
              <a:ext cx="1835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18-33 GHz Horn</a:t>
              </a: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DE50B5C4-8178-ABD5-E730-E64A7D7A954B}"/>
                </a:ext>
              </a:extLst>
            </p:cNvPr>
            <p:cNvSpPr/>
            <p:nvPr/>
          </p:nvSpPr>
          <p:spPr>
            <a:xfrm rot="8364732">
              <a:off x="1874345" y="3386758"/>
              <a:ext cx="914400" cy="914400"/>
            </a:xfrm>
            <a:prstGeom prst="arc">
              <a:avLst>
                <a:gd name="adj1" fmla="val 19934916"/>
                <a:gd name="adj2" fmla="val 32370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8F28EC-A880-415B-F3F5-A3346FE2E4ED}"/>
                </a:ext>
              </a:extLst>
            </p:cNvPr>
            <p:cNvSpPr txBox="1"/>
            <p:nvPr/>
          </p:nvSpPr>
          <p:spPr>
            <a:xfrm>
              <a:off x="1111980" y="4222221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AOI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3A77194-7F4A-BA9C-1015-C9473C06A4D3}"/>
                </a:ext>
              </a:extLst>
            </p:cNvPr>
            <p:cNvCxnSpPr/>
            <p:nvPr/>
          </p:nvCxnSpPr>
          <p:spPr>
            <a:xfrm>
              <a:off x="2384615" y="3731665"/>
              <a:ext cx="2636277" cy="1060268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1E05DE9-F1D4-7024-98D3-1D7211CF3215}"/>
                </a:ext>
              </a:extLst>
            </p:cNvPr>
            <p:cNvCxnSpPr/>
            <p:nvPr/>
          </p:nvCxnSpPr>
          <p:spPr>
            <a:xfrm flipV="1">
              <a:off x="2384615" y="2058910"/>
              <a:ext cx="0" cy="1672755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E5A5929-F31A-DDD8-4667-9444C053540F}"/>
                    </a:ext>
                  </a:extLst>
                </p:cNvPr>
                <p:cNvSpPr txBox="1"/>
                <p:nvPr/>
              </p:nvSpPr>
              <p:spPr>
                <a:xfrm rot="19328177">
                  <a:off x="3371491" y="2636169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E5A5929-F31A-DDD8-4667-9444C05354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28177">
                  <a:off x="3371491" y="2636169"/>
                  <a:ext cx="89647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5000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15E34E-60C8-2B2F-A0A8-C49A0CE42ECB}"/>
                </a:ext>
              </a:extLst>
            </p:cNvPr>
            <p:cNvSpPr txBox="1"/>
            <p:nvPr/>
          </p:nvSpPr>
          <p:spPr>
            <a:xfrm rot="19394538">
              <a:off x="877350" y="3869664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Laser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C30301-A96D-812E-1ED5-42AE046E10DC}"/>
                </a:ext>
              </a:extLst>
            </p:cNvPr>
            <p:cNvCxnSpPr/>
            <p:nvPr/>
          </p:nvCxnSpPr>
          <p:spPr>
            <a:xfrm flipH="1">
              <a:off x="403415" y="3731665"/>
              <a:ext cx="1981200" cy="149710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CE0DC3-EEB6-3BF2-1171-705C0116C99D}"/>
                </a:ext>
              </a:extLst>
            </p:cNvPr>
            <p:cNvCxnSpPr/>
            <p:nvPr/>
          </p:nvCxnSpPr>
          <p:spPr>
            <a:xfrm flipV="1">
              <a:off x="1367886" y="3726956"/>
              <a:ext cx="1024889" cy="76928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E7D1CB5-54DD-43DC-DEFA-0AC21179E683}"/>
                </a:ext>
              </a:extLst>
            </p:cNvPr>
            <p:cNvCxnSpPr/>
            <p:nvPr/>
          </p:nvCxnSpPr>
          <p:spPr>
            <a:xfrm flipV="1">
              <a:off x="1971615" y="3738374"/>
              <a:ext cx="408817" cy="119758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33F57C-5D9C-5C1B-BB8C-664E18B3E7A0}"/>
                </a:ext>
              </a:extLst>
            </p:cNvPr>
            <p:cNvSpPr txBox="1"/>
            <p:nvPr/>
          </p:nvSpPr>
          <p:spPr>
            <a:xfrm rot="17325815">
              <a:off x="1526683" y="4359231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Normal</a:t>
              </a:r>
            </a:p>
          </p:txBody>
        </p:sp>
      </p:grpSp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EF8E27A4-8C24-21BD-29F9-366A37CE8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175017" y="1145547"/>
            <a:ext cx="4606274" cy="34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7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628200-80AB-0FAD-3FEF-A01B280EE5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4C0A15-7941-68CC-6BCD-3FC8A1FC3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Spectra of all sampled lasers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AD38C-38D4-8373-1D58-5D03AB604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8307" r="52576" b="42047"/>
          <a:stretch/>
        </p:blipFill>
        <p:spPr>
          <a:xfrm>
            <a:off x="8466753" y="1218456"/>
            <a:ext cx="2718487" cy="138996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15A8015-9BDC-1E41-68D8-48EF400D9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260564"/>
              </p:ext>
            </p:extLst>
          </p:nvPr>
        </p:nvGraphicFramePr>
        <p:xfrm>
          <a:off x="8805664" y="2608416"/>
          <a:ext cx="3081536" cy="2199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923">
                  <a:extLst>
                    <a:ext uri="{9D8B030D-6E8A-4147-A177-3AD203B41FA5}">
                      <a16:colId xmlns:a16="http://schemas.microsoft.com/office/drawing/2014/main" val="3031890582"/>
                    </a:ext>
                  </a:extLst>
                </a:gridCol>
                <a:gridCol w="954741">
                  <a:extLst>
                    <a:ext uri="{9D8B030D-6E8A-4147-A177-3AD203B41FA5}">
                      <a16:colId xmlns:a16="http://schemas.microsoft.com/office/drawing/2014/main" val="2182069681"/>
                    </a:ext>
                  </a:extLst>
                </a:gridCol>
                <a:gridCol w="1048872">
                  <a:extLst>
                    <a:ext uri="{9D8B030D-6E8A-4147-A177-3AD203B41FA5}">
                      <a16:colId xmlns:a16="http://schemas.microsoft.com/office/drawing/2014/main" val="3136396351"/>
                    </a:ext>
                  </a:extLst>
                </a:gridCol>
              </a:tblGrid>
              <a:tr h="705465">
                <a:tc>
                  <a:txBody>
                    <a:bodyPr/>
                    <a:lstStyle/>
                    <a:p>
                      <a:r>
                        <a:rPr lang="el-GR"/>
                        <a:t>λ</a:t>
                      </a:r>
                      <a:endParaRPr lang="en-US"/>
                    </a:p>
                    <a:p>
                      <a:r>
                        <a:rPr lang="en-US"/>
                        <a:t>(microns)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Energy</a:t>
                      </a:r>
                    </a:p>
                    <a:p>
                      <a:r>
                        <a:rPr lang="en-US"/>
                        <a:t>(joules)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Duration</a:t>
                      </a:r>
                    </a:p>
                    <a:p>
                      <a:r>
                        <a:rPr lang="en-US"/>
                        <a:t>(fs)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133290"/>
                  </a:ext>
                </a:extLst>
              </a:tr>
              <a:tr h="315108">
                <a:tc>
                  <a:txBody>
                    <a:bodyPr/>
                    <a:lstStyle/>
                    <a:p>
                      <a:r>
                        <a:rPr lang="en-US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100465"/>
                  </a:ext>
                </a:extLst>
              </a:tr>
              <a:tr h="349232">
                <a:tc>
                  <a:txBody>
                    <a:bodyPr/>
                    <a:lstStyle/>
                    <a:p>
                      <a:r>
                        <a:rPr lang="en-US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948648"/>
                  </a:ext>
                </a:extLst>
              </a:tr>
              <a:tr h="396802">
                <a:tc>
                  <a:txBody>
                    <a:bodyPr/>
                    <a:lstStyle/>
                    <a:p>
                      <a:r>
                        <a:rPr lang="en-US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85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10.6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777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E47CBB-6354-74BE-3119-24BEF4A4CC4A}"/>
              </a:ext>
            </a:extLst>
          </p:cNvPr>
          <p:cNvSpPr txBox="1"/>
          <p:nvPr/>
        </p:nvSpPr>
        <p:spPr>
          <a:xfrm>
            <a:off x="8711032" y="4937211"/>
            <a:ext cx="264276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Orders of magnitude improvement across all frequencies achieved with BNL laser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AAAF7-47A1-2870-0C9C-A7DD28EB4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03" y="1257863"/>
            <a:ext cx="7687748" cy="50299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0C5C04-9FFF-EFB6-E59E-2510E9146876}"/>
              </a:ext>
            </a:extLst>
          </p:cNvPr>
          <p:cNvSpPr/>
          <p:nvPr/>
        </p:nvSpPr>
        <p:spPr>
          <a:xfrm>
            <a:off x="1369397" y="1079653"/>
            <a:ext cx="6048260" cy="738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AAU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36542E-DA60-604D-CD31-A4B851943722}"/>
              </a:ext>
            </a:extLst>
          </p:cNvPr>
          <p:cNvSpPr/>
          <p:nvPr/>
        </p:nvSpPr>
        <p:spPr>
          <a:xfrm>
            <a:off x="8103704" y="3091941"/>
            <a:ext cx="363049" cy="1389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C293B-77F2-EDAF-8B91-333DFD17CC55}"/>
              </a:ext>
            </a:extLst>
          </p:cNvPr>
          <p:cNvSpPr txBox="1"/>
          <p:nvPr/>
        </p:nvSpPr>
        <p:spPr>
          <a:xfrm rot="5400000">
            <a:off x="7578006" y="3916076"/>
            <a:ext cx="141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A.U.</a:t>
            </a:r>
          </a:p>
        </p:txBody>
      </p:sp>
    </p:spTree>
    <p:extLst>
      <p:ext uri="{BB962C8B-B14F-4D97-AF65-F5344CB8AC3E}">
        <p14:creationId xmlns:p14="http://schemas.microsoft.com/office/powerpoint/2010/main" val="208896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EDFFE6-7B55-3BA5-414E-2CCA98C839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AD8481-8346-5817-9D4C-A19A01461476}"/>
              </a:ext>
            </a:extLst>
          </p:cNvPr>
          <p:cNvGrpSpPr/>
          <p:nvPr/>
        </p:nvGrpSpPr>
        <p:grpSpPr>
          <a:xfrm>
            <a:off x="502365" y="720271"/>
            <a:ext cx="9194287" cy="5649559"/>
            <a:chOff x="206191" y="60926"/>
            <a:chExt cx="10998795" cy="621481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4008342-32DD-5971-4A62-0862020CDBC2}"/>
                </a:ext>
              </a:extLst>
            </p:cNvPr>
            <p:cNvCxnSpPr/>
            <p:nvPr/>
          </p:nvCxnSpPr>
          <p:spPr>
            <a:xfrm flipH="1">
              <a:off x="2071110" y="2468502"/>
              <a:ext cx="1981200" cy="149710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5731A30E-02C1-0F29-2542-ABC7CB60C023}"/>
                </a:ext>
              </a:extLst>
            </p:cNvPr>
            <p:cNvSpPr/>
            <p:nvPr/>
          </p:nvSpPr>
          <p:spPr>
            <a:xfrm rot="16200000">
              <a:off x="1900822" y="3215131"/>
              <a:ext cx="1140823" cy="815789"/>
            </a:xfrm>
            <a:prstGeom prst="parallelogram">
              <a:avLst>
                <a:gd name="adj" fmla="val 2457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CA4BC08-8B7E-5CF3-9A6A-D1E1DDA57CC3}"/>
                </a:ext>
              </a:extLst>
            </p:cNvPr>
            <p:cNvCxnSpPr/>
            <p:nvPr/>
          </p:nvCxnSpPr>
          <p:spPr>
            <a:xfrm flipV="1">
              <a:off x="6041122" y="5254875"/>
              <a:ext cx="192024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0816227-06FD-A265-8F59-CFF2FC24ED2F}"/>
                </a:ext>
              </a:extLst>
            </p:cNvPr>
            <p:cNvSpPr/>
            <p:nvPr/>
          </p:nvSpPr>
          <p:spPr>
            <a:xfrm rot="18469960">
              <a:off x="2742025" y="4117424"/>
              <a:ext cx="102174" cy="152029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D36C15-6372-3EDC-5F89-B1553E5C5A6A}"/>
                    </a:ext>
                  </a:extLst>
                </p:cNvPr>
                <p:cNvSpPr txBox="1"/>
                <p:nvPr/>
              </p:nvSpPr>
              <p:spPr>
                <a:xfrm rot="19328177">
                  <a:off x="206191" y="4619171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D36C15-6372-3EDC-5F89-B1553E5C5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28177">
                  <a:off x="206191" y="4619171"/>
                  <a:ext cx="896471" cy="369332"/>
                </a:xfrm>
                <a:prstGeom prst="rect">
                  <a:avLst/>
                </a:prstGeom>
                <a:blipFill>
                  <a:blip r:embed="rId2"/>
                  <a:stretch>
                    <a:fillRect t="-5000" r="-12121"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E6605BE-59B7-6B12-0E14-D5AAE28C3F9E}"/>
                    </a:ext>
                  </a:extLst>
                </p:cNvPr>
                <p:cNvSpPr txBox="1"/>
                <p:nvPr/>
              </p:nvSpPr>
              <p:spPr>
                <a:xfrm rot="16200000">
                  <a:off x="1735121" y="1728290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E6605BE-59B7-6B12-0E14-D5AAE28C3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735121" y="1728290"/>
                  <a:ext cx="89647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9804" r="-490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0D9C6EF-4A1A-25FD-40EA-47735C63D778}"/>
                    </a:ext>
                  </a:extLst>
                </p:cNvPr>
                <p:cNvSpPr txBox="1"/>
                <p:nvPr/>
              </p:nvSpPr>
              <p:spPr>
                <a:xfrm rot="1244355">
                  <a:off x="4401260" y="4230356"/>
                  <a:ext cx="8964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0D9C6EF-4A1A-25FD-40EA-47735C63D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244355">
                  <a:off x="4401260" y="4230356"/>
                  <a:ext cx="896471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5147" b="-22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8E82A2C8-7209-5171-805F-94D144763662}"/>
                </a:ext>
              </a:extLst>
            </p:cNvPr>
            <p:cNvSpPr/>
            <p:nvPr/>
          </p:nvSpPr>
          <p:spPr>
            <a:xfrm rot="16200000">
              <a:off x="1843683" y="3302792"/>
              <a:ext cx="1140823" cy="815789"/>
            </a:xfrm>
            <a:prstGeom prst="parallelogram">
              <a:avLst>
                <a:gd name="adj" fmla="val 24576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538EED2E-40F2-FAFF-622B-C9164814550B}"/>
                </a:ext>
              </a:extLst>
            </p:cNvPr>
            <p:cNvSpPr/>
            <p:nvPr/>
          </p:nvSpPr>
          <p:spPr>
            <a:xfrm rot="817735">
              <a:off x="2005080" y="3149361"/>
              <a:ext cx="869774" cy="88347"/>
            </a:xfrm>
            <a:prstGeom prst="parallelogram">
              <a:avLst>
                <a:gd name="adj" fmla="val 3266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9D5EAC-61EE-217A-A9B2-C4FEFF4E5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48" t="37595" r="72890" b="32701"/>
            <a:stretch/>
          </p:blipFill>
          <p:spPr>
            <a:xfrm rot="1395951">
              <a:off x="5075123" y="4452660"/>
              <a:ext cx="1312100" cy="108738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C50E57-08CF-1F83-5921-4D9FD568A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48" t="37595" r="72890" b="32701"/>
            <a:stretch/>
          </p:blipFill>
          <p:spPr>
            <a:xfrm rot="16200000">
              <a:off x="1755043" y="173284"/>
              <a:ext cx="1312100" cy="10873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DDAF63-1892-EBB1-287E-56FD5B8C4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121" t="44815" r="6917" b="40222"/>
            <a:stretch/>
          </p:blipFill>
          <p:spPr>
            <a:xfrm>
              <a:off x="7701233" y="4741082"/>
              <a:ext cx="3503753" cy="105462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9D0436-8396-979A-1912-33CA59955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48" t="37595" r="72890" b="32701"/>
            <a:stretch/>
          </p:blipFill>
          <p:spPr>
            <a:xfrm rot="18852870">
              <a:off x="3934383" y="1420591"/>
              <a:ext cx="1312100" cy="108738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43FD54-CAF3-93D5-60C5-9B3E13D2CC72}"/>
                </a:ext>
              </a:extLst>
            </p:cNvPr>
            <p:cNvSpPr txBox="1"/>
            <p:nvPr/>
          </p:nvSpPr>
          <p:spPr>
            <a:xfrm>
              <a:off x="4600424" y="1931919"/>
              <a:ext cx="1459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Behind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DB36AA-D150-592C-AFDA-DBA8EE588B26}"/>
                </a:ext>
              </a:extLst>
            </p:cNvPr>
            <p:cNvSpPr txBox="1"/>
            <p:nvPr/>
          </p:nvSpPr>
          <p:spPr>
            <a:xfrm>
              <a:off x="4754551" y="3870102"/>
              <a:ext cx="2143105" cy="406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Perpendicular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5F8A5C-465B-5257-4C63-0CF73F9888BA}"/>
                </a:ext>
              </a:extLst>
            </p:cNvPr>
            <p:cNvSpPr txBox="1"/>
            <p:nvPr/>
          </p:nvSpPr>
          <p:spPr>
            <a:xfrm rot="1268325">
              <a:off x="1967984" y="2807393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Target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B240C6-D6A1-EAD0-26DE-40722F97D9FE}"/>
                </a:ext>
              </a:extLst>
            </p:cNvPr>
            <p:cNvSpPr txBox="1"/>
            <p:nvPr/>
          </p:nvSpPr>
          <p:spPr>
            <a:xfrm>
              <a:off x="8535154" y="4463031"/>
              <a:ext cx="2275510" cy="406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Fast Oscilloscope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93E561-1D49-68D9-ABEE-DD1C0016BE7C}"/>
                </a:ext>
              </a:extLst>
            </p:cNvPr>
            <p:cNvSpPr txBox="1"/>
            <p:nvPr/>
          </p:nvSpPr>
          <p:spPr>
            <a:xfrm>
              <a:off x="4851217" y="5564741"/>
              <a:ext cx="2291000" cy="71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Dual Polarization Horn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B38823-BE9A-B575-F007-B9851D056543}"/>
                </a:ext>
              </a:extLst>
            </p:cNvPr>
            <p:cNvSpPr txBox="1"/>
            <p:nvPr/>
          </p:nvSpPr>
          <p:spPr>
            <a:xfrm>
              <a:off x="2360259" y="349863"/>
              <a:ext cx="1459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Above</a:t>
              </a: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55829D95-4FA6-2F88-1AFE-BF383EAA58F5}"/>
                </a:ext>
              </a:extLst>
            </p:cNvPr>
            <p:cNvSpPr/>
            <p:nvPr/>
          </p:nvSpPr>
          <p:spPr>
            <a:xfrm rot="8364732">
              <a:off x="1874345" y="3386758"/>
              <a:ext cx="914400" cy="914400"/>
            </a:xfrm>
            <a:prstGeom prst="arc">
              <a:avLst>
                <a:gd name="adj1" fmla="val 19934916"/>
                <a:gd name="adj2" fmla="val 32370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D9E2F3-2A01-F20D-8670-540D071417F9}"/>
                </a:ext>
              </a:extLst>
            </p:cNvPr>
            <p:cNvSpPr txBox="1"/>
            <p:nvPr/>
          </p:nvSpPr>
          <p:spPr>
            <a:xfrm>
              <a:off x="1111980" y="4222221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AOI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CD670B6-E796-AF76-D64C-9EEEBB771712}"/>
                </a:ext>
              </a:extLst>
            </p:cNvPr>
            <p:cNvCxnSpPr/>
            <p:nvPr/>
          </p:nvCxnSpPr>
          <p:spPr>
            <a:xfrm>
              <a:off x="2384615" y="3731665"/>
              <a:ext cx="2636277" cy="1060268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99ACF01-5FB3-AB63-BD3B-633934A622BD}"/>
                </a:ext>
              </a:extLst>
            </p:cNvPr>
            <p:cNvCxnSpPr/>
            <p:nvPr/>
          </p:nvCxnSpPr>
          <p:spPr>
            <a:xfrm flipH="1" flipV="1">
              <a:off x="2384615" y="1445665"/>
              <a:ext cx="0" cy="228600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C7131D4-BC1C-7145-7048-838384CE02C6}"/>
                    </a:ext>
                  </a:extLst>
                </p:cNvPr>
                <p:cNvSpPr txBox="1"/>
                <p:nvPr/>
              </p:nvSpPr>
              <p:spPr>
                <a:xfrm rot="19328177">
                  <a:off x="3182882" y="2658710"/>
                  <a:ext cx="1140303" cy="4062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a14:m>
                  <a:r>
                    <a:rPr lang="en-US"/>
                    <a:t> axis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C7131D4-BC1C-7145-7048-838384CE02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28177">
                  <a:off x="3182882" y="2658710"/>
                  <a:ext cx="1140303" cy="406285"/>
                </a:xfrm>
                <a:prstGeom prst="rect">
                  <a:avLst/>
                </a:prstGeom>
                <a:blipFill>
                  <a:blip r:embed="rId6"/>
                  <a:stretch>
                    <a:fillRect t="-3448" r="-61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2EE8DE-8F8F-8688-0340-69947DC7B2A9}"/>
                </a:ext>
              </a:extLst>
            </p:cNvPr>
            <p:cNvSpPr txBox="1"/>
            <p:nvPr/>
          </p:nvSpPr>
          <p:spPr>
            <a:xfrm rot="19394538">
              <a:off x="877350" y="3869664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Laser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BC37B46-48AE-A42B-81DD-566FAA469226}"/>
                </a:ext>
              </a:extLst>
            </p:cNvPr>
            <p:cNvCxnSpPr/>
            <p:nvPr/>
          </p:nvCxnSpPr>
          <p:spPr>
            <a:xfrm flipH="1">
              <a:off x="403415" y="3731665"/>
              <a:ext cx="1981200" cy="149710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C0B3BC2-B4DA-DE25-A929-3352F1396C02}"/>
                </a:ext>
              </a:extLst>
            </p:cNvPr>
            <p:cNvCxnSpPr/>
            <p:nvPr/>
          </p:nvCxnSpPr>
          <p:spPr>
            <a:xfrm flipV="1">
              <a:off x="1367886" y="3726956"/>
              <a:ext cx="1024889" cy="76928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13E965-C0CD-A6DE-4B73-B6650C3A5525}"/>
                </a:ext>
              </a:extLst>
            </p:cNvPr>
            <p:cNvCxnSpPr/>
            <p:nvPr/>
          </p:nvCxnSpPr>
          <p:spPr>
            <a:xfrm flipV="1">
              <a:off x="1971615" y="3738374"/>
              <a:ext cx="408817" cy="119758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04AB66-81BA-A17D-65C3-30A94BF79E41}"/>
                </a:ext>
              </a:extLst>
            </p:cNvPr>
            <p:cNvSpPr txBox="1"/>
            <p:nvPr/>
          </p:nvSpPr>
          <p:spPr>
            <a:xfrm rot="17325815">
              <a:off x="1526683" y="4359231"/>
              <a:ext cx="1527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Normal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ED8DB0-F742-BAAC-F3BC-BFDB1492DF5D}"/>
              </a:ext>
            </a:extLst>
          </p:cNvPr>
          <p:cNvGrpSpPr/>
          <p:nvPr/>
        </p:nvGrpSpPr>
        <p:grpSpPr>
          <a:xfrm>
            <a:off x="5982711" y="822456"/>
            <a:ext cx="5747436" cy="3855894"/>
            <a:chOff x="6206671" y="500198"/>
            <a:chExt cx="5911449" cy="4198320"/>
          </a:xfrm>
        </p:grpSpPr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60D4EB34-E426-B22E-D913-886F3DF49F6B}"/>
                </a:ext>
              </a:extLst>
            </p:cNvPr>
            <p:cNvSpPr/>
            <p:nvPr/>
          </p:nvSpPr>
          <p:spPr>
            <a:xfrm rot="10800000">
              <a:off x="6369536" y="707277"/>
              <a:ext cx="1158094" cy="13534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A026155-A699-1263-1FA3-2A72B6F7CB78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V="1">
              <a:off x="6948583" y="842624"/>
              <a:ext cx="0" cy="5113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8D15FEE-1D60-2BF1-CA35-89E5875AC3B2}"/>
                </a:ext>
              </a:extLst>
            </p:cNvPr>
            <p:cNvCxnSpPr/>
            <p:nvPr/>
          </p:nvCxnSpPr>
          <p:spPr>
            <a:xfrm>
              <a:off x="7850177" y="1214225"/>
              <a:ext cx="0" cy="54864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753597-71B9-CDA0-F9C2-403BD0918F02}"/>
                </a:ext>
              </a:extLst>
            </p:cNvPr>
            <p:cNvSpPr txBox="1"/>
            <p:nvPr/>
          </p:nvSpPr>
          <p:spPr>
            <a:xfrm>
              <a:off x="6959315" y="863777"/>
              <a:ext cx="8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Ch. 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606A72-9D52-FC50-C47D-347165426B7D}"/>
                </a:ext>
              </a:extLst>
            </p:cNvPr>
            <p:cNvSpPr txBox="1"/>
            <p:nvPr/>
          </p:nvSpPr>
          <p:spPr>
            <a:xfrm rot="16200000">
              <a:off x="7283894" y="1276403"/>
              <a:ext cx="8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Ch. 1</a:t>
              </a:r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4CFFA4F7-4D3E-555B-D709-6E691CEA15A7}"/>
                </a:ext>
              </a:extLst>
            </p:cNvPr>
            <p:cNvSpPr/>
            <p:nvPr/>
          </p:nvSpPr>
          <p:spPr>
            <a:xfrm rot="16200000">
              <a:off x="6488815" y="2433955"/>
              <a:ext cx="914400" cy="135347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D5960F7-A90B-F205-0CDF-F75F71C092BA}"/>
                </a:ext>
              </a:extLst>
            </p:cNvPr>
            <p:cNvCxnSpPr/>
            <p:nvPr/>
          </p:nvCxnSpPr>
          <p:spPr>
            <a:xfrm flipV="1">
              <a:off x="6328246" y="2532037"/>
              <a:ext cx="54864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E69126F-7613-3AF9-9E14-E5C2F2A9712E}"/>
                </a:ext>
              </a:extLst>
            </p:cNvPr>
            <p:cNvCxnSpPr/>
            <p:nvPr/>
          </p:nvCxnSpPr>
          <p:spPr>
            <a:xfrm flipV="1">
              <a:off x="7848163" y="2014021"/>
              <a:ext cx="2014" cy="5486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2DE9B52-FA32-BD95-4BA6-069C9069AEA3}"/>
                </a:ext>
              </a:extLst>
            </p:cNvPr>
            <p:cNvSpPr txBox="1"/>
            <p:nvPr/>
          </p:nvSpPr>
          <p:spPr>
            <a:xfrm>
              <a:off x="7046875" y="2506506"/>
              <a:ext cx="8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Ch. 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B8BB38-19D3-78A6-84A2-ECDFF9135497}"/>
                </a:ext>
              </a:extLst>
            </p:cNvPr>
            <p:cNvSpPr txBox="1"/>
            <p:nvPr/>
          </p:nvSpPr>
          <p:spPr>
            <a:xfrm rot="16200000">
              <a:off x="7264326" y="2080839"/>
              <a:ext cx="8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Ch. 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8887C4-E568-A09A-E9D5-5DC1996157DC}"/>
                </a:ext>
              </a:extLst>
            </p:cNvPr>
            <p:cNvSpPr txBox="1"/>
            <p:nvPr/>
          </p:nvSpPr>
          <p:spPr>
            <a:xfrm>
              <a:off x="7906467" y="3941820"/>
              <a:ext cx="1560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Perpendicular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60285B2-C8AD-36D3-AEDD-1B79CC3ADDF4}"/>
                </a:ext>
              </a:extLst>
            </p:cNvPr>
            <p:cNvSpPr txBox="1"/>
            <p:nvPr/>
          </p:nvSpPr>
          <p:spPr>
            <a:xfrm>
              <a:off x="7906467" y="2499903"/>
              <a:ext cx="1560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Behind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68D019-B8DB-A888-973D-D16D55C08DAA}"/>
                </a:ext>
              </a:extLst>
            </p:cNvPr>
            <p:cNvSpPr txBox="1"/>
            <p:nvPr/>
          </p:nvSpPr>
          <p:spPr>
            <a:xfrm>
              <a:off x="7917974" y="1342663"/>
              <a:ext cx="1560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Above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9E84BC3-D6EC-303E-B458-35F2CB3D4C9F}"/>
                </a:ext>
              </a:extLst>
            </p:cNvPr>
            <p:cNvSpPr/>
            <p:nvPr/>
          </p:nvSpPr>
          <p:spPr>
            <a:xfrm>
              <a:off x="7759212" y="2605818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ACC958-C2D8-9858-E467-0A60C846F388}"/>
                </a:ext>
              </a:extLst>
            </p:cNvPr>
            <p:cNvSpPr/>
            <p:nvPr/>
          </p:nvSpPr>
          <p:spPr>
            <a:xfrm>
              <a:off x="6206671" y="500198"/>
              <a:ext cx="5864514" cy="41983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F248F9B-548C-A398-74E2-4C57EF4163C9}"/>
                </a:ext>
              </a:extLst>
            </p:cNvPr>
            <p:cNvSpPr/>
            <p:nvPr/>
          </p:nvSpPr>
          <p:spPr>
            <a:xfrm>
              <a:off x="7827552" y="2677298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AA352C8F-3071-F821-2903-E65ECCE6DA1D}"/>
                </a:ext>
              </a:extLst>
            </p:cNvPr>
            <p:cNvSpPr/>
            <p:nvPr/>
          </p:nvSpPr>
          <p:spPr>
            <a:xfrm rot="10800000">
              <a:off x="6576938" y="3432457"/>
              <a:ext cx="731520" cy="731520"/>
            </a:xfrm>
            <a:prstGeom prst="parallelogram">
              <a:avLst>
                <a:gd name="adj" fmla="val 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F0636B7-7C23-B667-8C7E-DCFAFB8791AD}"/>
                </a:ext>
              </a:extLst>
            </p:cNvPr>
            <p:cNvGrpSpPr/>
            <p:nvPr/>
          </p:nvGrpSpPr>
          <p:grpSpPr>
            <a:xfrm>
              <a:off x="6805538" y="3669769"/>
              <a:ext cx="274320" cy="278602"/>
              <a:chOff x="7193146" y="2501472"/>
              <a:chExt cx="274320" cy="278602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6C3C612-4D0A-3C84-4658-A226F862429D}"/>
                  </a:ext>
                </a:extLst>
              </p:cNvPr>
              <p:cNvCxnSpPr/>
              <p:nvPr/>
            </p:nvCxnSpPr>
            <p:spPr>
              <a:xfrm flipV="1">
                <a:off x="7193146" y="2505754"/>
                <a:ext cx="274320" cy="2743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C7C72541-EA42-10E5-04C0-75F4276EDBCB}"/>
                  </a:ext>
                </a:extLst>
              </p:cNvPr>
              <p:cNvCxnSpPr/>
              <p:nvPr/>
            </p:nvCxnSpPr>
            <p:spPr>
              <a:xfrm flipH="1" flipV="1">
                <a:off x="7193146" y="2501472"/>
                <a:ext cx="274320" cy="2743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4C1950E-1459-5C41-3F98-4092BD0E6195}"/>
                </a:ext>
              </a:extLst>
            </p:cNvPr>
            <p:cNvCxnSpPr/>
            <p:nvPr/>
          </p:nvCxnSpPr>
          <p:spPr>
            <a:xfrm flipV="1">
              <a:off x="7859594" y="3451914"/>
              <a:ext cx="2014" cy="54864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CB12858-0007-5CE6-4081-128191392610}"/>
                </a:ext>
              </a:extLst>
            </p:cNvPr>
            <p:cNvSpPr txBox="1"/>
            <p:nvPr/>
          </p:nvSpPr>
          <p:spPr>
            <a:xfrm>
              <a:off x="7138989" y="4114731"/>
              <a:ext cx="8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Ch. 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E161B54-B055-31EE-8D44-721AE292D3D5}"/>
                </a:ext>
              </a:extLst>
            </p:cNvPr>
            <p:cNvSpPr txBox="1"/>
            <p:nvPr/>
          </p:nvSpPr>
          <p:spPr>
            <a:xfrm rot="16200000">
              <a:off x="7275757" y="3518732"/>
              <a:ext cx="8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Ch. 1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96509AA-18BC-842E-E5C1-4DD17D72CC7B}"/>
                </a:ext>
              </a:extLst>
            </p:cNvPr>
            <p:cNvSpPr/>
            <p:nvPr/>
          </p:nvSpPr>
          <p:spPr>
            <a:xfrm>
              <a:off x="7770643" y="4043711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117B01-9D2E-CFE3-AC42-2394D7114F11}"/>
                </a:ext>
              </a:extLst>
            </p:cNvPr>
            <p:cNvSpPr/>
            <p:nvPr/>
          </p:nvSpPr>
          <p:spPr>
            <a:xfrm>
              <a:off x="7838983" y="4109095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D6F4431-5767-6FED-3A46-492C679AF9C5}"/>
                    </a:ext>
                  </a:extLst>
                </p:cNvPr>
                <p:cNvSpPr txBox="1"/>
                <p:nvPr/>
              </p:nvSpPr>
              <p:spPr>
                <a:xfrm>
                  <a:off x="9360120" y="1159783"/>
                  <a:ext cx="2758000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a14:m>
                  <a:r>
                    <a:rPr lang="en-US"/>
                    <a:t> to laser polarization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D6F4431-5767-6FED-3A46-492C679AF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120" y="1159783"/>
                  <a:ext cx="2758000" cy="390748"/>
                </a:xfrm>
                <a:prstGeom prst="rect">
                  <a:avLst/>
                </a:prstGeom>
                <a:blipFill>
                  <a:blip r:embed="rId7"/>
                  <a:stretch>
                    <a:fillRect t="-6780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D51FB18-3EBC-AF4E-ED93-510EB427FCE6}"/>
                </a:ext>
              </a:extLst>
            </p:cNvPr>
            <p:cNvSpPr txBox="1"/>
            <p:nvPr/>
          </p:nvSpPr>
          <p:spPr>
            <a:xfrm>
              <a:off x="9800845" y="563472"/>
              <a:ext cx="1865357" cy="366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Polarization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B2AA8DB-F398-0DD5-CA8C-57469021BC73}"/>
                </a:ext>
              </a:extLst>
            </p:cNvPr>
            <p:cNvSpPr txBox="1"/>
            <p:nvPr/>
          </p:nvSpPr>
          <p:spPr>
            <a:xfrm>
              <a:off x="7953328" y="563439"/>
              <a:ext cx="1566653" cy="366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Position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E16C5D7-82CD-CB7E-7BD3-BCBAA073C169}"/>
                    </a:ext>
                  </a:extLst>
                </p:cNvPr>
                <p:cNvSpPr txBox="1"/>
                <p:nvPr/>
              </p:nvSpPr>
              <p:spPr>
                <a:xfrm>
                  <a:off x="9350811" y="2306777"/>
                  <a:ext cx="2758000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</m:oMath>
                  </a14:m>
                  <a:r>
                    <a:rPr lang="en-US"/>
                    <a:t> to laser propagation</a:t>
                  </a: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E16C5D7-82CD-CB7E-7BD3-BCBAA073C1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0811" y="2306777"/>
                  <a:ext cx="2758000" cy="390748"/>
                </a:xfrm>
                <a:prstGeom prst="rect">
                  <a:avLst/>
                </a:prstGeom>
                <a:blipFill>
                  <a:blip r:embed="rId8"/>
                  <a:stretch>
                    <a:fillRect t="-6780" r="-909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F214484-B929-F523-EFDA-AE091358FEEB}"/>
                    </a:ext>
                  </a:extLst>
                </p:cNvPr>
                <p:cNvSpPr txBox="1"/>
                <p:nvPr/>
              </p:nvSpPr>
              <p:spPr>
                <a:xfrm>
                  <a:off x="9349522" y="3688808"/>
                  <a:ext cx="2758000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a14:m>
                  <a:r>
                    <a:rPr lang="en-US"/>
                    <a:t> to laser polarization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F214484-B929-F523-EFDA-AE091358F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9522" y="3688808"/>
                  <a:ext cx="2758000" cy="390748"/>
                </a:xfrm>
                <a:prstGeom prst="rect">
                  <a:avLst/>
                </a:prstGeom>
                <a:blipFill>
                  <a:blip r:embed="rId9"/>
                  <a:stretch>
                    <a:fillRect t="-6780" b="-305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A974F2-B1CA-E5B6-F9E8-BFBA2268B7F3}"/>
                </a:ext>
              </a:extLst>
            </p:cNvPr>
            <p:cNvCxnSpPr/>
            <p:nvPr/>
          </p:nvCxnSpPr>
          <p:spPr>
            <a:xfrm flipH="1">
              <a:off x="9404945" y="500198"/>
              <a:ext cx="0" cy="41983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5171781-E39C-D143-10B5-E12C7BE0EC71}"/>
                </a:ext>
              </a:extLst>
            </p:cNvPr>
            <p:cNvCxnSpPr/>
            <p:nvPr/>
          </p:nvCxnSpPr>
          <p:spPr>
            <a:xfrm flipH="1">
              <a:off x="10106805" y="1648542"/>
              <a:ext cx="73152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500DB9D-53A1-9209-8E85-0B47D9C73A97}"/>
                </a:ext>
              </a:extLst>
            </p:cNvPr>
            <p:cNvCxnSpPr/>
            <p:nvPr/>
          </p:nvCxnSpPr>
          <p:spPr>
            <a:xfrm flipH="1">
              <a:off x="10106805" y="2814187"/>
              <a:ext cx="731520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741DD09-6AEB-5FCB-F7B2-D218EAA0F6FC}"/>
                </a:ext>
              </a:extLst>
            </p:cNvPr>
            <p:cNvCxnSpPr/>
            <p:nvPr/>
          </p:nvCxnSpPr>
          <p:spPr>
            <a:xfrm flipH="1">
              <a:off x="10106805" y="4124228"/>
              <a:ext cx="73152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D64823D-1F27-8870-1CBA-4284725E734B}"/>
                </a:ext>
              </a:extLst>
            </p:cNvPr>
            <p:cNvSpPr/>
            <p:nvPr/>
          </p:nvSpPr>
          <p:spPr>
            <a:xfrm>
              <a:off x="11041534" y="4032788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096F56D-DC97-0FF3-4393-04E51776CEE7}"/>
                </a:ext>
              </a:extLst>
            </p:cNvPr>
            <p:cNvSpPr/>
            <p:nvPr/>
          </p:nvSpPr>
          <p:spPr>
            <a:xfrm>
              <a:off x="11109874" y="4098172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30DB513-7563-70D5-C2A1-E5A7AE215F78}"/>
                </a:ext>
              </a:extLst>
            </p:cNvPr>
            <p:cNvSpPr/>
            <p:nvPr/>
          </p:nvSpPr>
          <p:spPr>
            <a:xfrm>
              <a:off x="11041534" y="2722747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46E5610-EF5D-3646-4C4D-0362D9C6411E}"/>
                </a:ext>
              </a:extLst>
            </p:cNvPr>
            <p:cNvSpPr/>
            <p:nvPr/>
          </p:nvSpPr>
          <p:spPr>
            <a:xfrm>
              <a:off x="11109874" y="278813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AB954D9-F0DB-7E49-884D-754A0057F0DF}"/>
                </a:ext>
              </a:extLst>
            </p:cNvPr>
            <p:cNvSpPr/>
            <p:nvPr/>
          </p:nvSpPr>
          <p:spPr>
            <a:xfrm>
              <a:off x="11041534" y="1547731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66A1C5C-8CD3-279C-6779-9D9D13D605BD}"/>
                </a:ext>
              </a:extLst>
            </p:cNvPr>
            <p:cNvSpPr/>
            <p:nvPr/>
          </p:nvSpPr>
          <p:spPr>
            <a:xfrm>
              <a:off x="11109874" y="1613115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A9E73A-6F8B-2F22-F07D-98C276B54982}"/>
                </a:ext>
              </a:extLst>
            </p:cNvPr>
            <p:cNvSpPr/>
            <p:nvPr/>
          </p:nvSpPr>
          <p:spPr>
            <a:xfrm>
              <a:off x="7747105" y="965211"/>
              <a:ext cx="182880" cy="1828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BC1436B-85A7-FE30-22A5-6F8B7DFFC585}"/>
                </a:ext>
              </a:extLst>
            </p:cNvPr>
            <p:cNvSpPr/>
            <p:nvPr/>
          </p:nvSpPr>
          <p:spPr>
            <a:xfrm>
              <a:off x="7815445" y="1036691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65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430724-05C3-451D-5B85-4C7192FEE6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2853" y="6636565"/>
            <a:ext cx="3324969" cy="150440"/>
          </a:xfrm>
        </p:spPr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100155-F565-5706-F63F-863A8101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82" y="585655"/>
            <a:ext cx="10515600" cy="605492"/>
          </a:xfrm>
        </p:spPr>
        <p:txBody>
          <a:bodyPr/>
          <a:lstStyle/>
          <a:p>
            <a:r>
              <a:rPr lang="en-US"/>
              <a:t>Sum of Frequency Content for Alumina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38955E4-DF1D-D538-CEC8-0F447AD5E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8120" r="16444"/>
          <a:stretch/>
        </p:blipFill>
        <p:spPr>
          <a:xfrm>
            <a:off x="3154190" y="1122824"/>
            <a:ext cx="7407220" cy="54581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2A97CAC-E80E-CA92-05B1-1A08EAAE9F75}"/>
              </a:ext>
            </a:extLst>
          </p:cNvPr>
          <p:cNvSpPr txBox="1"/>
          <p:nvPr/>
        </p:nvSpPr>
        <p:spPr>
          <a:xfrm>
            <a:off x="3724018" y="6255157"/>
            <a:ext cx="207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AOI (°)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345628-4FAB-A853-3858-1B0BD66D31FC}"/>
              </a:ext>
            </a:extLst>
          </p:cNvPr>
          <p:cNvSpPr txBox="1"/>
          <p:nvPr/>
        </p:nvSpPr>
        <p:spPr>
          <a:xfrm>
            <a:off x="8211744" y="6202230"/>
            <a:ext cx="207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AOI (°)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94402EB-7789-4C51-DB0F-3A6B4597D884}"/>
              </a:ext>
            </a:extLst>
          </p:cNvPr>
          <p:cNvSpPr/>
          <p:nvPr/>
        </p:nvSpPr>
        <p:spPr>
          <a:xfrm>
            <a:off x="3563677" y="5460057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4C6F13A-47A4-4B7F-BD5D-F25E94747A9A}"/>
              </a:ext>
            </a:extLst>
          </p:cNvPr>
          <p:cNvSpPr/>
          <p:nvPr/>
        </p:nvSpPr>
        <p:spPr>
          <a:xfrm>
            <a:off x="4466037" y="5323961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DF6964C-1EF5-C0FF-866F-7F891FFD88A5}"/>
              </a:ext>
            </a:extLst>
          </p:cNvPr>
          <p:cNvSpPr/>
          <p:nvPr/>
        </p:nvSpPr>
        <p:spPr>
          <a:xfrm>
            <a:off x="5642533" y="5218409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4C0E0CF-F715-95FE-3DE0-BD3F4267CF53}"/>
              </a:ext>
            </a:extLst>
          </p:cNvPr>
          <p:cNvSpPr/>
          <p:nvPr/>
        </p:nvSpPr>
        <p:spPr>
          <a:xfrm>
            <a:off x="8087720" y="5397203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A22B9FD-1C48-8D5D-B2D8-4740D7244E8F}"/>
              </a:ext>
            </a:extLst>
          </p:cNvPr>
          <p:cNvSpPr/>
          <p:nvPr/>
        </p:nvSpPr>
        <p:spPr>
          <a:xfrm>
            <a:off x="8981198" y="539165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BFA5BA9-B0ED-6D86-CD66-466BC324A2B8}"/>
              </a:ext>
            </a:extLst>
          </p:cNvPr>
          <p:cNvSpPr/>
          <p:nvPr/>
        </p:nvSpPr>
        <p:spPr>
          <a:xfrm>
            <a:off x="10151781" y="534593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379822F-7024-400E-DC77-2076228E911B}"/>
              </a:ext>
            </a:extLst>
          </p:cNvPr>
          <p:cNvSpPr/>
          <p:nvPr/>
        </p:nvSpPr>
        <p:spPr>
          <a:xfrm>
            <a:off x="3577453" y="2758598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E8DD4D-97EA-1F57-6939-ABE20537E294}"/>
              </a:ext>
            </a:extLst>
          </p:cNvPr>
          <p:cNvSpPr/>
          <p:nvPr/>
        </p:nvSpPr>
        <p:spPr>
          <a:xfrm>
            <a:off x="4457143" y="2367268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5E9AC45-C875-148F-D399-3777BBA9BF8F}"/>
              </a:ext>
            </a:extLst>
          </p:cNvPr>
          <p:cNvSpPr/>
          <p:nvPr/>
        </p:nvSpPr>
        <p:spPr>
          <a:xfrm>
            <a:off x="5634089" y="2056121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816B747-DEAF-5671-7221-F37328B812BA}"/>
              </a:ext>
            </a:extLst>
          </p:cNvPr>
          <p:cNvSpPr/>
          <p:nvPr/>
        </p:nvSpPr>
        <p:spPr>
          <a:xfrm>
            <a:off x="8088673" y="2647375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B83631D-4F04-9F80-1E07-6E826B43499D}"/>
              </a:ext>
            </a:extLst>
          </p:cNvPr>
          <p:cNvSpPr/>
          <p:nvPr/>
        </p:nvSpPr>
        <p:spPr>
          <a:xfrm>
            <a:off x="8981882" y="2568028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51F231C-FE00-ED7A-5F56-686E66769F0B}"/>
              </a:ext>
            </a:extLst>
          </p:cNvPr>
          <p:cNvSpPr/>
          <p:nvPr/>
        </p:nvSpPr>
        <p:spPr>
          <a:xfrm>
            <a:off x="10163347" y="2473046"/>
            <a:ext cx="91440" cy="914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904BC48-2A7A-6754-A05D-1D26AFFAF3DC}"/>
                  </a:ext>
                </a:extLst>
              </p:cNvPr>
              <p:cNvSpPr/>
              <p:nvPr/>
            </p:nvSpPr>
            <p:spPr>
              <a:xfrm>
                <a:off x="3755045" y="2691200"/>
                <a:ext cx="75732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𝑟𝑜𝑝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904BC48-2A7A-6754-A05D-1D26AFFAF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045" y="2691200"/>
                <a:ext cx="757323" cy="390748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92101D3-32A0-2782-E6F0-1E085800BB1F}"/>
                  </a:ext>
                </a:extLst>
              </p:cNvPr>
              <p:cNvSpPr/>
              <p:nvPr/>
            </p:nvSpPr>
            <p:spPr>
              <a:xfrm>
                <a:off x="3730108" y="4748194"/>
                <a:ext cx="624786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92101D3-32A0-2782-E6F0-1E085800B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108" y="4748194"/>
                <a:ext cx="624786" cy="390748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E59864A-202A-BF2B-5150-08347FB80C6E}"/>
                  </a:ext>
                </a:extLst>
              </p:cNvPr>
              <p:cNvSpPr/>
              <p:nvPr/>
            </p:nvSpPr>
            <p:spPr>
              <a:xfrm>
                <a:off x="8277801" y="2594826"/>
                <a:ext cx="757322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E59864A-202A-BF2B-5150-08347FB8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801" y="2594826"/>
                <a:ext cx="757322" cy="390748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9996BE2-8C1E-5484-CE4F-8210F71B51D5}"/>
                  </a:ext>
                </a:extLst>
              </p:cNvPr>
              <p:cNvSpPr/>
              <p:nvPr/>
            </p:nvSpPr>
            <p:spPr>
              <a:xfrm>
                <a:off x="8193428" y="4350068"/>
                <a:ext cx="624786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9996BE2-8C1E-5484-CE4F-8210F71B5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428" y="4350068"/>
                <a:ext cx="624786" cy="390748"/>
              </a:xfrm>
              <a:prstGeom prst="rect">
                <a:avLst/>
              </a:prstGeom>
              <a:blipFill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1801A-5A2B-6B39-D3D7-022AA68F34B4}"/>
                  </a:ext>
                </a:extLst>
              </p:cNvPr>
              <p:cNvSpPr/>
              <p:nvPr/>
            </p:nvSpPr>
            <p:spPr>
              <a:xfrm>
                <a:off x="3695828" y="5391654"/>
                <a:ext cx="669671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1801A-5A2B-6B39-D3D7-022AA68F3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828" y="5391654"/>
                <a:ext cx="669671" cy="390748"/>
              </a:xfrm>
              <a:prstGeom prst="rect">
                <a:avLst/>
              </a:prstGeom>
              <a:blipFill>
                <a:blip r:embed="rId8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AC8049-FD7E-FC0D-B0F7-DAA6D151D750}"/>
                  </a:ext>
                </a:extLst>
              </p:cNvPr>
              <p:cNvSpPr/>
              <p:nvPr/>
            </p:nvSpPr>
            <p:spPr>
              <a:xfrm>
                <a:off x="8235165" y="5335704"/>
                <a:ext cx="669671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AC8049-FD7E-FC0D-B0F7-DAA6D151D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165" y="5335704"/>
                <a:ext cx="669671" cy="390748"/>
              </a:xfrm>
              <a:prstGeom prst="rect">
                <a:avLst/>
              </a:prstGeom>
              <a:blipFill>
                <a:blip r:embed="rId8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F758F86-2CAA-113E-4363-611C07A396B3}"/>
                  </a:ext>
                </a:extLst>
              </p:cNvPr>
              <p:cNvSpPr/>
              <p:nvPr/>
            </p:nvSpPr>
            <p:spPr>
              <a:xfrm>
                <a:off x="3724018" y="1988074"/>
                <a:ext cx="624786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F758F86-2CAA-113E-4363-611C07A39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018" y="1988074"/>
                <a:ext cx="624786" cy="390748"/>
              </a:xfrm>
              <a:prstGeom prst="rect">
                <a:avLst/>
              </a:prstGeom>
              <a:blipFill>
                <a:blip r:embed="rId9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F7C705F-3CEF-59FE-9268-1B6DAEB6F7CB}"/>
                  </a:ext>
                </a:extLst>
              </p:cNvPr>
              <p:cNvSpPr/>
              <p:nvPr/>
            </p:nvSpPr>
            <p:spPr>
              <a:xfrm>
                <a:off x="8248460" y="1968684"/>
                <a:ext cx="624786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F7C705F-3CEF-59FE-9268-1B6DAEB6F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460" y="1968684"/>
                <a:ext cx="624786" cy="390748"/>
              </a:xfrm>
              <a:prstGeom prst="rect">
                <a:avLst/>
              </a:prstGeom>
              <a:blipFill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>
            <a:extLst>
              <a:ext uri="{FF2B5EF4-FFF2-40B4-BE49-F238E27FC236}">
                <a16:creationId xmlns:a16="http://schemas.microsoft.com/office/drawing/2014/main" id="{7AA1FE48-2209-47B4-D5D3-D913DB7A93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2" t="9048" r="3845"/>
          <a:stretch/>
        </p:blipFill>
        <p:spPr>
          <a:xfrm>
            <a:off x="10739002" y="1150014"/>
            <a:ext cx="621970" cy="529672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337D13C-9E00-15ED-B49E-A70E78E1EF54}"/>
              </a:ext>
            </a:extLst>
          </p:cNvPr>
          <p:cNvSpPr txBox="1"/>
          <p:nvPr/>
        </p:nvSpPr>
        <p:spPr>
          <a:xfrm rot="5400000">
            <a:off x="10737454" y="3568704"/>
            <a:ext cx="162215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Ratio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0E2ED23-2425-95BD-4A5B-FA684D660553}"/>
              </a:ext>
            </a:extLst>
          </p:cNvPr>
          <p:cNvCxnSpPr/>
          <p:nvPr/>
        </p:nvCxnSpPr>
        <p:spPr>
          <a:xfrm flipH="1">
            <a:off x="4534504" y="2119816"/>
            <a:ext cx="1101607" cy="28347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E72DCD5-5C52-B3F0-D26D-CD750907FF22}"/>
              </a:ext>
            </a:extLst>
          </p:cNvPr>
          <p:cNvCxnSpPr/>
          <p:nvPr/>
        </p:nvCxnSpPr>
        <p:spPr>
          <a:xfrm flipH="1">
            <a:off x="3663605" y="2432269"/>
            <a:ext cx="805368" cy="34585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27D4C2E-686D-D8C0-0B15-BB48B461BDCC}"/>
              </a:ext>
            </a:extLst>
          </p:cNvPr>
          <p:cNvCxnSpPr/>
          <p:nvPr/>
        </p:nvCxnSpPr>
        <p:spPr>
          <a:xfrm flipH="1">
            <a:off x="3663605" y="5377888"/>
            <a:ext cx="790133" cy="11266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3C78C24-9C97-1CFC-2B45-6FB4AE0E071C}"/>
              </a:ext>
            </a:extLst>
          </p:cNvPr>
          <p:cNvCxnSpPr>
            <a:cxnSpLocks/>
          </p:cNvCxnSpPr>
          <p:nvPr/>
        </p:nvCxnSpPr>
        <p:spPr>
          <a:xfrm flipH="1">
            <a:off x="4559592" y="5264129"/>
            <a:ext cx="1106142" cy="107936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E5451DA-F2DA-582D-1A75-DAF6D6FFCA7A}"/>
              </a:ext>
            </a:extLst>
          </p:cNvPr>
          <p:cNvCxnSpPr>
            <a:cxnSpLocks/>
          </p:cNvCxnSpPr>
          <p:nvPr/>
        </p:nvCxnSpPr>
        <p:spPr>
          <a:xfrm flipH="1">
            <a:off x="9050984" y="2518215"/>
            <a:ext cx="1112363" cy="9362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FD83BC2-80F8-2E4C-E7F7-65D5D11BE8A4}"/>
              </a:ext>
            </a:extLst>
          </p:cNvPr>
          <p:cNvCxnSpPr/>
          <p:nvPr/>
        </p:nvCxnSpPr>
        <p:spPr>
          <a:xfrm flipH="1">
            <a:off x="8113522" y="2616016"/>
            <a:ext cx="882400" cy="869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DDD3EAD-50D4-4F23-6C3F-3EFF2F5D3148}"/>
              </a:ext>
            </a:extLst>
          </p:cNvPr>
          <p:cNvCxnSpPr/>
          <p:nvPr/>
        </p:nvCxnSpPr>
        <p:spPr>
          <a:xfrm flipH="1" flipV="1">
            <a:off x="8178207" y="5442923"/>
            <a:ext cx="797529" cy="31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EE624C9-C018-B38E-374D-69AA5E24B0C4}"/>
              </a:ext>
            </a:extLst>
          </p:cNvPr>
          <p:cNvCxnSpPr/>
          <p:nvPr/>
        </p:nvCxnSpPr>
        <p:spPr>
          <a:xfrm flipH="1">
            <a:off x="9056785" y="5397652"/>
            <a:ext cx="1090238" cy="48384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F6C7B42-BE00-650C-E0B1-7D150DF93DBC}"/>
              </a:ext>
            </a:extLst>
          </p:cNvPr>
          <p:cNvSpPr txBox="1"/>
          <p:nvPr/>
        </p:nvSpPr>
        <p:spPr>
          <a:xfrm>
            <a:off x="440267" y="1761067"/>
            <a:ext cx="2642768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Results from this experiment suggest a two dipole radiation patterns (one perpendicular to target surface and one parallel to target surface) for alumina.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has prompted new series of investigation with AFRL’s laser and have been useful insights when building a solid target model.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519F3-3ABB-C269-3B08-3C0E07E6655E}"/>
              </a:ext>
            </a:extLst>
          </p:cNvPr>
          <p:cNvSpPr txBox="1"/>
          <p:nvPr/>
        </p:nvSpPr>
        <p:spPr>
          <a:xfrm rot="5400000">
            <a:off x="6835304" y="3435079"/>
            <a:ext cx="824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A.U.</a:t>
            </a:r>
          </a:p>
        </p:txBody>
      </p:sp>
    </p:spTree>
    <p:extLst>
      <p:ext uri="{BB962C8B-B14F-4D97-AF65-F5344CB8AC3E}">
        <p14:creationId xmlns:p14="http://schemas.microsoft.com/office/powerpoint/2010/main" val="1456431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8D4D42CF-56A9-9FA9-CF63-72D5583C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76" y="1218456"/>
            <a:ext cx="6676190" cy="48380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91443F-A7FF-D201-4E21-107E5B5C1A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</a:t>
            </a:r>
            <a:r>
              <a:rPr lang="en-US"/>
              <a:t>Public Affairs release approval # AFRL-2023-0067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D0B757-E6BE-8288-AF88-805A7598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06E10-3C35-3ED8-AFDB-07FA9EF6AAAE}"/>
              </a:ext>
            </a:extLst>
          </p:cNvPr>
          <p:cNvSpPr txBox="1"/>
          <p:nvPr/>
        </p:nvSpPr>
        <p:spPr>
          <a:xfrm>
            <a:off x="1035424" y="1371598"/>
            <a:ext cx="49764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Comparing experimental data to current model shows model underestimating resulting RF by nearly a factor of 2, likely due insufficient calculation of electron temperature.  (laser heating was not a significant factor for fs scale pulses)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is being done currently developing a better model the heating of the electrons due to the </a:t>
            </a:r>
            <a:r>
              <a:rPr lang="en-US" dirty="0" err="1"/>
              <a:t>ps</a:t>
            </a:r>
            <a:r>
              <a:rPr lang="en-US" dirty="0"/>
              <a:t> scale pulse/far-IR.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Microwave modeling is underway to better capture the radiation patterns generated by the ejection and surface currents for solid target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4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A6EE27-6E11-E696-A8BD-EC08E5B6FF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048542-59E2-37A2-BA24-3010A9F7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delivered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BB0D6-9746-C31B-162A-4C64616D0F9E}"/>
              </a:ext>
            </a:extLst>
          </p:cNvPr>
          <p:cNvSpPr txBox="1"/>
          <p:nvPr/>
        </p:nvSpPr>
        <p:spPr>
          <a:xfrm>
            <a:off x="1035424" y="1371598"/>
            <a:ext cx="88337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“Ultrashort Pulse Laser Effects Testing at JHU/APL” presentation at DEPS Systems Symposium in La Jolla, CA-November 2022</a:t>
            </a:r>
          </a:p>
          <a:p>
            <a:endParaRPr lang="en-US" dirty="0"/>
          </a:p>
          <a:p>
            <a:r>
              <a:rPr lang="en-US" dirty="0"/>
              <a:t>“Radio Frequency Emission from 9.2-micron Short Pulsed Laser in Gases” Abstract submitted for presentation at DEPS Science and Technology Symposium in San Antonio, TX- April 2023</a:t>
            </a:r>
          </a:p>
          <a:p>
            <a:endParaRPr lang="en-US" dirty="0"/>
          </a:p>
          <a:p>
            <a:r>
              <a:rPr lang="en-US" dirty="0"/>
              <a:t>“9.2 –Micron Short Pulse Laser Generated RF from Solid Target Interactions” Abstract submitted for presentation at DEPS Science and Technology Symposium in San Antonio, TX- April 2023</a:t>
            </a:r>
          </a:p>
        </p:txBody>
      </p:sp>
    </p:spTree>
    <p:extLst>
      <p:ext uri="{BB962C8B-B14F-4D97-AF65-F5344CB8AC3E}">
        <p14:creationId xmlns:p14="http://schemas.microsoft.com/office/powerpoint/2010/main" val="360807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416A0C-8516-8A42-93B6-0221A8FAC9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9F7E5C-51EA-FEFA-5169-2F63F43C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Supercontinuum Generation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32139C9-6D8D-4C49-080D-BDF8A6E40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8" b="43088"/>
          <a:stretch/>
        </p:blipFill>
        <p:spPr>
          <a:xfrm>
            <a:off x="838200" y="1529404"/>
            <a:ext cx="4622213" cy="4127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E9D96-D89C-B7CC-EDCA-BE21B71EB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0" t="18159" r="17040" b="51111"/>
          <a:stretch/>
        </p:blipFill>
        <p:spPr>
          <a:xfrm>
            <a:off x="5765075" y="1529405"/>
            <a:ext cx="5134244" cy="4127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C41A0D-0130-CB54-6224-4A9931C13200}"/>
              </a:ext>
            </a:extLst>
          </p:cNvPr>
          <p:cNvSpPr txBox="1"/>
          <p:nvPr/>
        </p:nvSpPr>
        <p:spPr>
          <a:xfrm>
            <a:off x="5904255" y="777185"/>
            <a:ext cx="575420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Sneak peak for 2024 experimental campaign at BNL: supercontinuum generation study in collaboration with ARL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D97CB-A271-9EC3-35A3-02A4E56394D7}"/>
              </a:ext>
            </a:extLst>
          </p:cNvPr>
          <p:cNvSpPr txBox="1"/>
          <p:nvPr/>
        </p:nvSpPr>
        <p:spPr>
          <a:xfrm>
            <a:off x="4582871" y="4688198"/>
            <a:ext cx="264276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Visible light produced by 9.2-micron source!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9983B8-1335-E4D3-C929-B9A2BCD41D1F}"/>
              </a:ext>
            </a:extLst>
          </p:cNvPr>
          <p:cNvCxnSpPr>
            <a:cxnSpLocks/>
          </p:cNvCxnSpPr>
          <p:nvPr/>
        </p:nvCxnSpPr>
        <p:spPr>
          <a:xfrm flipH="1" flipV="1">
            <a:off x="2205318" y="2725425"/>
            <a:ext cx="3079376" cy="18507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BEC526-18E8-111B-D0BD-95F59FFFA455}"/>
              </a:ext>
            </a:extLst>
          </p:cNvPr>
          <p:cNvCxnSpPr>
            <a:cxnSpLocks/>
          </p:cNvCxnSpPr>
          <p:nvPr/>
        </p:nvCxnSpPr>
        <p:spPr>
          <a:xfrm flipV="1">
            <a:off x="5765075" y="3264043"/>
            <a:ext cx="756749" cy="13121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49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C9FC49-519E-D83C-6D7A-AC9C1CBE3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EFBC60-9199-B632-23FB-414E7F0D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Goals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280CA-5EB7-2D08-E87C-A44B8FC14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1" t="7334" b="5158"/>
          <a:stretch/>
        </p:blipFill>
        <p:spPr>
          <a:xfrm>
            <a:off x="5208607" y="3705746"/>
            <a:ext cx="6708389" cy="2659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B260B-2A5F-3A6B-DB75-35ACAE85E8E1}"/>
              </a:ext>
            </a:extLst>
          </p:cNvPr>
          <p:cNvSpPr txBox="1"/>
          <p:nvPr/>
        </p:nvSpPr>
        <p:spPr>
          <a:xfrm>
            <a:off x="960698" y="1307939"/>
            <a:ext cx="10224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Ultrashort pulse lasers(USPLs) have been used to generate atmospheric filaments that are a novel source of ultra-broadband microwave generation(10s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model has been developed describing the generation of the RF by atmospheric filaments.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of the Brookhaven CO</a:t>
            </a:r>
            <a:r>
              <a:rPr lang="en-US" baseline="-25000" dirty="0"/>
              <a:t>2</a:t>
            </a:r>
            <a:r>
              <a:rPr lang="en-US" dirty="0"/>
              <a:t> experiment: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characterize Far IR generated plasmas and its ultra-broadband RF emission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data to expand the model to include joule class, </a:t>
            </a:r>
            <a:r>
              <a:rPr lang="en-US" dirty="0" err="1"/>
              <a:t>ps</a:t>
            </a:r>
            <a:r>
              <a:rPr lang="en-US" dirty="0"/>
              <a:t>, far-IR driven plasma filaments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Solid targets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53F424-1709-8843-2BE1-B0BF72AD1C0C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574420" y="5035388"/>
            <a:ext cx="515160" cy="4002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4C453B-9041-8F82-A668-E074CC6E492B}"/>
              </a:ext>
            </a:extLst>
          </p:cNvPr>
          <p:cNvCxnSpPr>
            <a:cxnSpLocks/>
          </p:cNvCxnSpPr>
          <p:nvPr/>
        </p:nvCxnSpPr>
        <p:spPr>
          <a:xfrm flipH="1">
            <a:off x="8881012" y="5243332"/>
            <a:ext cx="126021" cy="4282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55D7D5-1329-8517-84F7-4FA58B6948C0}"/>
              </a:ext>
            </a:extLst>
          </p:cNvPr>
          <p:cNvCxnSpPr/>
          <p:nvPr/>
        </p:nvCxnSpPr>
        <p:spPr>
          <a:xfrm>
            <a:off x="8430228" y="5243332"/>
            <a:ext cx="0" cy="428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FBA869A-8D04-D7D5-504E-8AB5D6EEBC91}"/>
              </a:ext>
            </a:extLst>
          </p:cNvPr>
          <p:cNvSpPr/>
          <p:nvPr/>
        </p:nvSpPr>
        <p:spPr>
          <a:xfrm>
            <a:off x="7125863" y="3560232"/>
            <a:ext cx="2814969" cy="1406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BNL CO</a:t>
            </a:r>
            <a:r>
              <a:rPr lang="en-US" baseline="-25000">
                <a:solidFill>
                  <a:schemeClr val="tx1"/>
                </a:solidFill>
              </a:rPr>
              <a:t>2 </a:t>
            </a:r>
          </a:p>
          <a:p>
            <a:pPr algn="ctr"/>
            <a:r>
              <a:rPr lang="el-GR">
                <a:solidFill>
                  <a:schemeClr val="tx1"/>
                </a:solidFill>
              </a:rPr>
              <a:t>λ</a:t>
            </a:r>
            <a:r>
              <a:rPr lang="en-US">
                <a:solidFill>
                  <a:schemeClr val="tx1"/>
                </a:solidFill>
              </a:rPr>
              <a:t> = 9.2 microns</a:t>
            </a: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87F4ED61-CA78-0155-18CE-77A50D1CA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35" t="9646" r="30161" b="48857"/>
          <a:stretch/>
        </p:blipFill>
        <p:spPr>
          <a:xfrm>
            <a:off x="9721579" y="3111912"/>
            <a:ext cx="1762647" cy="175432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1788DF-E653-85BC-1E57-414DDDE632C8}"/>
              </a:ext>
            </a:extLst>
          </p:cNvPr>
          <p:cNvCxnSpPr>
            <a:cxnSpLocks/>
          </p:cNvCxnSpPr>
          <p:nvPr/>
        </p:nvCxnSpPr>
        <p:spPr>
          <a:xfrm flipV="1">
            <a:off x="9007033" y="4549897"/>
            <a:ext cx="1059820" cy="71192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3A4543-2743-CBAD-729D-40FA06D1C6D1}"/>
              </a:ext>
            </a:extLst>
          </p:cNvPr>
          <p:cNvCxnSpPr>
            <a:cxnSpLocks/>
          </p:cNvCxnSpPr>
          <p:nvPr/>
        </p:nvCxnSpPr>
        <p:spPr>
          <a:xfrm flipH="1">
            <a:off x="8430227" y="4663440"/>
            <a:ext cx="450785" cy="579892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685BF12-D518-F868-6BDC-7230B76E0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"/>
          <a:stretch/>
        </p:blipFill>
        <p:spPr>
          <a:xfrm>
            <a:off x="5593023" y="3506694"/>
            <a:ext cx="1996637" cy="1428579"/>
          </a:xfrm>
          <a:prstGeom prst="rect">
            <a:avLst/>
          </a:prstGeom>
        </p:spPr>
      </p:pic>
      <p:sp>
        <p:nvSpPr>
          <p:cNvPr id="27" name="Right Brace 26">
            <a:extLst>
              <a:ext uri="{FF2B5EF4-FFF2-40B4-BE49-F238E27FC236}">
                <a16:creationId xmlns:a16="http://schemas.microsoft.com/office/drawing/2014/main" id="{9A40A2F7-2260-4305-A28B-9FCCC4CDF33B}"/>
              </a:ext>
            </a:extLst>
          </p:cNvPr>
          <p:cNvSpPr/>
          <p:nvPr/>
        </p:nvSpPr>
        <p:spPr>
          <a:xfrm rot="16200000">
            <a:off x="6971600" y="5053534"/>
            <a:ext cx="235960" cy="1000160"/>
          </a:xfrm>
          <a:prstGeom prst="rightBrac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3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943F40-0C5C-42DF-B0C2-69BFD6E924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B0FC78-67F1-A964-F003-CFDC6965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Current understanding of microwave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FBC2C-5A95-AF6B-0524-07C3DFD18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79158"/>
            <a:ext cx="5583690" cy="2853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C94E2D-A507-236C-9382-BDD26005D58B}"/>
              </a:ext>
            </a:extLst>
          </p:cNvPr>
          <p:cNvSpPr txBox="1"/>
          <p:nvPr/>
        </p:nvSpPr>
        <p:spPr>
          <a:xfrm>
            <a:off x="329837" y="1267786"/>
            <a:ext cx="60938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/>
              <a:t>Radial current densities arise from ionized electrons gaining energy from the laser pulse, collide in electron-neutral collisions, and return due to restoring force of ions in plasma channel.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/>
              <a:t>Radial current densities drive a surface wave on plasma channel.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/>
              <a:t>Surface wave builds coherently along the length of the plasma and ejects at the end.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1E1FC-6DAC-5C41-4019-845506542D87}"/>
                  </a:ext>
                </a:extLst>
              </p:cNvPr>
              <p:cNvSpPr txBox="1"/>
              <p:nvPr/>
            </p:nvSpPr>
            <p:spPr>
              <a:xfrm>
                <a:off x="834677" y="3705746"/>
                <a:ext cx="424790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Hypothesis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Longer wavelengths were predicted to drive hotter electrons through greater ponderomotive heating, U</a:t>
                </a:r>
                <a:r>
                  <a:rPr lang="en-US" baseline="-25000"/>
                  <a:t>p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/>
                  <a:t> </a:t>
                </a:r>
                <a:r>
                  <a:rPr lang="el-GR"/>
                  <a:t>λ</a:t>
                </a:r>
                <a:r>
                  <a:rPr lang="en-US" baseline="30000"/>
                  <a:t>2</a:t>
                </a:r>
                <a:r>
                  <a:rPr lang="en-US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Hotter, denser plasmas were predicted to result in much higher magnitude of RF production.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1E1FC-6DAC-5C41-4019-84550654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77" y="3705746"/>
                <a:ext cx="4247909" cy="2031325"/>
              </a:xfrm>
              <a:prstGeom prst="rect">
                <a:avLst/>
              </a:prstGeom>
              <a:blipFill>
                <a:blip r:embed="rId3"/>
                <a:stretch>
                  <a:fillRect l="-1291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7D894A7-1E79-610F-11BC-35E9853F9A5E}"/>
              </a:ext>
            </a:extLst>
          </p:cNvPr>
          <p:cNvSpPr txBox="1"/>
          <p:nvPr/>
        </p:nvSpPr>
        <p:spPr>
          <a:xfrm>
            <a:off x="5949444" y="5267048"/>
            <a:ext cx="540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Englesbe</a:t>
            </a:r>
            <a:r>
              <a:rPr lang="en-US" sz="1200" dirty="0"/>
              <a:t> et al., “Ultrabroadband microwave radiation from near- and mid-infrared laser-produced plasmas in air,” Phys. Rev. A, vol. 104, no. 1, p. 013107, Jul. 2021, </a:t>
            </a:r>
            <a:r>
              <a:rPr lang="en-US" sz="1200" dirty="0" err="1"/>
              <a:t>doi</a:t>
            </a:r>
            <a:r>
              <a:rPr lang="en-US" sz="1200" dirty="0"/>
              <a:t>: 10.1103/PhysRevA.104.013107.</a:t>
            </a:r>
          </a:p>
        </p:txBody>
      </p:sp>
    </p:spTree>
    <p:extLst>
      <p:ext uri="{BB962C8B-B14F-4D97-AF65-F5344CB8AC3E}">
        <p14:creationId xmlns:p14="http://schemas.microsoft.com/office/powerpoint/2010/main" val="320902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7D9435-EB98-9031-2312-B11615605F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4E2A74-F399-728A-2EA6-59826576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 up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185491B-C643-50C7-18F2-BB29C564F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39" y="2029677"/>
            <a:ext cx="8797722" cy="27986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822FA2-98BD-5F2D-E2FF-1189A5CC1210}"/>
              </a:ext>
            </a:extLst>
          </p:cNvPr>
          <p:cNvSpPr/>
          <p:nvPr/>
        </p:nvSpPr>
        <p:spPr>
          <a:xfrm>
            <a:off x="6096000" y="4828322"/>
            <a:ext cx="558800" cy="81122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8F782D19-4E0A-5326-148C-66205ACA5FFD}"/>
              </a:ext>
            </a:extLst>
          </p:cNvPr>
          <p:cNvSpPr/>
          <p:nvPr/>
        </p:nvSpPr>
        <p:spPr>
          <a:xfrm rot="10800000">
            <a:off x="6197600" y="4595419"/>
            <a:ext cx="355600" cy="23086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642D9-6BDA-DF77-F027-DA66D2DCC732}"/>
              </a:ext>
            </a:extLst>
          </p:cNvPr>
          <p:cNvSpPr txBox="1"/>
          <p:nvPr/>
        </p:nvSpPr>
        <p:spPr>
          <a:xfrm>
            <a:off x="6654800" y="4826280"/>
            <a:ext cx="137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ICCD 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433C2-C7D1-4E67-AF4C-FEC9DEEC0A8C}"/>
              </a:ext>
            </a:extLst>
          </p:cNvPr>
          <p:cNvSpPr txBox="1"/>
          <p:nvPr/>
        </p:nvSpPr>
        <p:spPr>
          <a:xfrm>
            <a:off x="8899000" y="4179949"/>
            <a:ext cx="2827369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Angular scans are important as RF amplitude and frequency content vary with angle of emission.  For air plasmas RF is radially polarized in a forward conical direction.</a:t>
            </a:r>
          </a:p>
        </p:txBody>
      </p:sp>
    </p:spTree>
    <p:extLst>
      <p:ext uri="{BB962C8B-B14F-4D97-AF65-F5344CB8AC3E}">
        <p14:creationId xmlns:p14="http://schemas.microsoft.com/office/powerpoint/2010/main" val="370203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80AD24-C9B7-44C4-9F97-905133FCFC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9386D-D002-ABBD-9AB4-62489B8DEA0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rgbClr val="004B8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Air Plasma Characteristics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12DBA7-8E84-03CC-45B1-96093C5D7F9C}"/>
              </a:ext>
            </a:extLst>
          </p:cNvPr>
          <p:cNvCxnSpPr/>
          <p:nvPr/>
        </p:nvCxnSpPr>
        <p:spPr>
          <a:xfrm>
            <a:off x="2429691" y="2288523"/>
            <a:ext cx="3858985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61A37BF-C7E9-D28E-9EA5-25EC2AEF53C4}"/>
              </a:ext>
            </a:extLst>
          </p:cNvPr>
          <p:cNvSpPr txBox="1"/>
          <p:nvPr/>
        </p:nvSpPr>
        <p:spPr>
          <a:xfrm>
            <a:off x="7611290" y="1611087"/>
            <a:ext cx="3944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Wavelength: 9.2 microns</a:t>
            </a:r>
          </a:p>
          <a:p>
            <a:r>
              <a:rPr lang="en-US"/>
              <a:t>Pulse duration: 2 </a:t>
            </a:r>
            <a:r>
              <a:rPr lang="en-US" err="1"/>
              <a:t>ps</a:t>
            </a:r>
            <a:endParaRPr lang="en-US"/>
          </a:p>
          <a:p>
            <a:r>
              <a:rPr lang="en-US"/>
              <a:t>Energy: 3.08 ± .875 J</a:t>
            </a:r>
          </a:p>
          <a:p>
            <a:r>
              <a:rPr lang="en-US"/>
              <a:t>Rep Rate: .05Hz (essentially single shot)</a:t>
            </a:r>
          </a:p>
          <a:p>
            <a:r>
              <a:rPr lang="en-US"/>
              <a:t>F/N = 44 (Focused with 2 4m lenses)</a:t>
            </a:r>
          </a:p>
          <a:p>
            <a:r>
              <a:rPr lang="en-US"/>
              <a:t>Actual focus: 1.97 m from lens</a:t>
            </a:r>
          </a:p>
          <a:p>
            <a:r>
              <a:rPr lang="en-US"/>
              <a:t>Unamplified beam waist: ~.5mm FWHM</a:t>
            </a:r>
          </a:p>
          <a:p>
            <a:r>
              <a:rPr lang="en-US"/>
              <a:t>Visible plasma lifetime = ~2.7ns</a:t>
            </a:r>
          </a:p>
          <a:p>
            <a:r>
              <a:rPr lang="en-US"/>
              <a:t>Horizontally polarized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C33EA4B-58D7-C1E0-3403-94E413A25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5" t="16431" r="9246" b="42807"/>
          <a:stretch/>
        </p:blipFill>
        <p:spPr>
          <a:xfrm>
            <a:off x="838199" y="1783290"/>
            <a:ext cx="6418217" cy="1325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0F2821-DBA0-E055-BD6A-7355623D4FD1}"/>
              </a:ext>
            </a:extLst>
          </p:cNvPr>
          <p:cNvSpPr txBox="1"/>
          <p:nvPr/>
        </p:nvSpPr>
        <p:spPr>
          <a:xfrm>
            <a:off x="2197281" y="1928558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Average Length(1/e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) = 17.4 ± 1.4 cm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B0A312-574B-DFB1-9D7A-C41E66B0CBF2}"/>
              </a:ext>
            </a:extLst>
          </p:cNvPr>
          <p:cNvCxnSpPr>
            <a:cxnSpLocks/>
          </p:cNvCxnSpPr>
          <p:nvPr/>
        </p:nvCxnSpPr>
        <p:spPr>
          <a:xfrm>
            <a:off x="1565364" y="2772998"/>
            <a:ext cx="5000899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-up of a wave&#10;&#10;Description automatically generated with low confidence">
            <a:extLst>
              <a:ext uri="{FF2B5EF4-FFF2-40B4-BE49-F238E27FC236}">
                <a16:creationId xmlns:a16="http://schemas.microsoft.com/office/drawing/2014/main" id="{E3F0B490-38B4-90B5-1346-597A5164C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27220" r="9648" b="13908"/>
          <a:stretch/>
        </p:blipFill>
        <p:spPr>
          <a:xfrm>
            <a:off x="808659" y="3201454"/>
            <a:ext cx="6477295" cy="3140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E0C5A6-3E85-3BB4-649F-CF72AAE60780}"/>
              </a:ext>
            </a:extLst>
          </p:cNvPr>
          <p:cNvSpPr txBox="1"/>
          <p:nvPr/>
        </p:nvSpPr>
        <p:spPr>
          <a:xfrm>
            <a:off x="2429691" y="5838921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Average Width(1/e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) = 2.89 ± .40 mm</a:t>
            </a:r>
            <a:r>
              <a:rPr lang="en-US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1A4785-9E88-20F2-5065-ECAA6C373DB2}"/>
              </a:ext>
            </a:extLst>
          </p:cNvPr>
          <p:cNvCxnSpPr>
            <a:cxnSpLocks/>
          </p:cNvCxnSpPr>
          <p:nvPr/>
        </p:nvCxnSpPr>
        <p:spPr>
          <a:xfrm>
            <a:off x="2865489" y="3820332"/>
            <a:ext cx="0" cy="1844299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8D2F97-7895-6D32-202F-17E4B2A0DB7E}"/>
              </a:ext>
            </a:extLst>
          </p:cNvPr>
          <p:cNvCxnSpPr/>
          <p:nvPr/>
        </p:nvCxnSpPr>
        <p:spPr>
          <a:xfrm>
            <a:off x="7685478" y="4375146"/>
            <a:ext cx="149382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A4D1B3-F7C4-1A25-1C01-56830C625407}"/>
              </a:ext>
            </a:extLst>
          </p:cNvPr>
          <p:cNvSpPr txBox="1"/>
          <p:nvPr/>
        </p:nvSpPr>
        <p:spPr>
          <a:xfrm>
            <a:off x="7611290" y="4449733"/>
            <a:ext cx="187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Direction of laser propagation</a:t>
            </a:r>
          </a:p>
        </p:txBody>
      </p:sp>
    </p:spTree>
    <p:extLst>
      <p:ext uri="{BB962C8B-B14F-4D97-AF65-F5344CB8AC3E}">
        <p14:creationId xmlns:p14="http://schemas.microsoft.com/office/powerpoint/2010/main" val="204956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DF9EAA3D-267C-DA0C-9FC6-87C0583F2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0" t="5665" r="4809" b="14166"/>
          <a:stretch/>
        </p:blipFill>
        <p:spPr>
          <a:xfrm>
            <a:off x="678870" y="1400259"/>
            <a:ext cx="8071022" cy="458046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BF6D7B-B553-993D-EFCA-31BF96D011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999918-E033-CEC4-1C99-EDD10516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Signal amplitude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0D8ECF-3783-C035-AA27-CBC6928B6925}"/>
              </a:ext>
            </a:extLst>
          </p:cNvPr>
          <p:cNvCxnSpPr>
            <a:cxnSpLocks/>
          </p:cNvCxnSpPr>
          <p:nvPr/>
        </p:nvCxnSpPr>
        <p:spPr>
          <a:xfrm>
            <a:off x="505326" y="5318645"/>
            <a:ext cx="56396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0831AA-F8FF-D80E-DC0E-B94B7F990154}"/>
              </a:ext>
            </a:extLst>
          </p:cNvPr>
          <p:cNvCxnSpPr>
            <a:cxnSpLocks/>
          </p:cNvCxnSpPr>
          <p:nvPr/>
        </p:nvCxnSpPr>
        <p:spPr>
          <a:xfrm>
            <a:off x="4714381" y="5318645"/>
            <a:ext cx="4739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FC15C5-0056-ECE9-55CE-58A2652BC3A4}"/>
              </a:ext>
            </a:extLst>
          </p:cNvPr>
          <p:cNvSpPr txBox="1"/>
          <p:nvPr/>
        </p:nvSpPr>
        <p:spPr>
          <a:xfrm>
            <a:off x="9069356" y="2035936"/>
            <a:ext cx="2827369" cy="25853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Compared to COMET laser (1.053 micron, 4.75 </a:t>
            </a:r>
            <a:r>
              <a:rPr lang="en-US" err="1">
                <a:solidFill>
                  <a:schemeClr val="bg1"/>
                </a:solidFill>
              </a:rPr>
              <a:t>ps</a:t>
            </a:r>
            <a:r>
              <a:rPr lang="en-US">
                <a:solidFill>
                  <a:schemeClr val="bg1"/>
                </a:solidFill>
              </a:rPr>
              <a:t>, 5J) the microwave signal has increased by nearly an order of magnitude for all angles off laser axis.  Since power goes as V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this represents a 100 time increase in power</a:t>
            </a:r>
          </a:p>
        </p:txBody>
      </p:sp>
    </p:spTree>
    <p:extLst>
      <p:ext uri="{BB962C8B-B14F-4D97-AF65-F5344CB8AC3E}">
        <p14:creationId xmlns:p14="http://schemas.microsoft.com/office/powerpoint/2010/main" val="84559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50C9CC-9344-B078-29E4-9AC6B1DC48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863D7-6A84-8317-E305-19938318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Frequency resolved electric field</a:t>
            </a:r>
          </a:p>
        </p:txBody>
      </p:sp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3A57738A-5276-C7A5-DF60-B7FC5F8E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87" y="1381604"/>
            <a:ext cx="7582423" cy="4094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4CD5F-4E41-28AD-0F33-C5CB8F84D2F6}"/>
              </a:ext>
            </a:extLst>
          </p:cNvPr>
          <p:cNvSpPr txBox="1"/>
          <p:nvPr/>
        </p:nvSpPr>
        <p:spPr>
          <a:xfrm>
            <a:off x="838200" y="5509221"/>
            <a:ext cx="10484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/>
              <a:t>Frequency resolved electric field spectrum of 1.053-micron laser at 10 degrees off the laser axis</a:t>
            </a:r>
          </a:p>
          <a:p>
            <a:pPr marL="342900" indent="-342900">
              <a:buAutoNum type="alphaLcParenBoth"/>
            </a:pPr>
            <a:r>
              <a:rPr lang="en-US"/>
              <a:t>Frequency resolved electric field spectrum of 9.2-micron laser at 10 degrees off laser axis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C309D-C7F7-669C-70F6-E6BCE278DEA1}"/>
              </a:ext>
            </a:extLst>
          </p:cNvPr>
          <p:cNvSpPr txBox="1"/>
          <p:nvPr/>
        </p:nvSpPr>
        <p:spPr>
          <a:xfrm>
            <a:off x="8145310" y="2143512"/>
            <a:ext cx="282736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magnitude increase in signal occurs across measured frequencies as well.</a:t>
            </a:r>
          </a:p>
        </p:txBody>
      </p:sp>
    </p:spTree>
    <p:extLst>
      <p:ext uri="{BB962C8B-B14F-4D97-AF65-F5344CB8AC3E}">
        <p14:creationId xmlns:p14="http://schemas.microsoft.com/office/powerpoint/2010/main" val="3323507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311DAD-F467-F564-1301-62609615AB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2B383C-B20D-BABC-CA3C-11C49AFE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Signal as a function of pressure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96998717-13A2-C5D5-706F-D45333AE1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0" b="51573"/>
          <a:stretch/>
        </p:blipFill>
        <p:spPr>
          <a:xfrm>
            <a:off x="5569057" y="1527858"/>
            <a:ext cx="4993358" cy="3942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5733D-2F46-6208-0E89-EE0722694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5" y="1377523"/>
            <a:ext cx="5247152" cy="37016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D04AB1-33C7-17B4-455A-141B1D1C1BA8}"/>
              </a:ext>
            </a:extLst>
          </p:cNvPr>
          <p:cNvSpPr/>
          <p:nvPr/>
        </p:nvSpPr>
        <p:spPr>
          <a:xfrm>
            <a:off x="1034391" y="1736408"/>
            <a:ext cx="509286" cy="145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44511-29F8-0C09-33DC-C5220B3EB07A}"/>
              </a:ext>
            </a:extLst>
          </p:cNvPr>
          <p:cNvSpPr txBox="1"/>
          <p:nvPr/>
        </p:nvSpPr>
        <p:spPr>
          <a:xfrm>
            <a:off x="535641" y="5918698"/>
            <a:ext cx="1112071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Suggests electron-neutral collisions do not result in signal dampening for Far-IR pulses nearly to the extent it does for Near-IR.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7A6FF-9492-20B1-6143-BF7C8766C7CA}"/>
              </a:ext>
            </a:extLst>
          </p:cNvPr>
          <p:cNvSpPr txBox="1"/>
          <p:nvPr/>
        </p:nvSpPr>
        <p:spPr>
          <a:xfrm>
            <a:off x="5814848" y="5290516"/>
            <a:ext cx="55389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[1] A. </a:t>
            </a:r>
            <a:r>
              <a:rPr lang="en-US" sz="1100" dirty="0" err="1"/>
              <a:t>Englesbe</a:t>
            </a:r>
            <a:r>
              <a:rPr lang="en-US" sz="1100" dirty="0"/>
              <a:t> et al., “Gas pressure dependence of microwave pulses generated by laser-produced filament plasmas,” Opt. Lett., vol. 43, no. 20, p. 4953, Oct. 2018, </a:t>
            </a:r>
            <a:r>
              <a:rPr lang="en-US" sz="1100" dirty="0" err="1"/>
              <a:t>doi</a:t>
            </a:r>
            <a:r>
              <a:rPr lang="en-US" sz="1100" dirty="0"/>
              <a:t>: 10.1364/OL.43.004953.</a:t>
            </a:r>
          </a:p>
        </p:txBody>
      </p:sp>
    </p:spTree>
    <p:extLst>
      <p:ext uri="{BB962C8B-B14F-4D97-AF65-F5344CB8AC3E}">
        <p14:creationId xmlns:p14="http://schemas.microsoft.com/office/powerpoint/2010/main" val="1446971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0D8DC9-9CB1-1673-861C-3390DB4345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Approved for public release; distribution is unlimited. Public Affairs release approval # AFRL-2023-0067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A42B02-F1EA-CD2A-B270-5CA201778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Air vs  N</a:t>
            </a:r>
            <a:r>
              <a:rPr lang="en-US" baseline="-25000"/>
              <a:t>2 </a:t>
            </a:r>
            <a:endParaRPr lang="en-US"/>
          </a:p>
        </p:txBody>
      </p:sp>
      <p:pic>
        <p:nvPicPr>
          <p:cNvPr id="5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B063176D-D2F5-954D-0B3F-A19084049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4632" r="7467"/>
          <a:stretch/>
        </p:blipFill>
        <p:spPr>
          <a:xfrm>
            <a:off x="5652247" y="983436"/>
            <a:ext cx="5701553" cy="3704223"/>
          </a:xfrm>
          <a:prstGeom prst="rect">
            <a:avLst/>
          </a:prstGeom>
        </p:spPr>
      </p:pic>
      <p:pic>
        <p:nvPicPr>
          <p:cNvPr id="6" name="Picture 5" descr="Graphical user interface, rectangle&#10;&#10;Description automatically generated">
            <a:extLst>
              <a:ext uri="{FF2B5EF4-FFF2-40B4-BE49-F238E27FC236}">
                <a16:creationId xmlns:a16="http://schemas.microsoft.com/office/drawing/2014/main" id="{FBB6FEF0-4761-A390-968F-71CB66CDC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9" t="39784" r="9629" b="51028"/>
          <a:stretch/>
        </p:blipFill>
        <p:spPr>
          <a:xfrm>
            <a:off x="240224" y="4798259"/>
            <a:ext cx="7400441" cy="58893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48A7405-ED86-671E-B562-87F34C459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3" t="38213" r="8803" b="51292"/>
          <a:stretch/>
        </p:blipFill>
        <p:spPr>
          <a:xfrm>
            <a:off x="240224" y="5497794"/>
            <a:ext cx="7451740" cy="672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6B4BE-94A3-F6E1-3954-951F8C928FCF}"/>
              </a:ext>
            </a:extLst>
          </p:cNvPr>
          <p:cNvSpPr txBox="1"/>
          <p:nvPr/>
        </p:nvSpPr>
        <p:spPr>
          <a:xfrm>
            <a:off x="188923" y="5464783"/>
            <a:ext cx="146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  <a:r>
              <a:rPr lang="en-US" baseline="-25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at 200 torr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A5B70-E54E-DCB4-C8FC-7F34DA26875B}"/>
              </a:ext>
            </a:extLst>
          </p:cNvPr>
          <p:cNvSpPr txBox="1"/>
          <p:nvPr/>
        </p:nvSpPr>
        <p:spPr>
          <a:xfrm>
            <a:off x="240224" y="4759129"/>
            <a:ext cx="150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Air at 200 torr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513C0-A37D-A5C8-FF97-68714C8A4655}"/>
              </a:ext>
            </a:extLst>
          </p:cNvPr>
          <p:cNvSpPr txBox="1"/>
          <p:nvPr/>
        </p:nvSpPr>
        <p:spPr>
          <a:xfrm>
            <a:off x="7911885" y="4959458"/>
            <a:ext cx="1819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Length:</a:t>
            </a:r>
          </a:p>
          <a:p>
            <a:r>
              <a:rPr lang="en-US"/>
              <a:t>Air : 21.1 ± 4 cm</a:t>
            </a:r>
          </a:p>
          <a:p>
            <a:r>
              <a:rPr lang="en-US"/>
              <a:t>N</a:t>
            </a:r>
            <a:r>
              <a:rPr lang="en-US" baseline="-25000"/>
              <a:t>2 </a:t>
            </a:r>
            <a:r>
              <a:rPr lang="en-US"/>
              <a:t>: 28.3 ± 4.6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96C16-C035-7DCF-C432-A47D5CCC6787}"/>
              </a:ext>
            </a:extLst>
          </p:cNvPr>
          <p:cNvSpPr txBox="1"/>
          <p:nvPr/>
        </p:nvSpPr>
        <p:spPr>
          <a:xfrm>
            <a:off x="440266" y="1761067"/>
            <a:ext cx="4562039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Spectrum generated by plasma in dry N</a:t>
            </a:r>
            <a:r>
              <a:rPr lang="en-US" baseline="-25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gas did not yield a significant difference in spectrum.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Pure N</a:t>
            </a:r>
            <a:r>
              <a:rPr lang="en-US" baseline="-25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did not remove the brighter breakdown/avalanche spots within the plasma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3E9BB-02C4-C402-C339-A796564F8A58}"/>
              </a:ext>
            </a:extLst>
          </p:cNvPr>
          <p:cNvSpPr txBox="1"/>
          <p:nvPr/>
        </p:nvSpPr>
        <p:spPr>
          <a:xfrm>
            <a:off x="5778815" y="658574"/>
            <a:ext cx="544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Electric field spectrum of plasma produced in air and N</a:t>
            </a:r>
            <a:r>
              <a:rPr lang="en-US" baseline="-25000"/>
              <a:t>2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3684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FR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4D8C"/>
      </a:accent1>
      <a:accent2>
        <a:srgbClr val="FBCE20"/>
      </a:accent2>
      <a:accent3>
        <a:srgbClr val="00BCE4"/>
      </a:accent3>
      <a:accent4>
        <a:srgbClr val="B3282D"/>
      </a:accent4>
      <a:accent5>
        <a:srgbClr val="CBCCCB"/>
      </a:accent5>
      <a:accent6>
        <a:srgbClr val="595A5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 xmlns=""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351a846-add0-4194-b9a2-f836de14a8ef">RV2ENUK2NVNT-84241765-542</_dlc_DocId>
    <_dlc_DocIdUrl xmlns="b351a846-add0-4194-b9a2-f836de14a8ef">
      <Url>https://usaf.dps.mil/sites/12080/_layouts/15/DocIdRedir.aspx?ID=RV2ENUK2NVNT-84241765-542</Url>
      <Description>RV2ENUK2NVNT-84241765-542</Description>
    </_dlc_DocIdUrl>
    <Design_x0020_Element xmlns="c87b4d8f-df84-4638-8168-0cd8491943d9">Templates</Design_x0020_Element>
    <Folder xmlns="c87b4d8f-df84-4638-8168-0cd8491943d9">Air Force Research Laboratory</Folder>
    <File_x0020_type0 xmlns="c87b4d8f-df84-4638-8168-0cd8491943d9">PowerPoint</File_x0020_type0>
    <Preview xmlns="c87b4d8f-df84-4638-8168-0cd8491943d9">
      <Url>https://usaf.dps.mil/:i:/r/sites/12080/BG_Images/AFRL%20PPT%20template_thumbnail.jpg?csf=1&amp;web=1&amp;e=ldNw9G</Url>
      <Description>https://usaf.dps.mil/:i:/r/sites/12080/BG_Images/AFRL%20PPT%20template_thumbnail.jpg?csf=1&amp;web=1&amp;e=ldNw9G</Description>
    </Preview>
    <Option xmlns="c87b4d8f-df84-4638-8168-0cd8491943d9">Primary</Option>
    <Brand_x0020_Book_x0020_Section xmlns="c87b4d8f-df84-4638-8168-0cd8491943d9">NA</Brand_x0020_Book_x0020_Section>
    <SharedWithUsers xmlns="b351a846-add0-4194-b9a2-f836de14a8ef">
      <UserInfo>
        <DisplayName>DOUB, STEVEN I DO-04 USAF AFMC AFRL/PA</DisplayName>
        <AccountId>160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C7DEDD9BF3B14AAE5E3C30DE6BC7BB" ma:contentTypeVersion="18" ma:contentTypeDescription="Create a new document." ma:contentTypeScope="" ma:versionID="70e839a83931cb7490627e4dfb013955">
  <xsd:schema xmlns:xsd="http://www.w3.org/2001/XMLSchema" xmlns:xs="http://www.w3.org/2001/XMLSchema" xmlns:p="http://schemas.microsoft.com/office/2006/metadata/properties" xmlns:ns2="b351a846-add0-4194-b9a2-f836de14a8ef" xmlns:ns3="c87b4d8f-df84-4638-8168-0cd8491943d9" targetNamespace="http://schemas.microsoft.com/office/2006/metadata/properties" ma:root="true" ma:fieldsID="9cefce471a94144e9b6f37431436272f" ns2:_="" ns3:_="">
    <xsd:import namespace="b351a846-add0-4194-b9a2-f836de14a8ef"/>
    <xsd:import namespace="c87b4d8f-df84-4638-8168-0cd8491943d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Brand_x0020_Book_x0020_Section" minOccurs="0"/>
                <xsd:element ref="ns3:Design_x0020_Element" minOccurs="0"/>
                <xsd:element ref="ns3:File_x0020_type0" minOccurs="0"/>
                <xsd:element ref="ns3:Folder" minOccurs="0"/>
                <xsd:element ref="ns3:Preview" minOccurs="0"/>
                <xsd:element ref="ns3:Op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1a846-add0-4194-b9a2-f836de14a8e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b4d8f-df84-4638-8168-0cd8491943d9" elementFormDefault="qualified">
    <xsd:import namespace="http://schemas.microsoft.com/office/2006/documentManagement/types"/>
    <xsd:import namespace="http://schemas.microsoft.com/office/infopath/2007/PartnerControls"/>
    <xsd:element name="Brand_x0020_Book_x0020_Section" ma:index="11" nillable="true" ma:displayName="Brand Book Section" ma:default="NA" ma:format="Dropdown" ma:internalName="Brand_x0020_Book_x0020_Section">
      <xsd:simpleType>
        <xsd:restriction base="dms:Choice">
          <xsd:enumeration value="Visuals"/>
          <xsd:enumeration value="In Action"/>
          <xsd:enumeration value="NA"/>
        </xsd:restriction>
      </xsd:simpleType>
    </xsd:element>
    <xsd:element name="Design_x0020_Element" ma:index="12" nillable="true" ma:displayName="Design Element" ma:default="Other" ma:format="Dropdown" ma:internalName="Design_x0020_Element">
      <xsd:simpleType>
        <xsd:restriction base="dms:Choice">
          <xsd:enumeration value="Fonts"/>
          <xsd:enumeration value="Images"/>
          <xsd:enumeration value="Logos"/>
          <xsd:enumeration value="Shield"/>
          <xsd:enumeration value="Templates"/>
          <xsd:enumeration value="Other"/>
        </xsd:restriction>
      </xsd:simpleType>
    </xsd:element>
    <xsd:element name="File_x0020_type0" ma:index="13" nillable="true" ma:displayName="File type" ma:default="Other" ma:format="Dropdown" ma:internalName="File_x0020_type0">
      <xsd:simpleType>
        <xsd:restriction base="dms:Choice">
          <xsd:enumeration value="Adobe Acrobat"/>
          <xsd:enumeration value="Adobe Illustrator"/>
          <xsd:enumeration value="Adobe Photoshop"/>
          <xsd:enumeration value="Encapsulated PostScript"/>
          <xsd:enumeration value="Font"/>
          <xsd:enumeration value="JPG"/>
          <xsd:enumeration value="Other"/>
          <xsd:enumeration value="PNG File"/>
          <xsd:enumeration value="PowerPoint"/>
          <xsd:enumeration value="TIF File"/>
          <xsd:enumeration value="Word"/>
        </xsd:restriction>
      </xsd:simpleType>
    </xsd:element>
    <xsd:element name="Folder" ma:index="14" nillable="true" ma:displayName="Folder" ma:default="Air Force" ma:format="Dropdown" ma:internalName="Folder">
      <xsd:simpleType>
        <xsd:restriction base="dms:Choice">
          <xsd:enumeration value="Air Force"/>
          <xsd:enumeration value="Air Force Research Laboratory"/>
          <xsd:enumeration value="AFRL Directorates"/>
          <xsd:enumeration value="AFRL Overview Briefing"/>
          <xsd:enumeration value="Brand Book Background images"/>
          <xsd:enumeration value="Brand Book Elements"/>
          <xsd:enumeration value="Digital Backgrounds"/>
          <xsd:enumeration value="Space Force"/>
          <xsd:enumeration value="Templates"/>
          <xsd:enumeration value="Fonts"/>
          <xsd:enumeration value="Other"/>
        </xsd:restriction>
      </xsd:simpleType>
    </xsd:element>
    <xsd:element name="Preview" ma:index="15" nillable="true" ma:displayName="Preview" ma:format="Image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ption" ma:index="16" nillable="true" ma:displayName="Option" ma:default="NA" ma:format="Dropdown" ma:internalName="Option">
      <xsd:simpleType>
        <xsd:restriction base="dms:Choice">
          <xsd:enumeration value="Primary"/>
          <xsd:enumeration value="Secondary"/>
          <xsd:enumeration value="Vector"/>
          <xsd:enumeration value="NA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D4EAE6-C641-42DB-B1F3-6C7291A97EE8}">
  <ds:schemaRefs>
    <ds:schemaRef ds:uri=""/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14A818D-104A-4108-A402-5A0177A7F210}">
  <ds:schemaRefs>
    <ds:schemaRef ds:uri="b351a846-add0-4194-b9a2-f836de14a8ef"/>
    <ds:schemaRef ds:uri="c87b4d8f-df84-4638-8168-0cd8491943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CBFCE0-F4E9-4068-B2DA-7248CC92A486}">
  <ds:schemaRefs>
    <ds:schemaRef ds:uri="b351a846-add0-4194-b9a2-f836de14a8ef"/>
    <ds:schemaRef ds:uri="c87b4d8f-df84-4638-8168-0cd8491943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0FBE14FB-B277-4314-8D5F-A6431D9F04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AFRL Template Theme 16x9</Template>
  <TotalTime>1603</TotalTime>
  <Words>1465</Words>
  <Application>Microsoft Office PowerPoint</Application>
  <PresentationFormat>Widescreen</PresentationFormat>
  <Paragraphs>195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Cambria Math</vt:lpstr>
      <vt:lpstr>Office Theme</vt:lpstr>
      <vt:lpstr>Radiofrequency emission from 9.2-micron short pulsed laser in gases and on solid targets</vt:lpstr>
      <vt:lpstr>Experimental Goals</vt:lpstr>
      <vt:lpstr>Current understanding of microwave generation</vt:lpstr>
      <vt:lpstr>Experimental set up</vt:lpstr>
      <vt:lpstr>PowerPoint Presentation</vt:lpstr>
      <vt:lpstr>Signal amplitude</vt:lpstr>
      <vt:lpstr>Frequency resolved electric field</vt:lpstr>
      <vt:lpstr>Signal as a function of pressure</vt:lpstr>
      <vt:lpstr>Air vs  N2 </vt:lpstr>
      <vt:lpstr>PowerPoint Presentation</vt:lpstr>
      <vt:lpstr>Experimental Setup</vt:lpstr>
      <vt:lpstr>Spectra of all sampled lasers</vt:lpstr>
      <vt:lpstr>PowerPoint Presentation</vt:lpstr>
      <vt:lpstr>Sum of Frequency Content for Alumina</vt:lpstr>
      <vt:lpstr>Moving forward</vt:lpstr>
      <vt:lpstr>Products delivered</vt:lpstr>
      <vt:lpstr>Supercontinuum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Oliver</cp:lastModifiedBy>
  <cp:revision>4</cp:revision>
  <dcterms:created xsi:type="dcterms:W3CDTF">2017-10-16T15:07:30Z</dcterms:created>
  <dcterms:modified xsi:type="dcterms:W3CDTF">2023-03-01T03:13:23Z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0x0101000AC7DEDD9BF3B14AAE5E3C30DE6BC7BB</vt:lpwstr>
  </property>
  <property fmtid="{D5CDD505-2E9C-101B-9397-08002B2CF9AE}" pid="3" name="_dlc_DocIdItemGuid">
    <vt:lpwstr>64556ea7-c923-4afb-9005-75116650f4ed</vt:lpwstr>
  </property>
</Properties>
</file>