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93" r:id="rId5"/>
    <p:sldMasterId id="2147483725" r:id="rId6"/>
  </p:sldMasterIdLst>
  <p:notesMasterIdLst>
    <p:notesMasterId r:id="rId31"/>
  </p:notesMasterIdLst>
  <p:handoutMasterIdLst>
    <p:handoutMasterId r:id="rId32"/>
  </p:handoutMasterIdLst>
  <p:sldIdLst>
    <p:sldId id="358" r:id="rId7"/>
    <p:sldId id="400" r:id="rId8"/>
    <p:sldId id="359" r:id="rId9"/>
    <p:sldId id="401" r:id="rId10"/>
    <p:sldId id="403" r:id="rId11"/>
    <p:sldId id="402" r:id="rId12"/>
    <p:sldId id="357" r:id="rId13"/>
    <p:sldId id="346" r:id="rId14"/>
    <p:sldId id="347" r:id="rId15"/>
    <p:sldId id="343" r:id="rId16"/>
    <p:sldId id="344" r:id="rId17"/>
    <p:sldId id="356" r:id="rId18"/>
    <p:sldId id="349" r:id="rId19"/>
    <p:sldId id="355" r:id="rId20"/>
    <p:sldId id="404" r:id="rId21"/>
    <p:sldId id="352" r:id="rId22"/>
    <p:sldId id="406" r:id="rId23"/>
    <p:sldId id="407" r:id="rId24"/>
    <p:sldId id="405" r:id="rId25"/>
    <p:sldId id="278" r:id="rId26"/>
    <p:sldId id="279" r:id="rId27"/>
    <p:sldId id="280" r:id="rId28"/>
    <p:sldId id="281" r:id="rId29"/>
    <p:sldId id="282" r:id="rId3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F1E"/>
    <a:srgbClr val="1A70B8"/>
    <a:srgbClr val="00AA64"/>
    <a:srgbClr val="FF6699"/>
    <a:srgbClr val="FF9129"/>
    <a:srgbClr val="0A197E"/>
    <a:srgbClr val="0070C1"/>
    <a:srgbClr val="000F7E"/>
    <a:srgbClr val="09198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989A4C-914E-4B4F-AE08-25C8F0973928}" v="2" dt="2023-02-24T03:57:31.0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03"/>
    <p:restoredTop sz="94953"/>
  </p:normalViewPr>
  <p:slideViewPr>
    <p:cSldViewPr snapToGrid="0" snapToObjects="1" showGuides="1">
      <p:cViewPr varScale="1">
        <p:scale>
          <a:sx n="91" d="100"/>
          <a:sy n="91" d="100"/>
        </p:scale>
        <p:origin x="628" y="56"/>
      </p:cViewPr>
      <p:guideLst>
        <p:guide/>
        <p:guide orient="horz" pos="1620"/>
      </p:guideLst>
    </p:cSldViewPr>
  </p:slideViewPr>
  <p:outlineViewPr>
    <p:cViewPr>
      <p:scale>
        <a:sx n="33" d="100"/>
        <a:sy n="33" d="100"/>
      </p:scale>
      <p:origin x="0" y="-381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 showGuides="1">
      <p:cViewPr varScale="1">
        <p:scale>
          <a:sx n="90" d="100"/>
          <a:sy n="90" d="100"/>
        </p:scale>
        <p:origin x="384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ingale, Anthony V." userId="5a90582d-2263-415d-bdb4-1249d9e757e5" providerId="ADAL" clId="{12989A4C-914E-4B4F-AE08-25C8F0973928}"/>
    <pc:docChg chg="modSld">
      <pc:chgData name="Zingale, Anthony V." userId="5a90582d-2263-415d-bdb4-1249d9e757e5" providerId="ADAL" clId="{12989A4C-914E-4B4F-AE08-25C8F0973928}" dt="2023-02-24T03:59:40.971" v="103" actId="20577"/>
      <pc:docMkLst>
        <pc:docMk/>
      </pc:docMkLst>
      <pc:sldChg chg="addSp modSp mod">
        <pc:chgData name="Zingale, Anthony V." userId="5a90582d-2263-415d-bdb4-1249d9e757e5" providerId="ADAL" clId="{12989A4C-914E-4B4F-AE08-25C8F0973928}" dt="2023-02-24T03:58:54.679" v="100" actId="404"/>
        <pc:sldMkLst>
          <pc:docMk/>
          <pc:sldMk cId="2709246250" sldId="352"/>
        </pc:sldMkLst>
        <pc:spChg chg="add mod">
          <ac:chgData name="Zingale, Anthony V." userId="5a90582d-2263-415d-bdb4-1249d9e757e5" providerId="ADAL" clId="{12989A4C-914E-4B4F-AE08-25C8F0973928}" dt="2023-02-24T03:58:54.679" v="100" actId="404"/>
          <ac:spMkLst>
            <pc:docMk/>
            <pc:sldMk cId="2709246250" sldId="352"/>
            <ac:spMk id="6" creationId="{B5BCBC64-1CC4-7A31-E4BA-C8E93E22D10E}"/>
          </ac:spMkLst>
        </pc:spChg>
        <pc:spChg chg="add mod">
          <ac:chgData name="Zingale, Anthony V." userId="5a90582d-2263-415d-bdb4-1249d9e757e5" providerId="ADAL" clId="{12989A4C-914E-4B4F-AE08-25C8F0973928}" dt="2023-02-24T03:58:48.252" v="99" actId="403"/>
          <ac:spMkLst>
            <pc:docMk/>
            <pc:sldMk cId="2709246250" sldId="352"/>
            <ac:spMk id="11" creationId="{EF911BE5-E8EC-72BC-C931-E1B305AD4E61}"/>
          </ac:spMkLst>
        </pc:spChg>
      </pc:sldChg>
      <pc:sldChg chg="modSp mod">
        <pc:chgData name="Zingale, Anthony V." userId="5a90582d-2263-415d-bdb4-1249d9e757e5" providerId="ADAL" clId="{12989A4C-914E-4B4F-AE08-25C8F0973928}" dt="2023-02-24T03:59:40.971" v="103" actId="20577"/>
        <pc:sldMkLst>
          <pc:docMk/>
          <pc:sldMk cId="4036422728" sldId="407"/>
        </pc:sldMkLst>
        <pc:spChg chg="mod">
          <ac:chgData name="Zingale, Anthony V." userId="5a90582d-2263-415d-bdb4-1249d9e757e5" providerId="ADAL" clId="{12989A4C-914E-4B4F-AE08-25C8F0973928}" dt="2023-02-24T03:59:40.971" v="103" actId="20577"/>
          <ac:spMkLst>
            <pc:docMk/>
            <pc:sldMk cId="4036422728" sldId="407"/>
            <ac:spMk id="105" creationId="{92D22C6C-E856-4126-A769-C0FB3E63C83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CE6B804-3E45-364D-A045-BB358CB8E6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8BAC92-B99D-FF4D-A990-D686745CA7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5749E-04CE-F245-A958-C4F030697BC8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D6A46C-39E5-FF4C-9921-815AC4BE94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FC7B7-2133-5C4A-AC28-C1AA9FF1AC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CEA21-F2A0-454B-B622-7D3A8835A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69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F264E-8066-E947-B6B5-B5BD434D7B6B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8D52D-A3F1-4B43-9554-93E43582D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3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A78D693-BA62-1E4A-A3D2-53CDC72AAE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560" y="190440"/>
            <a:ext cx="8805439" cy="495306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374" y="1486403"/>
            <a:ext cx="3830320" cy="1169551"/>
          </a:xfrm>
        </p:spPr>
        <p:txBody>
          <a:bodyPr lIns="0" tIns="0" rIns="0" bIns="0" anchor="t" anchorCtr="0">
            <a:normAutofit/>
          </a:bodyPr>
          <a:lstStyle>
            <a:lvl1pPr algn="l" fontAlgn="t">
              <a:lnSpc>
                <a:spcPct val="100000"/>
              </a:lnSpc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671309"/>
            <a:ext cx="3830320" cy="485140"/>
          </a:xfrm>
        </p:spPr>
        <p:txBody>
          <a:bodyPr lIns="0" tIns="0" rIns="0" bIns="0"/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presenter or presenting org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D57AE5-8F4A-FA4E-90E4-E2EE525E9D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58373"/>
            <a:ext cx="3331464" cy="1529754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000446-DC24-2642-A21F-0BEA007314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297127"/>
            <a:ext cx="2714105" cy="243609"/>
          </a:xfrm>
        </p:spPr>
        <p:txBody>
          <a:bodyPr lIns="0" tIns="0" rIns="0" bIns="0"/>
          <a:lstStyle>
            <a:lvl1pPr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the date of the presentation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5AE9854-7A76-C34E-9D7F-DE749A698C73}"/>
              </a:ext>
            </a:extLst>
          </p:cNvPr>
          <p:cNvSpPr txBox="1">
            <a:spLocks/>
          </p:cNvSpPr>
          <p:nvPr userDrawn="1"/>
        </p:nvSpPr>
        <p:spPr>
          <a:xfrm>
            <a:off x="8705088" y="4849122"/>
            <a:ext cx="220485" cy="20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DD9D28ED-2D06-3A46-9727-8A9B2D7E7F63}"/>
              </a:ext>
            </a:extLst>
          </p:cNvPr>
          <p:cNvSpPr txBox="1">
            <a:spLocks/>
          </p:cNvSpPr>
          <p:nvPr userDrawn="1"/>
        </p:nvSpPr>
        <p:spPr>
          <a:xfrm>
            <a:off x="8074152" y="4846002"/>
            <a:ext cx="609914" cy="1485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15BFA-90C1-0F46-AAA7-8C67D48F46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140122"/>
            <a:ext cx="2597150" cy="379412"/>
          </a:xfrm>
        </p:spPr>
        <p:txBody>
          <a:bodyPr lIns="0" tIns="0" rIns="0" bIns="0" anchor="t" anchorCtr="0"/>
          <a:lstStyle>
            <a:lvl1pPr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2pPr>
            <a:lvl3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3pPr>
            <a:lvl4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4pPr>
            <a:lvl5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LA-UR number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14CA33-8F7C-674C-8C40-9D83B5A1C5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6401" y="4751400"/>
            <a:ext cx="598099" cy="2746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5E8F88-2F04-A24D-B64D-D31A64C16106}"/>
              </a:ext>
            </a:extLst>
          </p:cNvPr>
          <p:cNvSpPr txBox="1"/>
          <p:nvPr userDrawn="1"/>
        </p:nvSpPr>
        <p:spPr>
          <a:xfrm>
            <a:off x="918682" y="4859907"/>
            <a:ext cx="388825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Managed by Triad National Security, LLC, for the U.S. Department of Energy’s NNSA.</a:t>
            </a:r>
          </a:p>
        </p:txBody>
      </p:sp>
    </p:spTree>
    <p:extLst>
      <p:ext uri="{BB962C8B-B14F-4D97-AF65-F5344CB8AC3E}">
        <p14:creationId xmlns:p14="http://schemas.microsoft.com/office/powerpoint/2010/main" val="1132053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Area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D46214E2-32D4-424B-9DE1-4EDE442968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143000"/>
            <a:ext cx="3840480" cy="27238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40E4E95-1B27-5348-9471-7BB69800ED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1B65E676-959E-0E41-8EAD-45D6F7E076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46320" y="1143000"/>
            <a:ext cx="3840480" cy="27238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81900B1-3D44-764E-9A42-70386E05E5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1508760"/>
            <a:ext cx="3840480" cy="303476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8685422-C0F4-174C-BFA6-015246A3D4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46320" y="1508760"/>
            <a:ext cx="3840480" cy="303476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78109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 and Text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84D7D689-7F2D-0348-816C-97C77A8DA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DB2A39F7-5A62-2B4C-A657-BD57B5768EF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57200" y="1143000"/>
            <a:ext cx="368503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6CCEB416-B433-8F46-8DFF-FFAC7ACCA5F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3520440"/>
            <a:ext cx="3685032" cy="181084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66B16311-DD9F-7D43-964B-E92B217DC39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7200" y="3840480"/>
            <a:ext cx="368503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023AA45D-8199-F644-847B-E64A5EC3FB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3246120"/>
            <a:ext cx="368503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2652C890-3579-2E47-9AB6-1D78A5E4764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001768" y="1143000"/>
            <a:ext cx="368503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DD1D0C09-D811-144F-BEBD-275B6A12072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01768" y="3520440"/>
            <a:ext cx="3685032" cy="181084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2213ED2D-D77F-7D49-9E2D-96B09A5A751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01768" y="3840480"/>
            <a:ext cx="368503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5AA83665-F240-0345-B903-C8950DEFAF0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01768" y="3246120"/>
            <a:ext cx="368503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33520646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13F276B-7B5E-4A45-AB9F-2B475F2AEA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1143000"/>
            <a:ext cx="249328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225D86E-8C5D-1841-9FAC-7F27816076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352044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3F0E9DEE-404F-3B49-8159-94FE1CD3739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3840480"/>
            <a:ext cx="249631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7A3DBA4-BE0E-254D-B5C0-8A64DDD66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41D2BBC2-2746-3640-A719-673E2A8446C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324612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4" name="Picture Placeholder 9">
            <a:extLst>
              <a:ext uri="{FF2B5EF4-FFF2-40B4-BE49-F238E27FC236}">
                <a16:creationId xmlns:a16="http://schemas.microsoft.com/office/drawing/2014/main" id="{89502A4B-C79D-094E-AB5C-63DF6E12EF8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27400" y="1143000"/>
            <a:ext cx="249631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5EAC29D9-3DBA-0242-8290-359D5CA84B6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335992" y="352044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3F9A309D-AA80-C54C-9A92-012D53D91C2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35992" y="3840480"/>
            <a:ext cx="249631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03EA5BB2-66F6-4F44-964B-E9F9D73F21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35991" y="324612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898309A4-718B-084E-8229-17E4D40AEA4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188617" y="1143000"/>
            <a:ext cx="249631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36A0BC0D-8996-364B-A361-13CBBB9B478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98777" y="352044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919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8D60D97D-2394-F140-9FBA-975ED64074F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99632" y="3840480"/>
            <a:ext cx="249631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5AA90BFA-AE15-3049-88D8-EA2FDB94E71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98067" y="324612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2929323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" userDrawn="1">
          <p15:clr>
            <a:srgbClr val="FBAE40"/>
          </p15:clr>
        </p15:guide>
        <p15:guide id="2" pos="4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61FE822B-AC64-EF4D-8FBA-F5A67DA6075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457200" y="1143000"/>
            <a:ext cx="1828800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55F05C8A-25A6-8743-93FA-19E18F32CEE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57200" y="352044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5FCE87CD-A10E-D049-9E39-8C800BEF41A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3840480"/>
            <a:ext cx="1828800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50" name="Text Placeholder 13">
            <a:extLst>
              <a:ext uri="{FF2B5EF4-FFF2-40B4-BE49-F238E27FC236}">
                <a16:creationId xmlns:a16="http://schemas.microsoft.com/office/drawing/2014/main" id="{7B382B21-A741-2447-9794-C4BAAA2A34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324612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819E2C4F-8306-5F45-9827-3921D5E3E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4247F89-81E5-374A-93B4-95F0EBEEB19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2600960" y="1143000"/>
            <a:ext cx="1828800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F7F65FAA-0013-D547-8E1C-08509B0C975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600960" y="352044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E0CC8275-50BB-9D46-8CBD-03E17397C17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600960" y="3840480"/>
            <a:ext cx="1828800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657B4D06-BD92-7545-B5A7-8502A75042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600960" y="324612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CF4ED884-6C25-824B-BDBF-AF0431A6640B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4734560" y="1143000"/>
            <a:ext cx="1828800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AA0BC496-BA6C-7C4D-AC5E-A59885AE42A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734560" y="352044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07D1AADA-118E-BE41-B80B-51BBD18F656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734560" y="3840480"/>
            <a:ext cx="1828800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E24E11C2-3904-B24A-8E60-8EA03D6D30B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734560" y="324612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17E6B775-F183-E24D-B8C8-C5A9D75E35BE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6858000" y="1143000"/>
            <a:ext cx="1828800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7BA052C5-1320-4341-BC7F-17F881F3CCB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858000" y="352044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2BD7FEF4-B67E-064E-B1C5-49DA8EA6851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858000" y="3840480"/>
            <a:ext cx="1828800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EF1030E4-D0AC-614F-A18A-38721222865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858000" y="324612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2619495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White_Visual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0C70A86-A745-E949-B1D0-41B5D2173B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374AFBB-4A85-9144-9EB0-15F9294B61F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" y="1143000"/>
            <a:ext cx="8229600" cy="3106216"/>
          </a:xfrm>
        </p:spPr>
        <p:txBody>
          <a:bodyPr/>
          <a:lstStyle>
            <a:lvl1pPr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graph, photo, or data visualization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F0B3C679-22DF-8940-B381-273549871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4396742"/>
            <a:ext cx="82296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71237F-D7E9-904A-BC33-1E69BDE7303D}"/>
              </a:ext>
            </a:extLst>
          </p:cNvPr>
          <p:cNvSpPr/>
          <p:nvPr userDrawn="1"/>
        </p:nvSpPr>
        <p:spPr>
          <a:xfrm>
            <a:off x="-832136" y="0"/>
            <a:ext cx="565609" cy="565609"/>
          </a:xfrm>
          <a:prstGeom prst="rect">
            <a:avLst/>
          </a:prstGeom>
          <a:solidFill>
            <a:srgbClr val="0A19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7B0030-82A1-3149-AAC5-8B912D85AC60}"/>
              </a:ext>
            </a:extLst>
          </p:cNvPr>
          <p:cNvSpPr/>
          <p:nvPr userDrawn="1"/>
        </p:nvSpPr>
        <p:spPr>
          <a:xfrm>
            <a:off x="-832136" y="999242"/>
            <a:ext cx="565609" cy="565609"/>
          </a:xfrm>
          <a:prstGeom prst="rect">
            <a:avLst/>
          </a:prstGeom>
          <a:solidFill>
            <a:srgbClr val="1A70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678108-D8E6-6F48-9E71-79B4060AB9EF}"/>
              </a:ext>
            </a:extLst>
          </p:cNvPr>
          <p:cNvSpPr/>
          <p:nvPr userDrawn="1"/>
        </p:nvSpPr>
        <p:spPr>
          <a:xfrm>
            <a:off x="-832136" y="2036191"/>
            <a:ext cx="565609" cy="565609"/>
          </a:xfrm>
          <a:prstGeom prst="rect">
            <a:avLst/>
          </a:prstGeom>
          <a:solidFill>
            <a:srgbClr val="00AA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500438-DFE5-1541-A57C-CCDAE308867C}"/>
              </a:ext>
            </a:extLst>
          </p:cNvPr>
          <p:cNvSpPr/>
          <p:nvPr userDrawn="1"/>
        </p:nvSpPr>
        <p:spPr>
          <a:xfrm>
            <a:off x="-832136" y="3073140"/>
            <a:ext cx="565609" cy="565609"/>
          </a:xfrm>
          <a:prstGeom prst="rect">
            <a:avLst/>
          </a:prstGeom>
          <a:solidFill>
            <a:srgbClr val="FF91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A0A870-4CCE-B041-ADAA-FFD498F6B5DE}"/>
              </a:ext>
            </a:extLst>
          </p:cNvPr>
          <p:cNvSpPr txBox="1"/>
          <p:nvPr userDrawn="1"/>
        </p:nvSpPr>
        <p:spPr>
          <a:xfrm>
            <a:off x="-1784645" y="-715416"/>
            <a:ext cx="1518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LANL-APPROVED </a:t>
            </a:r>
          </a:p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 PALETTE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BAD157-F0FF-E841-B877-5FF726EE6DB4}"/>
              </a:ext>
            </a:extLst>
          </p:cNvPr>
          <p:cNvSpPr txBox="1"/>
          <p:nvPr userDrawn="1"/>
        </p:nvSpPr>
        <p:spPr>
          <a:xfrm>
            <a:off x="-2109430" y="-2497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COLOR: ULTRAMARINE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EF9DA1-1206-D94F-936A-8C56D3FA0437}"/>
              </a:ext>
            </a:extLst>
          </p:cNvPr>
          <p:cNvSpPr txBox="1"/>
          <p:nvPr userDrawn="1"/>
        </p:nvSpPr>
        <p:spPr>
          <a:xfrm>
            <a:off x="-2109430" y="987317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COLOR: BLUE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18CEFD-1271-3F43-A3DB-664C3A2A6F61}"/>
              </a:ext>
            </a:extLst>
          </p:cNvPr>
          <p:cNvSpPr txBox="1"/>
          <p:nvPr userDrawn="1"/>
        </p:nvSpPr>
        <p:spPr>
          <a:xfrm>
            <a:off x="-2109430" y="2033693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PALETTE: GREEN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2C2957-98B7-7447-A979-8F5F9439F931}"/>
              </a:ext>
            </a:extLst>
          </p:cNvPr>
          <p:cNvSpPr txBox="1"/>
          <p:nvPr userDrawn="1"/>
        </p:nvSpPr>
        <p:spPr>
          <a:xfrm>
            <a:off x="-2109430" y="3080068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PALETTE: ORANGE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7D5F0D-5C60-5143-BF1E-4A0546C4287F}"/>
              </a:ext>
            </a:extLst>
          </p:cNvPr>
          <p:cNvSpPr/>
          <p:nvPr userDrawn="1"/>
        </p:nvSpPr>
        <p:spPr>
          <a:xfrm>
            <a:off x="-832136" y="4156183"/>
            <a:ext cx="565609" cy="56560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A6A2F-D5F2-CB4B-A618-B3021CB6FE30}"/>
              </a:ext>
            </a:extLst>
          </p:cNvPr>
          <p:cNvSpPr txBox="1"/>
          <p:nvPr userDrawn="1"/>
        </p:nvSpPr>
        <p:spPr>
          <a:xfrm>
            <a:off x="-2109430" y="4163111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MONOCHROMATIC: GREY</a:t>
            </a:r>
          </a:p>
        </p:txBody>
      </p:sp>
    </p:spTree>
    <p:extLst>
      <p:ext uri="{BB962C8B-B14F-4D97-AF65-F5344CB8AC3E}">
        <p14:creationId xmlns:p14="http://schemas.microsoft.com/office/powerpoint/2010/main" val="41638762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Background 2_TOC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9708-8F60-B848-8CBD-C589BF8C17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8229600" cy="685800"/>
          </a:xfrm>
        </p:spPr>
        <p:txBody>
          <a:bodyPr anchor="t" anchorCtr="0"/>
          <a:lstStyle>
            <a:lvl1pPr algn="l">
              <a:defRPr sz="24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BDE90-6843-5841-BCCB-3479AD558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3200400"/>
          </a:xfrm>
        </p:spPr>
        <p:txBody>
          <a:bodyPr/>
          <a:lstStyle>
            <a:lvl1pPr marL="228600" indent="-217488">
              <a:buClr>
                <a:srgbClr val="3296DC"/>
              </a:buClr>
              <a:buFont typeface="+mj-lt"/>
              <a:buAutoNum type="arabicPeriod"/>
              <a:tabLst/>
              <a:defRPr/>
            </a:lvl1pPr>
            <a:lvl2pPr marL="458788" indent="-230188">
              <a:buClr>
                <a:srgbClr val="3296DC"/>
              </a:buClr>
              <a:buFont typeface="+mj-lt"/>
              <a:buAutoNum type="arabicPeriod"/>
              <a:tabLst/>
              <a:defRPr/>
            </a:lvl2pPr>
            <a:lvl3pPr marL="687388" indent="-228600">
              <a:buClr>
                <a:srgbClr val="3296DC"/>
              </a:buClr>
              <a:buFont typeface="+mj-lt"/>
              <a:buAutoNum type="arabicPeriod"/>
              <a:tabLst/>
              <a:defRPr/>
            </a:lvl3pPr>
            <a:lvl4pPr marL="1546225" indent="-174625">
              <a:tabLst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284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C25BDFE-288F-694A-8F3E-5EA7C70FB2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543AE689-5E80-EF4B-BEB2-12EB7E2E75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671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F08DEE9-E8E9-294E-AFDB-272348017E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97816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515D795-953A-8047-83C7-D0752DBDB0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11063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C01086B-B4A6-8A48-849F-4A810C93B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51419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C2E775BD-5F42-B44F-98CB-85BE7A979F1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76589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9266F9AF-0547-674E-8536-FB560908A4E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603643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1F14FC34-4139-5E42-8B4C-3D14628AB1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73671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9C51006D-405B-1540-844A-A08EDAFBA83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17717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40" name="Text Placeholder 37">
            <a:extLst>
              <a:ext uri="{FF2B5EF4-FFF2-40B4-BE49-F238E27FC236}">
                <a16:creationId xmlns:a16="http://schemas.microsoft.com/office/drawing/2014/main" id="{B91A61BE-01BD-F145-9B92-D20E78E3DAB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21193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D5F2828C-B1EF-364B-8D48-33FAC26A31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745412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2" name="Text Placeholder 37">
            <a:extLst>
              <a:ext uri="{FF2B5EF4-FFF2-40B4-BE49-F238E27FC236}">
                <a16:creationId xmlns:a16="http://schemas.microsoft.com/office/drawing/2014/main" id="{0D5B74BE-11D4-3E4C-AA8A-16543EABA18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00883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3" name="Text Placeholder 37">
            <a:extLst>
              <a:ext uri="{FF2B5EF4-FFF2-40B4-BE49-F238E27FC236}">
                <a16:creationId xmlns:a16="http://schemas.microsoft.com/office/drawing/2014/main" id="{A61A0372-A989-7542-8743-212304AD19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00235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F70A5-083D-2649-B16E-E603A2ACAC1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57519" y="3042072"/>
            <a:ext cx="1097280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E60BD62F-9DEA-AD47-9777-0410E222A0E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868606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520748F-3B1C-7D44-9F74-07C77A95BDF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298553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41F05B3B-46BF-E34A-B6EB-3B5C40F9DF4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743305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70A64131-E697-7142-892C-FECA1AF2C56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172200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EF72F97E-E60E-FB4D-82AA-CB9ACA474A8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596233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52133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nly-No Subhead"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9600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24F4C0B-8E0E-D247-8998-89B0F977E9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3000"/>
            <a:ext cx="12463272" cy="3195638"/>
          </a:xfrm>
        </p:spPr>
        <p:txBody>
          <a:bodyPr wrap="square"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bg1"/>
                </a:solidFill>
              </a:defRPr>
            </a:lvl1pPr>
            <a:lvl2pPr marL="460375" indent="-230188">
              <a:tabLst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914400" indent="-227013">
              <a:tabLst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68955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_TOC or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9708-8F60-B848-8CBD-C589BF8C17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8229600" cy="685800"/>
          </a:xfrm>
        </p:spPr>
        <p:txBody>
          <a:bodyPr anchor="t" anchorCtr="0"/>
          <a:lstStyle>
            <a:lvl1pPr algn="l">
              <a:defRPr sz="24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BDE90-6843-5841-BCCB-3479AD558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3200400"/>
          </a:xfrm>
        </p:spPr>
        <p:txBody>
          <a:bodyPr/>
          <a:lstStyle>
            <a:lvl1pPr marL="228600" indent="-228600">
              <a:buClr>
                <a:schemeClr val="bg1"/>
              </a:buClr>
              <a:tabLst/>
              <a:defRPr/>
            </a:lvl1pPr>
            <a:lvl2pPr marL="458788" indent="-230188">
              <a:buClr>
                <a:schemeClr val="bg1"/>
              </a:buClr>
              <a:buFont typeface="System Font Regular"/>
              <a:buChar char="⁃"/>
              <a:tabLst/>
              <a:defRPr/>
            </a:lvl2pPr>
            <a:lvl3pPr marL="687388" indent="-228600">
              <a:buClr>
                <a:schemeClr val="bg1"/>
              </a:buClr>
              <a:tabLst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60208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 2_TOC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9708-8F60-B848-8CBD-C589BF8C17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8229600" cy="685800"/>
          </a:xfrm>
        </p:spPr>
        <p:txBody>
          <a:bodyPr anchor="t" anchorCtr="0"/>
          <a:lstStyle>
            <a:lvl1pPr algn="l">
              <a:defRPr sz="24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BDE90-6843-5841-BCCB-3479AD558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3200400"/>
          </a:xfrm>
        </p:spPr>
        <p:txBody>
          <a:bodyPr/>
          <a:lstStyle>
            <a:lvl1pPr marL="228600" indent="-217488">
              <a:buClr>
                <a:srgbClr val="3296DC"/>
              </a:buClr>
              <a:buFont typeface="+mj-lt"/>
              <a:buAutoNum type="arabicPeriod"/>
              <a:tabLst/>
              <a:defRPr/>
            </a:lvl1pPr>
            <a:lvl2pPr marL="458788" indent="-230188">
              <a:buClr>
                <a:srgbClr val="3296DC"/>
              </a:buClr>
              <a:buFont typeface="+mj-lt"/>
              <a:buAutoNum type="arabicPeriod"/>
              <a:tabLst/>
              <a:defRPr/>
            </a:lvl2pPr>
            <a:lvl3pPr marL="687388" indent="-228600">
              <a:buClr>
                <a:srgbClr val="3296DC"/>
              </a:buClr>
              <a:buFont typeface="+mj-lt"/>
              <a:buAutoNum type="arabicPeriod"/>
              <a:tabLst/>
              <a:defRPr/>
            </a:lvl3pPr>
            <a:lvl4pPr marL="1546225" indent="-174625">
              <a:tabLst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8298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Statement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672" y="0"/>
            <a:ext cx="3767327" cy="5143500"/>
          </a:xfrm>
          <a:noFill/>
          <a:ln>
            <a:noFill/>
          </a:ln>
        </p:spPr>
        <p:txBody>
          <a:bodyPr/>
          <a:lstStyle>
            <a:lvl1pPr>
              <a:buFontTx/>
              <a:buNone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3296A8-807F-5647-9E27-81056A8089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4526280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66E7E14-724D-564D-8C8A-AA19AF322B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71609" y="4420821"/>
            <a:ext cx="1505063" cy="4251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950A1-C470-5C48-B92A-282D2269A9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3000"/>
            <a:ext cx="4525963" cy="3195638"/>
          </a:xfrm>
        </p:spPr>
        <p:txBody>
          <a:bodyPr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559495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90657-D6E0-BE42-9DAC-E9A6565AE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390A6F-F3CD-154C-8ACE-8EBC6BC28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0D4B1-35E6-1744-8CBA-9C192195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449A-ECD1-1C49-A3A0-6FE365F2ED53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66F16-77FE-F640-B44E-59AAFAB4A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96ADA-3ECD-1342-8EB2-63185E5E2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13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5CCC5-B135-FC42-AB5A-F233B06BF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293DC-8B25-A043-8EC8-1714DBE7E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4AA82-AFD5-8445-AC2C-9DED7F2DC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449A-ECD1-1C49-A3A0-6FE365F2ED53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A10F8-4B65-F249-A045-DDA22B4D9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DB494-0A9B-6242-BF61-FB59E4647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13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58FC1-FA20-D841-AA64-E58DB084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62E0D-982E-C643-BC2C-739C38E83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BE561-A4E8-4E46-80EC-1913A0DF0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449A-ECD1-1C49-A3A0-6FE365F2ED53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A21E7-4610-5742-9ADB-0DA95DE9C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0CCFF-D0AA-3E4D-B2B6-5C5747CE8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73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F1B9E-52ED-9540-963B-9A1B88004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5387B-7F45-4C4D-AA73-DC8B25D112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CA4D0-2D6C-644E-A951-703959BCF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C4C010-8DDB-884A-B164-AFD718C25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449A-ECD1-1C49-A3A0-6FE365F2ED53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F1D1FA-1940-1B46-B3F5-7A850A83D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87048-0942-2748-96E5-B794D1D7B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17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B65B6-B74C-684D-8A45-84ED5AED7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8C918-50C9-5A45-8F8E-5E0FDB5B0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B3B298-197C-F043-A459-05E5D8195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229643-6500-CD41-9BF0-0F231FF61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E6676E-207A-924C-A17D-3510C4F283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A83386-3E6D-AB45-A13B-5BE46C9CF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449A-ECD1-1C49-A3A0-6FE365F2ED53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6FB893-7018-A643-9FE2-0B796C194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4E12BD-5038-5C4C-9579-80BE67C4F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27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48A42-DA46-794E-8758-ECBB3EA10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D56504-D70A-F645-861E-B74AC00CE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449A-ECD1-1C49-A3A0-6FE365F2ED53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56803-0252-5243-8E40-95D63DA1B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CA4F62-6FE1-914B-8440-45D24EA84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800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B6A43C-64CA-6B4B-9743-D9C9B32E2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449A-ECD1-1C49-A3A0-6FE365F2ED53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DC862C-25FC-3F4E-9DF1-A68B983CF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8968B-114C-434D-B4DD-B8B9E2994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85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4CE08-684A-D343-BF15-DE87CD3B2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415C2-D2D8-B14C-8C78-ABB004862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A16908-5363-4540-87C1-EF14EC784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D6AC4-C0C6-7042-AA89-BED10203D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449A-ECD1-1C49-A3A0-6FE365F2ED53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D49403-7B0C-B44B-B653-9F5C438F0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C8B538-71BA-BE4E-B554-FD0885392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164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3DA53-0BDA-4842-99C2-2237B5EE6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2B41F7-21AB-A74D-9F49-B38BC7B04D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D2889-E36D-4C4B-B8AD-DFCD0CFBE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D9CEE-5B59-124A-AFBC-E73A7CE4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449A-ECD1-1C49-A3A0-6FE365F2ED53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496EF7-9E1D-7D41-BA12-40F76106E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14B8D-21A3-604B-98B5-970EB277C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651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ABCB6-72EF-964F-8271-603FAAC59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E1328A-3AA1-9649-819F-0D35026565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DE575-23CF-7041-9EFD-7DF83557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449A-ECD1-1C49-A3A0-6FE365F2ED53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06EBC-9EF5-FE44-BBCB-5AEFAA0E3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1BD84-74FA-E74A-A466-C13CFF701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78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-N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9600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24F4C0B-8E0E-D247-8998-89B0F977E9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3000"/>
            <a:ext cx="8229600" cy="3195638"/>
          </a:xfrm>
        </p:spPr>
        <p:txBody>
          <a:bodyPr wrap="square"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tx1"/>
                </a:solidFill>
              </a:defRPr>
            </a:lvl1pPr>
            <a:lvl2pPr marL="460375" indent="-230188">
              <a:tabLst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 marL="914400" indent="-227013">
              <a:tabLst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7765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24DDE6-132E-A443-BD7F-9EAB2FB465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36A10A-F952-8A45-88E6-E10C283CB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F02AC-33F3-EC4D-983C-202AE7842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449A-ECD1-1C49-A3A0-6FE365F2ED53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F7846-FB63-8A4A-BD1D-1AFC13767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073D5-6C01-2D4B-B0FC-FB798ACE8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86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_w logo wtrm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1CB73A-3EB2-0F4B-A749-FE602CE5F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67" t="3208" r="30052" b="19629"/>
          <a:stretch/>
        </p:blipFill>
        <p:spPr>
          <a:xfrm>
            <a:off x="3064933" y="-141546"/>
            <a:ext cx="6079068" cy="5285046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6054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0429E5-795A-8A43-A273-2BC100111C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2999"/>
            <a:ext cx="8226054" cy="3200400"/>
          </a:xfrm>
        </p:spPr>
        <p:txBody>
          <a:bodyPr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51EB0E6-A70D-CE45-BB73-DE0110A910ED}"/>
              </a:ext>
            </a:extLst>
          </p:cNvPr>
          <p:cNvSpPr txBox="1">
            <a:spLocks/>
          </p:cNvSpPr>
          <p:nvPr userDrawn="1"/>
        </p:nvSpPr>
        <p:spPr>
          <a:xfrm>
            <a:off x="8705088" y="4846001"/>
            <a:ext cx="220485" cy="20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7AA508B-E60F-E649-B511-759C564E884D}"/>
              </a:ext>
            </a:extLst>
          </p:cNvPr>
          <p:cNvSpPr txBox="1">
            <a:spLocks/>
          </p:cNvSpPr>
          <p:nvPr userDrawn="1"/>
        </p:nvSpPr>
        <p:spPr>
          <a:xfrm>
            <a:off x="8074152" y="4846320"/>
            <a:ext cx="609914" cy="1485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mtClean="0"/>
              <a:pPr/>
              <a:t>2/27/2023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979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225D86E-8C5D-1841-9FAC-7F27816076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143000"/>
            <a:ext cx="8226055" cy="27238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6054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0429E5-795A-8A43-A273-2BC100111C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508760"/>
            <a:ext cx="8226054" cy="2906613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50234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8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Whit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828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 userDrawn="1">
          <p15:clr>
            <a:srgbClr val="FBAE40"/>
          </p15:clr>
        </p15:guide>
        <p15:guide id="2" pos="28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 with Text and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672" y="0"/>
            <a:ext cx="3767327" cy="5143500"/>
          </a:xfrm>
          <a:noFill/>
          <a:ln>
            <a:noFill/>
          </a:ln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1DBF6C-0676-5247-8404-7764B27D9124}"/>
              </a:ext>
            </a:extLst>
          </p:cNvPr>
          <p:cNvSpPr/>
          <p:nvPr userDrawn="1"/>
        </p:nvSpPr>
        <p:spPr>
          <a:xfrm>
            <a:off x="0" y="0"/>
            <a:ext cx="5376672" cy="5143500"/>
          </a:xfrm>
          <a:prstGeom prst="rect">
            <a:avLst/>
          </a:prstGeom>
          <a:solidFill>
            <a:srgbClr val="000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DF54824-3A03-A745-AD49-C744B2A21D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4523368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2709C09F-8C0C-7248-AEB2-1C7859F51F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71609" y="4420821"/>
            <a:ext cx="1505254" cy="4251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E94CDEA-D510-9F45-84BD-82CAA8464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3000"/>
            <a:ext cx="4525963" cy="319563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44A7A8-335B-174E-9471-7B8989F429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184" y="4809234"/>
            <a:ext cx="1037332" cy="20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255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hoto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56035B-8130-D844-B0F2-44CBE0D286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76673" y="2571750"/>
            <a:ext cx="3767327" cy="2571750"/>
          </a:xfrm>
          <a:noFill/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672" y="0"/>
            <a:ext cx="3767328" cy="2571750"/>
          </a:xfrm>
          <a:noFill/>
          <a:ln>
            <a:noFill/>
          </a:ln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B4117486-5C49-E242-8CBE-03C8F87112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4523368" cy="66751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FE409C5D-AFD1-7745-A713-F12280BE81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71609" y="4420821"/>
            <a:ext cx="1505254" cy="4251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E46F9CE-9C02-284E-A17F-0C31F82B2F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1143000"/>
            <a:ext cx="4525963" cy="319563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/>
            </a:lvl1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96773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 with 2 Photos and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56035B-8130-D844-B0F2-44CBE0D286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76673" y="2571750"/>
            <a:ext cx="3767328" cy="2571750"/>
          </a:xfrm>
          <a:noFill/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919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1DBF6C-0676-5247-8404-7764B27D9124}"/>
              </a:ext>
            </a:extLst>
          </p:cNvPr>
          <p:cNvSpPr/>
          <p:nvPr userDrawn="1"/>
        </p:nvSpPr>
        <p:spPr>
          <a:xfrm>
            <a:off x="0" y="0"/>
            <a:ext cx="5376672" cy="5143500"/>
          </a:xfrm>
          <a:prstGeom prst="rect">
            <a:avLst/>
          </a:prstGeom>
          <a:solidFill>
            <a:srgbClr val="000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672" y="0"/>
            <a:ext cx="3767328" cy="2571750"/>
          </a:xfrm>
          <a:noFill/>
          <a:ln>
            <a:noFill/>
          </a:ln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919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25C079B-5F34-5149-9937-5E0A7D1910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4523368" cy="66751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2C113B2A-25B6-4D4F-BE66-8FD128DADF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71609" y="4420821"/>
            <a:ext cx="1505254" cy="4251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4511911-ADCF-3F4A-9C7A-1469A5E074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1143000"/>
            <a:ext cx="4525963" cy="319563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BC7184-67F4-D44E-A683-638A4BD086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184" y="4809234"/>
            <a:ext cx="1037332" cy="20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02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6627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33284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3C9D7-E9D0-FF4B-A8C0-A88200BA90FB}"/>
              </a:ext>
            </a:extLst>
          </p:cNvPr>
          <p:cNvSpPr txBox="1">
            <a:spLocks/>
          </p:cNvSpPr>
          <p:nvPr userDrawn="1"/>
        </p:nvSpPr>
        <p:spPr>
          <a:xfrm>
            <a:off x="8708182" y="4846001"/>
            <a:ext cx="220485" cy="20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9D28ED-2D06-3A46-9727-8A9B2D7E7F63}"/>
              </a:ext>
            </a:extLst>
          </p:cNvPr>
          <p:cNvSpPr txBox="1">
            <a:spLocks/>
          </p:cNvSpPr>
          <p:nvPr userDrawn="1"/>
        </p:nvSpPr>
        <p:spPr>
          <a:xfrm>
            <a:off x="8076886" y="4846002"/>
            <a:ext cx="609914" cy="1485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mtClean="0"/>
              <a:pPr/>
              <a:t>2/27/2023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DDB747-6C5D-1648-A189-AC12B7E1788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29184" y="4811397"/>
            <a:ext cx="1033271" cy="20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6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7" r:id="rId2"/>
    <p:sldLayoutId id="2147483692" r:id="rId3"/>
    <p:sldLayoutId id="2147483707" r:id="rId4"/>
    <p:sldLayoutId id="2147483686" r:id="rId5"/>
    <p:sldLayoutId id="2147483690" r:id="rId6"/>
    <p:sldLayoutId id="2147483667" r:id="rId7"/>
    <p:sldLayoutId id="2147483688" r:id="rId8"/>
    <p:sldLayoutId id="2147483674" r:id="rId9"/>
    <p:sldLayoutId id="2147483684" r:id="rId10"/>
    <p:sldLayoutId id="2147483678" r:id="rId11"/>
    <p:sldLayoutId id="2147483680" r:id="rId12"/>
    <p:sldLayoutId id="2147483682" r:id="rId13"/>
    <p:sldLayoutId id="2147483689" r:id="rId14"/>
    <p:sldLayoutId id="2147483724" r:id="rId15"/>
  </p:sldLayoutIdLst>
  <p:hf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rgbClr val="000F7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0188" indent="-22225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60375" indent="-23018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−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8975" indent="-231775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22701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−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08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9A08365-AEEB-3D48-A287-0A6C23C5D3D6}"/>
              </a:ext>
            </a:extLst>
          </p:cNvPr>
          <p:cNvSpPr txBox="1">
            <a:spLocks/>
          </p:cNvSpPr>
          <p:nvPr userDrawn="1"/>
        </p:nvSpPr>
        <p:spPr>
          <a:xfrm>
            <a:off x="8705088" y="4849122"/>
            <a:ext cx="220485" cy="20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198D408-451C-7649-B63F-9BB20EE7A64E}"/>
              </a:ext>
            </a:extLst>
          </p:cNvPr>
          <p:cNvSpPr txBox="1">
            <a:spLocks/>
          </p:cNvSpPr>
          <p:nvPr userDrawn="1"/>
        </p:nvSpPr>
        <p:spPr>
          <a:xfrm>
            <a:off x="8074152" y="4846002"/>
            <a:ext cx="609914" cy="1485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99391D-1BCF-B249-A015-254233AE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7886700" cy="6675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2BBD0-F847-394A-96EA-C2F6C3D00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7886700" cy="32623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50E74A-F632-C648-A3E6-DE91F970873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29184" y="4809234"/>
            <a:ext cx="1037332" cy="20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08" r:id="rId2"/>
    <p:sldLayoutId id="2147483694" r:id="rId3"/>
    <p:sldLayoutId id="2147483705" r:id="rId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0663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tabLst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8788" indent="-230188" algn="l" defTabSz="914400" rtl="0" eaLnBrk="1" latinLnBrk="0" hangingPunct="1">
        <a:lnSpc>
          <a:spcPct val="90000"/>
        </a:lnSpc>
        <a:spcBef>
          <a:spcPts val="375"/>
        </a:spcBef>
        <a:buClr>
          <a:schemeClr val="bg1"/>
        </a:buClr>
        <a:buSzPct val="100000"/>
        <a:buFont typeface="System Font Regular"/>
        <a:buChar char="–"/>
        <a:tabLst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7388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itchFamily="2" charset="2"/>
        <a:buChar char="§"/>
        <a:tabLst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7575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SzPct val="100000"/>
        <a:buFont typeface="System Font Regular"/>
        <a:buChar char="–"/>
        <a:tabLst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q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08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F4B26D-5E26-CF40-A563-6E04FE5BC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81B29-D9F3-EE42-8836-4053439C4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A3BF0-BC7A-394E-BCFF-EE200536F2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8449A-ECD1-1C49-A3A0-6FE365F2ED53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6A5F2-3250-FB47-8DC5-3066952D93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4636F-1A49-F34D-AD4F-A1E85C72D3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30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ECE82-8D35-4AAE-85BA-357E75CE6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374" y="1274326"/>
            <a:ext cx="7810326" cy="1169551"/>
          </a:xfrm>
        </p:spPr>
        <p:txBody>
          <a:bodyPr>
            <a:normAutofit/>
          </a:bodyPr>
          <a:lstStyle/>
          <a:p>
            <a:r>
              <a:rPr lang="en-US" b="0" dirty="0"/>
              <a:t>AE122 Status Report &amp; New Proposal 312793:</a:t>
            </a:r>
            <a:br>
              <a:rPr lang="en-US" b="0" dirty="0"/>
            </a:br>
            <a:r>
              <a:rPr lang="en-US" dirty="0"/>
              <a:t>Remote detection of radioactive materials using long wave infrared laser-driven avalanche breakdown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7CBDB6-3570-42D7-AE40-CD99338E87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528277"/>
            <a:ext cx="3830320" cy="485140"/>
          </a:xfrm>
        </p:spPr>
        <p:txBody>
          <a:bodyPr>
            <a:normAutofit fontScale="92500"/>
          </a:bodyPr>
          <a:lstStyle/>
          <a:p>
            <a:r>
              <a:rPr lang="en-US" dirty="0"/>
              <a:t>A. Zingale</a:t>
            </a:r>
            <a:r>
              <a:rPr lang="en-US" baseline="30000" dirty="0"/>
              <a:t>1,2</a:t>
            </a:r>
            <a:r>
              <a:rPr lang="en-US" dirty="0"/>
              <a:t>, S. Waczynski</a:t>
            </a:r>
            <a:r>
              <a:rPr lang="en-US" baseline="30000" dirty="0"/>
              <a:t>1</a:t>
            </a:r>
            <a:r>
              <a:rPr lang="en-US" dirty="0"/>
              <a:t>, J. Sears</a:t>
            </a:r>
            <a:r>
              <a:rPr lang="en-US" baseline="30000" dirty="0"/>
              <a:t>3 </a:t>
            </a:r>
            <a:r>
              <a:rPr lang="en-US" dirty="0"/>
              <a:t>(co-PI), R. E. Lakis</a:t>
            </a:r>
            <a:r>
              <a:rPr lang="en-US" baseline="30000" dirty="0"/>
              <a:t>2 </a:t>
            </a:r>
            <a:r>
              <a:rPr lang="en-US" dirty="0"/>
              <a:t>(co-PI), H. M. Milchberg</a:t>
            </a:r>
            <a:r>
              <a:rPr lang="en-US" baseline="30000" dirty="0"/>
              <a:t>1 </a:t>
            </a:r>
            <a:r>
              <a:rPr lang="en-US" dirty="0"/>
              <a:t>(PI)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13FD28-5E92-477A-A015-F49F3ED5F3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374" y="3769658"/>
            <a:ext cx="2714105" cy="243609"/>
          </a:xfrm>
        </p:spPr>
        <p:txBody>
          <a:bodyPr/>
          <a:lstStyle/>
          <a:p>
            <a:r>
              <a:rPr lang="en-US" dirty="0"/>
              <a:t>3/1/2023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9C3CAD-94F1-4037-ACF3-4823214036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EBDB783-0B09-4C15-BCFF-F6B0E9AAE3ED}"/>
              </a:ext>
            </a:extLst>
          </p:cNvPr>
          <p:cNvSpPr txBox="1">
            <a:spLocks/>
          </p:cNvSpPr>
          <p:nvPr/>
        </p:nvSpPr>
        <p:spPr>
          <a:xfrm>
            <a:off x="457374" y="3200118"/>
            <a:ext cx="3549476" cy="485140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bg1"/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dirty="0"/>
              <a:t>1</a:t>
            </a:r>
            <a:r>
              <a:rPr lang="en-US" dirty="0"/>
              <a:t>University of Maryland	</a:t>
            </a:r>
          </a:p>
          <a:p>
            <a:r>
              <a:rPr lang="en-GB" baseline="30000" dirty="0"/>
              <a:t>2</a:t>
            </a:r>
            <a:r>
              <a:rPr lang="en-GB" dirty="0"/>
              <a:t>Los Alamos National Laboratory		</a:t>
            </a:r>
          </a:p>
          <a:p>
            <a:r>
              <a:rPr lang="en-GB" baseline="30000" dirty="0"/>
              <a:t>3</a:t>
            </a:r>
            <a:r>
              <a:rPr lang="en-GB" dirty="0"/>
              <a:t>Lawrence Livermore National Laboratory</a:t>
            </a:r>
            <a:endParaRPr lang="en-US" dirty="0"/>
          </a:p>
          <a:p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2818275-D33B-47F0-9402-8A12FC82BFE5}"/>
              </a:ext>
            </a:extLst>
          </p:cNvPr>
          <p:cNvSpPr txBox="1">
            <a:spLocks/>
          </p:cNvSpPr>
          <p:nvPr/>
        </p:nvSpPr>
        <p:spPr>
          <a:xfrm>
            <a:off x="5518150" y="3229499"/>
            <a:ext cx="3346450" cy="4453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bg1"/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dirty="0"/>
              <a:t>Funding: NNSA Office of Defense Nuclear Nonproliferation Research and Development</a:t>
            </a:r>
          </a:p>
          <a:p>
            <a:r>
              <a:rPr lang="en-US" baseline="30000" dirty="0"/>
              <a:t>Funding Status: Received</a:t>
            </a: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C173BE4C-2AF2-4E53-AC0E-D296F5B791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17" b="17241"/>
          <a:stretch/>
        </p:blipFill>
        <p:spPr>
          <a:xfrm>
            <a:off x="3540847" y="15072"/>
            <a:ext cx="1809974" cy="12170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69EB5E-8F3D-4457-BB8C-99DCB2F369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675" b="38606"/>
          <a:stretch/>
        </p:blipFill>
        <p:spPr>
          <a:xfrm>
            <a:off x="6007100" y="456162"/>
            <a:ext cx="2857500" cy="489943"/>
          </a:xfrm>
          <a:prstGeom prst="rect">
            <a:avLst/>
          </a:prstGeom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56123707-E4B5-4D0C-955D-FA27F8455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747" y="3752405"/>
            <a:ext cx="1894753" cy="126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397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C4CA4A-813C-437A-9CDB-A0232A87F7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AE122 07/2022: Amplified back-reflection diagnostic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DAAB3-37BC-4828-B3F7-3DA8104CBCA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Laser path shown below </a:t>
            </a:r>
          </a:p>
          <a:p>
            <a:r>
              <a:rPr lang="en-US" dirty="0"/>
              <a:t>Gain lifetime of CO</a:t>
            </a:r>
            <a:r>
              <a:rPr lang="en-US" baseline="-25000" dirty="0"/>
              <a:t>2</a:t>
            </a:r>
            <a:r>
              <a:rPr lang="en-US" dirty="0"/>
              <a:t> is ~1 µs. Back reflected light is amplified by the laser and detected by </a:t>
            </a:r>
            <a:r>
              <a:rPr lang="en-US" i="1" dirty="0"/>
              <a:t>in-situ </a:t>
            </a:r>
            <a:r>
              <a:rPr lang="en-US" dirty="0"/>
              <a:t>regenerative amplifier energy monitor (MCT)</a:t>
            </a:r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0F1FD1D5-ABDA-48BC-ADD5-AF51F31153EA}"/>
              </a:ext>
            </a:extLst>
          </p:cNvPr>
          <p:cNvSpPr/>
          <p:nvPr/>
        </p:nvSpPr>
        <p:spPr>
          <a:xfrm rot="5400000" flipH="1">
            <a:off x="4242115" y="23885"/>
            <a:ext cx="49842" cy="5847949"/>
          </a:xfrm>
          <a:prstGeom prst="triangl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C583C94-7914-4C6E-819E-2425AFFFB833}"/>
              </a:ext>
            </a:extLst>
          </p:cNvPr>
          <p:cNvSpPr/>
          <p:nvPr/>
        </p:nvSpPr>
        <p:spPr>
          <a:xfrm rot="21316892">
            <a:off x="1340436" y="2864211"/>
            <a:ext cx="1887118" cy="34769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5406A4C-0547-4B80-B607-09C862926F2E}"/>
              </a:ext>
            </a:extLst>
          </p:cNvPr>
          <p:cNvSpPr/>
          <p:nvPr/>
        </p:nvSpPr>
        <p:spPr>
          <a:xfrm rot="396969" flipV="1">
            <a:off x="994959" y="2651142"/>
            <a:ext cx="2240446" cy="45719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0B3A9E3-D2DC-413B-A2FA-FC10509764C4}"/>
              </a:ext>
            </a:extLst>
          </p:cNvPr>
          <p:cNvSpPr/>
          <p:nvPr/>
        </p:nvSpPr>
        <p:spPr>
          <a:xfrm>
            <a:off x="995149" y="2545742"/>
            <a:ext cx="1118782" cy="31139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74CC9FF-6B56-4CDD-BB83-C3A4A7AFC661}"/>
              </a:ext>
            </a:extLst>
          </p:cNvPr>
          <p:cNvSpPr/>
          <p:nvPr/>
        </p:nvSpPr>
        <p:spPr>
          <a:xfrm rot="5400000">
            <a:off x="1639493" y="3021686"/>
            <a:ext cx="937050" cy="37178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2BFA1FA-BD8B-42C0-8042-C72985D0C7B5}"/>
              </a:ext>
            </a:extLst>
          </p:cNvPr>
          <p:cNvSpPr/>
          <p:nvPr/>
        </p:nvSpPr>
        <p:spPr>
          <a:xfrm>
            <a:off x="2267079" y="3221623"/>
            <a:ext cx="2351023" cy="31139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17FAC68-D2CF-4869-B8CE-41EF7B727C57}"/>
              </a:ext>
            </a:extLst>
          </p:cNvPr>
          <p:cNvSpPr/>
          <p:nvPr/>
        </p:nvSpPr>
        <p:spPr>
          <a:xfrm rot="5400000">
            <a:off x="4095836" y="3713315"/>
            <a:ext cx="1028537" cy="37178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CBEB58D-F169-4883-A466-FED127286CF4}"/>
              </a:ext>
            </a:extLst>
          </p:cNvPr>
          <p:cNvGrpSpPr/>
          <p:nvPr/>
        </p:nvGrpSpPr>
        <p:grpSpPr>
          <a:xfrm>
            <a:off x="7228191" y="2881595"/>
            <a:ext cx="416132" cy="423695"/>
            <a:chOff x="11018031" y="4636737"/>
            <a:chExt cx="511728" cy="622077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96D05A3-5D39-42C9-A69B-5D6C61E5A40D}"/>
                </a:ext>
              </a:extLst>
            </p:cNvPr>
            <p:cNvSpPr/>
            <p:nvPr/>
          </p:nvSpPr>
          <p:spPr>
            <a:xfrm>
              <a:off x="11222167" y="5066833"/>
              <a:ext cx="113932" cy="19198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>
                <a:rot lat="17399980" lon="0" rev="0"/>
              </a:camera>
              <a:lightRig rig="threePt" dir="t"/>
            </a:scene3d>
            <a:sp3d extrusionH="317500" contourW="12700">
              <a:extrusionClr>
                <a:schemeClr val="bg1">
                  <a:lumMod val="65000"/>
                </a:schemeClr>
              </a:extrusionClr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C333527-096E-4E9C-B5D2-A0B8A78F5C23}"/>
                </a:ext>
              </a:extLst>
            </p:cNvPr>
            <p:cNvSpPr/>
            <p:nvPr/>
          </p:nvSpPr>
          <p:spPr>
            <a:xfrm>
              <a:off x="11018031" y="4636737"/>
              <a:ext cx="511728" cy="56396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>
                <a:rot lat="17399980" lon="0" rev="0"/>
              </a:camera>
              <a:lightRig rig="threePt" dir="t"/>
            </a:scene3d>
            <a:sp3d extrusionH="171450" contourW="12700">
              <a:extrusionClr>
                <a:schemeClr val="bg1">
                  <a:lumMod val="65000"/>
                </a:schemeClr>
              </a:extrusionClr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34A8C419-5AB2-4ABE-AE41-0AE7C484BBDF}"/>
              </a:ext>
            </a:extLst>
          </p:cNvPr>
          <p:cNvSpPr/>
          <p:nvPr/>
        </p:nvSpPr>
        <p:spPr>
          <a:xfrm rot="5400000">
            <a:off x="2175737" y="3309653"/>
            <a:ext cx="214010" cy="37178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4D34AFF-7106-4A73-9F1A-DC7429F94F0F}"/>
              </a:ext>
            </a:extLst>
          </p:cNvPr>
          <p:cNvSpPr/>
          <p:nvPr/>
        </p:nvSpPr>
        <p:spPr>
          <a:xfrm>
            <a:off x="1753624" y="3353947"/>
            <a:ext cx="671609" cy="9190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82059FB-5205-4DFC-AD73-FE833ED9A83A}"/>
              </a:ext>
            </a:extLst>
          </p:cNvPr>
          <p:cNvSpPr/>
          <p:nvPr/>
        </p:nvSpPr>
        <p:spPr>
          <a:xfrm>
            <a:off x="4585166" y="4234083"/>
            <a:ext cx="1137990" cy="37479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E2361A6-B326-44F4-8708-CE25828B2BE5}"/>
              </a:ext>
            </a:extLst>
          </p:cNvPr>
          <p:cNvSpPr/>
          <p:nvPr/>
        </p:nvSpPr>
        <p:spPr>
          <a:xfrm rot="18176316" flipH="1">
            <a:off x="5380900" y="3673106"/>
            <a:ext cx="45719" cy="772938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902EED1-61A4-4F55-9382-2C7ECED438A6}"/>
              </a:ext>
            </a:extLst>
          </p:cNvPr>
          <p:cNvSpPr/>
          <p:nvPr/>
        </p:nvSpPr>
        <p:spPr>
          <a:xfrm rot="16200000" flipH="1">
            <a:off x="5004463" y="2215505"/>
            <a:ext cx="31139" cy="3704942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7F6CBDE-D41B-4854-A672-6458F1128914}"/>
              </a:ext>
            </a:extLst>
          </p:cNvPr>
          <p:cNvCxnSpPr>
            <a:cxnSpLocks/>
          </p:cNvCxnSpPr>
          <p:nvPr/>
        </p:nvCxnSpPr>
        <p:spPr>
          <a:xfrm>
            <a:off x="5066731" y="3975929"/>
            <a:ext cx="668817" cy="166384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D82FE781-6A8B-47A9-BCC8-744174E0E7D8}"/>
              </a:ext>
            </a:extLst>
          </p:cNvPr>
          <p:cNvSpPr/>
          <p:nvPr/>
        </p:nvSpPr>
        <p:spPr>
          <a:xfrm>
            <a:off x="3349135" y="3800472"/>
            <a:ext cx="1010317" cy="4278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D0059049-C0DF-4A5C-A118-079D7F3BF562}"/>
              </a:ext>
            </a:extLst>
          </p:cNvPr>
          <p:cNvSpPr/>
          <p:nvPr/>
        </p:nvSpPr>
        <p:spPr>
          <a:xfrm>
            <a:off x="6791310" y="2933008"/>
            <a:ext cx="1159712" cy="311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C46F47B-DD1C-45CC-BA79-B8A420CF3702}"/>
              </a:ext>
            </a:extLst>
          </p:cNvPr>
          <p:cNvSpPr txBox="1"/>
          <p:nvPr/>
        </p:nvSpPr>
        <p:spPr>
          <a:xfrm>
            <a:off x="5179716" y="3470294"/>
            <a:ext cx="1819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Back reflection MCT (~48 m upstream)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B54C82C-2580-4975-AC47-5044C3A6CC6B}"/>
              </a:ext>
            </a:extLst>
          </p:cNvPr>
          <p:cNvCxnSpPr>
            <a:cxnSpLocks/>
          </p:cNvCxnSpPr>
          <p:nvPr/>
        </p:nvCxnSpPr>
        <p:spPr>
          <a:xfrm>
            <a:off x="6872504" y="3975929"/>
            <a:ext cx="0" cy="166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0859DBD-44BC-4522-A6EA-B6D05E6E8DE5}"/>
              </a:ext>
            </a:extLst>
          </p:cNvPr>
          <p:cNvCxnSpPr/>
          <p:nvPr/>
        </p:nvCxnSpPr>
        <p:spPr>
          <a:xfrm>
            <a:off x="3167562" y="3975929"/>
            <a:ext cx="0" cy="166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46E47D56-6DB1-4DB3-ABD2-45E62C873D9E}"/>
              </a:ext>
            </a:extLst>
          </p:cNvPr>
          <p:cNvSpPr txBox="1"/>
          <p:nvPr/>
        </p:nvSpPr>
        <p:spPr>
          <a:xfrm>
            <a:off x="5681164" y="4050169"/>
            <a:ext cx="804548" cy="178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Plasma mirror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17E5E30-0CCA-4E15-94C1-349B7A578D9E}"/>
              </a:ext>
            </a:extLst>
          </p:cNvPr>
          <p:cNvSpPr txBox="1"/>
          <p:nvPr/>
        </p:nvSpPr>
        <p:spPr>
          <a:xfrm>
            <a:off x="3223906" y="3752800"/>
            <a:ext cx="1281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Regenerative amp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A3EF398-0A8B-468D-868A-21BEAB62B25E}"/>
              </a:ext>
            </a:extLst>
          </p:cNvPr>
          <p:cNvSpPr txBox="1"/>
          <p:nvPr/>
        </p:nvSpPr>
        <p:spPr>
          <a:xfrm>
            <a:off x="1802410" y="3503169"/>
            <a:ext cx="668898" cy="35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Final Amp</a:t>
            </a: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341950B7-C625-4101-B078-E1D509ECB528}"/>
              </a:ext>
            </a:extLst>
          </p:cNvPr>
          <p:cNvSpPr/>
          <p:nvPr/>
        </p:nvSpPr>
        <p:spPr>
          <a:xfrm>
            <a:off x="4804267" y="3431614"/>
            <a:ext cx="3349522" cy="377105"/>
          </a:xfrm>
          <a:custGeom>
            <a:avLst/>
            <a:gdLst>
              <a:gd name="connsiteX0" fmla="*/ 209725 w 4118994"/>
              <a:gd name="connsiteY0" fmla="*/ 553673 h 553673"/>
              <a:gd name="connsiteX1" fmla="*/ 184558 w 4118994"/>
              <a:gd name="connsiteY1" fmla="*/ 511729 h 553673"/>
              <a:gd name="connsiteX2" fmla="*/ 176169 w 4118994"/>
              <a:gd name="connsiteY2" fmla="*/ 486562 h 553673"/>
              <a:gd name="connsiteX3" fmla="*/ 151002 w 4118994"/>
              <a:gd name="connsiteY3" fmla="*/ 461395 h 553673"/>
              <a:gd name="connsiteX4" fmla="*/ 109057 w 4118994"/>
              <a:gd name="connsiteY4" fmla="*/ 402672 h 553673"/>
              <a:gd name="connsiteX5" fmla="*/ 83890 w 4118994"/>
              <a:gd name="connsiteY5" fmla="*/ 385894 h 553673"/>
              <a:gd name="connsiteX6" fmla="*/ 50334 w 4118994"/>
              <a:gd name="connsiteY6" fmla="*/ 335560 h 553673"/>
              <a:gd name="connsiteX7" fmla="*/ 41945 w 4118994"/>
              <a:gd name="connsiteY7" fmla="*/ 310393 h 553673"/>
              <a:gd name="connsiteX8" fmla="*/ 25167 w 4118994"/>
              <a:gd name="connsiteY8" fmla="*/ 285226 h 553673"/>
              <a:gd name="connsiteX9" fmla="*/ 8389 w 4118994"/>
              <a:gd name="connsiteY9" fmla="*/ 234892 h 553673"/>
              <a:gd name="connsiteX10" fmla="*/ 0 w 4118994"/>
              <a:gd name="connsiteY10" fmla="*/ 209725 h 553673"/>
              <a:gd name="connsiteX11" fmla="*/ 8389 w 4118994"/>
              <a:gd name="connsiteY11" fmla="*/ 75501 h 553673"/>
              <a:gd name="connsiteX12" fmla="*/ 50334 w 4118994"/>
              <a:gd name="connsiteY12" fmla="*/ 33556 h 553673"/>
              <a:gd name="connsiteX13" fmla="*/ 159391 w 4118994"/>
              <a:gd name="connsiteY13" fmla="*/ 8389 h 553673"/>
              <a:gd name="connsiteX14" fmla="*/ 553673 w 4118994"/>
              <a:gd name="connsiteY14" fmla="*/ 16778 h 553673"/>
              <a:gd name="connsiteX15" fmla="*/ 587229 w 4118994"/>
              <a:gd name="connsiteY15" fmla="*/ 25167 h 553673"/>
              <a:gd name="connsiteX16" fmla="*/ 654341 w 4118994"/>
              <a:gd name="connsiteY16" fmla="*/ 33556 h 553673"/>
              <a:gd name="connsiteX17" fmla="*/ 687897 w 4118994"/>
              <a:gd name="connsiteY17" fmla="*/ 41945 h 553673"/>
              <a:gd name="connsiteX18" fmla="*/ 813732 w 4118994"/>
              <a:gd name="connsiteY18" fmla="*/ 58723 h 553673"/>
              <a:gd name="connsiteX19" fmla="*/ 956345 w 4118994"/>
              <a:gd name="connsiteY19" fmla="*/ 75501 h 553673"/>
              <a:gd name="connsiteX20" fmla="*/ 1057013 w 4118994"/>
              <a:gd name="connsiteY20" fmla="*/ 92279 h 553673"/>
              <a:gd name="connsiteX21" fmla="*/ 1115736 w 4118994"/>
              <a:gd name="connsiteY21" fmla="*/ 100668 h 553673"/>
              <a:gd name="connsiteX22" fmla="*/ 1434517 w 4118994"/>
              <a:gd name="connsiteY22" fmla="*/ 92279 h 553673"/>
              <a:gd name="connsiteX23" fmla="*/ 1484851 w 4118994"/>
              <a:gd name="connsiteY23" fmla="*/ 83890 h 553673"/>
              <a:gd name="connsiteX24" fmla="*/ 1610686 w 4118994"/>
              <a:gd name="connsiteY24" fmla="*/ 67112 h 553673"/>
              <a:gd name="connsiteX25" fmla="*/ 1677798 w 4118994"/>
              <a:gd name="connsiteY25" fmla="*/ 50334 h 553673"/>
              <a:gd name="connsiteX26" fmla="*/ 1786855 w 4118994"/>
              <a:gd name="connsiteY26" fmla="*/ 41945 h 553673"/>
              <a:gd name="connsiteX27" fmla="*/ 1904301 w 4118994"/>
              <a:gd name="connsiteY27" fmla="*/ 25167 h 553673"/>
              <a:gd name="connsiteX28" fmla="*/ 1979802 w 4118994"/>
              <a:gd name="connsiteY28" fmla="*/ 16778 h 553673"/>
              <a:gd name="connsiteX29" fmla="*/ 2055303 w 4118994"/>
              <a:gd name="connsiteY29" fmla="*/ 0 h 553673"/>
              <a:gd name="connsiteX30" fmla="*/ 2416029 w 4118994"/>
              <a:gd name="connsiteY30" fmla="*/ 8389 h 553673"/>
              <a:gd name="connsiteX31" fmla="*/ 2466363 w 4118994"/>
              <a:gd name="connsiteY31" fmla="*/ 33556 h 553673"/>
              <a:gd name="connsiteX32" fmla="*/ 2491530 w 4118994"/>
              <a:gd name="connsiteY32" fmla="*/ 41945 h 553673"/>
              <a:gd name="connsiteX33" fmla="*/ 2575420 w 4118994"/>
              <a:gd name="connsiteY33" fmla="*/ 109057 h 553673"/>
              <a:gd name="connsiteX34" fmla="*/ 2608976 w 4118994"/>
              <a:gd name="connsiteY34" fmla="*/ 125835 h 553673"/>
              <a:gd name="connsiteX35" fmla="*/ 2659310 w 4118994"/>
              <a:gd name="connsiteY35" fmla="*/ 176169 h 553673"/>
              <a:gd name="connsiteX36" fmla="*/ 2692866 w 4118994"/>
              <a:gd name="connsiteY36" fmla="*/ 192947 h 553673"/>
              <a:gd name="connsiteX37" fmla="*/ 2743200 w 4118994"/>
              <a:gd name="connsiteY37" fmla="*/ 226503 h 553673"/>
              <a:gd name="connsiteX38" fmla="*/ 2768367 w 4118994"/>
              <a:gd name="connsiteY38" fmla="*/ 251670 h 553673"/>
              <a:gd name="connsiteX39" fmla="*/ 2843868 w 4118994"/>
              <a:gd name="connsiteY39" fmla="*/ 293615 h 553673"/>
              <a:gd name="connsiteX40" fmla="*/ 2869035 w 4118994"/>
              <a:gd name="connsiteY40" fmla="*/ 318782 h 553673"/>
              <a:gd name="connsiteX41" fmla="*/ 2986481 w 4118994"/>
              <a:gd name="connsiteY41" fmla="*/ 385894 h 553673"/>
              <a:gd name="connsiteX42" fmla="*/ 3020037 w 4118994"/>
              <a:gd name="connsiteY42" fmla="*/ 394283 h 553673"/>
              <a:gd name="connsiteX43" fmla="*/ 3103926 w 4118994"/>
              <a:gd name="connsiteY43" fmla="*/ 411061 h 553673"/>
              <a:gd name="connsiteX44" fmla="*/ 3137482 w 4118994"/>
              <a:gd name="connsiteY44" fmla="*/ 419450 h 553673"/>
              <a:gd name="connsiteX45" fmla="*/ 3254928 w 4118994"/>
              <a:gd name="connsiteY45" fmla="*/ 436228 h 553673"/>
              <a:gd name="connsiteX46" fmla="*/ 3565321 w 4118994"/>
              <a:gd name="connsiteY46" fmla="*/ 427839 h 553673"/>
              <a:gd name="connsiteX47" fmla="*/ 3624044 w 4118994"/>
              <a:gd name="connsiteY47" fmla="*/ 402672 h 553673"/>
              <a:gd name="connsiteX48" fmla="*/ 3657600 w 4118994"/>
              <a:gd name="connsiteY48" fmla="*/ 394283 h 553673"/>
              <a:gd name="connsiteX49" fmla="*/ 3682767 w 4118994"/>
              <a:gd name="connsiteY49" fmla="*/ 369116 h 553673"/>
              <a:gd name="connsiteX50" fmla="*/ 3766657 w 4118994"/>
              <a:gd name="connsiteY50" fmla="*/ 318782 h 553673"/>
              <a:gd name="connsiteX51" fmla="*/ 3825380 w 4118994"/>
              <a:gd name="connsiteY51" fmla="*/ 276837 h 553673"/>
              <a:gd name="connsiteX52" fmla="*/ 3875714 w 4118994"/>
              <a:gd name="connsiteY52" fmla="*/ 234892 h 553673"/>
              <a:gd name="connsiteX53" fmla="*/ 3900881 w 4118994"/>
              <a:gd name="connsiteY53" fmla="*/ 226503 h 553673"/>
              <a:gd name="connsiteX54" fmla="*/ 3951215 w 4118994"/>
              <a:gd name="connsiteY54" fmla="*/ 192947 h 553673"/>
              <a:gd name="connsiteX55" fmla="*/ 3976382 w 4118994"/>
              <a:gd name="connsiteY55" fmla="*/ 167780 h 553673"/>
              <a:gd name="connsiteX56" fmla="*/ 4001549 w 4118994"/>
              <a:gd name="connsiteY56" fmla="*/ 159391 h 553673"/>
              <a:gd name="connsiteX57" fmla="*/ 4051882 w 4118994"/>
              <a:gd name="connsiteY57" fmla="*/ 125835 h 553673"/>
              <a:gd name="connsiteX58" fmla="*/ 4077049 w 4118994"/>
              <a:gd name="connsiteY58" fmla="*/ 109057 h 553673"/>
              <a:gd name="connsiteX59" fmla="*/ 4102216 w 4118994"/>
              <a:gd name="connsiteY59" fmla="*/ 92279 h 553673"/>
              <a:gd name="connsiteX60" fmla="*/ 4118994 w 4118994"/>
              <a:gd name="connsiteY60" fmla="*/ 92279 h 55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118994" h="553673">
                <a:moveTo>
                  <a:pt x="209725" y="553673"/>
                </a:moveTo>
                <a:cubicBezTo>
                  <a:pt x="201336" y="539692"/>
                  <a:pt x="191850" y="526313"/>
                  <a:pt x="184558" y="511729"/>
                </a:cubicBezTo>
                <a:cubicBezTo>
                  <a:pt x="180603" y="503820"/>
                  <a:pt x="181074" y="493920"/>
                  <a:pt x="176169" y="486562"/>
                </a:cubicBezTo>
                <a:cubicBezTo>
                  <a:pt x="169588" y="476691"/>
                  <a:pt x="158597" y="470509"/>
                  <a:pt x="151002" y="461395"/>
                </a:cubicBezTo>
                <a:cubicBezTo>
                  <a:pt x="127185" y="432815"/>
                  <a:pt x="139279" y="432894"/>
                  <a:pt x="109057" y="402672"/>
                </a:cubicBezTo>
                <a:cubicBezTo>
                  <a:pt x="101928" y="395543"/>
                  <a:pt x="92279" y="391487"/>
                  <a:pt x="83890" y="385894"/>
                </a:cubicBezTo>
                <a:cubicBezTo>
                  <a:pt x="72705" y="369116"/>
                  <a:pt x="56711" y="354690"/>
                  <a:pt x="50334" y="335560"/>
                </a:cubicBezTo>
                <a:cubicBezTo>
                  <a:pt x="47538" y="327171"/>
                  <a:pt x="45900" y="318302"/>
                  <a:pt x="41945" y="310393"/>
                </a:cubicBezTo>
                <a:cubicBezTo>
                  <a:pt x="37436" y="301375"/>
                  <a:pt x="29262" y="294439"/>
                  <a:pt x="25167" y="285226"/>
                </a:cubicBezTo>
                <a:cubicBezTo>
                  <a:pt x="17984" y="269065"/>
                  <a:pt x="13982" y="251670"/>
                  <a:pt x="8389" y="234892"/>
                </a:cubicBezTo>
                <a:lnTo>
                  <a:pt x="0" y="209725"/>
                </a:lnTo>
                <a:cubicBezTo>
                  <a:pt x="2796" y="164984"/>
                  <a:pt x="1397" y="119781"/>
                  <a:pt x="8389" y="75501"/>
                </a:cubicBezTo>
                <a:cubicBezTo>
                  <a:pt x="11133" y="58125"/>
                  <a:pt x="36405" y="39747"/>
                  <a:pt x="50334" y="33556"/>
                </a:cubicBezTo>
                <a:cubicBezTo>
                  <a:pt x="93971" y="14162"/>
                  <a:pt x="111620" y="15213"/>
                  <a:pt x="159391" y="8389"/>
                </a:cubicBezTo>
                <a:lnTo>
                  <a:pt x="553673" y="16778"/>
                </a:lnTo>
                <a:cubicBezTo>
                  <a:pt x="565194" y="17230"/>
                  <a:pt x="575856" y="23272"/>
                  <a:pt x="587229" y="25167"/>
                </a:cubicBezTo>
                <a:cubicBezTo>
                  <a:pt x="609467" y="28873"/>
                  <a:pt x="632103" y="29850"/>
                  <a:pt x="654341" y="33556"/>
                </a:cubicBezTo>
                <a:cubicBezTo>
                  <a:pt x="665714" y="35451"/>
                  <a:pt x="676553" y="39883"/>
                  <a:pt x="687897" y="41945"/>
                </a:cubicBezTo>
                <a:cubicBezTo>
                  <a:pt x="722762" y="48284"/>
                  <a:pt x="779648" y="53854"/>
                  <a:pt x="813732" y="58723"/>
                </a:cubicBezTo>
                <a:cubicBezTo>
                  <a:pt x="931566" y="75556"/>
                  <a:pt x="779879" y="59459"/>
                  <a:pt x="956345" y="75501"/>
                </a:cubicBezTo>
                <a:cubicBezTo>
                  <a:pt x="1007497" y="92552"/>
                  <a:pt x="967104" y="81040"/>
                  <a:pt x="1057013" y="92279"/>
                </a:cubicBezTo>
                <a:cubicBezTo>
                  <a:pt x="1076633" y="94732"/>
                  <a:pt x="1096162" y="97872"/>
                  <a:pt x="1115736" y="100668"/>
                </a:cubicBezTo>
                <a:lnTo>
                  <a:pt x="1434517" y="92279"/>
                </a:lnTo>
                <a:cubicBezTo>
                  <a:pt x="1451509" y="91507"/>
                  <a:pt x="1467973" y="86000"/>
                  <a:pt x="1484851" y="83890"/>
                </a:cubicBezTo>
                <a:cubicBezTo>
                  <a:pt x="1547751" y="76028"/>
                  <a:pt x="1559032" y="80025"/>
                  <a:pt x="1610686" y="67112"/>
                </a:cubicBezTo>
                <a:cubicBezTo>
                  <a:pt x="1652506" y="56657"/>
                  <a:pt x="1622141" y="56518"/>
                  <a:pt x="1677798" y="50334"/>
                </a:cubicBezTo>
                <a:cubicBezTo>
                  <a:pt x="1714035" y="46308"/>
                  <a:pt x="1750503" y="44741"/>
                  <a:pt x="1786855" y="41945"/>
                </a:cubicBezTo>
                <a:cubicBezTo>
                  <a:pt x="1849922" y="31434"/>
                  <a:pt x="1832909" y="33566"/>
                  <a:pt x="1904301" y="25167"/>
                </a:cubicBezTo>
                <a:cubicBezTo>
                  <a:pt x="1929449" y="22208"/>
                  <a:pt x="1954735" y="20359"/>
                  <a:pt x="1979802" y="16778"/>
                </a:cubicBezTo>
                <a:cubicBezTo>
                  <a:pt x="2004652" y="13228"/>
                  <a:pt x="2030879" y="6106"/>
                  <a:pt x="2055303" y="0"/>
                </a:cubicBezTo>
                <a:cubicBezTo>
                  <a:pt x="2175545" y="2796"/>
                  <a:pt x="2295868" y="3165"/>
                  <a:pt x="2416029" y="8389"/>
                </a:cubicBezTo>
                <a:cubicBezTo>
                  <a:pt x="2439123" y="9393"/>
                  <a:pt x="2447107" y="23928"/>
                  <a:pt x="2466363" y="33556"/>
                </a:cubicBezTo>
                <a:cubicBezTo>
                  <a:pt x="2474272" y="37511"/>
                  <a:pt x="2483141" y="39149"/>
                  <a:pt x="2491530" y="41945"/>
                </a:cubicBezTo>
                <a:cubicBezTo>
                  <a:pt x="2522741" y="73156"/>
                  <a:pt x="2533090" y="87892"/>
                  <a:pt x="2575420" y="109057"/>
                </a:cubicBezTo>
                <a:cubicBezTo>
                  <a:pt x="2586605" y="114650"/>
                  <a:pt x="2599211" y="118023"/>
                  <a:pt x="2608976" y="125835"/>
                </a:cubicBezTo>
                <a:cubicBezTo>
                  <a:pt x="2627504" y="140658"/>
                  <a:pt x="2638087" y="165558"/>
                  <a:pt x="2659310" y="176169"/>
                </a:cubicBezTo>
                <a:cubicBezTo>
                  <a:pt x="2670495" y="181762"/>
                  <a:pt x="2682690" y="185678"/>
                  <a:pt x="2692866" y="192947"/>
                </a:cubicBezTo>
                <a:cubicBezTo>
                  <a:pt x="2747851" y="232222"/>
                  <a:pt x="2689214" y="208508"/>
                  <a:pt x="2743200" y="226503"/>
                </a:cubicBezTo>
                <a:cubicBezTo>
                  <a:pt x="2751589" y="234892"/>
                  <a:pt x="2758496" y="245089"/>
                  <a:pt x="2768367" y="251670"/>
                </a:cubicBezTo>
                <a:cubicBezTo>
                  <a:pt x="2811208" y="280231"/>
                  <a:pt x="2811967" y="267031"/>
                  <a:pt x="2843868" y="293615"/>
                </a:cubicBezTo>
                <a:cubicBezTo>
                  <a:pt x="2852982" y="301210"/>
                  <a:pt x="2859670" y="311498"/>
                  <a:pt x="2869035" y="318782"/>
                </a:cubicBezTo>
                <a:cubicBezTo>
                  <a:pt x="2892684" y="337176"/>
                  <a:pt x="2960244" y="379335"/>
                  <a:pt x="2986481" y="385894"/>
                </a:cubicBezTo>
                <a:cubicBezTo>
                  <a:pt x="2997666" y="388690"/>
                  <a:pt x="3008763" y="391867"/>
                  <a:pt x="3020037" y="394283"/>
                </a:cubicBezTo>
                <a:cubicBezTo>
                  <a:pt x="3047921" y="400258"/>
                  <a:pt x="3076261" y="404145"/>
                  <a:pt x="3103926" y="411061"/>
                </a:cubicBezTo>
                <a:cubicBezTo>
                  <a:pt x="3115111" y="413857"/>
                  <a:pt x="3126176" y="417189"/>
                  <a:pt x="3137482" y="419450"/>
                </a:cubicBezTo>
                <a:cubicBezTo>
                  <a:pt x="3177800" y="427514"/>
                  <a:pt x="3213689" y="431073"/>
                  <a:pt x="3254928" y="436228"/>
                </a:cubicBezTo>
                <a:cubicBezTo>
                  <a:pt x="3358392" y="433432"/>
                  <a:pt x="3461948" y="433008"/>
                  <a:pt x="3565321" y="427839"/>
                </a:cubicBezTo>
                <a:cubicBezTo>
                  <a:pt x="3581346" y="427038"/>
                  <a:pt x="3612286" y="407081"/>
                  <a:pt x="3624044" y="402672"/>
                </a:cubicBezTo>
                <a:cubicBezTo>
                  <a:pt x="3634839" y="398624"/>
                  <a:pt x="3646415" y="397079"/>
                  <a:pt x="3657600" y="394283"/>
                </a:cubicBezTo>
                <a:cubicBezTo>
                  <a:pt x="3665989" y="385894"/>
                  <a:pt x="3673113" y="376012"/>
                  <a:pt x="3682767" y="369116"/>
                </a:cubicBezTo>
                <a:cubicBezTo>
                  <a:pt x="3729106" y="336017"/>
                  <a:pt x="3714388" y="371051"/>
                  <a:pt x="3766657" y="318782"/>
                </a:cubicBezTo>
                <a:cubicBezTo>
                  <a:pt x="3832092" y="253347"/>
                  <a:pt x="3748087" y="332046"/>
                  <a:pt x="3825380" y="276837"/>
                </a:cubicBezTo>
                <a:cubicBezTo>
                  <a:pt x="3868671" y="245915"/>
                  <a:pt x="3831332" y="257083"/>
                  <a:pt x="3875714" y="234892"/>
                </a:cubicBezTo>
                <a:cubicBezTo>
                  <a:pt x="3883623" y="230937"/>
                  <a:pt x="3893151" y="230797"/>
                  <a:pt x="3900881" y="226503"/>
                </a:cubicBezTo>
                <a:cubicBezTo>
                  <a:pt x="3918508" y="216710"/>
                  <a:pt x="3936956" y="207206"/>
                  <a:pt x="3951215" y="192947"/>
                </a:cubicBezTo>
                <a:cubicBezTo>
                  <a:pt x="3959604" y="184558"/>
                  <a:pt x="3966511" y="174361"/>
                  <a:pt x="3976382" y="167780"/>
                </a:cubicBezTo>
                <a:cubicBezTo>
                  <a:pt x="3983740" y="162875"/>
                  <a:pt x="3993160" y="162187"/>
                  <a:pt x="4001549" y="159391"/>
                </a:cubicBezTo>
                <a:lnTo>
                  <a:pt x="4051882" y="125835"/>
                </a:lnTo>
                <a:lnTo>
                  <a:pt x="4077049" y="109057"/>
                </a:lnTo>
                <a:cubicBezTo>
                  <a:pt x="4085438" y="103464"/>
                  <a:pt x="4092134" y="92279"/>
                  <a:pt x="4102216" y="92279"/>
                </a:cubicBezTo>
                <a:lnTo>
                  <a:pt x="4118994" y="92279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760EB97-3232-43C2-B646-3B3E0776259D}"/>
              </a:ext>
            </a:extLst>
          </p:cNvPr>
          <p:cNvSpPr/>
          <p:nvPr/>
        </p:nvSpPr>
        <p:spPr>
          <a:xfrm rot="1892700">
            <a:off x="4920770" y="3770468"/>
            <a:ext cx="178034" cy="5990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97CDA25-D125-4018-A4CC-2916F0B6B06D}"/>
              </a:ext>
            </a:extLst>
          </p:cNvPr>
          <p:cNvCxnSpPr>
            <a:cxnSpLocks/>
          </p:cNvCxnSpPr>
          <p:nvPr/>
        </p:nvCxnSpPr>
        <p:spPr>
          <a:xfrm>
            <a:off x="7108652" y="3343670"/>
            <a:ext cx="687375" cy="0"/>
          </a:xfrm>
          <a:prstGeom prst="straightConnector1">
            <a:avLst/>
          </a:prstGeom>
          <a:ln w="571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University of Maryland seal.svg">
            <a:extLst>
              <a:ext uri="{FF2B5EF4-FFF2-40B4-BE49-F238E27FC236}">
                <a16:creationId xmlns:a16="http://schemas.microsoft.com/office/drawing/2014/main" id="{0C475DC6-0378-4439-AB6D-B35DF3F22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8" y="4050988"/>
            <a:ext cx="635312" cy="63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35A01EF-9FB2-4F78-A5F2-FA30135E4AE4}"/>
              </a:ext>
            </a:extLst>
          </p:cNvPr>
          <p:cNvCxnSpPr/>
          <p:nvPr/>
        </p:nvCxnSpPr>
        <p:spPr>
          <a:xfrm flipH="1">
            <a:off x="3282287" y="3305290"/>
            <a:ext cx="81204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51A1543-4C7A-4EE3-8E92-2BAF31F6F1D0}"/>
              </a:ext>
            </a:extLst>
          </p:cNvPr>
          <p:cNvCxnSpPr>
            <a:cxnSpLocks/>
          </p:cNvCxnSpPr>
          <p:nvPr/>
        </p:nvCxnSpPr>
        <p:spPr>
          <a:xfrm flipH="1" flipV="1">
            <a:off x="2037197" y="3077261"/>
            <a:ext cx="1" cy="2004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BF71553-33B0-4506-9A59-F7976098DC87}"/>
              </a:ext>
            </a:extLst>
          </p:cNvPr>
          <p:cNvCxnSpPr>
            <a:cxnSpLocks/>
          </p:cNvCxnSpPr>
          <p:nvPr/>
        </p:nvCxnSpPr>
        <p:spPr>
          <a:xfrm>
            <a:off x="4271400" y="2847211"/>
            <a:ext cx="73838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009C3EC-9FF3-47F9-86E8-672522DEB18B}"/>
              </a:ext>
            </a:extLst>
          </p:cNvPr>
          <p:cNvSpPr txBox="1"/>
          <p:nvPr/>
        </p:nvSpPr>
        <p:spPr>
          <a:xfrm>
            <a:off x="7119313" y="294749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Po-210</a:t>
            </a:r>
          </a:p>
        </p:txBody>
      </p:sp>
    </p:spTree>
    <p:extLst>
      <p:ext uri="{BB962C8B-B14F-4D97-AF65-F5344CB8AC3E}">
        <p14:creationId xmlns:p14="http://schemas.microsoft.com/office/powerpoint/2010/main" val="2893099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C4CA4A-813C-437A-9CDB-A0232A87F7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AE122 07/2022: Amplified back-reflection diagnostic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DAAB3-37BC-4828-B3F7-3DA8104CBCA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Gain lifetime of CO</a:t>
            </a:r>
            <a:r>
              <a:rPr lang="en-US" baseline="-25000" dirty="0"/>
              <a:t>2</a:t>
            </a:r>
            <a:r>
              <a:rPr lang="en-US" dirty="0"/>
              <a:t> is ~1 µs. Back reflected light is amplified by the laser and detected by </a:t>
            </a:r>
            <a:r>
              <a:rPr lang="en-US" i="1" dirty="0"/>
              <a:t>in-situ </a:t>
            </a:r>
            <a:r>
              <a:rPr lang="en-US" dirty="0"/>
              <a:t>regenerative amplifier energy monitor (MCT)</a:t>
            </a:r>
          </a:p>
          <a:p>
            <a:r>
              <a:rPr lang="en-US" dirty="0"/>
              <a:t>Temporally resolved (~1 ns), not spatially resolved</a:t>
            </a:r>
          </a:p>
          <a:p>
            <a:r>
              <a:rPr lang="en-US" dirty="0"/>
              <a:t>Sample trace: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A4F9A25-CFDF-40EB-972D-D3D32CABE2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84" b="11092"/>
          <a:stretch/>
        </p:blipFill>
        <p:spPr>
          <a:xfrm>
            <a:off x="2787155" y="2270899"/>
            <a:ext cx="3194343" cy="272247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845C5AD-0BA6-4599-9629-997DA4697FEC}"/>
              </a:ext>
            </a:extLst>
          </p:cNvPr>
          <p:cNvSpPr txBox="1"/>
          <p:nvPr/>
        </p:nvSpPr>
        <p:spPr>
          <a:xfrm>
            <a:off x="2936718" y="2052812"/>
            <a:ext cx="6607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Regen </a:t>
            </a:r>
            <a:br>
              <a:rPr lang="en-US" sz="1100" dirty="0"/>
            </a:br>
            <a:r>
              <a:rPr lang="en-US" sz="1100" dirty="0"/>
              <a:t>build-up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1812C2C-CAD2-4216-8E59-DCD40D4A83E9}"/>
              </a:ext>
            </a:extLst>
          </p:cNvPr>
          <p:cNvCxnSpPr>
            <a:cxnSpLocks/>
          </p:cNvCxnSpPr>
          <p:nvPr/>
        </p:nvCxnSpPr>
        <p:spPr>
          <a:xfrm>
            <a:off x="4928797" y="3362454"/>
            <a:ext cx="326590" cy="1738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9F85EF9-A38F-4404-BB58-3432D0F1C6CA}"/>
              </a:ext>
            </a:extLst>
          </p:cNvPr>
          <p:cNvSpPr txBox="1"/>
          <p:nvPr/>
        </p:nvSpPr>
        <p:spPr>
          <a:xfrm>
            <a:off x="4314728" y="2956152"/>
            <a:ext cx="886781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100" dirty="0"/>
              <a:t>Plasma back</a:t>
            </a:r>
            <a:br>
              <a:rPr lang="en-US" sz="1100" dirty="0"/>
            </a:br>
            <a:r>
              <a:rPr lang="en-US" sz="1100" dirty="0"/>
              <a:t>reflection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E9D8353-FCE8-47BB-BD92-E950F8ACD6C9}"/>
              </a:ext>
            </a:extLst>
          </p:cNvPr>
          <p:cNvCxnSpPr>
            <a:cxnSpLocks/>
          </p:cNvCxnSpPr>
          <p:nvPr/>
        </p:nvCxnSpPr>
        <p:spPr>
          <a:xfrm flipH="1">
            <a:off x="5510208" y="3171596"/>
            <a:ext cx="206746" cy="3702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3A457DA-0B31-4B15-A194-58678D697C8F}"/>
              </a:ext>
            </a:extLst>
          </p:cNvPr>
          <p:cNvSpPr txBox="1"/>
          <p:nvPr/>
        </p:nvSpPr>
        <p:spPr>
          <a:xfrm>
            <a:off x="5716954" y="2847109"/>
            <a:ext cx="118673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Beam dump </a:t>
            </a:r>
            <a:br>
              <a:rPr lang="en-US" sz="1100" dirty="0"/>
            </a:br>
            <a:r>
              <a:rPr lang="en-US" sz="1100" dirty="0"/>
              <a:t>back reflection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2453F84-9B3A-411E-BD24-4009D7008EC7}"/>
              </a:ext>
            </a:extLst>
          </p:cNvPr>
          <p:cNvCxnSpPr/>
          <p:nvPr/>
        </p:nvCxnSpPr>
        <p:spPr>
          <a:xfrm>
            <a:off x="3488135" y="3950084"/>
            <a:ext cx="1767252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4E29B16-3F71-414B-8894-C2A82C0A2C60}"/>
              </a:ext>
            </a:extLst>
          </p:cNvPr>
          <p:cNvSpPr txBox="1"/>
          <p:nvPr/>
        </p:nvSpPr>
        <p:spPr>
          <a:xfrm>
            <a:off x="4134611" y="3709903"/>
            <a:ext cx="561372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100" dirty="0"/>
              <a:t>316 ns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91DEDB3-BDA9-4FDC-B5B6-63CB57A1E17D}"/>
              </a:ext>
            </a:extLst>
          </p:cNvPr>
          <p:cNvSpPr txBox="1"/>
          <p:nvPr/>
        </p:nvSpPr>
        <p:spPr>
          <a:xfrm>
            <a:off x="3531792" y="4019647"/>
            <a:ext cx="173335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corresponds to ~48 m from plasma to MCT</a:t>
            </a:r>
          </a:p>
        </p:txBody>
      </p:sp>
      <p:pic>
        <p:nvPicPr>
          <p:cNvPr id="13" name="Picture 2" descr="University of Maryland seal.svg">
            <a:extLst>
              <a:ext uri="{FF2B5EF4-FFF2-40B4-BE49-F238E27FC236}">
                <a16:creationId xmlns:a16="http://schemas.microsoft.com/office/drawing/2014/main" id="{2AF3B01B-CEFA-49AF-9851-0CA241DAD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8" y="4050988"/>
            <a:ext cx="635312" cy="63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616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A589F-F68E-4E6B-8559-1B1F6192985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2033" y="1068669"/>
            <a:ext cx="4246466" cy="3195638"/>
          </a:xfrm>
        </p:spPr>
        <p:txBody>
          <a:bodyPr/>
          <a:lstStyle/>
          <a:p>
            <a:r>
              <a:rPr lang="en-US" dirty="0"/>
              <a:t>Move source along laser propagation direction, keeping transverse distance constant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Temporal </a:t>
            </a:r>
            <a:r>
              <a:rPr lang="en-US" dirty="0"/>
              <a:t>profile of back reflection indicated position of source </a:t>
            </a:r>
          </a:p>
          <a:p>
            <a:pPr lvl="1"/>
            <a:r>
              <a:rPr lang="en-US" dirty="0"/>
              <a:t>i.e. source moved 2 ft, spike in back reflection shifted 4 ns.</a:t>
            </a: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C415F9-8283-40D9-979E-8A50E904FE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AE122 07/2022: Source longitudinal position scan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A895D6-7F27-4051-995F-9241C53F6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745" y="1399412"/>
            <a:ext cx="4246466" cy="346542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1C5AC9B-B3C3-4706-B163-F37D64E09FFE}"/>
              </a:ext>
            </a:extLst>
          </p:cNvPr>
          <p:cNvSpPr/>
          <p:nvPr/>
        </p:nvSpPr>
        <p:spPr>
          <a:xfrm>
            <a:off x="509094" y="2876283"/>
            <a:ext cx="4124740" cy="695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irect Access Storage 5">
            <a:extLst>
              <a:ext uri="{FF2B5EF4-FFF2-40B4-BE49-F238E27FC236}">
                <a16:creationId xmlns:a16="http://schemas.microsoft.com/office/drawing/2014/main" id="{53DA6541-A423-43CA-8FAA-D10718AC6BDB}"/>
              </a:ext>
            </a:extLst>
          </p:cNvPr>
          <p:cNvSpPr/>
          <p:nvPr/>
        </p:nvSpPr>
        <p:spPr>
          <a:xfrm rot="16200000">
            <a:off x="2471809" y="3016202"/>
            <a:ext cx="116786" cy="235190"/>
          </a:xfrm>
          <a:prstGeom prst="flowChartMagneticDrum">
            <a:avLst/>
          </a:prstGeom>
          <a:solidFill>
            <a:srgbClr val="FF91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340ACD-05F2-4F2F-80F1-C73257BCD07C}"/>
              </a:ext>
            </a:extLst>
          </p:cNvPr>
          <p:cNvCxnSpPr>
            <a:cxnSpLocks/>
          </p:cNvCxnSpPr>
          <p:nvPr/>
        </p:nvCxnSpPr>
        <p:spPr>
          <a:xfrm flipV="1">
            <a:off x="2560017" y="2838047"/>
            <a:ext cx="87780" cy="2944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2728A4-9868-4715-B659-01CB81AFFB9F}"/>
              </a:ext>
            </a:extLst>
          </p:cNvPr>
          <p:cNvCxnSpPr>
            <a:cxnSpLocks/>
          </p:cNvCxnSpPr>
          <p:nvPr/>
        </p:nvCxnSpPr>
        <p:spPr>
          <a:xfrm flipH="1" flipV="1">
            <a:off x="2402668" y="2808230"/>
            <a:ext cx="117536" cy="3238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0EC9F82-D597-40D9-8CBB-27B67574BD25}"/>
              </a:ext>
            </a:extLst>
          </p:cNvPr>
          <p:cNvCxnSpPr>
            <a:cxnSpLocks/>
          </p:cNvCxnSpPr>
          <p:nvPr/>
        </p:nvCxnSpPr>
        <p:spPr>
          <a:xfrm>
            <a:off x="731061" y="2666488"/>
            <a:ext cx="176952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30EFA18-4C27-4C64-82C1-BDCAC93A58B3}"/>
              </a:ext>
            </a:extLst>
          </p:cNvPr>
          <p:cNvSpPr txBox="1"/>
          <p:nvPr/>
        </p:nvSpPr>
        <p:spPr>
          <a:xfrm rot="16200000">
            <a:off x="4261397" y="2962845"/>
            <a:ext cx="1223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MCT voltage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4F1BBE-09EB-4118-820E-6F2275462BE5}"/>
              </a:ext>
            </a:extLst>
          </p:cNvPr>
          <p:cNvSpPr txBox="1"/>
          <p:nvPr/>
        </p:nvSpPr>
        <p:spPr>
          <a:xfrm>
            <a:off x="6640445" y="4668136"/>
            <a:ext cx="955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Time (ns)</a:t>
            </a:r>
          </a:p>
        </p:txBody>
      </p:sp>
      <p:pic>
        <p:nvPicPr>
          <p:cNvPr id="12" name="Picture 2" descr="University of Maryland seal.svg">
            <a:extLst>
              <a:ext uri="{FF2B5EF4-FFF2-40B4-BE49-F238E27FC236}">
                <a16:creationId xmlns:a16="http://schemas.microsoft.com/office/drawing/2014/main" id="{6D721451-B39B-496A-B8C7-116793325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8" y="4050988"/>
            <a:ext cx="635312" cy="63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FB78B71-D55C-4E78-826A-B735EE4DEC37}"/>
              </a:ext>
            </a:extLst>
          </p:cNvPr>
          <p:cNvSpPr/>
          <p:nvPr/>
        </p:nvSpPr>
        <p:spPr>
          <a:xfrm>
            <a:off x="509094" y="2123678"/>
            <a:ext cx="4124740" cy="695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Direct Access Storage 13">
            <a:extLst>
              <a:ext uri="{FF2B5EF4-FFF2-40B4-BE49-F238E27FC236}">
                <a16:creationId xmlns:a16="http://schemas.microsoft.com/office/drawing/2014/main" id="{486BEB11-0C8E-453D-A8F7-D8A31417CA8B}"/>
              </a:ext>
            </a:extLst>
          </p:cNvPr>
          <p:cNvSpPr/>
          <p:nvPr/>
        </p:nvSpPr>
        <p:spPr>
          <a:xfrm rot="16200000">
            <a:off x="708613" y="2250897"/>
            <a:ext cx="116786" cy="235190"/>
          </a:xfrm>
          <a:prstGeom prst="flowChartMagneticDrum">
            <a:avLst/>
          </a:prstGeom>
          <a:solidFill>
            <a:srgbClr val="FF91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000890-51A3-4032-93C3-6995DDCD940C}"/>
              </a:ext>
            </a:extLst>
          </p:cNvPr>
          <p:cNvCxnSpPr>
            <a:cxnSpLocks/>
          </p:cNvCxnSpPr>
          <p:nvPr/>
        </p:nvCxnSpPr>
        <p:spPr>
          <a:xfrm flipV="1">
            <a:off x="796821" y="2072742"/>
            <a:ext cx="87780" cy="2944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67D2F4-8A9D-4EB2-B444-B383167AA9AF}"/>
              </a:ext>
            </a:extLst>
          </p:cNvPr>
          <p:cNvCxnSpPr>
            <a:cxnSpLocks/>
          </p:cNvCxnSpPr>
          <p:nvPr/>
        </p:nvCxnSpPr>
        <p:spPr>
          <a:xfrm flipH="1" flipV="1">
            <a:off x="639472" y="2042925"/>
            <a:ext cx="117536" cy="3238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365578E-A973-40E2-886E-79E243D34538}"/>
              </a:ext>
            </a:extLst>
          </p:cNvPr>
          <p:cNvSpPr txBox="1"/>
          <p:nvPr/>
        </p:nvSpPr>
        <p:spPr>
          <a:xfrm>
            <a:off x="1271321" y="2390780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24 in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728867" y="2219966"/>
            <a:ext cx="241839" cy="901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970705" y="2147616"/>
            <a:ext cx="1820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Increased signal due to Po-210</a:t>
            </a:r>
            <a:endParaRPr lang="en-US" sz="14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170068" y="3447080"/>
            <a:ext cx="894218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29033" y="3246598"/>
            <a:ext cx="2761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Laser propagation direction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861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215871-7B4F-4C19-B2E6-FDB868DF86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AE122 07/2022: Results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B368A-C217-4415-A977-8D08A1DA25F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9343" y="1173006"/>
            <a:ext cx="3878073" cy="3195638"/>
          </a:xfrm>
        </p:spPr>
        <p:txBody>
          <a:bodyPr/>
          <a:lstStyle/>
          <a:p>
            <a:r>
              <a:rPr lang="en-US" dirty="0"/>
              <a:t>Mean of peak voltage on MCT</a:t>
            </a:r>
          </a:p>
          <a:p>
            <a:r>
              <a:rPr lang="en-US" dirty="0"/>
              <a:t>Increase as the source gets closer to the peak intensity</a:t>
            </a:r>
          </a:p>
          <a:p>
            <a:r>
              <a:rPr lang="en-US" dirty="0"/>
              <a:t>Appears to distinguish presence of Po-210 at 50 m path</a:t>
            </a:r>
          </a:p>
          <a:p>
            <a:r>
              <a:rPr lang="en-US" dirty="0"/>
              <a:t>Near background level when source is placed at 0 in, near the edge of the focal volume</a:t>
            </a:r>
          </a:p>
          <a:p>
            <a:r>
              <a:rPr lang="en-US" dirty="0"/>
              <a:t>Downstream of best focus was inaccessible in the experimental configuration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67C0A5-A61F-4EBF-B82B-194E0CFABC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33" t="2652" r="9235" b="-2652"/>
          <a:stretch/>
        </p:blipFill>
        <p:spPr>
          <a:xfrm>
            <a:off x="4808729" y="1539835"/>
            <a:ext cx="3457251" cy="3603665"/>
          </a:xfrm>
          <a:prstGeom prst="rect">
            <a:avLst/>
          </a:prstGeom>
        </p:spPr>
      </p:pic>
      <p:pic>
        <p:nvPicPr>
          <p:cNvPr id="5" name="Picture 2" descr="University of Maryland seal.svg">
            <a:extLst>
              <a:ext uri="{FF2B5EF4-FFF2-40B4-BE49-F238E27FC236}">
                <a16:creationId xmlns:a16="http://schemas.microsoft.com/office/drawing/2014/main" id="{BDF195CC-BC7F-4A0F-8C5E-4030E5E6B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8" y="4050988"/>
            <a:ext cx="635312" cy="63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DB6A9AE-6061-D652-305F-12A9DB5BF367}"/>
              </a:ext>
            </a:extLst>
          </p:cNvPr>
          <p:cNvSpPr/>
          <p:nvPr/>
        </p:nvSpPr>
        <p:spPr>
          <a:xfrm>
            <a:off x="4633834" y="675039"/>
            <a:ext cx="4124740" cy="695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F2FE521-94DE-D643-683A-A6467C247024}"/>
              </a:ext>
            </a:extLst>
          </p:cNvPr>
          <p:cNvCxnSpPr>
            <a:cxnSpLocks/>
          </p:cNvCxnSpPr>
          <p:nvPr/>
        </p:nvCxnSpPr>
        <p:spPr>
          <a:xfrm>
            <a:off x="5330266" y="433998"/>
            <a:ext cx="291662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6AA72E0-F3DD-8AD9-AB25-75BF323537E7}"/>
              </a:ext>
            </a:extLst>
          </p:cNvPr>
          <p:cNvSpPr txBox="1"/>
          <p:nvPr/>
        </p:nvSpPr>
        <p:spPr>
          <a:xfrm>
            <a:off x="5484912" y="0"/>
            <a:ext cx="2761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Laser propagation direction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08C99D-0F59-E244-9658-59725BD80A14}"/>
              </a:ext>
            </a:extLst>
          </p:cNvPr>
          <p:cNvCxnSpPr>
            <a:cxnSpLocks/>
          </p:cNvCxnSpPr>
          <p:nvPr/>
        </p:nvCxnSpPr>
        <p:spPr>
          <a:xfrm>
            <a:off x="4633834" y="822434"/>
            <a:ext cx="0" cy="30392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4D370B0-B79B-D5AB-3E34-7C6076F6D712}"/>
              </a:ext>
            </a:extLst>
          </p:cNvPr>
          <p:cNvCxnSpPr>
            <a:cxnSpLocks/>
          </p:cNvCxnSpPr>
          <p:nvPr/>
        </p:nvCxnSpPr>
        <p:spPr>
          <a:xfrm>
            <a:off x="6701317" y="822433"/>
            <a:ext cx="0" cy="30392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8B4AD0B-6669-F9E2-9508-E1048A7509A0}"/>
              </a:ext>
            </a:extLst>
          </p:cNvPr>
          <p:cNvSpPr txBox="1"/>
          <p:nvPr/>
        </p:nvSpPr>
        <p:spPr>
          <a:xfrm>
            <a:off x="4417416" y="1111469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in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7F1F30-7AEB-9134-2F0F-561D61A706F2}"/>
              </a:ext>
            </a:extLst>
          </p:cNvPr>
          <p:cNvSpPr txBox="1"/>
          <p:nvPr/>
        </p:nvSpPr>
        <p:spPr>
          <a:xfrm>
            <a:off x="6436660" y="1126356"/>
            <a:ext cx="647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 in</a:t>
            </a:r>
          </a:p>
        </p:txBody>
      </p:sp>
    </p:spTree>
    <p:extLst>
      <p:ext uri="{BB962C8B-B14F-4D97-AF65-F5344CB8AC3E}">
        <p14:creationId xmlns:p14="http://schemas.microsoft.com/office/powerpoint/2010/main" val="4086837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AFA8CB-328E-434E-BC72-8A36F90E78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AE122 07/2022: Conclusions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931E50-92CA-4EB8-906F-664032136AF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Successfully distinguished presence of Po-210 with time resolved MCT detectors at &gt;10 m using direct back reflection. </a:t>
            </a:r>
          </a:p>
          <a:p>
            <a:pPr marL="0" indent="0">
              <a:buNone/>
            </a:pPr>
            <a:r>
              <a:rPr lang="en-US" dirty="0"/>
              <a:t>Insights:</a:t>
            </a:r>
          </a:p>
          <a:p>
            <a:r>
              <a:rPr lang="en-US" dirty="0"/>
              <a:t>Direct back-reflection into the laser amplifier can serve as a self-aligned, high sensitivity diagnostic</a:t>
            </a:r>
          </a:p>
          <a:p>
            <a:pPr lvl="1"/>
            <a:r>
              <a:rPr lang="en-US" dirty="0"/>
              <a:t>Po-210 only irradiated ~1% of focal volume, </a:t>
            </a:r>
            <a:r>
              <a:rPr lang="el-GR" dirty="0"/>
              <a:t>γ</a:t>
            </a:r>
            <a:r>
              <a:rPr lang="en-US" dirty="0"/>
              <a:t>-source should significantly improve signal level by irradiating larger fraction of focal volume </a:t>
            </a:r>
          </a:p>
          <a:p>
            <a:pPr lvl="1"/>
            <a:r>
              <a:rPr lang="en-US" dirty="0"/>
              <a:t>Possibly install a spectrometer instead of a single MCT detector</a:t>
            </a:r>
          </a:p>
          <a:p>
            <a:pPr lvl="1"/>
            <a:r>
              <a:rPr lang="en-US" dirty="0"/>
              <a:t>Need to understand integrated back reflection signal as a function of seed density from a 2 m long focal volume, which will include multiple scattering</a:t>
            </a:r>
          </a:p>
          <a:p>
            <a:r>
              <a:rPr lang="en-US" dirty="0"/>
              <a:t>Long focusing geometry (f/200) could readily be extended to 100 m scale</a:t>
            </a:r>
          </a:p>
          <a:p>
            <a:pPr marL="230187" lvl="1" indent="0">
              <a:buNone/>
            </a:pPr>
            <a:endParaRPr lang="en-US" dirty="0"/>
          </a:p>
        </p:txBody>
      </p:sp>
      <p:pic>
        <p:nvPicPr>
          <p:cNvPr id="4" name="Picture 2" descr="University of Maryland seal.svg">
            <a:extLst>
              <a:ext uri="{FF2B5EF4-FFF2-40B4-BE49-F238E27FC236}">
                <a16:creationId xmlns:a16="http://schemas.microsoft.com/office/drawing/2014/main" id="{31B32E81-A8A5-4D83-9DA3-D976C7399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4508188"/>
            <a:ext cx="635312" cy="63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976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3A6EF8-9A01-4FEF-ACDA-8D1522E8D8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457200"/>
            <a:ext cx="8229600" cy="669156"/>
          </a:xfrm>
        </p:spPr>
        <p:txBody>
          <a:bodyPr/>
          <a:lstStyle/>
          <a:p>
            <a:r>
              <a:rPr lang="en-US" dirty="0"/>
              <a:t>Proposal 312793: Propagation range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6C3BC-5FE3-4043-9813-93336A2407E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Extend propagation length to 50 - 100 meters</a:t>
            </a:r>
          </a:p>
          <a:p>
            <a:r>
              <a:rPr lang="en-US" dirty="0"/>
              <a:t>Use 0.5 m diameter focusing optic for f/200 geometry (</a:t>
            </a:r>
            <a:r>
              <a:rPr lang="en-US" dirty="0">
                <a:solidFill>
                  <a:srgbClr val="FF0000"/>
                </a:solidFill>
              </a:rPr>
              <a:t>same as AE122 experiment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9FC6033-A503-4E6B-8F52-4E7A2F14C783}"/>
              </a:ext>
            </a:extLst>
          </p:cNvPr>
          <p:cNvGrpSpPr/>
          <p:nvPr/>
        </p:nvGrpSpPr>
        <p:grpSpPr>
          <a:xfrm>
            <a:off x="1338897" y="2224874"/>
            <a:ext cx="6720205" cy="2524125"/>
            <a:chOff x="1135697" y="2007293"/>
            <a:chExt cx="6720205" cy="25241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EB8B9DD-58D9-4696-BFF8-11347B45C3E8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697" y="2007293"/>
              <a:ext cx="6720205" cy="2524125"/>
            </a:xfrm>
            <a:prstGeom prst="rect">
              <a:avLst/>
            </a:prstGeom>
            <a:noFill/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CFF8BE3-5116-4D87-B406-3AC3C7979C09}"/>
                </a:ext>
              </a:extLst>
            </p:cNvPr>
            <p:cNvSpPr txBox="1"/>
            <p:nvPr/>
          </p:nvSpPr>
          <p:spPr>
            <a:xfrm>
              <a:off x="1135697" y="2024199"/>
              <a:ext cx="15273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Arial photo of </a:t>
              </a:r>
              <a:br>
                <a:rPr lang="en-US" dirty="0">
                  <a:solidFill>
                    <a:schemeClr val="bg1"/>
                  </a:solidFill>
                </a:rPr>
              </a:br>
              <a:r>
                <a:rPr lang="en-US" dirty="0">
                  <a:solidFill>
                    <a:schemeClr val="bg1"/>
                  </a:solidFill>
                </a:rPr>
                <a:t>ATF facility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62C199-5265-480B-A22D-9F1BD5CAA32B}"/>
                </a:ext>
              </a:extLst>
            </p:cNvPr>
            <p:cNvSpPr txBox="1"/>
            <p:nvPr/>
          </p:nvSpPr>
          <p:spPr>
            <a:xfrm>
              <a:off x="6764385" y="2094488"/>
              <a:ext cx="10915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6699"/>
                  </a:solidFill>
                </a:rPr>
                <a:t>CO</a:t>
              </a:r>
              <a:r>
                <a:rPr lang="en-US" baseline="-25000" dirty="0">
                  <a:solidFill>
                    <a:srgbClr val="FF6699"/>
                  </a:solidFill>
                </a:rPr>
                <a:t>2</a:t>
              </a:r>
              <a:r>
                <a:rPr lang="en-US" dirty="0">
                  <a:solidFill>
                    <a:srgbClr val="FF6699"/>
                  </a:solidFill>
                </a:rPr>
                <a:t> laser </a:t>
              </a:r>
              <a:br>
                <a:rPr lang="en-US" dirty="0">
                  <a:solidFill>
                    <a:srgbClr val="FF6699"/>
                  </a:solidFill>
                </a:rPr>
              </a:br>
              <a:r>
                <a:rPr lang="en-US" dirty="0">
                  <a:solidFill>
                    <a:srgbClr val="FF6699"/>
                  </a:solidFill>
                </a:rPr>
                <a:t>room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9436632-85EB-4D5D-B341-DACE67DCE03F}"/>
                </a:ext>
              </a:extLst>
            </p:cNvPr>
            <p:cNvCxnSpPr>
              <a:stCxn id="6" idx="1"/>
            </p:cNvCxnSpPr>
            <p:nvPr/>
          </p:nvCxnSpPr>
          <p:spPr>
            <a:xfrm flipH="1">
              <a:off x="6057900" y="2417654"/>
              <a:ext cx="706485" cy="452546"/>
            </a:xfrm>
            <a:prstGeom prst="straightConnector1">
              <a:avLst/>
            </a:prstGeom>
            <a:ln w="38100">
              <a:solidFill>
                <a:srgbClr val="FF66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5F2EB17-50E3-417E-B547-DC05D153C2BB}"/>
                </a:ext>
              </a:extLst>
            </p:cNvPr>
            <p:cNvSpPr txBox="1"/>
            <p:nvPr/>
          </p:nvSpPr>
          <p:spPr>
            <a:xfrm>
              <a:off x="1675292" y="3534823"/>
              <a:ext cx="10155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High-bay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06640D6-CBE6-4110-A302-72125A55068E}"/>
                </a:ext>
              </a:extLst>
            </p:cNvPr>
            <p:cNvCxnSpPr/>
            <p:nvPr/>
          </p:nvCxnSpPr>
          <p:spPr>
            <a:xfrm flipV="1">
              <a:off x="2690826" y="3683000"/>
              <a:ext cx="427024" cy="57150"/>
            </a:xfrm>
            <a:prstGeom prst="straightConnector1">
              <a:avLst/>
            </a:prstGeom>
            <a:ln w="38100">
              <a:solidFill>
                <a:srgbClr val="00AA6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D3B00F8-2275-4109-AE0C-169FC4F12700}"/>
                </a:ext>
              </a:extLst>
            </p:cNvPr>
            <p:cNvCxnSpPr/>
            <p:nvPr/>
          </p:nvCxnSpPr>
          <p:spPr>
            <a:xfrm flipV="1">
              <a:off x="4375150" y="3314700"/>
              <a:ext cx="50800" cy="31660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BD5465B-01C9-42E0-B166-7FA646611452}"/>
                </a:ext>
              </a:extLst>
            </p:cNvPr>
            <p:cNvSpPr txBox="1"/>
            <p:nvPr/>
          </p:nvSpPr>
          <p:spPr>
            <a:xfrm>
              <a:off x="3117850" y="3555484"/>
              <a:ext cx="2061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Possible Laser paths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0443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FEA7E2-B302-42E5-B695-FF4DAEAE39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Proposal 312793: Radioactive source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5C5A4E-410A-44F5-AE8C-ACDEE7F0DD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7200" y="1299571"/>
            <a:ext cx="8229600" cy="3195638"/>
          </a:xfrm>
        </p:spPr>
        <p:txBody>
          <a:bodyPr/>
          <a:lstStyle/>
          <a:p>
            <a:r>
              <a:rPr lang="en-US" dirty="0"/>
              <a:t>Irradiate ~2.5 m long focal volume (70 </a:t>
            </a:r>
            <a:r>
              <a:rPr lang="en-US" dirty="0" err="1"/>
              <a:t>mCi</a:t>
            </a:r>
            <a:r>
              <a:rPr lang="en-US" dirty="0"/>
              <a:t> Cs-137 source available at BNL)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8348E3F-968E-423D-BDBF-1B66EF4182C4}"/>
              </a:ext>
            </a:extLst>
          </p:cNvPr>
          <p:cNvSpPr/>
          <p:nvPr/>
        </p:nvSpPr>
        <p:spPr>
          <a:xfrm>
            <a:off x="1134131" y="2209043"/>
            <a:ext cx="5337313" cy="695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irect Access Storage 4">
            <a:extLst>
              <a:ext uri="{FF2B5EF4-FFF2-40B4-BE49-F238E27FC236}">
                <a16:creationId xmlns:a16="http://schemas.microsoft.com/office/drawing/2014/main" id="{6E2F04E2-E78D-446C-B531-2EC22A586DF5}"/>
              </a:ext>
            </a:extLst>
          </p:cNvPr>
          <p:cNvSpPr/>
          <p:nvPr/>
        </p:nvSpPr>
        <p:spPr>
          <a:xfrm rot="16200000">
            <a:off x="3361798" y="2276567"/>
            <a:ext cx="116786" cy="235190"/>
          </a:xfrm>
          <a:prstGeom prst="flowChartMagneticDrum">
            <a:avLst/>
          </a:prstGeom>
          <a:solidFill>
            <a:srgbClr val="FF91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2CCD8D-F2E0-4EC4-A4B8-F76498063B7F}"/>
              </a:ext>
            </a:extLst>
          </p:cNvPr>
          <p:cNvCxnSpPr>
            <a:cxnSpLocks/>
          </p:cNvCxnSpPr>
          <p:nvPr/>
        </p:nvCxnSpPr>
        <p:spPr>
          <a:xfrm flipV="1">
            <a:off x="3450006" y="2098412"/>
            <a:ext cx="87780" cy="2944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8A79BD0-F4E0-4EF6-9C61-BCDC828410AF}"/>
              </a:ext>
            </a:extLst>
          </p:cNvPr>
          <p:cNvCxnSpPr>
            <a:cxnSpLocks/>
          </p:cNvCxnSpPr>
          <p:nvPr/>
        </p:nvCxnSpPr>
        <p:spPr>
          <a:xfrm flipH="1" flipV="1">
            <a:off x="3292657" y="2068595"/>
            <a:ext cx="117536" cy="3238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63D6F6A-FAE6-454F-8536-33BF026B99A9}"/>
              </a:ext>
            </a:extLst>
          </p:cNvPr>
          <p:cNvCxnSpPr>
            <a:cxnSpLocks/>
          </p:cNvCxnSpPr>
          <p:nvPr/>
        </p:nvCxnSpPr>
        <p:spPr>
          <a:xfrm>
            <a:off x="3302596" y="2038778"/>
            <a:ext cx="23519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717DB43-0577-4976-8369-10BF93804167}"/>
              </a:ext>
            </a:extLst>
          </p:cNvPr>
          <p:cNvSpPr txBox="1"/>
          <p:nvPr/>
        </p:nvSpPr>
        <p:spPr>
          <a:xfrm>
            <a:off x="1883102" y="1661124"/>
            <a:ext cx="330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~3 cm with elevated seed density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02EFBE-5D3E-4CF9-8120-75C5C08A962A}"/>
              </a:ext>
            </a:extLst>
          </p:cNvPr>
          <p:cNvSpPr txBox="1"/>
          <p:nvPr/>
        </p:nvSpPr>
        <p:spPr>
          <a:xfrm>
            <a:off x="1978164" y="2411397"/>
            <a:ext cx="2978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Po-210</a:t>
            </a:r>
            <a:br>
              <a:rPr lang="en-US" dirty="0"/>
            </a:br>
            <a:r>
              <a:rPr lang="en-US" dirty="0"/>
              <a:t>5.3 MeV </a:t>
            </a:r>
            <a:r>
              <a:rPr lang="el-GR" dirty="0"/>
              <a:t>α</a:t>
            </a:r>
            <a:r>
              <a:rPr lang="en-US" dirty="0"/>
              <a:t>-particles, 3 </a:t>
            </a:r>
            <a:r>
              <a:rPr lang="en-US" dirty="0" err="1"/>
              <a:t>mCi</a:t>
            </a:r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43973B9-8DC4-4860-BEBE-7AD85FD31642}"/>
              </a:ext>
            </a:extLst>
          </p:cNvPr>
          <p:cNvSpPr/>
          <p:nvPr/>
        </p:nvSpPr>
        <p:spPr>
          <a:xfrm>
            <a:off x="1134131" y="3501131"/>
            <a:ext cx="5337313" cy="695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CDAC2B0-F4DD-4CCD-A3CE-9E2E8D316C4E}"/>
              </a:ext>
            </a:extLst>
          </p:cNvPr>
          <p:cNvSpPr txBox="1"/>
          <p:nvPr/>
        </p:nvSpPr>
        <p:spPr>
          <a:xfrm>
            <a:off x="2348870" y="4100336"/>
            <a:ext cx="2290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Cs-137</a:t>
            </a:r>
            <a:br>
              <a:rPr lang="en-US" dirty="0"/>
            </a:br>
            <a:r>
              <a:rPr lang="en-US" dirty="0"/>
              <a:t>662 keV </a:t>
            </a:r>
            <a:r>
              <a:rPr lang="el-GR" dirty="0"/>
              <a:t>γ</a:t>
            </a:r>
            <a:r>
              <a:rPr lang="en-US" dirty="0"/>
              <a:t>-rays, 70 </a:t>
            </a:r>
            <a:r>
              <a:rPr lang="en-US" dirty="0" err="1"/>
              <a:t>mCi</a:t>
            </a:r>
            <a:endParaRPr lang="en-US" dirty="0"/>
          </a:p>
        </p:txBody>
      </p:sp>
      <p:sp>
        <p:nvSpPr>
          <p:cNvPr id="30" name="Flowchart: Direct Access Storage 29">
            <a:extLst>
              <a:ext uri="{FF2B5EF4-FFF2-40B4-BE49-F238E27FC236}">
                <a16:creationId xmlns:a16="http://schemas.microsoft.com/office/drawing/2014/main" id="{3B2A3B67-2D66-4595-B81A-EBCCF2909886}"/>
              </a:ext>
            </a:extLst>
          </p:cNvPr>
          <p:cNvSpPr/>
          <p:nvPr/>
        </p:nvSpPr>
        <p:spPr>
          <a:xfrm rot="16200000">
            <a:off x="3378965" y="3935878"/>
            <a:ext cx="116786" cy="235190"/>
          </a:xfrm>
          <a:prstGeom prst="flowChartMagneticDrum">
            <a:avLst/>
          </a:prstGeom>
          <a:solidFill>
            <a:srgbClr val="FF91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9B87E08-DA27-4AA0-9CFC-EA258A4DD399}"/>
              </a:ext>
            </a:extLst>
          </p:cNvPr>
          <p:cNvSpPr txBox="1"/>
          <p:nvPr/>
        </p:nvSpPr>
        <p:spPr>
          <a:xfrm>
            <a:off x="5312742" y="3973899"/>
            <a:ext cx="3877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*much larger range of </a:t>
            </a:r>
            <a:r>
              <a:rPr lang="el-GR" dirty="0"/>
              <a:t>γ</a:t>
            </a:r>
            <a:r>
              <a:rPr lang="en-US" dirty="0"/>
              <a:t>-rays allows the source to generate seed ions over the full focal volume </a:t>
            </a:r>
          </a:p>
        </p:txBody>
      </p:sp>
      <p:pic>
        <p:nvPicPr>
          <p:cNvPr id="19" name="Picture 2" descr="University of Maryland seal.svg">
            <a:extLst>
              <a:ext uri="{FF2B5EF4-FFF2-40B4-BE49-F238E27FC236}">
                <a16:creationId xmlns:a16="http://schemas.microsoft.com/office/drawing/2014/main" id="{00339CFD-8012-478E-BA3C-2EC8CF538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8" y="4050988"/>
            <a:ext cx="635312" cy="63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1ABA15A-C79C-482F-88D5-4999E3F9B623}"/>
              </a:ext>
            </a:extLst>
          </p:cNvPr>
          <p:cNvCxnSpPr>
            <a:cxnSpLocks/>
          </p:cNvCxnSpPr>
          <p:nvPr/>
        </p:nvCxnSpPr>
        <p:spPr>
          <a:xfrm flipV="1">
            <a:off x="3467662" y="3548696"/>
            <a:ext cx="3326838" cy="4990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D866B56-7F61-48C6-8741-FDEA8DF81DA8}"/>
              </a:ext>
            </a:extLst>
          </p:cNvPr>
          <p:cNvCxnSpPr>
            <a:cxnSpLocks/>
          </p:cNvCxnSpPr>
          <p:nvPr/>
        </p:nvCxnSpPr>
        <p:spPr>
          <a:xfrm flipH="1" flipV="1">
            <a:off x="731237" y="3502261"/>
            <a:ext cx="2688954" cy="5499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485546C-83F7-4A63-818E-EA9E9D70F210}"/>
              </a:ext>
            </a:extLst>
          </p:cNvPr>
          <p:cNvCxnSpPr>
            <a:cxnSpLocks/>
          </p:cNvCxnSpPr>
          <p:nvPr/>
        </p:nvCxnSpPr>
        <p:spPr>
          <a:xfrm>
            <a:off x="769745" y="3404972"/>
            <a:ext cx="59817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5BCBC64-1CC4-7A31-E4BA-C8E93E22D10E}"/>
              </a:ext>
            </a:extLst>
          </p:cNvPr>
          <p:cNvSpPr txBox="1"/>
          <p:nvPr/>
        </p:nvSpPr>
        <p:spPr>
          <a:xfrm flipH="1">
            <a:off x="7100210" y="2105330"/>
            <a:ext cx="1626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AE122 setup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911BE5-E8EC-72BC-C931-E1B305AD4E61}"/>
              </a:ext>
            </a:extLst>
          </p:cNvPr>
          <p:cNvSpPr txBox="1"/>
          <p:nvPr/>
        </p:nvSpPr>
        <p:spPr>
          <a:xfrm flipH="1">
            <a:off x="6998930" y="3010561"/>
            <a:ext cx="1939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Improved irradiated volume for Proposal 312793 </a:t>
            </a:r>
          </a:p>
        </p:txBody>
      </p:sp>
    </p:spTree>
    <p:extLst>
      <p:ext uri="{BB962C8B-B14F-4D97-AF65-F5344CB8AC3E}">
        <p14:creationId xmlns:p14="http://schemas.microsoft.com/office/powerpoint/2010/main" val="2709246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D627E9-B233-464C-8C2E-3A036BC422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Proposal 312793: Diagnostics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E0749-FC3E-49C8-B60E-FE8371A9DF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7200" y="1143000"/>
            <a:ext cx="8229600" cy="3403600"/>
          </a:xfrm>
        </p:spPr>
        <p:txBody>
          <a:bodyPr/>
          <a:lstStyle/>
          <a:p>
            <a:r>
              <a:rPr lang="en-US" dirty="0"/>
              <a:t>Amplified back-reflection MCT photodiode</a:t>
            </a:r>
          </a:p>
          <a:p>
            <a:pPr lvl="1"/>
            <a:r>
              <a:rPr lang="en-US" dirty="0"/>
              <a:t>Propagation and back-reflection total “time-of-flight” ~668 ns for 100 m propagation</a:t>
            </a:r>
          </a:p>
          <a:p>
            <a:pPr lvl="1"/>
            <a:r>
              <a:rPr lang="en-US" dirty="0"/>
              <a:t>May require focusing onto 1 mm</a:t>
            </a:r>
            <a:r>
              <a:rPr lang="en-US" baseline="30000" dirty="0"/>
              <a:t>2</a:t>
            </a:r>
            <a:r>
              <a:rPr lang="en-US" dirty="0"/>
              <a:t> MCT photodiode to increase signal, If signal strength falls as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r</a:t>
            </a:r>
            <a:r>
              <a:rPr lang="en-US" baseline="30000" dirty="0">
                <a:latin typeface="Abadi" panose="020B0604020202020204" pitchFamily="34" charset="0"/>
                <a:sym typeface="Symbol" panose="05050102010706020507" pitchFamily="18" charset="2"/>
              </a:rPr>
              <a:t></a:t>
            </a:r>
            <a:r>
              <a:rPr lang="en-US" baseline="30000" dirty="0"/>
              <a:t>2</a:t>
            </a:r>
            <a:r>
              <a:rPr lang="en-US" dirty="0"/>
              <a:t>, then collection area will need to increase by 100x going from 10 m to 100 m propagation. &gt;100 mm</a:t>
            </a:r>
            <a:r>
              <a:rPr lang="en-US" baseline="30000" dirty="0"/>
              <a:t>2 </a:t>
            </a:r>
            <a:r>
              <a:rPr lang="en-US" dirty="0"/>
              <a:t>collection lens will be required to maintain signal level</a:t>
            </a:r>
          </a:p>
          <a:p>
            <a:r>
              <a:rPr lang="en-US" dirty="0"/>
              <a:t>Non-normal back-reflection MCT that will be placed at various stand-off distances</a:t>
            </a:r>
          </a:p>
          <a:p>
            <a:r>
              <a:rPr lang="en-US" dirty="0"/>
              <a:t>Optical telescope to measure the plasma fluorescence at various stand-off distances</a:t>
            </a:r>
          </a:p>
          <a:p>
            <a:pPr lvl="1"/>
            <a:r>
              <a:rPr lang="en-US" dirty="0"/>
              <a:t>Brightness of plasma fluorescence goes with the number of individual breakdown sites. Cs-137 will produce 10</a:t>
            </a:r>
            <a:r>
              <a:rPr lang="en-US" baseline="30000" dirty="0"/>
              <a:t>3</a:t>
            </a:r>
            <a:r>
              <a:rPr lang="en-US" dirty="0"/>
              <a:t> – 10</a:t>
            </a:r>
            <a:r>
              <a:rPr lang="en-US" baseline="30000" dirty="0"/>
              <a:t>4 </a:t>
            </a:r>
            <a:r>
              <a:rPr lang="en-US" dirty="0"/>
              <a:t>times the number of seeds over the entire focal volume</a:t>
            </a:r>
          </a:p>
        </p:txBody>
      </p:sp>
    </p:spTree>
    <p:extLst>
      <p:ext uri="{BB962C8B-B14F-4D97-AF65-F5344CB8AC3E}">
        <p14:creationId xmlns:p14="http://schemas.microsoft.com/office/powerpoint/2010/main" val="2190062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3D6646-9B59-4EC5-83D2-622CF6A99E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Proposal 312793: Experimental Schematic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1AE602-92CE-40C6-BBFA-284074EF6030}"/>
              </a:ext>
            </a:extLst>
          </p:cNvPr>
          <p:cNvSpPr/>
          <p:nvPr/>
        </p:nvSpPr>
        <p:spPr>
          <a:xfrm>
            <a:off x="5579159" y="1555750"/>
            <a:ext cx="666750" cy="121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B69108-3EB5-4387-8C88-F573286F6FB6}"/>
              </a:ext>
            </a:extLst>
          </p:cNvPr>
          <p:cNvSpPr txBox="1"/>
          <p:nvPr/>
        </p:nvSpPr>
        <p:spPr>
          <a:xfrm rot="16200000">
            <a:off x="5277534" y="1708150"/>
            <a:ext cx="127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</a:t>
            </a:r>
            <a:r>
              <a:rPr lang="en-US" baseline="-25000" dirty="0"/>
              <a:t>2 </a:t>
            </a:r>
            <a:r>
              <a:rPr lang="en-US" baseline="30000" dirty="0"/>
              <a:t> </a:t>
            </a:r>
            <a:r>
              <a:rPr lang="en-US" dirty="0"/>
              <a:t>amplifier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970F19-BC16-4ACD-ABFE-58EAFB59A38B}"/>
              </a:ext>
            </a:extLst>
          </p:cNvPr>
          <p:cNvCxnSpPr>
            <a:cxnSpLocks/>
          </p:cNvCxnSpPr>
          <p:nvPr/>
        </p:nvCxnSpPr>
        <p:spPr>
          <a:xfrm flipV="1">
            <a:off x="5912534" y="996950"/>
            <a:ext cx="0" cy="5588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8D0433-032E-4732-8DEF-B424EB0A0B39}"/>
              </a:ext>
            </a:extLst>
          </p:cNvPr>
          <p:cNvCxnSpPr/>
          <p:nvPr/>
        </p:nvCxnSpPr>
        <p:spPr>
          <a:xfrm>
            <a:off x="5912534" y="996950"/>
            <a:ext cx="262821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A20895-D4C9-4CFE-B9AA-E1DC3F48BC05}"/>
              </a:ext>
            </a:extLst>
          </p:cNvPr>
          <p:cNvCxnSpPr>
            <a:cxnSpLocks/>
          </p:cNvCxnSpPr>
          <p:nvPr/>
        </p:nvCxnSpPr>
        <p:spPr>
          <a:xfrm flipH="1">
            <a:off x="6445250" y="998315"/>
            <a:ext cx="2101257" cy="12804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F46BCA1-8F17-4C1E-BF5A-BDFD90839389}"/>
              </a:ext>
            </a:extLst>
          </p:cNvPr>
          <p:cNvCxnSpPr>
            <a:cxnSpLocks/>
          </p:cNvCxnSpPr>
          <p:nvPr/>
        </p:nvCxnSpPr>
        <p:spPr>
          <a:xfrm flipH="1">
            <a:off x="6445250" y="998315"/>
            <a:ext cx="2101257" cy="5383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Direct Access Storage 15">
            <a:extLst>
              <a:ext uri="{FF2B5EF4-FFF2-40B4-BE49-F238E27FC236}">
                <a16:creationId xmlns:a16="http://schemas.microsoft.com/office/drawing/2014/main" id="{50369E6D-DC92-424B-81F3-C103B185E0CD}"/>
              </a:ext>
            </a:extLst>
          </p:cNvPr>
          <p:cNvSpPr/>
          <p:nvPr/>
        </p:nvSpPr>
        <p:spPr>
          <a:xfrm>
            <a:off x="6316055" y="1072301"/>
            <a:ext cx="142191" cy="558796"/>
          </a:xfrm>
          <a:prstGeom prst="flowChartMagneticDru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Direct Access Storage 16">
            <a:extLst>
              <a:ext uri="{FF2B5EF4-FFF2-40B4-BE49-F238E27FC236}">
                <a16:creationId xmlns:a16="http://schemas.microsoft.com/office/drawing/2014/main" id="{EEA77398-6B81-45E0-8E5A-C2D3D65BB489}"/>
              </a:ext>
            </a:extLst>
          </p:cNvPr>
          <p:cNvSpPr/>
          <p:nvPr/>
        </p:nvSpPr>
        <p:spPr>
          <a:xfrm rot="10800000">
            <a:off x="8539860" y="907008"/>
            <a:ext cx="64388" cy="186554"/>
          </a:xfrm>
          <a:prstGeom prst="flowChartMagneticDru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DF389F7-8E2A-4EBD-8C75-41FC390645C9}"/>
              </a:ext>
            </a:extLst>
          </p:cNvPr>
          <p:cNvCxnSpPr>
            <a:cxnSpLocks/>
          </p:cNvCxnSpPr>
          <p:nvPr/>
        </p:nvCxnSpPr>
        <p:spPr>
          <a:xfrm>
            <a:off x="6454478" y="1126356"/>
            <a:ext cx="191482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7E6AB9D-7F95-4321-A31D-27A4C4AEE098}"/>
              </a:ext>
            </a:extLst>
          </p:cNvPr>
          <p:cNvCxnSpPr>
            <a:cxnSpLocks/>
          </p:cNvCxnSpPr>
          <p:nvPr/>
        </p:nvCxnSpPr>
        <p:spPr>
          <a:xfrm>
            <a:off x="6458246" y="1536699"/>
            <a:ext cx="23365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93A90B09-6DD4-47D8-8752-F0341AD7F9CD}"/>
              </a:ext>
            </a:extLst>
          </p:cNvPr>
          <p:cNvSpPr/>
          <p:nvPr/>
        </p:nvSpPr>
        <p:spPr>
          <a:xfrm rot="18816451">
            <a:off x="8581389" y="965463"/>
            <a:ext cx="45719" cy="7310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07DFE5E-C2CF-413F-A10B-75E7865B1BBA}"/>
              </a:ext>
            </a:extLst>
          </p:cNvPr>
          <p:cNvCxnSpPr>
            <a:cxnSpLocks/>
            <a:stCxn id="24" idx="0"/>
          </p:cNvCxnSpPr>
          <p:nvPr/>
        </p:nvCxnSpPr>
        <p:spPr>
          <a:xfrm flipH="1">
            <a:off x="8322518" y="1078887"/>
            <a:ext cx="17044" cy="280096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2828911-20E0-4829-BBD8-38C48A24F940}"/>
              </a:ext>
            </a:extLst>
          </p:cNvPr>
          <p:cNvCxnSpPr>
            <a:cxnSpLocks/>
          </p:cNvCxnSpPr>
          <p:nvPr/>
        </p:nvCxnSpPr>
        <p:spPr>
          <a:xfrm>
            <a:off x="8785184" y="1536015"/>
            <a:ext cx="0" cy="197553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1B634-CF61-49D0-9626-A6035CECB72C}"/>
              </a:ext>
            </a:extLst>
          </p:cNvPr>
          <p:cNvCxnSpPr/>
          <p:nvPr/>
        </p:nvCxnSpPr>
        <p:spPr>
          <a:xfrm>
            <a:off x="5321300" y="3136900"/>
            <a:ext cx="29083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72E65B-B464-429B-86A1-D3E97CF94939}"/>
              </a:ext>
            </a:extLst>
          </p:cNvPr>
          <p:cNvCxnSpPr>
            <a:cxnSpLocks/>
          </p:cNvCxnSpPr>
          <p:nvPr/>
        </p:nvCxnSpPr>
        <p:spPr>
          <a:xfrm>
            <a:off x="8884703" y="3136900"/>
            <a:ext cx="25929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083374B-FBF3-4CA0-A03A-E30AEF000F63}"/>
              </a:ext>
            </a:extLst>
          </p:cNvPr>
          <p:cNvCxnSpPr>
            <a:cxnSpLocks/>
            <a:stCxn id="43" idx="13"/>
          </p:cNvCxnSpPr>
          <p:nvPr/>
        </p:nvCxnSpPr>
        <p:spPr>
          <a:xfrm>
            <a:off x="5195568" y="3840864"/>
            <a:ext cx="3135472" cy="2628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B5452-6872-44C3-86FD-95254D498716}"/>
              </a:ext>
            </a:extLst>
          </p:cNvPr>
          <p:cNvCxnSpPr>
            <a:cxnSpLocks/>
            <a:stCxn id="43" idx="2"/>
            <a:endCxn id="36" idx="0"/>
          </p:cNvCxnSpPr>
          <p:nvPr/>
        </p:nvCxnSpPr>
        <p:spPr>
          <a:xfrm>
            <a:off x="5189218" y="3491614"/>
            <a:ext cx="3655113" cy="633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1F932BC6-DE36-45B1-A756-E2D0DBBB833D}"/>
              </a:ext>
            </a:extLst>
          </p:cNvPr>
          <p:cNvSpPr/>
          <p:nvPr/>
        </p:nvSpPr>
        <p:spPr>
          <a:xfrm rot="3147786">
            <a:off x="8531605" y="3355119"/>
            <a:ext cx="45719" cy="7310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1989CAB6-8785-4E85-829B-59851BFD1BAF}"/>
              </a:ext>
            </a:extLst>
          </p:cNvPr>
          <p:cNvSpPr/>
          <p:nvPr/>
        </p:nvSpPr>
        <p:spPr>
          <a:xfrm>
            <a:off x="5132068" y="3415414"/>
            <a:ext cx="114300" cy="546100"/>
          </a:xfrm>
          <a:custGeom>
            <a:avLst/>
            <a:gdLst>
              <a:gd name="connsiteX0" fmla="*/ 114300 w 114300"/>
              <a:gd name="connsiteY0" fmla="*/ 0 h 546100"/>
              <a:gd name="connsiteX1" fmla="*/ 76200 w 114300"/>
              <a:gd name="connsiteY1" fmla="*/ 57150 h 546100"/>
              <a:gd name="connsiteX2" fmla="*/ 57150 w 114300"/>
              <a:gd name="connsiteY2" fmla="*/ 76200 h 546100"/>
              <a:gd name="connsiteX3" fmla="*/ 19050 w 114300"/>
              <a:gd name="connsiteY3" fmla="*/ 139700 h 546100"/>
              <a:gd name="connsiteX4" fmla="*/ 38100 w 114300"/>
              <a:gd name="connsiteY4" fmla="*/ 158750 h 546100"/>
              <a:gd name="connsiteX5" fmla="*/ 50800 w 114300"/>
              <a:gd name="connsiteY5" fmla="*/ 177800 h 546100"/>
              <a:gd name="connsiteX6" fmla="*/ 69850 w 114300"/>
              <a:gd name="connsiteY6" fmla="*/ 190500 h 546100"/>
              <a:gd name="connsiteX7" fmla="*/ 69850 w 114300"/>
              <a:gd name="connsiteY7" fmla="*/ 234950 h 546100"/>
              <a:gd name="connsiteX8" fmla="*/ 50800 w 114300"/>
              <a:gd name="connsiteY8" fmla="*/ 247650 h 546100"/>
              <a:gd name="connsiteX9" fmla="*/ 25400 w 114300"/>
              <a:gd name="connsiteY9" fmla="*/ 292100 h 546100"/>
              <a:gd name="connsiteX10" fmla="*/ 0 w 114300"/>
              <a:gd name="connsiteY10" fmla="*/ 330200 h 546100"/>
              <a:gd name="connsiteX11" fmla="*/ 6350 w 114300"/>
              <a:gd name="connsiteY11" fmla="*/ 355600 h 546100"/>
              <a:gd name="connsiteX12" fmla="*/ 57150 w 114300"/>
              <a:gd name="connsiteY12" fmla="*/ 406400 h 546100"/>
              <a:gd name="connsiteX13" fmla="*/ 63500 w 114300"/>
              <a:gd name="connsiteY13" fmla="*/ 425450 h 546100"/>
              <a:gd name="connsiteX14" fmla="*/ 44450 w 114300"/>
              <a:gd name="connsiteY14" fmla="*/ 482600 h 546100"/>
              <a:gd name="connsiteX15" fmla="*/ 31750 w 114300"/>
              <a:gd name="connsiteY15" fmla="*/ 501650 h 546100"/>
              <a:gd name="connsiteX16" fmla="*/ 25400 w 114300"/>
              <a:gd name="connsiteY16" fmla="*/ 520700 h 546100"/>
              <a:gd name="connsiteX17" fmla="*/ 19050 w 114300"/>
              <a:gd name="connsiteY17" fmla="*/ 54610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4300" h="546100">
                <a:moveTo>
                  <a:pt x="114300" y="0"/>
                </a:moveTo>
                <a:cubicBezTo>
                  <a:pt x="101600" y="19050"/>
                  <a:pt x="92389" y="40961"/>
                  <a:pt x="76200" y="57150"/>
                </a:cubicBezTo>
                <a:cubicBezTo>
                  <a:pt x="69850" y="63500"/>
                  <a:pt x="62663" y="69111"/>
                  <a:pt x="57150" y="76200"/>
                </a:cubicBezTo>
                <a:cubicBezTo>
                  <a:pt x="35694" y="103786"/>
                  <a:pt x="32873" y="112053"/>
                  <a:pt x="19050" y="139700"/>
                </a:cubicBezTo>
                <a:cubicBezTo>
                  <a:pt x="25400" y="146050"/>
                  <a:pt x="32351" y="151851"/>
                  <a:pt x="38100" y="158750"/>
                </a:cubicBezTo>
                <a:cubicBezTo>
                  <a:pt x="42986" y="164613"/>
                  <a:pt x="45404" y="172404"/>
                  <a:pt x="50800" y="177800"/>
                </a:cubicBezTo>
                <a:cubicBezTo>
                  <a:pt x="56196" y="183196"/>
                  <a:pt x="63500" y="186267"/>
                  <a:pt x="69850" y="190500"/>
                </a:cubicBezTo>
                <a:cubicBezTo>
                  <a:pt x="75562" y="207637"/>
                  <a:pt x="82253" y="216345"/>
                  <a:pt x="69850" y="234950"/>
                </a:cubicBezTo>
                <a:cubicBezTo>
                  <a:pt x="65617" y="241300"/>
                  <a:pt x="57150" y="243417"/>
                  <a:pt x="50800" y="247650"/>
                </a:cubicBezTo>
                <a:cubicBezTo>
                  <a:pt x="6868" y="313548"/>
                  <a:pt x="73739" y="211535"/>
                  <a:pt x="25400" y="292100"/>
                </a:cubicBezTo>
                <a:cubicBezTo>
                  <a:pt x="17547" y="305188"/>
                  <a:pt x="0" y="330200"/>
                  <a:pt x="0" y="330200"/>
                </a:cubicBezTo>
                <a:cubicBezTo>
                  <a:pt x="2117" y="338667"/>
                  <a:pt x="2112" y="347971"/>
                  <a:pt x="6350" y="355600"/>
                </a:cubicBezTo>
                <a:cubicBezTo>
                  <a:pt x="21594" y="383038"/>
                  <a:pt x="34001" y="389038"/>
                  <a:pt x="57150" y="406400"/>
                </a:cubicBezTo>
                <a:cubicBezTo>
                  <a:pt x="59267" y="412750"/>
                  <a:pt x="63500" y="418757"/>
                  <a:pt x="63500" y="425450"/>
                </a:cubicBezTo>
                <a:cubicBezTo>
                  <a:pt x="63500" y="447125"/>
                  <a:pt x="54779" y="464524"/>
                  <a:pt x="44450" y="482600"/>
                </a:cubicBezTo>
                <a:cubicBezTo>
                  <a:pt x="40664" y="489226"/>
                  <a:pt x="35163" y="494824"/>
                  <a:pt x="31750" y="501650"/>
                </a:cubicBezTo>
                <a:cubicBezTo>
                  <a:pt x="28757" y="507637"/>
                  <a:pt x="27239" y="514264"/>
                  <a:pt x="25400" y="520700"/>
                </a:cubicBezTo>
                <a:cubicBezTo>
                  <a:pt x="23002" y="529091"/>
                  <a:pt x="19050" y="546100"/>
                  <a:pt x="19050" y="5461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860D3AF7-4C1D-407E-98AC-337135D8562A}"/>
              </a:ext>
            </a:extLst>
          </p:cNvPr>
          <p:cNvSpPr/>
          <p:nvPr/>
        </p:nvSpPr>
        <p:spPr>
          <a:xfrm>
            <a:off x="4395942" y="3429000"/>
            <a:ext cx="114300" cy="546100"/>
          </a:xfrm>
          <a:custGeom>
            <a:avLst/>
            <a:gdLst>
              <a:gd name="connsiteX0" fmla="*/ 114300 w 114300"/>
              <a:gd name="connsiteY0" fmla="*/ 0 h 546100"/>
              <a:gd name="connsiteX1" fmla="*/ 76200 w 114300"/>
              <a:gd name="connsiteY1" fmla="*/ 57150 h 546100"/>
              <a:gd name="connsiteX2" fmla="*/ 57150 w 114300"/>
              <a:gd name="connsiteY2" fmla="*/ 76200 h 546100"/>
              <a:gd name="connsiteX3" fmla="*/ 19050 w 114300"/>
              <a:gd name="connsiteY3" fmla="*/ 139700 h 546100"/>
              <a:gd name="connsiteX4" fmla="*/ 38100 w 114300"/>
              <a:gd name="connsiteY4" fmla="*/ 158750 h 546100"/>
              <a:gd name="connsiteX5" fmla="*/ 50800 w 114300"/>
              <a:gd name="connsiteY5" fmla="*/ 177800 h 546100"/>
              <a:gd name="connsiteX6" fmla="*/ 69850 w 114300"/>
              <a:gd name="connsiteY6" fmla="*/ 190500 h 546100"/>
              <a:gd name="connsiteX7" fmla="*/ 69850 w 114300"/>
              <a:gd name="connsiteY7" fmla="*/ 234950 h 546100"/>
              <a:gd name="connsiteX8" fmla="*/ 50800 w 114300"/>
              <a:gd name="connsiteY8" fmla="*/ 247650 h 546100"/>
              <a:gd name="connsiteX9" fmla="*/ 25400 w 114300"/>
              <a:gd name="connsiteY9" fmla="*/ 292100 h 546100"/>
              <a:gd name="connsiteX10" fmla="*/ 0 w 114300"/>
              <a:gd name="connsiteY10" fmla="*/ 330200 h 546100"/>
              <a:gd name="connsiteX11" fmla="*/ 6350 w 114300"/>
              <a:gd name="connsiteY11" fmla="*/ 355600 h 546100"/>
              <a:gd name="connsiteX12" fmla="*/ 57150 w 114300"/>
              <a:gd name="connsiteY12" fmla="*/ 406400 h 546100"/>
              <a:gd name="connsiteX13" fmla="*/ 63500 w 114300"/>
              <a:gd name="connsiteY13" fmla="*/ 425450 h 546100"/>
              <a:gd name="connsiteX14" fmla="*/ 44450 w 114300"/>
              <a:gd name="connsiteY14" fmla="*/ 482600 h 546100"/>
              <a:gd name="connsiteX15" fmla="*/ 31750 w 114300"/>
              <a:gd name="connsiteY15" fmla="*/ 501650 h 546100"/>
              <a:gd name="connsiteX16" fmla="*/ 25400 w 114300"/>
              <a:gd name="connsiteY16" fmla="*/ 520700 h 546100"/>
              <a:gd name="connsiteX17" fmla="*/ 19050 w 114300"/>
              <a:gd name="connsiteY17" fmla="*/ 54610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4300" h="546100">
                <a:moveTo>
                  <a:pt x="114300" y="0"/>
                </a:moveTo>
                <a:cubicBezTo>
                  <a:pt x="101600" y="19050"/>
                  <a:pt x="92389" y="40961"/>
                  <a:pt x="76200" y="57150"/>
                </a:cubicBezTo>
                <a:cubicBezTo>
                  <a:pt x="69850" y="63500"/>
                  <a:pt x="62663" y="69111"/>
                  <a:pt x="57150" y="76200"/>
                </a:cubicBezTo>
                <a:cubicBezTo>
                  <a:pt x="35694" y="103786"/>
                  <a:pt x="32873" y="112053"/>
                  <a:pt x="19050" y="139700"/>
                </a:cubicBezTo>
                <a:cubicBezTo>
                  <a:pt x="25400" y="146050"/>
                  <a:pt x="32351" y="151851"/>
                  <a:pt x="38100" y="158750"/>
                </a:cubicBezTo>
                <a:cubicBezTo>
                  <a:pt x="42986" y="164613"/>
                  <a:pt x="45404" y="172404"/>
                  <a:pt x="50800" y="177800"/>
                </a:cubicBezTo>
                <a:cubicBezTo>
                  <a:pt x="56196" y="183196"/>
                  <a:pt x="63500" y="186267"/>
                  <a:pt x="69850" y="190500"/>
                </a:cubicBezTo>
                <a:cubicBezTo>
                  <a:pt x="75562" y="207637"/>
                  <a:pt x="82253" y="216345"/>
                  <a:pt x="69850" y="234950"/>
                </a:cubicBezTo>
                <a:cubicBezTo>
                  <a:pt x="65617" y="241300"/>
                  <a:pt x="57150" y="243417"/>
                  <a:pt x="50800" y="247650"/>
                </a:cubicBezTo>
                <a:cubicBezTo>
                  <a:pt x="6868" y="313548"/>
                  <a:pt x="73739" y="211535"/>
                  <a:pt x="25400" y="292100"/>
                </a:cubicBezTo>
                <a:cubicBezTo>
                  <a:pt x="17547" y="305188"/>
                  <a:pt x="0" y="330200"/>
                  <a:pt x="0" y="330200"/>
                </a:cubicBezTo>
                <a:cubicBezTo>
                  <a:pt x="2117" y="338667"/>
                  <a:pt x="2112" y="347971"/>
                  <a:pt x="6350" y="355600"/>
                </a:cubicBezTo>
                <a:cubicBezTo>
                  <a:pt x="21594" y="383038"/>
                  <a:pt x="34001" y="389038"/>
                  <a:pt x="57150" y="406400"/>
                </a:cubicBezTo>
                <a:cubicBezTo>
                  <a:pt x="59267" y="412750"/>
                  <a:pt x="63500" y="418757"/>
                  <a:pt x="63500" y="425450"/>
                </a:cubicBezTo>
                <a:cubicBezTo>
                  <a:pt x="63500" y="447125"/>
                  <a:pt x="54779" y="464524"/>
                  <a:pt x="44450" y="482600"/>
                </a:cubicBezTo>
                <a:cubicBezTo>
                  <a:pt x="40664" y="489226"/>
                  <a:pt x="35163" y="494824"/>
                  <a:pt x="31750" y="501650"/>
                </a:cubicBezTo>
                <a:cubicBezTo>
                  <a:pt x="28757" y="507637"/>
                  <a:pt x="27239" y="514264"/>
                  <a:pt x="25400" y="520700"/>
                </a:cubicBezTo>
                <a:cubicBezTo>
                  <a:pt x="23002" y="529091"/>
                  <a:pt x="19050" y="546100"/>
                  <a:pt x="19050" y="5461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D08D63C5-0DC2-4181-A1A2-E78A56585F22}"/>
              </a:ext>
            </a:extLst>
          </p:cNvPr>
          <p:cNvSpPr/>
          <p:nvPr/>
        </p:nvSpPr>
        <p:spPr>
          <a:xfrm>
            <a:off x="1305924" y="3686925"/>
            <a:ext cx="3116802" cy="79170"/>
          </a:xfrm>
          <a:custGeom>
            <a:avLst/>
            <a:gdLst>
              <a:gd name="connsiteX0" fmla="*/ 0 w 2343150"/>
              <a:gd name="connsiteY0" fmla="*/ 101737 h 120787"/>
              <a:gd name="connsiteX1" fmla="*/ 1168400 w 2343150"/>
              <a:gd name="connsiteY1" fmla="*/ 137 h 120787"/>
              <a:gd name="connsiteX2" fmla="*/ 2343150 w 2343150"/>
              <a:gd name="connsiteY2" fmla="*/ 120787 h 12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3150" h="120787">
                <a:moveTo>
                  <a:pt x="0" y="101737"/>
                </a:moveTo>
                <a:cubicBezTo>
                  <a:pt x="388937" y="49349"/>
                  <a:pt x="777875" y="-3038"/>
                  <a:pt x="1168400" y="137"/>
                </a:cubicBezTo>
                <a:cubicBezTo>
                  <a:pt x="1558925" y="3312"/>
                  <a:pt x="2018242" y="59404"/>
                  <a:pt x="2343150" y="12078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B917EC66-F134-4878-8BEC-DFFDB1118489}"/>
              </a:ext>
            </a:extLst>
          </p:cNvPr>
          <p:cNvSpPr/>
          <p:nvPr/>
        </p:nvSpPr>
        <p:spPr>
          <a:xfrm rot="10800000">
            <a:off x="1305924" y="3511549"/>
            <a:ext cx="3116802" cy="120787"/>
          </a:xfrm>
          <a:custGeom>
            <a:avLst/>
            <a:gdLst>
              <a:gd name="connsiteX0" fmla="*/ 0 w 2343150"/>
              <a:gd name="connsiteY0" fmla="*/ 101737 h 120787"/>
              <a:gd name="connsiteX1" fmla="*/ 1168400 w 2343150"/>
              <a:gd name="connsiteY1" fmla="*/ 137 h 120787"/>
              <a:gd name="connsiteX2" fmla="*/ 2343150 w 2343150"/>
              <a:gd name="connsiteY2" fmla="*/ 120787 h 12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3150" h="120787">
                <a:moveTo>
                  <a:pt x="0" y="101737"/>
                </a:moveTo>
                <a:cubicBezTo>
                  <a:pt x="388937" y="49349"/>
                  <a:pt x="777875" y="-3038"/>
                  <a:pt x="1168400" y="137"/>
                </a:cubicBezTo>
                <a:cubicBezTo>
                  <a:pt x="1558925" y="3312"/>
                  <a:pt x="2018242" y="59404"/>
                  <a:pt x="2343150" y="12078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B64CC54-5B11-449F-999B-86714C94C3F2}"/>
              </a:ext>
            </a:extLst>
          </p:cNvPr>
          <p:cNvSpPr/>
          <p:nvPr/>
        </p:nvSpPr>
        <p:spPr>
          <a:xfrm>
            <a:off x="1835625" y="3626531"/>
            <a:ext cx="2057400" cy="60394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C313E45-28B0-4417-B959-A935AABD5BF6}"/>
              </a:ext>
            </a:extLst>
          </p:cNvPr>
          <p:cNvSpPr/>
          <p:nvPr/>
        </p:nvSpPr>
        <p:spPr>
          <a:xfrm>
            <a:off x="2514711" y="3975100"/>
            <a:ext cx="594772" cy="46393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CC28FF49-3A4D-4DB2-8536-5032516C86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040" r="80124" b="22569"/>
          <a:stretch/>
        </p:blipFill>
        <p:spPr>
          <a:xfrm>
            <a:off x="1600370" y="4189169"/>
            <a:ext cx="518035" cy="682102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DB2E6B18-8220-47A9-88C1-7581F7BC8F4F}"/>
              </a:ext>
            </a:extLst>
          </p:cNvPr>
          <p:cNvSpPr txBox="1"/>
          <p:nvPr/>
        </p:nvSpPr>
        <p:spPr>
          <a:xfrm>
            <a:off x="2504545" y="3961514"/>
            <a:ext cx="750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Cs-137 70 </a:t>
            </a:r>
            <a:r>
              <a:rPr lang="en-US" sz="1200" dirty="0" err="1"/>
              <a:t>mCi</a:t>
            </a:r>
            <a:endParaRPr lang="en-US" sz="1200" dirty="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A3A5CB7-7DCE-4B10-8CEE-FD68C3628749}"/>
              </a:ext>
            </a:extLst>
          </p:cNvPr>
          <p:cNvCxnSpPr>
            <a:cxnSpLocks/>
          </p:cNvCxnSpPr>
          <p:nvPr/>
        </p:nvCxnSpPr>
        <p:spPr>
          <a:xfrm>
            <a:off x="2812096" y="3700511"/>
            <a:ext cx="0" cy="27458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29A154AD-B884-44E3-832B-4448CAE88DCB}"/>
              </a:ext>
            </a:extLst>
          </p:cNvPr>
          <p:cNvSpPr txBox="1"/>
          <p:nvPr/>
        </p:nvSpPr>
        <p:spPr>
          <a:xfrm>
            <a:off x="2094687" y="3696892"/>
            <a:ext cx="715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~10 cm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AE0B93F4-FBFC-4BA8-9058-66C5ADA8FC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7199" y="1143000"/>
            <a:ext cx="4764583" cy="3403600"/>
          </a:xfrm>
        </p:spPr>
        <p:txBody>
          <a:bodyPr/>
          <a:lstStyle/>
          <a:p>
            <a:r>
              <a:rPr lang="en-US" sz="1600" dirty="0"/>
              <a:t>Beam focused using telescope </a:t>
            </a:r>
          </a:p>
          <a:p>
            <a:pPr lvl="1"/>
            <a:r>
              <a:rPr lang="en-US" sz="1400" dirty="0"/>
              <a:t>0.15 m diameter expansion optic (-4 m focal length)</a:t>
            </a:r>
          </a:p>
          <a:p>
            <a:pPr lvl="1"/>
            <a:r>
              <a:rPr lang="en-US" sz="1400" dirty="0"/>
              <a:t>0.5 m diameter focusing optic (+8 m focal length)</a:t>
            </a:r>
          </a:p>
          <a:p>
            <a:pPr lvl="1"/>
            <a:r>
              <a:rPr lang="en-US" sz="1400" dirty="0"/>
              <a:t>Spacing tuned to generate focus at 50 – 100 m </a:t>
            </a:r>
          </a:p>
          <a:p>
            <a:r>
              <a:rPr lang="en-US" sz="1600" dirty="0"/>
              <a:t>Not shown: Amplified back-reflection MCT photodiode is in the laser chain and used to monitor pass-by-pass regenerative amplifier output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8" name="Flowchart: Direct Access Storage 67">
            <a:extLst>
              <a:ext uri="{FF2B5EF4-FFF2-40B4-BE49-F238E27FC236}">
                <a16:creationId xmlns:a16="http://schemas.microsoft.com/office/drawing/2014/main" id="{4CED59D6-D747-492C-AC2E-1D3B6C936480}"/>
              </a:ext>
            </a:extLst>
          </p:cNvPr>
          <p:cNvSpPr/>
          <p:nvPr/>
        </p:nvSpPr>
        <p:spPr>
          <a:xfrm rot="306706">
            <a:off x="7844827" y="4341502"/>
            <a:ext cx="705532" cy="303761"/>
          </a:xfrm>
          <a:prstGeom prst="flowChartMagneticDrum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49DFB5C-1665-4B7B-8085-164DABD7402C}"/>
              </a:ext>
            </a:extLst>
          </p:cNvPr>
          <p:cNvSpPr txBox="1"/>
          <p:nvPr/>
        </p:nvSpPr>
        <p:spPr>
          <a:xfrm>
            <a:off x="196834" y="3478448"/>
            <a:ext cx="1849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Breakdown plasma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E895F57-E99B-418E-B3C5-25BEC8D72343}"/>
              </a:ext>
            </a:extLst>
          </p:cNvPr>
          <p:cNvSpPr/>
          <p:nvPr/>
        </p:nvSpPr>
        <p:spPr>
          <a:xfrm rot="21381901">
            <a:off x="6122472" y="4766240"/>
            <a:ext cx="149518" cy="86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lowchart: Direct Access Storage 70">
            <a:extLst>
              <a:ext uri="{FF2B5EF4-FFF2-40B4-BE49-F238E27FC236}">
                <a16:creationId xmlns:a16="http://schemas.microsoft.com/office/drawing/2014/main" id="{5947E313-D4E8-404C-A5A8-B740928DF48F}"/>
              </a:ext>
            </a:extLst>
          </p:cNvPr>
          <p:cNvSpPr/>
          <p:nvPr/>
        </p:nvSpPr>
        <p:spPr>
          <a:xfrm rot="11125840">
            <a:off x="7234253" y="4583716"/>
            <a:ext cx="70703" cy="357947"/>
          </a:xfrm>
          <a:prstGeom prst="flowChartMagneticDru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542E0E0-A2FE-4DE6-B262-8B78E3372AF2}"/>
              </a:ext>
            </a:extLst>
          </p:cNvPr>
          <p:cNvCxnSpPr>
            <a:stCxn id="53" idx="0"/>
          </p:cNvCxnSpPr>
          <p:nvPr/>
        </p:nvCxnSpPr>
        <p:spPr>
          <a:xfrm>
            <a:off x="2864325" y="3626531"/>
            <a:ext cx="4389171" cy="101617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786ED22-C4F8-43F7-9B9D-F76B5CB33F07}"/>
              </a:ext>
            </a:extLst>
          </p:cNvPr>
          <p:cNvCxnSpPr>
            <a:cxnSpLocks/>
            <a:stCxn id="53" idx="0"/>
          </p:cNvCxnSpPr>
          <p:nvPr/>
        </p:nvCxnSpPr>
        <p:spPr>
          <a:xfrm>
            <a:off x="2864325" y="3626531"/>
            <a:ext cx="4371317" cy="123576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C30A07E-8133-41E4-979B-28DCA5E54ED8}"/>
              </a:ext>
            </a:extLst>
          </p:cNvPr>
          <p:cNvCxnSpPr>
            <a:cxnSpLocks/>
            <a:endCxn id="70" idx="3"/>
          </p:cNvCxnSpPr>
          <p:nvPr/>
        </p:nvCxnSpPr>
        <p:spPr>
          <a:xfrm flipH="1">
            <a:off x="6271840" y="4651377"/>
            <a:ext cx="996467" cy="153177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BA100D8E-0508-455C-B9D6-E99B8CBF55A9}"/>
              </a:ext>
            </a:extLst>
          </p:cNvPr>
          <p:cNvCxnSpPr>
            <a:cxnSpLocks/>
            <a:endCxn id="70" idx="3"/>
          </p:cNvCxnSpPr>
          <p:nvPr/>
        </p:nvCxnSpPr>
        <p:spPr>
          <a:xfrm flipH="1" flipV="1">
            <a:off x="6271840" y="4804554"/>
            <a:ext cx="954803" cy="5248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AE50BE9E-FB69-49CF-9C05-4F9252620F0A}"/>
              </a:ext>
            </a:extLst>
          </p:cNvPr>
          <p:cNvSpPr/>
          <p:nvPr/>
        </p:nvSpPr>
        <p:spPr>
          <a:xfrm>
            <a:off x="5397690" y="4742597"/>
            <a:ext cx="716507" cy="116006"/>
          </a:xfrm>
          <a:custGeom>
            <a:avLst/>
            <a:gdLst>
              <a:gd name="connsiteX0" fmla="*/ 716507 w 716507"/>
              <a:gd name="connsiteY0" fmla="*/ 61415 h 116006"/>
              <a:gd name="connsiteX1" fmla="*/ 661916 w 716507"/>
              <a:gd name="connsiteY1" fmla="*/ 75063 h 116006"/>
              <a:gd name="connsiteX2" fmla="*/ 641444 w 716507"/>
              <a:gd name="connsiteY2" fmla="*/ 88710 h 116006"/>
              <a:gd name="connsiteX3" fmla="*/ 620973 w 716507"/>
              <a:gd name="connsiteY3" fmla="*/ 109182 h 116006"/>
              <a:gd name="connsiteX4" fmla="*/ 593677 w 716507"/>
              <a:gd name="connsiteY4" fmla="*/ 116006 h 116006"/>
              <a:gd name="connsiteX5" fmla="*/ 464023 w 716507"/>
              <a:gd name="connsiteY5" fmla="*/ 109182 h 116006"/>
              <a:gd name="connsiteX6" fmla="*/ 423080 w 716507"/>
              <a:gd name="connsiteY6" fmla="*/ 81887 h 116006"/>
              <a:gd name="connsiteX7" fmla="*/ 402609 w 716507"/>
              <a:gd name="connsiteY7" fmla="*/ 54591 h 116006"/>
              <a:gd name="connsiteX8" fmla="*/ 368489 w 716507"/>
              <a:gd name="connsiteY8" fmla="*/ 13648 h 116006"/>
              <a:gd name="connsiteX9" fmla="*/ 341194 w 716507"/>
              <a:gd name="connsiteY9" fmla="*/ 0 h 116006"/>
              <a:gd name="connsiteX10" fmla="*/ 252483 w 716507"/>
              <a:gd name="connsiteY10" fmla="*/ 6824 h 116006"/>
              <a:gd name="connsiteX11" fmla="*/ 211540 w 716507"/>
              <a:gd name="connsiteY11" fmla="*/ 34119 h 116006"/>
              <a:gd name="connsiteX12" fmla="*/ 191068 w 716507"/>
              <a:gd name="connsiteY12" fmla="*/ 40943 h 116006"/>
              <a:gd name="connsiteX13" fmla="*/ 129653 w 716507"/>
              <a:gd name="connsiteY13" fmla="*/ 68239 h 116006"/>
              <a:gd name="connsiteX14" fmla="*/ 81886 w 716507"/>
              <a:gd name="connsiteY14" fmla="*/ 81887 h 116006"/>
              <a:gd name="connsiteX15" fmla="*/ 0 w 716507"/>
              <a:gd name="connsiteY15" fmla="*/ 81887 h 116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6507" h="116006">
                <a:moveTo>
                  <a:pt x="716507" y="61415"/>
                </a:moveTo>
                <a:cubicBezTo>
                  <a:pt x="703528" y="64011"/>
                  <a:pt x="675906" y="68068"/>
                  <a:pt x="661916" y="75063"/>
                </a:cubicBezTo>
                <a:cubicBezTo>
                  <a:pt x="654581" y="78731"/>
                  <a:pt x="647744" y="83460"/>
                  <a:pt x="641444" y="88710"/>
                </a:cubicBezTo>
                <a:cubicBezTo>
                  <a:pt x="634030" y="94888"/>
                  <a:pt x="629352" y="104394"/>
                  <a:pt x="620973" y="109182"/>
                </a:cubicBezTo>
                <a:cubicBezTo>
                  <a:pt x="612830" y="113835"/>
                  <a:pt x="602776" y="113731"/>
                  <a:pt x="593677" y="116006"/>
                </a:cubicBezTo>
                <a:cubicBezTo>
                  <a:pt x="550459" y="113731"/>
                  <a:pt x="506460" y="117669"/>
                  <a:pt x="464023" y="109182"/>
                </a:cubicBezTo>
                <a:cubicBezTo>
                  <a:pt x="447939" y="105965"/>
                  <a:pt x="423080" y="81887"/>
                  <a:pt x="423080" y="81887"/>
                </a:cubicBezTo>
                <a:cubicBezTo>
                  <a:pt x="416256" y="72788"/>
                  <a:pt x="409219" y="63846"/>
                  <a:pt x="402609" y="54591"/>
                </a:cubicBezTo>
                <a:cubicBezTo>
                  <a:pt x="390139" y="37133"/>
                  <a:pt x="387075" y="26924"/>
                  <a:pt x="368489" y="13648"/>
                </a:cubicBezTo>
                <a:cubicBezTo>
                  <a:pt x="360211" y="7735"/>
                  <a:pt x="350292" y="4549"/>
                  <a:pt x="341194" y="0"/>
                </a:cubicBezTo>
                <a:cubicBezTo>
                  <a:pt x="311624" y="2275"/>
                  <a:pt x="281164" y="-724"/>
                  <a:pt x="252483" y="6824"/>
                </a:cubicBezTo>
                <a:cubicBezTo>
                  <a:pt x="236621" y="10998"/>
                  <a:pt x="227101" y="28932"/>
                  <a:pt x="211540" y="34119"/>
                </a:cubicBezTo>
                <a:lnTo>
                  <a:pt x="191068" y="40943"/>
                </a:lnTo>
                <a:cubicBezTo>
                  <a:pt x="158627" y="62572"/>
                  <a:pt x="178378" y="51997"/>
                  <a:pt x="129653" y="68239"/>
                </a:cubicBezTo>
                <a:cubicBezTo>
                  <a:pt x="118481" y="71963"/>
                  <a:pt x="92434" y="81228"/>
                  <a:pt x="81886" y="81887"/>
                </a:cubicBezTo>
                <a:cubicBezTo>
                  <a:pt x="54644" y="83590"/>
                  <a:pt x="27295" y="81887"/>
                  <a:pt x="0" y="8188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B3A138E-718E-4020-9588-9FD80A6027D0}"/>
              </a:ext>
            </a:extLst>
          </p:cNvPr>
          <p:cNvSpPr txBox="1"/>
          <p:nvPr/>
        </p:nvSpPr>
        <p:spPr>
          <a:xfrm>
            <a:off x="4500931" y="4862291"/>
            <a:ext cx="4185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off-normal MCT photodiode and collection optic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02D9DF08-6ABC-4677-AD1B-EC70F20CDBFB}"/>
              </a:ext>
            </a:extLst>
          </p:cNvPr>
          <p:cNvCxnSpPr>
            <a:cxnSpLocks/>
          </p:cNvCxnSpPr>
          <p:nvPr/>
        </p:nvCxnSpPr>
        <p:spPr>
          <a:xfrm>
            <a:off x="6379221" y="1821408"/>
            <a:ext cx="217524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5024823-836D-40AA-B303-94576B108B3D}"/>
              </a:ext>
            </a:extLst>
          </p:cNvPr>
          <p:cNvCxnSpPr>
            <a:stCxn id="17" idx="0"/>
          </p:cNvCxnSpPr>
          <p:nvPr/>
        </p:nvCxnSpPr>
        <p:spPr>
          <a:xfrm>
            <a:off x="8572054" y="1093562"/>
            <a:ext cx="0" cy="83759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4297A0EC-E645-4E3C-B8B0-0855DBFBA54F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6379221" y="1631097"/>
            <a:ext cx="7930" cy="28111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92D22C6C-E856-4126-A769-C0FB3E63C833}"/>
              </a:ext>
            </a:extLst>
          </p:cNvPr>
          <p:cNvSpPr txBox="1"/>
          <p:nvPr/>
        </p:nvSpPr>
        <p:spPr>
          <a:xfrm>
            <a:off x="7268307" y="1792658"/>
            <a:ext cx="54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~4 m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A28AB2D-705A-4517-B28F-1C0A753F9B87}"/>
              </a:ext>
            </a:extLst>
          </p:cNvPr>
          <p:cNvSpPr txBox="1"/>
          <p:nvPr/>
        </p:nvSpPr>
        <p:spPr>
          <a:xfrm>
            <a:off x="4755636" y="919063"/>
            <a:ext cx="1159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8 m spherical mirror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EEE2E8B9-821E-44AB-B580-77E34DFABC73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5579159" y="1216298"/>
            <a:ext cx="736896" cy="1354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A8BD8168-FAE5-41D4-805F-E1E406C2BF1A}"/>
              </a:ext>
            </a:extLst>
          </p:cNvPr>
          <p:cNvSpPr txBox="1"/>
          <p:nvPr/>
        </p:nvSpPr>
        <p:spPr>
          <a:xfrm>
            <a:off x="7605219" y="290685"/>
            <a:ext cx="1279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-4 m spherical mirror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B3B97870-97F5-42E4-BA4D-6863A8AF704E}"/>
              </a:ext>
            </a:extLst>
          </p:cNvPr>
          <p:cNvCxnSpPr>
            <a:cxnSpLocks/>
          </p:cNvCxnSpPr>
          <p:nvPr/>
        </p:nvCxnSpPr>
        <p:spPr>
          <a:xfrm>
            <a:off x="8369300" y="651050"/>
            <a:ext cx="193189" cy="2458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15828B5-098E-459B-881B-68D2FDBE297D}"/>
              </a:ext>
            </a:extLst>
          </p:cNvPr>
          <p:cNvCxnSpPr>
            <a:cxnSpLocks/>
            <a:stCxn id="53" idx="6"/>
          </p:cNvCxnSpPr>
          <p:nvPr/>
        </p:nvCxnSpPr>
        <p:spPr>
          <a:xfrm>
            <a:off x="3893025" y="3656728"/>
            <a:ext cx="3982741" cy="690299"/>
          </a:xfrm>
          <a:prstGeom prst="line">
            <a:avLst/>
          </a:prstGeom>
          <a:ln w="12700">
            <a:solidFill>
              <a:srgbClr val="1A70B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F684DE6-61E2-418C-B4A9-5C1BC7252ADF}"/>
              </a:ext>
            </a:extLst>
          </p:cNvPr>
          <p:cNvCxnSpPr>
            <a:cxnSpLocks/>
            <a:stCxn id="53" idx="2"/>
          </p:cNvCxnSpPr>
          <p:nvPr/>
        </p:nvCxnSpPr>
        <p:spPr>
          <a:xfrm>
            <a:off x="1835625" y="3656728"/>
            <a:ext cx="6040141" cy="927355"/>
          </a:xfrm>
          <a:prstGeom prst="line">
            <a:avLst/>
          </a:prstGeom>
          <a:ln w="12700">
            <a:solidFill>
              <a:srgbClr val="1A70B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1A059DB6-FED0-4D5F-9A15-94762092CA16}"/>
              </a:ext>
            </a:extLst>
          </p:cNvPr>
          <p:cNvSpPr txBox="1"/>
          <p:nvPr/>
        </p:nvSpPr>
        <p:spPr>
          <a:xfrm>
            <a:off x="7566073" y="4051986"/>
            <a:ext cx="1515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Optical telescope 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1E67CC9B-E0B7-46D0-8136-49A87B2D702F}"/>
              </a:ext>
            </a:extLst>
          </p:cNvPr>
          <p:cNvSpPr/>
          <p:nvPr/>
        </p:nvSpPr>
        <p:spPr>
          <a:xfrm>
            <a:off x="2676881" y="3065775"/>
            <a:ext cx="266132" cy="2253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F7FD1578-E8BE-49C3-9B23-9D7E2D859CD3}"/>
              </a:ext>
            </a:extLst>
          </p:cNvPr>
          <p:cNvSpPr/>
          <p:nvPr/>
        </p:nvSpPr>
        <p:spPr>
          <a:xfrm>
            <a:off x="2750024" y="3272975"/>
            <a:ext cx="114301" cy="1149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77375F9-D3EB-4E48-A740-6770DBD41A80}"/>
              </a:ext>
            </a:extLst>
          </p:cNvPr>
          <p:cNvSpPr txBox="1"/>
          <p:nvPr/>
        </p:nvSpPr>
        <p:spPr>
          <a:xfrm>
            <a:off x="2934952" y="2934809"/>
            <a:ext cx="1849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High magnification fluorescence imager</a:t>
            </a:r>
          </a:p>
        </p:txBody>
      </p:sp>
    </p:spTree>
    <p:extLst>
      <p:ext uri="{BB962C8B-B14F-4D97-AF65-F5344CB8AC3E}">
        <p14:creationId xmlns:p14="http://schemas.microsoft.com/office/powerpoint/2010/main" val="4036422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E0676D-D274-4C3A-828F-E81B952F70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Proposal 312793: Experimental Schedule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439EDD2-A8EA-43C9-BC89-35CE91881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88904"/>
              </p:ext>
            </p:extLst>
          </p:nvPr>
        </p:nvGraphicFramePr>
        <p:xfrm>
          <a:off x="457200" y="1230312"/>
          <a:ext cx="7334250" cy="22113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2796">
                  <a:extLst>
                    <a:ext uri="{9D8B030D-6E8A-4147-A177-3AD203B41FA5}">
                      <a16:colId xmlns:a16="http://schemas.microsoft.com/office/drawing/2014/main" val="2554726323"/>
                    </a:ext>
                  </a:extLst>
                </a:gridCol>
                <a:gridCol w="5361454">
                  <a:extLst>
                    <a:ext uri="{9D8B030D-6E8A-4147-A177-3AD203B41FA5}">
                      <a16:colId xmlns:a16="http://schemas.microsoft.com/office/drawing/2014/main" val="876837468"/>
                    </a:ext>
                  </a:extLst>
                </a:gridCol>
              </a:tblGrid>
              <a:tr h="2671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Experiment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Goals/milestones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732624"/>
                  </a:ext>
                </a:extLst>
              </a:tr>
              <a:tr h="19442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Demonstrate detection of radioactive material at 50 - 100 m range (3 weeks, 25% dedicated to setup)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Optics setup for 50 - 100 m range experiments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Calibrate and optimize the backscatter spectrum diagnostic 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Calibrate fluorescence telescope and noise level in outdoor and indoor conditions.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Measure seed density as a function of source distance and validate models for γ-ray sources.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Demonstrate detection of radioactive material at 100 m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8556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0492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A01A0-E73B-4C3A-87C0-7D3EAD7E59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457200"/>
            <a:ext cx="5143500" cy="669156"/>
          </a:xfrm>
        </p:spPr>
        <p:txBody>
          <a:bodyPr/>
          <a:lstStyle/>
          <a:p>
            <a:r>
              <a:rPr lang="en-US" dirty="0"/>
              <a:t>Background: Long range radiation detection scheme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833F03-52C9-4AFF-B085-A52368C1A5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7200" y="1257164"/>
            <a:ext cx="5368412" cy="2108267"/>
          </a:xfrm>
        </p:spPr>
        <p:txBody>
          <a:bodyPr/>
          <a:lstStyle/>
          <a:p>
            <a:r>
              <a:rPr lang="en-US" sz="1600" dirty="0"/>
              <a:t>Laser-driven avalanche breakdown in a radiation field propagated from outside the range of the decay particles</a:t>
            </a:r>
          </a:p>
          <a:p>
            <a:r>
              <a:rPr lang="en-US" sz="1600" dirty="0"/>
              <a:t>Need Mid-IR to Long wave IR laser to suppress Multiphoton ionization of neutrals in air</a:t>
            </a:r>
          </a:p>
          <a:p>
            <a:r>
              <a:rPr lang="en-US" sz="1600" dirty="0"/>
              <a:t>Measure reflected laser light characteristics to determine breakdown timing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E8BB26-C1F2-4204-AB57-D80D57CAAF8D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8511" y="2997587"/>
            <a:ext cx="4321577" cy="1406885"/>
          </a:xfrm>
          <a:prstGeom prst="rect">
            <a:avLst/>
          </a:prstGeom>
          <a:noFill/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CA1B4F7-84CD-4074-BCC9-745FDD3255D4}"/>
              </a:ext>
            </a:extLst>
          </p:cNvPr>
          <p:cNvGrpSpPr/>
          <p:nvPr/>
        </p:nvGrpSpPr>
        <p:grpSpPr>
          <a:xfrm>
            <a:off x="6006618" y="791778"/>
            <a:ext cx="2960338" cy="2247198"/>
            <a:chOff x="5982236" y="885701"/>
            <a:chExt cx="2960338" cy="22471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9F39A1F-BF36-464B-9EBC-7B73C5F9AE89}"/>
                </a:ext>
              </a:extLst>
            </p:cNvPr>
            <p:cNvSpPr/>
            <p:nvPr/>
          </p:nvSpPr>
          <p:spPr>
            <a:xfrm>
              <a:off x="5982236" y="885701"/>
              <a:ext cx="2202288" cy="210826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Flowchart: Magnetic Disk 3">
              <a:extLst>
                <a:ext uri="{FF2B5EF4-FFF2-40B4-BE49-F238E27FC236}">
                  <a16:creationId xmlns:a16="http://schemas.microsoft.com/office/drawing/2014/main" id="{CEE36675-51B1-4158-B796-5B2EF5B0C010}"/>
                </a:ext>
              </a:extLst>
            </p:cNvPr>
            <p:cNvSpPr/>
            <p:nvPr/>
          </p:nvSpPr>
          <p:spPr>
            <a:xfrm>
              <a:off x="6780727" y="1800400"/>
              <a:ext cx="605307" cy="302653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source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78CC433-EF6F-4A86-98AC-8391A72765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83380" y="1023870"/>
              <a:ext cx="476519" cy="7765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C4936A-1232-4A31-A6DC-05D19645D1C5}"/>
                </a:ext>
              </a:extLst>
            </p:cNvPr>
            <p:cNvSpPr txBox="1"/>
            <p:nvPr/>
          </p:nvSpPr>
          <p:spPr>
            <a:xfrm>
              <a:off x="6687899" y="954840"/>
              <a:ext cx="9659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particle range</a:t>
              </a: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420A678-FFC4-4F59-B87F-C2D9B0B58A1A}"/>
                </a:ext>
              </a:extLst>
            </p:cNvPr>
            <p:cNvSpPr/>
            <p:nvPr/>
          </p:nvSpPr>
          <p:spPr>
            <a:xfrm rot="19338145">
              <a:off x="8120140" y="1420188"/>
              <a:ext cx="170616" cy="1712711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xplosion: 14 Points 12">
              <a:extLst>
                <a:ext uri="{FF2B5EF4-FFF2-40B4-BE49-F238E27FC236}">
                  <a16:creationId xmlns:a16="http://schemas.microsoft.com/office/drawing/2014/main" id="{F171270D-B72F-43FC-B840-1B0E00E960ED}"/>
                </a:ext>
              </a:extLst>
            </p:cNvPr>
            <p:cNvSpPr/>
            <p:nvPr/>
          </p:nvSpPr>
          <p:spPr>
            <a:xfrm rot="1788709">
              <a:off x="7584574" y="1512896"/>
              <a:ext cx="244697" cy="186744"/>
            </a:xfrm>
            <a:prstGeom prst="irregularSeal2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3E86742-F0A5-496D-A324-6D4B333F56BC}"/>
                </a:ext>
              </a:extLst>
            </p:cNvPr>
            <p:cNvSpPr/>
            <p:nvPr/>
          </p:nvSpPr>
          <p:spPr>
            <a:xfrm rot="19368495">
              <a:off x="8558752" y="2918174"/>
              <a:ext cx="383822" cy="11295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" descr="University of Maryland seal.svg">
            <a:extLst>
              <a:ext uri="{FF2B5EF4-FFF2-40B4-BE49-F238E27FC236}">
                <a16:creationId xmlns:a16="http://schemas.microsoft.com/office/drawing/2014/main" id="{736B2035-52E5-4C1D-A6A7-15919B7B6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8" y="4050988"/>
            <a:ext cx="635312" cy="63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DDB4B30-1AF2-4D65-BEA8-C6D8955468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" t="3436" r="6442" b="49694"/>
          <a:stretch/>
        </p:blipFill>
        <p:spPr>
          <a:xfrm>
            <a:off x="1447202" y="2964834"/>
            <a:ext cx="2901341" cy="184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16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104579"/>
              </p:ext>
            </p:extLst>
          </p:nvPr>
        </p:nvGraphicFramePr>
        <p:xfrm>
          <a:off x="446926" y="679837"/>
          <a:ext cx="8416886" cy="329063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33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704">
                  <a:extLst>
                    <a:ext uri="{9D8B030D-6E8A-4147-A177-3AD203B41FA5}">
                      <a16:colId xmlns:a16="http://schemas.microsoft.com/office/drawing/2014/main" val="3036326620"/>
                    </a:ext>
                  </a:extLst>
                </a:gridCol>
                <a:gridCol w="110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9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2989">
                  <a:extLst>
                    <a:ext uri="{9D8B030D-6E8A-4147-A177-3AD203B41FA5}">
                      <a16:colId xmlns:a16="http://schemas.microsoft.com/office/drawing/2014/main" val="442364256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Parameter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Units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Typical Values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Comments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C00000"/>
                          </a:solidFill>
                        </a:rPr>
                        <a:t>Requested Values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100"/>
                        <a:t>Beam</a:t>
                      </a:r>
                      <a:r>
                        <a:rPr lang="en-US" sz="1100" baseline="0"/>
                        <a:t> Energy</a:t>
                      </a:r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MeV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50-65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Full range is ~15-75 MeV with highest beam quality at nominal values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1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212">
                <a:tc>
                  <a:txBody>
                    <a:bodyPr/>
                    <a:lstStyle/>
                    <a:p>
                      <a:r>
                        <a:rPr lang="en-US" sz="1100"/>
                        <a:t>Bunch Charge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err="1"/>
                        <a:t>nC</a:t>
                      </a:r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0.1-2.0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Bunch length &amp; emittance vary with charge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r>
                        <a:rPr lang="en-US" sz="1100"/>
                        <a:t>Compression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fs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Down to 100 fs (up to 1 kA peak current)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i="1" baseline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 magnetic bunch compressor available to compress bunch down to </a:t>
                      </a:r>
                      <a:br>
                        <a:rPr lang="en-US" sz="1100" i="1" baseline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en-US" sz="1100" i="1" baseline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~100 fs. Beam quality is variable depending on charge and amount of compression required. </a:t>
                      </a:r>
                    </a:p>
                    <a:p>
                      <a:endParaRPr lang="en-US" sz="1100" i="1" baseline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100" i="1" baseline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NOTE:  Further compression options are being developed to provide bunch lengths down to the ~10 fs level</a:t>
                      </a:r>
                      <a:endParaRPr lang="en-US" sz="11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100"/>
                        <a:t>Transverse size at IP (</a:t>
                      </a:r>
                      <a:r>
                        <a:rPr lang="en-US" sz="1100">
                          <a:latin typeface="Symbol" pitchFamily="2" charset="2"/>
                        </a:rPr>
                        <a:t>s</a:t>
                      </a:r>
                      <a:r>
                        <a:rPr lang="en-US" sz="1100">
                          <a:latin typeface="+mn-lt"/>
                        </a:rPr>
                        <a:t>)</a:t>
                      </a:r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Symbol" pitchFamily="2" charset="2"/>
                        </a:rPr>
                        <a:t>m</a:t>
                      </a:r>
                      <a:r>
                        <a:rPr lang="en-US" sz="1100">
                          <a:latin typeface="+mn-lt"/>
                        </a:rPr>
                        <a:t>m</a:t>
                      </a:r>
                      <a:endParaRPr lang="en-US" sz="1100">
                        <a:latin typeface="Symbol" pitchFamily="2" charset="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30 </a:t>
                      </a:r>
                      <a:r>
                        <a:rPr lang="mr-IN" sz="1100"/>
                        <a:t>–</a:t>
                      </a:r>
                      <a:r>
                        <a:rPr lang="en-US" sz="1100"/>
                        <a:t> 100 (dependent on IP position)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It is possible to achieve transverse sizes below 10 um with special permanent magnet optics.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/>
                        <a:t>Normalized Emittance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Symbol" pitchFamily="2" charset="2"/>
                        </a:rPr>
                        <a:t>m</a:t>
                      </a:r>
                      <a:r>
                        <a:rPr lang="en-US" sz="1100">
                          <a:latin typeface="+mn-lt"/>
                        </a:rPr>
                        <a:t>m</a:t>
                      </a:r>
                      <a:endParaRPr lang="en-US" sz="1100">
                        <a:latin typeface="Symbol" pitchFamily="2" charset="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1 (at 0.3</a:t>
                      </a:r>
                      <a:r>
                        <a:rPr lang="en-US" sz="1100" baseline="0"/>
                        <a:t> </a:t>
                      </a:r>
                      <a:r>
                        <a:rPr lang="en-US" sz="1100" baseline="0" err="1"/>
                        <a:t>nC</a:t>
                      </a:r>
                      <a:r>
                        <a:rPr lang="en-US" sz="1100" baseline="0"/>
                        <a:t>)</a:t>
                      </a:r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Variable</a:t>
                      </a:r>
                      <a:r>
                        <a:rPr lang="en-US" sz="1100" i="1" baseline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with bunch charge</a:t>
                      </a:r>
                      <a:endParaRPr lang="en-US" sz="11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/>
                        <a:t>Rep.</a:t>
                      </a:r>
                      <a:r>
                        <a:rPr lang="en-US" sz="1100" baseline="0"/>
                        <a:t> Rate (Hz)</a:t>
                      </a:r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1.5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 Hz also available if needed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520">
                <a:tc>
                  <a:txBody>
                    <a:bodyPr/>
                    <a:lstStyle/>
                    <a:p>
                      <a:r>
                        <a:rPr lang="en-US" sz="1100"/>
                        <a:t>Trains</a:t>
                      </a:r>
                      <a:r>
                        <a:rPr lang="en-US" sz="1100" baseline="0"/>
                        <a:t> mode</a:t>
                      </a:r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---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Single bunch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Multi-bunch mode available. Trains of 24 or 48 ns spaced bunches.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96024" y="258434"/>
            <a:ext cx="336592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100">
                <a:solidFill>
                  <a:prstClr val="black"/>
                </a:solidFill>
                <a:latin typeface="Calibri" panose="020F0502020204030204"/>
              </a:rPr>
              <a:t>Electron Beam Requirements</a:t>
            </a:r>
          </a:p>
        </p:txBody>
      </p:sp>
    </p:spTree>
    <p:extLst>
      <p:ext uri="{BB962C8B-B14F-4D97-AF65-F5344CB8AC3E}">
        <p14:creationId xmlns:p14="http://schemas.microsoft.com/office/powerpoint/2010/main" val="3275314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880730"/>
              </p:ext>
            </p:extLst>
          </p:nvPr>
        </p:nvGraphicFramePr>
        <p:xfrm>
          <a:off x="311150" y="431116"/>
          <a:ext cx="8435014" cy="4534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04063">
                  <a:extLst>
                    <a:ext uri="{9D8B030D-6E8A-4147-A177-3AD203B41FA5}">
                      <a16:colId xmlns:a16="http://schemas.microsoft.com/office/drawing/2014/main" val="3397490667"/>
                    </a:ext>
                  </a:extLst>
                </a:gridCol>
                <a:gridCol w="979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715">
                  <a:extLst>
                    <a:ext uri="{9D8B030D-6E8A-4147-A177-3AD203B41FA5}">
                      <a16:colId xmlns:a16="http://schemas.microsoft.com/office/drawing/2014/main" val="1543851066"/>
                    </a:ext>
                  </a:extLst>
                </a:gridCol>
                <a:gridCol w="88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2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832">
                  <a:extLst>
                    <a:ext uri="{9D8B030D-6E8A-4147-A177-3AD203B41FA5}">
                      <a16:colId xmlns:a16="http://schemas.microsoft.com/office/drawing/2014/main" val="442364256"/>
                    </a:ext>
                  </a:extLst>
                </a:gridCol>
              </a:tblGrid>
              <a:tr h="26301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Configuration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Parameter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Units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Typical Values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Comments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C00000"/>
                          </a:solidFill>
                        </a:rPr>
                        <a:t>Requested Values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015">
                <a:tc>
                  <a:txBody>
                    <a:bodyPr/>
                    <a:lstStyle/>
                    <a:p>
                      <a:r>
                        <a:rPr lang="en-US" sz="1000" b="1" dirty="0"/>
                        <a:t>CO</a:t>
                      </a:r>
                      <a:r>
                        <a:rPr lang="en-US" sz="1000" b="1" baseline="-25000" dirty="0"/>
                        <a:t>2</a:t>
                      </a:r>
                      <a:r>
                        <a:rPr lang="en-US" sz="1000" b="1" dirty="0"/>
                        <a:t> Regenerative Amplifier Beam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Wavelength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Symbol" pitchFamily="2" charset="2"/>
                        </a:rPr>
                        <a:t>m</a:t>
                      </a:r>
                      <a:r>
                        <a:rPr lang="en-US" sz="1000">
                          <a:latin typeface="+mn-lt"/>
                        </a:rPr>
                        <a:t>m</a:t>
                      </a:r>
                      <a:endParaRPr lang="en-US" sz="1000">
                        <a:latin typeface="Symbol" pitchFamily="2" charset="2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9.2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113"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Peak Power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GW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~3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05958224"/>
                  </a:ext>
                </a:extLst>
              </a:tr>
              <a:tr h="175113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Pulse Mode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---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Single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113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Pulse Length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err="1"/>
                        <a:t>ps</a:t>
                      </a:r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113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Pulse Energy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err="1"/>
                        <a:t>mJ</a:t>
                      </a:r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113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M</a:t>
                      </a:r>
                      <a:r>
                        <a:rPr lang="en-US" sz="1000" baseline="30000"/>
                        <a:t>2</a:t>
                      </a:r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---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~1.5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015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Repetition</a:t>
                      </a:r>
                      <a:r>
                        <a:rPr lang="en-US" sz="1000" baseline="0"/>
                        <a:t> Rate</a:t>
                      </a:r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Hz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1.5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113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Polarization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---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Linear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056973"/>
                  </a:ext>
                </a:extLst>
              </a:tr>
              <a:tr h="175113">
                <a:tc>
                  <a:txBody>
                    <a:bodyPr/>
                    <a:lstStyle/>
                    <a:p>
                      <a:r>
                        <a:rPr lang="en-US" sz="1000" b="1"/>
                        <a:t>CO</a:t>
                      </a:r>
                      <a:r>
                        <a:rPr lang="en-US" sz="1000" b="1" baseline="-25000"/>
                        <a:t>2</a:t>
                      </a:r>
                      <a:r>
                        <a:rPr lang="en-US" sz="1000" b="1" baseline="0"/>
                        <a:t> CPA Beam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Wavelength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Symbol" pitchFamily="2" charset="2"/>
                        </a:rPr>
                        <a:t>m</a:t>
                      </a:r>
                      <a:r>
                        <a:rPr lang="en-US" sz="1000">
                          <a:latin typeface="+mn-lt"/>
                        </a:rPr>
                        <a:t>m</a:t>
                      </a:r>
                      <a:endParaRPr lang="en-US" sz="1000">
                        <a:latin typeface="Symbol" pitchFamily="2" charset="2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9.2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0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9.2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7416">
                <a:tc>
                  <a:txBody>
                    <a:bodyPr/>
                    <a:lstStyle/>
                    <a:p>
                      <a:r>
                        <a:rPr lang="en-US" sz="1000" b="0" i="1" baseline="0"/>
                        <a:t>Note that delivery of full power pulses to the Experimental Hall is presently limited to Beamline #1 only.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Peak Power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TW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0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~10 GW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14610713"/>
                  </a:ext>
                </a:extLst>
              </a:tr>
              <a:tr h="175113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Pulse Mode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---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Single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0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Single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25164300"/>
                  </a:ext>
                </a:extLst>
              </a:tr>
              <a:tr h="175113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Pulse Length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err="1"/>
                        <a:t>ps</a:t>
                      </a:r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Uncompressed pulse duration desired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0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~70 </a:t>
                      </a:r>
                      <a:r>
                        <a:rPr lang="en-US" sz="1000" b="1" kern="1200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ps</a:t>
                      </a:r>
                      <a:endParaRPr lang="en-US" sz="10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55722812"/>
                  </a:ext>
                </a:extLst>
              </a:tr>
              <a:tr h="216915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Pulse Energy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J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~5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0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&lt;5 J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92246797"/>
                  </a:ext>
                </a:extLst>
              </a:tr>
              <a:tr h="175113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M</a:t>
                      </a:r>
                      <a:r>
                        <a:rPr lang="en-US" sz="1000" baseline="30000"/>
                        <a:t>2</a:t>
                      </a:r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---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~2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~2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89583003"/>
                  </a:ext>
                </a:extLst>
              </a:tr>
              <a:tr h="263015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Repetition</a:t>
                      </a:r>
                      <a:r>
                        <a:rPr lang="en-US" sz="1000" baseline="0"/>
                        <a:t> Rate</a:t>
                      </a:r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Hz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0.05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0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0.05 Hz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94566548"/>
                  </a:ext>
                </a:extLst>
              </a:tr>
              <a:tr h="295881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Polarization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Linear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Adjustable linear polarization along with circular polarization can be provided upon request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0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Linear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415216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96024" y="27269"/>
            <a:ext cx="282449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100">
                <a:solidFill>
                  <a:prstClr val="black"/>
                </a:solidFill>
                <a:latin typeface="Calibri" panose="020F0502020204030204"/>
              </a:rPr>
              <a:t>CO</a:t>
            </a:r>
            <a:r>
              <a:rPr lang="en-US" sz="2100" baseline="-2500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2100">
                <a:solidFill>
                  <a:prstClr val="black"/>
                </a:solidFill>
                <a:latin typeface="Calibri" panose="020F0502020204030204"/>
              </a:rPr>
              <a:t> Laser Requirements</a:t>
            </a:r>
          </a:p>
        </p:txBody>
      </p:sp>
    </p:spTree>
    <p:extLst>
      <p:ext uri="{BB962C8B-B14F-4D97-AF65-F5344CB8AC3E}">
        <p14:creationId xmlns:p14="http://schemas.microsoft.com/office/powerpoint/2010/main" val="694885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393604"/>
              </p:ext>
            </p:extLst>
          </p:nvPr>
        </p:nvGraphicFramePr>
        <p:xfrm>
          <a:off x="161177" y="451644"/>
          <a:ext cx="8915399" cy="285426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0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105">
                  <a:extLst>
                    <a:ext uri="{9D8B030D-6E8A-4147-A177-3AD203B41FA5}">
                      <a16:colId xmlns:a16="http://schemas.microsoft.com/office/drawing/2014/main" val="1543851066"/>
                    </a:ext>
                  </a:extLst>
                </a:gridCol>
                <a:gridCol w="771977">
                  <a:extLst>
                    <a:ext uri="{9D8B030D-6E8A-4147-A177-3AD203B41FA5}">
                      <a16:colId xmlns:a16="http://schemas.microsoft.com/office/drawing/2014/main" val="2433644676"/>
                    </a:ext>
                  </a:extLst>
                </a:gridCol>
                <a:gridCol w="771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9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4643">
                  <a:extLst>
                    <a:ext uri="{9D8B030D-6E8A-4147-A177-3AD203B41FA5}">
                      <a16:colId xmlns:a16="http://schemas.microsoft.com/office/drawing/2014/main" val="442364256"/>
                    </a:ext>
                  </a:extLst>
                </a:gridCol>
              </a:tblGrid>
              <a:tr h="335564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2060"/>
                          </a:solidFill>
                        </a:rPr>
                        <a:t>Ti:Sapphire Laser System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Units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Stage I Values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Stage II Values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Comments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C00000"/>
                          </a:solidFill>
                        </a:rPr>
                        <a:t>Requested Values</a:t>
                      </a: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901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Central Wavelength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1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273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FWHM Bandwidth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05958224"/>
                  </a:ext>
                </a:extLst>
              </a:tr>
              <a:tr h="455861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Compressed FWHM Pulse Width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&lt;50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&lt;75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564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Chirped FWHM Pulse Width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</a:t>
                      </a: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</a:t>
                      </a: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273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Chirped Energy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901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Compressed Energy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~20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273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Energy to Experiments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&gt;4.9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&gt;80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273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Power to Experiments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GW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&gt;98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&gt;1067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05697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10224" y="0"/>
            <a:ext cx="45587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100">
                <a:solidFill>
                  <a:prstClr val="black"/>
                </a:solidFill>
                <a:latin typeface="Calibri" panose="020F0502020204030204"/>
              </a:rPr>
              <a:t>Other Experimental Laser Requirements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D5D49BC-AE16-384D-89DA-F322A3F7DE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259642"/>
              </p:ext>
            </p:extLst>
          </p:nvPr>
        </p:nvGraphicFramePr>
        <p:xfrm>
          <a:off x="152830" y="3361958"/>
          <a:ext cx="8932094" cy="16687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23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62">
                  <a:extLst>
                    <a:ext uri="{9D8B030D-6E8A-4147-A177-3AD203B41FA5}">
                      <a16:colId xmlns:a16="http://schemas.microsoft.com/office/drawing/2014/main" val="1543851066"/>
                    </a:ext>
                  </a:extLst>
                </a:gridCol>
                <a:gridCol w="966335">
                  <a:extLst>
                    <a:ext uri="{9D8B030D-6E8A-4147-A177-3AD203B41FA5}">
                      <a16:colId xmlns:a16="http://schemas.microsoft.com/office/drawing/2014/main" val="2433644676"/>
                    </a:ext>
                  </a:extLst>
                </a:gridCol>
                <a:gridCol w="4332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9955">
                  <a:extLst>
                    <a:ext uri="{9D8B030D-6E8A-4147-A177-3AD203B41FA5}">
                      <a16:colId xmlns:a16="http://schemas.microsoft.com/office/drawing/2014/main" val="442364256"/>
                    </a:ext>
                  </a:extLst>
                </a:gridCol>
              </a:tblGrid>
              <a:tr h="221264">
                <a:tc>
                  <a:txBody>
                    <a:bodyPr/>
                    <a:lstStyle/>
                    <a:p>
                      <a:pPr algn="ctr"/>
                      <a:r>
                        <a:rPr lang="en-US" sz="1200" err="1">
                          <a:solidFill>
                            <a:srgbClr val="002060"/>
                          </a:solidFill>
                        </a:rPr>
                        <a:t>Nd:YAG</a:t>
                      </a:r>
                      <a:r>
                        <a:rPr lang="en-US" sz="1200">
                          <a:solidFill>
                            <a:srgbClr val="002060"/>
                          </a:solidFill>
                        </a:rPr>
                        <a:t> Laser System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Units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Typical Values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Comments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C00000"/>
                          </a:solidFill>
                        </a:rPr>
                        <a:t>Requested Values</a:t>
                      </a: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854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Wavelength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1064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1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854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Energy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05958224"/>
                  </a:ext>
                </a:extLst>
              </a:tr>
              <a:tr h="207854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Pulse Width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854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Wavelength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itchFamily="2" charset="2"/>
                        </a:rPr>
                        <a:t>532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1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854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Energy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84662779"/>
                  </a:ext>
                </a:extLst>
              </a:tr>
              <a:tr h="207854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Pulse Width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9983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656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9FEAA-F4E0-1246-B1E7-DF336DE11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061" y="1"/>
            <a:ext cx="7886700" cy="477749"/>
          </a:xfrm>
        </p:spPr>
        <p:txBody>
          <a:bodyPr>
            <a:normAutofit/>
          </a:bodyPr>
          <a:lstStyle/>
          <a:p>
            <a:pPr algn="ctr"/>
            <a:r>
              <a:rPr lang="en-US" sz="2100"/>
              <a:t>Special Equipment Requirements and Hazards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18695-53DD-1844-BBEF-9F56CC265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55150"/>
            <a:ext cx="7886700" cy="38775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Electron Beam</a:t>
            </a:r>
          </a:p>
          <a:p>
            <a:pPr lvl="1"/>
            <a:r>
              <a:rPr lang="en-US" dirty="0"/>
              <a:t>N/A</a:t>
            </a:r>
          </a:p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Laser</a:t>
            </a:r>
          </a:p>
          <a:p>
            <a:pPr lvl="1"/>
            <a:r>
              <a:rPr lang="en-US" dirty="0"/>
              <a:t>Access to uncompressed 70 </a:t>
            </a:r>
            <a:r>
              <a:rPr lang="en-US" dirty="0" err="1"/>
              <a:t>ps</a:t>
            </a:r>
            <a:r>
              <a:rPr lang="en-US" dirty="0"/>
              <a:t> pulse with &lt;5J energy</a:t>
            </a:r>
          </a:p>
          <a:p>
            <a:pPr lvl="1"/>
            <a:r>
              <a:rPr lang="en-US" dirty="0"/>
              <a:t>Extended propagation range (outside laser/accelerator rooms), along with necessary beam enclosure according to BNL safety regulations. </a:t>
            </a:r>
          </a:p>
          <a:p>
            <a:r>
              <a:rPr lang="en-US" dirty="0" err="1"/>
              <a:t>Ti:Sapphire</a:t>
            </a:r>
            <a:r>
              <a:rPr lang="en-US" dirty="0"/>
              <a:t> and </a:t>
            </a:r>
            <a:r>
              <a:rPr lang="en-US" dirty="0" err="1"/>
              <a:t>Nd:YAG</a:t>
            </a:r>
            <a:r>
              <a:rPr lang="en-US" dirty="0"/>
              <a:t> Lasers</a:t>
            </a:r>
          </a:p>
          <a:p>
            <a:pPr lvl="1"/>
            <a:r>
              <a:rPr lang="en-US" dirty="0"/>
              <a:t>N/A</a:t>
            </a:r>
          </a:p>
          <a:p>
            <a:r>
              <a:rPr lang="en-US" dirty="0"/>
              <a:t>Hazards &amp; Special Installation Requirements</a:t>
            </a:r>
          </a:p>
          <a:p>
            <a:pPr lvl="1"/>
            <a:r>
              <a:rPr lang="en-US" dirty="0"/>
              <a:t>50 ‐ 100 meter propagation range, indoor or outdoor interaction site</a:t>
            </a:r>
          </a:p>
          <a:p>
            <a:pPr lvl="1"/>
            <a:r>
              <a:rPr lang="en-US" dirty="0"/>
              <a:t>Equipment: Routing and focusing optics</a:t>
            </a:r>
          </a:p>
          <a:p>
            <a:pPr lvl="1"/>
            <a:r>
              <a:rPr lang="en-US" dirty="0"/>
              <a:t>Hazards: BNL owned 70 </a:t>
            </a:r>
            <a:r>
              <a:rPr lang="en-US" dirty="0" err="1"/>
              <a:t>mCi</a:t>
            </a:r>
            <a:r>
              <a:rPr lang="en-US" dirty="0"/>
              <a:t> Cs‐137 source</a:t>
            </a:r>
          </a:p>
        </p:txBody>
      </p:sp>
    </p:spTree>
    <p:extLst>
      <p:ext uri="{BB962C8B-B14F-4D97-AF65-F5344CB8AC3E}">
        <p14:creationId xmlns:p14="http://schemas.microsoft.com/office/powerpoint/2010/main" val="3215440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9FEAA-F4E0-1246-B1E7-DF336DE11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061" y="1"/>
            <a:ext cx="7886700" cy="477749"/>
          </a:xfrm>
        </p:spPr>
        <p:txBody>
          <a:bodyPr>
            <a:normAutofit/>
          </a:bodyPr>
          <a:lstStyle/>
          <a:p>
            <a:pPr algn="ctr"/>
            <a:r>
              <a:rPr lang="en-US" sz="2100"/>
              <a:t>Experimental Time Request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33A3B09-4E77-B749-8153-C1844FE9A8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8453321"/>
              </p:ext>
            </p:extLst>
          </p:nvPr>
        </p:nvGraphicFramePr>
        <p:xfrm>
          <a:off x="628650" y="968528"/>
          <a:ext cx="7886700" cy="1112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61513794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36565049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98367611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Capability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Setup Hours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Running Hours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110703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/>
                        <a:t>Electron Beam Only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9823135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baseline="0"/>
                        <a:t>Laser* Only (in Laser Areas)</a:t>
                      </a:r>
                      <a:endParaRPr lang="en-US" sz="100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7820007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baseline="0" dirty="0"/>
                        <a:t>Laser* + Electron Beam</a:t>
                      </a:r>
                      <a:endParaRPr lang="en-US" sz="10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2288786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B694B9C-51DF-1B41-9225-691F9D253220}"/>
              </a:ext>
            </a:extLst>
          </p:cNvPr>
          <p:cNvSpPr txBox="1"/>
          <p:nvPr/>
        </p:nvSpPr>
        <p:spPr>
          <a:xfrm>
            <a:off x="3467528" y="608744"/>
            <a:ext cx="2218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CY2023 Time Request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12C37A2F-A990-9749-952B-CEF0455DCD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0275007"/>
              </p:ext>
            </p:extLst>
          </p:nvPr>
        </p:nvGraphicFramePr>
        <p:xfrm>
          <a:off x="642779" y="3078584"/>
          <a:ext cx="7886700" cy="1112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61513794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36565049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98367611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Capability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Setup Hours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Running Hours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110703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/>
                        <a:t>Electron Beam Only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9823135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baseline="0"/>
                        <a:t>Laser* Only (in Laser Areas)</a:t>
                      </a:r>
                      <a:endParaRPr lang="en-US" sz="100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360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7820007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baseline="0"/>
                        <a:t>Laser* + Electron Beam</a:t>
                      </a:r>
                      <a:endParaRPr lang="en-US" sz="100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2288786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6E3C46C-DAB6-C045-9C6E-8080C36C791D}"/>
              </a:ext>
            </a:extLst>
          </p:cNvPr>
          <p:cNvSpPr txBox="1"/>
          <p:nvPr/>
        </p:nvSpPr>
        <p:spPr>
          <a:xfrm>
            <a:off x="639568" y="4592548"/>
            <a:ext cx="281647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>
                <a:solidFill>
                  <a:prstClr val="black"/>
                </a:solidFill>
                <a:latin typeface="Calibri" panose="020F0502020204030204"/>
              </a:rPr>
              <a:t>* Laser = Near-IR or LWIR (CO</a:t>
            </a:r>
            <a:r>
              <a:rPr lang="en-US" sz="1350" baseline="-2500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1350">
                <a:solidFill>
                  <a:prstClr val="black"/>
                </a:solidFill>
                <a:latin typeface="Calibri" panose="020F0502020204030204"/>
              </a:rPr>
              <a:t>)  Laser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DD5C7A-2802-9C41-84FC-3B5797C13958}"/>
              </a:ext>
            </a:extLst>
          </p:cNvPr>
          <p:cNvSpPr txBox="1"/>
          <p:nvPr/>
        </p:nvSpPr>
        <p:spPr>
          <a:xfrm>
            <a:off x="992742" y="2695684"/>
            <a:ext cx="6593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Total Time Request for the 3-year Experiment  (including CY2023-25)</a:t>
            </a:r>
          </a:p>
        </p:txBody>
      </p:sp>
    </p:spTree>
    <p:extLst>
      <p:ext uri="{BB962C8B-B14F-4D97-AF65-F5344CB8AC3E}">
        <p14:creationId xmlns:p14="http://schemas.microsoft.com/office/powerpoint/2010/main" val="4106630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0CCEC0-888E-4699-AE57-36B31D9D4B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457200"/>
            <a:ext cx="8226054" cy="444500"/>
          </a:xfrm>
        </p:spPr>
        <p:txBody>
          <a:bodyPr/>
          <a:lstStyle/>
          <a:p>
            <a:r>
              <a:rPr lang="en-US" dirty="0"/>
              <a:t>Background: Short Pulse IR Avalanche Breakdowns</a:t>
            </a:r>
          </a:p>
          <a:p>
            <a:endParaRPr lang="en-US" dirty="0"/>
          </a:p>
        </p:txBody>
      </p:sp>
      <p:sp>
        <p:nvSpPr>
          <p:cNvPr id="5" name="Text Box 18">
            <a:extLst>
              <a:ext uri="{FF2B5EF4-FFF2-40B4-BE49-F238E27FC236}">
                <a16:creationId xmlns:a16="http://schemas.microsoft.com/office/drawing/2014/main" id="{1DFBBDEB-2AF6-4C01-AA5A-9994517C449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15665" y="1047855"/>
            <a:ext cx="351085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cs typeface="Helvetica" panose="020B0604020202020204" pitchFamily="34" charset="0"/>
              </a:rPr>
              <a:t>Avalanche breakdowns are local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cs typeface="Helvetica" panose="020B0604020202020204" pitchFamily="34" charset="0"/>
              </a:rPr>
              <a:t>Centered around </a:t>
            </a:r>
            <a:r>
              <a:rPr lang="en-US" altLang="en-US" sz="1400" b="1" i="1" dirty="0">
                <a:cs typeface="Helvetica" panose="020B0604020202020204" pitchFamily="34" charset="0"/>
              </a:rPr>
              <a:t>seed electrons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cs typeface="Helvetica" panose="020B0604020202020204" pitchFamily="34" charset="0"/>
              </a:rPr>
              <a:t>Bounded by </a:t>
            </a:r>
            <a:r>
              <a:rPr lang="en-US" altLang="en-US" sz="1400" b="1" i="1" dirty="0">
                <a:cs typeface="Helvetica" panose="020B0604020202020204" pitchFamily="34" charset="0"/>
              </a:rPr>
              <a:t>diffusion</a:t>
            </a:r>
            <a:r>
              <a:rPr lang="en-US" altLang="en-US" sz="1400" dirty="0">
                <a:cs typeface="Helvetica" panose="020B0604020202020204" pitchFamily="34" charset="0"/>
              </a:rPr>
              <a:t> during pulse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cs typeface="Helvetica" panose="020B0604020202020204" pitchFamily="34" charset="0"/>
              </a:rPr>
              <a:t>Discrete</a:t>
            </a:r>
            <a:r>
              <a:rPr lang="en-US" altLang="en-US" sz="1400" b="1" i="1" dirty="0">
                <a:cs typeface="Helvetica" panose="020B0604020202020204" pitchFamily="34" charset="0"/>
              </a:rPr>
              <a:t> </a:t>
            </a:r>
            <a:r>
              <a:rPr lang="en-US" altLang="en-US" sz="1400" dirty="0">
                <a:cs typeface="Helvetica" panose="020B0604020202020204" pitchFamily="34" charset="0"/>
              </a:rPr>
              <a:t>plasma sites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b="1" dirty="0">
                <a:cs typeface="Helvetica" panose="020B0604020202020204" pitchFamily="34" charset="0"/>
              </a:rPr>
              <a:t>Discontinuous</a:t>
            </a:r>
            <a:r>
              <a:rPr lang="en-US" altLang="en-US" sz="1400" dirty="0">
                <a:cs typeface="Helvetica" panose="020B0604020202020204" pitchFamily="34" charset="0"/>
              </a:rPr>
              <a:t> plasma density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cs typeface="Helvetica" panose="020B0604020202020204" pitchFamily="34" charset="0"/>
              </a:rPr>
              <a:t>Each site surrounded</a:t>
            </a:r>
            <a:r>
              <a:rPr lang="en-US" altLang="en-US" sz="1400" b="1" i="1" dirty="0">
                <a:cs typeface="Helvetica" panose="020B0604020202020204" pitchFamily="34" charset="0"/>
              </a:rPr>
              <a:t> </a:t>
            </a:r>
            <a:r>
              <a:rPr lang="en-US" altLang="en-US" sz="1400" dirty="0">
                <a:cs typeface="Helvetica" panose="020B0604020202020204" pitchFamily="34" charset="0"/>
              </a:rPr>
              <a:t>by neutrals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cs typeface="Helvetica" panose="020B0604020202020204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1400" i="1" dirty="0">
              <a:cs typeface="Helvetica" panose="020B0604020202020204" pitchFamily="34" charset="0"/>
            </a:endParaRPr>
          </a:p>
        </p:txBody>
      </p:sp>
      <p:sp>
        <p:nvSpPr>
          <p:cNvPr id="6" name="Right Arrow 3">
            <a:extLst>
              <a:ext uri="{FF2B5EF4-FFF2-40B4-BE49-F238E27FC236}">
                <a16:creationId xmlns:a16="http://schemas.microsoft.com/office/drawing/2014/main" id="{060F1E1D-CE1D-4095-833D-D5E9F0E96EC6}"/>
              </a:ext>
            </a:extLst>
          </p:cNvPr>
          <p:cNvSpPr/>
          <p:nvPr/>
        </p:nvSpPr>
        <p:spPr>
          <a:xfrm>
            <a:off x="4318024" y="3637316"/>
            <a:ext cx="857017" cy="68995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5BB7DFFA-69AD-4DEB-8F56-E390515902A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432250" y="3637316"/>
            <a:ext cx="37117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400" dirty="0">
                <a:cs typeface="Helvetica" panose="020B0604020202020204" pitchFamily="34" charset="0"/>
              </a:rPr>
              <a:t>Discrete model necessary for: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cs typeface="Helvetica" panose="020B0604020202020204" pitchFamily="34" charset="0"/>
              </a:rPr>
              <a:t>λ&gt;2µm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n-US" sz="1400" dirty="0">
                <a:cs typeface="Helvetica" panose="020B0604020202020204" pitchFamily="34" charset="0"/>
              </a:rPr>
              <a:t>τ</a:t>
            </a:r>
            <a:r>
              <a:rPr lang="en-US" altLang="en-US" sz="1400" baseline="-25000" dirty="0">
                <a:cs typeface="Helvetica" panose="020B0604020202020204" pitchFamily="34" charset="0"/>
              </a:rPr>
              <a:t>p</a:t>
            </a:r>
            <a:r>
              <a:rPr lang="en-US" altLang="en-US" sz="1400" dirty="0">
                <a:cs typeface="Helvetica" panose="020B0604020202020204" pitchFamily="34" charset="0"/>
              </a:rPr>
              <a:t>&lt;1ns</a:t>
            </a:r>
            <a:endParaRPr lang="en-US" altLang="en-US" sz="1400" baseline="-25000" dirty="0">
              <a:cs typeface="Helvetica" panose="020B0604020202020204" pitchFamily="34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1400" i="1" dirty="0">
              <a:cs typeface="Helvetica" panose="020B0604020202020204" pitchFamily="34" charset="0"/>
            </a:endParaRPr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id="{18F7F0D7-FC9B-4825-A19C-56C154E4E75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67015" y="3028203"/>
            <a:ext cx="383309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cs typeface="Helvetica" panose="020B0604020202020204" pitchFamily="34" charset="0"/>
              </a:rPr>
              <a:t>Short λ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cs typeface="Helvetica" panose="020B0604020202020204" pitchFamily="34" charset="0"/>
              </a:rPr>
              <a:t>Enough unwanted MPI seed electrons that their separation is smaller than the diffusion length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cs typeface="Helvetica" panose="020B0604020202020204" pitchFamily="34" charset="0"/>
              </a:rPr>
              <a:t>Long </a:t>
            </a:r>
            <a:r>
              <a:rPr lang="el-GR" altLang="en-US" sz="1400" dirty="0">
                <a:cs typeface="Helvetica" panose="020B0604020202020204" pitchFamily="34" charset="0"/>
              </a:rPr>
              <a:t>τ</a:t>
            </a:r>
            <a:r>
              <a:rPr lang="en-US" altLang="en-US" sz="1400" baseline="-25000" dirty="0">
                <a:cs typeface="Helvetica" panose="020B0604020202020204" pitchFamily="34" charset="0"/>
              </a:rPr>
              <a:t>p</a:t>
            </a:r>
            <a:endParaRPr lang="en-US" altLang="en-US" sz="1400" dirty="0">
              <a:cs typeface="Helvetica" panose="020B0604020202020204" pitchFamily="34" charset="0"/>
            </a:endParaRP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cs typeface="Helvetica" panose="020B0604020202020204" pitchFamily="34" charset="0"/>
              </a:rPr>
              <a:t>Enough time that the diffusion length is greater than the seed separation.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400" dirty="0">
              <a:cs typeface="Helvetica" panose="020B0604020202020204" pitchFamily="34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1400" i="1" dirty="0">
              <a:cs typeface="Helvetica" panose="020B0604020202020204" pitchFamily="34" charset="0"/>
            </a:endParaRPr>
          </a:p>
        </p:txBody>
      </p:sp>
      <p:sp>
        <p:nvSpPr>
          <p:cNvPr id="9" name="Down Arrow 16">
            <a:extLst>
              <a:ext uri="{FF2B5EF4-FFF2-40B4-BE49-F238E27FC236}">
                <a16:creationId xmlns:a16="http://schemas.microsoft.com/office/drawing/2014/main" id="{1C4326A0-A5D6-4877-AF0B-71D10E3426FD}"/>
              </a:ext>
            </a:extLst>
          </p:cNvPr>
          <p:cNvSpPr/>
          <p:nvPr/>
        </p:nvSpPr>
        <p:spPr>
          <a:xfrm>
            <a:off x="1871833" y="2483270"/>
            <a:ext cx="623454" cy="64008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D103A-6EA5-4E3C-A56E-F7D0A6C32F36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74" t="69573" r="1348" b="3734"/>
          <a:stretch/>
        </p:blipFill>
        <p:spPr bwMode="auto">
          <a:xfrm>
            <a:off x="4484219" y="1966533"/>
            <a:ext cx="2058788" cy="7781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723117C-7229-469E-B5E5-2B8E24787882}"/>
              </a:ext>
            </a:extLst>
          </p:cNvPr>
          <p:cNvGrpSpPr/>
          <p:nvPr/>
        </p:nvGrpSpPr>
        <p:grpSpPr>
          <a:xfrm>
            <a:off x="6645952" y="1966532"/>
            <a:ext cx="1916213" cy="778173"/>
            <a:chOff x="4657724" y="2626036"/>
            <a:chExt cx="3638550" cy="19431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8420238-E047-4F70-90AD-8F9BE9913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7724" y="2626036"/>
              <a:ext cx="3638550" cy="1943100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D8F9982-08FE-43D8-9F12-D7F9E63D54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34197" y="4397280"/>
              <a:ext cx="1307592" cy="0"/>
            </a:xfrm>
            <a:prstGeom prst="line">
              <a:avLst/>
            </a:prstGeom>
            <a:ln w="825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E699A8-2DE3-4BD7-95F9-401658B54147}"/>
                </a:ext>
              </a:extLst>
            </p:cNvPr>
            <p:cNvSpPr txBox="1"/>
            <p:nvPr/>
          </p:nvSpPr>
          <p:spPr>
            <a:xfrm>
              <a:off x="7010163" y="3578713"/>
              <a:ext cx="723273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5 mm</a:t>
              </a:r>
            </a:p>
          </p:txBody>
        </p:sp>
      </p:grpSp>
      <p:sp>
        <p:nvSpPr>
          <p:cNvPr id="18" name="Text Box 18">
            <a:extLst>
              <a:ext uri="{FF2B5EF4-FFF2-40B4-BE49-F238E27FC236}">
                <a16:creationId xmlns:a16="http://schemas.microsoft.com/office/drawing/2014/main" id="{6CEEC3FA-BF4B-46A5-A470-D3984F70755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570227" y="1420189"/>
            <a:ext cx="17416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cs typeface="Helvetica" panose="020B0604020202020204" pitchFamily="34" charset="0"/>
              </a:rPr>
              <a:t>Short pulse: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cs typeface="Helvetica" panose="020B0604020202020204" pitchFamily="34" charset="0"/>
              </a:rPr>
              <a:t>100 </a:t>
            </a:r>
            <a:r>
              <a:rPr lang="en-US" altLang="en-US" sz="1400" dirty="0" err="1">
                <a:cs typeface="Helvetica" panose="020B0604020202020204" pitchFamily="34" charset="0"/>
              </a:rPr>
              <a:t>ps</a:t>
            </a:r>
            <a:r>
              <a:rPr lang="en-US" altLang="en-US" sz="1400" dirty="0">
                <a:cs typeface="Helvetica" panose="020B0604020202020204" pitchFamily="34" charset="0"/>
              </a:rPr>
              <a:t>, λ=4 µm  </a:t>
            </a:r>
            <a:endParaRPr lang="en-US" altLang="en-US" sz="1400" i="1" dirty="0">
              <a:cs typeface="Helvetica" panose="020B0604020202020204" pitchFamily="34" charset="0"/>
            </a:endParaRPr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12D3A5FD-957C-455A-B2F8-D68AB4BF60A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733256" y="1422930"/>
            <a:ext cx="17416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cs typeface="Helvetica" panose="020B0604020202020204" pitchFamily="34" charset="0"/>
              </a:rPr>
              <a:t>Long pulse: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cs typeface="Helvetica" panose="020B0604020202020204" pitchFamily="34" charset="0"/>
              </a:rPr>
              <a:t>100 ns, λ=10.6 µm  </a:t>
            </a:r>
            <a:endParaRPr lang="en-US" altLang="en-US" sz="1400" i="1" dirty="0">
              <a:cs typeface="Helvetica" panose="020B0604020202020204" pitchFamily="34" charset="0"/>
            </a:endParaRPr>
          </a:p>
        </p:txBody>
      </p:sp>
      <p:pic>
        <p:nvPicPr>
          <p:cNvPr id="16" name="Picture 2" descr="University of Maryland seal.svg">
            <a:extLst>
              <a:ext uri="{FF2B5EF4-FFF2-40B4-BE49-F238E27FC236}">
                <a16:creationId xmlns:a16="http://schemas.microsoft.com/office/drawing/2014/main" id="{35D33B54-DA15-4808-B49D-9A05E5FE5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8" y="4050988"/>
            <a:ext cx="635312" cy="63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448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86DAD-7EDA-473F-8C2F-46AC0F0873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Background: Short Pulse IR Avalanche Breakdowns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0A1D7B6B-CEFD-400F-8D44-14D8650BE0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0" y="1078325"/>
                <a:ext cx="7987834" cy="2469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Univers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Times" pitchFamily="18" charset="0"/>
                  <a:buChar char="•"/>
                  <a:defRPr sz="2400">
                    <a:solidFill>
                      <a:schemeClr val="tx1"/>
                    </a:solidFill>
                    <a:latin typeface="Univers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Univers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defRPr sz="1600">
                    <a:solidFill>
                      <a:schemeClr val="tx1"/>
                    </a:solidFill>
                    <a:latin typeface="Univers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defRPr sz="1400">
                    <a:solidFill>
                      <a:schemeClr val="tx1"/>
                    </a:solidFill>
                    <a:latin typeface="Univers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defRPr sz="1400">
                    <a:solidFill>
                      <a:schemeClr val="tx1"/>
                    </a:solidFill>
                    <a:latin typeface="Univers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defRPr sz="1400">
                    <a:solidFill>
                      <a:schemeClr val="tx1"/>
                    </a:solidFill>
                    <a:latin typeface="Univers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defRPr sz="1400">
                    <a:solidFill>
                      <a:schemeClr val="tx1"/>
                    </a:solidFill>
                    <a:latin typeface="Univers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defRPr sz="1400">
                    <a:solidFill>
                      <a:schemeClr val="tx1"/>
                    </a:solidFill>
                    <a:latin typeface="Univers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alt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Electron motion is limited by diffusion, leading to discrete countable sites</a:t>
                </a:r>
              </a:p>
              <a:p>
                <a:pPr>
                  <a:spcBef>
                    <a:spcPct val="0"/>
                  </a:spcBef>
                  <a:buNone/>
                </a:pPr>
                <a:endParaRPr lang="en-US" altLang="en-US" sz="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0"/>
                  </a:spcBef>
                  <a:buNone/>
                </a:pPr>
                <a:r>
                  <a:rPr lang="en-US" altLang="en-US" sz="1400" b="0" dirty="0"/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en-US" sz="1400" b="0" i="1" smtClean="0">
                        <a:latin typeface="Cambria Math" panose="02040503050406030204" pitchFamily="18" charset="0"/>
                      </a:rPr>
                      <m:t>~</m:t>
                    </m:r>
                    <m:rad>
                      <m:radPr>
                        <m:degHide m:val="on"/>
                        <m:ctrlPr>
                          <a:rPr lang="en-US" altLang="en-US" sz="1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en-US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en-US" sz="1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en-US" alt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altLang="en-US" sz="1400" b="0" i="1" smtClean="0">
                                <a:latin typeface="Cambria Math" panose="02040503050406030204" pitchFamily="18" charset="0"/>
                              </a:rPr>
                              <m:t>𝑒𝑛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≈0.3 </m:t>
                    </m:r>
                    <m:rad>
                      <m:radPr>
                        <m:degHide m:val="on"/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ps</m:t>
                            </m:r>
                          </m:e>
                        </m:d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[</m:t>
                        </m:r>
                        <m:r>
                          <m:rPr>
                            <m:sty m:val="p"/>
                          </m:rPr>
                          <a:rPr lang="en-US" sz="1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eV</m:t>
                        </m:r>
                        <m:r>
                          <a:rPr lang="en-US" sz="1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])</m:t>
                        </m:r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rad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μm</m:t>
                    </m:r>
                    <m:r>
                      <a:rPr lang="en-US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alt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0"/>
                  </a:spcBef>
                  <a:buNone/>
                </a:pPr>
                <a:r>
                  <a:rPr lang="en-US" altLang="en-US" sz="105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                                                  </a:t>
                </a:r>
              </a:p>
              <a:p>
                <a:pPr>
                  <a:spcBef>
                    <a:spcPct val="0"/>
                  </a:spcBef>
                  <a:buNone/>
                </a:pPr>
                <a:r>
                  <a:rPr lang="en-US" alt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                                                </a:t>
                </a:r>
                <a:endParaRPr lang="en-US" alt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0"/>
                  </a:spcBef>
                  <a:buNone/>
                </a:pPr>
                <a:endParaRPr lang="en-US" alt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0"/>
                  </a:spcBef>
                  <a:buNone/>
                </a:pPr>
                <a:endParaRPr lang="en-US" alt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0"/>
                  </a:spcBef>
                  <a:buNone/>
                </a:pPr>
                <a:endParaRPr lang="en-US" alt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0"/>
                  </a:spcBef>
                  <a:buNone/>
                </a:pPr>
                <a:endParaRPr lang="en-US" alt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0"/>
                  </a:spcBef>
                  <a:buNone/>
                </a:pPr>
                <a:r>
                  <a:rPr lang="en-US" alt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What this looks like experimentally:</a:t>
                </a:r>
              </a:p>
            </p:txBody>
          </p:sp>
        </mc:Choice>
        <mc:Fallback xmlns="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0A1D7B6B-CEFD-400F-8D44-14D8650BE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078325"/>
                <a:ext cx="7987834" cy="2469202"/>
              </a:xfrm>
              <a:prstGeom prst="rect">
                <a:avLst/>
              </a:prstGeom>
              <a:blipFill>
                <a:blip r:embed="rId2"/>
                <a:stretch>
                  <a:fillRect l="-611" t="-1481" b="-29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C0E0D2F3-80ED-4941-873B-06593D605A8F}"/>
              </a:ext>
            </a:extLst>
          </p:cNvPr>
          <p:cNvGrpSpPr/>
          <p:nvPr/>
        </p:nvGrpSpPr>
        <p:grpSpPr>
          <a:xfrm>
            <a:off x="1200238" y="2033990"/>
            <a:ext cx="1009102" cy="965531"/>
            <a:chOff x="6803884" y="2011844"/>
            <a:chExt cx="1009102" cy="96553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5CB3F64-28A4-4DB9-8838-FE23C977B112}"/>
                </a:ext>
              </a:extLst>
            </p:cNvPr>
            <p:cNvGrpSpPr/>
            <p:nvPr/>
          </p:nvGrpSpPr>
          <p:grpSpPr>
            <a:xfrm>
              <a:off x="6803884" y="2011844"/>
              <a:ext cx="1009102" cy="965531"/>
              <a:chOff x="5956391" y="2819400"/>
              <a:chExt cx="1009102" cy="965531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1261BC7-A82E-4F55-BDE7-57B8B42AAD69}"/>
                  </a:ext>
                </a:extLst>
              </p:cNvPr>
              <p:cNvSpPr/>
              <p:nvPr/>
            </p:nvSpPr>
            <p:spPr>
              <a:xfrm>
                <a:off x="5956391" y="2819400"/>
                <a:ext cx="1009102" cy="96553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</a:schemeClr>
                  </a:gs>
                  <a:gs pos="51000">
                    <a:schemeClr val="tx2">
                      <a:lumMod val="60000"/>
                      <a:lumOff val="4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D41D4C0-B524-46AE-A86A-8DA474EE704C}"/>
                  </a:ext>
                </a:extLst>
              </p:cNvPr>
              <p:cNvSpPr/>
              <p:nvPr/>
            </p:nvSpPr>
            <p:spPr>
              <a:xfrm>
                <a:off x="6410300" y="3276741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F9806E78-9FA7-4585-8B6F-255B720B9C72}"/>
                  </a:ext>
                </a:extLst>
              </p:cNvPr>
              <p:cNvCxnSpPr/>
              <p:nvPr/>
            </p:nvCxnSpPr>
            <p:spPr>
              <a:xfrm flipV="1">
                <a:off x="6488145" y="3298454"/>
                <a:ext cx="447454" cy="4261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headEnd type="triangle" w="lg" len="sm"/>
                <a:tailEnd type="triangle"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EB724815-D18E-41A9-A85B-110CE298ABB8}"/>
                    </a:ext>
                  </a:extLst>
                </p:cNvPr>
                <p:cNvSpPr/>
                <p:nvPr/>
              </p:nvSpPr>
              <p:spPr>
                <a:xfrm>
                  <a:off x="7365917" y="2425390"/>
                  <a:ext cx="44345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B23986A-4073-5640-9899-CB57E23E3B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5917" y="2425390"/>
                  <a:ext cx="44345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907450-4396-48CC-B519-0F257A18B989}"/>
              </a:ext>
            </a:extLst>
          </p:cNvPr>
          <p:cNvGrpSpPr/>
          <p:nvPr/>
        </p:nvGrpSpPr>
        <p:grpSpPr>
          <a:xfrm>
            <a:off x="2924960" y="1807248"/>
            <a:ext cx="1009102" cy="965531"/>
            <a:chOff x="3488254" y="2788712"/>
            <a:chExt cx="1009102" cy="96553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CAFCFED-F916-4A97-B224-5EBA62420259}"/>
                </a:ext>
              </a:extLst>
            </p:cNvPr>
            <p:cNvSpPr/>
            <p:nvPr/>
          </p:nvSpPr>
          <p:spPr>
            <a:xfrm>
              <a:off x="3488254" y="2788712"/>
              <a:ext cx="1009102" cy="965531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100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6B296F4-DFB8-49DD-8A23-9B2C2DE15C58}"/>
                </a:ext>
              </a:extLst>
            </p:cNvPr>
            <p:cNvSpPr/>
            <p:nvPr/>
          </p:nvSpPr>
          <p:spPr>
            <a:xfrm>
              <a:off x="3942163" y="3246053"/>
              <a:ext cx="76200" cy="76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F9C2146-4CF0-4981-AD99-0EA555964606}"/>
              </a:ext>
            </a:extLst>
          </p:cNvPr>
          <p:cNvGrpSpPr/>
          <p:nvPr/>
        </p:nvGrpSpPr>
        <p:grpSpPr>
          <a:xfrm>
            <a:off x="4438692" y="2447536"/>
            <a:ext cx="1009102" cy="965531"/>
            <a:chOff x="3488254" y="2788712"/>
            <a:chExt cx="1009102" cy="96553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192B9E-B791-423E-8C7F-28C570FE4214}"/>
                </a:ext>
              </a:extLst>
            </p:cNvPr>
            <p:cNvSpPr/>
            <p:nvPr/>
          </p:nvSpPr>
          <p:spPr>
            <a:xfrm>
              <a:off x="3488254" y="2788712"/>
              <a:ext cx="1009102" cy="965531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100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CC95CAC-E604-4C01-A761-E2B48E731DB2}"/>
                </a:ext>
              </a:extLst>
            </p:cNvPr>
            <p:cNvSpPr/>
            <p:nvPr/>
          </p:nvSpPr>
          <p:spPr>
            <a:xfrm>
              <a:off x="3942163" y="3246053"/>
              <a:ext cx="76200" cy="76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F343741-B3D1-4422-B595-1A3011FE70E0}"/>
              </a:ext>
            </a:extLst>
          </p:cNvPr>
          <p:cNvGrpSpPr/>
          <p:nvPr/>
        </p:nvGrpSpPr>
        <p:grpSpPr>
          <a:xfrm>
            <a:off x="5700817" y="2210020"/>
            <a:ext cx="1009102" cy="965531"/>
            <a:chOff x="3488254" y="2788712"/>
            <a:chExt cx="1009102" cy="96553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E620756-93AF-4437-83D3-DE1DDB00A345}"/>
                </a:ext>
              </a:extLst>
            </p:cNvPr>
            <p:cNvSpPr/>
            <p:nvPr/>
          </p:nvSpPr>
          <p:spPr>
            <a:xfrm>
              <a:off x="3488254" y="2788712"/>
              <a:ext cx="1009102" cy="965531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100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7899CB7-4506-4A51-BF31-971599B0D8BE}"/>
                </a:ext>
              </a:extLst>
            </p:cNvPr>
            <p:cNvSpPr/>
            <p:nvPr/>
          </p:nvSpPr>
          <p:spPr>
            <a:xfrm>
              <a:off x="3942163" y="3246053"/>
              <a:ext cx="76200" cy="76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CB1C382-B078-463C-9CF6-1C106728BD7A}"/>
              </a:ext>
            </a:extLst>
          </p:cNvPr>
          <p:cNvCxnSpPr>
            <a:cxnSpLocks/>
            <a:stCxn id="25" idx="5"/>
            <a:endCxn id="28" idx="2"/>
          </p:cNvCxnSpPr>
          <p:nvPr/>
        </p:nvCxnSpPr>
        <p:spPr>
          <a:xfrm>
            <a:off x="3443910" y="2329630"/>
            <a:ext cx="1448691" cy="613347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med"/>
            <a:tailEnd type="triangle" w="lg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F63225D8-E7C6-4FE8-9F89-39DD2ADFD190}"/>
              </a:ext>
            </a:extLst>
          </p:cNvPr>
          <p:cNvSpPr/>
          <p:nvPr/>
        </p:nvSpPr>
        <p:spPr>
          <a:xfrm>
            <a:off x="3861749" y="200200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AAF5323-92B3-42FD-ADB7-DC2582480867}"/>
                  </a:ext>
                </a:extLst>
              </p:cNvPr>
              <p:cNvSpPr/>
              <p:nvPr/>
            </p:nvSpPr>
            <p:spPr>
              <a:xfrm>
                <a:off x="3191754" y="2629036"/>
                <a:ext cx="1049710" cy="519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Sup>
                        <m:sSubSupPr>
                          <m:ctrlPr>
                            <a:rPr lang="en-US" alt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AAF5323-92B3-42FD-ADB7-DC25824808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754" y="2629036"/>
                <a:ext cx="1049710" cy="5198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>
            <a:extLst>
              <a:ext uri="{FF2B5EF4-FFF2-40B4-BE49-F238E27FC236}">
                <a16:creationId xmlns:a16="http://schemas.microsoft.com/office/drawing/2014/main" id="{FA67297F-C8D7-4AE1-AB60-9A31A8DD5C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2257" y="3625862"/>
            <a:ext cx="4572000" cy="1463697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9D4109E-F64B-46EA-8151-C27C31851BB4}"/>
              </a:ext>
            </a:extLst>
          </p:cNvPr>
          <p:cNvCxnSpPr/>
          <p:nvPr/>
        </p:nvCxnSpPr>
        <p:spPr>
          <a:xfrm>
            <a:off x="6115902" y="3920417"/>
            <a:ext cx="45720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E583AB65-BC48-460F-B84E-A7E2F273D3A1}"/>
              </a:ext>
            </a:extLst>
          </p:cNvPr>
          <p:cNvSpPr txBox="1"/>
          <p:nvPr/>
        </p:nvSpPr>
        <p:spPr>
          <a:xfrm>
            <a:off x="6064250" y="3643418"/>
            <a:ext cx="545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 mm</a:t>
            </a:r>
          </a:p>
        </p:txBody>
      </p:sp>
      <p:pic>
        <p:nvPicPr>
          <p:cNvPr id="35" name="Picture 2" descr="University of Maryland seal.svg">
            <a:extLst>
              <a:ext uri="{FF2B5EF4-FFF2-40B4-BE49-F238E27FC236}">
                <a16:creationId xmlns:a16="http://schemas.microsoft.com/office/drawing/2014/main" id="{DC7DFF8C-7F22-42D1-BFBB-3AC4B61EC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8" y="4050988"/>
            <a:ext cx="635312" cy="63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670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618C8-E508-4989-A077-29D7EBAD1D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Background: Proof-of-Concept Experiments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5BD8C6-FA43-4A76-BCFB-BA936FCE90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526" y="1238249"/>
            <a:ext cx="5112380" cy="36637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18">
            <a:extLst>
              <a:ext uri="{FF2B5EF4-FFF2-40B4-BE49-F238E27FC236}">
                <a16:creationId xmlns:a16="http://schemas.microsoft.com/office/drawing/2014/main" id="{A4AA12FD-A41B-4831-AF70-B0653080CE2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22101" y="1086622"/>
            <a:ext cx="293997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cs typeface="Helvetica" panose="020B0604020202020204" pitchFamily="34" charset="0"/>
              </a:rPr>
              <a:t>Breakdown time advance from backscattered spectra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i="0" u="none" strike="noStrike" cap="none" normalizeH="0" baseline="0" dirty="0">
              <a:ln>
                <a:noFill/>
              </a:ln>
              <a:effectLst/>
              <a:cs typeface="Helvetica" panose="020B0604020202020204" pitchFamily="34" charset="0"/>
            </a:endParaRP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45F40086-C11F-4017-91CB-18480202CB7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812912" y="1231896"/>
            <a:ext cx="193582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400" dirty="0">
                <a:cs typeface="Helvetica" panose="020B0604020202020204" pitchFamily="34" charset="0"/>
              </a:rPr>
              <a:t>Shot-by-shot spectra of the backscattered pulse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dirty="0">
              <a:cs typeface="Helvetica" panose="020B0604020202020204" pitchFamily="34" charset="0"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i="0" u="none" strike="noStrike" cap="none" normalizeH="0" baseline="0" dirty="0">
              <a:ln>
                <a:noFill/>
              </a:ln>
              <a:effectLst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18">
                <a:extLst>
                  <a:ext uri="{FF2B5EF4-FFF2-40B4-BE49-F238E27FC236}">
                    <a16:creationId xmlns:a16="http://schemas.microsoft.com/office/drawing/2014/main" id="{7B8DF446-C170-4FFD-82CB-BD2CA94C0B2B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5213127" y="2414654"/>
                <a:ext cx="2689331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17961" dir="2700000" algn="ctr" rotWithShape="0">
                        <a:schemeClr val="tx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altLang="en-US" sz="1400" i="0" u="none" strike="noStrike" cap="none" normalizeH="0" baseline="0" dirty="0">
                    <a:ln>
                      <a:noFill/>
                    </a:ln>
                    <a:effectLst/>
                    <a:cs typeface="Helvetica" panose="020B0604020202020204" pitchFamily="34" charset="0"/>
                  </a:rPr>
                  <a:t>Pump pulse:</a:t>
                </a:r>
              </a:p>
              <a:p>
                <a:pPr marR="0" lvl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lang="en-US" altLang="en-US" sz="1400" dirty="0">
                    <a:cs typeface="Helvetica" panose="020B0604020202020204" pitchFamily="34" charset="0"/>
                  </a:rPr>
                  <a:t>50 ps, 3.9 </a:t>
                </a:r>
                <a14:m>
                  <m:oMath xmlns:m="http://schemas.openxmlformats.org/officeDocument/2006/math">
                    <m:r>
                      <a:rPr lang="en-US" altLang="en-US" sz="1400" b="0" i="1" dirty="0">
                        <a:latin typeface="Cambria Math" panose="02040503050406030204" pitchFamily="18" charset="0"/>
                        <a:cs typeface="Times New Roman"/>
                      </a:rPr>
                      <m:t>𝜇</m:t>
                    </m:r>
                  </m:oMath>
                </a14:m>
                <a:r>
                  <a:rPr lang="en-US" altLang="en-US" sz="1400" dirty="0">
                    <a:cs typeface="Helvetica" panose="020B0604020202020204" pitchFamily="34" charset="0"/>
                  </a:rPr>
                  <a:t>m</a:t>
                </a:r>
                <a:r>
                  <a:rPr kumimoji="0" lang="en-US" altLang="en-US" sz="1400" i="0" u="none" strike="noStrike" cap="none" normalizeH="0" baseline="0" dirty="0">
                    <a:ln>
                      <a:noFill/>
                    </a:ln>
                    <a:effectLst/>
                    <a:cs typeface="Helvetica" panose="020B0604020202020204" pitchFamily="34" charset="0"/>
                  </a:rPr>
                  <a:t> </a:t>
                </a:r>
                <a:r>
                  <a:rPr lang="en-US" altLang="en-US" sz="1400" dirty="0">
                    <a:cs typeface="Helvetica" panose="020B0604020202020204" pitchFamily="34" charset="0"/>
                  </a:rPr>
                  <a:t>15-35 </a:t>
                </a:r>
                <a:r>
                  <a:rPr lang="en-US" altLang="en-US" sz="1400" dirty="0" err="1">
                    <a:cs typeface="Helvetica" panose="020B0604020202020204" pitchFamily="34" charset="0"/>
                  </a:rPr>
                  <a:t>mJ</a:t>
                </a:r>
                <a:r>
                  <a:rPr lang="en-US" altLang="en-US" sz="1400" dirty="0">
                    <a:cs typeface="Helvetica" panose="020B0604020202020204" pitchFamily="34" charset="0"/>
                  </a:rPr>
                  <a:t> focused 1m at f/33</a:t>
                </a:r>
              </a:p>
              <a:p>
                <a:pPr marR="0" lvl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altLang="en-US" sz="1400" i="0" u="none" strike="noStrike" cap="none" normalizeH="0" baseline="0" dirty="0">
                    <a:ln>
                      <a:noFill/>
                    </a:ln>
                    <a:effectLst/>
                    <a:cs typeface="Helvetica" panose="020B0604020202020204" pitchFamily="34" charset="0"/>
                  </a:rPr>
                  <a:t>20Hz</a:t>
                </a:r>
              </a:p>
            </p:txBody>
          </p:sp>
        </mc:Choice>
        <mc:Fallback xmlns="">
          <p:sp>
            <p:nvSpPr>
              <p:cNvPr id="8" name="Text Box 18">
                <a:extLst>
                  <a:ext uri="{FF2B5EF4-FFF2-40B4-BE49-F238E27FC236}">
                    <a16:creationId xmlns:a16="http://schemas.microsoft.com/office/drawing/2014/main" id="{7B8DF446-C170-4FFD-82CB-BD2CA94C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13127" y="2414654"/>
                <a:ext cx="2689331" cy="954107"/>
              </a:xfrm>
              <a:prstGeom prst="rect">
                <a:avLst/>
              </a:prstGeom>
              <a:blipFill>
                <a:blip r:embed="rId3"/>
                <a:stretch>
                  <a:fillRect l="-680" t="-1274" b="-57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tx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E2CBE565-1424-4A3A-BE21-EBE4D2CA7185}"/>
              </a:ext>
            </a:extLst>
          </p:cNvPr>
          <p:cNvSpPr/>
          <p:nvPr/>
        </p:nvSpPr>
        <p:spPr>
          <a:xfrm>
            <a:off x="5812912" y="3856334"/>
            <a:ext cx="31323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-R. M. Schwartz, D. Woodbury, J. Isaacs, P. Sprangle, and H. M. </a:t>
            </a:r>
            <a:r>
              <a:rPr lang="en-US" sz="1000" dirty="0" err="1"/>
              <a:t>Milchberg</a:t>
            </a:r>
            <a:r>
              <a:rPr lang="en-US" sz="1000" dirty="0"/>
              <a:t>, Sci. Adv. </a:t>
            </a:r>
            <a:r>
              <a:rPr lang="en-US" sz="1000" b="1" dirty="0"/>
              <a:t>5</a:t>
            </a:r>
            <a:r>
              <a:rPr lang="en-US" sz="1000" dirty="0"/>
              <a:t>, eaav6804 (2019)</a:t>
            </a:r>
          </a:p>
          <a:p>
            <a:r>
              <a:rPr lang="en-US" sz="1000" dirty="0"/>
              <a:t>-D. Woodbury R. M. Schwartz, and H. M. </a:t>
            </a:r>
            <a:r>
              <a:rPr lang="en-US" sz="1000" dirty="0" err="1"/>
              <a:t>Milchberg</a:t>
            </a:r>
            <a:r>
              <a:rPr lang="en-US" sz="1000" dirty="0"/>
              <a:t>, Optica </a:t>
            </a:r>
            <a:r>
              <a:rPr lang="en-US" sz="1000" b="1" dirty="0"/>
              <a:t>6</a:t>
            </a:r>
            <a:r>
              <a:rPr lang="en-US" sz="1000" dirty="0"/>
              <a:t> (6) (2019)</a:t>
            </a:r>
          </a:p>
        </p:txBody>
      </p:sp>
    </p:spTree>
    <p:extLst>
      <p:ext uri="{BB962C8B-B14F-4D97-AF65-F5344CB8AC3E}">
        <p14:creationId xmlns:p14="http://schemas.microsoft.com/office/powerpoint/2010/main" val="3616859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2ACE4-9814-4002-A374-6F8A67DAF8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Publications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CFDE8D2-BAB5-401D-8EF5-83AB6D37714A}"/>
              </a:ext>
            </a:extLst>
          </p:cNvPr>
          <p:cNvSpPr txBox="1">
            <a:spLocks/>
          </p:cNvSpPr>
          <p:nvPr/>
        </p:nvSpPr>
        <p:spPr>
          <a:xfrm>
            <a:off x="457200" y="1126357"/>
            <a:ext cx="8142288" cy="321069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30188" indent="-22225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0375" indent="-2301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8975" indent="-2317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600" dirty="0"/>
              <a:t>R. M. Schwartz, D. Woodbury, J. Isaacs, P. </a:t>
            </a:r>
            <a:r>
              <a:rPr lang="en-US" sz="1600" dirty="0" err="1"/>
              <a:t>Sprangle</a:t>
            </a:r>
            <a:r>
              <a:rPr lang="en-US" sz="1600" dirty="0"/>
              <a:t>, and H. M. </a:t>
            </a:r>
            <a:r>
              <a:rPr lang="en-US" sz="1600" dirty="0" err="1"/>
              <a:t>Milchberg</a:t>
            </a:r>
            <a:r>
              <a:rPr lang="en-US" sz="1600" dirty="0"/>
              <a:t>, “Remote detection of radioactive material using mid-IR laser-driven electron avalanche,” Sci. Adv. 5, eaav6804 (2019).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600" dirty="0"/>
              <a:t>D. Woodbury R. M. Schwartz, and H. M. </a:t>
            </a:r>
            <a:r>
              <a:rPr lang="en-US" sz="1600" dirty="0" err="1"/>
              <a:t>Milchberg</a:t>
            </a:r>
            <a:r>
              <a:rPr lang="en-US" sz="1600" dirty="0"/>
              <a:t>, “Measurement of ultralow radiation-induced charge densities using picosecond mid-IR laser-induced breakdown,” Optica 6 (6) (2019).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600" dirty="0"/>
              <a:t>D. Woodbury R. M. Schwartz, E. </a:t>
            </a:r>
            <a:r>
              <a:rPr lang="en-US" sz="1600" dirty="0" err="1"/>
              <a:t>Rockafellow</a:t>
            </a:r>
            <a:r>
              <a:rPr lang="en-US" sz="1600" dirty="0"/>
              <a:t>, J. K. </a:t>
            </a:r>
            <a:r>
              <a:rPr lang="en-US" sz="1600" dirty="0" err="1"/>
              <a:t>Wahlstrand</a:t>
            </a:r>
            <a:r>
              <a:rPr lang="en-US" sz="1600" dirty="0"/>
              <a:t>, and H. M. </a:t>
            </a:r>
            <a:r>
              <a:rPr lang="en-US" sz="1600" dirty="0" err="1"/>
              <a:t>Milchberg</a:t>
            </a:r>
            <a:r>
              <a:rPr lang="en-US" sz="1600" dirty="0"/>
              <a:t>, “Absolute Measurement of Laser Ionization Yield in Atmospheric Pressure Range Gases over 14 Decades,” Phys. Rev. Lett. 124, 013201 (2019).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600" dirty="0"/>
              <a:t>R. </a:t>
            </a:r>
            <a:r>
              <a:rPr lang="en-US" sz="1600" dirty="0" err="1"/>
              <a:t>Lakis</a:t>
            </a:r>
            <a:r>
              <a:rPr lang="en-US" sz="1600" dirty="0"/>
              <a:t>, J. Sears, A </a:t>
            </a:r>
            <a:r>
              <a:rPr lang="en-US" sz="1600" dirty="0" err="1"/>
              <a:t>Favalli</a:t>
            </a:r>
            <a:r>
              <a:rPr lang="en-US" sz="1600" dirty="0"/>
              <a:t>, T. Stockman “Concept of Operations for Mid-IR Laser Driven Ion Detection,” LA-UR-21-21282.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600" dirty="0"/>
              <a:t>D. Woodbury, A. </a:t>
            </a:r>
            <a:r>
              <a:rPr lang="en-US" sz="1600" dirty="0" err="1"/>
              <a:t>Goffin</a:t>
            </a:r>
            <a:r>
              <a:rPr lang="en-US" sz="1600" dirty="0"/>
              <a:t>, R. M. Schwartz, J. Isaacs, and H. M. </a:t>
            </a:r>
            <a:r>
              <a:rPr lang="en-US" sz="1600" dirty="0" err="1"/>
              <a:t>Milchberg</a:t>
            </a:r>
            <a:r>
              <a:rPr lang="en-US" sz="1600" dirty="0"/>
              <a:t>, “Self-Guiding of Long-Wave Infrared Laser Pulses Mediated by Avalanche Ionization,” Phys. Rev. Lett. 125, 133201 (2020).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600" dirty="0"/>
              <a:t>A. </a:t>
            </a:r>
            <a:r>
              <a:rPr lang="en-US" sz="1600" dirty="0" err="1"/>
              <a:t>Zingale</a:t>
            </a:r>
            <a:r>
              <a:rPr lang="en-US" sz="1600" dirty="0"/>
              <a:t>, S. </a:t>
            </a:r>
            <a:r>
              <a:rPr lang="en-US" sz="1600" dirty="0" err="1"/>
              <a:t>Waczynski</a:t>
            </a:r>
            <a:r>
              <a:rPr lang="en-US" sz="1600" dirty="0"/>
              <a:t>, J. Sears, R. E. </a:t>
            </a:r>
            <a:r>
              <a:rPr lang="en-US" sz="1600" dirty="0" err="1"/>
              <a:t>Lakis</a:t>
            </a:r>
            <a:r>
              <a:rPr lang="en-US" sz="1600" dirty="0"/>
              <a:t>, H. M. </a:t>
            </a:r>
            <a:r>
              <a:rPr lang="en-US" sz="1600" dirty="0" err="1"/>
              <a:t>Milchberg</a:t>
            </a:r>
            <a:r>
              <a:rPr lang="en-US" sz="1600" dirty="0"/>
              <a:t>, “Atmospheric effects on laser driven avalanche-based remote detection of radiation,” Optics Letters (submitted)</a:t>
            </a:r>
          </a:p>
        </p:txBody>
      </p:sp>
    </p:spTree>
    <p:extLst>
      <p:ext uri="{BB962C8B-B14F-4D97-AF65-F5344CB8AC3E}">
        <p14:creationId xmlns:p14="http://schemas.microsoft.com/office/powerpoint/2010/main" val="1050594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>
            <a:extLst>
              <a:ext uri="{FF2B5EF4-FFF2-40B4-BE49-F238E27FC236}">
                <a16:creationId xmlns:a16="http://schemas.microsoft.com/office/drawing/2014/main" id="{0E8B125E-C20A-4454-92A0-FF6FA1DBAE90}"/>
              </a:ext>
            </a:extLst>
          </p:cNvPr>
          <p:cNvSpPr/>
          <p:nvPr/>
        </p:nvSpPr>
        <p:spPr>
          <a:xfrm>
            <a:off x="6349300" y="2680445"/>
            <a:ext cx="136475" cy="145566"/>
          </a:xfrm>
          <a:prstGeom prst="ellipse">
            <a:avLst/>
          </a:prstGeom>
          <a:solidFill>
            <a:srgbClr val="FF91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EE0D20-9E6D-456F-B6AC-DFA60E6064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AE122 07/2022: Experimental Setup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45A20-646C-41F4-BE7A-110F620E1D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7200" y="1035903"/>
            <a:ext cx="8229600" cy="3195638"/>
          </a:xfrm>
        </p:spPr>
        <p:txBody>
          <a:bodyPr vert="horz" wrap="square" lIns="0" tIns="0" rIns="0" bIns="0" rtlCol="0"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l-GR" sz="1800" dirty="0"/>
              <a:t>λ</a:t>
            </a:r>
            <a:r>
              <a:rPr lang="en-US" sz="1800" dirty="0"/>
              <a:t> = 9.2 µm, 70 </a:t>
            </a:r>
            <a:r>
              <a:rPr lang="en-US" sz="1800" dirty="0" err="1"/>
              <a:t>ps</a:t>
            </a:r>
            <a:r>
              <a:rPr lang="en-US" sz="1800" dirty="0"/>
              <a:t> FWHM duration, 50 </a:t>
            </a:r>
            <a:r>
              <a:rPr lang="en-US" sz="1800" dirty="0" err="1"/>
              <a:t>mJ</a:t>
            </a:r>
            <a:r>
              <a:rPr lang="en-US" sz="1800" dirty="0"/>
              <a:t> - 1 J energy range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Diagnostics: backscatter photodiodes (MCT) ~ns time resolution, images of plasma fluorescence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~f/200 geometry: 2.1 mm FWHM beam waist diameter, ~2 m Rayleigh range, 0.21 TW/cm</a:t>
            </a:r>
            <a:r>
              <a:rPr lang="en-US" sz="1800" baseline="30000" dirty="0"/>
              <a:t>2</a:t>
            </a:r>
            <a:r>
              <a:rPr lang="en-US" sz="1800" dirty="0"/>
              <a:t> breakdown threshold </a:t>
            </a:r>
          </a:p>
          <a:p>
            <a:pPr marL="230187" lvl="1" indent="0">
              <a:buNone/>
            </a:pP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71C29B-6326-4585-A8C9-7E27EB962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516" y="3109614"/>
            <a:ext cx="5089525" cy="1660258"/>
          </a:xfrm>
          <a:prstGeom prst="rect">
            <a:avLst/>
          </a:prstGeom>
        </p:spPr>
      </p:pic>
      <p:pic>
        <p:nvPicPr>
          <p:cNvPr id="5" name="Picture 2" descr="University of Maryland seal.svg">
            <a:extLst>
              <a:ext uri="{FF2B5EF4-FFF2-40B4-BE49-F238E27FC236}">
                <a16:creationId xmlns:a16="http://schemas.microsoft.com/office/drawing/2014/main" id="{A4681C4E-7718-4311-AA12-54E9D9969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4" y="4227498"/>
            <a:ext cx="635312" cy="63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5F5FB0-B6C1-467E-9E32-C0349D4AD038}"/>
              </a:ext>
            </a:extLst>
          </p:cNvPr>
          <p:cNvCxnSpPr/>
          <p:nvPr/>
        </p:nvCxnSpPr>
        <p:spPr>
          <a:xfrm flipV="1">
            <a:off x="1572582" y="2748259"/>
            <a:ext cx="0" cy="36135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C5DE83-8EF9-47A7-86E7-B5C3A4D6557A}"/>
              </a:ext>
            </a:extLst>
          </p:cNvPr>
          <p:cNvCxnSpPr>
            <a:cxnSpLocks/>
            <a:stCxn id="15" idx="6"/>
          </p:cNvCxnSpPr>
          <p:nvPr/>
        </p:nvCxnSpPr>
        <p:spPr>
          <a:xfrm flipH="1" flipV="1">
            <a:off x="1572586" y="2748260"/>
            <a:ext cx="5440964" cy="3654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8596AD32-FC8E-4633-BBB7-DD0DB4C36418}"/>
              </a:ext>
            </a:extLst>
          </p:cNvPr>
          <p:cNvSpPr/>
          <p:nvPr/>
        </p:nvSpPr>
        <p:spPr>
          <a:xfrm>
            <a:off x="5853838" y="2736344"/>
            <a:ext cx="1159712" cy="311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9DB496-C20A-4FE4-9504-677F2B65AB3E}"/>
              </a:ext>
            </a:extLst>
          </p:cNvPr>
          <p:cNvSpPr txBox="1"/>
          <p:nvPr/>
        </p:nvSpPr>
        <p:spPr>
          <a:xfrm>
            <a:off x="6578524" y="2334490"/>
            <a:ext cx="626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Po-210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17CA78-8E5B-4793-B1D5-ED98C8495207}"/>
              </a:ext>
            </a:extLst>
          </p:cNvPr>
          <p:cNvSpPr txBox="1"/>
          <p:nvPr/>
        </p:nvSpPr>
        <p:spPr>
          <a:xfrm>
            <a:off x="4097420" y="2327426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~10 m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5E1F829-1F22-49B4-99EF-87998804FEF1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4868785" y="2503935"/>
            <a:ext cx="1480515" cy="8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8EB5AD2-E02B-4E0A-B1A0-0D887A9CB807}"/>
              </a:ext>
            </a:extLst>
          </p:cNvPr>
          <p:cNvCxnSpPr>
            <a:cxnSpLocks/>
          </p:cNvCxnSpPr>
          <p:nvPr/>
        </p:nvCxnSpPr>
        <p:spPr>
          <a:xfrm flipH="1">
            <a:off x="1572586" y="2503935"/>
            <a:ext cx="2524830" cy="8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A005FBA-3E7B-400D-89F9-8D9EDF68410B}"/>
              </a:ext>
            </a:extLst>
          </p:cNvPr>
          <p:cNvCxnSpPr>
            <a:stCxn id="26" idx="0"/>
            <a:endCxn id="17" idx="1"/>
          </p:cNvCxnSpPr>
          <p:nvPr/>
        </p:nvCxnSpPr>
        <p:spPr>
          <a:xfrm flipV="1">
            <a:off x="6417538" y="2472990"/>
            <a:ext cx="160986" cy="2074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B77C4266-FF3D-4F09-A211-629F94FE2FDC}"/>
              </a:ext>
            </a:extLst>
          </p:cNvPr>
          <p:cNvSpPr/>
          <p:nvPr/>
        </p:nvSpPr>
        <p:spPr>
          <a:xfrm>
            <a:off x="6361556" y="3300347"/>
            <a:ext cx="136475" cy="2115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D6EE916-BB18-4E0B-ADF7-09873E0A55FC}"/>
              </a:ext>
            </a:extLst>
          </p:cNvPr>
          <p:cNvSpPr/>
          <p:nvPr/>
        </p:nvSpPr>
        <p:spPr>
          <a:xfrm>
            <a:off x="6402497" y="3181705"/>
            <a:ext cx="55982" cy="11672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ABF7EB-17CC-4110-96B7-D2ACCF767002}"/>
              </a:ext>
            </a:extLst>
          </p:cNvPr>
          <p:cNvSpPr txBox="1"/>
          <p:nvPr/>
        </p:nvSpPr>
        <p:spPr>
          <a:xfrm>
            <a:off x="6458479" y="3246577"/>
            <a:ext cx="1812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Fluorescence imager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812B502-84FD-4704-9DE0-8E184D7CC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015" y="3612071"/>
            <a:ext cx="2413230" cy="4106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B86B897-D53A-4A00-BBD7-C38483D0F56D}"/>
              </a:ext>
            </a:extLst>
          </p:cNvPr>
          <p:cNvSpPr txBox="1"/>
          <p:nvPr/>
        </p:nvSpPr>
        <p:spPr>
          <a:xfrm>
            <a:off x="6056760" y="2779645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~2 m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94572BD-3E81-4104-9BA3-162E8DED50C4}"/>
              </a:ext>
            </a:extLst>
          </p:cNvPr>
          <p:cNvCxnSpPr>
            <a:cxnSpLocks/>
          </p:cNvCxnSpPr>
          <p:nvPr/>
        </p:nvCxnSpPr>
        <p:spPr>
          <a:xfrm flipV="1">
            <a:off x="6715471" y="2955420"/>
            <a:ext cx="298079" cy="8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C78B872-9EC3-4214-A98E-079A88672A38}"/>
              </a:ext>
            </a:extLst>
          </p:cNvPr>
          <p:cNvCxnSpPr>
            <a:cxnSpLocks/>
          </p:cNvCxnSpPr>
          <p:nvPr/>
        </p:nvCxnSpPr>
        <p:spPr>
          <a:xfrm flipH="1">
            <a:off x="5851020" y="2964311"/>
            <a:ext cx="262042" cy="8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682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330CF5-6640-4968-A164-5F88C5B6D5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AE122 07/2022: </a:t>
            </a:r>
            <a:br>
              <a:rPr lang="en-US" dirty="0"/>
            </a:br>
            <a:r>
              <a:rPr lang="en-US" dirty="0"/>
              <a:t>Fluorescence images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95B151-331D-4E74-BFA7-E821AB80E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391" y="1856307"/>
            <a:ext cx="4204256" cy="71544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D9467-C7B6-4266-B78A-8EAA66DE15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42998" y="1386032"/>
            <a:ext cx="2703443" cy="35780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Source covered with foil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F31AEB-B0A8-4A35-AC1C-579E7077D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48" y="1856308"/>
            <a:ext cx="4204252" cy="7154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3E471F-ECB8-4E65-893C-6F9D23453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744" y="2684217"/>
            <a:ext cx="4204256" cy="7154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F66A33-461D-4673-BAAB-378CE9A6C0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748" y="3586178"/>
            <a:ext cx="4204252" cy="7154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D3D052-6942-4A8A-8BE5-7DFD4F2F90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1391" y="2684216"/>
            <a:ext cx="4204256" cy="7154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2AE0F1-F119-4961-BF4D-6417F55EC5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1395" y="3586178"/>
            <a:ext cx="4204252" cy="71544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382BF7F-F41C-4492-9187-B4E1F0B5142B}"/>
              </a:ext>
            </a:extLst>
          </p:cNvPr>
          <p:cNvSpPr txBox="1">
            <a:spLocks/>
          </p:cNvSpPr>
          <p:nvPr/>
        </p:nvSpPr>
        <p:spPr>
          <a:xfrm>
            <a:off x="5670275" y="1386032"/>
            <a:ext cx="2703443" cy="3578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30188" indent="-230188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0375" indent="-2301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8975" indent="-2317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Source uncovered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1EA72F-4CAC-46FB-9DED-FD01D83FF33F}"/>
              </a:ext>
            </a:extLst>
          </p:cNvPr>
          <p:cNvCxnSpPr>
            <a:cxnSpLocks/>
          </p:cNvCxnSpPr>
          <p:nvPr/>
        </p:nvCxnSpPr>
        <p:spPr>
          <a:xfrm rot="5400000" flipV="1">
            <a:off x="662846" y="2125084"/>
            <a:ext cx="0" cy="265176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B03135B-7E46-4B38-96AE-1E6317BC53E0}"/>
              </a:ext>
            </a:extLst>
          </p:cNvPr>
          <p:cNvSpPr txBox="1"/>
          <p:nvPr/>
        </p:nvSpPr>
        <p:spPr>
          <a:xfrm>
            <a:off x="395785" y="2257672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 cm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C8E387D-B28B-4FBE-91E8-D414332201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5120" y="373463"/>
            <a:ext cx="4204252" cy="718500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78B60A0-EF71-4319-B516-E6E84F2316E5}"/>
              </a:ext>
            </a:extLst>
          </p:cNvPr>
          <p:cNvCxnSpPr>
            <a:cxnSpLocks/>
          </p:cNvCxnSpPr>
          <p:nvPr/>
        </p:nvCxnSpPr>
        <p:spPr>
          <a:xfrm flipV="1">
            <a:off x="4844955" y="605933"/>
            <a:ext cx="3974417" cy="7854"/>
          </a:xfrm>
          <a:prstGeom prst="straightConnector1">
            <a:avLst/>
          </a:prstGeom>
          <a:ln w="38100">
            <a:solidFill>
              <a:srgbClr val="EB0F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DE419D6-5455-46AD-8294-BAEA762CCFF3}"/>
              </a:ext>
            </a:extLst>
          </p:cNvPr>
          <p:cNvCxnSpPr/>
          <p:nvPr/>
        </p:nvCxnSpPr>
        <p:spPr>
          <a:xfrm>
            <a:off x="6712277" y="605933"/>
            <a:ext cx="0" cy="2683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2B8D57F-C8EE-45C3-A9B5-CCACF8426EA1}"/>
              </a:ext>
            </a:extLst>
          </p:cNvPr>
          <p:cNvSpPr txBox="1"/>
          <p:nvPr/>
        </p:nvSpPr>
        <p:spPr>
          <a:xfrm>
            <a:off x="7169477" y="786047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 cm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C563542-074E-472F-9404-67B6151864D9}"/>
              </a:ext>
            </a:extLst>
          </p:cNvPr>
          <p:cNvCxnSpPr/>
          <p:nvPr/>
        </p:nvCxnSpPr>
        <p:spPr>
          <a:xfrm flipH="1" flipV="1">
            <a:off x="6712277" y="740111"/>
            <a:ext cx="526773" cy="195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0AC69EB-CDA3-4AB4-A58D-BB7B7706C7DD}"/>
              </a:ext>
            </a:extLst>
          </p:cNvPr>
          <p:cNvSpPr txBox="1"/>
          <p:nvPr/>
        </p:nvSpPr>
        <p:spPr>
          <a:xfrm>
            <a:off x="6316319" y="80736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Po-210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E8AC9C-7841-4374-95E7-7D00866BC675}"/>
              </a:ext>
            </a:extLst>
          </p:cNvPr>
          <p:cNvSpPr txBox="1"/>
          <p:nvPr/>
        </p:nvSpPr>
        <p:spPr>
          <a:xfrm>
            <a:off x="5006056" y="322307"/>
            <a:ext cx="1179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Laser path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DD56886-2FAF-4A77-9EDC-DB2ABF5AD746}"/>
              </a:ext>
            </a:extLst>
          </p:cNvPr>
          <p:cNvCxnSpPr>
            <a:cxnSpLocks/>
          </p:cNvCxnSpPr>
          <p:nvPr/>
        </p:nvCxnSpPr>
        <p:spPr>
          <a:xfrm rot="5400000" flipV="1">
            <a:off x="4997467" y="674772"/>
            <a:ext cx="0" cy="265176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D19B725-429C-4477-B8BF-DE3318B6E8E2}"/>
              </a:ext>
            </a:extLst>
          </p:cNvPr>
          <p:cNvSpPr txBox="1"/>
          <p:nvPr/>
        </p:nvSpPr>
        <p:spPr>
          <a:xfrm>
            <a:off x="4730406" y="807360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 cm</a:t>
            </a:r>
          </a:p>
        </p:txBody>
      </p:sp>
      <p:pic>
        <p:nvPicPr>
          <p:cNvPr id="32" name="Picture 2" descr="University of Maryland seal.svg">
            <a:extLst>
              <a:ext uri="{FF2B5EF4-FFF2-40B4-BE49-F238E27FC236}">
                <a16:creationId xmlns:a16="http://schemas.microsoft.com/office/drawing/2014/main" id="{3093C355-7FB0-40CF-9682-0130606A3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42" y="4508188"/>
            <a:ext cx="635312" cy="63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967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BAFF0A2D-BD7B-4D08-99F4-B21C6F95DE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" t="3436" r="6442" b="49694"/>
          <a:stretch/>
        </p:blipFill>
        <p:spPr>
          <a:xfrm>
            <a:off x="5785459" y="204854"/>
            <a:ext cx="2901341" cy="184300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330CF5-6640-4968-A164-5F88C5B6D5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AE122 07/2022: </a:t>
            </a:r>
            <a:br>
              <a:rPr lang="en-US" dirty="0"/>
            </a:br>
            <a:r>
              <a:rPr lang="en-US" dirty="0"/>
              <a:t>Fluorescence images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95B151-331D-4E74-BFA7-E821AB80E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391" y="2214116"/>
            <a:ext cx="4204256" cy="7154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F31AEB-B0A8-4A35-AC1C-579E7077D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748" y="2214117"/>
            <a:ext cx="4204252" cy="7154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3E471F-ECB8-4E65-893C-6F9D234538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744" y="3042026"/>
            <a:ext cx="4204256" cy="7154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F66A33-461D-4673-BAAB-378CE9A6C0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748" y="3943987"/>
            <a:ext cx="4204252" cy="7154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D3D052-6942-4A8A-8BE5-7DFD4F2F90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1391" y="3042025"/>
            <a:ext cx="4204256" cy="7154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2AE0F1-F119-4961-BF4D-6417F55EC5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1395" y="3943987"/>
            <a:ext cx="4204252" cy="715442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2DB90B8-FCE4-4947-96B0-B82589D444E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7200" y="1238822"/>
            <a:ext cx="8229600" cy="904857"/>
          </a:xfrm>
        </p:spPr>
        <p:txBody>
          <a:bodyPr/>
          <a:lstStyle/>
          <a:p>
            <a:r>
              <a:rPr lang="en-US" sz="1400" dirty="0"/>
              <a:t>Image taken at ~40 inches from focus with 1.5” collection lens</a:t>
            </a:r>
          </a:p>
          <a:p>
            <a:r>
              <a:rPr lang="en-US" sz="1400" dirty="0"/>
              <a:t>Scaled back to 10 m this would require a ~12” collection optic</a:t>
            </a:r>
          </a:p>
          <a:p>
            <a:r>
              <a:rPr lang="en-US" sz="1400" dirty="0"/>
              <a:t>Readily reproduce this image at 10 m standoff distance</a:t>
            </a:r>
          </a:p>
        </p:txBody>
      </p:sp>
      <p:pic>
        <p:nvPicPr>
          <p:cNvPr id="21" name="Picture 2" descr="University of Maryland seal.svg">
            <a:extLst>
              <a:ext uri="{FF2B5EF4-FFF2-40B4-BE49-F238E27FC236}">
                <a16:creationId xmlns:a16="http://schemas.microsoft.com/office/drawing/2014/main" id="{5163C229-DB15-40D2-A68F-FE3AFD427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702" y="46863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245211"/>
      </p:ext>
    </p:extLst>
  </p:cSld>
  <p:clrMapOvr>
    <a:masterClrMapping/>
  </p:clrMapOvr>
</p:sld>
</file>

<file path=ppt/theme/theme1.xml><?xml version="1.0" encoding="utf-8"?>
<a:theme xmlns:a="http://schemas.openxmlformats.org/drawingml/2006/main" name="Mai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FFFF"/>
      </a:lt1>
      <a:dk2>
        <a:srgbClr val="000E7E"/>
      </a:dk2>
      <a:lt2>
        <a:srgbClr val="E7E6E6"/>
      </a:lt2>
      <a:accent1>
        <a:srgbClr val="0070C1"/>
      </a:accent1>
      <a:accent2>
        <a:srgbClr val="FF9128"/>
      </a:accent2>
      <a:accent3>
        <a:srgbClr val="CCD0E1"/>
      </a:accent3>
      <a:accent4>
        <a:srgbClr val="00A963"/>
      </a:accent4>
      <a:accent5>
        <a:srgbClr val="69C3FF"/>
      </a:accent5>
      <a:accent6>
        <a:srgbClr val="EB0E1D"/>
      </a:accent6>
      <a:hlink>
        <a:srgbClr val="69C3F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205094EDDB4A4A8F176120CFB1C16B" ma:contentTypeVersion="14" ma:contentTypeDescription="Create a new document." ma:contentTypeScope="" ma:versionID="9f5b7cc7fa4f5a9d37acab37ecc9324c">
  <xsd:schema xmlns:xsd="http://www.w3.org/2001/XMLSchema" xmlns:xs="http://www.w3.org/2001/XMLSchema" xmlns:p="http://schemas.microsoft.com/office/2006/metadata/properties" xmlns:ns3="6d6e5700-e82d-42c2-b91d-3adb7e810389" xmlns:ns4="ff1271c5-1f23-4d4a-a9ef-ec916dec94a3" targetNamespace="http://schemas.microsoft.com/office/2006/metadata/properties" ma:root="true" ma:fieldsID="b8510d59c4e8f14558a3cb586124ee4c" ns3:_="" ns4:_="">
    <xsd:import namespace="6d6e5700-e82d-42c2-b91d-3adb7e810389"/>
    <xsd:import namespace="ff1271c5-1f23-4d4a-a9ef-ec916dec94a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6e5700-e82d-42c2-b91d-3adb7e8103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1271c5-1f23-4d4a-a9ef-ec916dec94a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BBB00E-640B-4895-94BF-0E797A2A6F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773783-C510-4C14-B315-91085968DE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6e5700-e82d-42c2-b91d-3adb7e810389"/>
    <ds:schemaRef ds:uri="ff1271c5-1f23-4d4a-a9ef-ec916dec94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41EE01-FFE5-4629-87FC-3AF569441455}">
  <ds:schemaRefs>
    <ds:schemaRef ds:uri="http://www.w3.org/XML/1998/namespace"/>
    <ds:schemaRef ds:uri="http://purl.org/dc/terms/"/>
    <ds:schemaRef ds:uri="ff1271c5-1f23-4d4a-a9ef-ec916dec94a3"/>
    <ds:schemaRef ds:uri="http://schemas.microsoft.com/office/2006/documentManagement/types"/>
    <ds:schemaRef ds:uri="http://purl.org/dc/dcmitype/"/>
    <ds:schemaRef ds:uri="6d6e5700-e82d-42c2-b91d-3adb7e810389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20706</TotalTime>
  <Words>2152</Words>
  <Application>Microsoft Office PowerPoint</Application>
  <PresentationFormat>On-screen Show (16:9)</PresentationFormat>
  <Paragraphs>394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41" baseType="lpstr">
      <vt:lpstr>ＭＳ Ｐゴシック</vt:lpstr>
      <vt:lpstr>Abadi</vt:lpstr>
      <vt:lpstr>Acumin Pro</vt:lpstr>
      <vt:lpstr>Arial</vt:lpstr>
      <vt:lpstr>Calibri</vt:lpstr>
      <vt:lpstr>Calibri Light</vt:lpstr>
      <vt:lpstr>Cambria Math</vt:lpstr>
      <vt:lpstr>Helvetica</vt:lpstr>
      <vt:lpstr>Source Sans Pro Semibold</vt:lpstr>
      <vt:lpstr>Symbol</vt:lpstr>
      <vt:lpstr>System Font Regular</vt:lpstr>
      <vt:lpstr>Times New Roman</vt:lpstr>
      <vt:lpstr>Univers</vt:lpstr>
      <vt:lpstr>Wingdings</vt:lpstr>
      <vt:lpstr>Main</vt:lpstr>
      <vt:lpstr>Custom Design</vt:lpstr>
      <vt:lpstr>Office Theme</vt:lpstr>
      <vt:lpstr>AE122 Status Report &amp; New Proposal 312793: Remote detection of radioactive materials using long wave infrared laser-driven avalanche breakdown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Special Equipment Requirements and Hazards</vt:lpstr>
      <vt:lpstr>Experimental Time Request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Zingale, Anthony Vincent</cp:lastModifiedBy>
  <cp:revision>297</cp:revision>
  <dcterms:created xsi:type="dcterms:W3CDTF">2020-12-17T00:35:24Z</dcterms:created>
  <dcterms:modified xsi:type="dcterms:W3CDTF">2023-03-01T01:49:35Z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0x010100B9205094EDDB4A4A8F176120CFB1C16B</vt:lpwstr>
  </property>
</Properties>
</file>