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81" r:id="rId1"/>
    <p:sldMasterId id="2147483668" r:id="rId2"/>
  </p:sldMasterIdLst>
  <p:notesMasterIdLst>
    <p:notesMasterId r:id="rId23"/>
  </p:notesMasterIdLst>
  <p:handoutMasterIdLst>
    <p:handoutMasterId r:id="rId24"/>
  </p:handoutMasterIdLst>
  <p:sldIdLst>
    <p:sldId id="669" r:id="rId3"/>
    <p:sldId id="681" r:id="rId4"/>
    <p:sldId id="695" r:id="rId5"/>
    <p:sldId id="698" r:id="rId6"/>
    <p:sldId id="684" r:id="rId7"/>
    <p:sldId id="697" r:id="rId8"/>
    <p:sldId id="689" r:id="rId9"/>
    <p:sldId id="685" r:id="rId10"/>
    <p:sldId id="701" r:id="rId11"/>
    <p:sldId id="704" r:id="rId12"/>
    <p:sldId id="686" r:id="rId13"/>
    <p:sldId id="703" r:id="rId14"/>
    <p:sldId id="693" r:id="rId15"/>
    <p:sldId id="687" r:id="rId16"/>
    <p:sldId id="694" r:id="rId17"/>
    <p:sldId id="691" r:id="rId18"/>
    <p:sldId id="692" r:id="rId19"/>
    <p:sldId id="690" r:id="rId20"/>
    <p:sldId id="702" r:id="rId21"/>
    <p:sldId id="696" r:id="rId22"/>
  </p:sldIdLst>
  <p:sldSz cx="12192000" cy="6858000"/>
  <p:notesSz cx="9296400" cy="7010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12" userDrawn="1">
          <p15:clr>
            <a:srgbClr val="A4A3A4"/>
          </p15:clr>
        </p15:guide>
        <p15:guide id="2" pos="745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18659B"/>
    <a:srgbClr val="6600FF"/>
    <a:srgbClr val="F1A428"/>
    <a:srgbClr val="FAB20A"/>
    <a:srgbClr val="142956"/>
    <a:srgbClr val="FBD539"/>
    <a:srgbClr val="175189"/>
    <a:srgbClr val="FCD635"/>
    <a:srgbClr val="CD72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83" autoAdjust="0"/>
    <p:restoredTop sz="93289" autoAdjust="0"/>
  </p:normalViewPr>
  <p:slideViewPr>
    <p:cSldViewPr snapToGrid="0" snapToObjects="1">
      <p:cViewPr varScale="1">
        <p:scale>
          <a:sx n="83" d="100"/>
          <a:sy n="83" d="100"/>
        </p:scale>
        <p:origin x="674" y="26"/>
      </p:cViewPr>
      <p:guideLst>
        <p:guide orient="horz" pos="1512"/>
        <p:guide pos="74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2" d="100"/>
        <a:sy n="132" d="100"/>
      </p:scale>
      <p:origin x="0" y="0"/>
    </p:cViewPr>
  </p:sorterViewPr>
  <p:notesViewPr>
    <p:cSldViewPr snapToGrid="0" snapToObjects="1">
      <p:cViewPr varScale="1">
        <p:scale>
          <a:sx n="110" d="100"/>
          <a:sy n="110" d="100"/>
        </p:scale>
        <p:origin x="2424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28440" cy="350520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09" y="1"/>
            <a:ext cx="4028440" cy="350520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r">
              <a:defRPr sz="1200"/>
            </a:lvl1pPr>
          </a:lstStyle>
          <a:p>
            <a:fld id="{4815044D-E4BB-CA41-A445-1BC98A80CCDF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3"/>
            <a:ext cx="4028440" cy="350520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09" y="6658663"/>
            <a:ext cx="4028440" cy="350520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r">
              <a:defRPr sz="1200"/>
            </a:lvl1pPr>
          </a:lstStyle>
          <a:p>
            <a:fld id="{37979C3E-D73B-0344-9CC8-D9BB2E889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4168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28440" cy="350520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1"/>
            <a:ext cx="4028440" cy="350520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r">
              <a:defRPr sz="1200"/>
            </a:lvl1pPr>
          </a:lstStyle>
          <a:p>
            <a:fld id="{1906B22E-EC58-E54F-8A68-328E02AEFCF3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7050"/>
            <a:ext cx="46736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6" tIns="46588" rIns="93176" bIns="4658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29941"/>
            <a:ext cx="7437120" cy="3154680"/>
          </a:xfrm>
          <a:prstGeom prst="rect">
            <a:avLst/>
          </a:prstGeom>
        </p:spPr>
        <p:txBody>
          <a:bodyPr vert="horz" lIns="93176" tIns="46588" rIns="93176" bIns="4658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3"/>
            <a:ext cx="4028440" cy="350520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3"/>
            <a:ext cx="4028440" cy="350520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r">
              <a:defRPr sz="1200"/>
            </a:lvl1pPr>
          </a:lstStyle>
          <a:p>
            <a:fld id="{9B49BC1A-5856-F44F-BDE8-5AECDB4BC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83132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11400" y="527050"/>
            <a:ext cx="46736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49BC1A-5856-F44F-BDE8-5AECDB4BC35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5391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11400" y="527050"/>
            <a:ext cx="46736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49BC1A-5856-F44F-BDE8-5AECDB4BC35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4076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11400" y="527050"/>
            <a:ext cx="46736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49BC1A-5856-F44F-BDE8-5AECDB4BC35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101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11400" y="527050"/>
            <a:ext cx="46736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49BC1A-5856-F44F-BDE8-5AECDB4BC35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5874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11400" y="527050"/>
            <a:ext cx="46736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49BC1A-5856-F44F-BDE8-5AECDB4BC35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2421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11400" y="527050"/>
            <a:ext cx="46736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49BC1A-5856-F44F-BDE8-5AECDB4BC35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039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11400" y="527050"/>
            <a:ext cx="46736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49BC1A-5856-F44F-BDE8-5AECDB4BC35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6583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11400" y="527050"/>
            <a:ext cx="46736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49BC1A-5856-F44F-BDE8-5AECDB4BC35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2622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11400" y="527050"/>
            <a:ext cx="46736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49BC1A-5856-F44F-BDE8-5AECDB4BC35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1158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11400" y="527050"/>
            <a:ext cx="46736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49BC1A-5856-F44F-BDE8-5AECDB4BC35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2652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11400" y="527050"/>
            <a:ext cx="46736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49BC1A-5856-F44F-BDE8-5AECDB4BC35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3622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11400" y="527050"/>
            <a:ext cx="46736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49BC1A-5856-F44F-BDE8-5AECDB4BC35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1318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11400" y="527050"/>
            <a:ext cx="46736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49BC1A-5856-F44F-BDE8-5AECDB4BC35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9544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11400" y="527050"/>
            <a:ext cx="46736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49BC1A-5856-F44F-BDE8-5AECDB4BC35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2543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11400" y="527050"/>
            <a:ext cx="46736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49BC1A-5856-F44F-BDE8-5AECDB4BC35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34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Blu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/>
          <p:nvPr/>
        </p:nvSpPr>
        <p:spPr>
          <a:xfrm>
            <a:off x="23301" y="4761081"/>
            <a:ext cx="12145401" cy="2096920"/>
          </a:xfrm>
          <a:prstGeom prst="rect">
            <a:avLst/>
          </a:prstGeom>
          <a:solidFill>
            <a:srgbClr val="001236"/>
          </a:solidFill>
          <a:ln w="3175">
            <a:solidFill>
              <a:srgbClr val="001746"/>
            </a:solidFill>
            <a:miter/>
          </a:ln>
        </p:spPr>
        <p:txBody>
          <a:bodyPr lIns="40341" tIns="40341" rIns="40341" bIns="40341" anchor="ctr"/>
          <a:lstStyle/>
          <a:p>
            <a:pPr algn="ctr" defTabSz="806823"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1400" dirty="0"/>
          </a:p>
        </p:txBody>
      </p:sp>
      <p:sp>
        <p:nvSpPr>
          <p:cNvPr id="141" name="Shape 141"/>
          <p:cNvSpPr>
            <a:spLocks noGrp="1"/>
          </p:cNvSpPr>
          <p:nvPr>
            <p:ph type="title" hasCustomPrompt="1"/>
          </p:nvPr>
        </p:nvSpPr>
        <p:spPr>
          <a:xfrm>
            <a:off x="717176" y="1944177"/>
            <a:ext cx="10757648" cy="2250924"/>
          </a:xfrm>
          <a:prstGeom prst="rect">
            <a:avLst/>
          </a:prstGeom>
        </p:spPr>
        <p:txBody>
          <a:bodyPr lIns="0" tIns="0" rIns="0" bIns="0" anchor="t"/>
          <a:lstStyle>
            <a:lvl1pPr algn="l" defTabSz="914373">
              <a:lnSpc>
                <a:spcPts val="4500"/>
              </a:lnSpc>
              <a:defRPr sz="4000" b="1" baseline="0">
                <a:solidFill>
                  <a:srgbClr val="FFFFFF"/>
                </a:solidFill>
                <a:latin typeface="Arial"/>
                <a:ea typeface="Aileron SemiBold"/>
                <a:cs typeface="Arial"/>
                <a:sym typeface="Aileron SemiBold"/>
              </a:defRPr>
            </a:lvl1pPr>
          </a:lstStyle>
          <a:p>
            <a:r>
              <a:rPr lang="en-US" altLang="ja-JP" dirty="0"/>
              <a:t>Title Text</a:t>
            </a:r>
            <a:endParaRPr dirty="0"/>
          </a:p>
        </p:txBody>
      </p:sp>
      <p:sp>
        <p:nvSpPr>
          <p:cNvPr id="142" name="Shape 142"/>
          <p:cNvSpPr>
            <a:spLocks noGrp="1"/>
          </p:cNvSpPr>
          <p:nvPr>
            <p:ph type="body" sz="quarter" idx="1"/>
          </p:nvPr>
        </p:nvSpPr>
        <p:spPr>
          <a:xfrm>
            <a:off x="717176" y="4897864"/>
            <a:ext cx="6185648" cy="1691849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 defTabSz="914373">
              <a:lnSpc>
                <a:spcPct val="110000"/>
              </a:lnSpc>
              <a:spcBef>
                <a:spcPts val="0"/>
              </a:spcBef>
              <a:buSzTx/>
              <a:buFontTx/>
              <a:buNone/>
              <a:defRPr sz="1800" b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0" indent="0" defTabSz="914373">
              <a:lnSpc>
                <a:spcPct val="110000"/>
              </a:lnSpc>
              <a:spcBef>
                <a:spcPts val="0"/>
              </a:spcBef>
              <a:buSzTx/>
              <a:buFontTx/>
              <a:buNone/>
              <a:defRPr sz="1600" b="1" baseline="0">
                <a:solidFill>
                  <a:srgbClr val="FAB20A"/>
                </a:solidFill>
                <a:latin typeface="Arial" charset="0"/>
                <a:ea typeface="Arial" charset="0"/>
                <a:cs typeface="Arial" charset="0"/>
              </a:defRPr>
            </a:lvl2pPr>
            <a:lvl3pPr marL="0" indent="0" defTabSz="914373">
              <a:lnSpc>
                <a:spcPct val="110000"/>
              </a:lnSpc>
              <a:spcBef>
                <a:spcPts val="0"/>
              </a:spcBef>
              <a:buSzTx/>
              <a:buFontTx/>
              <a:buNone/>
              <a:defRPr sz="1600" b="1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3pPr>
            <a:lvl4pPr marL="586220" indent="-129020" defTabSz="914373">
              <a:lnSpc>
                <a:spcPts val="1600"/>
              </a:lnSpc>
              <a:spcBef>
                <a:spcPts val="0"/>
              </a:spcBef>
              <a:buFontTx/>
              <a:buChar char="−"/>
              <a:defRPr sz="1200">
                <a:solidFill>
                  <a:srgbClr val="FFFFFF"/>
                </a:solidFill>
              </a:defRPr>
            </a:lvl4pPr>
            <a:lvl5pPr marL="870267" indent="-176530" defTabSz="914373">
              <a:lnSpc>
                <a:spcPts val="1600"/>
              </a:lnSpc>
              <a:spcBef>
                <a:spcPts val="0"/>
              </a:spcBef>
              <a:buFontTx/>
              <a:buChar char="•"/>
              <a:defRPr sz="12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8" name="PPD-Logo-highres new colors.png"/>
          <p:cNvPicPr>
            <a:picLocks noChangeAspect="1"/>
          </p:cNvPicPr>
          <p:nvPr userDrawn="1"/>
        </p:nvPicPr>
        <p:blipFill>
          <a:blip r:embed="rId3">
            <a:extLst/>
          </a:blip>
          <a:stretch>
            <a:fillRect/>
          </a:stretch>
        </p:blipFill>
        <p:spPr>
          <a:xfrm>
            <a:off x="9905710" y="4897864"/>
            <a:ext cx="1608324" cy="1206242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Picture 1" descr="NRL_logo_Reverse.pd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76" y="403412"/>
            <a:ext cx="1610088" cy="806825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744885" y="6189663"/>
            <a:ext cx="3729567" cy="400050"/>
          </a:xfrm>
        </p:spPr>
        <p:txBody>
          <a:bodyPr>
            <a:noAutofit/>
          </a:bodyPr>
          <a:lstStyle>
            <a:lvl1pPr marL="0" indent="0" algn="r">
              <a:buNone/>
              <a:defRPr sz="1200"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kumimoji="1" lang="en-US" altLang="ja-JP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90964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 Blu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/>
          <p:nvPr/>
        </p:nvSpPr>
        <p:spPr>
          <a:xfrm>
            <a:off x="23301" y="4761081"/>
            <a:ext cx="12145401" cy="2096920"/>
          </a:xfrm>
          <a:prstGeom prst="rect">
            <a:avLst/>
          </a:prstGeom>
          <a:solidFill>
            <a:srgbClr val="001236"/>
          </a:solidFill>
          <a:ln w="3175">
            <a:solidFill>
              <a:srgbClr val="001746"/>
            </a:solidFill>
            <a:miter/>
          </a:ln>
        </p:spPr>
        <p:txBody>
          <a:bodyPr lIns="40341" tIns="40341" rIns="40341" bIns="40341" anchor="ctr"/>
          <a:lstStyle/>
          <a:p>
            <a:pPr algn="ctr" defTabSz="806823"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1400" dirty="0"/>
          </a:p>
        </p:txBody>
      </p:sp>
      <p:sp>
        <p:nvSpPr>
          <p:cNvPr id="141" name="Shape 141"/>
          <p:cNvSpPr>
            <a:spLocks noGrp="1"/>
          </p:cNvSpPr>
          <p:nvPr>
            <p:ph type="title" hasCustomPrompt="1"/>
          </p:nvPr>
        </p:nvSpPr>
        <p:spPr>
          <a:xfrm>
            <a:off x="717176" y="1944177"/>
            <a:ext cx="10757648" cy="2250924"/>
          </a:xfrm>
          <a:prstGeom prst="rect">
            <a:avLst/>
          </a:prstGeom>
        </p:spPr>
        <p:txBody>
          <a:bodyPr lIns="0" tIns="0" rIns="0" bIns="0" anchor="t"/>
          <a:lstStyle>
            <a:lvl1pPr algn="l" defTabSz="914373">
              <a:lnSpc>
                <a:spcPts val="4500"/>
              </a:lnSpc>
              <a:defRPr sz="4000" b="1" baseline="0">
                <a:solidFill>
                  <a:srgbClr val="FFFFFF"/>
                </a:solidFill>
                <a:latin typeface="Arial"/>
                <a:ea typeface="Aileron SemiBold"/>
                <a:cs typeface="Arial"/>
                <a:sym typeface="Aileron SemiBold"/>
              </a:defRPr>
            </a:lvl1pPr>
          </a:lstStyle>
          <a:p>
            <a:r>
              <a:rPr lang="en-US" altLang="ja-JP" dirty="0"/>
              <a:t>Title Text</a:t>
            </a:r>
            <a:endParaRPr dirty="0"/>
          </a:p>
        </p:txBody>
      </p:sp>
      <p:sp>
        <p:nvSpPr>
          <p:cNvPr id="142" name="Shape 142"/>
          <p:cNvSpPr>
            <a:spLocks noGrp="1"/>
          </p:cNvSpPr>
          <p:nvPr>
            <p:ph type="body" sz="quarter" idx="1"/>
          </p:nvPr>
        </p:nvSpPr>
        <p:spPr>
          <a:xfrm>
            <a:off x="717176" y="4897864"/>
            <a:ext cx="6185648" cy="1691849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 defTabSz="914373">
              <a:lnSpc>
                <a:spcPct val="110000"/>
              </a:lnSpc>
              <a:spcBef>
                <a:spcPts val="0"/>
              </a:spcBef>
              <a:buSzTx/>
              <a:buFontTx/>
              <a:buNone/>
              <a:defRPr sz="1800" b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0" indent="0" defTabSz="914373">
              <a:lnSpc>
                <a:spcPct val="110000"/>
              </a:lnSpc>
              <a:spcBef>
                <a:spcPts val="0"/>
              </a:spcBef>
              <a:buSzTx/>
              <a:buFontTx/>
              <a:buNone/>
              <a:defRPr sz="1600" b="1" baseline="0">
                <a:solidFill>
                  <a:srgbClr val="FAB20A"/>
                </a:solidFill>
                <a:latin typeface="Arial" charset="0"/>
                <a:ea typeface="Arial" charset="0"/>
                <a:cs typeface="Arial" charset="0"/>
              </a:defRPr>
            </a:lvl2pPr>
            <a:lvl3pPr marL="0" indent="0" defTabSz="914373">
              <a:lnSpc>
                <a:spcPct val="110000"/>
              </a:lnSpc>
              <a:spcBef>
                <a:spcPts val="0"/>
              </a:spcBef>
              <a:buSzTx/>
              <a:buFontTx/>
              <a:buNone/>
              <a:defRPr sz="1600" b="1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3pPr>
            <a:lvl4pPr marL="586220" indent="-129020" defTabSz="914373">
              <a:lnSpc>
                <a:spcPts val="1600"/>
              </a:lnSpc>
              <a:spcBef>
                <a:spcPts val="0"/>
              </a:spcBef>
              <a:buFontTx/>
              <a:buChar char="−"/>
              <a:defRPr sz="1200">
                <a:solidFill>
                  <a:srgbClr val="FFFFFF"/>
                </a:solidFill>
              </a:defRPr>
            </a:lvl4pPr>
            <a:lvl5pPr marL="870267" indent="-176530" defTabSz="914373">
              <a:lnSpc>
                <a:spcPts val="1600"/>
              </a:lnSpc>
              <a:spcBef>
                <a:spcPts val="0"/>
              </a:spcBef>
              <a:buFontTx/>
              <a:buChar char="•"/>
              <a:defRPr sz="12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8" name="PPD-Logo-highres new colors.png"/>
          <p:cNvPicPr>
            <a:picLocks noChangeAspect="1"/>
          </p:cNvPicPr>
          <p:nvPr userDrawn="1"/>
        </p:nvPicPr>
        <p:blipFill>
          <a:blip r:embed="rId3">
            <a:extLst/>
          </a:blip>
          <a:stretch>
            <a:fillRect/>
          </a:stretch>
        </p:blipFill>
        <p:spPr>
          <a:xfrm>
            <a:off x="9866501" y="5206420"/>
            <a:ext cx="1313073" cy="1206242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Picture 1" descr="NRL_logo_Reverse.pd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76" y="403412"/>
            <a:ext cx="1451652" cy="80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59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7143"/>
            <a:ext cx="10972800" cy="490902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F1A33-B498-BD4C-B805-CE149A64FC9A}" type="datetime1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ATF Users Group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DDC34-D481-2744-812B-2FCD98088C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533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: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7143"/>
            <a:ext cx="5364480" cy="490902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942A6-2148-1444-AE9B-74B000EA264D}" type="datetime1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ATF Users Group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DDC34-D481-2744-812B-2FCD98088CB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6217920" y="1217143"/>
            <a:ext cx="5364480" cy="490902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6138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: three reg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98B8C-55F2-0B4F-9636-6C6C512364AD}" type="datetime1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ATF Users Group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DDC34-D481-2744-812B-2FCD98088CB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09600" y="1217143"/>
            <a:ext cx="5364480" cy="490902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6217920" y="1217143"/>
            <a:ext cx="5364480" cy="2382585"/>
          </a:xfrm>
          <a:prstGeom prst="rect">
            <a:avLst/>
          </a:prstGeom>
        </p:spPr>
        <p:txBody>
          <a:bodyPr/>
          <a:lstStyle>
            <a:lvl2pPr marL="554038" indent="-231775">
              <a:tabLst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6217920" y="3728220"/>
            <a:ext cx="5364480" cy="238258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85550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: four reg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5CA6D-06A1-8E48-ADAC-B311A0D94460}" type="datetime1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ATF Users Group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DDC34-D481-2744-812B-2FCD98088CB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6217920" y="1217143"/>
            <a:ext cx="5364480" cy="238258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6217920" y="3728220"/>
            <a:ext cx="5364480" cy="238258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5"/>
          </p:nvPr>
        </p:nvSpPr>
        <p:spPr>
          <a:xfrm>
            <a:off x="609600" y="1217143"/>
            <a:ext cx="5364480" cy="238258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6"/>
          </p:nvPr>
        </p:nvSpPr>
        <p:spPr>
          <a:xfrm>
            <a:off x="609600" y="3728220"/>
            <a:ext cx="5364480" cy="238258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64090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: four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31D57-CAD2-9D48-A00A-E46D9633146A}" type="datetime1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ATF Users Group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DDC34-D481-2744-812B-2FCD98088CB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09600" y="1217143"/>
            <a:ext cx="5364480" cy="490902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6217920" y="1217143"/>
            <a:ext cx="5364480" cy="156078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6217920" y="2891261"/>
            <a:ext cx="5364480" cy="156078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/>
              <a:t>Third level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5"/>
          </p:nvPr>
        </p:nvSpPr>
        <p:spPr>
          <a:xfrm>
            <a:off x="6217920" y="4565381"/>
            <a:ext cx="5364480" cy="156078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/>
              <a:t>Third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443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75488"/>
            <a:ext cx="10972800" cy="565099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A662C-FCEA-2040-B80E-51A65BBB10BB}" type="datetime1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ATF Users Group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DDC34-D481-2744-812B-2FCD98088CB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Line 2"/>
          <p:cNvSpPr>
            <a:spLocks noChangeShapeType="1"/>
          </p:cNvSpPr>
          <p:nvPr userDrawn="1"/>
        </p:nvSpPr>
        <p:spPr bwMode="auto">
          <a:xfrm flipV="1">
            <a:off x="2" y="232882"/>
            <a:ext cx="10911839" cy="0"/>
          </a:xfrm>
          <a:prstGeom prst="line">
            <a:avLst/>
          </a:prstGeom>
          <a:noFill/>
          <a:ln w="38100" cmpd="sng">
            <a:solidFill>
              <a:srgbClr val="14295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ea typeface="+mn-ea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46419" y="152305"/>
            <a:ext cx="1185901" cy="1611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1252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90657-D6E0-BE42-9DAC-E9A6565AE0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390A6F-F3CD-154C-8ACE-8EBC6BC281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70D4B1-35E6-1744-8CBA-9C192195E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8449A-ECD1-1C49-A3A0-6FE365F2ED53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766F16-77FE-F640-B44E-59AAFAB4A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696ADA-3ECD-1342-8EB2-63185E5E2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CB878-864C-DB4B-B3B2-873D6E44A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330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en-US" altLang="ja-JP" dirty="0"/>
              <a:t>Click to edit Master title style</a:t>
            </a:r>
            <a:endParaRPr kumimoji="1" lang="ja-JP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en-US" altLang="ja-JP" dirty="0"/>
              <a:t>Click to edit Master text styles</a:t>
            </a:r>
          </a:p>
          <a:p>
            <a:pPr lvl="1"/>
            <a:r>
              <a:rPr kumimoji="1" lang="en-US" altLang="ja-JP" dirty="0"/>
              <a:t>Second level</a:t>
            </a:r>
          </a:p>
          <a:p>
            <a:pPr lvl="2"/>
            <a:r>
              <a:rPr kumimoji="1" lang="en-US" altLang="ja-JP" dirty="0"/>
              <a:t>Third level</a:t>
            </a:r>
          </a:p>
          <a:p>
            <a:pPr lvl="3"/>
            <a:r>
              <a:rPr kumimoji="1" lang="en-US" altLang="ja-JP" dirty="0"/>
              <a:t>Fourth level</a:t>
            </a:r>
          </a:p>
          <a:p>
            <a:pPr lvl="4"/>
            <a:r>
              <a:rPr kumimoji="1" lang="en-US" altLang="ja-JP" dirty="0"/>
              <a:t>Fifth level</a:t>
            </a:r>
            <a:endParaRPr kumimoji="1" lang="ja-JP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290519-FC65-C645-9F44-8F7B82089FD5}" type="datetime1">
              <a:rPr kumimoji="1" lang="en-US" altLang="ja-JP" smtClean="0"/>
              <a:t>3/1/2023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 smtClean="0"/>
              <a:t>ATF Users Group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C93DEE-BA67-C544-BFB2-AE512A1B17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3229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Tahoma"/>
          <a:ea typeface="+mj-ea"/>
          <a:cs typeface="Tahom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Tahoma"/>
          <a:ea typeface="+mn-ea"/>
          <a:cs typeface="Tahom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Tahoma"/>
          <a:ea typeface="+mn-ea"/>
          <a:cs typeface="Tahom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Tahoma"/>
          <a:ea typeface="+mn-ea"/>
          <a:cs typeface="Tahom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Tahoma"/>
          <a:ea typeface="+mn-ea"/>
          <a:cs typeface="Tahom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Tahoma"/>
          <a:ea typeface="+mn-ea"/>
          <a:cs typeface="Tahom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40750"/>
            <a:ext cx="10227733" cy="8878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fld id="{9ABD40D9-A2FB-A94E-AE51-ABD4BDDB91D7}" type="datetime1">
              <a:rPr lang="en-US" smtClean="0"/>
              <a:t>3/1/2023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29729" y="6356351"/>
            <a:ext cx="5132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r>
              <a:rPr lang="en-US" smtClean="0"/>
              <a:t>ATF Users Group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fld id="{A83DDC34-D481-2744-812B-2FCD98088CB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7393" y="23152"/>
            <a:ext cx="1017579" cy="104241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Line 2"/>
          <p:cNvSpPr>
            <a:spLocks noChangeShapeType="1"/>
          </p:cNvSpPr>
          <p:nvPr userDrawn="1"/>
        </p:nvSpPr>
        <p:spPr bwMode="auto">
          <a:xfrm flipV="1">
            <a:off x="1" y="987552"/>
            <a:ext cx="10911839" cy="0"/>
          </a:xfrm>
          <a:prstGeom prst="line">
            <a:avLst/>
          </a:prstGeom>
          <a:noFill/>
          <a:ln w="38100" cmpd="sng">
            <a:solidFill>
              <a:srgbClr val="14295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ea typeface="+mn-ea"/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17143"/>
            <a:ext cx="10972800" cy="49090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6810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7" r:id="rId2"/>
    <p:sldLayoutId id="2147483678" r:id="rId3"/>
    <p:sldLayoutId id="2147483679" r:id="rId4"/>
    <p:sldLayoutId id="2147483680" r:id="rId5"/>
    <p:sldLayoutId id="2147483672" r:id="rId6"/>
    <p:sldLayoutId id="2147483685" r:id="rId7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400" b="0" i="0" kern="1200">
          <a:solidFill>
            <a:schemeClr val="tx1"/>
          </a:solidFill>
          <a:latin typeface="Tahoma" charset="0"/>
          <a:ea typeface="Tahoma" charset="0"/>
          <a:cs typeface="Tahoma" charset="0"/>
        </a:defRPr>
      </a:lvl1pPr>
    </p:titleStyle>
    <p:bodyStyle>
      <a:lvl1pPr marL="206375" indent="-206375" algn="l" defTabSz="457200" rtl="0" eaLnBrk="1" latinLnBrk="0" hangingPunct="1">
        <a:spcBef>
          <a:spcPct val="20000"/>
        </a:spcBef>
        <a:buFont typeface="Arial"/>
        <a:buChar char="•"/>
        <a:tabLst/>
        <a:defRPr sz="2000" b="0" kern="1200">
          <a:solidFill>
            <a:schemeClr val="tx1"/>
          </a:solidFill>
          <a:latin typeface="Tahoma" charset="0"/>
          <a:ea typeface="Tahoma" charset="0"/>
          <a:cs typeface="Tahoma" charset="0"/>
        </a:defRPr>
      </a:lvl1pPr>
      <a:lvl2pPr marL="554038" indent="-231775" algn="l" defTabSz="457200" rtl="0" eaLnBrk="1" latinLnBrk="0" hangingPunct="1">
        <a:spcBef>
          <a:spcPct val="20000"/>
        </a:spcBef>
        <a:buFont typeface="Arial"/>
        <a:buChar char="–"/>
        <a:tabLst/>
        <a:defRPr sz="1800" b="0" kern="1200">
          <a:solidFill>
            <a:schemeClr val="tx1"/>
          </a:solidFill>
          <a:latin typeface="Tahoma" charset="0"/>
          <a:ea typeface="Tahoma" charset="0"/>
          <a:cs typeface="Tahoma" charset="0"/>
        </a:defRPr>
      </a:lvl2pPr>
      <a:lvl3pPr marL="830263" indent="-173038" algn="l" defTabSz="457200" rtl="0" eaLnBrk="1" latinLnBrk="0" hangingPunct="1">
        <a:spcBef>
          <a:spcPct val="20000"/>
        </a:spcBef>
        <a:buFont typeface="Arial"/>
        <a:buChar char="•"/>
        <a:tabLst/>
        <a:defRPr sz="1800" b="0" kern="1200">
          <a:solidFill>
            <a:schemeClr val="tx1"/>
          </a:solidFill>
          <a:latin typeface="Tahoma" charset="0"/>
          <a:ea typeface="Tahoma" charset="0"/>
          <a:cs typeface="Tahoma" charset="0"/>
        </a:defRPr>
      </a:lvl3pPr>
      <a:lvl4pPr marL="1176338" indent="-287338" algn="l" defTabSz="457200" rtl="0" eaLnBrk="1" latinLnBrk="0" hangingPunct="1">
        <a:spcBef>
          <a:spcPct val="20000"/>
        </a:spcBef>
        <a:buFont typeface="Arial"/>
        <a:buChar char="–"/>
        <a:tabLst/>
        <a:defRPr sz="1800" b="0" kern="1200">
          <a:solidFill>
            <a:schemeClr val="tx1"/>
          </a:solidFill>
          <a:latin typeface="Tahoma" charset="0"/>
          <a:ea typeface="Tahoma" charset="0"/>
          <a:cs typeface="Tahoma" charset="0"/>
        </a:defRPr>
      </a:lvl4pPr>
      <a:lvl5pPr marL="1465263" indent="-230188" algn="l" defTabSz="457200" rtl="0" eaLnBrk="1" latinLnBrk="0" hangingPunct="1">
        <a:spcBef>
          <a:spcPct val="20000"/>
        </a:spcBef>
        <a:buFont typeface="Arial"/>
        <a:buChar char="»"/>
        <a:tabLst/>
        <a:defRPr sz="1800" b="0" kern="1200">
          <a:solidFill>
            <a:schemeClr val="tx1"/>
          </a:solidFill>
          <a:latin typeface="Tahoma" charset="0"/>
          <a:ea typeface="Tahoma" charset="0"/>
          <a:cs typeface="Tahoma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7176" y="1558197"/>
            <a:ext cx="10757648" cy="225092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Ionization Currents and Secondary Radiation from Two-Color Pulses at Long Laser Wavelengths</a:t>
            </a:r>
            <a:r>
              <a:rPr lang="en-US" dirty="0"/>
              <a:t/>
            </a:r>
            <a:br>
              <a:rPr lang="en-US" dirty="0"/>
            </a:br>
            <a:r>
              <a:rPr lang="en-US" sz="2700" dirty="0"/>
              <a:t>Proposal # 312798</a:t>
            </a:r>
            <a:br>
              <a:rPr lang="en-US" sz="2700" dirty="0"/>
            </a:br>
            <a:r>
              <a:rPr lang="en-US" sz="2700" dirty="0"/>
              <a:t>Funding Status: NRL Base Program, Received</a:t>
            </a:r>
          </a:p>
        </p:txBody>
      </p:sp>
      <p:sp>
        <p:nvSpPr>
          <p:cNvPr id="3" name="Subtitle 2"/>
          <p:cNvSpPr>
            <a:spLocks noGrp="1"/>
          </p:cNvSpPr>
          <p:nvPr>
            <p:ph type="body" sz="quarter" idx="1"/>
          </p:nvPr>
        </p:nvSpPr>
        <p:spPr>
          <a:xfrm>
            <a:off x="756908" y="5054472"/>
            <a:ext cx="8083823" cy="1268213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FAB20A"/>
                </a:solidFill>
              </a:rPr>
              <a:t>Alexander Englesbe, Jessica Peña, Michael Helle, Daniel Gordon</a:t>
            </a:r>
            <a:endParaRPr lang="en-US" sz="2400" b="1" dirty="0">
              <a:solidFill>
                <a:srgbClr val="FAB20A"/>
              </a:solidFill>
            </a:endParaRPr>
          </a:p>
          <a:p>
            <a:r>
              <a:rPr lang="en-US" sz="2400" dirty="0"/>
              <a:t>Plasma Physics Division, Naval Research Laboratory</a:t>
            </a:r>
          </a:p>
        </p:txBody>
      </p:sp>
    </p:spTree>
    <p:extLst>
      <p:ext uri="{BB962C8B-B14F-4D97-AF65-F5344CB8AC3E}">
        <p14:creationId xmlns:p14="http://schemas.microsoft.com/office/powerpoint/2010/main" val="20074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Modulations in Microwave Frequency Spectrum are Physical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46B23-FFD1-1241-BBDF-D36742276843}" type="datetime1">
              <a:rPr lang="en-US" smtClean="0"/>
              <a:t>3/1/2023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DDC34-D481-2744-812B-2FCD98088CBD}" type="slidenum">
              <a:rPr lang="en-US" smtClean="0"/>
              <a:t>10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71297" y="6356351"/>
            <a:ext cx="3849409" cy="365125"/>
          </a:xfrm>
        </p:spPr>
        <p:txBody>
          <a:bodyPr/>
          <a:lstStyle/>
          <a:p>
            <a:r>
              <a:rPr lang="en-US" dirty="0" smtClean="0"/>
              <a:t>ATF Users Meeting: Proposal #312798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6C6FBB-C70D-0543-A91D-0E52EC610225}"/>
              </a:ext>
            </a:extLst>
          </p:cNvPr>
          <p:cNvSpPr txBox="1"/>
          <p:nvPr/>
        </p:nvSpPr>
        <p:spPr>
          <a:xfrm>
            <a:off x="815042" y="2303236"/>
            <a:ext cx="5748338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At the relative phase that maximizes microwave generation, we see very regular modulations of the microwave frequency spectrum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Have also seen modulations with SWIR and NIR pulses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Will modulations persist with tunneling ionization from LWIR driver?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Mechanism that explains single color microwaves does not account for the spectral modulations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7608548" y="3889421"/>
            <a:ext cx="3407092" cy="2925712"/>
            <a:chOff x="5193983" y="1247777"/>
            <a:chExt cx="3407092" cy="2925712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3983" y="1373139"/>
              <a:ext cx="3407092" cy="2800350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5901391" y="1247777"/>
              <a:ext cx="209550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NIR, femtosecond</a:t>
              </a:r>
              <a:endParaRPr lang="en-US" sz="1600" b="1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367566" y="1054007"/>
            <a:ext cx="3648074" cy="2925712"/>
            <a:chOff x="8496300" y="1247777"/>
            <a:chExt cx="3648074" cy="2925712"/>
          </a:xfrm>
        </p:grpSpPr>
        <p:pic>
          <p:nvPicPr>
            <p:cNvPr id="9" name="Picture 8"/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936"/>
            <a:stretch/>
          </p:blipFill>
          <p:spPr bwMode="auto">
            <a:xfrm>
              <a:off x="8558213" y="1373139"/>
              <a:ext cx="3586161" cy="280035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9367838" y="1247777"/>
              <a:ext cx="2153303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SWIR, picosecond</a:t>
              </a:r>
              <a:endParaRPr lang="en-US" sz="1600" b="1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8496300" y="1310457"/>
              <a:ext cx="409575" cy="3849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2" r="5143"/>
          <a:stretch/>
        </p:blipFill>
        <p:spPr>
          <a:xfrm>
            <a:off x="135886" y="1658145"/>
            <a:ext cx="7000721" cy="4370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94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 Single-Shot THz Electro-Optic Sampling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46B23-FFD1-1241-BBDF-D36742276843}" type="datetime1">
              <a:rPr lang="en-US" smtClean="0"/>
              <a:t>3/1/2023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DDC34-D481-2744-812B-2FCD98088CBD}" type="slidenum">
              <a:rPr lang="en-US" smtClean="0"/>
              <a:t>11</a:t>
            </a:fld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B6C6FBB-C70D-0543-A91D-0E52EC610225}"/>
              </a:ext>
            </a:extLst>
          </p:cNvPr>
          <p:cNvSpPr txBox="1"/>
          <p:nvPr/>
        </p:nvSpPr>
        <p:spPr>
          <a:xfrm>
            <a:off x="1008813" y="4725135"/>
            <a:ext cx="932188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Want to look for changes in THz spectrum due to relative phase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Echelon-based electro-optic sampling obviates delay line scanning over many laser shots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Sample ~2 </a:t>
            </a:r>
            <a:r>
              <a:rPr lang="en-US" sz="1600" dirty="0" err="1" smtClean="0"/>
              <a:t>ps</a:t>
            </a:r>
            <a:r>
              <a:rPr lang="en-US" sz="1600" dirty="0" smtClean="0"/>
              <a:t> THz field at 10’s fs resolution over ~10 </a:t>
            </a:r>
            <a:r>
              <a:rPr lang="en-US" sz="1600" dirty="0" err="1" smtClean="0"/>
              <a:t>ps</a:t>
            </a:r>
            <a:r>
              <a:rPr lang="en-US" sz="1600" dirty="0" smtClean="0"/>
              <a:t> time window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Requires synchronized NIR laser pulses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Build our own at NRL, and thoroughly test before ATF experiments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71297" y="6356351"/>
            <a:ext cx="3849409" cy="365125"/>
          </a:xfrm>
        </p:spPr>
        <p:txBody>
          <a:bodyPr/>
          <a:lstStyle/>
          <a:p>
            <a:r>
              <a:rPr lang="en-US" dirty="0" smtClean="0"/>
              <a:t>ATF Users Meeting: Proposal #312798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23" y="1464361"/>
            <a:ext cx="3828995" cy="2684177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4022308" y="1535398"/>
            <a:ext cx="4497804" cy="2746588"/>
            <a:chOff x="4022308" y="1535398"/>
            <a:chExt cx="4497804" cy="274658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2308" y="1535398"/>
              <a:ext cx="4497804" cy="2746588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4022308" y="1914525"/>
              <a:ext cx="878305" cy="18240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>
              <a:off x="4662488" y="3324225"/>
              <a:ext cx="59860" cy="47098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4742423" y="3324225"/>
              <a:ext cx="32825" cy="582538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1"/>
            <p:cNvSpPr/>
            <p:nvPr/>
          </p:nvSpPr>
          <p:spPr>
            <a:xfrm>
              <a:off x="4871690" y="1611253"/>
              <a:ext cx="1567210" cy="785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H="1">
              <a:off x="4233863" y="2826544"/>
              <a:ext cx="776287" cy="912019"/>
            </a:xfrm>
            <a:prstGeom prst="straightConnector1">
              <a:avLst/>
            </a:prstGeom>
            <a:ln w="38100"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6" t="3424" r="8423" b="3187"/>
          <a:stretch/>
        </p:blipFill>
        <p:spPr>
          <a:xfrm>
            <a:off x="9032708" y="1887192"/>
            <a:ext cx="2254584" cy="2189904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4182594" y="2480092"/>
            <a:ext cx="64518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LWIR beam</a:t>
            </a:r>
            <a:endParaRPr lang="en-US" sz="1200" dirty="0"/>
          </a:p>
        </p:txBody>
      </p:sp>
      <p:sp>
        <p:nvSpPr>
          <p:cNvPr id="24" name="TextBox 23"/>
          <p:cNvSpPr txBox="1"/>
          <p:nvPr/>
        </p:nvSpPr>
        <p:spPr>
          <a:xfrm>
            <a:off x="5472110" y="2466465"/>
            <a:ext cx="809625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Polarizer</a:t>
            </a:r>
            <a:endParaRPr lang="en-US" sz="1200" dirty="0"/>
          </a:p>
        </p:txBody>
      </p:sp>
      <p:sp>
        <p:nvSpPr>
          <p:cNvPr id="26" name="TextBox 25"/>
          <p:cNvSpPr txBox="1"/>
          <p:nvPr/>
        </p:nvSpPr>
        <p:spPr>
          <a:xfrm>
            <a:off x="5202308" y="4003783"/>
            <a:ext cx="90597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Combining optic</a:t>
            </a:r>
            <a:endParaRPr lang="en-US" sz="1200" dirty="0"/>
          </a:p>
        </p:txBody>
      </p:sp>
      <p:sp>
        <p:nvSpPr>
          <p:cNvPr id="27" name="TextBox 26"/>
          <p:cNvSpPr txBox="1"/>
          <p:nvPr/>
        </p:nvSpPr>
        <p:spPr>
          <a:xfrm>
            <a:off x="4044838" y="4096117"/>
            <a:ext cx="92069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THz pulse</a:t>
            </a:r>
            <a:endParaRPr lang="en-US" sz="1200" dirty="0"/>
          </a:p>
        </p:txBody>
      </p:sp>
      <p:sp>
        <p:nvSpPr>
          <p:cNvPr id="29" name="TextBox 28"/>
          <p:cNvSpPr txBox="1"/>
          <p:nvPr/>
        </p:nvSpPr>
        <p:spPr>
          <a:xfrm>
            <a:off x="7263682" y="4036115"/>
            <a:ext cx="809625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Polarizer</a:t>
            </a:r>
            <a:endParaRPr lang="en-US" sz="1200" dirty="0"/>
          </a:p>
        </p:txBody>
      </p:sp>
      <p:sp>
        <p:nvSpPr>
          <p:cNvPr id="30" name="TextBox 29"/>
          <p:cNvSpPr txBox="1"/>
          <p:nvPr/>
        </p:nvSpPr>
        <p:spPr>
          <a:xfrm>
            <a:off x="5024574" y="1882542"/>
            <a:ext cx="64518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NIR probe</a:t>
            </a:r>
            <a:endParaRPr lang="en-US" sz="1200" dirty="0"/>
          </a:p>
        </p:txBody>
      </p:sp>
      <p:sp>
        <p:nvSpPr>
          <p:cNvPr id="31" name="TextBox 30"/>
          <p:cNvSpPr txBox="1"/>
          <p:nvPr/>
        </p:nvSpPr>
        <p:spPr>
          <a:xfrm>
            <a:off x="441086" y="4143250"/>
            <a:ext cx="36151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+mj-lt"/>
                <a:cs typeface="Arial" panose="020B0604020202020204" pitchFamily="34" charset="0"/>
              </a:rPr>
              <a:t>K.-Y. Kim, </a:t>
            </a:r>
            <a:r>
              <a:rPr lang="en-US" sz="1200" i="1" dirty="0" smtClean="0">
                <a:latin typeface="+mj-lt"/>
                <a:cs typeface="Arial" panose="020B0604020202020204" pitchFamily="34" charset="0"/>
              </a:rPr>
              <a:t>Opt. Lett. </a:t>
            </a:r>
            <a:r>
              <a:rPr lang="en-US" sz="1200" dirty="0" smtClean="0">
                <a:latin typeface="+mj-lt"/>
                <a:cs typeface="Arial" panose="020B0604020202020204" pitchFamily="34" charset="0"/>
              </a:rPr>
              <a:t>32(14), 1968 (2007). </a:t>
            </a:r>
            <a:endParaRPr lang="en-US" sz="12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737600" y="4606600"/>
            <a:ext cx="29869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+mj-lt"/>
                <a:cs typeface="Arial" panose="020B0604020202020204" pitchFamily="34" charset="0"/>
              </a:rPr>
              <a:t>S. </a:t>
            </a:r>
            <a:r>
              <a:rPr lang="en-US" sz="1200" dirty="0" err="1" smtClean="0">
                <a:latin typeface="+mj-lt"/>
                <a:cs typeface="Arial" panose="020B0604020202020204" pitchFamily="34" charset="0"/>
              </a:rPr>
              <a:t>Teo</a:t>
            </a:r>
            <a:r>
              <a:rPr lang="en-US" sz="1200" dirty="0" smtClean="0">
                <a:latin typeface="+mj-lt"/>
                <a:cs typeface="Arial" panose="020B0604020202020204" pitchFamily="34" charset="0"/>
              </a:rPr>
              <a:t>, </a:t>
            </a:r>
            <a:r>
              <a:rPr lang="en-US" sz="1200" i="1" dirty="0" smtClean="0">
                <a:latin typeface="+mj-lt"/>
                <a:cs typeface="Arial" panose="020B0604020202020204" pitchFamily="34" charset="0"/>
              </a:rPr>
              <a:t>Rev. Sci. Inst. </a:t>
            </a:r>
            <a:r>
              <a:rPr lang="en-US" sz="1200" dirty="0" smtClean="0">
                <a:latin typeface="+mj-lt"/>
                <a:cs typeface="Arial" panose="020B0604020202020204" pitchFamily="34" charset="0"/>
              </a:rPr>
              <a:t>86, 051301 (2015). </a:t>
            </a:r>
            <a:endParaRPr lang="en-US" sz="12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692418" y="1171131"/>
            <a:ext cx="388008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Image echelon through EO crystal on to camera</a:t>
            </a:r>
            <a:endParaRPr lang="en-US" sz="16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371378" y="1162129"/>
            <a:ext cx="3581399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Echelons generate NIR </a:t>
            </a:r>
            <a:r>
              <a:rPr lang="en-US" sz="1600" b="1" dirty="0" err="1" smtClean="0"/>
              <a:t>beamlets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8885122" y="1177500"/>
            <a:ext cx="3030655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Read out THz waveform from intensity in boxes</a:t>
            </a:r>
            <a:endParaRPr lang="en-US" sz="16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006624" y="4055746"/>
            <a:ext cx="278765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Subtract CCD images with and without THz field</a:t>
            </a:r>
            <a:endParaRPr lang="en-US" sz="1600" dirty="0"/>
          </a:p>
        </p:txBody>
      </p:sp>
      <p:sp>
        <p:nvSpPr>
          <p:cNvPr id="37" name="Rectangle 36"/>
          <p:cNvSpPr/>
          <p:nvPr/>
        </p:nvSpPr>
        <p:spPr>
          <a:xfrm>
            <a:off x="7145186" y="3738563"/>
            <a:ext cx="55140" cy="297552"/>
          </a:xfrm>
          <a:prstGeom prst="rect">
            <a:avLst/>
          </a:prstGeom>
          <a:solidFill>
            <a:schemeClr val="bg2"/>
          </a:solidFill>
          <a:ln w="63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7145186" y="3454466"/>
            <a:ext cx="809625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λ/4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14313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Spectrum of Brunel Harmonics Indicates Early Electron Dynamics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46B23-FFD1-1241-BBDF-D36742276843}" type="datetime1">
              <a:rPr lang="en-US" smtClean="0"/>
              <a:t>3/1/2023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DDC34-D481-2744-812B-2FCD98088CBD}" type="slidenum">
              <a:rPr lang="en-US" smtClean="0"/>
              <a:t>12</a:t>
            </a:fld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B6C6FBB-C70D-0543-A91D-0E52EC610225}"/>
              </a:ext>
            </a:extLst>
          </p:cNvPr>
          <p:cNvSpPr txBox="1"/>
          <p:nvPr/>
        </p:nvSpPr>
        <p:spPr>
          <a:xfrm>
            <a:off x="60531" y="1382477"/>
            <a:ext cx="6202420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Need tunneling ionization to produce Brunel harmonics – cannot be done in air with NIR laser</a:t>
            </a:r>
          </a:p>
          <a:p>
            <a:pPr>
              <a:spcAft>
                <a:spcPts val="600"/>
              </a:spcAft>
            </a:pPr>
            <a:endParaRPr lang="en-US" sz="1200" dirty="0" smtClean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The relative amplitudes and linewidths of the Brunel harmonics contain valuable information about electron behavior within laser field</a:t>
            </a:r>
          </a:p>
          <a:p>
            <a:pPr>
              <a:spcAft>
                <a:spcPts val="600"/>
              </a:spcAft>
            </a:pPr>
            <a:endParaRPr lang="en-US" sz="1200" dirty="0" smtClean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Linewidths related to number of jumps in ionization current. Look for changes in linewidth with relative phase, and also look for trends with fundamental laser wavelength</a:t>
            </a:r>
          </a:p>
          <a:p>
            <a:pPr>
              <a:spcAft>
                <a:spcPts val="600"/>
              </a:spcAft>
            </a:pPr>
            <a:endParaRPr lang="en-US" sz="1200" dirty="0" smtClean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Primarily use NIR-SWIR spectrometer in ATF experiments, but will also look at higher order harmonics in visible range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71297" y="6356351"/>
            <a:ext cx="3849409" cy="365125"/>
          </a:xfrm>
        </p:spPr>
        <p:txBody>
          <a:bodyPr/>
          <a:lstStyle/>
          <a:p>
            <a:r>
              <a:rPr lang="en-US" dirty="0" smtClean="0"/>
              <a:t>ATF Users Meeting: Proposal #312798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11009560" y="2095307"/>
            <a:ext cx="137849" cy="27570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1251618"/>
              </p:ext>
            </p:extLst>
          </p:nvPr>
        </p:nvGraphicFramePr>
        <p:xfrm>
          <a:off x="1837989" y="5102758"/>
          <a:ext cx="7894672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7956">
                  <a:extLst>
                    <a:ext uri="{9D8B030D-6E8A-4147-A177-3AD203B41FA5}">
                      <a16:colId xmlns:a16="http://schemas.microsoft.com/office/drawing/2014/main" val="1073616584"/>
                    </a:ext>
                  </a:extLst>
                </a:gridCol>
                <a:gridCol w="485132">
                  <a:extLst>
                    <a:ext uri="{9D8B030D-6E8A-4147-A177-3AD203B41FA5}">
                      <a16:colId xmlns:a16="http://schemas.microsoft.com/office/drawing/2014/main" val="3179025159"/>
                    </a:ext>
                  </a:extLst>
                </a:gridCol>
                <a:gridCol w="485132">
                  <a:extLst>
                    <a:ext uri="{9D8B030D-6E8A-4147-A177-3AD203B41FA5}">
                      <a16:colId xmlns:a16="http://schemas.microsoft.com/office/drawing/2014/main" val="3534026294"/>
                    </a:ext>
                  </a:extLst>
                </a:gridCol>
                <a:gridCol w="485132">
                  <a:extLst>
                    <a:ext uri="{9D8B030D-6E8A-4147-A177-3AD203B41FA5}">
                      <a16:colId xmlns:a16="http://schemas.microsoft.com/office/drawing/2014/main" val="3085730419"/>
                    </a:ext>
                  </a:extLst>
                </a:gridCol>
                <a:gridCol w="485132">
                  <a:extLst>
                    <a:ext uri="{9D8B030D-6E8A-4147-A177-3AD203B41FA5}">
                      <a16:colId xmlns:a16="http://schemas.microsoft.com/office/drawing/2014/main" val="705515599"/>
                    </a:ext>
                  </a:extLst>
                </a:gridCol>
                <a:gridCol w="485132">
                  <a:extLst>
                    <a:ext uri="{9D8B030D-6E8A-4147-A177-3AD203B41FA5}">
                      <a16:colId xmlns:a16="http://schemas.microsoft.com/office/drawing/2014/main" val="3960401048"/>
                    </a:ext>
                  </a:extLst>
                </a:gridCol>
                <a:gridCol w="485132">
                  <a:extLst>
                    <a:ext uri="{9D8B030D-6E8A-4147-A177-3AD203B41FA5}">
                      <a16:colId xmlns:a16="http://schemas.microsoft.com/office/drawing/2014/main" val="3654052136"/>
                    </a:ext>
                  </a:extLst>
                </a:gridCol>
                <a:gridCol w="485132">
                  <a:extLst>
                    <a:ext uri="{9D8B030D-6E8A-4147-A177-3AD203B41FA5}">
                      <a16:colId xmlns:a16="http://schemas.microsoft.com/office/drawing/2014/main" val="3902259610"/>
                    </a:ext>
                  </a:extLst>
                </a:gridCol>
                <a:gridCol w="485132">
                  <a:extLst>
                    <a:ext uri="{9D8B030D-6E8A-4147-A177-3AD203B41FA5}">
                      <a16:colId xmlns:a16="http://schemas.microsoft.com/office/drawing/2014/main" val="2428494994"/>
                    </a:ext>
                  </a:extLst>
                </a:gridCol>
                <a:gridCol w="485132">
                  <a:extLst>
                    <a:ext uri="{9D8B030D-6E8A-4147-A177-3AD203B41FA5}">
                      <a16:colId xmlns:a16="http://schemas.microsoft.com/office/drawing/2014/main" val="2232925227"/>
                    </a:ext>
                  </a:extLst>
                </a:gridCol>
                <a:gridCol w="485132">
                  <a:extLst>
                    <a:ext uri="{9D8B030D-6E8A-4147-A177-3AD203B41FA5}">
                      <a16:colId xmlns:a16="http://schemas.microsoft.com/office/drawing/2014/main" val="3921782850"/>
                    </a:ext>
                  </a:extLst>
                </a:gridCol>
                <a:gridCol w="485132">
                  <a:extLst>
                    <a:ext uri="{9D8B030D-6E8A-4147-A177-3AD203B41FA5}">
                      <a16:colId xmlns:a16="http://schemas.microsoft.com/office/drawing/2014/main" val="3306928042"/>
                    </a:ext>
                  </a:extLst>
                </a:gridCol>
                <a:gridCol w="485132">
                  <a:extLst>
                    <a:ext uri="{9D8B030D-6E8A-4147-A177-3AD203B41FA5}">
                      <a16:colId xmlns:a16="http://schemas.microsoft.com/office/drawing/2014/main" val="147034106"/>
                    </a:ext>
                  </a:extLst>
                </a:gridCol>
                <a:gridCol w="485132">
                  <a:extLst>
                    <a:ext uri="{9D8B030D-6E8A-4147-A177-3AD203B41FA5}">
                      <a16:colId xmlns:a16="http://schemas.microsoft.com/office/drawing/2014/main" val="602440191"/>
                    </a:ext>
                  </a:extLst>
                </a:gridCol>
              </a:tblGrid>
              <a:tr h="44271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Harmonic</a:t>
                      </a:r>
                      <a:r>
                        <a:rPr lang="en-US" sz="1200" b="1" baseline="0" dirty="0" smtClean="0">
                          <a:solidFill>
                            <a:schemeClr val="bg1"/>
                          </a:solidFill>
                        </a:rPr>
                        <a:t> Order</a:t>
                      </a:r>
                      <a:endParaRPr lang="en-US" sz="12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l"/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6970468"/>
                  </a:ext>
                </a:extLst>
              </a:tr>
              <a:tr h="39827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Wavelength</a:t>
                      </a:r>
                      <a:r>
                        <a:rPr lang="en-US" sz="1200" b="1" baseline="0" dirty="0" smtClean="0">
                          <a:solidFill>
                            <a:schemeClr val="bg1"/>
                          </a:solidFill>
                        </a:rPr>
                        <a:t> (</a:t>
                      </a:r>
                      <a:r>
                        <a:rPr lang="el-GR" sz="1200" b="1" baseline="0" dirty="0" smtClean="0">
                          <a:solidFill>
                            <a:schemeClr val="bg1"/>
                          </a:solidFill>
                        </a:rPr>
                        <a:t>μ</a:t>
                      </a:r>
                      <a:r>
                        <a:rPr lang="en-US" sz="1200" b="1" baseline="0" dirty="0" smtClean="0">
                          <a:solidFill>
                            <a:schemeClr val="bg1"/>
                          </a:solidFill>
                        </a:rPr>
                        <a:t>m)</a:t>
                      </a:r>
                      <a:endParaRPr lang="en-US" sz="12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l"/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4.6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3.1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2.3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1.8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1.5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1.3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1.1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1.0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0.92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0.84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0.77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0.71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0.66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3227033"/>
                  </a:ext>
                </a:extLst>
              </a:tr>
            </a:tbl>
          </a:graphicData>
        </a:graphic>
      </p:graphicFrame>
      <p:grpSp>
        <p:nvGrpSpPr>
          <p:cNvPr id="16" name="Group 15"/>
          <p:cNvGrpSpPr/>
          <p:nvPr/>
        </p:nvGrpSpPr>
        <p:grpSpPr>
          <a:xfrm>
            <a:off x="6131514" y="1395208"/>
            <a:ext cx="5973182" cy="3606303"/>
            <a:chOff x="6131514" y="1395208"/>
            <a:chExt cx="5973182" cy="360630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1514" y="1395208"/>
              <a:ext cx="5414126" cy="3606303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0432125" y="1444885"/>
              <a:ext cx="167257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Number of “step-ups” in ionization current </a:t>
              </a:r>
              <a:endParaRPr lang="en-US" sz="1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9626473" y="2380389"/>
                  <a:ext cx="1520936" cy="30777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~ 1/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26473" y="2380389"/>
                  <a:ext cx="1520936" cy="307777"/>
                </a:xfrm>
                <a:prstGeom prst="rect">
                  <a:avLst/>
                </a:prstGeom>
                <a:blipFill>
                  <a:blip r:embed="rId4"/>
                  <a:stretch>
                    <a:fillRect b="-3725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3" name="Straight Arrow Connector 12"/>
          <p:cNvCxnSpPr/>
          <p:nvPr/>
        </p:nvCxnSpPr>
        <p:spPr>
          <a:xfrm flipH="1">
            <a:off x="10940635" y="2160254"/>
            <a:ext cx="137849" cy="27570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064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Spectrum of Brunel Harmonics Indicates Early Electron Dynamics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46B23-FFD1-1241-BBDF-D36742276843}" type="datetime1">
              <a:rPr lang="en-US" smtClean="0"/>
              <a:t>3/1/2023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DDC34-D481-2744-812B-2FCD98088CBD}" type="slidenum">
              <a:rPr lang="en-US" smtClean="0"/>
              <a:t>13</a:t>
            </a:fld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B6C6FBB-C70D-0543-A91D-0E52EC610225}"/>
              </a:ext>
            </a:extLst>
          </p:cNvPr>
          <p:cNvSpPr txBox="1"/>
          <p:nvPr/>
        </p:nvSpPr>
        <p:spPr>
          <a:xfrm>
            <a:off x="685447" y="2148554"/>
            <a:ext cx="5274235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Relative phase relationship between THz and Brunel harmonics can be simulated using carrier-resolving solver – </a:t>
            </a:r>
            <a:r>
              <a:rPr lang="en-US" sz="1600" dirty="0" err="1" smtClean="0"/>
              <a:t>SeaRay</a:t>
            </a:r>
            <a:endParaRPr lang="en-US" sz="1600" dirty="0" smtClean="0"/>
          </a:p>
          <a:p>
            <a:pPr>
              <a:spcAft>
                <a:spcPts val="600"/>
              </a:spcAft>
            </a:pPr>
            <a:endParaRPr lang="en-US" sz="1600" dirty="0" smtClean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Difficult to discriminate low-order bound electron harmonics and Brunel harmonics</a:t>
            </a:r>
          </a:p>
          <a:p>
            <a:pPr>
              <a:spcAft>
                <a:spcPts val="600"/>
              </a:spcAft>
            </a:pPr>
            <a:endParaRPr lang="en-US" sz="1600" dirty="0" smtClean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Focus of year 2 experiments will be comparing Brunel and </a:t>
            </a:r>
            <a:r>
              <a:rPr lang="en-US" sz="1600" dirty="0" err="1" smtClean="0"/>
              <a:t>recollision</a:t>
            </a:r>
            <a:r>
              <a:rPr lang="en-US" sz="1600" dirty="0" smtClean="0"/>
              <a:t>-driven harmonic generation in air</a:t>
            </a:r>
            <a:endParaRPr lang="en-US" sz="1600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71297" y="6356351"/>
            <a:ext cx="3849409" cy="365125"/>
          </a:xfrm>
        </p:spPr>
        <p:txBody>
          <a:bodyPr/>
          <a:lstStyle/>
          <a:p>
            <a:r>
              <a:rPr lang="en-US" dirty="0" smtClean="0"/>
              <a:t>ATF Users Meeting: Proposal #312798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91"/>
          <a:stretch/>
        </p:blipFill>
        <p:spPr>
          <a:xfrm>
            <a:off x="6269693" y="1897754"/>
            <a:ext cx="4386054" cy="337047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538649" y="1324869"/>
            <a:ext cx="411709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1.9 + 3.9 </a:t>
            </a:r>
            <a:r>
              <a:rPr lang="el-GR" sz="1600" b="1" dirty="0" smtClean="0"/>
              <a:t>μ</a:t>
            </a:r>
            <a:r>
              <a:rPr lang="en-US" sz="1600" b="1" dirty="0" smtClean="0"/>
              <a:t>m pulse Brunel </a:t>
            </a:r>
            <a:r>
              <a:rPr lang="en-US" sz="1600" b="1" dirty="0"/>
              <a:t>h</a:t>
            </a:r>
            <a:r>
              <a:rPr lang="en-US" sz="1600" b="1" dirty="0" smtClean="0"/>
              <a:t>armonics vs. relative phase, Experiment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480098" y="5268228"/>
            <a:ext cx="29869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+mj-lt"/>
                <a:cs typeface="Arial" panose="020B0604020202020204" pitchFamily="34" charset="0"/>
              </a:rPr>
              <a:t>D. Jang, </a:t>
            </a:r>
            <a:r>
              <a:rPr lang="en-US" sz="1200" i="1" dirty="0" err="1" smtClean="0">
                <a:latin typeface="+mj-lt"/>
                <a:cs typeface="Arial" panose="020B0604020202020204" pitchFamily="34" charset="0"/>
              </a:rPr>
              <a:t>Optica</a:t>
            </a:r>
            <a:r>
              <a:rPr lang="en-US" sz="1200" i="1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1200" dirty="0" smtClean="0">
                <a:latin typeface="+mj-lt"/>
                <a:cs typeface="Arial" panose="020B0604020202020204" pitchFamily="34" charset="0"/>
              </a:rPr>
              <a:t>6(10), 1338 (2019).</a:t>
            </a:r>
            <a:endParaRPr lang="en-US" sz="12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545712" y="4385317"/>
            <a:ext cx="6614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+mj-lt"/>
                <a:cs typeface="Arial" panose="020B0604020202020204" pitchFamily="34" charset="0"/>
              </a:rPr>
              <a:t>1.9 </a:t>
            </a:r>
            <a:r>
              <a:rPr lang="el-GR" sz="1200" dirty="0" smtClean="0">
                <a:latin typeface="+mj-lt"/>
                <a:cs typeface="Arial" panose="020B0604020202020204" pitchFamily="34" charset="0"/>
              </a:rPr>
              <a:t>μ</a:t>
            </a:r>
            <a:r>
              <a:rPr lang="en-US" sz="1200" dirty="0" smtClean="0">
                <a:latin typeface="+mj-lt"/>
                <a:cs typeface="Arial" panose="020B0604020202020204" pitchFamily="34" charset="0"/>
              </a:rPr>
              <a:t>m</a:t>
            </a:r>
            <a:endParaRPr lang="en-US" sz="12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506616" y="2010055"/>
            <a:ext cx="7970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+mj-lt"/>
                <a:cs typeface="Arial" panose="020B0604020202020204" pitchFamily="34" charset="0"/>
              </a:rPr>
              <a:t>0.43 </a:t>
            </a:r>
            <a:r>
              <a:rPr lang="el-GR" sz="1200" dirty="0" smtClean="0">
                <a:cs typeface="Arial" panose="020B0604020202020204" pitchFamily="34" charset="0"/>
              </a:rPr>
              <a:t>μ</a:t>
            </a:r>
            <a:r>
              <a:rPr lang="en-US" sz="1200" dirty="0" smtClean="0">
                <a:latin typeface="+mj-lt"/>
                <a:cs typeface="Arial" panose="020B0604020202020204" pitchFamily="34" charset="0"/>
              </a:rPr>
              <a:t>m</a:t>
            </a:r>
            <a:endParaRPr lang="en-US" sz="1200" dirty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24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Plasma Diagnostics: Interferometry and Optical Emission Spectroscopy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46B23-FFD1-1241-BBDF-D36742276843}" type="datetime1">
              <a:rPr lang="en-US" smtClean="0"/>
              <a:t>3/1/2023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DDC34-D481-2744-812B-2FCD98088CBD}" type="slidenum">
              <a:rPr lang="en-US" smtClean="0"/>
              <a:t>14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71297" y="6356351"/>
            <a:ext cx="3849409" cy="365125"/>
          </a:xfrm>
        </p:spPr>
        <p:txBody>
          <a:bodyPr/>
          <a:lstStyle/>
          <a:p>
            <a:r>
              <a:rPr lang="en-US" dirty="0" smtClean="0"/>
              <a:t>ATF Users Meeting: Proposal #312798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6C6FBB-C70D-0543-A91D-0E52EC610225}"/>
              </a:ext>
            </a:extLst>
          </p:cNvPr>
          <p:cNvSpPr txBox="1"/>
          <p:nvPr/>
        </p:nvSpPr>
        <p:spPr>
          <a:xfrm>
            <a:off x="279247" y="1427867"/>
            <a:ext cx="588342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Optical emission spectroscopy over large spectral range (e.g. 350-1100 nm) can give rough idea of electron kinetics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Compare emission lines </a:t>
            </a:r>
            <a:r>
              <a:rPr lang="en-US" sz="1600" dirty="0"/>
              <a:t>to two-color pulses at other fundamental </a:t>
            </a:r>
            <a:r>
              <a:rPr lang="en-US" sz="1600" dirty="0" smtClean="0"/>
              <a:t>wavelengths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Population and decay of many excited states takes time period much longer than laser pulse, ionization currents</a:t>
            </a:r>
            <a:endParaRPr lang="en-US" sz="1600" dirty="0"/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Benchmark air chemistry using CHMAIR/SPARC</a:t>
            </a:r>
          </a:p>
          <a:p>
            <a:pPr>
              <a:spcAft>
                <a:spcPts val="600"/>
              </a:spcAft>
            </a:pPr>
            <a:endParaRPr lang="en-US" sz="1600" dirty="0" smtClean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Interferometry to measure nominal plasma density and size: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Input an accurate electron density into simulations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If two-color field perturbs ionization rate in space and time, this may appear in </a:t>
            </a:r>
            <a:r>
              <a:rPr lang="en-US" sz="1600" dirty="0" err="1" smtClean="0"/>
              <a:t>interferogram</a:t>
            </a:r>
            <a:r>
              <a:rPr lang="en-US" sz="1600" dirty="0" smtClean="0"/>
              <a:t> fringes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Transverse probing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grpSp>
        <p:nvGrpSpPr>
          <p:cNvPr id="3" name="Group 2"/>
          <p:cNvGrpSpPr/>
          <p:nvPr/>
        </p:nvGrpSpPr>
        <p:grpSpPr>
          <a:xfrm>
            <a:off x="6262688" y="1716433"/>
            <a:ext cx="5619751" cy="3446117"/>
            <a:chOff x="6396679" y="1121121"/>
            <a:chExt cx="5452422" cy="326851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95" r="8505"/>
            <a:stretch/>
          </p:blipFill>
          <p:spPr>
            <a:xfrm>
              <a:off x="6396679" y="1246892"/>
              <a:ext cx="5452422" cy="3142748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7424739" y="1121121"/>
              <a:ext cx="3686174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/>
                <a:t>NIR Plasma Emission Spectra</a:t>
              </a:r>
              <a:endParaRPr lang="en-US" sz="16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89196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46B23-FFD1-1241-BBDF-D36742276843}" type="datetime1">
              <a:rPr lang="en-US" smtClean="0"/>
              <a:t>3/1/2023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DDC34-D481-2744-812B-2FCD98088CBD}" type="slidenum">
              <a:rPr lang="en-US" smtClean="0"/>
              <a:t>15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71297" y="6356351"/>
            <a:ext cx="3849409" cy="365125"/>
          </a:xfrm>
        </p:spPr>
        <p:txBody>
          <a:bodyPr/>
          <a:lstStyle/>
          <a:p>
            <a:r>
              <a:rPr lang="en-US" dirty="0" smtClean="0"/>
              <a:t>ATF Users Meeting: Proposal #312798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6C6FBB-C70D-0543-A91D-0E52EC610225}"/>
              </a:ext>
            </a:extLst>
          </p:cNvPr>
          <p:cNvSpPr txBox="1"/>
          <p:nvPr/>
        </p:nvSpPr>
        <p:spPr>
          <a:xfrm>
            <a:off x="1522691" y="1767917"/>
            <a:ext cx="8972231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Use </a:t>
            </a:r>
            <a:r>
              <a:rPr lang="en-US" dirty="0"/>
              <a:t>the secondary </a:t>
            </a:r>
            <a:r>
              <a:rPr lang="en-US" dirty="0" smtClean="0"/>
              <a:t>radiation (microwaves</a:t>
            </a:r>
            <a:r>
              <a:rPr lang="en-US" dirty="0"/>
              <a:t>, THz, and </a:t>
            </a:r>
            <a:r>
              <a:rPr lang="en-US" dirty="0" smtClean="0"/>
              <a:t>Brunel harmonics) </a:t>
            </a:r>
            <a:r>
              <a:rPr lang="en-US" dirty="0"/>
              <a:t>to understand the role of ionization currents, and other potential collisional and collective charged particle dynamics excited by the two-color laser </a:t>
            </a:r>
            <a:r>
              <a:rPr lang="en-US" dirty="0" smtClean="0"/>
              <a:t>field.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Link early and late plasma characteristics with concurrent </a:t>
            </a:r>
            <a:r>
              <a:rPr lang="en-US" dirty="0"/>
              <a:t>measurements of the plasma size, density, and optical emission spectrum</a:t>
            </a:r>
            <a:r>
              <a:rPr lang="en-US" dirty="0" smtClean="0"/>
              <a:t>. </a:t>
            </a:r>
            <a:r>
              <a:rPr lang="en-US" dirty="0"/>
              <a:t>	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Field single-shot diagnostics. Cameras for spectroscopy, interferometry, and oscilloscope for microwave receiver are </a:t>
            </a:r>
            <a:r>
              <a:rPr lang="en-US" dirty="0" err="1" smtClean="0"/>
              <a:t>triggerable</a:t>
            </a:r>
            <a:r>
              <a:rPr lang="en-US" dirty="0" smtClean="0"/>
              <a:t>. Need to build up echelon-based THz receiver.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Integrate LWIR results in comparison study with NIR, SWIR, MWIR wavelengths</a:t>
            </a:r>
            <a:endParaRPr lang="en-US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865964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1505651"/>
              </p:ext>
            </p:extLst>
          </p:nvPr>
        </p:nvGraphicFramePr>
        <p:xfrm>
          <a:off x="150345" y="1097280"/>
          <a:ext cx="11794733" cy="576072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802295">
                  <a:extLst>
                    <a:ext uri="{9D8B030D-6E8A-4147-A177-3AD203B41FA5}">
                      <a16:colId xmlns:a16="http://schemas.microsoft.com/office/drawing/2014/main" val="3397490667"/>
                    </a:ext>
                  </a:extLst>
                </a:gridCol>
                <a:gridCol w="13697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6467">
                  <a:extLst>
                    <a:ext uri="{9D8B030D-6E8A-4147-A177-3AD203B41FA5}">
                      <a16:colId xmlns:a16="http://schemas.microsoft.com/office/drawing/2014/main" val="1543851066"/>
                    </a:ext>
                  </a:extLst>
                </a:gridCol>
                <a:gridCol w="12421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124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61673">
                  <a:extLst>
                    <a:ext uri="{9D8B030D-6E8A-4147-A177-3AD203B41FA5}">
                      <a16:colId xmlns:a16="http://schemas.microsoft.com/office/drawing/2014/main" val="44236425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Configuration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Parameter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Units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Typical Values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Comments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C00000"/>
                          </a:solidFill>
                        </a:rPr>
                        <a:t>Requested Values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 b="1" dirty="0"/>
                        <a:t>CO</a:t>
                      </a:r>
                      <a:r>
                        <a:rPr lang="en-US" sz="1200" b="1" baseline="-25000" dirty="0"/>
                        <a:t>2</a:t>
                      </a:r>
                      <a:r>
                        <a:rPr lang="en-US" sz="1200" b="1" dirty="0"/>
                        <a:t> Regenerative Amplifier Beam</a:t>
                      </a:r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Wavelength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Symbol" pitchFamily="2" charset="2"/>
                        </a:rPr>
                        <a:t>m</a:t>
                      </a:r>
                      <a:r>
                        <a:rPr lang="en-US" sz="1200">
                          <a:latin typeface="+mn-lt"/>
                        </a:rPr>
                        <a:t>m</a:t>
                      </a:r>
                      <a:endParaRPr lang="en-US" sz="1200">
                        <a:latin typeface="Symbol" pitchFamily="2" charset="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9.2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i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Wavelength determined by mixed isotope gain media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i="1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Peak Power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GW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~3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200" i="1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i="1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105958224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Pulse Mode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---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Single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200" i="1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i="1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Pulse Length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err="1"/>
                        <a:t>ps</a:t>
                      </a:r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200" i="1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i="1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Pulse Energy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err="1"/>
                        <a:t>mJ</a:t>
                      </a:r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200" i="1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i="1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M</a:t>
                      </a:r>
                      <a:r>
                        <a:rPr lang="en-US" sz="1200" baseline="30000"/>
                        <a:t>2</a:t>
                      </a:r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---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~1.5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i="1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i="1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Repetition</a:t>
                      </a:r>
                      <a:r>
                        <a:rPr lang="en-US" sz="1200" baseline="0"/>
                        <a:t> Rate</a:t>
                      </a:r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Hz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1.5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i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3 Hz also available if needed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i="1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Polarization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---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Linear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i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Circular polarization available at slightly reduced power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i="1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605697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 b="1"/>
                        <a:t>CO</a:t>
                      </a:r>
                      <a:r>
                        <a:rPr lang="en-US" sz="1200" b="1" baseline="-25000"/>
                        <a:t>2</a:t>
                      </a:r>
                      <a:r>
                        <a:rPr lang="en-US" sz="1200" b="1" baseline="0"/>
                        <a:t> CPA Beam</a:t>
                      </a:r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Wavelength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Symbol" pitchFamily="2" charset="2"/>
                        </a:rPr>
                        <a:t>m</a:t>
                      </a:r>
                      <a:r>
                        <a:rPr lang="en-US" sz="1200">
                          <a:latin typeface="+mn-lt"/>
                        </a:rPr>
                        <a:t>m</a:t>
                      </a:r>
                      <a:endParaRPr lang="en-US" sz="1200">
                        <a:latin typeface="Symbol" pitchFamily="2" charset="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9.2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i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Wavelength determined by mixed isotope gain media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9.2 microns</a:t>
                      </a:r>
                      <a:endParaRPr lang="en-US" sz="1200" i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 b="0" i="1" baseline="0"/>
                        <a:t>Note that delivery of full power pulses to the Experimental Hall is presently limited to Beamline #1 only.</a:t>
                      </a:r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Peak Power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TW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C00000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~5 TW operation will become available shortly into this year’s experimental run period.  A 3-year development effort to achieve &gt;10 TW and deliver to users is in progress.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&lt; 100 GW</a:t>
                      </a:r>
                      <a:endParaRPr lang="en-US" sz="1200" i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814610713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Pulse Mode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---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Single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200" i="1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Single</a:t>
                      </a:r>
                      <a:endParaRPr lang="en-US" sz="1200" i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225164300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Pulse Length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err="1"/>
                        <a:t>ps</a:t>
                      </a:r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200" i="1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 </a:t>
                      </a:r>
                      <a:r>
                        <a:rPr lang="en-US" sz="1200" i="1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ps</a:t>
                      </a:r>
                      <a:endParaRPr lang="en-US" sz="1200" i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955722812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Pulse Energy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J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~5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i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Maximum pulse energies of &gt;10 J will become available within the next year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~ 100-150 </a:t>
                      </a:r>
                      <a:r>
                        <a:rPr lang="en-US" sz="1200" i="1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mJ</a:t>
                      </a:r>
                      <a:endParaRPr lang="en-US" sz="1200" i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692246797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M</a:t>
                      </a:r>
                      <a:r>
                        <a:rPr lang="en-US" sz="1200" baseline="30000"/>
                        <a:t>2</a:t>
                      </a:r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---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~2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i="1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i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589583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Repetition</a:t>
                      </a:r>
                      <a:r>
                        <a:rPr lang="en-US" sz="1200" baseline="0"/>
                        <a:t> Rate</a:t>
                      </a:r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Hz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0.05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200" i="1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0.05</a:t>
                      </a:r>
                      <a:endParaRPr lang="en-US" sz="1200" i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594566548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Polarization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Linear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i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Adjustable linear polarization along with circular polarization can be provided upon request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Linear</a:t>
                      </a:r>
                      <a:endParaRPr lang="en-US" sz="1200" i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34152165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50345" y="206070"/>
            <a:ext cx="36985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CO</a:t>
            </a:r>
            <a:r>
              <a:rPr lang="en-US" sz="2800" baseline="-25000" dirty="0"/>
              <a:t>2</a:t>
            </a:r>
            <a:r>
              <a:rPr lang="en-US" sz="2800" dirty="0"/>
              <a:t> Laser Requirements</a:t>
            </a:r>
          </a:p>
        </p:txBody>
      </p:sp>
    </p:spTree>
    <p:extLst>
      <p:ext uri="{BB962C8B-B14F-4D97-AF65-F5344CB8AC3E}">
        <p14:creationId xmlns:p14="http://schemas.microsoft.com/office/powerpoint/2010/main" val="25667766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1534906"/>
              </p:ext>
            </p:extLst>
          </p:nvPr>
        </p:nvGraphicFramePr>
        <p:xfrm>
          <a:off x="136560" y="1099332"/>
          <a:ext cx="11887198" cy="338328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2719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0806">
                  <a:extLst>
                    <a:ext uri="{9D8B030D-6E8A-4147-A177-3AD203B41FA5}">
                      <a16:colId xmlns:a16="http://schemas.microsoft.com/office/drawing/2014/main" val="1543851066"/>
                    </a:ext>
                  </a:extLst>
                </a:gridCol>
                <a:gridCol w="1029303">
                  <a:extLst>
                    <a:ext uri="{9D8B030D-6E8A-4147-A177-3AD203B41FA5}">
                      <a16:colId xmlns:a16="http://schemas.microsoft.com/office/drawing/2014/main" val="2433644676"/>
                    </a:ext>
                  </a:extLst>
                </a:gridCol>
                <a:gridCol w="10293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395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6191">
                  <a:extLst>
                    <a:ext uri="{9D8B030D-6E8A-4147-A177-3AD203B41FA5}">
                      <a16:colId xmlns:a16="http://schemas.microsoft.com/office/drawing/2014/main" val="44236425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>
                          <a:solidFill>
                            <a:srgbClr val="002060"/>
                          </a:solidFill>
                        </a:rPr>
                        <a:t>Ti:Sapphire</a:t>
                      </a:r>
                      <a:r>
                        <a:rPr lang="en-US" sz="1200" dirty="0">
                          <a:solidFill>
                            <a:srgbClr val="002060"/>
                          </a:solidFill>
                        </a:rPr>
                        <a:t> Laser System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Units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Stage I Values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Stage II Values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Comments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C00000"/>
                          </a:solidFill>
                        </a:rPr>
                        <a:t>Requested Values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Central Wavelength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800</a:t>
                      </a:r>
                      <a:endParaRPr lang="en-US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800</a:t>
                      </a:r>
                      <a:endParaRPr lang="en-US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i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Stage I parameters are presently available and setup to deliver Stage II parameters should be complete during FY22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800 nm</a:t>
                      </a:r>
                      <a:endParaRPr lang="en-US" sz="1200" i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FWHM Bandwidth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nm</a:t>
                      </a:r>
                      <a:endParaRPr lang="en-US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lang="en-US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200" i="1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1059582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Compressed FWHM Pulse Width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&lt;50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&lt;75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i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Transport of compressed pulses will initially include a very limited number of experimental interaction points.  Please consult with the ATF Team if you need this capability.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~ 50</a:t>
                      </a:r>
                      <a:r>
                        <a:rPr lang="en-US" sz="1200" i="1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fs</a:t>
                      </a:r>
                      <a:endParaRPr lang="en-US" sz="1200" i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Chirped FWHM Pulse Width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ps</a:t>
                      </a:r>
                      <a:endParaRPr lang="en-US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Symbol" pitchFamily="2" charset="2"/>
                        </a:rPr>
                        <a:t></a:t>
                      </a:r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  <a:endParaRPr lang="en-US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Symbol" pitchFamily="2" charset="2"/>
                        </a:rPr>
                        <a:t></a:t>
                      </a:r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  <a:endParaRPr lang="en-US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200" i="1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i="1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Chirped Energy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mJ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200" i="1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i="1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Compressed Energy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mJ</a:t>
                      </a:r>
                      <a:endParaRPr lang="en-US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~20</a:t>
                      </a:r>
                      <a:endParaRPr lang="en-US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20 </a:t>
                      </a:r>
                      <a:r>
                        <a:rPr lang="en-US" sz="1200" i="1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mJ</a:t>
                      </a:r>
                      <a:r>
                        <a:rPr lang="en-US" sz="12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is presently operational with work underway this year to achieve our 100 </a:t>
                      </a:r>
                      <a:r>
                        <a:rPr lang="en-US" sz="1200" i="1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mJ</a:t>
                      </a:r>
                      <a:r>
                        <a:rPr lang="en-US" sz="12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goal.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&lt; 7</a:t>
                      </a:r>
                      <a:r>
                        <a:rPr lang="en-US" sz="1200" i="1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1200" i="1" baseline="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mJ</a:t>
                      </a:r>
                      <a:endParaRPr lang="en-US" sz="1200" i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Energy to Experiments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mJ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&gt;4.9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&gt;80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200" i="1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&lt; 4 </a:t>
                      </a:r>
                      <a:r>
                        <a:rPr lang="en-US" sz="1200" i="1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mJ</a:t>
                      </a:r>
                      <a:endParaRPr lang="en-US" sz="1200" i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Power to Experiments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GW</a:t>
                      </a:r>
                      <a:endParaRPr lang="en-US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&gt;98</a:t>
                      </a:r>
                      <a:endParaRPr lang="en-US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&gt;1067</a:t>
                      </a:r>
                      <a:endParaRPr lang="en-US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i="1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&lt;&lt;</a:t>
                      </a:r>
                      <a:r>
                        <a:rPr lang="en-US" sz="1200" i="1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120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100 GW</a:t>
                      </a:r>
                      <a:endParaRPr lang="en-US" sz="1200" i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6056973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36560" y="183799"/>
            <a:ext cx="60071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Other Experimental Laser Requirements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D5D49BC-AE16-384D-89DA-F322A3F7DE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9188341"/>
              </p:ext>
            </p:extLst>
          </p:nvPr>
        </p:nvGraphicFramePr>
        <p:xfrm>
          <a:off x="136560" y="4579107"/>
          <a:ext cx="11909458" cy="192024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2980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0083">
                  <a:extLst>
                    <a:ext uri="{9D8B030D-6E8A-4147-A177-3AD203B41FA5}">
                      <a16:colId xmlns:a16="http://schemas.microsoft.com/office/drawing/2014/main" val="1543851066"/>
                    </a:ext>
                  </a:extLst>
                </a:gridCol>
                <a:gridCol w="1288446">
                  <a:extLst>
                    <a:ext uri="{9D8B030D-6E8A-4147-A177-3AD203B41FA5}">
                      <a16:colId xmlns:a16="http://schemas.microsoft.com/office/drawing/2014/main" val="2433644676"/>
                    </a:ext>
                  </a:extLst>
                </a:gridCol>
                <a:gridCol w="57762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46606">
                  <a:extLst>
                    <a:ext uri="{9D8B030D-6E8A-4147-A177-3AD203B41FA5}">
                      <a16:colId xmlns:a16="http://schemas.microsoft.com/office/drawing/2014/main" val="44236425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>
                          <a:solidFill>
                            <a:srgbClr val="002060"/>
                          </a:solidFill>
                        </a:rPr>
                        <a:t>Nd:YAG</a:t>
                      </a:r>
                      <a:r>
                        <a:rPr lang="en-US" sz="1200" dirty="0">
                          <a:solidFill>
                            <a:srgbClr val="002060"/>
                          </a:solidFill>
                        </a:rPr>
                        <a:t> Laser System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Units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Typical Values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Comments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C00000"/>
                          </a:solidFill>
                        </a:rPr>
                        <a:t>Requested Values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Wavelength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1064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i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Single pulse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i="1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Energy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mJ</a:t>
                      </a:r>
                      <a:endParaRPr lang="en-US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200" i="1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i="1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1059582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Pulse Width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ps</a:t>
                      </a:r>
                      <a:endParaRPr lang="en-US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i="1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i="1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Wavelength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nm</a:t>
                      </a:r>
                      <a:endParaRPr lang="en-US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Symbol" pitchFamily="2" charset="2"/>
                        </a:rPr>
                        <a:t>532</a:t>
                      </a:r>
                      <a:endParaRPr lang="en-US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i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Frequency doubled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i="1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Energy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mJ</a:t>
                      </a:r>
                      <a:endParaRPr lang="en-US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200" i="1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i="1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6846627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Pulse Width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ps</a:t>
                      </a:r>
                      <a:endParaRPr lang="en-US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200" i="1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499831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51631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7482930"/>
              </p:ext>
            </p:extLst>
          </p:nvPr>
        </p:nvGraphicFramePr>
        <p:xfrm>
          <a:off x="559141" y="1425682"/>
          <a:ext cx="11222513" cy="484471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9109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5605">
                  <a:extLst>
                    <a:ext uri="{9D8B030D-6E8A-4147-A177-3AD203B41FA5}">
                      <a16:colId xmlns:a16="http://schemas.microsoft.com/office/drawing/2014/main" val="3036326620"/>
                    </a:ext>
                  </a:extLst>
                </a:gridCol>
                <a:gridCol w="14724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662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37318">
                  <a:extLst>
                    <a:ext uri="{9D8B030D-6E8A-4147-A177-3AD203B41FA5}">
                      <a16:colId xmlns:a16="http://schemas.microsoft.com/office/drawing/2014/main" val="442364256"/>
                    </a:ext>
                  </a:extLst>
                </a:gridCol>
              </a:tblGrid>
              <a:tr h="294016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Parameter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Units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Typical Values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Comments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Requested Values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400"/>
                        <a:t>Beam</a:t>
                      </a:r>
                      <a:r>
                        <a:rPr lang="en-US" sz="1400" baseline="0"/>
                        <a:t> Energy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MeV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50-65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i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Full range is ~15-75 MeV with highest beam quality at nominal values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i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283">
                <a:tc>
                  <a:txBody>
                    <a:bodyPr/>
                    <a:lstStyle/>
                    <a:p>
                      <a:r>
                        <a:rPr lang="en-US" sz="1400"/>
                        <a:t>Bunch Charge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err="1"/>
                        <a:t>nC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0.1-2.0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i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Bunch length &amp; emittance vary with charge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i="1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23072">
                <a:tc>
                  <a:txBody>
                    <a:bodyPr/>
                    <a:lstStyle/>
                    <a:p>
                      <a:r>
                        <a:rPr lang="en-US" sz="1400"/>
                        <a:t>Compression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fs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Down to 100 fs (up to 1 kA peak current)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i="1" baseline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 magnetic bunch compressor available to compress bunch down to </a:t>
                      </a:r>
                      <a:br>
                        <a:rPr lang="en-US" sz="1400" i="1" baseline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</a:br>
                      <a:r>
                        <a:rPr lang="en-US" sz="1400" i="1" baseline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~100 fs. Beam quality is variable depending on charge and amount of compression required. </a:t>
                      </a:r>
                    </a:p>
                    <a:p>
                      <a:endParaRPr lang="en-US" sz="1400" i="1" baseline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  <a:p>
                      <a:r>
                        <a:rPr lang="en-US" sz="1400" i="1" baseline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NOTE:  Further compression options are being developed to provide bunch lengths down to the ~10 fs level</a:t>
                      </a:r>
                      <a:endParaRPr lang="en-US" sz="1400" i="1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i="1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5638">
                <a:tc>
                  <a:txBody>
                    <a:bodyPr/>
                    <a:lstStyle/>
                    <a:p>
                      <a:r>
                        <a:rPr lang="en-US" sz="1400"/>
                        <a:t>Transverse size at IP (</a:t>
                      </a:r>
                      <a:r>
                        <a:rPr lang="en-US" sz="1400">
                          <a:latin typeface="Symbol" pitchFamily="2" charset="2"/>
                        </a:rPr>
                        <a:t>s</a:t>
                      </a:r>
                      <a:r>
                        <a:rPr lang="en-US" sz="1400">
                          <a:latin typeface="+mn-lt"/>
                        </a:rPr>
                        <a:t>)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Symbol" pitchFamily="2" charset="2"/>
                        </a:rPr>
                        <a:t>m</a:t>
                      </a:r>
                      <a:r>
                        <a:rPr lang="en-US" sz="1400">
                          <a:latin typeface="+mn-lt"/>
                        </a:rPr>
                        <a:t>m</a:t>
                      </a:r>
                      <a:endParaRPr lang="en-US" sz="1400">
                        <a:latin typeface="Symbol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30 </a:t>
                      </a:r>
                      <a:r>
                        <a:rPr lang="mr-IN" sz="1400"/>
                        <a:t>–</a:t>
                      </a:r>
                      <a:r>
                        <a:rPr lang="en-US" sz="1400"/>
                        <a:t> 100 (dependent on IP position)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i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It is possible to achieve transverse sizes below 10 um with special permanent magnet optics.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i="1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4016">
                <a:tc>
                  <a:txBody>
                    <a:bodyPr/>
                    <a:lstStyle/>
                    <a:p>
                      <a:r>
                        <a:rPr lang="en-US" sz="1400"/>
                        <a:t>Normalized Emittance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>
                          <a:latin typeface="Symbol" pitchFamily="2" charset="2"/>
                        </a:rPr>
                        <a:t>m</a:t>
                      </a:r>
                      <a:r>
                        <a:rPr lang="en-US" sz="1400">
                          <a:latin typeface="+mn-lt"/>
                        </a:rPr>
                        <a:t>m</a:t>
                      </a:r>
                      <a:endParaRPr lang="en-US" sz="1400">
                        <a:latin typeface="Symbol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1 (at 0.3</a:t>
                      </a:r>
                      <a:r>
                        <a:rPr lang="en-US" sz="1400" baseline="0"/>
                        <a:t> </a:t>
                      </a:r>
                      <a:r>
                        <a:rPr lang="en-US" sz="1400" baseline="0" err="1"/>
                        <a:t>nC</a:t>
                      </a:r>
                      <a:r>
                        <a:rPr lang="en-US" sz="1400" baseline="0"/>
                        <a:t>)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Variable</a:t>
                      </a:r>
                      <a:r>
                        <a:rPr lang="en-US" sz="1400" i="1" baseline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with bunch charge</a:t>
                      </a:r>
                      <a:endParaRPr lang="en-US" sz="1400" i="1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i="1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4016">
                <a:tc>
                  <a:txBody>
                    <a:bodyPr/>
                    <a:lstStyle/>
                    <a:p>
                      <a:r>
                        <a:rPr lang="en-US" sz="1400"/>
                        <a:t>Rep.</a:t>
                      </a:r>
                      <a:r>
                        <a:rPr lang="en-US" sz="1400" baseline="0"/>
                        <a:t> Rate (Hz)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1.5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i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3 Hz also available if needed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i="1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0027">
                <a:tc>
                  <a:txBody>
                    <a:bodyPr/>
                    <a:lstStyle/>
                    <a:p>
                      <a:r>
                        <a:rPr lang="en-US" sz="1400"/>
                        <a:t>Trains</a:t>
                      </a:r>
                      <a:r>
                        <a:rPr lang="en-US" sz="1400" baseline="0"/>
                        <a:t> mode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---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Single bunch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i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Multi-bunch mode available. Trains of 24 or 48 ns spaced bunches.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i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24403" y="358320"/>
            <a:ext cx="74480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Electron Beam </a:t>
            </a:r>
            <a:r>
              <a:rPr lang="en-US" sz="2800" dirty="0" smtClean="0"/>
              <a:t>Requirements – Not Applicable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241386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9FEAA-F4E0-1246-B1E7-DF336DE11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3800"/>
            <a:ext cx="6777038" cy="63699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dirty="0" smtClean="0"/>
              <a:t>Special Equipment Requirements and Hazards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1900238" y="2366962"/>
            <a:ext cx="89011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Introduction of </a:t>
            </a:r>
            <a:r>
              <a:rPr lang="en-US" dirty="0" err="1" smtClean="0"/>
              <a:t>transmissive</a:t>
            </a:r>
            <a:r>
              <a:rPr lang="en-US" dirty="0" smtClean="0"/>
              <a:t> optics into LWIR beam:</a:t>
            </a:r>
          </a:p>
          <a:p>
            <a:endParaRPr lang="en-US" sz="12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Second harmonic crystal</a:t>
            </a:r>
          </a:p>
          <a:p>
            <a:pPr lvl="1"/>
            <a:endParaRPr lang="en-US" sz="12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Time delay compensator</a:t>
            </a:r>
          </a:p>
          <a:p>
            <a:pPr lvl="1"/>
            <a:endParaRPr lang="en-US" sz="12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Half </a:t>
            </a:r>
            <a:r>
              <a:rPr lang="en-US" dirty="0" err="1" smtClean="0"/>
              <a:t>waveplate</a:t>
            </a:r>
            <a:r>
              <a:rPr lang="en-US" dirty="0" smtClean="0"/>
              <a:t> to co-polarize harmonics (needed if using Type 1 SHG)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580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Controlling Tunneling Ionization of Air with Two-Color Pulses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46B23-FFD1-1241-BBDF-D36742276843}" type="datetime1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ATF Users Meeting: Proposal #312798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DDC34-D481-2744-812B-2FCD98088CBD}" type="slidenum">
              <a:rPr lang="en-US" smtClean="0"/>
              <a:t>2</a:t>
            </a:fld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B6C6FBB-C70D-0543-A91D-0E52EC610225}"/>
              </a:ext>
            </a:extLst>
          </p:cNvPr>
          <p:cNvSpPr txBox="1"/>
          <p:nvPr/>
        </p:nvSpPr>
        <p:spPr>
          <a:xfrm>
            <a:off x="578733" y="1460151"/>
            <a:ext cx="5640366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Optical field ionization by intense laser pulses occurs in the tunneling or multiphoton regime – </a:t>
            </a:r>
            <a:r>
              <a:rPr lang="en-US" sz="1600" dirty="0" err="1" smtClean="0"/>
              <a:t>Keldysh</a:t>
            </a:r>
            <a:r>
              <a:rPr lang="en-US" sz="1600" dirty="0" smtClean="0"/>
              <a:t> theory</a:t>
            </a:r>
          </a:p>
          <a:p>
            <a:pPr>
              <a:spcAft>
                <a:spcPts val="600"/>
              </a:spcAft>
            </a:pPr>
            <a:endParaRPr lang="en-US" sz="1200" dirty="0" smtClean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For ionization of atmospheric air, traditional NIR sources ionize via multiphoton</a:t>
            </a:r>
          </a:p>
          <a:p>
            <a:pPr>
              <a:spcAft>
                <a:spcPts val="600"/>
              </a:spcAft>
            </a:pPr>
            <a:endParaRPr lang="en-US" sz="1200" dirty="0" smtClean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Long wavelengths are needed to drive tunneling ionization in air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200" dirty="0" smtClean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The liberation of electrons constitutes an ionization current, whose time dependence can be step-like (tunneling) with each laser field maximum, or vary slowly with the laser envelope (multiphoton)</a:t>
            </a:r>
          </a:p>
          <a:p>
            <a:pPr>
              <a:spcAft>
                <a:spcPts val="600"/>
              </a:spcAft>
            </a:pPr>
            <a:endParaRPr lang="en-US" sz="1200" dirty="0" smtClean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The relative phase of a two-color pulse changes the shape of the laser electric field waveform, and thus the ionization currents </a:t>
            </a:r>
          </a:p>
        </p:txBody>
      </p:sp>
      <p:grpSp>
        <p:nvGrpSpPr>
          <p:cNvPr id="92" name="Group 91"/>
          <p:cNvGrpSpPr/>
          <p:nvPr/>
        </p:nvGrpSpPr>
        <p:grpSpPr>
          <a:xfrm>
            <a:off x="6665731" y="1122040"/>
            <a:ext cx="4710175" cy="2531945"/>
            <a:chOff x="6895481" y="1305840"/>
            <a:chExt cx="4710175" cy="2531945"/>
          </a:xfrm>
        </p:grpSpPr>
        <p:sp>
          <p:nvSpPr>
            <p:cNvPr id="74" name="Block Arc 73"/>
            <p:cNvSpPr/>
            <p:nvPr/>
          </p:nvSpPr>
          <p:spPr>
            <a:xfrm rot="8322368">
              <a:off x="9171884" y="2343655"/>
              <a:ext cx="1439348" cy="1166363"/>
            </a:xfrm>
            <a:prstGeom prst="blockArc">
              <a:avLst>
                <a:gd name="adj1" fmla="val 13085411"/>
                <a:gd name="adj2" fmla="val 237273"/>
                <a:gd name="adj3" fmla="val 17552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5" name="Block Arc 74"/>
            <p:cNvSpPr/>
            <p:nvPr/>
          </p:nvSpPr>
          <p:spPr>
            <a:xfrm rot="8322368">
              <a:off x="9427682" y="2421548"/>
              <a:ext cx="870467" cy="795338"/>
            </a:xfrm>
            <a:prstGeom prst="blockArc">
              <a:avLst>
                <a:gd name="adj1" fmla="val 13213744"/>
                <a:gd name="adj2" fmla="val 0"/>
                <a:gd name="adj3" fmla="val 25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7" name="Block Arc 76"/>
            <p:cNvSpPr/>
            <p:nvPr/>
          </p:nvSpPr>
          <p:spPr>
            <a:xfrm rot="19587056" flipH="1" flipV="1">
              <a:off x="8933343" y="2339906"/>
              <a:ext cx="2029367" cy="1497879"/>
            </a:xfrm>
            <a:prstGeom prst="blockArc">
              <a:avLst>
                <a:gd name="adj1" fmla="val 12513796"/>
                <a:gd name="adj2" fmla="val 490314"/>
                <a:gd name="adj3" fmla="val 15227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2" name="Block Arc 71"/>
            <p:cNvSpPr/>
            <p:nvPr/>
          </p:nvSpPr>
          <p:spPr>
            <a:xfrm>
              <a:off x="9122512" y="1849548"/>
              <a:ext cx="1439348" cy="1166363"/>
            </a:xfrm>
            <a:prstGeom prst="blockArc">
              <a:avLst>
                <a:gd name="adj1" fmla="val 13085411"/>
                <a:gd name="adj2" fmla="val 237273"/>
                <a:gd name="adj3" fmla="val 17552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1" name="Block Arc 70"/>
            <p:cNvSpPr/>
            <p:nvPr/>
          </p:nvSpPr>
          <p:spPr>
            <a:xfrm>
              <a:off x="9412632" y="2131499"/>
              <a:ext cx="870467" cy="795338"/>
            </a:xfrm>
            <a:prstGeom prst="blockArc">
              <a:avLst>
                <a:gd name="adj1" fmla="val 13213744"/>
                <a:gd name="adj2" fmla="val 0"/>
                <a:gd name="adj3" fmla="val 25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0" name="Isosceles Triangle 59"/>
            <p:cNvSpPr/>
            <p:nvPr/>
          </p:nvSpPr>
          <p:spPr>
            <a:xfrm rot="16200000">
              <a:off x="10293609" y="1722599"/>
              <a:ext cx="663058" cy="1914525"/>
            </a:xfrm>
            <a:prstGeom prst="triangle">
              <a:avLst/>
            </a:prstGeom>
            <a:solidFill>
              <a:srgbClr val="660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Arc 60"/>
            <p:cNvSpPr/>
            <p:nvPr/>
          </p:nvSpPr>
          <p:spPr>
            <a:xfrm>
              <a:off x="9817100" y="2252579"/>
              <a:ext cx="481013" cy="514350"/>
            </a:xfrm>
            <a:prstGeom prst="arc">
              <a:avLst>
                <a:gd name="adj1" fmla="val 16200000"/>
                <a:gd name="adj2" fmla="val 173179"/>
              </a:avLst>
            </a:prstGeom>
            <a:ln>
              <a:solidFill>
                <a:srgbClr val="18659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Arc 61"/>
            <p:cNvSpPr/>
            <p:nvPr/>
          </p:nvSpPr>
          <p:spPr>
            <a:xfrm rot="5400000">
              <a:off x="9800431" y="2605507"/>
              <a:ext cx="481013" cy="514350"/>
            </a:xfrm>
            <a:prstGeom prst="arc">
              <a:avLst>
                <a:gd name="adj1" fmla="val 16200000"/>
                <a:gd name="adj2" fmla="val 173179"/>
              </a:avLst>
            </a:prstGeom>
            <a:ln>
              <a:solidFill>
                <a:srgbClr val="18659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Arc 62"/>
            <p:cNvSpPr/>
            <p:nvPr/>
          </p:nvSpPr>
          <p:spPr>
            <a:xfrm>
              <a:off x="9761604" y="2136802"/>
              <a:ext cx="596899" cy="700357"/>
            </a:xfrm>
            <a:prstGeom prst="arc">
              <a:avLst>
                <a:gd name="adj1" fmla="val 16200000"/>
                <a:gd name="adj2" fmla="val 173179"/>
              </a:avLst>
            </a:prstGeom>
            <a:ln>
              <a:solidFill>
                <a:srgbClr val="18659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Arc 63"/>
            <p:cNvSpPr/>
            <p:nvPr/>
          </p:nvSpPr>
          <p:spPr>
            <a:xfrm rot="5400000">
              <a:off x="9711888" y="2526805"/>
              <a:ext cx="654962" cy="638268"/>
            </a:xfrm>
            <a:prstGeom prst="arc">
              <a:avLst>
                <a:gd name="adj1" fmla="val 16200000"/>
                <a:gd name="adj2" fmla="val 173179"/>
              </a:avLst>
            </a:prstGeom>
            <a:ln>
              <a:solidFill>
                <a:srgbClr val="18659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Arc 64"/>
            <p:cNvSpPr/>
            <p:nvPr/>
          </p:nvSpPr>
          <p:spPr>
            <a:xfrm>
              <a:off x="9690292" y="2060751"/>
              <a:ext cx="730279" cy="852756"/>
            </a:xfrm>
            <a:prstGeom prst="arc">
              <a:avLst>
                <a:gd name="adj1" fmla="val 16200000"/>
                <a:gd name="adj2" fmla="val 173179"/>
              </a:avLst>
            </a:prstGeom>
            <a:ln>
              <a:solidFill>
                <a:srgbClr val="18659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Arc 65"/>
            <p:cNvSpPr/>
            <p:nvPr/>
          </p:nvSpPr>
          <p:spPr>
            <a:xfrm rot="5400000">
              <a:off x="9631383" y="2460580"/>
              <a:ext cx="797484" cy="780892"/>
            </a:xfrm>
            <a:prstGeom prst="arc">
              <a:avLst>
                <a:gd name="adj1" fmla="val 16200000"/>
                <a:gd name="adj2" fmla="val 173179"/>
              </a:avLst>
            </a:prstGeom>
            <a:ln>
              <a:solidFill>
                <a:srgbClr val="18659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Arc 66"/>
            <p:cNvSpPr/>
            <p:nvPr/>
          </p:nvSpPr>
          <p:spPr>
            <a:xfrm>
              <a:off x="9607483" y="1972736"/>
              <a:ext cx="881500" cy="1001087"/>
            </a:xfrm>
            <a:prstGeom prst="arc">
              <a:avLst>
                <a:gd name="adj1" fmla="val 16200000"/>
                <a:gd name="adj2" fmla="val 173179"/>
              </a:avLst>
            </a:prstGeom>
            <a:ln>
              <a:solidFill>
                <a:srgbClr val="18659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Arc 67"/>
            <p:cNvSpPr/>
            <p:nvPr/>
          </p:nvSpPr>
          <p:spPr>
            <a:xfrm rot="5400000">
              <a:off x="9549584" y="2370687"/>
              <a:ext cx="936201" cy="942594"/>
            </a:xfrm>
            <a:prstGeom prst="arc">
              <a:avLst>
                <a:gd name="adj1" fmla="val 16200000"/>
                <a:gd name="adj2" fmla="val 173179"/>
              </a:avLst>
            </a:prstGeom>
            <a:ln>
              <a:solidFill>
                <a:srgbClr val="18659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Arc 68"/>
            <p:cNvSpPr/>
            <p:nvPr/>
          </p:nvSpPr>
          <p:spPr>
            <a:xfrm>
              <a:off x="9491663" y="1895474"/>
              <a:ext cx="1070197" cy="1172183"/>
            </a:xfrm>
            <a:prstGeom prst="arc">
              <a:avLst>
                <a:gd name="adj1" fmla="val 16200000"/>
                <a:gd name="adj2" fmla="val 20184"/>
              </a:avLst>
            </a:prstGeom>
            <a:ln>
              <a:solidFill>
                <a:srgbClr val="18659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Arc 69"/>
            <p:cNvSpPr/>
            <p:nvPr/>
          </p:nvSpPr>
          <p:spPr>
            <a:xfrm rot="5400000">
              <a:off x="9441881" y="2267369"/>
              <a:ext cx="1134402" cy="1105556"/>
            </a:xfrm>
            <a:prstGeom prst="arc">
              <a:avLst>
                <a:gd name="adj1" fmla="val 16418332"/>
                <a:gd name="adj2" fmla="val 173179"/>
              </a:avLst>
            </a:prstGeom>
            <a:ln>
              <a:solidFill>
                <a:srgbClr val="18659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Block Arc 72"/>
            <p:cNvSpPr/>
            <p:nvPr/>
          </p:nvSpPr>
          <p:spPr>
            <a:xfrm>
              <a:off x="8815388" y="1555294"/>
              <a:ext cx="2026130" cy="1519206"/>
            </a:xfrm>
            <a:prstGeom prst="blockArc">
              <a:avLst>
                <a:gd name="adj1" fmla="val 12828883"/>
                <a:gd name="adj2" fmla="val 261112"/>
                <a:gd name="adj3" fmla="val 13764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91" name="Group 90"/>
            <p:cNvGrpSpPr/>
            <p:nvPr/>
          </p:nvGrpSpPr>
          <p:grpSpPr>
            <a:xfrm>
              <a:off x="6895481" y="1305840"/>
              <a:ext cx="4710175" cy="2417041"/>
              <a:chOff x="6895481" y="1305840"/>
              <a:chExt cx="4710175" cy="2417041"/>
            </a:xfrm>
          </p:grpSpPr>
          <p:grpSp>
            <p:nvGrpSpPr>
              <p:cNvPr id="59" name="Group 58"/>
              <p:cNvGrpSpPr/>
              <p:nvPr/>
            </p:nvGrpSpPr>
            <p:grpSpPr>
              <a:xfrm>
                <a:off x="7053714" y="1637022"/>
                <a:ext cx="4528686" cy="2085859"/>
                <a:chOff x="6762684" y="1781062"/>
                <a:chExt cx="4528686" cy="2085859"/>
              </a:xfrm>
            </p:grpSpPr>
            <p:sp>
              <p:nvSpPr>
                <p:cNvPr id="57" name="Isosceles Triangle 56"/>
                <p:cNvSpPr/>
                <p:nvPr/>
              </p:nvSpPr>
              <p:spPr>
                <a:xfrm rot="16200000">
                  <a:off x="9261072" y="1836623"/>
                  <a:ext cx="2085680" cy="1974916"/>
                </a:xfrm>
                <a:prstGeom prst="triangle">
                  <a:avLst/>
                </a:prstGeom>
                <a:gradFill>
                  <a:gsLst>
                    <a:gs pos="0">
                      <a:schemeClr val="accent2">
                        <a:lumMod val="20000"/>
                        <a:lumOff val="80000"/>
                        <a:alpha val="25000"/>
                      </a:schemeClr>
                    </a:gs>
                    <a:gs pos="100000">
                      <a:schemeClr val="accent2">
                        <a:lumMod val="75000"/>
                        <a:alpha val="25000"/>
                      </a:schemeClr>
                    </a:gs>
                  </a:gsLst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Isosceles Triangle 57"/>
                <p:cNvSpPr/>
                <p:nvPr/>
              </p:nvSpPr>
              <p:spPr>
                <a:xfrm rot="16200000">
                  <a:off x="9690803" y="1836623"/>
                  <a:ext cx="1226218" cy="1974916"/>
                </a:xfrm>
                <a:prstGeom prst="triangle">
                  <a:avLst/>
                </a:prstGeom>
                <a:gradFill>
                  <a:gsLst>
                    <a:gs pos="0">
                      <a:schemeClr val="accent1">
                        <a:lumMod val="20000"/>
                        <a:lumOff val="80000"/>
                        <a:alpha val="25000"/>
                      </a:schemeClr>
                    </a:gs>
                    <a:gs pos="100000">
                      <a:schemeClr val="tx2">
                        <a:lumMod val="60000"/>
                        <a:lumOff val="40000"/>
                        <a:alpha val="25000"/>
                      </a:schemeClr>
                    </a:gs>
                  </a:gsLst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56" name="Group 55"/>
                <p:cNvGrpSpPr/>
                <p:nvPr/>
              </p:nvGrpSpPr>
              <p:grpSpPr>
                <a:xfrm>
                  <a:off x="6762684" y="1781062"/>
                  <a:ext cx="2809649" cy="2085680"/>
                  <a:chOff x="6762684" y="1781062"/>
                  <a:chExt cx="2809649" cy="2085680"/>
                </a:xfrm>
              </p:grpSpPr>
              <p:sp>
                <p:nvSpPr>
                  <p:cNvPr id="53" name="Isosceles Triangle 52"/>
                  <p:cNvSpPr/>
                  <p:nvPr/>
                </p:nvSpPr>
                <p:spPr>
                  <a:xfrm rot="5400000">
                    <a:off x="6707302" y="1836444"/>
                    <a:ext cx="2085680" cy="1974916"/>
                  </a:xfrm>
                  <a:prstGeom prst="triangle">
                    <a:avLst/>
                  </a:prstGeom>
                  <a:gradFill>
                    <a:gsLst>
                      <a:gs pos="0">
                        <a:schemeClr val="accent2">
                          <a:lumMod val="20000"/>
                          <a:lumOff val="8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</a:gra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4" name="Isosceles Triangle 53"/>
                  <p:cNvSpPr/>
                  <p:nvPr/>
                </p:nvSpPr>
                <p:spPr>
                  <a:xfrm rot="5400000">
                    <a:off x="7137033" y="1836444"/>
                    <a:ext cx="1226218" cy="1974916"/>
                  </a:xfrm>
                  <a:prstGeom prst="triangle">
                    <a:avLst/>
                  </a:prstGeom>
                  <a:gradFill>
                    <a:gsLst>
                      <a:gs pos="0">
                        <a:schemeClr val="accent1">
                          <a:lumMod val="20000"/>
                          <a:lumOff val="80000"/>
                        </a:schemeClr>
                      </a:gs>
                      <a:gs pos="100000">
                        <a:schemeClr val="tx2">
                          <a:lumMod val="60000"/>
                          <a:lumOff val="40000"/>
                        </a:schemeClr>
                      </a:gs>
                    </a:gsLst>
                  </a:gra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5" name="Oval 54"/>
                  <p:cNvSpPr/>
                  <p:nvPr/>
                </p:nvSpPr>
                <p:spPr>
                  <a:xfrm>
                    <a:off x="8481721" y="2631021"/>
                    <a:ext cx="1090612" cy="385762"/>
                  </a:xfrm>
                  <a:prstGeom prst="ellipse">
                    <a:avLst/>
                  </a:prstGeom>
                  <a:gradFill flip="none" rotWithShape="1">
                    <a:gsLst>
                      <a:gs pos="21000">
                        <a:schemeClr val="accent4"/>
                      </a:gs>
                      <a:gs pos="100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78" name="TextBox 77"/>
              <p:cNvSpPr txBox="1"/>
              <p:nvPr/>
            </p:nvSpPr>
            <p:spPr>
              <a:xfrm>
                <a:off x="6895481" y="1305840"/>
                <a:ext cx="213314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Input two-color laser pulse</a:t>
                </a:r>
                <a:endParaRPr lang="en-US" sz="1200" dirty="0"/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>
                <a:off x="8890660" y="2826557"/>
                <a:ext cx="90712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Air plasma</a:t>
                </a:r>
                <a:endParaRPr lang="en-US" sz="1200" dirty="0"/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9836045" y="1611671"/>
                <a:ext cx="151779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Terahertz radiation</a:t>
                </a:r>
                <a:endParaRPr lang="en-US" sz="1200" dirty="0"/>
              </a:p>
            </p:txBody>
          </p:sp>
          <p:sp>
            <p:nvSpPr>
              <p:cNvPr id="81" name="TextBox 80"/>
              <p:cNvSpPr txBox="1"/>
              <p:nvPr/>
            </p:nvSpPr>
            <p:spPr>
              <a:xfrm>
                <a:off x="7580047" y="3384158"/>
                <a:ext cx="17375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Microwave radiation</a:t>
                </a:r>
                <a:endParaRPr lang="en-US" sz="1200" dirty="0"/>
              </a:p>
            </p:txBody>
          </p:sp>
          <p:sp>
            <p:nvSpPr>
              <p:cNvPr id="82" name="TextBox 81"/>
              <p:cNvSpPr txBox="1"/>
              <p:nvPr/>
            </p:nvSpPr>
            <p:spPr>
              <a:xfrm>
                <a:off x="10246010" y="2539472"/>
                <a:ext cx="135964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Brunel harmonics</a:t>
                </a:r>
                <a:endParaRPr lang="en-US" sz="1200" dirty="0"/>
              </a:p>
            </p:txBody>
          </p:sp>
        </p:grpSp>
      </p:grpSp>
      <p:pic>
        <p:nvPicPr>
          <p:cNvPr id="83" name="Picture 8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2620" y="4191539"/>
            <a:ext cx="1567577" cy="923848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927" y="5446604"/>
            <a:ext cx="1585524" cy="901220"/>
          </a:xfrm>
          <a:prstGeom prst="rect">
            <a:avLst/>
          </a:prstGeom>
        </p:spPr>
      </p:pic>
      <p:grpSp>
        <p:nvGrpSpPr>
          <p:cNvPr id="85" name="Group 84"/>
          <p:cNvGrpSpPr/>
          <p:nvPr/>
        </p:nvGrpSpPr>
        <p:grpSpPr>
          <a:xfrm>
            <a:off x="8983337" y="4111919"/>
            <a:ext cx="2145656" cy="2170003"/>
            <a:chOff x="8433527" y="1547169"/>
            <a:chExt cx="2145656" cy="2170003"/>
          </a:xfrm>
        </p:grpSpPr>
        <p:pic>
          <p:nvPicPr>
            <p:cNvPr id="86" name="Picture 85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948"/>
            <a:stretch/>
          </p:blipFill>
          <p:spPr>
            <a:xfrm>
              <a:off x="8433527" y="1835330"/>
              <a:ext cx="2145656" cy="1881842"/>
            </a:xfrm>
            <a:prstGeom prst="rect">
              <a:avLst/>
            </a:prstGeom>
          </p:spPr>
        </p:pic>
        <p:cxnSp>
          <p:nvCxnSpPr>
            <p:cNvPr id="87" name="Straight Arrow Connector 86"/>
            <p:cNvCxnSpPr/>
            <p:nvPr/>
          </p:nvCxnSpPr>
          <p:spPr>
            <a:xfrm>
              <a:off x="9326515" y="1877331"/>
              <a:ext cx="42846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6805B791-7418-4B68-B198-15D804C87D61}"/>
                </a:ext>
              </a:extLst>
            </p:cNvPr>
            <p:cNvSpPr txBox="1"/>
            <p:nvPr/>
          </p:nvSpPr>
          <p:spPr>
            <a:xfrm>
              <a:off x="9258822" y="1547169"/>
              <a:ext cx="563848" cy="307777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Δ</a:t>
              </a:r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9" name="TextBox 88">
            <a:extLst>
              <a:ext uri="{FF2B5EF4-FFF2-40B4-BE49-F238E27FC236}">
                <a16:creationId xmlns:a16="http://schemas.microsoft.com/office/drawing/2014/main" id="{6805B791-7418-4B68-B198-15D804C87D61}"/>
              </a:ext>
            </a:extLst>
          </p:cNvPr>
          <p:cNvSpPr txBox="1"/>
          <p:nvPr/>
        </p:nvSpPr>
        <p:spPr>
          <a:xfrm>
            <a:off x="6765756" y="3916928"/>
            <a:ext cx="1045666" cy="30777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θ = 0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6805B791-7418-4B68-B198-15D804C87D61}"/>
              </a:ext>
            </a:extLst>
          </p:cNvPr>
          <p:cNvSpPr txBox="1"/>
          <p:nvPr/>
        </p:nvSpPr>
        <p:spPr>
          <a:xfrm>
            <a:off x="6835362" y="5185662"/>
            <a:ext cx="1045666" cy="30777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θ = </a:t>
            </a:r>
            <a:r>
              <a:rPr lang="el-G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π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/2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6982697" y="3898650"/>
            <a:ext cx="1911616" cy="2519017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/>
          <p:cNvSpPr/>
          <p:nvPr/>
        </p:nvSpPr>
        <p:spPr>
          <a:xfrm>
            <a:off x="8996363" y="4027310"/>
            <a:ext cx="2100686" cy="2369487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TextBox 94"/>
          <p:cNvSpPr txBox="1"/>
          <p:nvPr/>
        </p:nvSpPr>
        <p:spPr>
          <a:xfrm>
            <a:off x="6906674" y="3649400"/>
            <a:ext cx="20703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Relative phase (intra-cycle)</a:t>
            </a:r>
            <a:endParaRPr lang="en-US" sz="1200" dirty="0"/>
          </a:p>
        </p:txBody>
      </p:sp>
      <p:sp>
        <p:nvSpPr>
          <p:cNvPr id="96" name="TextBox 95"/>
          <p:cNvSpPr txBox="1"/>
          <p:nvPr/>
        </p:nvSpPr>
        <p:spPr>
          <a:xfrm>
            <a:off x="9140955" y="3601740"/>
            <a:ext cx="18548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Envelope overlap (multiple cycles)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76847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9FEAA-F4E0-1246-B1E7-DF336DE11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3800"/>
            <a:ext cx="4655222" cy="636998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Experimental Time Request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A33A3B09-4E77-B749-8153-C1844FE9A8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9858256"/>
              </p:ext>
            </p:extLst>
          </p:nvPr>
        </p:nvGraphicFramePr>
        <p:xfrm>
          <a:off x="760085" y="1640588"/>
          <a:ext cx="10515600" cy="148336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3615137945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365650492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9836761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Capability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Setup Hours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Running Hours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107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Electron Beam Only</a:t>
                      </a:r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N/A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9982313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aseline="0" dirty="0"/>
                        <a:t>Laser* Only (in Laser Areas)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8782000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aseline="0"/>
                        <a:t>Laser* + Electron Beam</a:t>
                      </a:r>
                      <a:endParaRPr lang="en-US"/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122887864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8B694B9C-51DF-1B41-9225-691F9D253220}"/>
              </a:ext>
            </a:extLst>
          </p:cNvPr>
          <p:cNvSpPr txBox="1"/>
          <p:nvPr/>
        </p:nvSpPr>
        <p:spPr>
          <a:xfrm>
            <a:off x="4384432" y="1107812"/>
            <a:ext cx="28913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CY2023 Time Request</a:t>
            </a:r>
          </a:p>
        </p:txBody>
      </p:sp>
      <p:graphicFrame>
        <p:nvGraphicFramePr>
          <p:cNvPr id="9" name="Content Placeholder 5">
            <a:extLst>
              <a:ext uri="{FF2B5EF4-FFF2-40B4-BE49-F238E27FC236}">
                <a16:creationId xmlns:a16="http://schemas.microsoft.com/office/drawing/2014/main" id="{12C37A2F-A990-9749-952B-CEF0455DCD9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2939015"/>
              </p:ext>
            </p:extLst>
          </p:nvPr>
        </p:nvGraphicFramePr>
        <p:xfrm>
          <a:off x="778923" y="4453996"/>
          <a:ext cx="10515600" cy="148336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3615137945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365650492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9836761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Capability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Setup Hours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Running Hours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107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Electron Beam Only</a:t>
                      </a:r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9982313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aseline="0"/>
                        <a:t>Laser* Only (in Laser Areas)</a:t>
                      </a:r>
                      <a:endParaRPr lang="en-US"/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8782000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aseline="0"/>
                        <a:t>Laser* + Electron Beam</a:t>
                      </a:r>
                      <a:endParaRPr lang="en-US"/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122887864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76E3C46C-DAB6-C045-9C6E-8080C36C791D}"/>
              </a:ext>
            </a:extLst>
          </p:cNvPr>
          <p:cNvSpPr txBox="1"/>
          <p:nvPr/>
        </p:nvSpPr>
        <p:spPr>
          <a:xfrm>
            <a:off x="852757" y="6123398"/>
            <a:ext cx="3695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* Laser = Near-IR or LWIR (CO</a:t>
            </a:r>
            <a:r>
              <a:rPr lang="en-US" baseline="-25000"/>
              <a:t>2</a:t>
            </a:r>
            <a:r>
              <a:rPr lang="en-US"/>
              <a:t>)  Laser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0DD5C7A-2802-9C41-84FC-3B5797C13958}"/>
              </a:ext>
            </a:extLst>
          </p:cNvPr>
          <p:cNvSpPr txBox="1"/>
          <p:nvPr/>
        </p:nvSpPr>
        <p:spPr>
          <a:xfrm>
            <a:off x="1323656" y="3768854"/>
            <a:ext cx="87061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Total Time Request for the 3-year Experiment  (including CY2023-25)</a:t>
            </a:r>
          </a:p>
        </p:txBody>
      </p:sp>
    </p:spTree>
    <p:extLst>
      <p:ext uri="{BB962C8B-B14F-4D97-AF65-F5344CB8AC3E}">
        <p14:creationId xmlns:p14="http://schemas.microsoft.com/office/powerpoint/2010/main" val="688936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Ionization Currents Determine Secondary Radiation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46B23-FFD1-1241-BBDF-D36742276843}" type="datetime1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ATF Users Meeting: Proposal #312798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DDC34-D481-2744-812B-2FCD98088CBD}" type="slidenum">
              <a:rPr lang="en-US" smtClean="0"/>
              <a:t>3</a:t>
            </a:fld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B6C6FBB-C70D-0543-A91D-0E52EC610225}"/>
              </a:ext>
            </a:extLst>
          </p:cNvPr>
          <p:cNvSpPr txBox="1"/>
          <p:nvPr/>
        </p:nvSpPr>
        <p:spPr>
          <a:xfrm>
            <a:off x="329033" y="1661290"/>
            <a:ext cx="5506126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Understand how ionization physics of air changes as a function of laser wavelength</a:t>
            </a:r>
          </a:p>
          <a:p>
            <a:pPr>
              <a:spcAft>
                <a:spcPts val="600"/>
              </a:spcAft>
            </a:pPr>
            <a:endParaRPr lang="en-US" sz="1200" dirty="0" smtClean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Use microwave, THz, and laser harmonics that radiate as a consequence of ionization currents (secondary radiation) to infer ionization physics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Amplitude and frequency spectrum</a:t>
            </a:r>
          </a:p>
          <a:p>
            <a:pPr lvl="1">
              <a:spcAft>
                <a:spcPts val="600"/>
              </a:spcAft>
            </a:pPr>
            <a:endParaRPr lang="en-US" sz="1200" dirty="0" smtClean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Identify generation mechanism of microwave radiation with two-color pulses</a:t>
            </a:r>
          </a:p>
          <a:p>
            <a:pPr>
              <a:spcAft>
                <a:spcPts val="600"/>
              </a:spcAft>
            </a:pPr>
            <a:endParaRPr lang="en-US" sz="1200" dirty="0" smtClean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Link early and late plasma lifetime by combining secondary radiation measurements with plasma diagnostics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Interferometry and optical emission spectroscopy</a:t>
            </a:r>
            <a:endParaRPr lang="en-US" sz="1600" dirty="0"/>
          </a:p>
        </p:txBody>
      </p:sp>
      <p:grpSp>
        <p:nvGrpSpPr>
          <p:cNvPr id="7" name="Group 6"/>
          <p:cNvGrpSpPr/>
          <p:nvPr/>
        </p:nvGrpSpPr>
        <p:grpSpPr>
          <a:xfrm>
            <a:off x="9264835" y="4299907"/>
            <a:ext cx="2658846" cy="1582471"/>
            <a:chOff x="2820118" y="1205924"/>
            <a:chExt cx="1428502" cy="790528"/>
          </a:xfrm>
        </p:grpSpPr>
        <p:grpSp>
          <p:nvGrpSpPr>
            <p:cNvPr id="8" name="Group 7"/>
            <p:cNvGrpSpPr/>
            <p:nvPr/>
          </p:nvGrpSpPr>
          <p:grpSpPr>
            <a:xfrm>
              <a:off x="2993891" y="1229493"/>
              <a:ext cx="990541" cy="766959"/>
              <a:chOff x="2872707" y="1229493"/>
              <a:chExt cx="990541" cy="766959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72707" y="1229493"/>
                <a:ext cx="960411" cy="766959"/>
              </a:xfrm>
              <a:prstGeom prst="rect">
                <a:avLst/>
              </a:prstGeom>
            </p:spPr>
          </p:pic>
          <p:sp>
            <p:nvSpPr>
              <p:cNvPr id="12" name="Rectangle 11"/>
              <p:cNvSpPr/>
              <p:nvPr/>
            </p:nvSpPr>
            <p:spPr>
              <a:xfrm>
                <a:off x="3367489" y="1260388"/>
                <a:ext cx="495759" cy="636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2820118" y="1413816"/>
              <a:ext cx="445466" cy="2306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latin typeface="+mj-lt"/>
                  <a:cs typeface="Arial" panose="020B0604020202020204" pitchFamily="34" charset="0"/>
                </a:rPr>
                <a:t>Binding</a:t>
              </a:r>
            </a:p>
            <a:p>
              <a:r>
                <a:rPr lang="en-US" sz="1200" dirty="0" smtClean="0">
                  <a:latin typeface="+mj-lt"/>
                  <a:cs typeface="Arial" panose="020B0604020202020204" pitchFamily="34" charset="0"/>
                </a:rPr>
                <a:t>potential</a:t>
              </a:r>
              <a:endParaRPr lang="en-US" sz="1200" dirty="0"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412134" y="1205924"/>
              <a:ext cx="836486" cy="1502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latin typeface="+mj-lt"/>
                  <a:cs typeface="Arial" panose="020B0604020202020204" pitchFamily="34" charset="0"/>
                </a:rPr>
                <a:t>electron</a:t>
              </a:r>
              <a:endParaRPr lang="en-US" sz="1200" dirty="0">
                <a:latin typeface="+mj-lt"/>
                <a:cs typeface="Arial" panose="020B0604020202020204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9325143" y="1744039"/>
            <a:ext cx="2368123" cy="1299450"/>
            <a:chOff x="2746532" y="2297743"/>
            <a:chExt cx="1738105" cy="941567"/>
          </a:xfrm>
        </p:grpSpPr>
        <p:grpSp>
          <p:nvGrpSpPr>
            <p:cNvPr id="14" name="Group 13"/>
            <p:cNvGrpSpPr/>
            <p:nvPr/>
          </p:nvGrpSpPr>
          <p:grpSpPr>
            <a:xfrm>
              <a:off x="2993891" y="2297743"/>
              <a:ext cx="1130287" cy="941567"/>
              <a:chOff x="2993891" y="2297743"/>
              <a:chExt cx="1130287" cy="941567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2993891" y="2297743"/>
                <a:ext cx="1130286" cy="941567"/>
                <a:chOff x="2872707" y="2297743"/>
                <a:chExt cx="1130286" cy="941567"/>
              </a:xfrm>
            </p:grpSpPr>
            <p:pic>
              <p:nvPicPr>
                <p:cNvPr id="20" name="Picture 19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872707" y="2297743"/>
                  <a:ext cx="1130286" cy="941567"/>
                </a:xfrm>
                <a:prstGeom prst="rect">
                  <a:avLst/>
                </a:prstGeom>
              </p:spPr>
            </p:pic>
            <p:sp>
              <p:nvSpPr>
                <p:cNvPr id="21" name="Rectangle 20"/>
                <p:cNvSpPr/>
                <p:nvPr/>
              </p:nvSpPr>
              <p:spPr>
                <a:xfrm>
                  <a:off x="3134410" y="2336647"/>
                  <a:ext cx="495759" cy="22735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9" name="Rectangle 18"/>
              <p:cNvSpPr/>
              <p:nvPr/>
            </p:nvSpPr>
            <p:spPr>
              <a:xfrm>
                <a:off x="3751354" y="2989765"/>
                <a:ext cx="372824" cy="801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2746532" y="2504215"/>
              <a:ext cx="8364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latin typeface="+mj-lt"/>
                  <a:cs typeface="Arial" panose="020B0604020202020204" pitchFamily="34" charset="0"/>
                </a:rPr>
                <a:t>Binding Potential</a:t>
              </a:r>
              <a:endParaRPr lang="en-US" sz="1200" dirty="0"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648151" y="2906715"/>
              <a:ext cx="8364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latin typeface="+mj-lt"/>
                  <a:cs typeface="Arial" panose="020B0604020202020204" pitchFamily="34" charset="0"/>
                </a:rPr>
                <a:t>electron</a:t>
              </a:r>
              <a:endParaRPr lang="en-US" sz="1200" dirty="0">
                <a:latin typeface="+mj-lt"/>
                <a:cs typeface="Arial" panose="020B0604020202020204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009039" y="1235697"/>
            <a:ext cx="3212699" cy="2534771"/>
            <a:chOff x="5942809" y="1103657"/>
            <a:chExt cx="3212699" cy="2534771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06" r="2106" b="51314"/>
            <a:stretch/>
          </p:blipFill>
          <p:spPr>
            <a:xfrm>
              <a:off x="6059981" y="1109109"/>
              <a:ext cx="2990331" cy="1940063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80" r="78552"/>
            <a:stretch/>
          </p:blipFill>
          <p:spPr>
            <a:xfrm>
              <a:off x="5942809" y="1103657"/>
              <a:ext cx="234344" cy="2437019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42" t="83344" r="-1"/>
            <a:stretch/>
          </p:blipFill>
          <p:spPr>
            <a:xfrm>
              <a:off x="6506535" y="2965750"/>
              <a:ext cx="2648973" cy="672678"/>
            </a:xfrm>
            <a:prstGeom prst="rect">
              <a:avLst/>
            </a:prstGeom>
          </p:spPr>
        </p:pic>
      </p:grpSp>
      <p:grpSp>
        <p:nvGrpSpPr>
          <p:cNvPr id="29" name="Group 28"/>
          <p:cNvGrpSpPr/>
          <p:nvPr/>
        </p:nvGrpSpPr>
        <p:grpSpPr>
          <a:xfrm>
            <a:off x="6009039" y="3831001"/>
            <a:ext cx="3146469" cy="2529453"/>
            <a:chOff x="6009040" y="3466139"/>
            <a:chExt cx="3146469" cy="2529453"/>
          </a:xfrm>
        </p:grpSpPr>
        <p:grpSp>
          <p:nvGrpSpPr>
            <p:cNvPr id="28" name="Group 27"/>
            <p:cNvGrpSpPr/>
            <p:nvPr/>
          </p:nvGrpSpPr>
          <p:grpSpPr>
            <a:xfrm>
              <a:off x="6101780" y="3506192"/>
              <a:ext cx="3053729" cy="2489400"/>
              <a:chOff x="6101780" y="3506192"/>
              <a:chExt cx="3053729" cy="2489400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973" r="5326" b="52554"/>
              <a:stretch/>
            </p:blipFill>
            <p:spPr>
              <a:xfrm>
                <a:off x="6101780" y="3506192"/>
                <a:ext cx="2863016" cy="1877188"/>
              </a:xfrm>
              <a:prstGeom prst="rect">
                <a:avLst/>
              </a:prstGeom>
            </p:spPr>
          </p:pic>
          <p:pic>
            <p:nvPicPr>
              <p:cNvPr id="27" name="Picture 26"/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042" t="83344" r="-1"/>
              <a:stretch/>
            </p:blipFill>
            <p:spPr>
              <a:xfrm>
                <a:off x="6570645" y="5339194"/>
                <a:ext cx="2584864" cy="656398"/>
              </a:xfrm>
              <a:prstGeom prst="rect">
                <a:avLst/>
              </a:prstGeom>
            </p:spPr>
          </p:pic>
        </p:grpSp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80" r="78552"/>
            <a:stretch/>
          </p:blipFill>
          <p:spPr>
            <a:xfrm>
              <a:off x="6009040" y="3466139"/>
              <a:ext cx="234344" cy="2437019"/>
            </a:xfrm>
            <a:prstGeom prst="rect">
              <a:avLst/>
            </a:prstGeom>
          </p:spPr>
        </p:pic>
      </p:grpSp>
      <p:sp>
        <p:nvSpPr>
          <p:cNvPr id="31" name="TextBox 30"/>
          <p:cNvSpPr txBox="1"/>
          <p:nvPr/>
        </p:nvSpPr>
        <p:spPr>
          <a:xfrm>
            <a:off x="7901845" y="1075224"/>
            <a:ext cx="21044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Tunneling</a:t>
            </a:r>
            <a:endParaRPr lang="en-US" sz="16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7912020" y="3760342"/>
            <a:ext cx="21044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Multiphoton</a:t>
            </a:r>
            <a:endParaRPr lang="en-US" sz="1600" b="1" dirty="0"/>
          </a:p>
        </p:txBody>
      </p:sp>
      <p:sp>
        <p:nvSpPr>
          <p:cNvPr id="33" name="Rectangle 32"/>
          <p:cNvSpPr/>
          <p:nvPr/>
        </p:nvSpPr>
        <p:spPr>
          <a:xfrm>
            <a:off x="8399614" y="1579702"/>
            <a:ext cx="450308" cy="33736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8299996" y="4173885"/>
            <a:ext cx="450308" cy="33736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7987259" y="6250636"/>
            <a:ext cx="36151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+mj-lt"/>
                <a:cs typeface="Arial" panose="020B0604020202020204" pitchFamily="34" charset="0"/>
              </a:rPr>
              <a:t>I. </a:t>
            </a:r>
            <a:r>
              <a:rPr lang="en-US" sz="1200" dirty="0" err="1" smtClean="0">
                <a:latin typeface="+mj-lt"/>
                <a:cs typeface="Arial" panose="020B0604020202020204" pitchFamily="34" charset="0"/>
              </a:rPr>
              <a:t>Babushkin</a:t>
            </a:r>
            <a:r>
              <a:rPr lang="en-US" sz="1200" dirty="0" smtClean="0">
                <a:latin typeface="+mj-lt"/>
                <a:cs typeface="Arial" panose="020B0604020202020204" pitchFamily="34" charset="0"/>
              </a:rPr>
              <a:t>, </a:t>
            </a:r>
            <a:r>
              <a:rPr lang="en-US" sz="1200" i="1" dirty="0" smtClean="0">
                <a:latin typeface="+mj-lt"/>
                <a:cs typeface="Arial" panose="020B0604020202020204" pitchFamily="34" charset="0"/>
              </a:rPr>
              <a:t>J. Mod. Opt. </a:t>
            </a:r>
            <a:r>
              <a:rPr lang="en-US" sz="1200" dirty="0" smtClean="0">
                <a:latin typeface="+mj-lt"/>
                <a:cs typeface="Arial" panose="020B0604020202020204" pitchFamily="34" charset="0"/>
              </a:rPr>
              <a:t>64(10), 1078 (2017). </a:t>
            </a:r>
            <a:endParaRPr lang="en-US" sz="12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818627" y="1574132"/>
            <a:ext cx="11991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Black line = ionization rate</a:t>
            </a:r>
            <a:endParaRPr lang="en-US" sz="1200" dirty="0"/>
          </a:p>
        </p:txBody>
      </p:sp>
      <p:sp>
        <p:nvSpPr>
          <p:cNvPr id="39" name="Rectangle 38"/>
          <p:cNvSpPr/>
          <p:nvPr/>
        </p:nvSpPr>
        <p:spPr>
          <a:xfrm>
            <a:off x="5959682" y="1126983"/>
            <a:ext cx="5527755" cy="2526064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5959681" y="3733381"/>
            <a:ext cx="5527755" cy="2526064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74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Compare Relative Phase Dependence of Secondary Radiation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46B23-FFD1-1241-BBDF-D36742276843}" type="datetime1">
              <a:rPr lang="en-US" smtClean="0"/>
              <a:t>3/1/2023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DDC34-D481-2744-812B-2FCD98088CBD}" type="slidenum">
              <a:rPr lang="en-US" smtClean="0"/>
              <a:t>4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71297" y="6356351"/>
            <a:ext cx="3849409" cy="365125"/>
          </a:xfrm>
        </p:spPr>
        <p:txBody>
          <a:bodyPr/>
          <a:lstStyle/>
          <a:p>
            <a:r>
              <a:rPr lang="en-US" dirty="0" smtClean="0"/>
              <a:t>ATF Users Meeting: Proposal #312798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6C6FBB-C70D-0543-A91D-0E52EC610225}"/>
              </a:ext>
            </a:extLst>
          </p:cNvPr>
          <p:cNvSpPr txBox="1"/>
          <p:nvPr/>
        </p:nvSpPr>
        <p:spPr>
          <a:xfrm>
            <a:off x="1062470" y="4054219"/>
            <a:ext cx="9633613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Two-color scheme is common to generate THz in air, but doing it with LWIR fundamental would be unique (no publications yet as far as we know)</a:t>
            </a:r>
          </a:p>
          <a:p>
            <a:pPr>
              <a:spcAft>
                <a:spcPts val="600"/>
              </a:spcAft>
            </a:pPr>
            <a:endParaRPr lang="en-US" sz="1200" dirty="0" smtClean="0"/>
          </a:p>
          <a:p>
            <a:pPr marL="2857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Two-color NIR is in multiphoton regime, but </a:t>
            </a:r>
            <a:r>
              <a:rPr lang="en-US" sz="1600" dirty="0" err="1" smtClean="0"/>
              <a:t>Keldysh</a:t>
            </a:r>
            <a:r>
              <a:rPr lang="en-US" sz="1600" dirty="0" smtClean="0"/>
              <a:t> theory doesn’t neatly apply.                        LWIR would be far into tunneling regime</a:t>
            </a:r>
          </a:p>
          <a:p>
            <a:pPr marL="0" lvl="1">
              <a:spcAft>
                <a:spcPts val="600"/>
              </a:spcAft>
            </a:pPr>
            <a:endParaRPr lang="en-US" sz="1200" dirty="0" smtClean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Two-color microwave generation is different from single-color, but mechanism is unclear.             Going to tunneling regime may clarify physics. 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 smtClean="0"/>
          </a:p>
        </p:txBody>
      </p:sp>
      <p:grpSp>
        <p:nvGrpSpPr>
          <p:cNvPr id="9" name="Group 8"/>
          <p:cNvGrpSpPr/>
          <p:nvPr/>
        </p:nvGrpSpPr>
        <p:grpSpPr>
          <a:xfrm>
            <a:off x="6665731" y="1122040"/>
            <a:ext cx="4710175" cy="2531945"/>
            <a:chOff x="6895481" y="1305840"/>
            <a:chExt cx="4710175" cy="2531945"/>
          </a:xfrm>
        </p:grpSpPr>
        <p:sp>
          <p:nvSpPr>
            <p:cNvPr id="10" name="Block Arc 9"/>
            <p:cNvSpPr/>
            <p:nvPr/>
          </p:nvSpPr>
          <p:spPr>
            <a:xfrm rot="8322368">
              <a:off x="9171884" y="2343655"/>
              <a:ext cx="1439348" cy="1166363"/>
            </a:xfrm>
            <a:prstGeom prst="blockArc">
              <a:avLst>
                <a:gd name="adj1" fmla="val 13085411"/>
                <a:gd name="adj2" fmla="val 237273"/>
                <a:gd name="adj3" fmla="val 17552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Block Arc 10"/>
            <p:cNvSpPr/>
            <p:nvPr/>
          </p:nvSpPr>
          <p:spPr>
            <a:xfrm rot="8322368">
              <a:off x="9427682" y="2421548"/>
              <a:ext cx="870467" cy="795338"/>
            </a:xfrm>
            <a:prstGeom prst="blockArc">
              <a:avLst>
                <a:gd name="adj1" fmla="val 13213744"/>
                <a:gd name="adj2" fmla="val 0"/>
                <a:gd name="adj3" fmla="val 25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Block Arc 11"/>
            <p:cNvSpPr/>
            <p:nvPr/>
          </p:nvSpPr>
          <p:spPr>
            <a:xfrm rot="19587056" flipH="1" flipV="1">
              <a:off x="8933343" y="2339906"/>
              <a:ext cx="2029367" cy="1497879"/>
            </a:xfrm>
            <a:prstGeom prst="blockArc">
              <a:avLst>
                <a:gd name="adj1" fmla="val 12513796"/>
                <a:gd name="adj2" fmla="val 490314"/>
                <a:gd name="adj3" fmla="val 15227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Block Arc 12"/>
            <p:cNvSpPr/>
            <p:nvPr/>
          </p:nvSpPr>
          <p:spPr>
            <a:xfrm>
              <a:off x="9122512" y="1849548"/>
              <a:ext cx="1439348" cy="1166363"/>
            </a:xfrm>
            <a:prstGeom prst="blockArc">
              <a:avLst>
                <a:gd name="adj1" fmla="val 13085411"/>
                <a:gd name="adj2" fmla="val 237273"/>
                <a:gd name="adj3" fmla="val 17552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Block Arc 13"/>
            <p:cNvSpPr/>
            <p:nvPr/>
          </p:nvSpPr>
          <p:spPr>
            <a:xfrm>
              <a:off x="9412632" y="2131499"/>
              <a:ext cx="870467" cy="795338"/>
            </a:xfrm>
            <a:prstGeom prst="blockArc">
              <a:avLst>
                <a:gd name="adj1" fmla="val 13213744"/>
                <a:gd name="adj2" fmla="val 0"/>
                <a:gd name="adj3" fmla="val 25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Isosceles Triangle 14"/>
            <p:cNvSpPr/>
            <p:nvPr/>
          </p:nvSpPr>
          <p:spPr>
            <a:xfrm rot="16200000">
              <a:off x="10293609" y="1722599"/>
              <a:ext cx="663058" cy="1914525"/>
            </a:xfrm>
            <a:prstGeom prst="triangle">
              <a:avLst/>
            </a:prstGeom>
            <a:solidFill>
              <a:srgbClr val="660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Arc 15"/>
            <p:cNvSpPr/>
            <p:nvPr/>
          </p:nvSpPr>
          <p:spPr>
            <a:xfrm>
              <a:off x="9817100" y="2252579"/>
              <a:ext cx="481013" cy="514350"/>
            </a:xfrm>
            <a:prstGeom prst="arc">
              <a:avLst>
                <a:gd name="adj1" fmla="val 16200000"/>
                <a:gd name="adj2" fmla="val 173179"/>
              </a:avLst>
            </a:prstGeom>
            <a:ln>
              <a:solidFill>
                <a:srgbClr val="18659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Arc 16"/>
            <p:cNvSpPr/>
            <p:nvPr/>
          </p:nvSpPr>
          <p:spPr>
            <a:xfrm rot="5400000">
              <a:off x="9800431" y="2605507"/>
              <a:ext cx="481013" cy="514350"/>
            </a:xfrm>
            <a:prstGeom prst="arc">
              <a:avLst>
                <a:gd name="adj1" fmla="val 16200000"/>
                <a:gd name="adj2" fmla="val 173179"/>
              </a:avLst>
            </a:prstGeom>
            <a:ln>
              <a:solidFill>
                <a:srgbClr val="18659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Arc 17"/>
            <p:cNvSpPr/>
            <p:nvPr/>
          </p:nvSpPr>
          <p:spPr>
            <a:xfrm>
              <a:off x="9761604" y="2136802"/>
              <a:ext cx="596899" cy="700357"/>
            </a:xfrm>
            <a:prstGeom prst="arc">
              <a:avLst>
                <a:gd name="adj1" fmla="val 16200000"/>
                <a:gd name="adj2" fmla="val 173179"/>
              </a:avLst>
            </a:prstGeom>
            <a:ln>
              <a:solidFill>
                <a:srgbClr val="18659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Arc 18"/>
            <p:cNvSpPr/>
            <p:nvPr/>
          </p:nvSpPr>
          <p:spPr>
            <a:xfrm rot="5400000">
              <a:off x="9711888" y="2526805"/>
              <a:ext cx="654962" cy="638268"/>
            </a:xfrm>
            <a:prstGeom prst="arc">
              <a:avLst>
                <a:gd name="adj1" fmla="val 16200000"/>
                <a:gd name="adj2" fmla="val 173179"/>
              </a:avLst>
            </a:prstGeom>
            <a:ln>
              <a:solidFill>
                <a:srgbClr val="18659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Arc 19"/>
            <p:cNvSpPr/>
            <p:nvPr/>
          </p:nvSpPr>
          <p:spPr>
            <a:xfrm>
              <a:off x="9690292" y="2060751"/>
              <a:ext cx="730279" cy="852756"/>
            </a:xfrm>
            <a:prstGeom prst="arc">
              <a:avLst>
                <a:gd name="adj1" fmla="val 16200000"/>
                <a:gd name="adj2" fmla="val 173179"/>
              </a:avLst>
            </a:prstGeom>
            <a:ln>
              <a:solidFill>
                <a:srgbClr val="18659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Arc 20"/>
            <p:cNvSpPr/>
            <p:nvPr/>
          </p:nvSpPr>
          <p:spPr>
            <a:xfrm rot="5400000">
              <a:off x="9631383" y="2460580"/>
              <a:ext cx="797484" cy="780892"/>
            </a:xfrm>
            <a:prstGeom prst="arc">
              <a:avLst>
                <a:gd name="adj1" fmla="val 16200000"/>
                <a:gd name="adj2" fmla="val 173179"/>
              </a:avLst>
            </a:prstGeom>
            <a:ln>
              <a:solidFill>
                <a:srgbClr val="18659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Arc 21"/>
            <p:cNvSpPr/>
            <p:nvPr/>
          </p:nvSpPr>
          <p:spPr>
            <a:xfrm>
              <a:off x="9607483" y="1972736"/>
              <a:ext cx="881500" cy="1001087"/>
            </a:xfrm>
            <a:prstGeom prst="arc">
              <a:avLst>
                <a:gd name="adj1" fmla="val 16200000"/>
                <a:gd name="adj2" fmla="val 173179"/>
              </a:avLst>
            </a:prstGeom>
            <a:ln>
              <a:solidFill>
                <a:srgbClr val="18659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Arc 22"/>
            <p:cNvSpPr/>
            <p:nvPr/>
          </p:nvSpPr>
          <p:spPr>
            <a:xfrm rot="5400000">
              <a:off x="9549584" y="2370687"/>
              <a:ext cx="936201" cy="942594"/>
            </a:xfrm>
            <a:prstGeom prst="arc">
              <a:avLst>
                <a:gd name="adj1" fmla="val 16200000"/>
                <a:gd name="adj2" fmla="val 173179"/>
              </a:avLst>
            </a:prstGeom>
            <a:ln>
              <a:solidFill>
                <a:srgbClr val="18659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Arc 23"/>
            <p:cNvSpPr/>
            <p:nvPr/>
          </p:nvSpPr>
          <p:spPr>
            <a:xfrm>
              <a:off x="9491663" y="1895474"/>
              <a:ext cx="1070197" cy="1172183"/>
            </a:xfrm>
            <a:prstGeom prst="arc">
              <a:avLst>
                <a:gd name="adj1" fmla="val 16200000"/>
                <a:gd name="adj2" fmla="val 20184"/>
              </a:avLst>
            </a:prstGeom>
            <a:ln>
              <a:solidFill>
                <a:srgbClr val="18659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Arc 24"/>
            <p:cNvSpPr/>
            <p:nvPr/>
          </p:nvSpPr>
          <p:spPr>
            <a:xfrm rot="5400000">
              <a:off x="9441881" y="2267369"/>
              <a:ext cx="1134402" cy="1105556"/>
            </a:xfrm>
            <a:prstGeom prst="arc">
              <a:avLst>
                <a:gd name="adj1" fmla="val 16418332"/>
                <a:gd name="adj2" fmla="val 173179"/>
              </a:avLst>
            </a:prstGeom>
            <a:ln>
              <a:solidFill>
                <a:srgbClr val="18659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Block Arc 25"/>
            <p:cNvSpPr/>
            <p:nvPr/>
          </p:nvSpPr>
          <p:spPr>
            <a:xfrm>
              <a:off x="8815388" y="1555294"/>
              <a:ext cx="2026130" cy="1519206"/>
            </a:xfrm>
            <a:prstGeom prst="blockArc">
              <a:avLst>
                <a:gd name="adj1" fmla="val 12828883"/>
                <a:gd name="adj2" fmla="val 261112"/>
                <a:gd name="adj3" fmla="val 13764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6895481" y="1305840"/>
              <a:ext cx="4710175" cy="2417041"/>
              <a:chOff x="6895481" y="1305840"/>
              <a:chExt cx="4710175" cy="2417041"/>
            </a:xfrm>
          </p:grpSpPr>
          <p:grpSp>
            <p:nvGrpSpPr>
              <p:cNvPr id="28" name="Group 27"/>
              <p:cNvGrpSpPr/>
              <p:nvPr/>
            </p:nvGrpSpPr>
            <p:grpSpPr>
              <a:xfrm>
                <a:off x="7053714" y="1637022"/>
                <a:ext cx="4528686" cy="2085859"/>
                <a:chOff x="6762684" y="1781062"/>
                <a:chExt cx="4528686" cy="2085859"/>
              </a:xfrm>
            </p:grpSpPr>
            <p:sp>
              <p:nvSpPr>
                <p:cNvPr id="34" name="Isosceles Triangle 33"/>
                <p:cNvSpPr/>
                <p:nvPr/>
              </p:nvSpPr>
              <p:spPr>
                <a:xfrm rot="16200000">
                  <a:off x="9261072" y="1836623"/>
                  <a:ext cx="2085680" cy="1974916"/>
                </a:xfrm>
                <a:prstGeom prst="triangle">
                  <a:avLst/>
                </a:prstGeom>
                <a:gradFill>
                  <a:gsLst>
                    <a:gs pos="0">
                      <a:schemeClr val="accent2">
                        <a:lumMod val="20000"/>
                        <a:lumOff val="80000"/>
                        <a:alpha val="25000"/>
                      </a:schemeClr>
                    </a:gs>
                    <a:gs pos="100000">
                      <a:schemeClr val="accent2">
                        <a:lumMod val="75000"/>
                        <a:alpha val="25000"/>
                      </a:schemeClr>
                    </a:gs>
                  </a:gsLst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Isosceles Triangle 34"/>
                <p:cNvSpPr/>
                <p:nvPr/>
              </p:nvSpPr>
              <p:spPr>
                <a:xfrm rot="16200000">
                  <a:off x="9690803" y="1836623"/>
                  <a:ext cx="1226218" cy="1974916"/>
                </a:xfrm>
                <a:prstGeom prst="triangle">
                  <a:avLst/>
                </a:prstGeom>
                <a:gradFill>
                  <a:gsLst>
                    <a:gs pos="0">
                      <a:schemeClr val="accent1">
                        <a:lumMod val="20000"/>
                        <a:lumOff val="80000"/>
                        <a:alpha val="25000"/>
                      </a:schemeClr>
                    </a:gs>
                    <a:gs pos="100000">
                      <a:schemeClr val="tx2">
                        <a:lumMod val="60000"/>
                        <a:lumOff val="40000"/>
                        <a:alpha val="25000"/>
                      </a:schemeClr>
                    </a:gs>
                  </a:gsLst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6" name="Group 35"/>
                <p:cNvGrpSpPr/>
                <p:nvPr/>
              </p:nvGrpSpPr>
              <p:grpSpPr>
                <a:xfrm>
                  <a:off x="6762684" y="1781062"/>
                  <a:ext cx="2809649" cy="2085680"/>
                  <a:chOff x="6762684" y="1781062"/>
                  <a:chExt cx="2809649" cy="2085680"/>
                </a:xfrm>
              </p:grpSpPr>
              <p:sp>
                <p:nvSpPr>
                  <p:cNvPr id="37" name="Isosceles Triangle 36"/>
                  <p:cNvSpPr/>
                  <p:nvPr/>
                </p:nvSpPr>
                <p:spPr>
                  <a:xfrm rot="5400000">
                    <a:off x="6707302" y="1836444"/>
                    <a:ext cx="2085680" cy="1974916"/>
                  </a:xfrm>
                  <a:prstGeom prst="triangle">
                    <a:avLst/>
                  </a:prstGeom>
                  <a:gradFill>
                    <a:gsLst>
                      <a:gs pos="0">
                        <a:schemeClr val="accent2">
                          <a:lumMod val="20000"/>
                          <a:lumOff val="8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</a:gra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" name="Isosceles Triangle 37"/>
                  <p:cNvSpPr/>
                  <p:nvPr/>
                </p:nvSpPr>
                <p:spPr>
                  <a:xfrm rot="5400000">
                    <a:off x="7137033" y="1836444"/>
                    <a:ext cx="1226218" cy="1974916"/>
                  </a:xfrm>
                  <a:prstGeom prst="triangle">
                    <a:avLst/>
                  </a:prstGeom>
                  <a:gradFill>
                    <a:gsLst>
                      <a:gs pos="0">
                        <a:schemeClr val="accent1">
                          <a:lumMod val="20000"/>
                          <a:lumOff val="80000"/>
                        </a:schemeClr>
                      </a:gs>
                      <a:gs pos="100000">
                        <a:schemeClr val="tx2">
                          <a:lumMod val="60000"/>
                          <a:lumOff val="40000"/>
                        </a:schemeClr>
                      </a:gs>
                    </a:gsLst>
                  </a:gra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" name="Oval 38"/>
                  <p:cNvSpPr/>
                  <p:nvPr/>
                </p:nvSpPr>
                <p:spPr>
                  <a:xfrm>
                    <a:off x="8481721" y="2631021"/>
                    <a:ext cx="1090612" cy="385762"/>
                  </a:xfrm>
                  <a:prstGeom prst="ellipse">
                    <a:avLst/>
                  </a:prstGeom>
                  <a:gradFill flip="none" rotWithShape="1">
                    <a:gsLst>
                      <a:gs pos="21000">
                        <a:schemeClr val="accent4"/>
                      </a:gs>
                      <a:gs pos="100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29" name="TextBox 28"/>
              <p:cNvSpPr txBox="1"/>
              <p:nvPr/>
            </p:nvSpPr>
            <p:spPr>
              <a:xfrm>
                <a:off x="6895481" y="1305840"/>
                <a:ext cx="213314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Input two-color laser pulse</a:t>
                </a:r>
                <a:endParaRPr lang="en-US" sz="1200" dirty="0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8890660" y="2826557"/>
                <a:ext cx="90712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Air plasma</a:t>
                </a:r>
                <a:endParaRPr lang="en-US" sz="1200" dirty="0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9836045" y="1588696"/>
                <a:ext cx="1490445" cy="276999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/>
                  <a:t>Terahertz radiation</a:t>
                </a:r>
                <a:endParaRPr lang="en-US" sz="1200" dirty="0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7580047" y="3384158"/>
                <a:ext cx="1523911" cy="276999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/>
                  <a:t>Microwave radiation</a:t>
                </a:r>
                <a:endParaRPr lang="en-US" sz="1200" dirty="0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10246010" y="2539472"/>
                <a:ext cx="135964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Brunel harmonics</a:t>
                </a:r>
                <a:endParaRPr lang="en-US" sz="1200" dirty="0"/>
              </a:p>
            </p:txBody>
          </p:sp>
        </p:grpSp>
      </p:grpSp>
      <p:grpSp>
        <p:nvGrpSpPr>
          <p:cNvPr id="41" name="Group 40"/>
          <p:cNvGrpSpPr/>
          <p:nvPr/>
        </p:nvGrpSpPr>
        <p:grpSpPr>
          <a:xfrm>
            <a:off x="910259" y="1057769"/>
            <a:ext cx="5585951" cy="3032219"/>
            <a:chOff x="2351313" y="1856389"/>
            <a:chExt cx="8856617" cy="4933036"/>
          </a:xfrm>
        </p:grpSpPr>
        <p:pic>
          <p:nvPicPr>
            <p:cNvPr id="42" name="Picture 4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70" r="7477"/>
            <a:stretch/>
          </p:blipFill>
          <p:spPr>
            <a:xfrm>
              <a:off x="2351313" y="1856389"/>
              <a:ext cx="8856617" cy="4933036"/>
            </a:xfrm>
            <a:prstGeom prst="rect">
              <a:avLst/>
            </a:prstGeom>
          </p:spPr>
        </p:pic>
        <p:sp>
          <p:nvSpPr>
            <p:cNvPr id="43" name="Rectangle 42"/>
            <p:cNvSpPr/>
            <p:nvPr/>
          </p:nvSpPr>
          <p:spPr>
            <a:xfrm>
              <a:off x="3830031" y="2225911"/>
              <a:ext cx="898724" cy="1614569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4113060" y="4572001"/>
              <a:ext cx="615695" cy="1604118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4728755" y="2225911"/>
              <a:ext cx="935300" cy="1614569"/>
            </a:xfrm>
            <a:prstGeom prst="rect">
              <a:avLst/>
            </a:prstGeom>
            <a:solidFill>
              <a:schemeClr val="accent2">
                <a:lumMod val="60000"/>
                <a:lumOff val="40000"/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5664054" y="2225910"/>
              <a:ext cx="1222683" cy="1614569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6886736" y="2225909"/>
              <a:ext cx="1196559" cy="1614569"/>
            </a:xfrm>
            <a:prstGeom prst="rect">
              <a:avLst/>
            </a:prstGeom>
            <a:solidFill>
              <a:schemeClr val="accent2">
                <a:lumMod val="60000"/>
                <a:lumOff val="40000"/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8083294" y="2225908"/>
              <a:ext cx="1222681" cy="1614569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9305975" y="2225908"/>
              <a:ext cx="935301" cy="1614569"/>
            </a:xfrm>
            <a:prstGeom prst="rect">
              <a:avLst/>
            </a:prstGeom>
            <a:solidFill>
              <a:schemeClr val="accent2">
                <a:lumMod val="60000"/>
                <a:lumOff val="40000"/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4728755" y="4572001"/>
              <a:ext cx="615695" cy="1604118"/>
            </a:xfrm>
            <a:prstGeom prst="rect">
              <a:avLst/>
            </a:prstGeom>
            <a:solidFill>
              <a:schemeClr val="accent2">
                <a:lumMod val="60000"/>
                <a:lumOff val="40000"/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5344450" y="4572001"/>
              <a:ext cx="920496" cy="1604118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6264946" y="4572001"/>
              <a:ext cx="919625" cy="1604118"/>
            </a:xfrm>
            <a:prstGeom prst="rect">
              <a:avLst/>
            </a:prstGeom>
            <a:solidFill>
              <a:schemeClr val="accent2">
                <a:lumMod val="60000"/>
                <a:lumOff val="40000"/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7184571" y="4572001"/>
              <a:ext cx="920496" cy="1604118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8104197" y="4572001"/>
              <a:ext cx="600892" cy="1604118"/>
            </a:xfrm>
            <a:prstGeom prst="rect">
              <a:avLst/>
            </a:prstGeom>
            <a:solidFill>
              <a:schemeClr val="accent2">
                <a:lumMod val="60000"/>
                <a:lumOff val="40000"/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8705089" y="4572001"/>
              <a:ext cx="615695" cy="1604118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9320784" y="4572001"/>
              <a:ext cx="615695" cy="1604118"/>
            </a:xfrm>
            <a:prstGeom prst="rect">
              <a:avLst/>
            </a:prstGeom>
            <a:solidFill>
              <a:schemeClr val="accent2">
                <a:lumMod val="60000"/>
                <a:lumOff val="40000"/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7" name="Straight Connector 56"/>
            <p:cNvCxnSpPr/>
            <p:nvPr/>
          </p:nvCxnSpPr>
          <p:spPr>
            <a:xfrm>
              <a:off x="8705089" y="2225908"/>
              <a:ext cx="0" cy="3950211"/>
            </a:xfrm>
            <a:prstGeom prst="line">
              <a:avLst/>
            </a:prstGeom>
            <a:ln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5043134" y="2225908"/>
              <a:ext cx="0" cy="3950211"/>
            </a:xfrm>
            <a:prstGeom prst="line">
              <a:avLst/>
            </a:prstGeom>
            <a:ln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ectangle 2"/>
          <p:cNvSpPr/>
          <p:nvPr/>
        </p:nvSpPr>
        <p:spPr>
          <a:xfrm>
            <a:off x="813311" y="1284905"/>
            <a:ext cx="422737" cy="10497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750248" y="2653359"/>
            <a:ext cx="422737" cy="10497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07607" y="1558103"/>
            <a:ext cx="13106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Microwave Signal (V)</a:t>
            </a:r>
            <a:endParaRPr lang="en-US" sz="1200" b="1" dirty="0"/>
          </a:p>
        </p:txBody>
      </p:sp>
      <p:sp>
        <p:nvSpPr>
          <p:cNvPr id="60" name="TextBox 59"/>
          <p:cNvSpPr txBox="1"/>
          <p:nvPr/>
        </p:nvSpPr>
        <p:spPr>
          <a:xfrm>
            <a:off x="209306" y="2877020"/>
            <a:ext cx="9636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THz Signal (V)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970770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Compare Relative Phase Dependence of Secondary Radiation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46B23-FFD1-1241-BBDF-D36742276843}" type="datetime1">
              <a:rPr lang="en-US" smtClean="0"/>
              <a:t>3/1/2023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DDC34-D481-2744-812B-2FCD98088CBD}" type="slidenum">
              <a:rPr lang="en-US" smtClean="0"/>
              <a:t>5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71297" y="6356351"/>
            <a:ext cx="3849409" cy="365125"/>
          </a:xfrm>
        </p:spPr>
        <p:txBody>
          <a:bodyPr/>
          <a:lstStyle/>
          <a:p>
            <a:r>
              <a:rPr lang="en-US" dirty="0" smtClean="0"/>
              <a:t>ATF Users Meeting: Proposal #312798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6C6FBB-C70D-0543-A91D-0E52EC610225}"/>
              </a:ext>
            </a:extLst>
          </p:cNvPr>
          <p:cNvSpPr txBox="1"/>
          <p:nvPr/>
        </p:nvSpPr>
        <p:spPr>
          <a:xfrm>
            <a:off x="1062470" y="4150714"/>
            <a:ext cx="9633613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Two-color scheme is common to generate THz in air, but doing it with LWIR fundamental would be unique (no publications yet as far as we know)</a:t>
            </a:r>
          </a:p>
          <a:p>
            <a:pPr>
              <a:spcAft>
                <a:spcPts val="600"/>
              </a:spcAft>
            </a:pPr>
            <a:endParaRPr lang="en-US" sz="1200" dirty="0" smtClean="0"/>
          </a:p>
          <a:p>
            <a:pPr marL="2857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Two-color NIR is in multiphoton regime, but </a:t>
            </a:r>
            <a:r>
              <a:rPr lang="en-US" sz="1600" dirty="0" err="1" smtClean="0"/>
              <a:t>Keldysh</a:t>
            </a:r>
            <a:r>
              <a:rPr lang="en-US" sz="1600" dirty="0" smtClean="0"/>
              <a:t> theory doesn’t neatly apply here. LWIR would be far into tunneling regime</a:t>
            </a:r>
          </a:p>
          <a:p>
            <a:pPr marL="0" lvl="1">
              <a:spcAft>
                <a:spcPts val="600"/>
              </a:spcAft>
            </a:pPr>
            <a:endParaRPr lang="en-US" sz="1200" dirty="0" smtClean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Two-color microwave generation is different from single-color, but mechanism is unclear. Going to tunneling regime may clarify physics. 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 smtClean="0"/>
          </a:p>
        </p:txBody>
      </p:sp>
      <p:grpSp>
        <p:nvGrpSpPr>
          <p:cNvPr id="9" name="Group 8"/>
          <p:cNvGrpSpPr/>
          <p:nvPr/>
        </p:nvGrpSpPr>
        <p:grpSpPr>
          <a:xfrm>
            <a:off x="6665731" y="1122040"/>
            <a:ext cx="4710175" cy="2531945"/>
            <a:chOff x="6895481" y="1305840"/>
            <a:chExt cx="4710175" cy="2531945"/>
          </a:xfrm>
        </p:grpSpPr>
        <p:sp>
          <p:nvSpPr>
            <p:cNvPr id="10" name="Block Arc 9"/>
            <p:cNvSpPr/>
            <p:nvPr/>
          </p:nvSpPr>
          <p:spPr>
            <a:xfrm rot="8322368">
              <a:off x="9171884" y="2343655"/>
              <a:ext cx="1439348" cy="1166363"/>
            </a:xfrm>
            <a:prstGeom prst="blockArc">
              <a:avLst>
                <a:gd name="adj1" fmla="val 13085411"/>
                <a:gd name="adj2" fmla="val 237273"/>
                <a:gd name="adj3" fmla="val 17552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Block Arc 10"/>
            <p:cNvSpPr/>
            <p:nvPr/>
          </p:nvSpPr>
          <p:spPr>
            <a:xfrm rot="8322368">
              <a:off x="9427682" y="2421548"/>
              <a:ext cx="870467" cy="795338"/>
            </a:xfrm>
            <a:prstGeom prst="blockArc">
              <a:avLst>
                <a:gd name="adj1" fmla="val 13213744"/>
                <a:gd name="adj2" fmla="val 0"/>
                <a:gd name="adj3" fmla="val 25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Block Arc 11"/>
            <p:cNvSpPr/>
            <p:nvPr/>
          </p:nvSpPr>
          <p:spPr>
            <a:xfrm rot="19587056" flipH="1" flipV="1">
              <a:off x="8933343" y="2339906"/>
              <a:ext cx="2029367" cy="1497879"/>
            </a:xfrm>
            <a:prstGeom prst="blockArc">
              <a:avLst>
                <a:gd name="adj1" fmla="val 12513796"/>
                <a:gd name="adj2" fmla="val 490314"/>
                <a:gd name="adj3" fmla="val 15227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Block Arc 12"/>
            <p:cNvSpPr/>
            <p:nvPr/>
          </p:nvSpPr>
          <p:spPr>
            <a:xfrm>
              <a:off x="9122512" y="1849548"/>
              <a:ext cx="1439348" cy="1166363"/>
            </a:xfrm>
            <a:prstGeom prst="blockArc">
              <a:avLst>
                <a:gd name="adj1" fmla="val 13085411"/>
                <a:gd name="adj2" fmla="val 237273"/>
                <a:gd name="adj3" fmla="val 17552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Block Arc 13"/>
            <p:cNvSpPr/>
            <p:nvPr/>
          </p:nvSpPr>
          <p:spPr>
            <a:xfrm>
              <a:off x="9412632" y="2131499"/>
              <a:ext cx="870467" cy="795338"/>
            </a:xfrm>
            <a:prstGeom prst="blockArc">
              <a:avLst>
                <a:gd name="adj1" fmla="val 13213744"/>
                <a:gd name="adj2" fmla="val 0"/>
                <a:gd name="adj3" fmla="val 25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Isosceles Triangle 14"/>
            <p:cNvSpPr/>
            <p:nvPr/>
          </p:nvSpPr>
          <p:spPr>
            <a:xfrm rot="16200000">
              <a:off x="10293609" y="1722599"/>
              <a:ext cx="663058" cy="1914525"/>
            </a:xfrm>
            <a:prstGeom prst="triangle">
              <a:avLst/>
            </a:prstGeom>
            <a:solidFill>
              <a:srgbClr val="660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Arc 15"/>
            <p:cNvSpPr/>
            <p:nvPr/>
          </p:nvSpPr>
          <p:spPr>
            <a:xfrm>
              <a:off x="9817100" y="2252579"/>
              <a:ext cx="481013" cy="514350"/>
            </a:xfrm>
            <a:prstGeom prst="arc">
              <a:avLst>
                <a:gd name="adj1" fmla="val 16200000"/>
                <a:gd name="adj2" fmla="val 173179"/>
              </a:avLst>
            </a:prstGeom>
            <a:ln>
              <a:solidFill>
                <a:srgbClr val="18659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Arc 16"/>
            <p:cNvSpPr/>
            <p:nvPr/>
          </p:nvSpPr>
          <p:spPr>
            <a:xfrm rot="5400000">
              <a:off x="9800431" y="2605507"/>
              <a:ext cx="481013" cy="514350"/>
            </a:xfrm>
            <a:prstGeom prst="arc">
              <a:avLst>
                <a:gd name="adj1" fmla="val 16200000"/>
                <a:gd name="adj2" fmla="val 173179"/>
              </a:avLst>
            </a:prstGeom>
            <a:ln>
              <a:solidFill>
                <a:srgbClr val="18659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Arc 17"/>
            <p:cNvSpPr/>
            <p:nvPr/>
          </p:nvSpPr>
          <p:spPr>
            <a:xfrm>
              <a:off x="9761604" y="2136802"/>
              <a:ext cx="596899" cy="700357"/>
            </a:xfrm>
            <a:prstGeom prst="arc">
              <a:avLst>
                <a:gd name="adj1" fmla="val 16200000"/>
                <a:gd name="adj2" fmla="val 173179"/>
              </a:avLst>
            </a:prstGeom>
            <a:ln>
              <a:solidFill>
                <a:srgbClr val="18659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Arc 18"/>
            <p:cNvSpPr/>
            <p:nvPr/>
          </p:nvSpPr>
          <p:spPr>
            <a:xfrm rot="5400000">
              <a:off x="9711888" y="2526805"/>
              <a:ext cx="654962" cy="638268"/>
            </a:xfrm>
            <a:prstGeom prst="arc">
              <a:avLst>
                <a:gd name="adj1" fmla="val 16200000"/>
                <a:gd name="adj2" fmla="val 173179"/>
              </a:avLst>
            </a:prstGeom>
            <a:ln>
              <a:solidFill>
                <a:srgbClr val="18659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Arc 19"/>
            <p:cNvSpPr/>
            <p:nvPr/>
          </p:nvSpPr>
          <p:spPr>
            <a:xfrm>
              <a:off x="9690292" y="2060751"/>
              <a:ext cx="730279" cy="852756"/>
            </a:xfrm>
            <a:prstGeom prst="arc">
              <a:avLst>
                <a:gd name="adj1" fmla="val 16200000"/>
                <a:gd name="adj2" fmla="val 173179"/>
              </a:avLst>
            </a:prstGeom>
            <a:ln>
              <a:solidFill>
                <a:srgbClr val="18659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Arc 20"/>
            <p:cNvSpPr/>
            <p:nvPr/>
          </p:nvSpPr>
          <p:spPr>
            <a:xfrm rot="5400000">
              <a:off x="9631383" y="2460580"/>
              <a:ext cx="797484" cy="780892"/>
            </a:xfrm>
            <a:prstGeom prst="arc">
              <a:avLst>
                <a:gd name="adj1" fmla="val 16200000"/>
                <a:gd name="adj2" fmla="val 173179"/>
              </a:avLst>
            </a:prstGeom>
            <a:ln>
              <a:solidFill>
                <a:srgbClr val="18659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Arc 21"/>
            <p:cNvSpPr/>
            <p:nvPr/>
          </p:nvSpPr>
          <p:spPr>
            <a:xfrm>
              <a:off x="9607483" y="1972736"/>
              <a:ext cx="881500" cy="1001087"/>
            </a:xfrm>
            <a:prstGeom prst="arc">
              <a:avLst>
                <a:gd name="adj1" fmla="val 16200000"/>
                <a:gd name="adj2" fmla="val 173179"/>
              </a:avLst>
            </a:prstGeom>
            <a:ln>
              <a:solidFill>
                <a:srgbClr val="18659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Arc 22"/>
            <p:cNvSpPr/>
            <p:nvPr/>
          </p:nvSpPr>
          <p:spPr>
            <a:xfrm rot="5400000">
              <a:off x="9549584" y="2370687"/>
              <a:ext cx="936201" cy="942594"/>
            </a:xfrm>
            <a:prstGeom prst="arc">
              <a:avLst>
                <a:gd name="adj1" fmla="val 16200000"/>
                <a:gd name="adj2" fmla="val 173179"/>
              </a:avLst>
            </a:prstGeom>
            <a:ln>
              <a:solidFill>
                <a:srgbClr val="18659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Arc 23"/>
            <p:cNvSpPr/>
            <p:nvPr/>
          </p:nvSpPr>
          <p:spPr>
            <a:xfrm>
              <a:off x="9491663" y="1895474"/>
              <a:ext cx="1070197" cy="1172183"/>
            </a:xfrm>
            <a:prstGeom prst="arc">
              <a:avLst>
                <a:gd name="adj1" fmla="val 16200000"/>
                <a:gd name="adj2" fmla="val 20184"/>
              </a:avLst>
            </a:prstGeom>
            <a:ln>
              <a:solidFill>
                <a:srgbClr val="18659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Arc 24"/>
            <p:cNvSpPr/>
            <p:nvPr/>
          </p:nvSpPr>
          <p:spPr>
            <a:xfrm rot="5400000">
              <a:off x="9441881" y="2267369"/>
              <a:ext cx="1134402" cy="1105556"/>
            </a:xfrm>
            <a:prstGeom prst="arc">
              <a:avLst>
                <a:gd name="adj1" fmla="val 16418332"/>
                <a:gd name="adj2" fmla="val 173179"/>
              </a:avLst>
            </a:prstGeom>
            <a:ln>
              <a:solidFill>
                <a:srgbClr val="18659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Block Arc 25"/>
            <p:cNvSpPr/>
            <p:nvPr/>
          </p:nvSpPr>
          <p:spPr>
            <a:xfrm>
              <a:off x="8815388" y="1555294"/>
              <a:ext cx="2026130" cy="1519206"/>
            </a:xfrm>
            <a:prstGeom prst="blockArc">
              <a:avLst>
                <a:gd name="adj1" fmla="val 12828883"/>
                <a:gd name="adj2" fmla="val 261112"/>
                <a:gd name="adj3" fmla="val 13764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6895481" y="1305840"/>
              <a:ext cx="4710175" cy="2417041"/>
              <a:chOff x="6895481" y="1305840"/>
              <a:chExt cx="4710175" cy="2417041"/>
            </a:xfrm>
          </p:grpSpPr>
          <p:grpSp>
            <p:nvGrpSpPr>
              <p:cNvPr id="28" name="Group 27"/>
              <p:cNvGrpSpPr/>
              <p:nvPr/>
            </p:nvGrpSpPr>
            <p:grpSpPr>
              <a:xfrm>
                <a:off x="7053714" y="1637022"/>
                <a:ext cx="4528686" cy="2085859"/>
                <a:chOff x="6762684" y="1781062"/>
                <a:chExt cx="4528686" cy="2085859"/>
              </a:xfrm>
            </p:grpSpPr>
            <p:sp>
              <p:nvSpPr>
                <p:cNvPr id="34" name="Isosceles Triangle 33"/>
                <p:cNvSpPr/>
                <p:nvPr/>
              </p:nvSpPr>
              <p:spPr>
                <a:xfrm rot="16200000">
                  <a:off x="9261072" y="1836623"/>
                  <a:ext cx="2085680" cy="1974916"/>
                </a:xfrm>
                <a:prstGeom prst="triangle">
                  <a:avLst/>
                </a:prstGeom>
                <a:gradFill>
                  <a:gsLst>
                    <a:gs pos="0">
                      <a:schemeClr val="accent2">
                        <a:lumMod val="20000"/>
                        <a:lumOff val="80000"/>
                        <a:alpha val="25000"/>
                      </a:schemeClr>
                    </a:gs>
                    <a:gs pos="100000">
                      <a:schemeClr val="accent2">
                        <a:lumMod val="75000"/>
                        <a:alpha val="25000"/>
                      </a:schemeClr>
                    </a:gs>
                  </a:gsLst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Isosceles Triangle 34"/>
                <p:cNvSpPr/>
                <p:nvPr/>
              </p:nvSpPr>
              <p:spPr>
                <a:xfrm rot="16200000">
                  <a:off x="9690803" y="1836623"/>
                  <a:ext cx="1226218" cy="1974916"/>
                </a:xfrm>
                <a:prstGeom prst="triangle">
                  <a:avLst/>
                </a:prstGeom>
                <a:gradFill>
                  <a:gsLst>
                    <a:gs pos="0">
                      <a:schemeClr val="accent1">
                        <a:lumMod val="20000"/>
                        <a:lumOff val="80000"/>
                        <a:alpha val="25000"/>
                      </a:schemeClr>
                    </a:gs>
                    <a:gs pos="100000">
                      <a:schemeClr val="tx2">
                        <a:lumMod val="60000"/>
                        <a:lumOff val="40000"/>
                        <a:alpha val="25000"/>
                      </a:schemeClr>
                    </a:gs>
                  </a:gsLst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6" name="Group 35"/>
                <p:cNvGrpSpPr/>
                <p:nvPr/>
              </p:nvGrpSpPr>
              <p:grpSpPr>
                <a:xfrm>
                  <a:off x="6762684" y="1781062"/>
                  <a:ext cx="2809649" cy="2085680"/>
                  <a:chOff x="6762684" y="1781062"/>
                  <a:chExt cx="2809649" cy="2085680"/>
                </a:xfrm>
              </p:grpSpPr>
              <p:sp>
                <p:nvSpPr>
                  <p:cNvPr id="37" name="Isosceles Triangle 36"/>
                  <p:cNvSpPr/>
                  <p:nvPr/>
                </p:nvSpPr>
                <p:spPr>
                  <a:xfrm rot="5400000">
                    <a:off x="6707302" y="1836444"/>
                    <a:ext cx="2085680" cy="1974916"/>
                  </a:xfrm>
                  <a:prstGeom prst="triangle">
                    <a:avLst/>
                  </a:prstGeom>
                  <a:gradFill>
                    <a:gsLst>
                      <a:gs pos="0">
                        <a:schemeClr val="accent2">
                          <a:lumMod val="20000"/>
                          <a:lumOff val="8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</a:gra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" name="Isosceles Triangle 37"/>
                  <p:cNvSpPr/>
                  <p:nvPr/>
                </p:nvSpPr>
                <p:spPr>
                  <a:xfrm rot="5400000">
                    <a:off x="7137033" y="1836444"/>
                    <a:ext cx="1226218" cy="1974916"/>
                  </a:xfrm>
                  <a:prstGeom prst="triangle">
                    <a:avLst/>
                  </a:prstGeom>
                  <a:gradFill>
                    <a:gsLst>
                      <a:gs pos="0">
                        <a:schemeClr val="accent1">
                          <a:lumMod val="20000"/>
                          <a:lumOff val="80000"/>
                        </a:schemeClr>
                      </a:gs>
                      <a:gs pos="100000">
                        <a:schemeClr val="tx2">
                          <a:lumMod val="60000"/>
                          <a:lumOff val="40000"/>
                        </a:schemeClr>
                      </a:gs>
                    </a:gsLst>
                  </a:gra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" name="Oval 38"/>
                  <p:cNvSpPr/>
                  <p:nvPr/>
                </p:nvSpPr>
                <p:spPr>
                  <a:xfrm>
                    <a:off x="8481721" y="2631021"/>
                    <a:ext cx="1090612" cy="385762"/>
                  </a:xfrm>
                  <a:prstGeom prst="ellipse">
                    <a:avLst/>
                  </a:prstGeom>
                  <a:gradFill flip="none" rotWithShape="1">
                    <a:gsLst>
                      <a:gs pos="21000">
                        <a:schemeClr val="accent4"/>
                      </a:gs>
                      <a:gs pos="100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29" name="TextBox 28"/>
              <p:cNvSpPr txBox="1"/>
              <p:nvPr/>
            </p:nvSpPr>
            <p:spPr>
              <a:xfrm>
                <a:off x="6895481" y="1305840"/>
                <a:ext cx="213314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Input two-color laser pulse</a:t>
                </a:r>
                <a:endParaRPr lang="en-US" sz="1200" dirty="0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8890660" y="2826557"/>
                <a:ext cx="90712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Air plasma</a:t>
                </a:r>
                <a:endParaRPr lang="en-US" sz="1200" dirty="0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9836045" y="1611671"/>
                <a:ext cx="1490445" cy="276999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/>
                  <a:t>Terahertz radiation</a:t>
                </a:r>
                <a:endParaRPr lang="en-US" sz="1200" dirty="0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7580047" y="3384158"/>
                <a:ext cx="1523911" cy="276999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/>
                  <a:t>Microwave radiation</a:t>
                </a:r>
                <a:endParaRPr lang="en-US" sz="1200" dirty="0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10246010" y="2539472"/>
                <a:ext cx="135964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Brunel harmonics</a:t>
                </a:r>
                <a:endParaRPr lang="en-US" sz="1200" dirty="0"/>
              </a:p>
            </p:txBody>
          </p:sp>
        </p:grpSp>
      </p:grpSp>
      <p:pic>
        <p:nvPicPr>
          <p:cNvPr id="40" name="Picture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075" y="1036853"/>
            <a:ext cx="3762604" cy="309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244" y="40750"/>
            <a:ext cx="10511090" cy="887895"/>
          </a:xfrm>
        </p:spPr>
        <p:txBody>
          <a:bodyPr/>
          <a:lstStyle/>
          <a:p>
            <a:r>
              <a:rPr lang="en-US" dirty="0" smtClean="0"/>
              <a:t>Long Wavelength Pulses Allow Additional Comparison with Brunel Harmonics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46B23-FFD1-1241-BBDF-D36742276843}" type="datetime1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ATF Users Meeting: Proposal #312798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DDC34-D481-2744-812B-2FCD98088CBD}" type="slidenum">
              <a:rPr lang="en-US" smtClean="0"/>
              <a:t>6</a:t>
            </a:fld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B6C6FBB-C70D-0543-A91D-0E52EC610225}"/>
              </a:ext>
            </a:extLst>
          </p:cNvPr>
          <p:cNvSpPr txBox="1"/>
          <p:nvPr/>
        </p:nvSpPr>
        <p:spPr>
          <a:xfrm>
            <a:off x="5558803" y="4162302"/>
            <a:ext cx="551998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In the tunneling regime, the ionization current efficiently generates harmonics via Brunel mechanism</a:t>
            </a:r>
          </a:p>
          <a:p>
            <a:pPr>
              <a:spcAft>
                <a:spcPts val="600"/>
              </a:spcAft>
            </a:pPr>
            <a:endParaRPr lang="en-US" sz="1200" dirty="0" smtClean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Brunel is not the same as </a:t>
            </a:r>
            <a:r>
              <a:rPr lang="en-US" sz="1600" dirty="0" err="1" smtClean="0"/>
              <a:t>recollision</a:t>
            </a:r>
            <a:r>
              <a:rPr lang="en-US" sz="1600" dirty="0"/>
              <a:t>-</a:t>
            </a:r>
            <a:r>
              <a:rPr lang="en-US" sz="1600" dirty="0" smtClean="0"/>
              <a:t>driven high harmonic generation</a:t>
            </a:r>
          </a:p>
          <a:p>
            <a:pPr>
              <a:spcAft>
                <a:spcPts val="600"/>
              </a:spcAft>
            </a:pPr>
            <a:endParaRPr lang="en-US" sz="1200" dirty="0" smtClean="0"/>
          </a:p>
          <a:p>
            <a:pPr marL="2857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Two-color NIR pulses do not generate Brunel harmonics, would be strongly absorbed in air if they </a:t>
            </a:r>
            <a:r>
              <a:rPr lang="en-US" sz="1600" dirty="0" smtClean="0"/>
              <a:t>did</a:t>
            </a:r>
          </a:p>
        </p:txBody>
      </p:sp>
      <p:grpSp>
        <p:nvGrpSpPr>
          <p:cNvPr id="92" name="Group 91"/>
          <p:cNvGrpSpPr/>
          <p:nvPr/>
        </p:nvGrpSpPr>
        <p:grpSpPr>
          <a:xfrm>
            <a:off x="6665731" y="1122040"/>
            <a:ext cx="4699887" cy="2531945"/>
            <a:chOff x="6895481" y="1305840"/>
            <a:chExt cx="4699887" cy="2531945"/>
          </a:xfrm>
        </p:grpSpPr>
        <p:sp>
          <p:nvSpPr>
            <p:cNvPr id="74" name="Block Arc 73"/>
            <p:cNvSpPr/>
            <p:nvPr/>
          </p:nvSpPr>
          <p:spPr>
            <a:xfrm rot="8322368">
              <a:off x="9171884" y="2343655"/>
              <a:ext cx="1439348" cy="1166363"/>
            </a:xfrm>
            <a:prstGeom prst="blockArc">
              <a:avLst>
                <a:gd name="adj1" fmla="val 13085411"/>
                <a:gd name="adj2" fmla="val 237273"/>
                <a:gd name="adj3" fmla="val 17552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5" name="Block Arc 74"/>
            <p:cNvSpPr/>
            <p:nvPr/>
          </p:nvSpPr>
          <p:spPr>
            <a:xfrm rot="8322368">
              <a:off x="9427682" y="2421548"/>
              <a:ext cx="870467" cy="795338"/>
            </a:xfrm>
            <a:prstGeom prst="blockArc">
              <a:avLst>
                <a:gd name="adj1" fmla="val 13213744"/>
                <a:gd name="adj2" fmla="val 0"/>
                <a:gd name="adj3" fmla="val 25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7" name="Block Arc 76"/>
            <p:cNvSpPr/>
            <p:nvPr/>
          </p:nvSpPr>
          <p:spPr>
            <a:xfrm rot="19587056" flipH="1" flipV="1">
              <a:off x="8933343" y="2339906"/>
              <a:ext cx="2029367" cy="1497879"/>
            </a:xfrm>
            <a:prstGeom prst="blockArc">
              <a:avLst>
                <a:gd name="adj1" fmla="val 12513796"/>
                <a:gd name="adj2" fmla="val 490314"/>
                <a:gd name="adj3" fmla="val 15227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2" name="Block Arc 71"/>
            <p:cNvSpPr/>
            <p:nvPr/>
          </p:nvSpPr>
          <p:spPr>
            <a:xfrm>
              <a:off x="9122512" y="1849548"/>
              <a:ext cx="1439348" cy="1166363"/>
            </a:xfrm>
            <a:prstGeom prst="blockArc">
              <a:avLst>
                <a:gd name="adj1" fmla="val 13085411"/>
                <a:gd name="adj2" fmla="val 237273"/>
                <a:gd name="adj3" fmla="val 17552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1" name="Block Arc 70"/>
            <p:cNvSpPr/>
            <p:nvPr/>
          </p:nvSpPr>
          <p:spPr>
            <a:xfrm>
              <a:off x="9412632" y="2131499"/>
              <a:ext cx="870467" cy="795338"/>
            </a:xfrm>
            <a:prstGeom prst="blockArc">
              <a:avLst>
                <a:gd name="adj1" fmla="val 13213744"/>
                <a:gd name="adj2" fmla="val 0"/>
                <a:gd name="adj3" fmla="val 25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0" name="Isosceles Triangle 59"/>
            <p:cNvSpPr/>
            <p:nvPr/>
          </p:nvSpPr>
          <p:spPr>
            <a:xfrm rot="16200000">
              <a:off x="10293609" y="1722599"/>
              <a:ext cx="663058" cy="1914525"/>
            </a:xfrm>
            <a:prstGeom prst="triangle">
              <a:avLst/>
            </a:prstGeom>
            <a:solidFill>
              <a:srgbClr val="660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Arc 60"/>
            <p:cNvSpPr/>
            <p:nvPr/>
          </p:nvSpPr>
          <p:spPr>
            <a:xfrm>
              <a:off x="9817100" y="2252579"/>
              <a:ext cx="481013" cy="514350"/>
            </a:xfrm>
            <a:prstGeom prst="arc">
              <a:avLst>
                <a:gd name="adj1" fmla="val 16200000"/>
                <a:gd name="adj2" fmla="val 173179"/>
              </a:avLst>
            </a:prstGeom>
            <a:ln>
              <a:solidFill>
                <a:srgbClr val="18659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Arc 61"/>
            <p:cNvSpPr/>
            <p:nvPr/>
          </p:nvSpPr>
          <p:spPr>
            <a:xfrm rot="5400000">
              <a:off x="9800431" y="2605507"/>
              <a:ext cx="481013" cy="514350"/>
            </a:xfrm>
            <a:prstGeom prst="arc">
              <a:avLst>
                <a:gd name="adj1" fmla="val 16200000"/>
                <a:gd name="adj2" fmla="val 173179"/>
              </a:avLst>
            </a:prstGeom>
            <a:ln>
              <a:solidFill>
                <a:srgbClr val="18659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Arc 62"/>
            <p:cNvSpPr/>
            <p:nvPr/>
          </p:nvSpPr>
          <p:spPr>
            <a:xfrm>
              <a:off x="9761604" y="2136802"/>
              <a:ext cx="596899" cy="700357"/>
            </a:xfrm>
            <a:prstGeom prst="arc">
              <a:avLst>
                <a:gd name="adj1" fmla="val 16200000"/>
                <a:gd name="adj2" fmla="val 173179"/>
              </a:avLst>
            </a:prstGeom>
            <a:ln>
              <a:solidFill>
                <a:srgbClr val="18659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Arc 63"/>
            <p:cNvSpPr/>
            <p:nvPr/>
          </p:nvSpPr>
          <p:spPr>
            <a:xfrm rot="5400000">
              <a:off x="9711888" y="2526805"/>
              <a:ext cx="654962" cy="638268"/>
            </a:xfrm>
            <a:prstGeom prst="arc">
              <a:avLst>
                <a:gd name="adj1" fmla="val 16200000"/>
                <a:gd name="adj2" fmla="val 173179"/>
              </a:avLst>
            </a:prstGeom>
            <a:ln>
              <a:solidFill>
                <a:srgbClr val="18659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Arc 64"/>
            <p:cNvSpPr/>
            <p:nvPr/>
          </p:nvSpPr>
          <p:spPr>
            <a:xfrm>
              <a:off x="9690292" y="2060751"/>
              <a:ext cx="730279" cy="852756"/>
            </a:xfrm>
            <a:prstGeom prst="arc">
              <a:avLst>
                <a:gd name="adj1" fmla="val 16200000"/>
                <a:gd name="adj2" fmla="val 173179"/>
              </a:avLst>
            </a:prstGeom>
            <a:ln>
              <a:solidFill>
                <a:srgbClr val="18659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Arc 65"/>
            <p:cNvSpPr/>
            <p:nvPr/>
          </p:nvSpPr>
          <p:spPr>
            <a:xfrm rot="5400000">
              <a:off x="9631383" y="2460580"/>
              <a:ext cx="797484" cy="780892"/>
            </a:xfrm>
            <a:prstGeom prst="arc">
              <a:avLst>
                <a:gd name="adj1" fmla="val 16200000"/>
                <a:gd name="adj2" fmla="val 173179"/>
              </a:avLst>
            </a:prstGeom>
            <a:ln>
              <a:solidFill>
                <a:srgbClr val="18659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Arc 66"/>
            <p:cNvSpPr/>
            <p:nvPr/>
          </p:nvSpPr>
          <p:spPr>
            <a:xfrm>
              <a:off x="9607483" y="1972736"/>
              <a:ext cx="881500" cy="1001087"/>
            </a:xfrm>
            <a:prstGeom prst="arc">
              <a:avLst>
                <a:gd name="adj1" fmla="val 16200000"/>
                <a:gd name="adj2" fmla="val 173179"/>
              </a:avLst>
            </a:prstGeom>
            <a:ln>
              <a:solidFill>
                <a:srgbClr val="18659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Arc 67"/>
            <p:cNvSpPr/>
            <p:nvPr/>
          </p:nvSpPr>
          <p:spPr>
            <a:xfrm rot="5400000">
              <a:off x="9549584" y="2370687"/>
              <a:ext cx="936201" cy="942594"/>
            </a:xfrm>
            <a:prstGeom prst="arc">
              <a:avLst>
                <a:gd name="adj1" fmla="val 16200000"/>
                <a:gd name="adj2" fmla="val 173179"/>
              </a:avLst>
            </a:prstGeom>
            <a:ln>
              <a:solidFill>
                <a:srgbClr val="18659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Arc 68"/>
            <p:cNvSpPr/>
            <p:nvPr/>
          </p:nvSpPr>
          <p:spPr>
            <a:xfrm>
              <a:off x="9491663" y="1895474"/>
              <a:ext cx="1070197" cy="1172183"/>
            </a:xfrm>
            <a:prstGeom prst="arc">
              <a:avLst>
                <a:gd name="adj1" fmla="val 16200000"/>
                <a:gd name="adj2" fmla="val 20184"/>
              </a:avLst>
            </a:prstGeom>
            <a:ln>
              <a:solidFill>
                <a:srgbClr val="18659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Arc 69"/>
            <p:cNvSpPr/>
            <p:nvPr/>
          </p:nvSpPr>
          <p:spPr>
            <a:xfrm rot="5400000">
              <a:off x="9441881" y="2267369"/>
              <a:ext cx="1134402" cy="1105556"/>
            </a:xfrm>
            <a:prstGeom prst="arc">
              <a:avLst>
                <a:gd name="adj1" fmla="val 16418332"/>
                <a:gd name="adj2" fmla="val 173179"/>
              </a:avLst>
            </a:prstGeom>
            <a:ln>
              <a:solidFill>
                <a:srgbClr val="18659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Block Arc 72"/>
            <p:cNvSpPr/>
            <p:nvPr/>
          </p:nvSpPr>
          <p:spPr>
            <a:xfrm>
              <a:off x="8815388" y="1555294"/>
              <a:ext cx="2026130" cy="1519206"/>
            </a:xfrm>
            <a:prstGeom prst="blockArc">
              <a:avLst>
                <a:gd name="adj1" fmla="val 12828883"/>
                <a:gd name="adj2" fmla="val 261112"/>
                <a:gd name="adj3" fmla="val 13764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91" name="Group 90"/>
            <p:cNvGrpSpPr/>
            <p:nvPr/>
          </p:nvGrpSpPr>
          <p:grpSpPr>
            <a:xfrm>
              <a:off x="6895481" y="1305840"/>
              <a:ext cx="4699887" cy="2417041"/>
              <a:chOff x="6895481" y="1305840"/>
              <a:chExt cx="4699887" cy="2417041"/>
            </a:xfrm>
          </p:grpSpPr>
          <p:grpSp>
            <p:nvGrpSpPr>
              <p:cNvPr id="59" name="Group 58"/>
              <p:cNvGrpSpPr/>
              <p:nvPr/>
            </p:nvGrpSpPr>
            <p:grpSpPr>
              <a:xfrm>
                <a:off x="7053714" y="1637022"/>
                <a:ext cx="4528686" cy="2085859"/>
                <a:chOff x="6762684" y="1781062"/>
                <a:chExt cx="4528686" cy="2085859"/>
              </a:xfrm>
            </p:grpSpPr>
            <p:sp>
              <p:nvSpPr>
                <p:cNvPr id="57" name="Isosceles Triangle 56"/>
                <p:cNvSpPr/>
                <p:nvPr/>
              </p:nvSpPr>
              <p:spPr>
                <a:xfrm rot="16200000">
                  <a:off x="9261072" y="1836623"/>
                  <a:ext cx="2085680" cy="1974916"/>
                </a:xfrm>
                <a:prstGeom prst="triangle">
                  <a:avLst/>
                </a:prstGeom>
                <a:gradFill>
                  <a:gsLst>
                    <a:gs pos="0">
                      <a:schemeClr val="accent2">
                        <a:lumMod val="20000"/>
                        <a:lumOff val="80000"/>
                        <a:alpha val="25000"/>
                      </a:schemeClr>
                    </a:gs>
                    <a:gs pos="100000">
                      <a:schemeClr val="accent2">
                        <a:lumMod val="75000"/>
                        <a:alpha val="25000"/>
                      </a:schemeClr>
                    </a:gs>
                  </a:gsLst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Isosceles Triangle 57"/>
                <p:cNvSpPr/>
                <p:nvPr/>
              </p:nvSpPr>
              <p:spPr>
                <a:xfrm rot="16200000">
                  <a:off x="9690803" y="1836623"/>
                  <a:ext cx="1226218" cy="1974916"/>
                </a:xfrm>
                <a:prstGeom prst="triangle">
                  <a:avLst/>
                </a:prstGeom>
                <a:gradFill>
                  <a:gsLst>
                    <a:gs pos="0">
                      <a:schemeClr val="accent1">
                        <a:lumMod val="20000"/>
                        <a:lumOff val="80000"/>
                        <a:alpha val="25000"/>
                      </a:schemeClr>
                    </a:gs>
                    <a:gs pos="100000">
                      <a:schemeClr val="tx2">
                        <a:lumMod val="60000"/>
                        <a:lumOff val="40000"/>
                        <a:alpha val="25000"/>
                      </a:schemeClr>
                    </a:gs>
                  </a:gsLst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56" name="Group 55"/>
                <p:cNvGrpSpPr/>
                <p:nvPr/>
              </p:nvGrpSpPr>
              <p:grpSpPr>
                <a:xfrm>
                  <a:off x="6762684" y="1781062"/>
                  <a:ext cx="2809649" cy="2085680"/>
                  <a:chOff x="6762684" y="1781062"/>
                  <a:chExt cx="2809649" cy="2085680"/>
                </a:xfrm>
              </p:grpSpPr>
              <p:sp>
                <p:nvSpPr>
                  <p:cNvPr id="53" name="Isosceles Triangle 52"/>
                  <p:cNvSpPr/>
                  <p:nvPr/>
                </p:nvSpPr>
                <p:spPr>
                  <a:xfrm rot="5400000">
                    <a:off x="6707302" y="1836444"/>
                    <a:ext cx="2085680" cy="1974916"/>
                  </a:xfrm>
                  <a:prstGeom prst="triangle">
                    <a:avLst/>
                  </a:prstGeom>
                  <a:gradFill>
                    <a:gsLst>
                      <a:gs pos="0">
                        <a:schemeClr val="accent2">
                          <a:lumMod val="20000"/>
                          <a:lumOff val="8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</a:gra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4" name="Isosceles Triangle 53"/>
                  <p:cNvSpPr/>
                  <p:nvPr/>
                </p:nvSpPr>
                <p:spPr>
                  <a:xfrm rot="5400000">
                    <a:off x="7137033" y="1836444"/>
                    <a:ext cx="1226218" cy="1974916"/>
                  </a:xfrm>
                  <a:prstGeom prst="triangle">
                    <a:avLst/>
                  </a:prstGeom>
                  <a:gradFill>
                    <a:gsLst>
                      <a:gs pos="0">
                        <a:schemeClr val="accent1">
                          <a:lumMod val="20000"/>
                          <a:lumOff val="80000"/>
                        </a:schemeClr>
                      </a:gs>
                      <a:gs pos="100000">
                        <a:schemeClr val="tx2">
                          <a:lumMod val="60000"/>
                          <a:lumOff val="40000"/>
                        </a:schemeClr>
                      </a:gs>
                    </a:gsLst>
                  </a:gra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5" name="Oval 54"/>
                  <p:cNvSpPr/>
                  <p:nvPr/>
                </p:nvSpPr>
                <p:spPr>
                  <a:xfrm>
                    <a:off x="8481721" y="2631021"/>
                    <a:ext cx="1090612" cy="385762"/>
                  </a:xfrm>
                  <a:prstGeom prst="ellipse">
                    <a:avLst/>
                  </a:prstGeom>
                  <a:gradFill flip="none" rotWithShape="1">
                    <a:gsLst>
                      <a:gs pos="21000">
                        <a:schemeClr val="accent4"/>
                      </a:gs>
                      <a:gs pos="100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78" name="TextBox 77"/>
              <p:cNvSpPr txBox="1"/>
              <p:nvPr/>
            </p:nvSpPr>
            <p:spPr>
              <a:xfrm>
                <a:off x="6895481" y="1305840"/>
                <a:ext cx="213314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Input two-color laser pulse</a:t>
                </a:r>
                <a:endParaRPr lang="en-US" sz="1200" dirty="0"/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>
                <a:off x="8890660" y="2826557"/>
                <a:ext cx="90712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Air plasma</a:t>
                </a:r>
                <a:endParaRPr lang="en-US" sz="1200" dirty="0"/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9836045" y="1611671"/>
                <a:ext cx="151779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Terahertz radiation</a:t>
                </a:r>
                <a:endParaRPr lang="en-US" sz="1200" dirty="0"/>
              </a:p>
            </p:txBody>
          </p:sp>
          <p:sp>
            <p:nvSpPr>
              <p:cNvPr id="81" name="TextBox 80"/>
              <p:cNvSpPr txBox="1"/>
              <p:nvPr/>
            </p:nvSpPr>
            <p:spPr>
              <a:xfrm>
                <a:off x="7580047" y="3384158"/>
                <a:ext cx="17375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Microwave radiation</a:t>
                </a:r>
                <a:endParaRPr lang="en-US" sz="1200" dirty="0"/>
              </a:p>
            </p:txBody>
          </p:sp>
          <p:sp>
            <p:nvSpPr>
              <p:cNvPr id="82" name="TextBox 81"/>
              <p:cNvSpPr txBox="1"/>
              <p:nvPr/>
            </p:nvSpPr>
            <p:spPr>
              <a:xfrm>
                <a:off x="10236820" y="2539472"/>
                <a:ext cx="1358548" cy="276999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/>
                  <a:t>Brunel harmonics</a:t>
                </a:r>
                <a:endParaRPr lang="en-US" sz="1200" dirty="0"/>
              </a:p>
            </p:txBody>
          </p:sp>
        </p:grp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6" t="3346"/>
          <a:stretch/>
        </p:blipFill>
        <p:spPr>
          <a:xfrm>
            <a:off x="531616" y="1810727"/>
            <a:ext cx="3965730" cy="4484194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1237624" y="6166199"/>
            <a:ext cx="36151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+mj-lt"/>
                <a:cs typeface="Arial" panose="020B0604020202020204" pitchFamily="34" charset="0"/>
              </a:rPr>
              <a:t>I. </a:t>
            </a:r>
            <a:r>
              <a:rPr lang="en-US" sz="1200" dirty="0" err="1" smtClean="0">
                <a:latin typeface="+mj-lt"/>
                <a:cs typeface="Arial" panose="020B0604020202020204" pitchFamily="34" charset="0"/>
              </a:rPr>
              <a:t>Babushkin</a:t>
            </a:r>
            <a:r>
              <a:rPr lang="en-US" sz="1200" dirty="0" smtClean="0">
                <a:latin typeface="+mj-lt"/>
                <a:cs typeface="Arial" panose="020B0604020202020204" pitchFamily="34" charset="0"/>
              </a:rPr>
              <a:t>, </a:t>
            </a:r>
            <a:r>
              <a:rPr lang="en-US" sz="1200" i="1" dirty="0" smtClean="0">
                <a:latin typeface="+mj-lt"/>
                <a:cs typeface="Arial" panose="020B0604020202020204" pitchFamily="34" charset="0"/>
              </a:rPr>
              <a:t>J. Mod. Opt. </a:t>
            </a:r>
            <a:r>
              <a:rPr lang="en-US" sz="1200" dirty="0" smtClean="0">
                <a:latin typeface="+mj-lt"/>
                <a:cs typeface="Arial" panose="020B0604020202020204" pitchFamily="34" charset="0"/>
              </a:rPr>
              <a:t>64(10), 1078 (2017). </a:t>
            </a:r>
            <a:endParaRPr lang="en-US" sz="12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647170" y="1963805"/>
            <a:ext cx="476042" cy="4122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3905473" y="1345120"/>
            <a:ext cx="2680040" cy="2707704"/>
            <a:chOff x="3670826" y="1067800"/>
            <a:chExt cx="2680040" cy="2707704"/>
          </a:xfrm>
        </p:grpSpPr>
        <p:grpSp>
          <p:nvGrpSpPr>
            <p:cNvPr id="18" name="Group 17"/>
            <p:cNvGrpSpPr/>
            <p:nvPr/>
          </p:nvGrpSpPr>
          <p:grpSpPr>
            <a:xfrm>
              <a:off x="3670826" y="1067800"/>
              <a:ext cx="2680040" cy="2707704"/>
              <a:chOff x="3631603" y="1096602"/>
              <a:chExt cx="2680040" cy="2707704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3631603" y="1096602"/>
                <a:ext cx="2680040" cy="2707704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20000"/>
                      <a:lumOff val="80000"/>
                    </a:schemeClr>
                  </a:gs>
                </a:gsLst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2" name="Picture 51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6432" y="2303181"/>
                <a:ext cx="2590270" cy="1472323"/>
              </a:xfrm>
              <a:prstGeom prst="rect">
                <a:avLst/>
              </a:prstGeom>
            </p:spPr>
          </p:pic>
          <p:sp>
            <p:nvSpPr>
              <p:cNvPr id="76" name="TextBox 75"/>
              <p:cNvSpPr txBox="1"/>
              <p:nvPr/>
            </p:nvSpPr>
            <p:spPr>
              <a:xfrm>
                <a:off x="3656397" y="2299875"/>
                <a:ext cx="9071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Two-color field</a:t>
                </a:r>
                <a:endParaRPr lang="en-US" sz="1200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3676432" y="1122040"/>
                <a:ext cx="2590270" cy="114644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" name="Straight Arrow Connector 9"/>
              <p:cNvCxnSpPr/>
              <p:nvPr/>
            </p:nvCxnSpPr>
            <p:spPr>
              <a:xfrm>
                <a:off x="3676432" y="2289479"/>
                <a:ext cx="2590270" cy="8286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Arrow Connector 97"/>
              <p:cNvCxnSpPr/>
              <p:nvPr/>
            </p:nvCxnSpPr>
            <p:spPr>
              <a:xfrm flipV="1">
                <a:off x="3692323" y="1159991"/>
                <a:ext cx="0" cy="1121057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Rectangle 11"/>
              <p:cNvSpPr/>
              <p:nvPr/>
            </p:nvSpPr>
            <p:spPr>
              <a:xfrm>
                <a:off x="3766649" y="2024056"/>
                <a:ext cx="215612" cy="224873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Rectangle 99"/>
              <p:cNvSpPr/>
              <p:nvPr/>
            </p:nvSpPr>
            <p:spPr>
              <a:xfrm>
                <a:off x="3979568" y="1836056"/>
                <a:ext cx="482901" cy="412213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4450947" y="1541007"/>
                <a:ext cx="590375" cy="707289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/>
              <p:cNvSpPr/>
              <p:nvPr/>
            </p:nvSpPr>
            <p:spPr>
              <a:xfrm>
                <a:off x="5038355" y="1376258"/>
                <a:ext cx="206863" cy="869076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/>
              <p:cNvSpPr/>
              <p:nvPr/>
            </p:nvSpPr>
            <p:spPr>
              <a:xfrm>
                <a:off x="5235668" y="1252539"/>
                <a:ext cx="561310" cy="990804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/>
              <p:cNvSpPr/>
              <p:nvPr/>
            </p:nvSpPr>
            <p:spPr>
              <a:xfrm>
                <a:off x="5797274" y="1159991"/>
                <a:ext cx="340304" cy="1083542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TextBox 96"/>
              <p:cNvSpPr txBox="1"/>
              <p:nvPr/>
            </p:nvSpPr>
            <p:spPr>
              <a:xfrm>
                <a:off x="5650944" y="1988601"/>
                <a:ext cx="56018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Time</a:t>
                </a:r>
                <a:endParaRPr lang="en-US" sz="1200" dirty="0"/>
              </a:p>
            </p:txBody>
          </p:sp>
        </p:grpSp>
        <p:sp>
          <p:nvSpPr>
            <p:cNvPr id="99" name="TextBox 98"/>
            <p:cNvSpPr txBox="1"/>
            <p:nvPr/>
          </p:nvSpPr>
          <p:spPr>
            <a:xfrm>
              <a:off x="3705289" y="1075303"/>
              <a:ext cx="9424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Tunneling ionization current</a:t>
              </a:r>
              <a:endParaRPr lang="en-US" sz="1200" dirty="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2592451" y="2252971"/>
            <a:ext cx="1253488" cy="5847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Tunneling</a:t>
            </a:r>
          </a:p>
          <a:p>
            <a:r>
              <a:rPr lang="en-US" sz="1600" dirty="0" smtClean="0">
                <a:solidFill>
                  <a:srgbClr val="0000FF"/>
                </a:solidFill>
              </a:rPr>
              <a:t>Multiphoton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72575" y="1475635"/>
            <a:ext cx="2485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Harmonic Spectrum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1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Goals and Setup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46B23-FFD1-1241-BBDF-D36742276843}" type="datetime1">
              <a:rPr lang="en-US" smtClean="0"/>
              <a:t>3/1/2023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DDC34-D481-2744-812B-2FCD98088CBD}" type="slidenum">
              <a:rPr lang="en-US" smtClean="0"/>
              <a:t>7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71297" y="6356351"/>
            <a:ext cx="3849409" cy="365125"/>
          </a:xfrm>
        </p:spPr>
        <p:txBody>
          <a:bodyPr/>
          <a:lstStyle/>
          <a:p>
            <a:r>
              <a:rPr lang="en-US" dirty="0" smtClean="0"/>
              <a:t>ATF Users Meeting: Proposal #312798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6C6FBB-C70D-0543-A91D-0E52EC610225}"/>
              </a:ext>
            </a:extLst>
          </p:cNvPr>
          <p:cNvSpPr txBox="1"/>
          <p:nvPr/>
        </p:nvSpPr>
        <p:spPr>
          <a:xfrm>
            <a:off x="-15837" y="1136984"/>
            <a:ext cx="646782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Complete dataset = secondary radiation + plasma diagnostics as a function of two-color relative phase for single laser pulse format </a:t>
            </a:r>
          </a:p>
          <a:p>
            <a:pPr lvl="1">
              <a:spcAft>
                <a:spcPts val="600"/>
              </a:spcAft>
            </a:pPr>
            <a:endParaRPr lang="en-US" sz="1200" dirty="0" smtClean="0"/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Deploy single-shot, </a:t>
            </a:r>
            <a:r>
              <a:rPr lang="en-US" sz="1600" dirty="0" err="1" smtClean="0"/>
              <a:t>triggerable</a:t>
            </a:r>
            <a:r>
              <a:rPr lang="en-US" sz="1600" dirty="0" smtClean="0"/>
              <a:t> measurements of: </a:t>
            </a:r>
          </a:p>
          <a:p>
            <a:pPr marL="12001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Microwave radiation</a:t>
            </a:r>
          </a:p>
          <a:p>
            <a:pPr marL="12001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THz radiation</a:t>
            </a:r>
          </a:p>
          <a:p>
            <a:pPr marL="12001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Brunel harmonics</a:t>
            </a:r>
          </a:p>
          <a:p>
            <a:pPr marL="12001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Plasma </a:t>
            </a:r>
            <a:r>
              <a:rPr lang="en-US" sz="1600" dirty="0" err="1" smtClean="0"/>
              <a:t>interferogram</a:t>
            </a:r>
            <a:endParaRPr lang="en-US" sz="1600" dirty="0" smtClean="0"/>
          </a:p>
          <a:p>
            <a:pPr marL="12001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Plasma optical </a:t>
            </a:r>
            <a:r>
              <a:rPr lang="en-US" sz="1600" dirty="0"/>
              <a:t>e</a:t>
            </a:r>
            <a:r>
              <a:rPr lang="en-US" sz="1600" dirty="0" smtClean="0"/>
              <a:t>mission spectrum</a:t>
            </a:r>
          </a:p>
          <a:p>
            <a:pPr lvl="2">
              <a:spcAft>
                <a:spcPts val="600"/>
              </a:spcAft>
            </a:pPr>
            <a:endParaRPr lang="en-US" sz="1200" dirty="0" smtClean="0"/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Repeat experiment on NRL lasers: NIR (</a:t>
            </a:r>
            <a:r>
              <a:rPr lang="en-US" sz="1600" dirty="0" err="1" smtClean="0"/>
              <a:t>Ti:sapphire</a:t>
            </a:r>
            <a:r>
              <a:rPr lang="en-US" sz="1600" dirty="0" smtClean="0"/>
              <a:t>), </a:t>
            </a:r>
          </a:p>
          <a:p>
            <a:pPr lvl="1">
              <a:spcAft>
                <a:spcPts val="600"/>
              </a:spcAft>
            </a:pPr>
            <a:r>
              <a:rPr lang="en-US" sz="1600" dirty="0"/>
              <a:t>	</a:t>
            </a:r>
            <a:r>
              <a:rPr lang="en-US" sz="1600" dirty="0" smtClean="0"/>
              <a:t>SWIR + MWIR (OPA)</a:t>
            </a:r>
          </a:p>
          <a:p>
            <a:pPr lvl="1">
              <a:spcAft>
                <a:spcPts val="600"/>
              </a:spcAft>
            </a:pPr>
            <a:endParaRPr lang="en-US" sz="1200" dirty="0" smtClean="0"/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Use relative phase dependence for quantitative points of comparison for simulations: </a:t>
            </a:r>
            <a:r>
              <a:rPr lang="en-US" sz="1600" dirty="0" err="1" smtClean="0"/>
              <a:t>SeaRay</a:t>
            </a:r>
            <a:r>
              <a:rPr lang="en-US" sz="1600" dirty="0" smtClean="0"/>
              <a:t>, CHMAIR/SPARC, and </a:t>
            </a:r>
            <a:r>
              <a:rPr lang="en-US" sz="1600" dirty="0" err="1" smtClean="0"/>
              <a:t>TurboWave</a:t>
            </a:r>
            <a:endParaRPr lang="en-US" sz="1600" dirty="0" smtClean="0"/>
          </a:p>
        </p:txBody>
      </p:sp>
      <p:grpSp>
        <p:nvGrpSpPr>
          <p:cNvPr id="9" name="Group 8"/>
          <p:cNvGrpSpPr/>
          <p:nvPr/>
        </p:nvGrpSpPr>
        <p:grpSpPr>
          <a:xfrm>
            <a:off x="5705517" y="1594463"/>
            <a:ext cx="6064165" cy="4459356"/>
            <a:chOff x="-80401" y="0"/>
            <a:chExt cx="4995477" cy="3267983"/>
          </a:xfrm>
        </p:grpSpPr>
        <p:sp>
          <p:nvSpPr>
            <p:cNvPr id="10" name="TextBox 112"/>
            <p:cNvSpPr txBox="1"/>
            <p:nvPr/>
          </p:nvSpPr>
          <p:spPr>
            <a:xfrm>
              <a:off x="1169670" y="1310640"/>
              <a:ext cx="1447538" cy="34290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200" kern="1200">
                  <a:solidFill>
                    <a:srgbClr val="000000"/>
                  </a:solidFill>
                  <a:effectLst/>
                  <a:latin typeface="+mj-lt"/>
                  <a:ea typeface="Times New Roman" panose="02020603050405020304" pitchFamily="18" charset="0"/>
                </a:rPr>
                <a:t>To folded wavefront interferometer</a:t>
              </a:r>
              <a:endParaRPr lang="en-US" sz="1200">
                <a:effectLst/>
                <a:latin typeface="+mj-lt"/>
                <a:ea typeface="Times New Roman" panose="02020603050405020304" pitchFamily="18" charset="0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-80401" y="0"/>
              <a:ext cx="4995477" cy="3267983"/>
              <a:chOff x="-80401" y="0"/>
              <a:chExt cx="4995477" cy="3267983"/>
            </a:xfrm>
          </p:grpSpPr>
          <p:sp>
            <p:nvSpPr>
              <p:cNvPr id="12" name="TextBox 51"/>
              <p:cNvSpPr txBox="1"/>
              <p:nvPr/>
            </p:nvSpPr>
            <p:spPr>
              <a:xfrm>
                <a:off x="2145030" y="2887980"/>
                <a:ext cx="1271518" cy="380003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kern="1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SHG crystal</a:t>
                </a:r>
                <a:endParaRPr lang="en-US" sz="12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kern="1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(</a:t>
                </a:r>
                <a:r>
                  <a:rPr lang="en-US" sz="1200" kern="1200" dirty="0" smtClean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ZGP, AgGaSe2)</a:t>
                </a:r>
                <a:endParaRPr lang="en-US" sz="1200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  <p:grpSp>
            <p:nvGrpSpPr>
              <p:cNvPr id="13" name="Group 12"/>
              <p:cNvGrpSpPr/>
              <p:nvPr/>
            </p:nvGrpSpPr>
            <p:grpSpPr>
              <a:xfrm>
                <a:off x="-80401" y="0"/>
                <a:ext cx="4995477" cy="3265537"/>
                <a:chOff x="-80401" y="0"/>
                <a:chExt cx="4995477" cy="3265537"/>
              </a:xfrm>
            </p:grpSpPr>
            <p:sp>
              <p:nvSpPr>
                <p:cNvPr id="14" name="TextBox 51"/>
                <p:cNvSpPr txBox="1"/>
                <p:nvPr/>
              </p:nvSpPr>
              <p:spPr>
                <a:xfrm>
                  <a:off x="3341370" y="2381250"/>
                  <a:ext cx="917259" cy="38000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Autofit/>
                </a:bodyPr>
                <a:lstStyle/>
                <a:p>
                  <a:pPr marL="0" marR="0" algn="ctr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200" kern="1200" dirty="0">
                      <a:solidFill>
                        <a:srgbClr val="000000"/>
                      </a:solidFill>
                      <a:effectLst/>
                      <a:latin typeface="+mj-lt"/>
                      <a:ea typeface="Times New Roman" panose="02020603050405020304" pitchFamily="18" charset="0"/>
                    </a:rPr>
                    <a:t>Input LWIR fundamental</a:t>
                  </a:r>
                  <a:endParaRPr lang="en-US" sz="1200" dirty="0">
                    <a:effectLst/>
                    <a:latin typeface="+mj-lt"/>
                    <a:ea typeface="Times New Roman" panose="02020603050405020304" pitchFamily="18" charset="0"/>
                  </a:endParaRPr>
                </a:p>
              </p:txBody>
            </p:sp>
            <p:grpSp>
              <p:nvGrpSpPr>
                <p:cNvPr id="15" name="Group 14"/>
                <p:cNvGrpSpPr/>
                <p:nvPr/>
              </p:nvGrpSpPr>
              <p:grpSpPr>
                <a:xfrm>
                  <a:off x="-80401" y="0"/>
                  <a:ext cx="4995477" cy="3265537"/>
                  <a:chOff x="-80401" y="0"/>
                  <a:chExt cx="4995477" cy="3265537"/>
                </a:xfrm>
              </p:grpSpPr>
              <p:sp>
                <p:nvSpPr>
                  <p:cNvPr id="16" name="Rectangle 15"/>
                  <p:cNvSpPr/>
                  <p:nvPr/>
                </p:nvSpPr>
                <p:spPr>
                  <a:xfrm>
                    <a:off x="2647950" y="2327910"/>
                    <a:ext cx="302513" cy="454555"/>
                  </a:xfrm>
                  <a:prstGeom prst="rect">
                    <a:avLst/>
                  </a:prstGeom>
                  <a:solidFill>
                    <a:srgbClr val="FFABAB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endParaRPr lang="en-US" sz="1200">
                      <a:latin typeface="+mj-lt"/>
                    </a:endParaRPr>
                  </a:p>
                </p:txBody>
              </p:sp>
              <p:cxnSp>
                <p:nvCxnSpPr>
                  <p:cNvPr id="17" name="Straight Arrow Connector 16"/>
                  <p:cNvCxnSpPr/>
                  <p:nvPr/>
                </p:nvCxnSpPr>
                <p:spPr>
                  <a:xfrm flipH="1">
                    <a:off x="2967990" y="2548890"/>
                    <a:ext cx="457200" cy="5443"/>
                  </a:xfrm>
                  <a:prstGeom prst="straightConnector1">
                    <a:avLst/>
                  </a:prstGeom>
                  <a:ln w="1270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8" name="Group 17"/>
                  <p:cNvGrpSpPr/>
                  <p:nvPr/>
                </p:nvGrpSpPr>
                <p:grpSpPr>
                  <a:xfrm>
                    <a:off x="-80401" y="0"/>
                    <a:ext cx="4995477" cy="3265537"/>
                    <a:chOff x="-80401" y="0"/>
                    <a:chExt cx="4995477" cy="3265537"/>
                  </a:xfrm>
                </p:grpSpPr>
                <p:cxnSp>
                  <p:nvCxnSpPr>
                    <p:cNvPr id="20" name="Straight Connector 19"/>
                    <p:cNvCxnSpPr/>
                    <p:nvPr/>
                  </p:nvCxnSpPr>
                  <p:spPr>
                    <a:xfrm flipV="1">
                      <a:off x="415290" y="1291590"/>
                      <a:ext cx="1466850" cy="0"/>
                    </a:xfrm>
                    <a:prstGeom prst="line">
                      <a:avLst/>
                    </a:prstGeom>
                    <a:ln w="38100">
                      <a:tailEnd type="triangle"/>
                    </a:ln>
                    <a:effectLst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21" name="Group 20"/>
                    <p:cNvGrpSpPr/>
                    <p:nvPr/>
                  </p:nvGrpSpPr>
                  <p:grpSpPr>
                    <a:xfrm>
                      <a:off x="-80401" y="0"/>
                      <a:ext cx="4995477" cy="3265537"/>
                      <a:chOff x="-80401" y="0"/>
                      <a:chExt cx="4995477" cy="3265537"/>
                    </a:xfrm>
                  </p:grpSpPr>
                  <p:grpSp>
                    <p:nvGrpSpPr>
                      <p:cNvPr id="22" name="Group 21"/>
                      <p:cNvGrpSpPr/>
                      <p:nvPr/>
                    </p:nvGrpSpPr>
                    <p:grpSpPr>
                      <a:xfrm>
                        <a:off x="342900" y="0"/>
                        <a:ext cx="4572176" cy="3265537"/>
                        <a:chOff x="50410" y="110199"/>
                        <a:chExt cx="8642083" cy="6667475"/>
                      </a:xfrm>
                    </p:grpSpPr>
                    <p:grpSp>
                      <p:nvGrpSpPr>
                        <p:cNvPr id="24" name="Group 23"/>
                        <p:cNvGrpSpPr/>
                        <p:nvPr/>
                      </p:nvGrpSpPr>
                      <p:grpSpPr>
                        <a:xfrm>
                          <a:off x="684653" y="2085035"/>
                          <a:ext cx="5175402" cy="4692639"/>
                          <a:chOff x="684653" y="2085036"/>
                          <a:chExt cx="5175401" cy="4692639"/>
                        </a:xfrm>
                      </p:grpSpPr>
                      <p:sp>
                        <p:nvSpPr>
                          <p:cNvPr id="48" name="Rectangle 47"/>
                          <p:cNvSpPr/>
                          <p:nvPr/>
                        </p:nvSpPr>
                        <p:spPr>
                          <a:xfrm>
                            <a:off x="684653" y="4857324"/>
                            <a:ext cx="3502525" cy="928200"/>
                          </a:xfrm>
                          <a:prstGeom prst="rect">
                            <a:avLst/>
                          </a:prstGeom>
                          <a:solidFill>
                            <a:srgbClr val="FFABAB"/>
                          </a:solidFill>
                          <a:ln>
                            <a:noFill/>
                          </a:ln>
                          <a:effectLst/>
                        </p:spPr>
                        <p:style>
                          <a:lnRef idx="1">
                            <a:schemeClr val="accent1"/>
                          </a:lnRef>
                          <a:fillRef idx="3">
                            <a:schemeClr val="accent1"/>
                          </a:fillRef>
                          <a:effectRef idx="2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endParaRPr lang="en-US" sz="1200">
                              <a:latin typeface="+mj-lt"/>
                            </a:endParaRPr>
                          </a:p>
                        </p:txBody>
                      </p:sp>
                      <p:sp>
                        <p:nvSpPr>
                          <p:cNvPr id="49" name="Isosceles Triangle 48"/>
                          <p:cNvSpPr/>
                          <p:nvPr/>
                        </p:nvSpPr>
                        <p:spPr>
                          <a:xfrm>
                            <a:off x="779028" y="3025726"/>
                            <a:ext cx="991475" cy="1831597"/>
                          </a:xfrm>
                          <a:prstGeom prst="triangle">
                            <a:avLst/>
                          </a:prstGeom>
                          <a:solidFill>
                            <a:srgbClr val="FFABAB"/>
                          </a:solidFill>
                          <a:ln>
                            <a:noFill/>
                          </a:ln>
                          <a:effectLst/>
                        </p:spPr>
                        <p:style>
                          <a:lnRef idx="1">
                            <a:schemeClr val="accent1"/>
                          </a:lnRef>
                          <a:fillRef idx="3">
                            <a:schemeClr val="accent1"/>
                          </a:fillRef>
                          <a:effectRef idx="2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endParaRPr lang="en-US" sz="1200">
                              <a:latin typeface="+mj-lt"/>
                            </a:endParaRPr>
                          </a:p>
                        </p:txBody>
                      </p:sp>
                      <p:cxnSp>
                        <p:nvCxnSpPr>
                          <p:cNvPr id="50" name="Straight Connector 49"/>
                          <p:cNvCxnSpPr/>
                          <p:nvPr/>
                        </p:nvCxnSpPr>
                        <p:spPr>
                          <a:xfrm flipV="1">
                            <a:off x="4779901" y="2895619"/>
                            <a:ext cx="1080153" cy="562939"/>
                          </a:xfrm>
                          <a:prstGeom prst="line">
                            <a:avLst/>
                          </a:prstGeom>
                          <a:ln w="3810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ysDash"/>
                          </a:ln>
                          <a:effectLst/>
                        </p:spPr>
                        <p:style>
                          <a:lnRef idx="2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1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51" name="Straight Connector 50"/>
                          <p:cNvCxnSpPr/>
                          <p:nvPr/>
                        </p:nvCxnSpPr>
                        <p:spPr>
                          <a:xfrm>
                            <a:off x="4779240" y="2094079"/>
                            <a:ext cx="1080153" cy="553896"/>
                          </a:xfrm>
                          <a:prstGeom prst="line">
                            <a:avLst/>
                          </a:prstGeom>
                          <a:ln w="3810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ysDash"/>
                          </a:ln>
                          <a:effectLst/>
                        </p:spPr>
                        <p:style>
                          <a:lnRef idx="2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1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sp>
                        <p:nvSpPr>
                          <p:cNvPr id="52" name="Oval 51"/>
                          <p:cNvSpPr/>
                          <p:nvPr/>
                        </p:nvSpPr>
                        <p:spPr>
                          <a:xfrm>
                            <a:off x="4584638" y="2085036"/>
                            <a:ext cx="390525" cy="1371600"/>
                          </a:xfrm>
                          <a:prstGeom prst="ellipse">
                            <a:avLst/>
                          </a:prstGeom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n>
                            <a:noFill/>
                          </a:ln>
                          <a:effectLst/>
                        </p:spPr>
                        <p:style>
                          <a:lnRef idx="1">
                            <a:schemeClr val="accent1"/>
                          </a:lnRef>
                          <a:fillRef idx="3">
                            <a:schemeClr val="accent1"/>
                          </a:fillRef>
                          <a:effectRef idx="2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endParaRPr lang="en-US" sz="1200">
                              <a:latin typeface="+mj-lt"/>
                            </a:endParaRPr>
                          </a:p>
                        </p:txBody>
                      </p:sp>
                      <p:sp>
                        <p:nvSpPr>
                          <p:cNvPr id="53" name="TextBox 51"/>
                          <p:cNvSpPr txBox="1"/>
                          <p:nvPr/>
                        </p:nvSpPr>
                        <p:spPr>
                          <a:xfrm>
                            <a:off x="1720732" y="6002723"/>
                            <a:ext cx="2584225" cy="774952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noAutofit/>
                          </a:bodyPr>
                          <a:lstStyle/>
                          <a:p>
                            <a:pPr marL="0" marR="0" algn="ctr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</a:pPr>
                            <a:r>
                              <a:rPr lang="en-US" sz="1200" kern="1200">
                                <a:solidFill>
                                  <a:srgbClr val="000000"/>
                                </a:solidFill>
                                <a:effectLst/>
                                <a:latin typeface="+mj-lt"/>
                                <a:ea typeface="Times New Roman" panose="02020603050405020304" pitchFamily="18" charset="0"/>
                              </a:rPr>
                              <a:t>Time delay</a:t>
                            </a:r>
                            <a:endParaRPr lang="en-US" sz="1200">
                              <a:effectLst/>
                              <a:latin typeface="+mj-lt"/>
                              <a:ea typeface="Times New Roman" panose="02020603050405020304" pitchFamily="18" charset="0"/>
                            </a:endParaRPr>
                          </a:p>
                          <a:p>
                            <a:pPr marL="0" marR="0" algn="ctr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</a:pPr>
                            <a:r>
                              <a:rPr lang="en-US" sz="1200" kern="1200">
                                <a:solidFill>
                                  <a:srgbClr val="000000"/>
                                </a:solidFill>
                                <a:effectLst/>
                                <a:latin typeface="+mj-lt"/>
                                <a:ea typeface="Times New Roman" panose="02020603050405020304" pitchFamily="18" charset="0"/>
                              </a:rPr>
                              <a:t>compensator</a:t>
                            </a:r>
                            <a:endParaRPr lang="en-US" sz="1200">
                              <a:effectLst/>
                              <a:latin typeface="+mj-lt"/>
                              <a:ea typeface="Times New Roman" panose="02020603050405020304" pitchFamily="18" charset="0"/>
                            </a:endParaRPr>
                          </a:p>
                        </p:txBody>
                      </p:sp>
                    </p:grpSp>
                    <p:sp>
                      <p:nvSpPr>
                        <p:cNvPr id="25" name="Isosceles Triangle 24"/>
                        <p:cNvSpPr/>
                        <p:nvPr/>
                      </p:nvSpPr>
                      <p:spPr>
                        <a:xfrm rot="5400000">
                          <a:off x="5915736" y="2519334"/>
                          <a:ext cx="427689" cy="501171"/>
                        </a:xfrm>
                        <a:prstGeom prst="triangle">
                          <a:avLst/>
                        </a:prstGeom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n>
                          <a:solidFill>
                            <a:schemeClr val="tx1"/>
                          </a:solidFill>
                        </a:ln>
                        <a:effectLst/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endParaRPr lang="en-US" sz="1200">
                            <a:latin typeface="+mj-lt"/>
                          </a:endParaRPr>
                        </a:p>
                      </p:txBody>
                    </p:sp>
                    <p:cxnSp>
                      <p:nvCxnSpPr>
                        <p:cNvPr id="26" name="Straight Arrow Connector 25"/>
                        <p:cNvCxnSpPr/>
                        <p:nvPr/>
                      </p:nvCxnSpPr>
                      <p:spPr>
                        <a:xfrm>
                          <a:off x="6486119" y="2769986"/>
                          <a:ext cx="359389" cy="407102"/>
                        </a:xfrm>
                        <a:prstGeom prst="straightConnector1">
                          <a:avLst/>
                        </a:prstGeom>
                        <a:ln>
                          <a:solidFill>
                            <a:schemeClr val="tx1"/>
                          </a:solidFill>
                          <a:tailEnd type="triangle"/>
                        </a:ln>
                        <a:effectLst/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7" name="Rectangle 26"/>
                        <p:cNvSpPr/>
                        <p:nvPr/>
                      </p:nvSpPr>
                      <p:spPr>
                        <a:xfrm>
                          <a:off x="770344" y="5036491"/>
                          <a:ext cx="3437363" cy="553375"/>
                        </a:xfrm>
                        <a:prstGeom prst="rect">
                          <a:avLst/>
                        </a:prstGeom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ln>
                          <a:noFill/>
                        </a:ln>
                        <a:effectLst/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endParaRPr lang="en-US" sz="1200">
                            <a:latin typeface="+mj-lt"/>
                          </a:endParaRPr>
                        </a:p>
                      </p:txBody>
                    </p:sp>
                    <p:sp>
                      <p:nvSpPr>
                        <p:cNvPr id="28" name="Right Triangle 27"/>
                        <p:cNvSpPr/>
                        <p:nvPr/>
                      </p:nvSpPr>
                      <p:spPr>
                        <a:xfrm>
                          <a:off x="684651" y="5340921"/>
                          <a:ext cx="1580216" cy="561111"/>
                        </a:xfrm>
                        <a:prstGeom prst="rtTriangle">
                          <a:avLst/>
                        </a:prstGeom>
                        <a:solidFill>
                          <a:schemeClr val="tx1"/>
                        </a:solidFill>
                        <a:ln>
                          <a:noFill/>
                        </a:ln>
                        <a:effectLst/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endParaRPr lang="en-US" sz="1200">
                            <a:latin typeface="+mj-lt"/>
                          </a:endParaRPr>
                        </a:p>
                      </p:txBody>
                    </p:sp>
                    <p:sp>
                      <p:nvSpPr>
                        <p:cNvPr id="29" name="Right Triangle 28"/>
                        <p:cNvSpPr/>
                        <p:nvPr/>
                      </p:nvSpPr>
                      <p:spPr>
                        <a:xfrm>
                          <a:off x="684651" y="4948785"/>
                          <a:ext cx="357478" cy="561111"/>
                        </a:xfrm>
                        <a:prstGeom prst="rtTriangle">
                          <a:avLst/>
                        </a:prstGeom>
                        <a:solidFill>
                          <a:schemeClr val="tx1"/>
                        </a:solidFill>
                        <a:ln>
                          <a:noFill/>
                        </a:ln>
                        <a:effectLst/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endParaRPr lang="en-US" sz="1200">
                            <a:latin typeface="+mj-lt"/>
                          </a:endParaRPr>
                        </a:p>
                      </p:txBody>
                    </p:sp>
                    <p:sp>
                      <p:nvSpPr>
                        <p:cNvPr id="30" name="Isosceles Triangle 29"/>
                        <p:cNvSpPr/>
                        <p:nvPr/>
                      </p:nvSpPr>
                      <p:spPr>
                        <a:xfrm>
                          <a:off x="843977" y="3100473"/>
                          <a:ext cx="859849" cy="1953837"/>
                        </a:xfrm>
                        <a:prstGeom prst="triangle">
                          <a:avLst/>
                        </a:prstGeom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ln>
                          <a:noFill/>
                        </a:ln>
                        <a:effectLst/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endParaRPr lang="en-US" sz="1200">
                            <a:latin typeface="+mj-lt"/>
                          </a:endParaRPr>
                        </a:p>
                      </p:txBody>
                    </p:sp>
                    <p:sp>
                      <p:nvSpPr>
                        <p:cNvPr id="31" name="Arc 30"/>
                        <p:cNvSpPr/>
                        <p:nvPr/>
                      </p:nvSpPr>
                      <p:spPr>
                        <a:xfrm rot="5400000" flipV="1">
                          <a:off x="1493315" y="3140393"/>
                          <a:ext cx="1933629" cy="3427553"/>
                        </a:xfrm>
                        <a:prstGeom prst="arc">
                          <a:avLst>
                            <a:gd name="adj1" fmla="val 16158151"/>
                            <a:gd name="adj2" fmla="val 0"/>
                          </a:avLst>
                        </a:prstGeom>
                        <a:ln w="152400"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  <a:effectLst/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endParaRPr lang="en-US" sz="1200">
                            <a:latin typeface="+mj-lt"/>
                          </a:endParaRPr>
                        </a:p>
                      </p:txBody>
                    </p:sp>
                    <p:sp>
                      <p:nvSpPr>
                        <p:cNvPr id="32" name="TextBox 99"/>
                        <p:cNvSpPr txBox="1"/>
                        <p:nvPr/>
                      </p:nvSpPr>
                      <p:spPr>
                        <a:xfrm>
                          <a:off x="50410" y="3004969"/>
                          <a:ext cx="1227456" cy="989060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noAutofit/>
                        </a:bodyPr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120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Times New Roman" panose="02020603050405020304" pitchFamily="18" charset="0"/>
                            </a:rPr>
                            <a:t>Air plasma</a:t>
                          </a:r>
                          <a:endParaRPr lang="en-US" sz="1200">
                            <a:effectLst/>
                            <a:latin typeface="+mj-lt"/>
                            <a:ea typeface="Times New Roman" panose="02020603050405020304" pitchFamily="18" charset="0"/>
                          </a:endParaRPr>
                        </a:p>
                      </p:txBody>
                    </p:sp>
                    <p:sp>
                      <p:nvSpPr>
                        <p:cNvPr id="33" name="TextBox 100"/>
                        <p:cNvSpPr txBox="1"/>
                        <p:nvPr/>
                      </p:nvSpPr>
                      <p:spPr>
                        <a:xfrm>
                          <a:off x="4945088" y="1286438"/>
                          <a:ext cx="1781809" cy="840761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noAutofit/>
                        </a:bodyPr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12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Times New Roman" panose="02020603050405020304" pitchFamily="18" charset="0"/>
                            </a:rPr>
                            <a:t>Plasma emission collection optics</a:t>
                          </a:r>
                          <a:endParaRPr lang="en-US" sz="1200" dirty="0">
                            <a:effectLst/>
                            <a:latin typeface="+mj-lt"/>
                            <a:ea typeface="Times New Roman" panose="02020603050405020304" pitchFamily="18" charset="0"/>
                          </a:endParaRPr>
                        </a:p>
                      </p:txBody>
                    </p:sp>
                    <p:sp>
                      <p:nvSpPr>
                        <p:cNvPr id="34" name="Isosceles Triangle 33"/>
                        <p:cNvSpPr/>
                        <p:nvPr/>
                      </p:nvSpPr>
                      <p:spPr>
                        <a:xfrm rot="10800000">
                          <a:off x="878107" y="192897"/>
                          <a:ext cx="785074" cy="2397867"/>
                        </a:xfrm>
                        <a:prstGeom prst="triangle">
                          <a:avLst/>
                        </a:prstGeom>
                        <a:solidFill>
                          <a:schemeClr val="bg1"/>
                        </a:solidFill>
                        <a:ln>
                          <a:solidFill>
                            <a:schemeClr val="tx1"/>
                          </a:solidFill>
                        </a:ln>
                        <a:effectLst/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endParaRPr lang="en-US" sz="1200">
                            <a:latin typeface="+mj-lt"/>
                          </a:endParaRPr>
                        </a:p>
                      </p:txBody>
                    </p:sp>
                    <p:sp>
                      <p:nvSpPr>
                        <p:cNvPr id="35" name="Right Triangle 34"/>
                        <p:cNvSpPr/>
                        <p:nvPr/>
                      </p:nvSpPr>
                      <p:spPr>
                        <a:xfrm rot="5400000">
                          <a:off x="132723" y="661100"/>
                          <a:ext cx="1662913" cy="561113"/>
                        </a:xfrm>
                        <a:prstGeom prst="rtTriangle">
                          <a:avLst/>
                        </a:prstGeom>
                        <a:solidFill>
                          <a:schemeClr val="tx1"/>
                        </a:solidFill>
                        <a:ln>
                          <a:noFill/>
                        </a:ln>
                        <a:effectLst/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endParaRPr lang="en-US" sz="1200">
                            <a:latin typeface="+mj-lt"/>
                          </a:endParaRPr>
                        </a:p>
                      </p:txBody>
                    </p:sp>
                    <p:sp>
                      <p:nvSpPr>
                        <p:cNvPr id="36" name="Right Triangle 35"/>
                        <p:cNvSpPr/>
                        <p:nvPr/>
                      </p:nvSpPr>
                      <p:spPr>
                        <a:xfrm rot="5400000">
                          <a:off x="1124775" y="-41247"/>
                          <a:ext cx="444730" cy="747621"/>
                        </a:xfrm>
                        <a:prstGeom prst="rtTriangle">
                          <a:avLst/>
                        </a:prstGeom>
                        <a:solidFill>
                          <a:schemeClr val="tx1"/>
                        </a:solidFill>
                        <a:ln>
                          <a:noFill/>
                        </a:ln>
                        <a:effectLst/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endParaRPr lang="en-US" sz="1200">
                            <a:latin typeface="+mj-lt"/>
                          </a:endParaRPr>
                        </a:p>
                      </p:txBody>
                    </p:sp>
                    <p:sp>
                      <p:nvSpPr>
                        <p:cNvPr id="37" name="Arc 36"/>
                        <p:cNvSpPr/>
                        <p:nvPr/>
                      </p:nvSpPr>
                      <p:spPr>
                        <a:xfrm rot="10800000" flipV="1">
                          <a:off x="754137" y="192896"/>
                          <a:ext cx="1933630" cy="3427552"/>
                        </a:xfrm>
                        <a:prstGeom prst="arc">
                          <a:avLst>
                            <a:gd name="adj1" fmla="val 16158151"/>
                            <a:gd name="adj2" fmla="val 0"/>
                          </a:avLst>
                        </a:prstGeom>
                        <a:ln w="152400"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  <a:effectLst/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endParaRPr lang="en-US" sz="1200">
                            <a:latin typeface="+mj-lt"/>
                          </a:endParaRPr>
                        </a:p>
                      </p:txBody>
                    </p:sp>
                    <p:cxnSp>
                      <p:nvCxnSpPr>
                        <p:cNvPr id="38" name="Straight Arrow Connector 37"/>
                        <p:cNvCxnSpPr/>
                        <p:nvPr/>
                      </p:nvCxnSpPr>
                      <p:spPr>
                        <a:xfrm>
                          <a:off x="1743593" y="733422"/>
                          <a:ext cx="1441048" cy="0"/>
                        </a:xfrm>
                        <a:prstGeom prst="straightConnector1">
                          <a:avLst/>
                        </a:prstGeom>
                        <a:ln>
                          <a:solidFill>
                            <a:schemeClr val="tx1"/>
                          </a:solidFill>
                          <a:tailEnd type="triangle"/>
                        </a:ln>
                        <a:effectLst/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39" name="TextBox 109"/>
                        <p:cNvSpPr txBox="1"/>
                        <p:nvPr/>
                      </p:nvSpPr>
                      <p:spPr>
                        <a:xfrm>
                          <a:off x="3187324" y="311051"/>
                          <a:ext cx="4412695" cy="943748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noAutofit/>
                        </a:bodyPr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12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Times New Roman" panose="02020603050405020304" pitchFamily="18" charset="0"/>
                            </a:rPr>
                            <a:t>UV-VIS and NIR-SWIR imaging spectrometers for </a:t>
                          </a:r>
                          <a:r>
                            <a:rPr lang="en-US" sz="1200" kern="1200" dirty="0" smtClean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Times New Roman" panose="02020603050405020304" pitchFamily="18" charset="0"/>
                            </a:rPr>
                            <a:t>Brunel </a:t>
                          </a:r>
                          <a:r>
                            <a:rPr lang="en-US" sz="1200" kern="12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Times New Roman" panose="02020603050405020304" pitchFamily="18" charset="0"/>
                            </a:rPr>
                            <a:t>harmonics</a:t>
                          </a:r>
                          <a:endParaRPr lang="en-US" sz="1200" dirty="0">
                            <a:effectLst/>
                            <a:latin typeface="+mj-lt"/>
                            <a:ea typeface="Times New Roman" panose="02020603050405020304" pitchFamily="18" charset="0"/>
                          </a:endParaRPr>
                        </a:p>
                      </p:txBody>
                    </p:sp>
                    <p:sp>
                      <p:nvSpPr>
                        <p:cNvPr id="40" name="Rectangle 39"/>
                        <p:cNvSpPr/>
                        <p:nvPr/>
                      </p:nvSpPr>
                      <p:spPr>
                        <a:xfrm rot="3559444">
                          <a:off x="1174357" y="3618280"/>
                          <a:ext cx="1308401" cy="135266"/>
                        </a:xfrm>
                        <a:prstGeom prst="rect">
                          <a:avLst/>
                        </a:prstGeom>
                        <a:solidFill>
                          <a:schemeClr val="bg1">
                            <a:lumMod val="65000"/>
                          </a:schemeClr>
                        </a:solidFill>
                        <a:ln>
                          <a:solidFill>
                            <a:schemeClr val="tx1"/>
                          </a:solidFill>
                        </a:ln>
                        <a:effectLst/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endParaRPr lang="en-US" sz="1200">
                            <a:latin typeface="+mj-lt"/>
                          </a:endParaRPr>
                        </a:p>
                      </p:txBody>
                    </p:sp>
                    <p:sp>
                      <p:nvSpPr>
                        <p:cNvPr id="41" name="TextBox 112"/>
                        <p:cNvSpPr txBox="1"/>
                        <p:nvPr/>
                      </p:nvSpPr>
                      <p:spPr>
                        <a:xfrm>
                          <a:off x="2043737" y="3847730"/>
                          <a:ext cx="2736164" cy="583952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noAutofit/>
                        </a:bodyPr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12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Times New Roman" panose="02020603050405020304" pitchFamily="18" charset="0"/>
                            </a:rPr>
                            <a:t>Microwave D-dot probe</a:t>
                          </a:r>
                          <a:endParaRPr lang="en-US" sz="1200" dirty="0">
                            <a:effectLst/>
                            <a:latin typeface="+mj-lt"/>
                            <a:ea typeface="Times New Roman" panose="02020603050405020304" pitchFamily="18" charset="0"/>
                          </a:endParaRPr>
                        </a:p>
                      </p:txBody>
                    </p:sp>
                    <p:sp>
                      <p:nvSpPr>
                        <p:cNvPr id="42" name="Oval 41"/>
                        <p:cNvSpPr/>
                        <p:nvPr/>
                      </p:nvSpPr>
                      <p:spPr>
                        <a:xfrm rot="2412678">
                          <a:off x="1504835" y="1987322"/>
                          <a:ext cx="358173" cy="237586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noFill/>
                        </a:ln>
                        <a:effectLst/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endParaRPr lang="en-US" sz="1200">
                            <a:latin typeface="+mj-lt"/>
                          </a:endParaRPr>
                        </a:p>
                      </p:txBody>
                    </p:sp>
                    <p:sp>
                      <p:nvSpPr>
                        <p:cNvPr id="43" name="Rectangle 42"/>
                        <p:cNvSpPr/>
                        <p:nvPr/>
                      </p:nvSpPr>
                      <p:spPr>
                        <a:xfrm rot="2205940">
                          <a:off x="1482917" y="1871351"/>
                          <a:ext cx="573348" cy="262371"/>
                        </a:xfrm>
                        <a:prstGeom prst="rect">
                          <a:avLst/>
                        </a:prstGeom>
                        <a:solidFill>
                          <a:schemeClr val="bg1">
                            <a:lumMod val="65000"/>
                          </a:schemeClr>
                        </a:solidFill>
                        <a:ln>
                          <a:solidFill>
                            <a:schemeClr val="tx1"/>
                          </a:solidFill>
                        </a:ln>
                        <a:effectLst/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endParaRPr lang="en-US" sz="1200">
                            <a:latin typeface="+mj-lt"/>
                          </a:endParaRPr>
                        </a:p>
                      </p:txBody>
                    </p:sp>
                    <p:sp>
                      <p:nvSpPr>
                        <p:cNvPr id="44" name="TextBox 115"/>
                        <p:cNvSpPr txBox="1"/>
                        <p:nvPr/>
                      </p:nvSpPr>
                      <p:spPr>
                        <a:xfrm>
                          <a:off x="1746265" y="1595442"/>
                          <a:ext cx="2520385" cy="68573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noAutofit/>
                        </a:bodyPr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12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Times New Roman" panose="02020603050405020304" pitchFamily="18" charset="0"/>
                            </a:rPr>
                            <a:t>Terahertz spectrometer</a:t>
                          </a:r>
                          <a:endParaRPr lang="en-US" sz="1200" dirty="0">
                            <a:effectLst/>
                            <a:latin typeface="+mj-lt"/>
                            <a:ea typeface="Times New Roman" panose="02020603050405020304" pitchFamily="18" charset="0"/>
                          </a:endParaRPr>
                        </a:p>
                      </p:txBody>
                    </p:sp>
                    <p:sp>
                      <p:nvSpPr>
                        <p:cNvPr id="45" name="TextBox 101"/>
                        <p:cNvSpPr txBox="1"/>
                        <p:nvPr/>
                      </p:nvSpPr>
                      <p:spPr>
                        <a:xfrm>
                          <a:off x="5899763" y="3189340"/>
                          <a:ext cx="2792730" cy="844701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noAutofit/>
                        </a:bodyPr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12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Times New Roman" panose="02020603050405020304" pitchFamily="18" charset="0"/>
                            </a:rPr>
                            <a:t>Neutral/ionic emission with UV-VIS, NIR spectrometer</a:t>
                          </a:r>
                          <a:endParaRPr lang="en-US" sz="1200" dirty="0">
                            <a:effectLst/>
                            <a:latin typeface="+mj-lt"/>
                            <a:ea typeface="Times New Roman" panose="02020603050405020304" pitchFamily="18" charset="0"/>
                          </a:endParaRPr>
                        </a:p>
                      </p:txBody>
                    </p:sp>
                    <p:sp>
                      <p:nvSpPr>
                        <p:cNvPr id="46" name="Rectangle 45"/>
                        <p:cNvSpPr/>
                        <p:nvPr/>
                      </p:nvSpPr>
                      <p:spPr>
                        <a:xfrm>
                          <a:off x="2980102" y="4577609"/>
                          <a:ext cx="312377" cy="1419224"/>
                        </a:xfrm>
                        <a:prstGeom prst="rect">
                          <a:avLst/>
                        </a:prstGeom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  <a:ln>
                          <a:solidFill>
                            <a:schemeClr val="tx1"/>
                          </a:solidFill>
                        </a:ln>
                        <a:effectLst/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endParaRPr lang="en-US" sz="1200">
                            <a:latin typeface="+mj-lt"/>
                          </a:endParaRPr>
                        </a:p>
                      </p:txBody>
                    </p:sp>
                    <p:sp>
                      <p:nvSpPr>
                        <p:cNvPr id="47" name="Oval 46"/>
                        <p:cNvSpPr/>
                        <p:nvPr/>
                      </p:nvSpPr>
                      <p:spPr>
                        <a:xfrm>
                          <a:off x="1077592" y="2379343"/>
                          <a:ext cx="410667" cy="723418"/>
                        </a:xfrm>
                        <a:prstGeom prst="ellipse">
                          <a:avLst/>
                        </a:prstGeom>
                        <a:gradFill flip="none" rotWithShape="1">
                          <a:gsLst>
                            <a:gs pos="0">
                              <a:srgbClr val="7030A0"/>
                            </a:gs>
                            <a:gs pos="100000">
                              <a:srgbClr val="C9AFF7"/>
                            </a:gs>
                          </a:gsLst>
                          <a:path path="circle">
                            <a:fillToRect l="50000" t="50000" r="50000" b="50000"/>
                          </a:path>
                          <a:tileRect/>
                        </a:gradFill>
                        <a:ln>
                          <a:noFill/>
                        </a:ln>
                        <a:effectLst/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endParaRPr lang="en-US" sz="1200">
                            <a:latin typeface="+mj-lt"/>
                          </a:endParaRPr>
                        </a:p>
                      </p:txBody>
                    </p:sp>
                  </p:grpSp>
                  <p:sp>
                    <p:nvSpPr>
                      <p:cNvPr id="23" name="TextBox 51"/>
                      <p:cNvSpPr txBox="1"/>
                      <p:nvPr/>
                    </p:nvSpPr>
                    <p:spPr>
                      <a:xfrm>
                        <a:off x="-80401" y="800925"/>
                        <a:ext cx="986790" cy="376555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noAutofit/>
                      </a:bodyPr>
                      <a:lstStyle/>
                      <a:p>
                        <a:pPr marL="0" marR="0" algn="ctr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200" kern="1200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  <a:ea typeface="Times New Roman" panose="02020603050405020304" pitchFamily="18" charset="0"/>
                          </a:rPr>
                          <a:t>NIR interferometry probe</a:t>
                        </a:r>
                        <a:endParaRPr lang="en-US" sz="1200" dirty="0">
                          <a:effectLst/>
                          <a:latin typeface="+mj-lt"/>
                          <a:ea typeface="Times New Roman" panose="02020603050405020304" pitchFamily="18" charset="0"/>
                        </a:endParaRPr>
                      </a:p>
                    </p:txBody>
                  </p:sp>
                </p:grpSp>
              </p:grpSp>
              <p:sp>
                <p:nvSpPr>
                  <p:cNvPr id="19" name="Rectangle 18"/>
                  <p:cNvSpPr/>
                  <p:nvPr/>
                </p:nvSpPr>
                <p:spPr>
                  <a:xfrm>
                    <a:off x="2514600" y="2190750"/>
                    <a:ext cx="165260" cy="695019"/>
                  </a:xfrm>
                  <a:prstGeom prst="rect">
                    <a:avLst/>
                  </a:prstGeom>
                  <a:solidFill>
                    <a:schemeClr val="tx1">
                      <a:lumMod val="20000"/>
                      <a:lumOff val="80000"/>
                    </a:schemeClr>
                  </a:solidFill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endParaRPr lang="en-US" sz="1200">
                      <a:latin typeface="+mj-lt"/>
                    </a:endParaRPr>
                  </a:p>
                </p:txBody>
              </p:sp>
            </p:grpSp>
          </p:grpSp>
        </p:grpSp>
      </p:grpSp>
    </p:spTree>
    <p:extLst>
      <p:ext uri="{BB962C8B-B14F-4D97-AF65-F5344CB8AC3E}">
        <p14:creationId xmlns:p14="http://schemas.microsoft.com/office/powerpoint/2010/main" val="119399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 22"/>
          <p:cNvSpPr/>
          <p:nvPr/>
        </p:nvSpPr>
        <p:spPr>
          <a:xfrm>
            <a:off x="6585191" y="2245357"/>
            <a:ext cx="128588" cy="13335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Microwave Pulse Detection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46B23-FFD1-1241-BBDF-D36742276843}" type="datetime1">
              <a:rPr lang="en-US" smtClean="0"/>
              <a:t>3/1/2023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DDC34-D481-2744-812B-2FCD98088CBD}" type="slidenum">
              <a:rPr lang="en-US" smtClean="0"/>
              <a:t>8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71297" y="6356351"/>
            <a:ext cx="3849409" cy="365125"/>
          </a:xfrm>
        </p:spPr>
        <p:txBody>
          <a:bodyPr/>
          <a:lstStyle/>
          <a:p>
            <a:r>
              <a:rPr lang="en-US" dirty="0" smtClean="0"/>
              <a:t>ATF Users Meeting: Proposal #312798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6C6FBB-C70D-0543-A91D-0E52EC610225}"/>
              </a:ext>
            </a:extLst>
          </p:cNvPr>
          <p:cNvSpPr txBox="1"/>
          <p:nvPr/>
        </p:nvSpPr>
        <p:spPr>
          <a:xfrm>
            <a:off x="558298" y="1699428"/>
            <a:ext cx="551512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Plasma currents radiate a broadband electromagnetic pulse that extends down to sub-GHz frequencies</a:t>
            </a:r>
          </a:p>
          <a:p>
            <a:pPr>
              <a:spcAft>
                <a:spcPts val="600"/>
              </a:spcAft>
            </a:pPr>
            <a:endParaRPr lang="en-US" sz="1200" dirty="0" smtClean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Detect microwaves with a high-frequency d-dot probe, sensitive to fields up to 50 GHz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D-dot probe does not have a lower cutoff frequency unlike antenna</a:t>
            </a:r>
          </a:p>
          <a:p>
            <a:pPr>
              <a:spcAft>
                <a:spcPts val="600"/>
              </a:spcAft>
            </a:pPr>
            <a:endParaRPr lang="en-US" sz="1200" dirty="0" smtClean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Useful info contained in relative waveform amplitude, and the real part of the frequency spectrum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20F8A8B-EFBF-4C23-9119-AFABC401BA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618" b="17193"/>
          <a:stretch/>
        </p:blipFill>
        <p:spPr>
          <a:xfrm>
            <a:off x="7590856" y="1799121"/>
            <a:ext cx="4187841" cy="1025822"/>
          </a:xfrm>
          <a:prstGeom prst="rect">
            <a:avLst/>
          </a:prstGeom>
        </p:spPr>
      </p:pic>
      <p:sp>
        <p:nvSpPr>
          <p:cNvPr id="16" name="TextBox 115"/>
          <p:cNvSpPr txBox="1"/>
          <p:nvPr/>
        </p:nvSpPr>
        <p:spPr>
          <a:xfrm>
            <a:off x="6310822" y="1732168"/>
            <a:ext cx="1618697" cy="45829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kern="1200" dirty="0" smtClean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D-dot probe</a:t>
            </a:r>
            <a:endParaRPr lang="en-US" sz="1200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17" name="TextBox 115"/>
          <p:cNvSpPr txBox="1"/>
          <p:nvPr/>
        </p:nvSpPr>
        <p:spPr>
          <a:xfrm>
            <a:off x="10027984" y="1787589"/>
            <a:ext cx="1618697" cy="2603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kern="1200" dirty="0" smtClean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Fast oscilloscope</a:t>
            </a:r>
            <a:endParaRPr lang="en-US" sz="1200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11359598" y="2516221"/>
            <a:ext cx="4762" cy="390525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115"/>
          <p:cNvSpPr txBox="1"/>
          <p:nvPr/>
        </p:nvSpPr>
        <p:spPr>
          <a:xfrm>
            <a:off x="9789559" y="2735665"/>
            <a:ext cx="1618697" cy="2603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kern="1200" dirty="0" smtClean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Photodiode trigger </a:t>
            </a:r>
            <a:endParaRPr lang="en-US" sz="1200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649485" y="2201907"/>
            <a:ext cx="941371" cy="209548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6378022" y="2034103"/>
            <a:ext cx="1419225" cy="56309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6310822" y="2655753"/>
                <a:ext cx="1659300" cy="52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𝑒𝑞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𝑑𝐷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0822" y="2655753"/>
                <a:ext cx="1659300" cy="52591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Picture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3138" y="3269089"/>
            <a:ext cx="4164797" cy="3105262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7797247" y="1476170"/>
            <a:ext cx="22307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Microwave Receiver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35325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Modulations in Microwave Frequency Spectrum are Physical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46B23-FFD1-1241-BBDF-D36742276843}" type="datetime1">
              <a:rPr lang="en-US" smtClean="0"/>
              <a:t>3/1/2023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DDC34-D481-2744-812B-2FCD98088CBD}" type="slidenum">
              <a:rPr lang="en-US" smtClean="0"/>
              <a:t>9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71297" y="6356351"/>
            <a:ext cx="3849409" cy="365125"/>
          </a:xfrm>
        </p:spPr>
        <p:txBody>
          <a:bodyPr/>
          <a:lstStyle/>
          <a:p>
            <a:r>
              <a:rPr lang="en-US" dirty="0" smtClean="0"/>
              <a:t>ATF Users Meeting: Proposal #312798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6C6FBB-C70D-0543-A91D-0E52EC610225}"/>
              </a:ext>
            </a:extLst>
          </p:cNvPr>
          <p:cNvSpPr txBox="1"/>
          <p:nvPr/>
        </p:nvSpPr>
        <p:spPr>
          <a:xfrm>
            <a:off x="815042" y="1816169"/>
            <a:ext cx="574833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At the relative phase that maximizes microwave generation, we see very regular modulations of the microwave frequency spectrum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Have also seen modulations with SWIR and NIR </a:t>
            </a:r>
            <a:r>
              <a:rPr lang="en-US" sz="1600" dirty="0" smtClean="0"/>
              <a:t>pulses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Optimized amplitude is ~10X more peak power than single-color pulse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Mechanism that explains </a:t>
            </a:r>
            <a:r>
              <a:rPr lang="en-US" sz="1600" dirty="0" smtClean="0"/>
              <a:t>single-color </a:t>
            </a:r>
            <a:r>
              <a:rPr lang="en-US" sz="1600" dirty="0"/>
              <a:t>microwaves does not account for the spectral modulations</a:t>
            </a:r>
          </a:p>
          <a:p>
            <a:pPr>
              <a:spcAft>
                <a:spcPts val="600"/>
              </a:spcAft>
            </a:pPr>
            <a:endParaRPr lang="en-US" sz="1200" dirty="0" smtClean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Will modulations persist with tunneling ionization from LWIR driver? 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7539623" y="3889421"/>
            <a:ext cx="3407092" cy="2925712"/>
            <a:chOff x="5193983" y="1247777"/>
            <a:chExt cx="3407092" cy="2925712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3983" y="1373139"/>
              <a:ext cx="3407092" cy="2800350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5901391" y="1247777"/>
              <a:ext cx="209550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NIR, femtosecond</a:t>
              </a:r>
              <a:endParaRPr lang="en-US" sz="1600" b="1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298641" y="1054007"/>
            <a:ext cx="3648074" cy="2925712"/>
            <a:chOff x="8496300" y="1247777"/>
            <a:chExt cx="3648074" cy="2925712"/>
          </a:xfrm>
        </p:grpSpPr>
        <p:pic>
          <p:nvPicPr>
            <p:cNvPr id="9" name="Picture 8"/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936"/>
            <a:stretch/>
          </p:blipFill>
          <p:spPr bwMode="auto">
            <a:xfrm>
              <a:off x="8558213" y="1373139"/>
              <a:ext cx="3586161" cy="280035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9367838" y="1247777"/>
              <a:ext cx="2153303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SWIR, picosecond</a:t>
              </a:r>
              <a:endParaRPr lang="en-US" sz="1600" b="1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8496300" y="1310457"/>
              <a:ext cx="409575" cy="3849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8199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NRL PP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NRL PPD">
      <a:majorFont>
        <a:latin typeface="Tahom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ahoma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6700 Vugraf template 2015" id="{25A76590-5DC8-2C40-BD6B-4865211655A9}" vid="{9EBB2994-E097-C842-8B61-D22D7031799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6700-template</Template>
  <TotalTime>0</TotalTime>
  <Words>2261</Words>
  <Application>Microsoft Office PowerPoint</Application>
  <PresentationFormat>Widescreen</PresentationFormat>
  <Paragraphs>494</Paragraphs>
  <Slides>20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ＭＳ Ｐゴシック</vt:lpstr>
      <vt:lpstr>Aileron SemiBold</vt:lpstr>
      <vt:lpstr>Arial</vt:lpstr>
      <vt:lpstr>Calibri</vt:lpstr>
      <vt:lpstr>Cambria Math</vt:lpstr>
      <vt:lpstr>Mangal</vt:lpstr>
      <vt:lpstr>Symbol</vt:lpstr>
      <vt:lpstr>Tahoma</vt:lpstr>
      <vt:lpstr>Times New Roman</vt:lpstr>
      <vt:lpstr>Custom Design</vt:lpstr>
      <vt:lpstr>NRL PPD</vt:lpstr>
      <vt:lpstr>Ionization Currents and Secondary Radiation from Two-Color Pulses at Long Laser Wavelengths Proposal # 312798 Funding Status: NRL Base Program, Received</vt:lpstr>
      <vt:lpstr>Controlling Tunneling Ionization of Air with Two-Color Pulses</vt:lpstr>
      <vt:lpstr>Ionization Currents Determine Secondary Radiation </vt:lpstr>
      <vt:lpstr>Compare Relative Phase Dependence of Secondary Radiation</vt:lpstr>
      <vt:lpstr>Compare Relative Phase Dependence of Secondary Radiation</vt:lpstr>
      <vt:lpstr>Long Wavelength Pulses Allow Additional Comparison with Brunel Harmonics</vt:lpstr>
      <vt:lpstr>Experimental Goals and Setup</vt:lpstr>
      <vt:lpstr>Microwave Pulse Detection</vt:lpstr>
      <vt:lpstr>Modulations in Microwave Frequency Spectrum are Physical</vt:lpstr>
      <vt:lpstr>Modulations in Microwave Frequency Spectrum are Physical</vt:lpstr>
      <vt:lpstr>Implement Single-Shot THz Electro-Optic Sampling</vt:lpstr>
      <vt:lpstr>Spectrum of Brunel Harmonics Indicates Early Electron Dynamics</vt:lpstr>
      <vt:lpstr>Spectrum of Brunel Harmonics Indicates Early Electron Dynamics</vt:lpstr>
      <vt:lpstr>Plasma Diagnostics: Interferometry and Optical Emission Spectroscopy</vt:lpstr>
      <vt:lpstr>Summary</vt:lpstr>
      <vt:lpstr>PowerPoint Presentation</vt:lpstr>
      <vt:lpstr>PowerPoint Presentation</vt:lpstr>
      <vt:lpstr>PowerPoint Presentation</vt:lpstr>
      <vt:lpstr>Special Equipment Requirements and Hazards</vt:lpstr>
      <vt:lpstr>Experimental Time Request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2018-08-16T14:02:14Z</dcterms:created>
  <dcterms:modified xsi:type="dcterms:W3CDTF">2023-03-01T18:04:42Z</dcterms:modified>
  <cp:category/>
</cp:coreProperties>
</file>