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1"/>
  </p:notesMasterIdLst>
  <p:sldIdLst>
    <p:sldId id="258" r:id="rId5"/>
    <p:sldId id="263" r:id="rId6"/>
    <p:sldId id="277" r:id="rId7"/>
    <p:sldId id="264" r:id="rId8"/>
    <p:sldId id="265" r:id="rId9"/>
    <p:sldId id="266" r:id="rId10"/>
    <p:sldId id="267" r:id="rId11"/>
    <p:sldId id="278" r:id="rId12"/>
    <p:sldId id="276" r:id="rId13"/>
    <p:sldId id="261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/>
  </p:normalViewPr>
  <p:slideViewPr>
    <p:cSldViewPr snapToGrid="0" snapToObjects="1" showGuides="1">
      <p:cViewPr>
        <p:scale>
          <a:sx n="75" d="100"/>
          <a:sy n="75" d="100"/>
        </p:scale>
        <p:origin x="1196" y="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439DF4C-82F3-4A48-944C-5946FED69E88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2B08519-6315-41FB-B0E1-A3F114F5BC8D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0C1BFE-65F8-42BA-AEC6-E1CDCD1D9510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8D55A71-4362-4593-87CB-E41823C064DC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B74-4D7C-41B8-8716-243FC10350F8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C55A886-F9A0-437D-B093-E2576B00778B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BF907-8E11-4E61-ACAA-D5A7842D1285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4093419-78AC-4927-BF95-8261133CCBF6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9DA4-C7B3-416B-B64C-11D36F7936CF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7BC06-E3AA-42D2-AF66-ED3A66270159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9FF2945-7E72-42AF-B32A-46DF8F0E0A43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1FF344C-A647-423B-8258-92E40F29087E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E6764-091D-4B77-8756-B5D91EEABF5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E2D5CE-0F96-472A-9978-FE830B70B0C0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0F3FA-8CD8-43D9-A075-B2FCCA17907D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F0E5F8-7748-4ACC-8C37-B57E090ABD2F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5172D4-EDD0-482A-9D59-5376F3068746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A4699-75BE-494C-BD9A-E994FCCCDC34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ED436F-B354-4514-8219-71B6E1462638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929EE-879A-4574-B146-9BED48A4C5B4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E7C0A-B003-47BB-897B-0979338FF81B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BCFE-D255-4C4B-BA1D-51B94D9D938B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200-3133-408E-AEAA-04B3ACA33176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1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F1980-BB30-462A-8444-E0A13D5FE3AD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AF91DCA-BF81-465E-9F1A-7A79772C474D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C59A10-D951-4511-B360-AF4768E60CC8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16586A-7AB4-4A0F-AFE9-2AAF56529E8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84D9DB-6B4E-4EE6-AB27-6327E77927F7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C256D03-65E9-47C3-AA90-60A52F309A0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D90533-0019-439F-9033-E5FD503D101E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03" r:id="rId6"/>
    <p:sldLayoutId id="2147483733" r:id="rId7"/>
    <p:sldLayoutId id="2147483704" r:id="rId8"/>
    <p:sldLayoutId id="2147483734" r:id="rId9"/>
    <p:sldLayoutId id="2147483730" r:id="rId10"/>
    <p:sldLayoutId id="2147483736" r:id="rId11"/>
    <p:sldLayoutId id="2147483705" r:id="rId12"/>
    <p:sldLayoutId id="2147483735" r:id="rId13"/>
    <p:sldLayoutId id="2147483707" r:id="rId14"/>
    <p:sldLayoutId id="2147483708" r:id="rId15"/>
    <p:sldLayoutId id="2147483709" r:id="rId16"/>
    <p:sldLayoutId id="2147483725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7" r:id="rId23"/>
    <p:sldLayoutId id="2147483726" r:id="rId24"/>
    <p:sldLayoutId id="2147483719" r:id="rId25"/>
    <p:sldLayoutId id="2147483721" r:id="rId26"/>
    <p:sldLayoutId id="2147483693" r:id="rId27"/>
    <p:sldLayoutId id="2147483722" r:id="rId28"/>
    <p:sldLayoutId id="2147483694" r:id="rId29"/>
    <p:sldLayoutId id="2147483723" r:id="rId30"/>
    <p:sldLayoutId id="2147483695" r:id="rId31"/>
    <p:sldLayoutId id="2147483724" r:id="rId32"/>
    <p:sldLayoutId id="2147483717" r:id="rId33"/>
    <p:sldLayoutId id="2147483720" r:id="rId34"/>
    <p:sldLayoutId id="2147483715" r:id="rId35"/>
    <p:sldLayoutId id="2147483738" r:id="rId36"/>
    <p:sldLayoutId id="214748373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59082"/>
            <a:ext cx="9144000" cy="1572399"/>
          </a:xfrm>
        </p:spPr>
        <p:txBody>
          <a:bodyPr>
            <a:normAutofit/>
          </a:bodyPr>
          <a:lstStyle/>
          <a:p>
            <a:r>
              <a:rPr lang="en-US" sz="3200" dirty="0"/>
              <a:t>Broadband microwave emissions from LWIR picosecond laser ablation with </a:t>
            </a:r>
            <a:r>
              <a:rPr lang="en-US" sz="3200" dirty="0" smtClean="0"/>
              <a:t>pre-ionization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373582"/>
            <a:ext cx="9144000" cy="838200"/>
          </a:xfrm>
        </p:spPr>
        <p:txBody>
          <a:bodyPr/>
          <a:lstStyle/>
          <a:p>
            <a:r>
              <a:rPr lang="en-US" dirty="0" smtClean="0"/>
              <a:t>Proposal #312114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799" y="4136966"/>
            <a:ext cx="6704215" cy="1582189"/>
          </a:xfrm>
        </p:spPr>
        <p:txBody>
          <a:bodyPr>
            <a:noAutofit/>
          </a:bodyPr>
          <a:lstStyle/>
          <a:p>
            <a:r>
              <a:rPr lang="en-US" sz="1600" dirty="0" smtClean="0"/>
              <a:t>PI: Dr. Andy Goers, Johns Hopkins Applied Physics Laboratory</a:t>
            </a:r>
          </a:p>
          <a:p>
            <a:endParaRPr lang="en-US" sz="1600" dirty="0"/>
          </a:p>
          <a:p>
            <a:r>
              <a:rPr lang="en-US" sz="1600" dirty="0" smtClean="0"/>
              <a:t>Co-PI: Dr. Jennifer Elle, Air Force Research Laboratory</a:t>
            </a:r>
          </a:p>
          <a:p>
            <a:endParaRPr lang="en-US" sz="1600" dirty="0"/>
          </a:p>
          <a:p>
            <a:r>
              <a:rPr lang="en-US" sz="1600" dirty="0" smtClean="0"/>
              <a:t>Funding: ONR (JHU/APL, received)</a:t>
            </a:r>
          </a:p>
          <a:p>
            <a:r>
              <a:rPr lang="en-US" sz="1600" dirty="0" smtClean="0"/>
              <a:t>               AFRL Program Funds (AFRL, received)</a:t>
            </a:r>
          </a:p>
        </p:txBody>
      </p:sp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4698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Electron Beam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105" y="1837112"/>
            <a:ext cx="677487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electron beam time requested</a:t>
            </a:r>
          </a:p>
        </p:txBody>
      </p:sp>
    </p:spTree>
    <p:extLst>
      <p:ext uri="{BB962C8B-B14F-4D97-AF65-F5344CB8AC3E}">
        <p14:creationId xmlns:p14="http://schemas.microsoft.com/office/powerpoint/2010/main" val="269903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53592"/>
              </p:ext>
            </p:extLst>
          </p:nvPr>
        </p:nvGraphicFramePr>
        <p:xfrm>
          <a:off x="205485" y="546032"/>
          <a:ext cx="11794733" cy="78010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mJ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9.2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0.5 –</a:t>
                      </a:r>
                      <a:r>
                        <a:rPr lang="en-US" sz="1400" i="1" baseline="0" dirty="0" smtClean="0">
                          <a:solidFill>
                            <a:srgbClr val="FF0000"/>
                          </a:solidFill>
                        </a:rPr>
                        <a:t> 2 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JHU/APL to install a pulse splitter for som</a:t>
                      </a:r>
                      <a:r>
                        <a:rPr lang="en-US" sz="1400" i="1" baseline="0" dirty="0" smtClean="0">
                          <a:solidFill>
                            <a:srgbClr val="FF0000"/>
                          </a:solidFill>
                        </a:rPr>
                        <a:t>e experiments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Single / Double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2ps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5772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i="1" baseline="0" dirty="0" smtClean="0">
                          <a:solidFill>
                            <a:srgbClr val="FF0000"/>
                          </a:solidFill>
                        </a:rPr>
                        <a:t> – 4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Linear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Laser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398" y="1863130"/>
            <a:ext cx="520148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Regen beam needed for beam path alignment.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Request access to regen output to install Mach-</a:t>
            </a:r>
            <a:r>
              <a:rPr lang="en-US" dirty="0" err="1" smtClean="0">
                <a:solidFill>
                  <a:srgbClr val="FF0000"/>
                </a:solidFill>
              </a:rPr>
              <a:t>Zehnder</a:t>
            </a:r>
            <a:r>
              <a:rPr lang="en-US" dirty="0" smtClean="0">
                <a:solidFill>
                  <a:srgbClr val="FF0000"/>
                </a:solidFill>
              </a:rPr>
              <a:t> style pulse splitter (2 pulses, provided by JHU/APL)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4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253"/>
              </p:ext>
            </p:extLst>
          </p:nvPr>
        </p:nvGraphicFramePr>
        <p:xfrm>
          <a:off x="205485" y="567408"/>
          <a:ext cx="11887198" cy="4084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800nm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20+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10+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298" y="0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773" y="4482612"/>
          <a:ext cx="11909458" cy="2407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1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 smtClean="0"/>
              <a:t>N/A</a:t>
            </a:r>
            <a:endParaRPr lang="en-US" dirty="0"/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 smtClean="0"/>
              <a:t>‘Single beam’ pre-ionization scheme will require installation of a pulse stacker between the CO2 regenerative amplifier and the main power amp. </a:t>
            </a:r>
          </a:p>
          <a:p>
            <a:pPr lvl="1"/>
            <a:r>
              <a:rPr lang="en-US" dirty="0" smtClean="0"/>
              <a:t>Experiments performed in air will require disassembly of part of the beam routing vacuum tube. We anticipate using the existing 80/20 stands to help support our experimental diagnostics and alleviate space constraints. Setup will require at least 4’ x 1.5’ space, preferably a little more. </a:t>
            </a:r>
            <a:endParaRPr lang="en-US" dirty="0"/>
          </a:p>
          <a:p>
            <a:r>
              <a:rPr lang="en-US" dirty="0" err="1"/>
              <a:t>Ti:Sapphire</a:t>
            </a:r>
            <a:r>
              <a:rPr lang="en-US" dirty="0"/>
              <a:t>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 smtClean="0"/>
              <a:t>Requesting use of the </a:t>
            </a:r>
            <a:r>
              <a:rPr lang="en-US" dirty="0" err="1" smtClean="0"/>
              <a:t>Ti:Sapphire</a:t>
            </a:r>
            <a:r>
              <a:rPr lang="en-US" dirty="0" smtClean="0"/>
              <a:t> beam for probe and/or target pre-ionization. Beam will need to be routed to our experimental area. Experiments at JHU/APL ongoing to determine if compressed vs uncompressed beam is needed.</a:t>
            </a:r>
            <a:endParaRPr lang="en-US" dirty="0"/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Large installation (chamber, insertion device, etc</a:t>
            </a:r>
            <a:r>
              <a:rPr lang="en-US" dirty="0" smtClean="0"/>
              <a:t>.): Disassembly of vacuum beam line to accommodate experiment in ambient environment</a:t>
            </a:r>
            <a:endParaRPr lang="en-US" dirty="0"/>
          </a:p>
          <a:p>
            <a:pPr lvl="1"/>
            <a:r>
              <a:rPr lang="en-US" dirty="0"/>
              <a:t>Cryogens</a:t>
            </a:r>
            <a:r>
              <a:rPr lang="en-US" dirty="0" smtClean="0"/>
              <a:t>: N/A</a:t>
            </a:r>
            <a:endParaRPr lang="en-US" dirty="0"/>
          </a:p>
          <a:p>
            <a:pPr lvl="1"/>
            <a:r>
              <a:rPr lang="en-US" dirty="0"/>
              <a:t>Introducing new magnetic elements</a:t>
            </a:r>
            <a:r>
              <a:rPr lang="en-US" dirty="0" smtClean="0"/>
              <a:t>: N/A </a:t>
            </a:r>
            <a:endParaRPr lang="en-US" dirty="0"/>
          </a:p>
          <a:p>
            <a:pPr lvl="1"/>
            <a:r>
              <a:rPr lang="en-US" dirty="0"/>
              <a:t>Introducing new materials into the beam path</a:t>
            </a:r>
            <a:r>
              <a:rPr lang="en-US" dirty="0" smtClean="0"/>
              <a:t>: CO2 pulse stacker between regen and main amp (</a:t>
            </a:r>
            <a:r>
              <a:rPr lang="en-US" dirty="0" err="1" smtClean="0"/>
              <a:t>ZnSe</a:t>
            </a:r>
            <a:r>
              <a:rPr lang="en-US" dirty="0" smtClean="0"/>
              <a:t> optics)</a:t>
            </a:r>
            <a:endParaRPr lang="en-US" dirty="0"/>
          </a:p>
          <a:p>
            <a:pPr lvl="1"/>
            <a:r>
              <a:rPr lang="en-US" dirty="0"/>
              <a:t>Any other foreseeable beam line modifications</a:t>
            </a:r>
            <a:r>
              <a:rPr lang="en-US" dirty="0" smtClean="0"/>
              <a:t>: 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9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88872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– 1 week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CY2023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660999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– 1 week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Laser = Near-IR or LWIR (CO</a:t>
            </a:r>
            <a:r>
              <a:rPr lang="en-US" baseline="-25000"/>
              <a:t>2</a:t>
            </a:r>
            <a:r>
              <a:rPr lang="en-US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594245"/>
            <a:ext cx="870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Time Request for the 3-year Experiment  (including CY2023-25)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7334" y="5655733"/>
            <a:ext cx="910166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 Results may warrant follow-on FY24/25 proposals if funding is secured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0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2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Broadband emissions from pulsed laser ablation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107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Extreme nonlinear optics of ultra-short pulse lasers enables research and applications across the entire electromagnetic spectrum…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23887" y="2271706"/>
            <a:ext cx="10944225" cy="919495"/>
            <a:chOff x="623887" y="2557463"/>
            <a:chExt cx="10944225" cy="919495"/>
          </a:xfrm>
        </p:grpSpPr>
        <p:sp>
          <p:nvSpPr>
            <p:cNvPr id="9" name="Rectangle 8"/>
            <p:cNvSpPr/>
            <p:nvPr/>
          </p:nvSpPr>
          <p:spPr>
            <a:xfrm>
              <a:off x="623887" y="2557463"/>
              <a:ext cx="10944225" cy="91949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3000">
                  <a:schemeClr val="accent6">
                    <a:lumMod val="75000"/>
                  </a:schemeClr>
                </a:gs>
                <a:gs pos="78000">
                  <a:srgbClr val="532477"/>
                </a:gs>
                <a:gs pos="54000">
                  <a:srgbClr val="57267D"/>
                </a:gs>
                <a:gs pos="53000">
                  <a:schemeClr val="accent1">
                    <a:lumMod val="60000"/>
                    <a:lumOff val="40000"/>
                  </a:schemeClr>
                </a:gs>
                <a:gs pos="52000">
                  <a:srgbClr val="00B050"/>
                </a:gs>
                <a:gs pos="47000">
                  <a:srgbClr val="C00000"/>
                </a:gs>
                <a:gs pos="48000">
                  <a:srgbClr val="FFC000"/>
                </a:gs>
                <a:gs pos="50000">
                  <a:srgbClr val="FFFF00"/>
                </a:gs>
                <a:gs pos="100000">
                  <a:srgbClr val="36174D"/>
                </a:gs>
              </a:gsLst>
              <a:lin ang="0" scaled="1"/>
              <a:tileRect/>
            </a:gra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8731" y="2786378"/>
              <a:ext cx="971550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VIS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1921" y="2786378"/>
              <a:ext cx="687319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UV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66777" y="2786378"/>
              <a:ext cx="1142795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X-Ray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36811" y="2786378"/>
              <a:ext cx="140349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Gamma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9580" y="2786378"/>
              <a:ext cx="140349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Infrared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963" y="2791156"/>
              <a:ext cx="1716896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Microwave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620" y="2786378"/>
              <a:ext cx="1716896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Radio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4105" y="3921369"/>
            <a:ext cx="247967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Optical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Supercontinuum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043" y="3400597"/>
            <a:ext cx="142407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RF EMP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7315" y="3215931"/>
            <a:ext cx="255508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High Harmonic Generation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5142" y="3921369"/>
            <a:ext cx="291349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Accelerator-based light 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7131" y="3215931"/>
            <a:ext cx="2209873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Parametric Conversion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5794" y="3977522"/>
            <a:ext cx="213009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Terahertz Sources</a:t>
            </a:r>
          </a:p>
        </p:txBody>
      </p:sp>
      <p:pic>
        <p:nvPicPr>
          <p:cNvPr id="23" name="Picture 2" descr="Femtosecond supercontinuum generation in a quadratic nonlinear medium (KD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67" y="5291931"/>
            <a:ext cx="3423302" cy="5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59825" y="4766620"/>
            <a:ext cx="2791208" cy="1600201"/>
            <a:chOff x="200025" y="4772028"/>
            <a:chExt cx="2362083" cy="16469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2214" t="5594" r="6752"/>
            <a:stretch/>
          </p:blipFill>
          <p:spPr>
            <a:xfrm>
              <a:off x="200025" y="4818814"/>
              <a:ext cx="2362083" cy="16002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57216" y="4772028"/>
              <a:ext cx="1874300" cy="11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 sz="2000" dirty="0" err="1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95310" y="5046289"/>
            <a:ext cx="2939242" cy="1426064"/>
            <a:chOff x="8895310" y="5046289"/>
            <a:chExt cx="2939242" cy="1426064"/>
          </a:xfrm>
        </p:grpSpPr>
        <p:pic>
          <p:nvPicPr>
            <p:cNvPr id="28" name="Picture 4" descr="Laser Wakefield Accelerators: Next-Generation Light Sources | Optics &amp;  Photonics N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174" y="5046289"/>
              <a:ext cx="2896378" cy="140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895310" y="6195354"/>
              <a:ext cx="200605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</a:rPr>
                <a:t>OPN News, Laser Wakefield Accelerators: Next-Generation Light Sources,” Albert 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0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Emissions </a:t>
            </a:r>
            <a:r>
              <a:rPr lang="en-US" dirty="0"/>
              <a:t>F</a:t>
            </a:r>
            <a:r>
              <a:rPr lang="en-US" dirty="0" smtClean="0"/>
              <a:t>rom Short Pulse </a:t>
            </a:r>
            <a:r>
              <a:rPr lang="en-US" dirty="0"/>
              <a:t>L</a:t>
            </a:r>
            <a:r>
              <a:rPr lang="en-US" dirty="0" smtClean="0"/>
              <a:t>aser Ablation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1280" y="1538049"/>
            <a:ext cx="6334125" cy="4162347"/>
          </a:xfrm>
        </p:spPr>
        <p:txBody>
          <a:bodyPr/>
          <a:lstStyle/>
          <a:p>
            <a:r>
              <a:rPr lang="en-US" dirty="0" smtClean="0"/>
              <a:t>Low-frequency (RF) emissions measured from ablation as early as 1970’s</a:t>
            </a:r>
          </a:p>
          <a:p>
            <a:r>
              <a:rPr lang="en-US" dirty="0" smtClean="0"/>
              <a:t>Typically found in large laser facilities with lasers reaching relativistic intensities</a:t>
            </a:r>
          </a:p>
          <a:p>
            <a:r>
              <a:rPr lang="en-US" dirty="0" smtClean="0"/>
              <a:t>Recent work has investigated “atmospheric” and relatively low intensity sources of EMP from laser-plasma interactions</a:t>
            </a:r>
          </a:p>
          <a:p>
            <a:r>
              <a:rPr lang="en-US" dirty="0" smtClean="0"/>
              <a:t>Three main sources of low frequency emission</a:t>
            </a:r>
          </a:p>
          <a:p>
            <a:pPr lvl="1"/>
            <a:r>
              <a:rPr lang="en-US" sz="2000" dirty="0" smtClean="0"/>
              <a:t>“Rectification” physics</a:t>
            </a:r>
          </a:p>
          <a:p>
            <a:pPr lvl="1"/>
            <a:r>
              <a:rPr lang="en-US" sz="2000" dirty="0" smtClean="0"/>
              <a:t>Long scale-length plasma currents</a:t>
            </a:r>
          </a:p>
          <a:p>
            <a:pPr lvl="1"/>
            <a:r>
              <a:rPr lang="en-US" sz="2000" dirty="0" smtClean="0"/>
              <a:t>Target charging and neutralization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7266951" y="1571288"/>
            <a:ext cx="4627525" cy="3844418"/>
            <a:chOff x="7173856" y="1107251"/>
            <a:chExt cx="4627525" cy="3844418"/>
          </a:xfrm>
        </p:grpSpPr>
        <p:sp>
          <p:nvSpPr>
            <p:cNvPr id="59" name="Oval 58"/>
            <p:cNvSpPr/>
            <p:nvPr/>
          </p:nvSpPr>
          <p:spPr>
            <a:xfrm>
              <a:off x="8096079" y="2310144"/>
              <a:ext cx="1836842" cy="1432860"/>
            </a:xfrm>
            <a:prstGeom prst="ellipse">
              <a:avLst/>
            </a:prstGeom>
            <a:gradFill>
              <a:gsLst>
                <a:gs pos="0">
                  <a:srgbClr val="FF9A05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E5E411-23E9-0447-B11A-8ABA08E09954}"/>
                </a:ext>
              </a:extLst>
            </p:cNvPr>
            <p:cNvGrpSpPr/>
            <p:nvPr/>
          </p:nvGrpSpPr>
          <p:grpSpPr>
            <a:xfrm rot="188894" flipH="1">
              <a:off x="10009153" y="2312693"/>
              <a:ext cx="851793" cy="1353908"/>
              <a:chOff x="11185781" y="1273264"/>
              <a:chExt cx="286640" cy="290912"/>
            </a:xfrm>
          </p:grpSpPr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FA0C1EEB-5923-EC40-BC92-22F901FD93F3}"/>
                  </a:ext>
                </a:extLst>
              </p:cNvPr>
              <p:cNvSpPr/>
              <p:nvPr/>
            </p:nvSpPr>
            <p:spPr>
              <a:xfrm rot="16200000">
                <a:off x="11307927" y="1346202"/>
                <a:ext cx="122386" cy="140622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C70A67A8-2BEE-7C4D-B81B-764F916600E1}"/>
                  </a:ext>
                </a:extLst>
              </p:cNvPr>
              <p:cNvSpPr/>
              <p:nvPr/>
            </p:nvSpPr>
            <p:spPr>
              <a:xfrm rot="16200000">
                <a:off x="11246413" y="1323814"/>
                <a:ext cx="192518" cy="185398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591CD34A-8068-B248-AC55-78040E32A7A2}"/>
                  </a:ext>
                </a:extLst>
              </p:cNvPr>
              <p:cNvSpPr/>
              <p:nvPr/>
            </p:nvSpPr>
            <p:spPr>
              <a:xfrm rot="16200000">
                <a:off x="11183645" y="1275400"/>
                <a:ext cx="290912" cy="286640"/>
              </a:xfrm>
              <a:prstGeom prst="blockArc">
                <a:avLst>
                  <a:gd name="adj1" fmla="val 9954277"/>
                  <a:gd name="adj2" fmla="val 1556333"/>
                  <a:gd name="adj3" fmla="val 11496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968017" y="1865018"/>
              <a:ext cx="1833364" cy="32521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Prompt (THz) EMP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980302" y="3955015"/>
              <a:ext cx="1691262" cy="933636"/>
              <a:chOff x="7708279" y="4104850"/>
              <a:chExt cx="1691262" cy="933636"/>
            </a:xfrm>
          </p:grpSpPr>
          <p:pic>
            <p:nvPicPr>
              <p:cNvPr id="11" name="Picture 4" descr="https://cdn7.bigcommerce.com/s-za3wv/images/stencil/1280x1280/products/19036/361543/IEC5019a-__19945.1537050653.jpg?c=2&amp;imbypass=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07" t="12479" r="12833" b="13120"/>
              <a:stretch/>
            </p:blipFill>
            <p:spPr bwMode="auto">
              <a:xfrm>
                <a:off x="7708279" y="4480065"/>
                <a:ext cx="545985" cy="558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Elbow Connector 13"/>
              <p:cNvCxnSpPr>
                <a:stCxn id="11" idx="0"/>
              </p:cNvCxnSpPr>
              <p:nvPr/>
            </p:nvCxnSpPr>
            <p:spPr>
              <a:xfrm rot="5400000" flipH="1" flipV="1">
                <a:off x="8506638" y="3770274"/>
                <a:ext cx="184425" cy="1235158"/>
              </a:xfrm>
              <a:prstGeom prst="bentConnector3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7981271" y="4258662"/>
                <a:ext cx="576677" cy="324025"/>
                <a:chOff x="850094" y="3684090"/>
                <a:chExt cx="449503" cy="251817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033300" y="4104850"/>
                <a:ext cx="576677" cy="324025"/>
                <a:chOff x="850094" y="3684090"/>
                <a:chExt cx="449503" cy="251817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392083" y="4107008"/>
                <a:ext cx="576677" cy="324025"/>
                <a:chOff x="850094" y="3684090"/>
                <a:chExt cx="449503" cy="25181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257119" y="4251763"/>
                <a:ext cx="576677" cy="324025"/>
                <a:chOff x="850094" y="3684090"/>
                <a:chExt cx="449503" cy="251817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822864" y="4226984"/>
                <a:ext cx="576677" cy="324025"/>
                <a:chOff x="850094" y="3684090"/>
                <a:chExt cx="449503" cy="251817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8489246" y="4282089"/>
                <a:ext cx="576677" cy="324025"/>
                <a:chOff x="850094" y="3684090"/>
                <a:chExt cx="449503" cy="251817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8680422" y="4305919"/>
                <a:ext cx="576677" cy="324025"/>
                <a:chOff x="850094" y="3684090"/>
                <a:chExt cx="449503" cy="251817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925830" y="3810000"/>
                  <a:ext cx="87630" cy="8382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20900406">
                  <a:off x="850094" y="3684090"/>
                  <a:ext cx="449503" cy="25181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2">
                          <a:lumMod val="75000"/>
                        </a:schemeClr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8173342" y="4528475"/>
                <a:ext cx="1110454" cy="23761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tx2">
                        <a:lumMod val="75000"/>
                      </a:schemeClr>
                    </a:solidFill>
                  </a:rPr>
                  <a:t>Neutralizing current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8410494" y="4781782"/>
                <a:ext cx="56574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E5E411-23E9-0447-B11A-8ABA08E09954}"/>
                </a:ext>
              </a:extLst>
            </p:cNvPr>
            <p:cNvGrpSpPr/>
            <p:nvPr/>
          </p:nvGrpSpPr>
          <p:grpSpPr>
            <a:xfrm rot="3691347" flipH="1">
              <a:off x="9418350" y="3850683"/>
              <a:ext cx="856573" cy="1345399"/>
              <a:chOff x="11185781" y="1273264"/>
              <a:chExt cx="286640" cy="29091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FA0C1EEB-5923-EC40-BC92-22F901FD93F3}"/>
                  </a:ext>
                </a:extLst>
              </p:cNvPr>
              <p:cNvSpPr/>
              <p:nvPr/>
            </p:nvSpPr>
            <p:spPr>
              <a:xfrm rot="16200000">
                <a:off x="11307927" y="1346202"/>
                <a:ext cx="122386" cy="140622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C70A67A8-2BEE-7C4D-B81B-764F916600E1}"/>
                  </a:ext>
                </a:extLst>
              </p:cNvPr>
              <p:cNvSpPr/>
              <p:nvPr/>
            </p:nvSpPr>
            <p:spPr>
              <a:xfrm rot="16200000">
                <a:off x="11246413" y="1323814"/>
                <a:ext cx="192518" cy="185398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591CD34A-8068-B248-AC55-78040E32A7A2}"/>
                  </a:ext>
                </a:extLst>
              </p:cNvPr>
              <p:cNvSpPr/>
              <p:nvPr/>
            </p:nvSpPr>
            <p:spPr>
              <a:xfrm rot="16200000">
                <a:off x="11183645" y="1275400"/>
                <a:ext cx="290912" cy="286640"/>
              </a:xfrm>
              <a:prstGeom prst="blockArc">
                <a:avLst>
                  <a:gd name="adj1" fmla="val 9954277"/>
                  <a:gd name="adj2" fmla="val 1556333"/>
                  <a:gd name="adj3" fmla="val 11496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551144" y="4008542"/>
              <a:ext cx="1104673" cy="5528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Delayed (GHz) EMP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16842" y="1323528"/>
              <a:ext cx="1219809" cy="32521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Solid target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2953499">
              <a:off x="7739096" y="1406125"/>
              <a:ext cx="776149" cy="1078660"/>
              <a:chOff x="9983551" y="2455255"/>
              <a:chExt cx="851793" cy="1353908"/>
            </a:xfrm>
            <a:solidFill>
              <a:srgbClr val="FFC000"/>
            </a:solidFill>
          </p:grpSpPr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FA0C1EEB-5923-EC40-BC92-22F901FD93F3}"/>
                  </a:ext>
                </a:extLst>
              </p:cNvPr>
              <p:cNvSpPr/>
              <p:nvPr/>
            </p:nvSpPr>
            <p:spPr>
              <a:xfrm rot="5588894" flipH="1">
                <a:off x="10006476" y="2906481"/>
                <a:ext cx="569586" cy="417879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rgbClr val="FFC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>
                <a:extLst>
                  <a:ext uri="{FF2B5EF4-FFF2-40B4-BE49-F238E27FC236}">
                    <a16:creationId xmlns:a16="http://schemas.microsoft.com/office/drawing/2014/main" id="{C70A67A8-2BEE-7C4D-B81B-764F916600E1}"/>
                  </a:ext>
                </a:extLst>
              </p:cNvPr>
              <p:cNvSpPr/>
              <p:nvPr/>
            </p:nvSpPr>
            <p:spPr>
              <a:xfrm rot="5588894" flipH="1">
                <a:off x="9921754" y="2844269"/>
                <a:ext cx="895981" cy="550937"/>
              </a:xfrm>
              <a:prstGeom prst="blockArc">
                <a:avLst>
                  <a:gd name="adj1" fmla="val 10800000"/>
                  <a:gd name="adj2" fmla="val 220004"/>
                  <a:gd name="adj3" fmla="val 13730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rgbClr val="FFC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>
                <a:extLst>
                  <a:ext uri="{FF2B5EF4-FFF2-40B4-BE49-F238E27FC236}">
                    <a16:creationId xmlns:a16="http://schemas.microsoft.com/office/drawing/2014/main" id="{591CD34A-8068-B248-AC55-78040E32A7A2}"/>
                  </a:ext>
                </a:extLst>
              </p:cNvPr>
              <p:cNvSpPr/>
              <p:nvPr/>
            </p:nvSpPr>
            <p:spPr>
              <a:xfrm rot="5588894" flipH="1">
                <a:off x="9732494" y="2706312"/>
                <a:ext cx="1353908" cy="851793"/>
              </a:xfrm>
              <a:prstGeom prst="blockArc">
                <a:avLst>
                  <a:gd name="adj1" fmla="val 9954277"/>
                  <a:gd name="adj2" fmla="val 1556333"/>
                  <a:gd name="adj3" fmla="val 11496"/>
                </a:avLst>
              </a:prstGeom>
              <a:grpFill/>
              <a:ln>
                <a:solidFill>
                  <a:schemeClr val="accent1"/>
                </a:solidFill>
              </a:ln>
              <a:effectLst>
                <a:glow rad="139700">
                  <a:srgbClr val="FFC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US" sz="20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173856" y="1107251"/>
              <a:ext cx="110467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Plasma emission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8983675" y="1648741"/>
              <a:ext cx="926318" cy="2500861"/>
            </a:xfrm>
            <a:prstGeom prst="ca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 smtClean="0"/>
            </a:p>
          </p:txBody>
        </p:sp>
        <p:sp>
          <p:nvSpPr>
            <p:cNvPr id="56" name="Freeform 55"/>
            <p:cNvSpPr/>
            <p:nvPr/>
          </p:nvSpPr>
          <p:spPr>
            <a:xfrm rot="4447196">
              <a:off x="7975186" y="2410925"/>
              <a:ext cx="658260" cy="1447615"/>
            </a:xfrm>
            <a:custGeom>
              <a:avLst/>
              <a:gdLst>
                <a:gd name="connsiteX0" fmla="*/ 0 w 658260"/>
                <a:gd name="connsiteY0" fmla="*/ 1037586 h 1037586"/>
                <a:gd name="connsiteX1" fmla="*/ 272210 w 658260"/>
                <a:gd name="connsiteY1" fmla="*/ 0 h 1037586"/>
                <a:gd name="connsiteX2" fmla="*/ 386050 w 658260"/>
                <a:gd name="connsiteY2" fmla="*/ 0 h 1037586"/>
                <a:gd name="connsiteX3" fmla="*/ 658260 w 658260"/>
                <a:gd name="connsiteY3" fmla="*/ 1037586 h 103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260" h="1037586">
                  <a:moveTo>
                    <a:pt x="0" y="1037586"/>
                  </a:moveTo>
                  <a:lnTo>
                    <a:pt x="272210" y="0"/>
                  </a:lnTo>
                  <a:lnTo>
                    <a:pt x="386050" y="0"/>
                  </a:lnTo>
                  <a:lnTo>
                    <a:pt x="658260" y="1037586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54000">
                  <a:schemeClr val="accent6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35715" y="3258782"/>
              <a:ext cx="83168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Laser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8816606" y="2162114"/>
              <a:ext cx="381000" cy="400110"/>
              <a:chOff x="11309245" y="1163423"/>
              <a:chExt cx="381000" cy="40011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8829547" y="2385508"/>
              <a:ext cx="381000" cy="400110"/>
              <a:chOff x="11309245" y="1163423"/>
              <a:chExt cx="381000" cy="40011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492017" y="3395470"/>
              <a:ext cx="381000" cy="400110"/>
              <a:chOff x="11309245" y="1163423"/>
              <a:chExt cx="381000" cy="40011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8729392" y="3463593"/>
              <a:ext cx="381000" cy="400110"/>
              <a:chOff x="11309245" y="1163423"/>
              <a:chExt cx="381000" cy="40011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829547" y="1940695"/>
              <a:ext cx="381000" cy="400110"/>
              <a:chOff x="11309245" y="1163423"/>
              <a:chExt cx="381000" cy="40011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777558" y="3247083"/>
              <a:ext cx="381000" cy="400110"/>
              <a:chOff x="11309245" y="1163423"/>
              <a:chExt cx="381000" cy="40011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359625" y="2215532"/>
              <a:ext cx="381000" cy="400110"/>
              <a:chOff x="11309245" y="1163423"/>
              <a:chExt cx="381000" cy="40011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904037" y="2505597"/>
              <a:ext cx="381000" cy="400110"/>
              <a:chOff x="11309245" y="1163423"/>
              <a:chExt cx="381000" cy="40011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20661740">
                <a:off x="11309245" y="1163423"/>
                <a:ext cx="38100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8654956" y="2434907"/>
              <a:ext cx="381000" cy="369332"/>
              <a:chOff x="11296357" y="1220594"/>
              <a:chExt cx="381000" cy="369332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8615113" y="2105658"/>
              <a:ext cx="381000" cy="369332"/>
              <a:chOff x="11296357" y="1220594"/>
              <a:chExt cx="381000" cy="36933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8986705" y="2299052"/>
              <a:ext cx="381000" cy="369332"/>
              <a:chOff x="11296357" y="1220594"/>
              <a:chExt cx="381000" cy="369332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602675" y="3332823"/>
              <a:ext cx="381000" cy="369332"/>
              <a:chOff x="11296357" y="1220594"/>
              <a:chExt cx="381000" cy="36933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903249" y="3477521"/>
              <a:ext cx="381000" cy="369332"/>
              <a:chOff x="11296357" y="1220594"/>
              <a:chExt cx="381000" cy="36933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806777" y="3128922"/>
              <a:ext cx="381000" cy="369332"/>
              <a:chOff x="11296357" y="1220594"/>
              <a:chExt cx="381000" cy="369332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1372407" y="1329563"/>
                <a:ext cx="160324" cy="1321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 smtClean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20661740">
                <a:off x="11296357" y="1220594"/>
                <a:ext cx="3810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 flipH="1">
              <a:off x="8278529" y="2829563"/>
              <a:ext cx="700770" cy="7851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8274520" y="3162430"/>
              <a:ext cx="700770" cy="7851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9045150" y="2766716"/>
                  <a:ext cx="289374" cy="41408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sz="2000" dirty="0" err="1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150" y="2766716"/>
                  <a:ext cx="289374" cy="4140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7573567" y="2621237"/>
                  <a:ext cx="312265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 err="1" smtClean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567" y="2621237"/>
                  <a:ext cx="31226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3462" t="-33333" r="-63462" b="-13725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/>
            <p:nvPr/>
          </p:nvCxnSpPr>
          <p:spPr>
            <a:xfrm flipH="1" flipV="1">
              <a:off x="7424582" y="2581606"/>
              <a:ext cx="496338" cy="10219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75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Wavelength Scaling into the LWIR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AD38C-38D4-8373-1D58-5D03AB604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28307" r="52576" b="42047"/>
          <a:stretch/>
        </p:blipFill>
        <p:spPr>
          <a:xfrm>
            <a:off x="2759507" y="4735903"/>
            <a:ext cx="2930103" cy="1498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48" y="4670563"/>
            <a:ext cx="2177459" cy="16288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2548"/>
          <a:stretch/>
        </p:blipFill>
        <p:spPr>
          <a:xfrm>
            <a:off x="631925" y="1502197"/>
            <a:ext cx="4968671" cy="30976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709" y="1165381"/>
            <a:ext cx="443899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Measured RF Power Spectral Density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1214" y="2471766"/>
            <a:ext cx="85839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Arbitrary Units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47CBB-6354-74BE-3119-24BEF4A4CC4A}"/>
              </a:ext>
            </a:extLst>
          </p:cNvPr>
          <p:cNvSpPr txBox="1"/>
          <p:nvPr/>
        </p:nvSpPr>
        <p:spPr>
          <a:xfrm>
            <a:off x="6541539" y="1210444"/>
            <a:ext cx="5193261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FY22 results exceeded expectations!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Orders </a:t>
            </a:r>
            <a:r>
              <a:rPr lang="en-US" sz="2000" dirty="0">
                <a:solidFill>
                  <a:schemeClr val="bg1"/>
                </a:solidFill>
              </a:rPr>
              <a:t>of magnitude improvement across all frequencies achieved with BNL laser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07" y="2348218"/>
            <a:ext cx="575512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Target pre-ionization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8991" y="1326187"/>
            <a:ext cx="5334114" cy="2397915"/>
          </a:xfrm>
        </p:spPr>
        <p:txBody>
          <a:bodyPr/>
          <a:lstStyle/>
          <a:p>
            <a:r>
              <a:rPr lang="en-US" dirty="0" smtClean="0"/>
              <a:t>Previous work at JHU/APL showed orders of magnitude increase in RF emissions from pre-ionized dielectric targets with NIR drive lasers</a:t>
            </a:r>
          </a:p>
          <a:p>
            <a:r>
              <a:rPr lang="en-US" dirty="0" smtClean="0"/>
              <a:t>Hypothesize improved laser absorption at the critical density layer in the expanding plasma causes a higher electron temperature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1" y="972590"/>
            <a:ext cx="4434032" cy="21197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52103" y="3183712"/>
            <a:ext cx="492944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S. Varma, J. Spicer, B. Brawley, and J. Miragliotta, “Plasma enhancement of femtosecond laser-induced electromagnetic pulses at metal and dielectric surfaces,” </a:t>
            </a:r>
            <a:r>
              <a:rPr lang="en-US" sz="800" i="1" dirty="0"/>
              <a:t>Opt. Eng.</a:t>
            </a:r>
            <a:r>
              <a:rPr lang="en-US" sz="800" dirty="0"/>
              <a:t>, vol. 53, no. 5, p. 051515, </a:t>
            </a:r>
            <a:r>
              <a:rPr lang="en-US" sz="800" dirty="0" smtClean="0"/>
              <a:t>2014.</a:t>
            </a:r>
            <a:endParaRPr lang="en-US" sz="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8686" y="3927713"/>
            <a:ext cx="125829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Option 1: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4072" y="3927713"/>
            <a:ext cx="124385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Option 2: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5023" y="3927713"/>
            <a:ext cx="196180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Option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241" y="4441265"/>
            <a:ext cx="335918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Pulse stacker before main amp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7670" y="4441265"/>
            <a:ext cx="312323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Ti:Sapphire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fs pre-ionization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5192" y="4441265"/>
            <a:ext cx="312323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Nd:YAG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 pre-ionization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EB2092-B782-1A3B-036F-5B65E023F806}"/>
              </a:ext>
            </a:extLst>
          </p:cNvPr>
          <p:cNvCxnSpPr/>
          <p:nvPr/>
        </p:nvCxnSpPr>
        <p:spPr>
          <a:xfrm>
            <a:off x="1319720" y="5922207"/>
            <a:ext cx="13193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83527" y="6053667"/>
                <a:ext cx="291518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ps</a:t>
                </a:r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– ns delays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100 fs</a:t>
                </a:r>
                <a:endParaRPr lang="en-US" sz="2000" dirty="0" err="1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27" y="6053667"/>
                <a:ext cx="2915184" cy="400110"/>
              </a:xfrm>
              <a:prstGeom prst="rect">
                <a:avLst/>
              </a:prstGeom>
              <a:blipFill>
                <a:blip r:embed="rId3"/>
                <a:stretch>
                  <a:fillRect l="-2301" t="-6061" b="-2727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EB2092-B782-1A3B-036F-5B65E023F806}"/>
              </a:ext>
            </a:extLst>
          </p:cNvPr>
          <p:cNvCxnSpPr/>
          <p:nvPr/>
        </p:nvCxnSpPr>
        <p:spPr>
          <a:xfrm>
            <a:off x="5392741" y="5922207"/>
            <a:ext cx="13193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85513" y="6053667"/>
                <a:ext cx="291518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ps</a:t>
                </a:r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– 10s ns delays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ps</a:t>
                </a:r>
                <a:endParaRPr lang="en-US" sz="2000" dirty="0" err="1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513" y="6053667"/>
                <a:ext cx="2915184" cy="400110"/>
              </a:xfrm>
              <a:prstGeom prst="rect">
                <a:avLst/>
              </a:prstGeom>
              <a:blipFill>
                <a:blip r:embed="rId4"/>
                <a:stretch>
                  <a:fillRect l="-2301" t="-6061" r="-837" b="-2727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EB2092-B782-1A3B-036F-5B65E023F806}"/>
              </a:ext>
            </a:extLst>
          </p:cNvPr>
          <p:cNvCxnSpPr/>
          <p:nvPr/>
        </p:nvCxnSpPr>
        <p:spPr>
          <a:xfrm>
            <a:off x="9255809" y="5922207"/>
            <a:ext cx="13193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493226" y="6053667"/>
                <a:ext cx="2915184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10s ns delays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0.25 ns</a:t>
                </a:r>
                <a:endParaRPr lang="en-US" sz="20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226" y="6053667"/>
                <a:ext cx="2915184" cy="400110"/>
              </a:xfrm>
              <a:prstGeom prst="rect">
                <a:avLst/>
              </a:prstGeom>
              <a:blipFill>
                <a:blip r:embed="rId5"/>
                <a:stretch>
                  <a:fillRect l="-2092" t="-6061" r="-1464" b="-2727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 descr="Wide upward diagonal"/>
          <p:cNvSpPr>
            <a:spLocks/>
          </p:cNvSpPr>
          <p:nvPr/>
        </p:nvSpPr>
        <p:spPr bwMode="auto">
          <a:xfrm>
            <a:off x="1143221" y="4889910"/>
            <a:ext cx="435465" cy="903184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 descr="Wide upward diagonal"/>
          <p:cNvSpPr>
            <a:spLocks/>
          </p:cNvSpPr>
          <p:nvPr/>
        </p:nvSpPr>
        <p:spPr bwMode="auto">
          <a:xfrm>
            <a:off x="2327792" y="4889910"/>
            <a:ext cx="435465" cy="903184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 descr="Wide upward diagonal"/>
          <p:cNvSpPr>
            <a:spLocks/>
          </p:cNvSpPr>
          <p:nvPr/>
        </p:nvSpPr>
        <p:spPr bwMode="auto">
          <a:xfrm>
            <a:off x="5249555" y="4889910"/>
            <a:ext cx="435465" cy="903184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 descr="Wide upward diagonal"/>
          <p:cNvSpPr>
            <a:spLocks/>
          </p:cNvSpPr>
          <p:nvPr/>
        </p:nvSpPr>
        <p:spPr bwMode="auto">
          <a:xfrm>
            <a:off x="6594150" y="4889910"/>
            <a:ext cx="117976" cy="903184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 descr="Wide upward diagonal"/>
          <p:cNvSpPr>
            <a:spLocks/>
          </p:cNvSpPr>
          <p:nvPr/>
        </p:nvSpPr>
        <p:spPr bwMode="auto">
          <a:xfrm>
            <a:off x="9112623" y="4889910"/>
            <a:ext cx="435465" cy="903184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 descr="Wide upward diagonal"/>
          <p:cNvSpPr>
            <a:spLocks/>
          </p:cNvSpPr>
          <p:nvPr/>
        </p:nvSpPr>
        <p:spPr bwMode="auto">
          <a:xfrm>
            <a:off x="8559801" y="5504318"/>
            <a:ext cx="2569372" cy="288776"/>
          </a:xfrm>
          <a:custGeom>
            <a:avLst/>
            <a:gdLst>
              <a:gd name="T0" fmla="*/ 0 w 1152"/>
              <a:gd name="T1" fmla="*/ 2147483647 h 568"/>
              <a:gd name="T2" fmla="*/ 2147483647 w 1152"/>
              <a:gd name="T3" fmla="*/ 2147483647 h 568"/>
              <a:gd name="T4" fmla="*/ 2147483647 w 1152"/>
              <a:gd name="T5" fmla="*/ 0 h 568"/>
              <a:gd name="T6" fmla="*/ 2147483647 w 1152"/>
              <a:gd name="T7" fmla="*/ 2147483647 h 568"/>
              <a:gd name="T8" fmla="*/ 2147483647 w 1152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68"/>
              <a:gd name="T17" fmla="*/ 1152 w 1152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68">
                <a:moveTo>
                  <a:pt x="0" y="528"/>
                </a:moveTo>
                <a:cubicBezTo>
                  <a:pt x="48" y="548"/>
                  <a:pt x="96" y="568"/>
                  <a:pt x="192" y="480"/>
                </a:cubicBezTo>
                <a:cubicBezTo>
                  <a:pt x="288" y="392"/>
                  <a:pt x="448" y="0"/>
                  <a:pt x="576" y="0"/>
                </a:cubicBezTo>
                <a:cubicBezTo>
                  <a:pt x="704" y="0"/>
                  <a:pt x="864" y="392"/>
                  <a:pt x="960" y="480"/>
                </a:cubicBezTo>
                <a:cubicBezTo>
                  <a:pt x="1056" y="568"/>
                  <a:pt x="1104" y="548"/>
                  <a:pt x="1152" y="528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Key experimental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879" y="1181100"/>
            <a:ext cx="6529076" cy="5029200"/>
          </a:xfrm>
        </p:spPr>
        <p:txBody>
          <a:bodyPr>
            <a:normAutofit/>
          </a:bodyPr>
          <a:lstStyle/>
          <a:p>
            <a:r>
              <a:rPr lang="en-US" dirty="0"/>
              <a:t>How does </a:t>
            </a:r>
            <a:r>
              <a:rPr lang="en-US" dirty="0" smtClean="0"/>
              <a:t>RF emission change </a:t>
            </a:r>
            <a:r>
              <a:rPr lang="en-US" dirty="0"/>
              <a:t>with laser incidence angle and </a:t>
            </a:r>
            <a:r>
              <a:rPr lang="en-US" dirty="0" smtClean="0"/>
              <a:t>intensity</a:t>
            </a:r>
            <a:r>
              <a:rPr lang="en-US" dirty="0"/>
              <a:t>? Can we match theoretical models?</a:t>
            </a:r>
          </a:p>
          <a:p>
            <a:pPr lvl="1"/>
            <a:r>
              <a:rPr lang="en-US" dirty="0"/>
              <a:t>How does emissions strength compare between dielectric and metal targets?</a:t>
            </a:r>
          </a:p>
          <a:p>
            <a:r>
              <a:rPr lang="en-US" dirty="0" smtClean="0"/>
              <a:t>Does </a:t>
            </a:r>
            <a:r>
              <a:rPr lang="en-US" dirty="0" smtClean="0"/>
              <a:t>pre-ionization increase the RF emission from solid </a:t>
            </a:r>
            <a:r>
              <a:rPr lang="en-US" dirty="0" smtClean="0"/>
              <a:t>targets similar to what we see in the NIR?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pulse separation time scale improves RF emission?</a:t>
            </a:r>
          </a:p>
          <a:p>
            <a:pPr lvl="1"/>
            <a:r>
              <a:rPr lang="en-US" dirty="0" smtClean="0"/>
              <a:t>Does pre-ionization improve LWIR absorption by the plasma?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 </a:t>
            </a:r>
            <a:r>
              <a:rPr lang="en-US" dirty="0" smtClean="0"/>
              <a:t>we detect a temperature electron population through </a:t>
            </a:r>
            <a:r>
              <a:rPr lang="en-US" dirty="0" err="1" smtClean="0"/>
              <a:t>keV</a:t>
            </a:r>
            <a:r>
              <a:rPr lang="en-US" dirty="0" smtClean="0"/>
              <a:t> bremsstrahlung? Does the electron temperature correlate with RF emission?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What effects does the emitted </a:t>
            </a:r>
            <a:r>
              <a:rPr lang="en-US" dirty="0" err="1" smtClean="0"/>
              <a:t>ultrawide</a:t>
            </a:r>
            <a:r>
              <a:rPr lang="en-US" dirty="0" err="1" smtClean="0"/>
              <a:t>band</a:t>
            </a:r>
            <a:r>
              <a:rPr lang="en-US" dirty="0" smtClean="0"/>
              <a:t> RF field have on electronic devices?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r="7077"/>
          <a:stretch/>
        </p:blipFill>
        <p:spPr>
          <a:xfrm>
            <a:off x="7742802" y="1181100"/>
            <a:ext cx="3574151" cy="2754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2424" y="3996826"/>
            <a:ext cx="376237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X-ray emission spectrum measured from USPL ablation of copper wire in air</a:t>
            </a:r>
          </a:p>
        </p:txBody>
      </p:sp>
    </p:spTree>
    <p:extLst>
      <p:ext uri="{BB962C8B-B14F-4D97-AF65-F5344CB8AC3E}">
        <p14:creationId xmlns:p14="http://schemas.microsoft.com/office/powerpoint/2010/main" val="290505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Diagnostics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0960" y="1161205"/>
            <a:ext cx="5215544" cy="5029200"/>
          </a:xfrm>
        </p:spPr>
        <p:txBody>
          <a:bodyPr/>
          <a:lstStyle/>
          <a:p>
            <a:r>
              <a:rPr lang="en-US" dirty="0" smtClean="0"/>
              <a:t>RF collection equipment </a:t>
            </a:r>
          </a:p>
          <a:p>
            <a:pPr lvl="1"/>
            <a:r>
              <a:rPr lang="en-US" dirty="0" smtClean="0"/>
              <a:t>High speed oscilloscope(s) and broadband horn antenna(s)</a:t>
            </a:r>
          </a:p>
          <a:p>
            <a:r>
              <a:rPr lang="en-US" dirty="0" smtClean="0"/>
              <a:t>Shadowgraph imaging of shock dynamics</a:t>
            </a:r>
            <a:endParaRPr lang="en-US" dirty="0"/>
          </a:p>
          <a:p>
            <a:pPr lvl="1"/>
            <a:r>
              <a:rPr lang="en-US" dirty="0" err="1" smtClean="0"/>
              <a:t>mW</a:t>
            </a:r>
            <a:r>
              <a:rPr lang="en-US" dirty="0" smtClean="0"/>
              <a:t>-class laser diode and gated ICCD</a:t>
            </a:r>
          </a:p>
          <a:p>
            <a:pPr lvl="1"/>
            <a:r>
              <a:rPr lang="en-US" dirty="0" smtClean="0"/>
              <a:t>Shock evolution allows estimate of laser absorption</a:t>
            </a:r>
          </a:p>
          <a:p>
            <a:r>
              <a:rPr lang="en-US" dirty="0" smtClean="0"/>
              <a:t>Pump reflectometer</a:t>
            </a:r>
          </a:p>
          <a:p>
            <a:pPr lvl="1"/>
            <a:r>
              <a:rPr lang="en-US" dirty="0" smtClean="0"/>
              <a:t>Power meter based reflectance measurement</a:t>
            </a:r>
          </a:p>
          <a:p>
            <a:r>
              <a:rPr lang="en-US" dirty="0" smtClean="0"/>
              <a:t>X-ray spectrometer (preferably filter based)</a:t>
            </a:r>
          </a:p>
          <a:p>
            <a:pPr lvl="1"/>
            <a:r>
              <a:rPr lang="en-US" dirty="0" smtClean="0"/>
              <a:t>Detects bremsstrahlung emission from hypothesized high temperature electrons</a:t>
            </a:r>
          </a:p>
          <a:p>
            <a:r>
              <a:rPr lang="en-US" dirty="0" smtClean="0"/>
              <a:t>“DUT” electronics</a:t>
            </a:r>
          </a:p>
          <a:p>
            <a:pPr lvl="1"/>
            <a:r>
              <a:rPr lang="en-US" dirty="0" smtClean="0"/>
              <a:t>Field effects on transistors,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14" y="3970902"/>
            <a:ext cx="2588402" cy="2117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66" y="417314"/>
            <a:ext cx="4011516" cy="301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422" y="3879385"/>
            <a:ext cx="204843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24" y="4431236"/>
            <a:ext cx="1560711" cy="207282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57833" y="844376"/>
            <a:ext cx="7675268" cy="4041078"/>
            <a:chOff x="327429" y="1059262"/>
            <a:chExt cx="8247869" cy="4366110"/>
          </a:xfrm>
        </p:grpSpPr>
        <p:pic>
          <p:nvPicPr>
            <p:cNvPr id="8" name="Content Placeholder 7">
              <a:extLst>
                <a:ext uri="{FF2B5EF4-FFF2-40B4-BE49-F238E27FC236}">
                  <a16:creationId xmlns:a16="http://schemas.microsoft.com/office/drawing/2014/main" id="{46A1F47D-51F2-D03E-297A-5D7C2EAE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</a:blip>
            <a:srcRect l="2339" r="1627" b="1151"/>
            <a:stretch/>
          </p:blipFill>
          <p:spPr>
            <a:xfrm>
              <a:off x="327429" y="1059262"/>
              <a:ext cx="5634781" cy="41458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91A9E2-B00D-A72B-70D5-DFCDCD06B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3101" y="2685276"/>
              <a:ext cx="1002899" cy="274473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D90B3B-2131-CE82-1BF3-132032BC67A6}"/>
                </a:ext>
              </a:extLst>
            </p:cNvPr>
            <p:cNvSpPr txBox="1"/>
            <p:nvPr/>
          </p:nvSpPr>
          <p:spPr>
            <a:xfrm>
              <a:off x="6098826" y="2296001"/>
              <a:ext cx="2476472" cy="99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Point of NIR lasers </a:t>
              </a:r>
              <a:r>
                <a:rPr lang="en-US" dirty="0" smtClean="0"/>
                <a:t>extraction; runs along the floor?</a:t>
              </a:r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3AB558-B504-CF96-0474-8E4269048D9D}"/>
                </a:ext>
              </a:extLst>
            </p:cNvPr>
            <p:cNvCxnSpPr/>
            <p:nvPr/>
          </p:nvCxnSpPr>
          <p:spPr>
            <a:xfrm>
              <a:off x="4308307" y="3565562"/>
              <a:ext cx="324958" cy="394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007F2A-7672-33B1-C6FE-D2DA5469A0C8}"/>
                </a:ext>
              </a:extLst>
            </p:cNvPr>
            <p:cNvCxnSpPr/>
            <p:nvPr/>
          </p:nvCxnSpPr>
          <p:spPr>
            <a:xfrm>
              <a:off x="3261267" y="4153632"/>
              <a:ext cx="272659" cy="340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45116C7-532C-9499-C6D6-F68BAB0836CB}"/>
                </a:ext>
              </a:extLst>
            </p:cNvPr>
            <p:cNvCxnSpPr/>
            <p:nvPr/>
          </p:nvCxnSpPr>
          <p:spPr>
            <a:xfrm flipV="1">
              <a:off x="3493260" y="3918320"/>
              <a:ext cx="1102747" cy="5761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C02BC7-4F20-5F55-B060-19FEF69D5C6E}"/>
                </a:ext>
              </a:extLst>
            </p:cNvPr>
            <p:cNvSpPr txBox="1"/>
            <p:nvPr/>
          </p:nvSpPr>
          <p:spPr>
            <a:xfrm rot="19924225">
              <a:off x="3624473" y="3806816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144”</a:t>
              </a:r>
            </a:p>
          </p:txBody>
        </p:sp>
        <p:sp>
          <p:nvSpPr>
            <p:cNvPr id="25" name="Oval 24"/>
            <p:cNvSpPr/>
            <p:nvPr/>
          </p:nvSpPr>
          <p:spPr>
            <a:xfrm rot="19929423">
              <a:off x="3360849" y="2765205"/>
              <a:ext cx="751845" cy="471627"/>
            </a:xfrm>
            <a:prstGeom prst="ellipse">
              <a:avLst/>
            </a:prstGeom>
            <a:solidFill>
              <a:schemeClr val="accent2">
                <a:alpha val="44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/>
              <a:endParaRPr lang="en-US" sz="2000" dirty="0" err="1" smtClean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73656" y="3284401"/>
              <a:ext cx="412094" cy="214097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reeform 65"/>
          <p:cNvSpPr/>
          <p:nvPr/>
        </p:nvSpPr>
        <p:spPr>
          <a:xfrm rot="5400000">
            <a:off x="5349542" y="4147154"/>
            <a:ext cx="132130" cy="1871277"/>
          </a:xfrm>
          <a:custGeom>
            <a:avLst/>
            <a:gdLst>
              <a:gd name="connsiteX0" fmla="*/ 132509 w 347983"/>
              <a:gd name="connsiteY0" fmla="*/ 0 h 3366933"/>
              <a:gd name="connsiteX1" fmla="*/ 218943 w 347983"/>
              <a:gd name="connsiteY1" fmla="*/ 88145 h 3366933"/>
              <a:gd name="connsiteX2" fmla="*/ 347983 w 347983"/>
              <a:gd name="connsiteY2" fmla="*/ 3366933 h 3366933"/>
              <a:gd name="connsiteX3" fmla="*/ 0 w 347983"/>
              <a:gd name="connsiteY3" fmla="*/ 3366933 h 336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3" h="3366933">
                <a:moveTo>
                  <a:pt x="132509" y="0"/>
                </a:moveTo>
                <a:lnTo>
                  <a:pt x="218943" y="88145"/>
                </a:lnTo>
                <a:lnTo>
                  <a:pt x="347983" y="3366933"/>
                </a:lnTo>
                <a:lnTo>
                  <a:pt x="0" y="336693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Experimental Layout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00041" y="536420"/>
            <a:ext cx="296170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Plan to set up on 18” wide breadboard ahead of polarization rotator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51041" y="641907"/>
            <a:ext cx="2743200" cy="5486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32" name="Oval 31"/>
          <p:cNvSpPr/>
          <p:nvPr/>
        </p:nvSpPr>
        <p:spPr>
          <a:xfrm>
            <a:off x="9408159" y="2360656"/>
            <a:ext cx="716915" cy="64924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34" name="Oval 33"/>
          <p:cNvSpPr/>
          <p:nvPr/>
        </p:nvSpPr>
        <p:spPr>
          <a:xfrm>
            <a:off x="9582921" y="2522715"/>
            <a:ext cx="367389" cy="325123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38" name="Freeform 37"/>
          <p:cNvSpPr/>
          <p:nvPr/>
        </p:nvSpPr>
        <p:spPr>
          <a:xfrm>
            <a:off x="9646697" y="2606532"/>
            <a:ext cx="266518" cy="3366933"/>
          </a:xfrm>
          <a:custGeom>
            <a:avLst/>
            <a:gdLst>
              <a:gd name="connsiteX0" fmla="*/ 132509 w 347983"/>
              <a:gd name="connsiteY0" fmla="*/ 0 h 3366933"/>
              <a:gd name="connsiteX1" fmla="*/ 218943 w 347983"/>
              <a:gd name="connsiteY1" fmla="*/ 88145 h 3366933"/>
              <a:gd name="connsiteX2" fmla="*/ 347983 w 347983"/>
              <a:gd name="connsiteY2" fmla="*/ 3366933 h 3366933"/>
              <a:gd name="connsiteX3" fmla="*/ 0 w 347983"/>
              <a:gd name="connsiteY3" fmla="*/ 3366933 h 336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3" h="3366933">
                <a:moveTo>
                  <a:pt x="132509" y="0"/>
                </a:moveTo>
                <a:lnTo>
                  <a:pt x="218943" y="88145"/>
                </a:lnTo>
                <a:lnTo>
                  <a:pt x="347983" y="3366933"/>
                </a:lnTo>
                <a:lnTo>
                  <a:pt x="0" y="336693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35" name="Oval 34"/>
          <p:cNvSpPr/>
          <p:nvPr/>
        </p:nvSpPr>
        <p:spPr>
          <a:xfrm>
            <a:off x="9545826" y="5925915"/>
            <a:ext cx="46826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grpSp>
        <p:nvGrpSpPr>
          <p:cNvPr id="46" name="Group 45"/>
          <p:cNvGrpSpPr/>
          <p:nvPr/>
        </p:nvGrpSpPr>
        <p:grpSpPr>
          <a:xfrm>
            <a:off x="9408481" y="793150"/>
            <a:ext cx="742950" cy="915416"/>
            <a:chOff x="9426243" y="1019595"/>
            <a:chExt cx="742950" cy="915416"/>
          </a:xfrm>
        </p:grpSpPr>
        <p:grpSp>
          <p:nvGrpSpPr>
            <p:cNvPr id="44" name="Group 43"/>
            <p:cNvGrpSpPr/>
            <p:nvPr/>
          </p:nvGrpSpPr>
          <p:grpSpPr>
            <a:xfrm>
              <a:off x="9558628" y="1019595"/>
              <a:ext cx="478182" cy="700553"/>
              <a:chOff x="9568549" y="1181100"/>
              <a:chExt cx="478182" cy="700553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568550" y="1770585"/>
                <a:ext cx="478181" cy="1110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/>
                <a:endParaRPr lang="en-US" sz="2000" dirty="0" err="1" smtClean="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9568549" y="1181100"/>
                <a:ext cx="478181" cy="637110"/>
              </a:xfrm>
              <a:custGeom>
                <a:avLst/>
                <a:gdLst>
                  <a:gd name="connsiteX0" fmla="*/ 180439 w 468260"/>
                  <a:gd name="connsiteY0" fmla="*/ 0 h 637110"/>
                  <a:gd name="connsiteX1" fmla="*/ 287821 w 468260"/>
                  <a:gd name="connsiteY1" fmla="*/ 0 h 637110"/>
                  <a:gd name="connsiteX2" fmla="*/ 468260 w 468260"/>
                  <a:gd name="connsiteY2" fmla="*/ 637110 h 637110"/>
                  <a:gd name="connsiteX3" fmla="*/ 0 w 468260"/>
                  <a:gd name="connsiteY3" fmla="*/ 637110 h 63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260" h="637110">
                    <a:moveTo>
                      <a:pt x="180439" y="0"/>
                    </a:moveTo>
                    <a:lnTo>
                      <a:pt x="287821" y="0"/>
                    </a:lnTo>
                    <a:lnTo>
                      <a:pt x="468260" y="637110"/>
                    </a:lnTo>
                    <a:lnTo>
                      <a:pt x="0" y="6371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 err="1" smtClean="0"/>
              </a:p>
            </p:txBody>
          </p:sp>
        </p:grpSp>
        <p:sp>
          <p:nvSpPr>
            <p:cNvPr id="45" name="Arc 44"/>
            <p:cNvSpPr/>
            <p:nvPr/>
          </p:nvSpPr>
          <p:spPr>
            <a:xfrm rot="18872828">
              <a:off x="9436840" y="1202658"/>
              <a:ext cx="721756" cy="742950"/>
            </a:xfrm>
            <a:prstGeom prst="arc">
              <a:avLst/>
            </a:prstGeom>
            <a:ln w="127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38621" y="6162422"/>
                <a:ext cx="96866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≈1 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err="1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21" y="6162422"/>
                <a:ext cx="968662" cy="307777"/>
              </a:xfrm>
              <a:prstGeom prst="rect">
                <a:avLst/>
              </a:prstGeom>
              <a:blipFill>
                <a:blip r:embed="rId4"/>
                <a:stretch>
                  <a:fillRect l="-8805" r="-1887" b="-3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/>
          <p:nvPr/>
        </p:nvSpPr>
        <p:spPr>
          <a:xfrm rot="20281161">
            <a:off x="10417167" y="5239649"/>
            <a:ext cx="242725" cy="506734"/>
          </a:xfrm>
          <a:custGeom>
            <a:avLst/>
            <a:gdLst>
              <a:gd name="connsiteX0" fmla="*/ 221260 w 242725"/>
              <a:gd name="connsiteY0" fmla="*/ 0 h 506734"/>
              <a:gd name="connsiteX1" fmla="*/ 233800 w 242725"/>
              <a:gd name="connsiteY1" fmla="*/ 12540 h 506734"/>
              <a:gd name="connsiteX2" fmla="*/ 233801 w 242725"/>
              <a:gd name="connsiteY2" fmla="*/ 163280 h 506734"/>
              <a:gd name="connsiteX3" fmla="*/ 236857 w 242725"/>
              <a:gd name="connsiteY3" fmla="*/ 163227 h 506734"/>
              <a:gd name="connsiteX4" fmla="*/ 242725 w 242725"/>
              <a:gd name="connsiteY4" fmla="*/ 502638 h 506734"/>
              <a:gd name="connsiteX5" fmla="*/ 5868 w 242725"/>
              <a:gd name="connsiteY5" fmla="*/ 506734 h 506734"/>
              <a:gd name="connsiteX6" fmla="*/ 0 w 242725"/>
              <a:gd name="connsiteY6" fmla="*/ 167322 h 506734"/>
              <a:gd name="connsiteX7" fmla="*/ 158564 w 242725"/>
              <a:gd name="connsiteY7" fmla="*/ 164581 h 506734"/>
              <a:gd name="connsiteX8" fmla="*/ 158564 w 242725"/>
              <a:gd name="connsiteY8" fmla="*/ 12540 h 506734"/>
              <a:gd name="connsiteX9" fmla="*/ 171104 w 242725"/>
              <a:gd name="connsiteY9" fmla="*/ 0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725" h="506734">
                <a:moveTo>
                  <a:pt x="221260" y="0"/>
                </a:moveTo>
                <a:cubicBezTo>
                  <a:pt x="228186" y="0"/>
                  <a:pt x="233800" y="5614"/>
                  <a:pt x="233800" y="12540"/>
                </a:cubicBezTo>
                <a:lnTo>
                  <a:pt x="233801" y="163280"/>
                </a:lnTo>
                <a:lnTo>
                  <a:pt x="236857" y="163227"/>
                </a:lnTo>
                <a:lnTo>
                  <a:pt x="242725" y="502638"/>
                </a:lnTo>
                <a:lnTo>
                  <a:pt x="5868" y="506734"/>
                </a:lnTo>
                <a:lnTo>
                  <a:pt x="0" y="167322"/>
                </a:lnTo>
                <a:lnTo>
                  <a:pt x="158564" y="164581"/>
                </a:lnTo>
                <a:lnTo>
                  <a:pt x="158564" y="12540"/>
                </a:lnTo>
                <a:cubicBezTo>
                  <a:pt x="158564" y="5614"/>
                  <a:pt x="164178" y="0"/>
                  <a:pt x="171104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54" name="Rectangle 53"/>
          <p:cNvSpPr/>
          <p:nvPr/>
        </p:nvSpPr>
        <p:spPr>
          <a:xfrm>
            <a:off x="4308308" y="5410496"/>
            <a:ext cx="3059689" cy="571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55" name="Rectangle 54"/>
          <p:cNvSpPr/>
          <p:nvPr/>
        </p:nvSpPr>
        <p:spPr>
          <a:xfrm>
            <a:off x="4308307" y="6247596"/>
            <a:ext cx="3059689" cy="571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56" name="Rectangle 55"/>
          <p:cNvSpPr/>
          <p:nvPr/>
        </p:nvSpPr>
        <p:spPr>
          <a:xfrm>
            <a:off x="6111758" y="5236581"/>
            <a:ext cx="441045" cy="16642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57" name="Rectangle 56"/>
          <p:cNvSpPr/>
          <p:nvPr/>
        </p:nvSpPr>
        <p:spPr>
          <a:xfrm>
            <a:off x="6234776" y="4968144"/>
            <a:ext cx="180975" cy="26095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/>
            <a:endParaRPr lang="en-US" sz="2000" dirty="0" err="1" smtClean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77" y="4954371"/>
            <a:ext cx="425130" cy="301588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4839271" y="5767882"/>
            <a:ext cx="622315" cy="4328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sz="2000" dirty="0" smtClean="0"/>
              <a:t>ICCD</a:t>
            </a:r>
          </a:p>
        </p:txBody>
      </p:sp>
      <p:sp>
        <p:nvSpPr>
          <p:cNvPr id="65" name="Oval 64"/>
          <p:cNvSpPr/>
          <p:nvPr/>
        </p:nvSpPr>
        <p:spPr>
          <a:xfrm rot="5400000">
            <a:off x="4332996" y="5028561"/>
            <a:ext cx="265458" cy="105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67" name="Oval 66"/>
          <p:cNvSpPr/>
          <p:nvPr/>
        </p:nvSpPr>
        <p:spPr>
          <a:xfrm rot="5400000">
            <a:off x="5436643" y="5942048"/>
            <a:ext cx="265458" cy="105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6236289" y="5898661"/>
            <a:ext cx="179462" cy="200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581" y="4435160"/>
            <a:ext cx="146698" cy="286875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57" idx="0"/>
            <a:endCxn id="75" idx="2"/>
          </p:cNvCxnSpPr>
          <p:nvPr/>
        </p:nvCxnSpPr>
        <p:spPr>
          <a:xfrm flipV="1">
            <a:off x="6325264" y="4722035"/>
            <a:ext cx="666" cy="24610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325013" y="5470859"/>
            <a:ext cx="250" cy="5134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7" idx="0"/>
          </p:cNvCxnSpPr>
          <p:nvPr/>
        </p:nvCxnSpPr>
        <p:spPr>
          <a:xfrm flipH="1">
            <a:off x="5621979" y="5984331"/>
            <a:ext cx="710301" cy="1032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320785" y="4299973"/>
            <a:ext cx="3059689" cy="571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/>
          <a:srcRect l="6300" t="20382" r="5273" b="3441"/>
          <a:stretch/>
        </p:blipFill>
        <p:spPr>
          <a:xfrm>
            <a:off x="6210603" y="3554634"/>
            <a:ext cx="1116498" cy="726755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4096212" y="4281389"/>
            <a:ext cx="201637" cy="21888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3" name="Rounded Rectangle 102"/>
          <p:cNvSpPr/>
          <p:nvPr/>
        </p:nvSpPr>
        <p:spPr>
          <a:xfrm>
            <a:off x="7357543" y="4305446"/>
            <a:ext cx="235061" cy="219536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1" name="Freeform 100"/>
          <p:cNvSpPr/>
          <p:nvPr/>
        </p:nvSpPr>
        <p:spPr>
          <a:xfrm>
            <a:off x="7264958" y="4059534"/>
            <a:ext cx="442128" cy="1045029"/>
          </a:xfrm>
          <a:custGeom>
            <a:avLst/>
            <a:gdLst>
              <a:gd name="connsiteX0" fmla="*/ 70339 w 442128"/>
              <a:gd name="connsiteY0" fmla="*/ 1045029 h 1045029"/>
              <a:gd name="connsiteX1" fmla="*/ 120580 w 442128"/>
              <a:gd name="connsiteY1" fmla="*/ 1034980 h 1045029"/>
              <a:gd name="connsiteX2" fmla="*/ 180871 w 442128"/>
              <a:gd name="connsiteY2" fmla="*/ 1014884 h 1045029"/>
              <a:gd name="connsiteX3" fmla="*/ 221064 w 442128"/>
              <a:gd name="connsiteY3" fmla="*/ 1004835 h 1045029"/>
              <a:gd name="connsiteX4" fmla="*/ 261257 w 442128"/>
              <a:gd name="connsiteY4" fmla="*/ 984739 h 1045029"/>
              <a:gd name="connsiteX5" fmla="*/ 331596 w 442128"/>
              <a:gd name="connsiteY5" fmla="*/ 914400 h 1045029"/>
              <a:gd name="connsiteX6" fmla="*/ 371789 w 442128"/>
              <a:gd name="connsiteY6" fmla="*/ 874207 h 1045029"/>
              <a:gd name="connsiteX7" fmla="*/ 401934 w 442128"/>
              <a:gd name="connsiteY7" fmla="*/ 813917 h 1045029"/>
              <a:gd name="connsiteX8" fmla="*/ 411983 w 442128"/>
              <a:gd name="connsiteY8" fmla="*/ 773723 h 1045029"/>
              <a:gd name="connsiteX9" fmla="*/ 432079 w 442128"/>
              <a:gd name="connsiteY9" fmla="*/ 653143 h 1045029"/>
              <a:gd name="connsiteX10" fmla="*/ 442128 w 442128"/>
              <a:gd name="connsiteY10" fmla="*/ 602901 h 1045029"/>
              <a:gd name="connsiteX11" fmla="*/ 391886 w 442128"/>
              <a:gd name="connsiteY11" fmla="*/ 200967 h 1045029"/>
              <a:gd name="connsiteX12" fmla="*/ 371789 w 442128"/>
              <a:gd name="connsiteY12" fmla="*/ 170822 h 1045029"/>
              <a:gd name="connsiteX13" fmla="*/ 341644 w 442128"/>
              <a:gd name="connsiteY13" fmla="*/ 130629 h 1045029"/>
              <a:gd name="connsiteX14" fmla="*/ 321547 w 442128"/>
              <a:gd name="connsiteY14" fmla="*/ 100484 h 1045029"/>
              <a:gd name="connsiteX15" fmla="*/ 291402 w 442128"/>
              <a:gd name="connsiteY15" fmla="*/ 90435 h 1045029"/>
              <a:gd name="connsiteX16" fmla="*/ 200967 w 442128"/>
              <a:gd name="connsiteY16" fmla="*/ 30145 h 1045029"/>
              <a:gd name="connsiteX17" fmla="*/ 150726 w 442128"/>
              <a:gd name="connsiteY17" fmla="*/ 20097 h 1045029"/>
              <a:gd name="connsiteX18" fmla="*/ 120580 w 442128"/>
              <a:gd name="connsiteY18" fmla="*/ 10048 h 1045029"/>
              <a:gd name="connsiteX19" fmla="*/ 80387 w 442128"/>
              <a:gd name="connsiteY19" fmla="*/ 0 h 1045029"/>
              <a:gd name="connsiteX20" fmla="*/ 0 w 442128"/>
              <a:gd name="connsiteY20" fmla="*/ 30145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128" h="1045029">
                <a:moveTo>
                  <a:pt x="70339" y="1045029"/>
                </a:moveTo>
                <a:cubicBezTo>
                  <a:pt x="87086" y="1041679"/>
                  <a:pt x="104103" y="1039474"/>
                  <a:pt x="120580" y="1034980"/>
                </a:cubicBezTo>
                <a:cubicBezTo>
                  <a:pt x="141018" y="1029406"/>
                  <a:pt x="160320" y="1020022"/>
                  <a:pt x="180871" y="1014884"/>
                </a:cubicBezTo>
                <a:cubicBezTo>
                  <a:pt x="194269" y="1011534"/>
                  <a:pt x="208133" y="1009684"/>
                  <a:pt x="221064" y="1004835"/>
                </a:cubicBezTo>
                <a:cubicBezTo>
                  <a:pt x="235089" y="999575"/>
                  <a:pt x="247859" y="991438"/>
                  <a:pt x="261257" y="984739"/>
                </a:cubicBezTo>
                <a:lnTo>
                  <a:pt x="331596" y="914400"/>
                </a:lnTo>
                <a:lnTo>
                  <a:pt x="371789" y="874207"/>
                </a:lnTo>
                <a:cubicBezTo>
                  <a:pt x="414139" y="747166"/>
                  <a:pt x="343489" y="950290"/>
                  <a:pt x="401934" y="813917"/>
                </a:cubicBezTo>
                <a:cubicBezTo>
                  <a:pt x="407374" y="801223"/>
                  <a:pt x="409438" y="787297"/>
                  <a:pt x="411983" y="773723"/>
                </a:cubicBezTo>
                <a:cubicBezTo>
                  <a:pt x="419492" y="733673"/>
                  <a:pt x="424087" y="693099"/>
                  <a:pt x="432079" y="653143"/>
                </a:cubicBezTo>
                <a:lnTo>
                  <a:pt x="442128" y="602901"/>
                </a:lnTo>
                <a:cubicBezTo>
                  <a:pt x="426134" y="331008"/>
                  <a:pt x="471980" y="345136"/>
                  <a:pt x="391886" y="200967"/>
                </a:cubicBezTo>
                <a:cubicBezTo>
                  <a:pt x="386021" y="190410"/>
                  <a:pt x="378808" y="180649"/>
                  <a:pt x="371789" y="170822"/>
                </a:cubicBezTo>
                <a:cubicBezTo>
                  <a:pt x="362055" y="157194"/>
                  <a:pt x="351378" y="144257"/>
                  <a:pt x="341644" y="130629"/>
                </a:cubicBezTo>
                <a:cubicBezTo>
                  <a:pt x="334625" y="120802"/>
                  <a:pt x="330977" y="108028"/>
                  <a:pt x="321547" y="100484"/>
                </a:cubicBezTo>
                <a:cubicBezTo>
                  <a:pt x="313276" y="93867"/>
                  <a:pt x="301450" y="93785"/>
                  <a:pt x="291402" y="90435"/>
                </a:cubicBezTo>
                <a:cubicBezTo>
                  <a:pt x="267238" y="72312"/>
                  <a:pt x="228655" y="41220"/>
                  <a:pt x="200967" y="30145"/>
                </a:cubicBezTo>
                <a:cubicBezTo>
                  <a:pt x="185110" y="23802"/>
                  <a:pt x="167295" y="24239"/>
                  <a:pt x="150726" y="20097"/>
                </a:cubicBezTo>
                <a:cubicBezTo>
                  <a:pt x="140450" y="17528"/>
                  <a:pt x="130765" y="12958"/>
                  <a:pt x="120580" y="10048"/>
                </a:cubicBezTo>
                <a:cubicBezTo>
                  <a:pt x="107301" y="6254"/>
                  <a:pt x="93785" y="3349"/>
                  <a:pt x="80387" y="0"/>
                </a:cubicBezTo>
                <a:cubicBezTo>
                  <a:pt x="2634" y="11107"/>
                  <a:pt x="20641" y="-11135"/>
                  <a:pt x="0" y="3014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458845" y="5288932"/>
            <a:ext cx="309193" cy="325123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5" name="Oval 104"/>
          <p:cNvSpPr/>
          <p:nvPr/>
        </p:nvSpPr>
        <p:spPr>
          <a:xfrm>
            <a:off x="8507365" y="5344409"/>
            <a:ext cx="117519" cy="12323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6" name="Oval 105"/>
          <p:cNvSpPr/>
          <p:nvPr/>
        </p:nvSpPr>
        <p:spPr>
          <a:xfrm rot="973886">
            <a:off x="8876936" y="4653036"/>
            <a:ext cx="232462" cy="924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07" name="Rectangle 106"/>
          <p:cNvSpPr/>
          <p:nvPr/>
        </p:nvSpPr>
        <p:spPr>
          <a:xfrm>
            <a:off x="8496945" y="4223846"/>
            <a:ext cx="309193" cy="59812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8436701" y="4281389"/>
            <a:ext cx="151505" cy="14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701931" y="4281389"/>
            <a:ext cx="151505" cy="14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8646114" y="4357123"/>
            <a:ext cx="0" cy="279942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5" idx="1"/>
          </p:cNvCxnSpPr>
          <p:nvPr/>
        </p:nvCxnSpPr>
        <p:spPr>
          <a:xfrm flipV="1">
            <a:off x="8524575" y="4350183"/>
            <a:ext cx="9821" cy="1012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8750590" y="4332447"/>
            <a:ext cx="7026" cy="9508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544378" y="4354491"/>
            <a:ext cx="188035" cy="52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06" idx="4"/>
          </p:cNvCxnSpPr>
          <p:nvPr/>
        </p:nvCxnSpPr>
        <p:spPr>
          <a:xfrm flipV="1">
            <a:off x="8772935" y="4743627"/>
            <a:ext cx="207314" cy="512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3" idx="3"/>
          </p:cNvCxnSpPr>
          <p:nvPr/>
        </p:nvCxnSpPr>
        <p:spPr>
          <a:xfrm flipV="1">
            <a:off x="9020555" y="2688375"/>
            <a:ext cx="744684" cy="19486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672338" y="5224050"/>
            <a:ext cx="186787" cy="129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7176783">
            <a:off x="9747889" y="2314926"/>
            <a:ext cx="68596" cy="6872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 smtClean="0"/>
          </a:p>
        </p:txBody>
      </p:sp>
      <p:sp>
        <p:nvSpPr>
          <p:cNvPr id="139" name="TextBox 138"/>
          <p:cNvSpPr txBox="1"/>
          <p:nvPr/>
        </p:nvSpPr>
        <p:spPr>
          <a:xfrm>
            <a:off x="10870456" y="5189883"/>
            <a:ext cx="84850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X-ray detector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0036810" y="634422"/>
            <a:ext cx="102438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RF Horn Antenna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0160145" y="2041831"/>
            <a:ext cx="163514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Target on an open rotation mount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113861" y="3711354"/>
            <a:ext cx="21116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Multi-level system helps with space constrains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266892" y="5474021"/>
            <a:ext cx="216765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Schlieren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ICCD camera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323780" y="4367059"/>
            <a:ext cx="102099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75000"/>
                  </a:schemeClr>
                </a:solidFill>
              </a:rPr>
              <a:t>200ns diode probe beam</a:t>
            </a:r>
          </a:p>
        </p:txBody>
      </p:sp>
      <p:sp>
        <p:nvSpPr>
          <p:cNvPr id="145" name="Arc 144"/>
          <p:cNvSpPr/>
          <p:nvPr/>
        </p:nvSpPr>
        <p:spPr>
          <a:xfrm rot="20311094">
            <a:off x="9456270" y="2238010"/>
            <a:ext cx="721756" cy="742950"/>
          </a:xfrm>
          <a:prstGeom prst="arc">
            <a:avLst/>
          </a:prstGeom>
          <a:ln w="127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8161745" y="2946526"/>
            <a:ext cx="1349071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NIR beam for pre-ionization and/or plasma probe</a:t>
            </a:r>
          </a:p>
        </p:txBody>
      </p:sp>
    </p:spTree>
    <p:extLst>
      <p:ext uri="{BB962C8B-B14F-4D97-AF65-F5344CB8AC3E}">
        <p14:creationId xmlns:p14="http://schemas.microsoft.com/office/powerpoint/2010/main" val="24849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Funding / Timeline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500" y="1384299"/>
            <a:ext cx="10868802" cy="4982633"/>
          </a:xfrm>
        </p:spPr>
        <p:txBody>
          <a:bodyPr>
            <a:normAutofit/>
          </a:bodyPr>
          <a:lstStyle/>
          <a:p>
            <a:r>
              <a:rPr lang="en-US" dirty="0" smtClean="0"/>
              <a:t>AFRL and JHU/APL programs are funded through FY23</a:t>
            </a:r>
          </a:p>
          <a:p>
            <a:r>
              <a:rPr lang="en-US" dirty="0" smtClean="0"/>
              <a:t>Lead times for experimental components push likely timeline to summer 2023</a:t>
            </a:r>
          </a:p>
          <a:p>
            <a:r>
              <a:rPr lang="en-US" dirty="0" smtClean="0"/>
              <a:t>Proposed 1 year effort – 2 to 3 weeks of beam time </a:t>
            </a:r>
          </a:p>
          <a:p>
            <a:pPr lvl="1"/>
            <a:r>
              <a:rPr lang="en-US" dirty="0" smtClean="0"/>
              <a:t>Week </a:t>
            </a:r>
            <a:r>
              <a:rPr lang="en-US" dirty="0"/>
              <a:t>1 – Set up dual pulse pre-ionization </a:t>
            </a:r>
            <a:r>
              <a:rPr lang="en-US" dirty="0" smtClean="0"/>
              <a:t>formats</a:t>
            </a:r>
            <a:r>
              <a:rPr lang="en-US" dirty="0"/>
              <a:t>. Check initial RF signal levels and begin setup of </a:t>
            </a:r>
            <a:r>
              <a:rPr lang="en-US" dirty="0" smtClean="0"/>
              <a:t>diagnostics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Week </a:t>
            </a:r>
            <a:r>
              <a:rPr lang="en-US" dirty="0"/>
              <a:t>2 – Scan pulse delay with spectrometer and probe pulse diagnostics to verify optimal beam timing and overlap. Study RF emission as a function of </a:t>
            </a:r>
            <a:r>
              <a:rPr lang="en-US" dirty="0" smtClean="0"/>
              <a:t>incident laser </a:t>
            </a:r>
            <a:r>
              <a:rPr lang="en-US" dirty="0"/>
              <a:t>properties.</a:t>
            </a:r>
          </a:p>
          <a:p>
            <a:pPr lvl="1"/>
            <a:r>
              <a:rPr lang="en-US" dirty="0" smtClean="0"/>
              <a:t>Week </a:t>
            </a:r>
            <a:r>
              <a:rPr lang="en-US" dirty="0"/>
              <a:t>3 – Test electronic device response to high field </a:t>
            </a:r>
            <a:r>
              <a:rPr lang="en-US" dirty="0" smtClean="0"/>
              <a:t>RF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Potential FY24 proposal for more advanced plasma diagnostics (e.g. spectral interferometry on reflected and/or transmitted femtosecond probe beam)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4467" y="5024003"/>
            <a:ext cx="7603066" cy="85513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400" dirty="0" smtClean="0"/>
              <a:t>Positive results likely to drive continued interest in ultrafast CO2 laser development from DoD sponsors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77051253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391C17A2-2FCF-7447-AB82-34B940C6A931}" vid="{69F63A80-7057-3741-B30E-97101A4CB9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78114eed8621f4f046573b7710756e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e95644cd47d5260cc7f92a9c31875574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B476B-CD8A-49EB-9796-541DDF5EF900}">
  <ds:schemaRefs>
    <ds:schemaRef ds:uri="http://schemas.microsoft.com/office/infopath/2007/PartnerControls"/>
    <ds:schemaRef ds:uri="79de32d1-22ac-42d0-9c42-d61c55952b0c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F7CC06-1524-481C-BC1E-B399813B9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Extended-Template_Light-Theme_16x9</Template>
  <TotalTime>969</TotalTime>
  <Words>1474</Words>
  <Application>Microsoft Office PowerPoint</Application>
  <PresentationFormat>Widescreen</PresentationFormat>
  <Paragraphs>325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.AppleSystemUIFont</vt:lpstr>
      <vt:lpstr>Arial</vt:lpstr>
      <vt:lpstr>Calibri</vt:lpstr>
      <vt:lpstr>Cambria Math</vt:lpstr>
      <vt:lpstr>Courier New</vt:lpstr>
      <vt:lpstr>Helvetica</vt:lpstr>
      <vt:lpstr>Myriad Pro</vt:lpstr>
      <vt:lpstr>Symbol</vt:lpstr>
      <vt:lpstr>Times New Roman</vt:lpstr>
      <vt:lpstr>Wingdings</vt:lpstr>
      <vt:lpstr>APL-PowerPoint-Theme_light</vt:lpstr>
      <vt:lpstr>Broadband microwave emissions from LWIR picosecond laser ablation with pre-ionization</vt:lpstr>
      <vt:lpstr>Broadband emissions from pulsed laser ablation</vt:lpstr>
      <vt:lpstr>RF Emissions From Short Pulse Laser Ablation</vt:lpstr>
      <vt:lpstr>Wavelength Scaling into the LWIR</vt:lpstr>
      <vt:lpstr>Target pre-ionization</vt:lpstr>
      <vt:lpstr>Key experimental questions</vt:lpstr>
      <vt:lpstr>Diagnostics</vt:lpstr>
      <vt:lpstr>Experimental Layout</vt:lpstr>
      <vt:lpstr>Funding / Timeline</vt:lpstr>
      <vt:lpstr>PowerPoint Presentation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  <vt:lpstr>PowerPoint Presentation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Goers, Andy J.</dc:creator>
  <cp:keywords/>
  <dc:description>Version 1.0</dc:description>
  <cp:lastModifiedBy>Goers, Andy J.</cp:lastModifiedBy>
  <cp:revision>78</cp:revision>
  <cp:lastPrinted>2017-08-24T18:44:08Z</cp:lastPrinted>
  <dcterms:created xsi:type="dcterms:W3CDTF">2023-02-27T15:37:12Z</dcterms:created>
  <dcterms:modified xsi:type="dcterms:W3CDTF">2023-03-01T06:21:30Z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