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4.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3" r:id="rId2"/>
  </p:sldMasterIdLst>
  <p:notesMasterIdLst>
    <p:notesMasterId r:id="rId24"/>
  </p:notesMasterIdLst>
  <p:sldIdLst>
    <p:sldId id="256" r:id="rId3"/>
    <p:sldId id="356" r:id="rId4"/>
    <p:sldId id="942" r:id="rId5"/>
    <p:sldId id="896" r:id="rId6"/>
    <p:sldId id="941" r:id="rId7"/>
    <p:sldId id="935" r:id="rId8"/>
    <p:sldId id="916" r:id="rId9"/>
    <p:sldId id="951" r:id="rId10"/>
    <p:sldId id="357" r:id="rId11"/>
    <p:sldId id="944" r:id="rId12"/>
    <p:sldId id="948" r:id="rId13"/>
    <p:sldId id="945" r:id="rId14"/>
    <p:sldId id="949" r:id="rId15"/>
    <p:sldId id="950" r:id="rId16"/>
    <p:sldId id="954" r:id="rId17"/>
    <p:sldId id="952" r:id="rId18"/>
    <p:sldId id="953" r:id="rId19"/>
    <p:sldId id="278" r:id="rId20"/>
    <p:sldId id="279" r:id="rId21"/>
    <p:sldId id="280" r:id="rId22"/>
    <p:sldId id="282"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Helvetica Neue" panose="02000503000000020004" pitchFamily="2" charset="0"/>
      <p:regular r:id="rId31"/>
      <p:bold r:id="rId32"/>
      <p:italic r:id="rId33"/>
      <p:boldItalic r:id="rId34"/>
    </p:embeddedFont>
    <p:embeddedFont>
      <p:font typeface="Inter" panose="02000503000000020004" pitchFamily="2" charset="0"/>
      <p:regular r:id="rId35"/>
      <p:bold r:id="rId36"/>
    </p:embeddedFont>
    <p:embeddedFont>
      <p:font typeface="Inter Light" panose="02000503000000020004" pitchFamily="2"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2" roundtripDataSignature="AMtx7mgJx+bJwv2sQvi2Ws7lvKep9hp5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1"/>
    <p:restoredTop sz="73302"/>
  </p:normalViewPr>
  <p:slideViewPr>
    <p:cSldViewPr snapToGrid="0">
      <p:cViewPr varScale="1">
        <p:scale>
          <a:sx n="125" d="100"/>
          <a:sy n="125" d="100"/>
        </p:scale>
        <p:origin x="9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font" Target="fonts/font10.fntdata"/><Relationship Id="rId154"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52"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15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15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825"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825"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825"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825"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825"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825"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825"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825"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825"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388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D58D22-575A-0142-8CF8-838CB427EBE0}" type="slidenum">
              <a:rPr lang="en-US" smtClean="0"/>
              <a:t>3</a:t>
            </a:fld>
            <a:endParaRPr lang="en-US"/>
          </a:p>
        </p:txBody>
      </p:sp>
    </p:spTree>
    <p:extLst>
      <p:ext uri="{BB962C8B-B14F-4D97-AF65-F5344CB8AC3E}">
        <p14:creationId xmlns:p14="http://schemas.microsoft.com/office/powerpoint/2010/main" val="193236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D58D22-575A-0142-8CF8-838CB427EBE0}" type="slidenum">
              <a:rPr lang="en-US" smtClean="0"/>
              <a:t>7</a:t>
            </a:fld>
            <a:endParaRPr lang="en-US"/>
          </a:p>
        </p:txBody>
      </p:sp>
    </p:spTree>
    <p:extLst>
      <p:ext uri="{BB962C8B-B14F-4D97-AF65-F5344CB8AC3E}">
        <p14:creationId xmlns:p14="http://schemas.microsoft.com/office/powerpoint/2010/main" val="191253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p8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2" name="Google Shape;1782;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5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19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p8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900" b="0" i="0" u="none" strike="noStrike" cap="none" dirty="0">
                <a:solidFill>
                  <a:srgbClr val="FFFFFF"/>
                </a:solidFill>
                <a:latin typeface="Times New Roman" panose="02020603050405020304" pitchFamily="18" charset="0"/>
                <a:cs typeface="Times New Roman" panose="02020603050405020304" pitchFamily="18" charset="0"/>
                <a:sym typeface="Arial"/>
              </a:rPr>
              <a:t>Also, for devices having large semiconductor structures, the total charge that will be collected at a junction is much greater than the charge collected during the first few tens of picoseconds,  so there is little distinction between a very narrow track and a track that began with a one-micron diameter. This establishes an equivalence between pulsed electrons and heavy ions for devices satisfying the above requirement.</a:t>
            </a:r>
            <a:endParaRPr dirty="0"/>
          </a:p>
        </p:txBody>
      </p:sp>
      <p:sp>
        <p:nvSpPr>
          <p:cNvPr id="1681" name="Google Shape;1681;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95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750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_AND_BODY">
    <p:spTree>
      <p:nvGrpSpPr>
        <p:cNvPr id="1" name="Shape 9"/>
        <p:cNvGrpSpPr/>
        <p:nvPr/>
      </p:nvGrpSpPr>
      <p:grpSpPr>
        <a:xfrm>
          <a:off x="0" y="0"/>
          <a:ext cx="0" cy="0"/>
          <a:chOff x="0" y="0"/>
          <a:chExt cx="0" cy="0"/>
        </a:xfrm>
      </p:grpSpPr>
      <p:sp>
        <p:nvSpPr>
          <p:cNvPr id="10" name="Google Shape;10;p98"/>
          <p:cNvSpPr>
            <a:spLocks noGrp="1"/>
          </p:cNvSpPr>
          <p:nvPr>
            <p:ph type="pic" idx="2"/>
          </p:nvPr>
        </p:nvSpPr>
        <p:spPr>
          <a:xfrm>
            <a:off x="0" y="0"/>
            <a:ext cx="5546725" cy="5143500"/>
          </a:xfrm>
          <a:prstGeom prst="rect">
            <a:avLst/>
          </a:prstGeom>
          <a:noFill/>
          <a:ln>
            <a:noFill/>
          </a:ln>
        </p:spPr>
      </p:sp>
      <p:cxnSp>
        <p:nvCxnSpPr>
          <p:cNvPr id="11" name="Google Shape;11;p98"/>
          <p:cNvCxnSpPr/>
          <p:nvPr/>
        </p:nvCxnSpPr>
        <p:spPr>
          <a:xfrm>
            <a:off x="7124014" y="1033948"/>
            <a:ext cx="487519" cy="0"/>
          </a:xfrm>
          <a:prstGeom prst="straightConnector1">
            <a:avLst/>
          </a:prstGeom>
          <a:noFill/>
          <a:ln w="12700" cap="flat" cmpd="sng">
            <a:solidFill>
              <a:srgbClr val="E31937"/>
            </a:solidFill>
            <a:prstDash val="solid"/>
            <a:round/>
            <a:headEnd type="none" w="sm" len="sm"/>
            <a:tailEnd type="none" w="sm" len="sm"/>
          </a:ln>
        </p:spPr>
      </p:cxnSp>
      <p:sp>
        <p:nvSpPr>
          <p:cNvPr id="12" name="Google Shape;12;p98"/>
          <p:cNvSpPr txBox="1">
            <a:spLocks noGrp="1"/>
          </p:cNvSpPr>
          <p:nvPr>
            <p:ph type="body" idx="1"/>
          </p:nvPr>
        </p:nvSpPr>
        <p:spPr>
          <a:xfrm>
            <a:off x="6128475" y="272876"/>
            <a:ext cx="2478596" cy="626837"/>
          </a:xfrm>
          <a:prstGeom prst="rect">
            <a:avLst/>
          </a:prstGeom>
          <a:noFill/>
          <a:ln>
            <a:noFill/>
          </a:ln>
        </p:spPr>
        <p:txBody>
          <a:bodyPr spcFirstLastPara="1" wrap="square" lIns="121900" tIns="121900" rIns="121900" bIns="121900" anchor="b" anchorCtr="0">
            <a:noAutofit/>
          </a:bodyPr>
          <a:lstStyle>
            <a:lvl1pPr marL="457200" marR="0" lvl="0" indent="-228600" algn="ctr" rtl="0">
              <a:lnSpc>
                <a:spcPct val="110000"/>
              </a:lnSpc>
              <a:spcBef>
                <a:spcPts val="300"/>
              </a:spcBef>
              <a:spcAft>
                <a:spcPts val="0"/>
              </a:spcAft>
              <a:buClr>
                <a:srgbClr val="E31937"/>
              </a:buClr>
              <a:buSzPts val="1000"/>
              <a:buFont typeface="Arial"/>
              <a:buNone/>
              <a:defRPr sz="1000" b="0" i="1" u="none" strike="noStrike" cap="none">
                <a:solidFill>
                  <a:srgbClr val="E319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3" name="Google Shape;13;p98"/>
          <p:cNvSpPr txBox="1">
            <a:spLocks noGrp="1"/>
          </p:cNvSpPr>
          <p:nvPr>
            <p:ph type="body" idx="3"/>
          </p:nvPr>
        </p:nvSpPr>
        <p:spPr>
          <a:xfrm>
            <a:off x="5769346" y="1172652"/>
            <a:ext cx="3196854" cy="978729"/>
          </a:xfrm>
          <a:prstGeom prst="rect">
            <a:avLst/>
          </a:prstGeom>
          <a:noFill/>
          <a:ln>
            <a:noFill/>
          </a:ln>
        </p:spPr>
        <p:txBody>
          <a:bodyPr spcFirstLastPara="1" wrap="square" lIns="118850" tIns="118850" rIns="118850" bIns="118850" anchor="ctr" anchorCtr="0">
            <a:spAutoFit/>
          </a:bodyPr>
          <a:lstStyle>
            <a:lvl1pPr marL="457200" marR="0" lvl="0" indent="-228600" algn="ctr"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pic>
        <p:nvPicPr>
          <p:cNvPr id="14" name="Google Shape;14;p98" descr="Picture 6"/>
          <p:cNvPicPr preferRelativeResize="0"/>
          <p:nvPr/>
        </p:nvPicPr>
        <p:blipFill rotWithShape="1">
          <a:blip r:embed="rId2">
            <a:alphaModFix/>
          </a:blip>
          <a:srcRect/>
          <a:stretch/>
        </p:blipFill>
        <p:spPr>
          <a:xfrm>
            <a:off x="6803991" y="4158686"/>
            <a:ext cx="1127564" cy="657745"/>
          </a:xfrm>
          <a:prstGeom prst="rect">
            <a:avLst/>
          </a:prstGeom>
          <a:noFill/>
          <a:ln>
            <a:noFill/>
          </a:ln>
        </p:spPr>
      </p:pic>
      <p:sp>
        <p:nvSpPr>
          <p:cNvPr id="15" name="Google Shape;15;p98"/>
          <p:cNvSpPr txBox="1">
            <a:spLocks noGrp="1"/>
          </p:cNvSpPr>
          <p:nvPr>
            <p:ph type="body" idx="4"/>
          </p:nvPr>
        </p:nvSpPr>
        <p:spPr>
          <a:xfrm>
            <a:off x="6273867" y="2161989"/>
            <a:ext cx="2187813" cy="521938"/>
          </a:xfrm>
          <a:prstGeom prst="rect">
            <a:avLst/>
          </a:prstGeom>
          <a:noFill/>
          <a:ln>
            <a:noFill/>
          </a:ln>
        </p:spPr>
        <p:txBody>
          <a:bodyPr spcFirstLastPara="1" wrap="square" lIns="118850" tIns="118850" rIns="118850" bIns="118850" anchor="ctr" anchorCtr="0">
            <a:spAutoFit/>
          </a:bodyPr>
          <a:lstStyle>
            <a:lvl1pPr marL="457200" marR="0" lvl="0" indent="-228600" algn="ctr" rtl="0">
              <a:lnSpc>
                <a:spcPct val="120000"/>
              </a:lnSpc>
              <a:spcBef>
                <a:spcPts val="0"/>
              </a:spcBef>
              <a:spcAft>
                <a:spcPts val="0"/>
              </a:spcAft>
              <a:buClr>
                <a:srgbClr val="D5D5D5"/>
              </a:buClr>
              <a:buSzPts val="800"/>
              <a:buFont typeface="Arial"/>
              <a:buNone/>
              <a:defRPr sz="800" b="0" i="0" u="none" strike="noStrike" cap="none">
                <a:solidFill>
                  <a:srgbClr val="D5D5D5"/>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7" name="Google Shape;17;p98"/>
          <p:cNvSpPr txBox="1"/>
          <p:nvPr/>
        </p:nvSpPr>
        <p:spPr>
          <a:xfrm>
            <a:off x="4533133" y="4968243"/>
            <a:ext cx="5669280" cy="161583"/>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rgbClr val="E31937"/>
              </a:buClr>
              <a:buSzPts val="500"/>
              <a:buFont typeface="Arial"/>
              <a:buNone/>
            </a:pPr>
            <a:r>
              <a:rPr lang="en-US" sz="500" b="0" i="0" u="none" strike="noStrike" cap="none" dirty="0">
                <a:solidFill>
                  <a:srgbClr val="E31937"/>
                </a:solidFill>
                <a:latin typeface="Arial"/>
                <a:ea typeface="Arial"/>
                <a:cs typeface="Arial"/>
                <a:sym typeface="Arial"/>
              </a:rPr>
              <a:t>This document has been reviewed and determined not to contain export controlled technical data. </a:t>
            </a:r>
            <a:endParaRPr sz="500" b="0" i="0" u="none" strike="noStrike" cap="none" dirty="0">
              <a:solidFill>
                <a:srgbClr val="E31937"/>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asic Header">
  <p:cSld name="1_Basic Header">
    <p:spTree>
      <p:nvGrpSpPr>
        <p:cNvPr id="1" name="Shape 125"/>
        <p:cNvGrpSpPr/>
        <p:nvPr/>
      </p:nvGrpSpPr>
      <p:grpSpPr>
        <a:xfrm>
          <a:off x="0" y="0"/>
          <a:ext cx="0" cy="0"/>
          <a:chOff x="0" y="0"/>
          <a:chExt cx="0" cy="0"/>
        </a:xfrm>
      </p:grpSpPr>
      <p:sp>
        <p:nvSpPr>
          <p:cNvPr id="126" name="Google Shape;126;p115"/>
          <p:cNvSpPr txBox="1">
            <a:spLocks noGrp="1"/>
          </p:cNvSpPr>
          <p:nvPr>
            <p:ph type="body" idx="1"/>
          </p:nvPr>
        </p:nvSpPr>
        <p:spPr>
          <a:xfrm>
            <a:off x="411250" y="271780"/>
            <a:ext cx="8312722" cy="372023"/>
          </a:xfrm>
          <a:prstGeom prst="rect">
            <a:avLst/>
          </a:prstGeom>
          <a:noFill/>
          <a:ln>
            <a:noFill/>
          </a:ln>
        </p:spPr>
        <p:txBody>
          <a:bodyPr spcFirstLastPara="1" wrap="square" lIns="0" tIns="121900" rIns="121900" bIns="121900" anchor="t" anchorCtr="0">
            <a:noAutofit/>
          </a:bodyPr>
          <a:lstStyle>
            <a:lvl1pPr marL="457200" marR="0" lvl="0" indent="-228600" algn="l" rtl="0">
              <a:lnSpc>
                <a:spcPct val="120000"/>
              </a:lnSpc>
              <a:spcBef>
                <a:spcPts val="0"/>
              </a:spcBef>
              <a:spcAft>
                <a:spcPts val="0"/>
              </a:spcAft>
              <a:buClr>
                <a:srgbClr val="D5D5D5"/>
              </a:buClr>
              <a:buSzPts val="800"/>
              <a:buFont typeface="Arial"/>
              <a:buNone/>
              <a:defRPr sz="800" b="0" i="1" u="none" strike="noStrike" cap="none">
                <a:solidFill>
                  <a:srgbClr val="D5D5D5"/>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27" name="Google Shape;127;p115"/>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28" name="Google Shape;128;p115"/>
          <p:cNvSpPr txBox="1">
            <a:spLocks noGrp="1"/>
          </p:cNvSpPr>
          <p:nvPr>
            <p:ph type="body" idx="3"/>
          </p:nvPr>
        </p:nvSpPr>
        <p:spPr>
          <a:xfrm>
            <a:off x="411250" y="1053061"/>
            <a:ext cx="8279626" cy="230832"/>
          </a:xfrm>
          <a:prstGeom prst="rect">
            <a:avLst/>
          </a:prstGeom>
          <a:noFill/>
          <a:ln>
            <a:noFill/>
          </a:ln>
        </p:spPr>
        <p:txBody>
          <a:bodyPr spcFirstLastPara="1" wrap="square" lIns="0" tIns="45700" rIns="0" bIns="45700" anchor="ctr" anchorCtr="0">
            <a:spAutoFit/>
          </a:bodyPr>
          <a:lstStyle>
            <a:lvl1pPr marL="457200" marR="0" lvl="0" indent="-228600" algn="l" rtl="0">
              <a:lnSpc>
                <a:spcPct val="100000"/>
              </a:lnSpc>
              <a:spcBef>
                <a:spcPts val="450"/>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29" name="Google Shape;129;p115"/>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130" name="Google Shape;130;p115"/>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31" name="Google Shape;131;p115"/>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Basic Header - Footer #/jpl">
  <p:cSld name="1_Basic Header - Footer #/jpl">
    <p:spTree>
      <p:nvGrpSpPr>
        <p:cNvPr id="1" name="Shape 132"/>
        <p:cNvGrpSpPr/>
        <p:nvPr/>
      </p:nvGrpSpPr>
      <p:grpSpPr>
        <a:xfrm>
          <a:off x="0" y="0"/>
          <a:ext cx="0" cy="0"/>
          <a:chOff x="0" y="0"/>
          <a:chExt cx="0" cy="0"/>
        </a:xfrm>
      </p:grpSpPr>
      <p:sp>
        <p:nvSpPr>
          <p:cNvPr id="133" name="Google Shape;133;p116"/>
          <p:cNvSpPr txBox="1">
            <a:spLocks noGrp="1"/>
          </p:cNvSpPr>
          <p:nvPr>
            <p:ph type="body" idx="1"/>
          </p:nvPr>
        </p:nvSpPr>
        <p:spPr>
          <a:xfrm>
            <a:off x="411250" y="271780"/>
            <a:ext cx="8312722" cy="372023"/>
          </a:xfrm>
          <a:prstGeom prst="rect">
            <a:avLst/>
          </a:prstGeom>
          <a:noFill/>
          <a:ln>
            <a:noFill/>
          </a:ln>
        </p:spPr>
        <p:txBody>
          <a:bodyPr spcFirstLastPara="1" wrap="square" lIns="0" tIns="121900" rIns="121900" bIns="121900" anchor="t" anchorCtr="0">
            <a:noAutofit/>
          </a:bodyPr>
          <a:lstStyle>
            <a:lvl1pPr marL="457200" marR="0" lvl="0" indent="-228600" algn="l" rtl="0">
              <a:lnSpc>
                <a:spcPct val="120000"/>
              </a:lnSpc>
              <a:spcBef>
                <a:spcPts val="0"/>
              </a:spcBef>
              <a:spcAft>
                <a:spcPts val="0"/>
              </a:spcAft>
              <a:buClr>
                <a:srgbClr val="D5D5D5"/>
              </a:buClr>
              <a:buSzPts val="800"/>
              <a:buFont typeface="Arial"/>
              <a:buNone/>
              <a:defRPr sz="800" b="0" i="1" u="none" strike="noStrike" cap="none">
                <a:solidFill>
                  <a:srgbClr val="D5D5D5"/>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34" name="Google Shape;134;p116"/>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35" name="Google Shape;135;p116"/>
          <p:cNvSpPr txBox="1">
            <a:spLocks noGrp="1"/>
          </p:cNvSpPr>
          <p:nvPr>
            <p:ph type="body" idx="3"/>
          </p:nvPr>
        </p:nvSpPr>
        <p:spPr>
          <a:xfrm>
            <a:off x="411250" y="1053061"/>
            <a:ext cx="8279626" cy="230832"/>
          </a:xfrm>
          <a:prstGeom prst="rect">
            <a:avLst/>
          </a:prstGeom>
          <a:noFill/>
          <a:ln>
            <a:noFill/>
          </a:ln>
        </p:spPr>
        <p:txBody>
          <a:bodyPr spcFirstLastPara="1" wrap="square" lIns="0" tIns="45700" rIns="0" bIns="45700" anchor="ctr" anchorCtr="0">
            <a:spAutoFit/>
          </a:bodyPr>
          <a:lstStyle>
            <a:lvl1pPr marL="457200" marR="0" lvl="0" indent="-228600" algn="l" rtl="0">
              <a:lnSpc>
                <a:spcPct val="100000"/>
              </a:lnSpc>
              <a:spcBef>
                <a:spcPts val="450"/>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36" name="Google Shape;136;p116"/>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137" name="Google Shape;137;p116"/>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38" name="Google Shape;138;p116"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cxnSp>
        <p:nvCxnSpPr>
          <p:cNvPr id="139" name="Google Shape;139;p116"/>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pic>
        <p:nvPicPr>
          <p:cNvPr id="140" name="Google Shape;140;p116"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Basic Header cap/Title/Sub - white">
  <p:cSld name="1_Basic Header cap/Title/Sub - white">
    <p:spTree>
      <p:nvGrpSpPr>
        <p:cNvPr id="1" name="Shape 141"/>
        <p:cNvGrpSpPr/>
        <p:nvPr/>
      </p:nvGrpSpPr>
      <p:grpSpPr>
        <a:xfrm>
          <a:off x="0" y="0"/>
          <a:ext cx="0" cy="0"/>
          <a:chOff x="0" y="0"/>
          <a:chExt cx="0" cy="0"/>
        </a:xfrm>
      </p:grpSpPr>
      <p:sp>
        <p:nvSpPr>
          <p:cNvPr id="142" name="Google Shape;142;p117"/>
          <p:cNvSpPr txBox="1">
            <a:spLocks noGrp="1"/>
          </p:cNvSpPr>
          <p:nvPr>
            <p:ph type="body" idx="1"/>
          </p:nvPr>
        </p:nvSpPr>
        <p:spPr>
          <a:xfrm>
            <a:off x="411250" y="271780"/>
            <a:ext cx="8312722" cy="372023"/>
          </a:xfrm>
          <a:prstGeom prst="rect">
            <a:avLst/>
          </a:prstGeom>
          <a:noFill/>
          <a:ln>
            <a:noFill/>
          </a:ln>
        </p:spPr>
        <p:txBody>
          <a:bodyPr spcFirstLastPara="1" wrap="square" lIns="0" tIns="121900" rIns="121900" bIns="121900" anchor="t" anchorCtr="0">
            <a:noAutofit/>
          </a:bodyPr>
          <a:lstStyle>
            <a:lvl1pPr marL="457200" marR="0" lvl="0" indent="-228600" algn="l" rtl="0">
              <a:lnSpc>
                <a:spcPct val="120000"/>
              </a:lnSpc>
              <a:spcBef>
                <a:spcPts val="0"/>
              </a:spcBef>
              <a:spcAft>
                <a:spcPts val="0"/>
              </a:spcAft>
              <a:buClr>
                <a:srgbClr val="FFFFFF"/>
              </a:buClr>
              <a:buSzPts val="800"/>
              <a:buFont typeface="Arial"/>
              <a:buNone/>
              <a:defRPr sz="800" b="0" i="1" u="none" strike="noStrike" cap="none">
                <a:solidFill>
                  <a:srgbClr val="FFFFFF"/>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43" name="Google Shape;143;p117"/>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44" name="Google Shape;144;p117"/>
          <p:cNvSpPr txBox="1">
            <a:spLocks noGrp="1"/>
          </p:cNvSpPr>
          <p:nvPr>
            <p:ph type="body" idx="3"/>
          </p:nvPr>
        </p:nvSpPr>
        <p:spPr>
          <a:xfrm>
            <a:off x="411250" y="1053061"/>
            <a:ext cx="8279626" cy="230832"/>
          </a:xfrm>
          <a:prstGeom prst="rect">
            <a:avLst/>
          </a:prstGeom>
          <a:noFill/>
          <a:ln>
            <a:noFill/>
          </a:ln>
        </p:spPr>
        <p:txBody>
          <a:bodyPr spcFirstLastPara="1" wrap="square" lIns="0" tIns="45700" rIns="0" bIns="45700" anchor="ctr" anchorCtr="0">
            <a:spAutoFit/>
          </a:bodyPr>
          <a:lstStyle>
            <a:lvl1pPr marL="457200" marR="0" lvl="0" indent="-228600" algn="l" rtl="0">
              <a:lnSpc>
                <a:spcPct val="100000"/>
              </a:lnSpc>
              <a:spcBef>
                <a:spcPts val="450"/>
              </a:spcBef>
              <a:spcAft>
                <a:spcPts val="0"/>
              </a:spcAft>
              <a:buClr>
                <a:srgbClr val="FFFFFF"/>
              </a:buClr>
              <a:buSzPts val="900"/>
              <a:buFont typeface="Arial"/>
              <a:buNone/>
              <a:defRPr sz="900" b="1" i="0" u="none" strike="noStrike" cap="none">
                <a:solidFill>
                  <a:srgbClr val="FFFFFF"/>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45" name="Google Shape;145;p117"/>
          <p:cNvCxnSpPr/>
          <p:nvPr/>
        </p:nvCxnSpPr>
        <p:spPr>
          <a:xfrm>
            <a:off x="411250" y="571500"/>
            <a:ext cx="487518" cy="0"/>
          </a:xfrm>
          <a:prstGeom prst="straightConnector1">
            <a:avLst/>
          </a:prstGeom>
          <a:noFill/>
          <a:ln w="19050" cap="flat" cmpd="sng">
            <a:solidFill>
              <a:srgbClr val="FFFFFF"/>
            </a:solidFill>
            <a:prstDash val="solid"/>
            <a:round/>
            <a:headEnd type="none" w="sm" len="sm"/>
            <a:tailEnd type="none" w="sm" len="sm"/>
          </a:ln>
        </p:spPr>
      </p:cxnSp>
      <p:sp>
        <p:nvSpPr>
          <p:cNvPr id="146" name="Google Shape;146;p117"/>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47" name="Google Shape;147;p117"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cxnSp>
        <p:nvCxnSpPr>
          <p:cNvPr id="148" name="Google Shape;148;p117"/>
          <p:cNvCxnSpPr/>
          <p:nvPr/>
        </p:nvCxnSpPr>
        <p:spPr>
          <a:xfrm>
            <a:off x="411250" y="571500"/>
            <a:ext cx="487518" cy="0"/>
          </a:xfrm>
          <a:prstGeom prst="straightConnector1">
            <a:avLst/>
          </a:prstGeom>
          <a:noFill/>
          <a:ln w="19050" cap="flat" cmpd="sng">
            <a:solidFill>
              <a:srgbClr val="FFFFFF"/>
            </a:solidFill>
            <a:prstDash val="solid"/>
            <a:round/>
            <a:headEnd type="none" w="sm" len="sm"/>
            <a:tailEnd type="none" w="sm" len="sm"/>
          </a:ln>
        </p:spPr>
      </p:cxnSp>
      <p:pic>
        <p:nvPicPr>
          <p:cNvPr id="149" name="Google Shape;149;p117"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Image/Text Driven Title Dark">
  <p:cSld name="2_Image/Text Driven Title Dark">
    <p:spTree>
      <p:nvGrpSpPr>
        <p:cNvPr id="1" name="Shape 150"/>
        <p:cNvGrpSpPr/>
        <p:nvPr/>
      </p:nvGrpSpPr>
      <p:grpSpPr>
        <a:xfrm>
          <a:off x="0" y="0"/>
          <a:ext cx="0" cy="0"/>
          <a:chOff x="0" y="0"/>
          <a:chExt cx="0" cy="0"/>
        </a:xfrm>
      </p:grpSpPr>
      <p:sp>
        <p:nvSpPr>
          <p:cNvPr id="151" name="Google Shape;151;p118"/>
          <p:cNvSpPr txBox="1">
            <a:spLocks noGrp="1"/>
          </p:cNvSpPr>
          <p:nvPr>
            <p:ph type="body" idx="1"/>
          </p:nvPr>
        </p:nvSpPr>
        <p:spPr>
          <a:xfrm>
            <a:off x="415639" y="271780"/>
            <a:ext cx="8312722" cy="250430"/>
          </a:xfrm>
          <a:prstGeom prst="rect">
            <a:avLst/>
          </a:prstGeom>
          <a:noFill/>
          <a:ln>
            <a:noFill/>
          </a:ln>
        </p:spPr>
        <p:txBody>
          <a:bodyPr spcFirstLastPara="1" wrap="square" lIns="0" tIns="121900" rIns="0" bIns="121900" anchor="t" anchorCtr="0">
            <a:noAutofit/>
          </a:bodyPr>
          <a:lstStyle>
            <a:lvl1pPr marL="457200" marR="0" lvl="0" indent="-228600" algn="l" rtl="0">
              <a:lnSpc>
                <a:spcPct val="100000"/>
              </a:lnSpc>
              <a:spcBef>
                <a:spcPts val="188"/>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52" name="Google Shape;152;p118"/>
          <p:cNvSpPr txBox="1">
            <a:spLocks noGrp="1"/>
          </p:cNvSpPr>
          <p:nvPr>
            <p:ph type="sldNum" idx="12"/>
          </p:nvPr>
        </p:nvSpPr>
        <p:spPr>
          <a:xfrm>
            <a:off x="181165" y="4815217"/>
            <a:ext cx="88166" cy="189219"/>
          </a:xfrm>
          <a:prstGeom prst="rect">
            <a:avLst/>
          </a:prstGeom>
          <a:noFill/>
          <a:ln>
            <a:noFill/>
          </a:ln>
        </p:spPr>
        <p:txBody>
          <a:bodyPr spcFirstLastPara="1" wrap="square" lIns="0" tIns="50800" rIns="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53" name="Google Shape;153;p118"/>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154" name="Google Shape;154;p118"/>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55" name="Google Shape;155;p118"/>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_Image/Text Driven Title Dark">
  <p:cSld name="3_Image/Text Driven Title Dark">
    <p:spTree>
      <p:nvGrpSpPr>
        <p:cNvPr id="1" name="Shape 156"/>
        <p:cNvGrpSpPr/>
        <p:nvPr/>
      </p:nvGrpSpPr>
      <p:grpSpPr>
        <a:xfrm>
          <a:off x="0" y="0"/>
          <a:ext cx="0" cy="0"/>
          <a:chOff x="0" y="0"/>
          <a:chExt cx="0" cy="0"/>
        </a:xfrm>
      </p:grpSpPr>
      <p:sp>
        <p:nvSpPr>
          <p:cNvPr id="157" name="Google Shape;157;p119"/>
          <p:cNvSpPr txBox="1">
            <a:spLocks noGrp="1"/>
          </p:cNvSpPr>
          <p:nvPr>
            <p:ph type="body" idx="1"/>
          </p:nvPr>
        </p:nvSpPr>
        <p:spPr>
          <a:xfrm>
            <a:off x="415639" y="271780"/>
            <a:ext cx="8312722" cy="250430"/>
          </a:xfrm>
          <a:prstGeom prst="rect">
            <a:avLst/>
          </a:prstGeom>
          <a:noFill/>
          <a:ln>
            <a:noFill/>
          </a:ln>
        </p:spPr>
        <p:txBody>
          <a:bodyPr spcFirstLastPara="1" wrap="square" lIns="0" tIns="121900" rIns="0" bIns="121900" anchor="t" anchorCtr="0">
            <a:noAutofit/>
          </a:bodyPr>
          <a:lstStyle>
            <a:lvl1pPr marL="457200" marR="0" lvl="0" indent="-228600" algn="l" rtl="0">
              <a:lnSpc>
                <a:spcPct val="100000"/>
              </a:lnSpc>
              <a:spcBef>
                <a:spcPts val="188"/>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58" name="Google Shape;158;p119"/>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159" name="Google Shape;159;p119"/>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60" name="Google Shape;160;p119"/>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61" name="Google Shape;161;p119"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cxnSp>
        <p:nvCxnSpPr>
          <p:cNvPr id="162" name="Google Shape;162;p119"/>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pic>
        <p:nvPicPr>
          <p:cNvPr id="163" name="Google Shape;163;p119"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Footer only">
  <p:cSld name="1_Footer only">
    <p:spTree>
      <p:nvGrpSpPr>
        <p:cNvPr id="1" name="Shape 164"/>
        <p:cNvGrpSpPr/>
        <p:nvPr/>
      </p:nvGrpSpPr>
      <p:grpSpPr>
        <a:xfrm>
          <a:off x="0" y="0"/>
          <a:ext cx="0" cy="0"/>
          <a:chOff x="0" y="0"/>
          <a:chExt cx="0" cy="0"/>
        </a:xfrm>
      </p:grpSpPr>
      <p:sp>
        <p:nvSpPr>
          <p:cNvPr id="165" name="Google Shape;165;p120"/>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00"/>
              <a:buFont typeface="Arial"/>
              <a:buNone/>
              <a:defRPr/>
            </a:lvl1pPr>
            <a:lvl2pPr marL="0" lvl="1" indent="0" algn="l">
              <a:lnSpc>
                <a:spcPct val="100000"/>
              </a:lnSpc>
              <a:spcBef>
                <a:spcPts val="0"/>
              </a:spcBef>
              <a:spcAft>
                <a:spcPts val="0"/>
              </a:spcAft>
              <a:buClr>
                <a:srgbClr val="000000"/>
              </a:buClr>
              <a:buSzPts val="500"/>
              <a:buFont typeface="Arial"/>
              <a:buNone/>
              <a:defRPr/>
            </a:lvl2pPr>
            <a:lvl3pPr marL="0" lvl="2" indent="0" algn="l">
              <a:lnSpc>
                <a:spcPct val="100000"/>
              </a:lnSpc>
              <a:spcBef>
                <a:spcPts val="0"/>
              </a:spcBef>
              <a:spcAft>
                <a:spcPts val="0"/>
              </a:spcAft>
              <a:buClr>
                <a:srgbClr val="000000"/>
              </a:buClr>
              <a:buSzPts val="500"/>
              <a:buFont typeface="Arial"/>
              <a:buNone/>
              <a:defRPr/>
            </a:lvl3pPr>
            <a:lvl4pPr marL="0" lvl="3" indent="0" algn="l">
              <a:lnSpc>
                <a:spcPct val="100000"/>
              </a:lnSpc>
              <a:spcBef>
                <a:spcPts val="0"/>
              </a:spcBef>
              <a:spcAft>
                <a:spcPts val="0"/>
              </a:spcAft>
              <a:buClr>
                <a:srgbClr val="000000"/>
              </a:buClr>
              <a:buSzPts val="500"/>
              <a:buFont typeface="Arial"/>
              <a:buNone/>
              <a:defRPr/>
            </a:lvl4pPr>
            <a:lvl5pPr marL="0" lvl="4" indent="0" algn="l">
              <a:lnSpc>
                <a:spcPct val="100000"/>
              </a:lnSpc>
              <a:spcBef>
                <a:spcPts val="0"/>
              </a:spcBef>
              <a:spcAft>
                <a:spcPts val="0"/>
              </a:spcAft>
              <a:buClr>
                <a:srgbClr val="000000"/>
              </a:buClr>
              <a:buSzPts val="500"/>
              <a:buFont typeface="Arial"/>
              <a:buNone/>
              <a:defRPr/>
            </a:lvl5pPr>
            <a:lvl6pPr marL="0" lvl="5" indent="0" algn="l">
              <a:lnSpc>
                <a:spcPct val="100000"/>
              </a:lnSpc>
              <a:spcBef>
                <a:spcPts val="0"/>
              </a:spcBef>
              <a:spcAft>
                <a:spcPts val="0"/>
              </a:spcAft>
              <a:buClr>
                <a:srgbClr val="000000"/>
              </a:buClr>
              <a:buSzPts val="500"/>
              <a:buFont typeface="Arial"/>
              <a:buNone/>
              <a:defRPr/>
            </a:lvl6pPr>
            <a:lvl7pPr marL="0" lvl="6" indent="0" algn="l">
              <a:lnSpc>
                <a:spcPct val="100000"/>
              </a:lnSpc>
              <a:spcBef>
                <a:spcPts val="0"/>
              </a:spcBef>
              <a:spcAft>
                <a:spcPts val="0"/>
              </a:spcAft>
              <a:buClr>
                <a:srgbClr val="000000"/>
              </a:buClr>
              <a:buSzPts val="500"/>
              <a:buFont typeface="Arial"/>
              <a:buNone/>
              <a:defRPr/>
            </a:lvl7pPr>
            <a:lvl8pPr marL="0" lvl="7" indent="0" algn="l">
              <a:lnSpc>
                <a:spcPct val="100000"/>
              </a:lnSpc>
              <a:spcBef>
                <a:spcPts val="0"/>
              </a:spcBef>
              <a:spcAft>
                <a:spcPts val="0"/>
              </a:spcAft>
              <a:buClr>
                <a:srgbClr val="000000"/>
              </a:buClr>
              <a:buSzPts val="500"/>
              <a:buFont typeface="Arial"/>
              <a:buNone/>
              <a:defRPr/>
            </a:lvl8pPr>
            <a:lvl9pPr marL="0" lvl="8" indent="0" algn="l">
              <a:lnSpc>
                <a:spcPct val="100000"/>
              </a:lnSpc>
              <a:spcBef>
                <a:spcPts val="0"/>
              </a:spcBef>
              <a:spcAft>
                <a:spcPts val="0"/>
              </a:spcAft>
              <a:buClr>
                <a:srgbClr val="000000"/>
              </a:buClr>
              <a:buSzPts val="5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6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Red-Bar Data Header">
  <p:cSld name="2_Red-Bar Data Header">
    <p:spTree>
      <p:nvGrpSpPr>
        <p:cNvPr id="1" name="Shape 167"/>
        <p:cNvGrpSpPr/>
        <p:nvPr/>
      </p:nvGrpSpPr>
      <p:grpSpPr>
        <a:xfrm>
          <a:off x="0" y="0"/>
          <a:ext cx="0" cy="0"/>
          <a:chOff x="0" y="0"/>
          <a:chExt cx="0" cy="0"/>
        </a:xfrm>
      </p:grpSpPr>
      <p:sp>
        <p:nvSpPr>
          <p:cNvPr id="168" name="Google Shape;168;p122"/>
          <p:cNvSpPr/>
          <p:nvPr/>
        </p:nvSpPr>
        <p:spPr>
          <a:xfrm>
            <a:off x="-2900" y="-24266"/>
            <a:ext cx="9149800" cy="1798932"/>
          </a:xfrm>
          <a:prstGeom prst="rect">
            <a:avLst/>
          </a:prstGeom>
          <a:gradFill>
            <a:gsLst>
              <a:gs pos="0">
                <a:srgbClr val="E31937"/>
              </a:gs>
              <a:gs pos="52000">
                <a:srgbClr val="92101F"/>
              </a:gs>
              <a:gs pos="100000">
                <a:srgbClr val="410706"/>
              </a:gs>
            </a:gsLst>
            <a:lin ang="2700000" scaled="0"/>
          </a:gra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23324B"/>
              </a:buClr>
              <a:buSzPts val="1238"/>
              <a:buFont typeface="Inter Light"/>
              <a:buNone/>
            </a:pPr>
            <a:endParaRPr sz="1238" b="0" i="0" u="none" strike="noStrike" cap="none">
              <a:solidFill>
                <a:srgbClr val="D5D5D5"/>
              </a:solidFill>
              <a:latin typeface="Arial"/>
              <a:ea typeface="Arial"/>
              <a:cs typeface="Arial"/>
              <a:sym typeface="Arial"/>
            </a:endParaRPr>
          </a:p>
        </p:txBody>
      </p:sp>
      <p:sp>
        <p:nvSpPr>
          <p:cNvPr id="169" name="Google Shape;169;p122"/>
          <p:cNvSpPr txBox="1">
            <a:spLocks noGrp="1"/>
          </p:cNvSpPr>
          <p:nvPr>
            <p:ph type="body" idx="1"/>
          </p:nvPr>
        </p:nvSpPr>
        <p:spPr>
          <a:xfrm>
            <a:off x="428133" y="670526"/>
            <a:ext cx="8287735" cy="961738"/>
          </a:xfrm>
          <a:prstGeom prst="rect">
            <a:avLst/>
          </a:prstGeom>
          <a:noFill/>
          <a:ln>
            <a:noFill/>
          </a:ln>
        </p:spPr>
        <p:txBody>
          <a:bodyPr spcFirstLastPara="1" wrap="square" lIns="0" tIns="118850" rIns="0" bIns="118850" anchor="t" anchorCtr="0">
            <a:spAutoFit/>
          </a:bodyPr>
          <a:lstStyle>
            <a:lvl1pPr marL="457200" marR="0" lvl="0" indent="-228600" algn="l" rtl="0">
              <a:lnSpc>
                <a:spcPct val="12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70" name="Google Shape;170;p122"/>
          <p:cNvSpPr txBox="1">
            <a:spLocks noGrp="1"/>
          </p:cNvSpPr>
          <p:nvPr>
            <p:ph type="sldNum" idx="12"/>
          </p:nvPr>
        </p:nvSpPr>
        <p:spPr>
          <a:xfrm>
            <a:off x="194873" y="4815217"/>
            <a:ext cx="88166" cy="189219"/>
          </a:xfrm>
          <a:prstGeom prst="rect">
            <a:avLst/>
          </a:prstGeom>
          <a:noFill/>
          <a:ln>
            <a:noFill/>
          </a:ln>
        </p:spPr>
        <p:txBody>
          <a:bodyPr spcFirstLastPara="1" wrap="square" lIns="0" tIns="50800" rIns="0" bIns="50800" anchor="b" anchorCtr="0">
            <a:spAutoFit/>
          </a:bodyPr>
          <a:lstStyle>
            <a:lvl1pPr marL="0" lvl="0"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171" name="Google Shape;171;p122"/>
          <p:cNvCxnSpPr/>
          <p:nvPr/>
        </p:nvCxnSpPr>
        <p:spPr>
          <a:xfrm>
            <a:off x="411250" y="571500"/>
            <a:ext cx="487518" cy="0"/>
          </a:xfrm>
          <a:prstGeom prst="straightConnector1">
            <a:avLst/>
          </a:prstGeom>
          <a:noFill/>
          <a:ln w="19050" cap="flat" cmpd="sng">
            <a:solidFill>
              <a:srgbClr val="FFFFFF"/>
            </a:solidFill>
            <a:prstDash val="solid"/>
            <a:round/>
            <a:headEnd type="none" w="sm" len="sm"/>
            <a:tailEnd type="none" w="sm" len="sm"/>
          </a:ln>
        </p:spPr>
      </p:cxnSp>
      <p:sp>
        <p:nvSpPr>
          <p:cNvPr id="172" name="Google Shape;172;p122"/>
          <p:cNvSpPr txBox="1">
            <a:spLocks noGrp="1"/>
          </p:cNvSpPr>
          <p:nvPr>
            <p:ph type="title"/>
          </p:nvPr>
        </p:nvSpPr>
        <p:spPr>
          <a:xfrm>
            <a:off x="428132" y="184964"/>
            <a:ext cx="8287735" cy="386521"/>
          </a:xfrm>
          <a:prstGeom prst="rect">
            <a:avLst/>
          </a:prstGeom>
          <a:noFill/>
          <a:ln>
            <a:noFill/>
          </a:ln>
        </p:spPr>
        <p:txBody>
          <a:bodyPr spcFirstLastPara="1" wrap="square" lIns="0" tIns="45700" rIns="0" bIns="45700" anchor="t" anchorCtr="0">
            <a:noAutofit/>
          </a:bodyPr>
          <a:lstStyle>
            <a:lvl1pPr marR="0" lvl="0" algn="l" rtl="0">
              <a:lnSpc>
                <a:spcPct val="12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20000"/>
              </a:lnSpc>
              <a:spcBef>
                <a:spcPts val="0"/>
              </a:spcBef>
              <a:spcAft>
                <a:spcPts val="0"/>
              </a:spcAft>
              <a:buClr>
                <a:srgbClr val="D5D5D5"/>
              </a:buClr>
              <a:buSzPts val="750"/>
              <a:buFont typeface="Inter Light"/>
              <a:buNone/>
              <a:defRPr sz="750" b="0" i="1" u="none" strike="noStrike" cap="none">
                <a:solidFill>
                  <a:srgbClr val="D5D5D5"/>
                </a:solidFill>
                <a:latin typeface="Inter Light"/>
                <a:ea typeface="Inter Light"/>
                <a:cs typeface="Inter Light"/>
                <a:sym typeface="Inter Light"/>
              </a:defRPr>
            </a:lvl2pPr>
            <a:lvl3pPr marR="0" lvl="2" algn="l" rtl="0">
              <a:lnSpc>
                <a:spcPct val="120000"/>
              </a:lnSpc>
              <a:spcBef>
                <a:spcPts val="0"/>
              </a:spcBef>
              <a:spcAft>
                <a:spcPts val="0"/>
              </a:spcAft>
              <a:buClr>
                <a:srgbClr val="D5D5D5"/>
              </a:buClr>
              <a:buSzPts val="750"/>
              <a:buFont typeface="Inter Light"/>
              <a:buNone/>
              <a:defRPr sz="750" b="0" i="1" u="none" strike="noStrike" cap="none">
                <a:solidFill>
                  <a:srgbClr val="D5D5D5"/>
                </a:solidFill>
                <a:latin typeface="Inter Light"/>
                <a:ea typeface="Inter Light"/>
                <a:cs typeface="Inter Light"/>
                <a:sym typeface="Inter Light"/>
              </a:defRPr>
            </a:lvl3pPr>
            <a:lvl4pPr marR="0" lvl="3" algn="l" rtl="0">
              <a:lnSpc>
                <a:spcPct val="120000"/>
              </a:lnSpc>
              <a:spcBef>
                <a:spcPts val="0"/>
              </a:spcBef>
              <a:spcAft>
                <a:spcPts val="0"/>
              </a:spcAft>
              <a:buClr>
                <a:srgbClr val="D5D5D5"/>
              </a:buClr>
              <a:buSzPts val="750"/>
              <a:buFont typeface="Inter Light"/>
              <a:buNone/>
              <a:defRPr sz="750" b="0" i="1" u="none" strike="noStrike" cap="none">
                <a:solidFill>
                  <a:srgbClr val="D5D5D5"/>
                </a:solidFill>
                <a:latin typeface="Inter Light"/>
                <a:ea typeface="Inter Light"/>
                <a:cs typeface="Inter Light"/>
                <a:sym typeface="Inter Light"/>
              </a:defRPr>
            </a:lvl4pPr>
            <a:lvl5pPr marR="0" lvl="4" algn="l" rtl="0">
              <a:lnSpc>
                <a:spcPct val="120000"/>
              </a:lnSpc>
              <a:spcBef>
                <a:spcPts val="0"/>
              </a:spcBef>
              <a:spcAft>
                <a:spcPts val="0"/>
              </a:spcAft>
              <a:buClr>
                <a:srgbClr val="D5D5D5"/>
              </a:buClr>
              <a:buSzPts val="750"/>
              <a:buFont typeface="Inter Light"/>
              <a:buNone/>
              <a:defRPr sz="750" b="0" i="1" u="none" strike="noStrike" cap="none">
                <a:solidFill>
                  <a:srgbClr val="D5D5D5"/>
                </a:solidFill>
                <a:latin typeface="Inter Light"/>
                <a:ea typeface="Inter Light"/>
                <a:cs typeface="Inter Light"/>
                <a:sym typeface="Inter Light"/>
              </a:defRPr>
            </a:lvl5pPr>
            <a:lvl6pPr marR="0" lvl="5" algn="l" rtl="0">
              <a:lnSpc>
                <a:spcPct val="120000"/>
              </a:lnSpc>
              <a:spcBef>
                <a:spcPts val="0"/>
              </a:spcBef>
              <a:spcAft>
                <a:spcPts val="0"/>
              </a:spcAft>
              <a:buClr>
                <a:srgbClr val="D5D5D5"/>
              </a:buClr>
              <a:buSzPts val="750"/>
              <a:buFont typeface="Inter Light"/>
              <a:buNone/>
              <a:defRPr sz="750" b="0" i="1" u="none" strike="noStrike" cap="none">
                <a:solidFill>
                  <a:srgbClr val="D5D5D5"/>
                </a:solidFill>
                <a:latin typeface="Inter Light"/>
                <a:ea typeface="Inter Light"/>
                <a:cs typeface="Inter Light"/>
                <a:sym typeface="Inter Light"/>
              </a:defRPr>
            </a:lvl6pPr>
            <a:lvl7pPr marR="0" lvl="6" algn="l" rtl="0">
              <a:lnSpc>
                <a:spcPct val="120000"/>
              </a:lnSpc>
              <a:spcBef>
                <a:spcPts val="0"/>
              </a:spcBef>
              <a:spcAft>
                <a:spcPts val="0"/>
              </a:spcAft>
              <a:buClr>
                <a:srgbClr val="D5D5D5"/>
              </a:buClr>
              <a:buSzPts val="750"/>
              <a:buFont typeface="Inter Light"/>
              <a:buNone/>
              <a:defRPr sz="750" b="0" i="1" u="none" strike="noStrike" cap="none">
                <a:solidFill>
                  <a:srgbClr val="D5D5D5"/>
                </a:solidFill>
                <a:latin typeface="Inter Light"/>
                <a:ea typeface="Inter Light"/>
                <a:cs typeface="Inter Light"/>
                <a:sym typeface="Inter Light"/>
              </a:defRPr>
            </a:lvl7pPr>
            <a:lvl8pPr marR="0" lvl="7" algn="l" rtl="0">
              <a:lnSpc>
                <a:spcPct val="120000"/>
              </a:lnSpc>
              <a:spcBef>
                <a:spcPts val="0"/>
              </a:spcBef>
              <a:spcAft>
                <a:spcPts val="0"/>
              </a:spcAft>
              <a:buClr>
                <a:srgbClr val="D5D5D5"/>
              </a:buClr>
              <a:buSzPts val="750"/>
              <a:buFont typeface="Inter Light"/>
              <a:buNone/>
              <a:defRPr sz="750" b="0" i="1" u="none" strike="noStrike" cap="none">
                <a:solidFill>
                  <a:srgbClr val="D5D5D5"/>
                </a:solidFill>
                <a:latin typeface="Inter Light"/>
                <a:ea typeface="Inter Light"/>
                <a:cs typeface="Inter Light"/>
                <a:sym typeface="Inter Light"/>
              </a:defRPr>
            </a:lvl8pPr>
            <a:lvl9pPr marR="0" lvl="8" algn="l" rtl="0">
              <a:lnSpc>
                <a:spcPct val="120000"/>
              </a:lnSpc>
              <a:spcBef>
                <a:spcPts val="0"/>
              </a:spcBef>
              <a:spcAft>
                <a:spcPts val="0"/>
              </a:spcAft>
              <a:buClr>
                <a:srgbClr val="D5D5D5"/>
              </a:buClr>
              <a:buSzPts val="750"/>
              <a:buFont typeface="Inter Light"/>
              <a:buNone/>
              <a:defRPr sz="750" b="0" i="1" u="none" strike="noStrike" cap="none">
                <a:solidFill>
                  <a:srgbClr val="D5D5D5"/>
                </a:solidFill>
                <a:latin typeface="Inter Light"/>
                <a:ea typeface="Inter Light"/>
                <a:cs typeface="Inter Light"/>
                <a:sym typeface="Inter Ligh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ransition Slide - H1">
  <p:cSld name="2_Transition Slide - H1">
    <p:spTree>
      <p:nvGrpSpPr>
        <p:cNvPr id="1" name="Shape 173"/>
        <p:cNvGrpSpPr/>
        <p:nvPr/>
      </p:nvGrpSpPr>
      <p:grpSpPr>
        <a:xfrm>
          <a:off x="0" y="0"/>
          <a:ext cx="0" cy="0"/>
          <a:chOff x="0" y="0"/>
          <a:chExt cx="0" cy="0"/>
        </a:xfrm>
      </p:grpSpPr>
      <p:sp>
        <p:nvSpPr>
          <p:cNvPr id="174" name="Google Shape;174;p123"/>
          <p:cNvSpPr txBox="1">
            <a:spLocks noGrp="1"/>
          </p:cNvSpPr>
          <p:nvPr>
            <p:ph type="body" idx="1"/>
          </p:nvPr>
        </p:nvSpPr>
        <p:spPr>
          <a:xfrm>
            <a:off x="411250" y="620791"/>
            <a:ext cx="8198187" cy="801565"/>
          </a:xfrm>
          <a:prstGeom prst="rect">
            <a:avLst/>
          </a:prstGeom>
          <a:noFill/>
          <a:ln>
            <a:noFill/>
          </a:ln>
        </p:spPr>
        <p:txBody>
          <a:bodyPr spcFirstLastPara="1" wrap="square" lIns="0" tIns="71425" rIns="0" bIns="118850" anchor="t" anchorCtr="0">
            <a:spAutoFit/>
          </a:bodyPr>
          <a:lstStyle>
            <a:lvl1pPr marL="457200" marR="0" lvl="0" indent="-228600" algn="l" rtl="0">
              <a:lnSpc>
                <a:spcPct val="90000"/>
              </a:lnSpc>
              <a:spcBef>
                <a:spcPts val="0"/>
              </a:spcBef>
              <a:spcAft>
                <a:spcPts val="0"/>
              </a:spcAft>
              <a:buClr>
                <a:srgbClr val="000000"/>
              </a:buClr>
              <a:buSzPts val="4400"/>
              <a:buFont typeface="Arial"/>
              <a:buNone/>
              <a:defRPr sz="4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75" name="Google Shape;175;p123"/>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176" name="Google Shape;176;p123"/>
          <p:cNvSpPr txBox="1">
            <a:spLocks noGrp="1"/>
          </p:cNvSpPr>
          <p:nvPr>
            <p:ph type="sldNum" idx="12"/>
          </p:nvPr>
        </p:nvSpPr>
        <p:spPr>
          <a:xfrm>
            <a:off x="181807" y="4822712"/>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ransition Slide -  H2">
  <p:cSld name="2_Transition Slide -  H2">
    <p:spTree>
      <p:nvGrpSpPr>
        <p:cNvPr id="1" name="Shape 177"/>
        <p:cNvGrpSpPr/>
        <p:nvPr/>
      </p:nvGrpSpPr>
      <p:grpSpPr>
        <a:xfrm>
          <a:off x="0" y="0"/>
          <a:ext cx="0" cy="0"/>
          <a:chOff x="0" y="0"/>
          <a:chExt cx="0" cy="0"/>
        </a:xfrm>
      </p:grpSpPr>
      <p:sp>
        <p:nvSpPr>
          <p:cNvPr id="178" name="Google Shape;178;p124"/>
          <p:cNvSpPr txBox="1">
            <a:spLocks noGrp="1"/>
          </p:cNvSpPr>
          <p:nvPr>
            <p:ph type="body" idx="1"/>
          </p:nvPr>
        </p:nvSpPr>
        <p:spPr>
          <a:xfrm>
            <a:off x="411250" y="620791"/>
            <a:ext cx="8198187" cy="718465"/>
          </a:xfrm>
          <a:prstGeom prst="rect">
            <a:avLst/>
          </a:prstGeom>
          <a:noFill/>
          <a:ln>
            <a:noFill/>
          </a:ln>
        </p:spPr>
        <p:txBody>
          <a:bodyPr spcFirstLastPara="1" wrap="square" lIns="0" tIns="71425" rIns="0" bIns="118850" anchor="t" anchorCtr="0">
            <a:spAutoFit/>
          </a:bodyPr>
          <a:lstStyle>
            <a:lvl1pPr marL="457200" marR="0" lvl="0" indent="-228600" algn="l" rtl="0">
              <a:lnSpc>
                <a:spcPct val="90000"/>
              </a:lnSpc>
              <a:spcBef>
                <a:spcPts val="0"/>
              </a:spcBef>
              <a:spcAft>
                <a:spcPts val="0"/>
              </a:spcAft>
              <a:buClr>
                <a:srgbClr val="000000"/>
              </a:buClr>
              <a:buSzPts val="3800"/>
              <a:buFont typeface="Arial"/>
              <a:buNone/>
              <a:defRPr sz="38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79" name="Google Shape;179;p124"/>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180" name="Google Shape;180;p124"/>
          <p:cNvSpPr txBox="1">
            <a:spLocks noGrp="1"/>
          </p:cNvSpPr>
          <p:nvPr>
            <p:ph type="sldNum" idx="12"/>
          </p:nvPr>
        </p:nvSpPr>
        <p:spPr>
          <a:xfrm>
            <a:off x="181807" y="4822712"/>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Header">
  <p:cSld name="Basic Header">
    <p:spTree>
      <p:nvGrpSpPr>
        <p:cNvPr id="1" name="Shape 29"/>
        <p:cNvGrpSpPr/>
        <p:nvPr/>
      </p:nvGrpSpPr>
      <p:grpSpPr>
        <a:xfrm>
          <a:off x="0" y="0"/>
          <a:ext cx="0" cy="0"/>
          <a:chOff x="0" y="0"/>
          <a:chExt cx="0" cy="0"/>
        </a:xfrm>
      </p:grpSpPr>
      <p:sp>
        <p:nvSpPr>
          <p:cNvPr id="30" name="Google Shape;30;p101"/>
          <p:cNvSpPr txBox="1">
            <a:spLocks noGrp="1"/>
          </p:cNvSpPr>
          <p:nvPr>
            <p:ph type="body" idx="1"/>
          </p:nvPr>
        </p:nvSpPr>
        <p:spPr>
          <a:xfrm>
            <a:off x="411250" y="271780"/>
            <a:ext cx="8312722" cy="372023"/>
          </a:xfrm>
          <a:prstGeom prst="rect">
            <a:avLst/>
          </a:prstGeom>
          <a:noFill/>
          <a:ln>
            <a:noFill/>
          </a:ln>
        </p:spPr>
        <p:txBody>
          <a:bodyPr spcFirstLastPara="1" wrap="square" lIns="0" tIns="121900" rIns="121900" bIns="121900" anchor="t" anchorCtr="0">
            <a:noAutofit/>
          </a:bodyPr>
          <a:lstStyle>
            <a:lvl1pPr marL="457200" marR="0" lvl="0" indent="-228600" algn="l" rtl="0">
              <a:lnSpc>
                <a:spcPct val="120000"/>
              </a:lnSpc>
              <a:spcBef>
                <a:spcPts val="0"/>
              </a:spcBef>
              <a:spcAft>
                <a:spcPts val="0"/>
              </a:spcAft>
              <a:buClr>
                <a:srgbClr val="D5D5D5"/>
              </a:buClr>
              <a:buSzPts val="800"/>
              <a:buFont typeface="Arial"/>
              <a:buNone/>
              <a:defRPr sz="800" b="0" i="1" u="none" strike="noStrike" cap="none">
                <a:solidFill>
                  <a:srgbClr val="D5D5D5"/>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31" name="Google Shape;31;p101"/>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32" name="Google Shape;32;p101"/>
          <p:cNvSpPr txBox="1">
            <a:spLocks noGrp="1"/>
          </p:cNvSpPr>
          <p:nvPr>
            <p:ph type="body" idx="3"/>
          </p:nvPr>
        </p:nvSpPr>
        <p:spPr>
          <a:xfrm>
            <a:off x="411250" y="1053061"/>
            <a:ext cx="8279626" cy="230832"/>
          </a:xfrm>
          <a:prstGeom prst="rect">
            <a:avLst/>
          </a:prstGeom>
          <a:noFill/>
          <a:ln>
            <a:noFill/>
          </a:ln>
        </p:spPr>
        <p:txBody>
          <a:bodyPr spcFirstLastPara="1" wrap="square" lIns="0" tIns="45700" rIns="0" bIns="45700" anchor="ctr" anchorCtr="0">
            <a:spAutoFit/>
          </a:bodyPr>
          <a:lstStyle>
            <a:lvl1pPr marL="457200" marR="0" lvl="0" indent="-228600" algn="l" rtl="0">
              <a:lnSpc>
                <a:spcPct val="100000"/>
              </a:lnSpc>
              <a:spcBef>
                <a:spcPts val="450"/>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33" name="Google Shape;33;p101"/>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34" name="Google Shape;34;p101"/>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35" name="Google Shape;35;p101"/>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cxnSp>
        <p:nvCxnSpPr>
          <p:cNvPr id="36" name="Google Shape;36;p101"/>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Basic Header">
  <p:cSld name="2_Basic Header">
    <p:spTree>
      <p:nvGrpSpPr>
        <p:cNvPr id="1" name="Shape 181"/>
        <p:cNvGrpSpPr/>
        <p:nvPr/>
      </p:nvGrpSpPr>
      <p:grpSpPr>
        <a:xfrm>
          <a:off x="0" y="0"/>
          <a:ext cx="0" cy="0"/>
          <a:chOff x="0" y="0"/>
          <a:chExt cx="0" cy="0"/>
        </a:xfrm>
      </p:grpSpPr>
      <p:sp>
        <p:nvSpPr>
          <p:cNvPr id="182" name="Google Shape;182;p125"/>
          <p:cNvSpPr txBox="1">
            <a:spLocks noGrp="1"/>
          </p:cNvSpPr>
          <p:nvPr>
            <p:ph type="body" idx="1"/>
          </p:nvPr>
        </p:nvSpPr>
        <p:spPr>
          <a:xfrm>
            <a:off x="411250" y="271780"/>
            <a:ext cx="8312722" cy="372023"/>
          </a:xfrm>
          <a:prstGeom prst="rect">
            <a:avLst/>
          </a:prstGeom>
          <a:noFill/>
          <a:ln>
            <a:noFill/>
          </a:ln>
        </p:spPr>
        <p:txBody>
          <a:bodyPr spcFirstLastPara="1" wrap="square" lIns="0" tIns="121900" rIns="121900" bIns="121900" anchor="t" anchorCtr="0">
            <a:noAutofit/>
          </a:bodyPr>
          <a:lstStyle>
            <a:lvl1pPr marL="457200" marR="0" lvl="0" indent="-228600" algn="l" rtl="0">
              <a:lnSpc>
                <a:spcPct val="120000"/>
              </a:lnSpc>
              <a:spcBef>
                <a:spcPts val="0"/>
              </a:spcBef>
              <a:spcAft>
                <a:spcPts val="0"/>
              </a:spcAft>
              <a:buClr>
                <a:srgbClr val="D5D5D5"/>
              </a:buClr>
              <a:buSzPts val="800"/>
              <a:buFont typeface="Arial"/>
              <a:buNone/>
              <a:defRPr sz="800" b="0" i="1" u="none" strike="noStrike" cap="none">
                <a:solidFill>
                  <a:srgbClr val="D5D5D5"/>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83" name="Google Shape;183;p125"/>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84" name="Google Shape;184;p125"/>
          <p:cNvSpPr txBox="1">
            <a:spLocks noGrp="1"/>
          </p:cNvSpPr>
          <p:nvPr>
            <p:ph type="body" idx="3"/>
          </p:nvPr>
        </p:nvSpPr>
        <p:spPr>
          <a:xfrm>
            <a:off x="411250" y="1053061"/>
            <a:ext cx="8279626" cy="230832"/>
          </a:xfrm>
          <a:prstGeom prst="rect">
            <a:avLst/>
          </a:prstGeom>
          <a:noFill/>
          <a:ln>
            <a:noFill/>
          </a:ln>
        </p:spPr>
        <p:txBody>
          <a:bodyPr spcFirstLastPara="1" wrap="square" lIns="0" tIns="45700" rIns="0" bIns="45700" anchor="ctr" anchorCtr="0">
            <a:spAutoFit/>
          </a:bodyPr>
          <a:lstStyle>
            <a:lvl1pPr marL="457200" marR="0" lvl="0" indent="-228600" algn="l" rtl="0">
              <a:lnSpc>
                <a:spcPct val="100000"/>
              </a:lnSpc>
              <a:spcBef>
                <a:spcPts val="450"/>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85" name="Google Shape;185;p125"/>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186" name="Google Shape;186;p125"/>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2_Basic Header - Footer #/jpl">
  <p:cSld name="2_Basic Header - Footer #/jpl">
    <p:spTree>
      <p:nvGrpSpPr>
        <p:cNvPr id="1" name="Shape 187"/>
        <p:cNvGrpSpPr/>
        <p:nvPr/>
      </p:nvGrpSpPr>
      <p:grpSpPr>
        <a:xfrm>
          <a:off x="0" y="0"/>
          <a:ext cx="0" cy="0"/>
          <a:chOff x="0" y="0"/>
          <a:chExt cx="0" cy="0"/>
        </a:xfrm>
      </p:grpSpPr>
      <p:sp>
        <p:nvSpPr>
          <p:cNvPr id="188" name="Google Shape;188;p126"/>
          <p:cNvSpPr txBox="1">
            <a:spLocks noGrp="1"/>
          </p:cNvSpPr>
          <p:nvPr>
            <p:ph type="body" idx="1"/>
          </p:nvPr>
        </p:nvSpPr>
        <p:spPr>
          <a:xfrm>
            <a:off x="411250" y="271780"/>
            <a:ext cx="8312722" cy="372023"/>
          </a:xfrm>
          <a:prstGeom prst="rect">
            <a:avLst/>
          </a:prstGeom>
          <a:noFill/>
          <a:ln>
            <a:noFill/>
          </a:ln>
        </p:spPr>
        <p:txBody>
          <a:bodyPr spcFirstLastPara="1" wrap="square" lIns="0" tIns="121900" rIns="121900" bIns="121900" anchor="t" anchorCtr="0">
            <a:noAutofit/>
          </a:bodyPr>
          <a:lstStyle>
            <a:lvl1pPr marL="457200" marR="0" lvl="0" indent="-228600" algn="l" rtl="0">
              <a:lnSpc>
                <a:spcPct val="120000"/>
              </a:lnSpc>
              <a:spcBef>
                <a:spcPts val="0"/>
              </a:spcBef>
              <a:spcAft>
                <a:spcPts val="0"/>
              </a:spcAft>
              <a:buClr>
                <a:srgbClr val="D5D5D5"/>
              </a:buClr>
              <a:buSzPts val="800"/>
              <a:buFont typeface="Arial"/>
              <a:buNone/>
              <a:defRPr sz="800" b="0" i="1" u="none" strike="noStrike" cap="none">
                <a:solidFill>
                  <a:srgbClr val="D5D5D5"/>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89" name="Google Shape;189;p126"/>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90" name="Google Shape;190;p126"/>
          <p:cNvSpPr txBox="1">
            <a:spLocks noGrp="1"/>
          </p:cNvSpPr>
          <p:nvPr>
            <p:ph type="body" idx="3"/>
          </p:nvPr>
        </p:nvSpPr>
        <p:spPr>
          <a:xfrm>
            <a:off x="411250" y="1053061"/>
            <a:ext cx="8279626" cy="230832"/>
          </a:xfrm>
          <a:prstGeom prst="rect">
            <a:avLst/>
          </a:prstGeom>
          <a:noFill/>
          <a:ln>
            <a:noFill/>
          </a:ln>
        </p:spPr>
        <p:txBody>
          <a:bodyPr spcFirstLastPara="1" wrap="square" lIns="0" tIns="45700" rIns="0" bIns="45700" anchor="ctr" anchorCtr="0">
            <a:spAutoFit/>
          </a:bodyPr>
          <a:lstStyle>
            <a:lvl1pPr marL="457200" marR="0" lvl="0" indent="-228600" algn="l" rtl="0">
              <a:lnSpc>
                <a:spcPct val="100000"/>
              </a:lnSpc>
              <a:spcBef>
                <a:spcPts val="450"/>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91" name="Google Shape;191;p126"/>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192" name="Google Shape;192;p126"/>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93" name="Google Shape;193;p126"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2_Basic Header cap/Title/Sub - white">
  <p:cSld name="2_Basic Header cap/Title/Sub - white">
    <p:spTree>
      <p:nvGrpSpPr>
        <p:cNvPr id="1" name="Shape 194"/>
        <p:cNvGrpSpPr/>
        <p:nvPr/>
      </p:nvGrpSpPr>
      <p:grpSpPr>
        <a:xfrm>
          <a:off x="0" y="0"/>
          <a:ext cx="0" cy="0"/>
          <a:chOff x="0" y="0"/>
          <a:chExt cx="0" cy="0"/>
        </a:xfrm>
      </p:grpSpPr>
      <p:sp>
        <p:nvSpPr>
          <p:cNvPr id="195" name="Google Shape;195;p127"/>
          <p:cNvSpPr txBox="1">
            <a:spLocks noGrp="1"/>
          </p:cNvSpPr>
          <p:nvPr>
            <p:ph type="body" idx="1"/>
          </p:nvPr>
        </p:nvSpPr>
        <p:spPr>
          <a:xfrm>
            <a:off x="411250" y="271780"/>
            <a:ext cx="8312722" cy="372023"/>
          </a:xfrm>
          <a:prstGeom prst="rect">
            <a:avLst/>
          </a:prstGeom>
          <a:noFill/>
          <a:ln>
            <a:noFill/>
          </a:ln>
        </p:spPr>
        <p:txBody>
          <a:bodyPr spcFirstLastPara="1" wrap="square" lIns="0" tIns="121900" rIns="121900" bIns="121900" anchor="t" anchorCtr="0">
            <a:noAutofit/>
          </a:bodyPr>
          <a:lstStyle>
            <a:lvl1pPr marL="457200" marR="0" lvl="0" indent="-228600" algn="l" rtl="0">
              <a:lnSpc>
                <a:spcPct val="120000"/>
              </a:lnSpc>
              <a:spcBef>
                <a:spcPts val="0"/>
              </a:spcBef>
              <a:spcAft>
                <a:spcPts val="0"/>
              </a:spcAft>
              <a:buClr>
                <a:srgbClr val="FFFFFF"/>
              </a:buClr>
              <a:buSzPts val="800"/>
              <a:buFont typeface="Arial"/>
              <a:buNone/>
              <a:defRPr sz="800" b="0" i="1" u="none" strike="noStrike" cap="none">
                <a:solidFill>
                  <a:srgbClr val="FFFFFF"/>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96" name="Google Shape;196;p127"/>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97" name="Google Shape;197;p127"/>
          <p:cNvSpPr txBox="1">
            <a:spLocks noGrp="1"/>
          </p:cNvSpPr>
          <p:nvPr>
            <p:ph type="body" idx="3"/>
          </p:nvPr>
        </p:nvSpPr>
        <p:spPr>
          <a:xfrm>
            <a:off x="411250" y="1053061"/>
            <a:ext cx="8279626" cy="230832"/>
          </a:xfrm>
          <a:prstGeom prst="rect">
            <a:avLst/>
          </a:prstGeom>
          <a:noFill/>
          <a:ln>
            <a:noFill/>
          </a:ln>
        </p:spPr>
        <p:txBody>
          <a:bodyPr spcFirstLastPara="1" wrap="square" lIns="0" tIns="45700" rIns="0" bIns="45700" anchor="ctr" anchorCtr="0">
            <a:spAutoFit/>
          </a:bodyPr>
          <a:lstStyle>
            <a:lvl1pPr marL="457200" marR="0" lvl="0" indent="-228600" algn="l" rtl="0">
              <a:lnSpc>
                <a:spcPct val="100000"/>
              </a:lnSpc>
              <a:spcBef>
                <a:spcPts val="450"/>
              </a:spcBef>
              <a:spcAft>
                <a:spcPts val="0"/>
              </a:spcAft>
              <a:buClr>
                <a:srgbClr val="FFFFFF"/>
              </a:buClr>
              <a:buSzPts val="900"/>
              <a:buFont typeface="Arial"/>
              <a:buNone/>
              <a:defRPr sz="900" b="1" i="0" u="none" strike="noStrike" cap="none">
                <a:solidFill>
                  <a:srgbClr val="FFFFFF"/>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98" name="Google Shape;198;p127"/>
          <p:cNvCxnSpPr/>
          <p:nvPr/>
        </p:nvCxnSpPr>
        <p:spPr>
          <a:xfrm>
            <a:off x="411250" y="571500"/>
            <a:ext cx="487518" cy="0"/>
          </a:xfrm>
          <a:prstGeom prst="straightConnector1">
            <a:avLst/>
          </a:prstGeom>
          <a:noFill/>
          <a:ln w="19050" cap="flat" cmpd="sng">
            <a:solidFill>
              <a:srgbClr val="FFFFFF"/>
            </a:solidFill>
            <a:prstDash val="solid"/>
            <a:round/>
            <a:headEnd type="none" w="sm" len="sm"/>
            <a:tailEnd type="none" w="sm" len="sm"/>
          </a:ln>
        </p:spPr>
      </p:cxnSp>
      <p:sp>
        <p:nvSpPr>
          <p:cNvPr id="199" name="Google Shape;199;p127"/>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Clr>
                <a:srgbClr val="FFFFFF"/>
              </a:buClr>
              <a:buSzPts val="563"/>
              <a:buFont typeface="Arial"/>
              <a:buNone/>
              <a:defRPr sz="563"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00" name="Google Shape;200;p127"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Image/Text Driven Title Dark">
  <p:cSld name="4_Image/Text Driven Title Dark">
    <p:spTree>
      <p:nvGrpSpPr>
        <p:cNvPr id="1" name="Shape 201"/>
        <p:cNvGrpSpPr/>
        <p:nvPr/>
      </p:nvGrpSpPr>
      <p:grpSpPr>
        <a:xfrm>
          <a:off x="0" y="0"/>
          <a:ext cx="0" cy="0"/>
          <a:chOff x="0" y="0"/>
          <a:chExt cx="0" cy="0"/>
        </a:xfrm>
      </p:grpSpPr>
      <p:sp>
        <p:nvSpPr>
          <p:cNvPr id="202" name="Google Shape;202;p128"/>
          <p:cNvSpPr txBox="1">
            <a:spLocks noGrp="1"/>
          </p:cNvSpPr>
          <p:nvPr>
            <p:ph type="body" idx="1"/>
          </p:nvPr>
        </p:nvSpPr>
        <p:spPr>
          <a:xfrm>
            <a:off x="415639" y="271780"/>
            <a:ext cx="8312722" cy="250430"/>
          </a:xfrm>
          <a:prstGeom prst="rect">
            <a:avLst/>
          </a:prstGeom>
          <a:noFill/>
          <a:ln>
            <a:noFill/>
          </a:ln>
        </p:spPr>
        <p:txBody>
          <a:bodyPr spcFirstLastPara="1" wrap="square" lIns="0" tIns="121900" rIns="0" bIns="121900" anchor="t" anchorCtr="0">
            <a:noAutofit/>
          </a:bodyPr>
          <a:lstStyle>
            <a:lvl1pPr marL="457200" marR="0" lvl="0" indent="-228600" algn="l" rtl="0">
              <a:lnSpc>
                <a:spcPct val="100000"/>
              </a:lnSpc>
              <a:spcBef>
                <a:spcPts val="188"/>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203" name="Google Shape;203;p128"/>
          <p:cNvSpPr txBox="1">
            <a:spLocks noGrp="1"/>
          </p:cNvSpPr>
          <p:nvPr>
            <p:ph type="sldNum" idx="12"/>
          </p:nvPr>
        </p:nvSpPr>
        <p:spPr>
          <a:xfrm>
            <a:off x="181165" y="4815217"/>
            <a:ext cx="88166" cy="189219"/>
          </a:xfrm>
          <a:prstGeom prst="rect">
            <a:avLst/>
          </a:prstGeom>
          <a:noFill/>
          <a:ln>
            <a:noFill/>
          </a:ln>
        </p:spPr>
        <p:txBody>
          <a:bodyPr spcFirstLastPara="1" wrap="square" lIns="0" tIns="50800" rIns="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04" name="Google Shape;204;p128"/>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205" name="Google Shape;205;p128"/>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5_Image/Text Driven Title Dark">
  <p:cSld name="5_Image/Text Driven Title Dark">
    <p:spTree>
      <p:nvGrpSpPr>
        <p:cNvPr id="1" name="Shape 206"/>
        <p:cNvGrpSpPr/>
        <p:nvPr/>
      </p:nvGrpSpPr>
      <p:grpSpPr>
        <a:xfrm>
          <a:off x="0" y="0"/>
          <a:ext cx="0" cy="0"/>
          <a:chOff x="0" y="0"/>
          <a:chExt cx="0" cy="0"/>
        </a:xfrm>
      </p:grpSpPr>
      <p:sp>
        <p:nvSpPr>
          <p:cNvPr id="207" name="Google Shape;207;p129"/>
          <p:cNvSpPr txBox="1">
            <a:spLocks noGrp="1"/>
          </p:cNvSpPr>
          <p:nvPr>
            <p:ph type="body" idx="1"/>
          </p:nvPr>
        </p:nvSpPr>
        <p:spPr>
          <a:xfrm>
            <a:off x="415639" y="271780"/>
            <a:ext cx="8312722" cy="250430"/>
          </a:xfrm>
          <a:prstGeom prst="rect">
            <a:avLst/>
          </a:prstGeom>
          <a:noFill/>
          <a:ln>
            <a:noFill/>
          </a:ln>
        </p:spPr>
        <p:txBody>
          <a:bodyPr spcFirstLastPara="1" wrap="square" lIns="0" tIns="121900" rIns="0" bIns="121900" anchor="t" anchorCtr="0">
            <a:noAutofit/>
          </a:bodyPr>
          <a:lstStyle>
            <a:lvl1pPr marL="457200" marR="0" lvl="0" indent="-228600" algn="l" rtl="0">
              <a:lnSpc>
                <a:spcPct val="100000"/>
              </a:lnSpc>
              <a:spcBef>
                <a:spcPts val="188"/>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208" name="Google Shape;208;p129"/>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209" name="Google Shape;209;p129"/>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210" name="Google Shape;210;p129"/>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11" name="Google Shape;211;p129"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Footer only">
  <p:cSld name="2_Footer only">
    <p:spTree>
      <p:nvGrpSpPr>
        <p:cNvPr id="1" name="Shape 212"/>
        <p:cNvGrpSpPr/>
        <p:nvPr/>
      </p:nvGrpSpPr>
      <p:grpSpPr>
        <a:xfrm>
          <a:off x="0" y="0"/>
          <a:ext cx="0" cy="0"/>
          <a:chOff x="0" y="0"/>
          <a:chExt cx="0" cy="0"/>
        </a:xfrm>
      </p:grpSpPr>
      <p:sp>
        <p:nvSpPr>
          <p:cNvPr id="213" name="Google Shape;213;p130"/>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00"/>
              <a:buFont typeface="Arial"/>
              <a:buNone/>
              <a:defRPr/>
            </a:lvl1pPr>
            <a:lvl2pPr marL="0" lvl="1" indent="0" algn="l">
              <a:lnSpc>
                <a:spcPct val="100000"/>
              </a:lnSpc>
              <a:spcBef>
                <a:spcPts val="0"/>
              </a:spcBef>
              <a:spcAft>
                <a:spcPts val="0"/>
              </a:spcAft>
              <a:buClr>
                <a:srgbClr val="000000"/>
              </a:buClr>
              <a:buSzPts val="500"/>
              <a:buFont typeface="Arial"/>
              <a:buNone/>
              <a:defRPr/>
            </a:lvl2pPr>
            <a:lvl3pPr marL="0" lvl="2" indent="0" algn="l">
              <a:lnSpc>
                <a:spcPct val="100000"/>
              </a:lnSpc>
              <a:spcBef>
                <a:spcPts val="0"/>
              </a:spcBef>
              <a:spcAft>
                <a:spcPts val="0"/>
              </a:spcAft>
              <a:buClr>
                <a:srgbClr val="000000"/>
              </a:buClr>
              <a:buSzPts val="500"/>
              <a:buFont typeface="Arial"/>
              <a:buNone/>
              <a:defRPr/>
            </a:lvl3pPr>
            <a:lvl4pPr marL="0" lvl="3" indent="0" algn="l">
              <a:lnSpc>
                <a:spcPct val="100000"/>
              </a:lnSpc>
              <a:spcBef>
                <a:spcPts val="0"/>
              </a:spcBef>
              <a:spcAft>
                <a:spcPts val="0"/>
              </a:spcAft>
              <a:buClr>
                <a:srgbClr val="000000"/>
              </a:buClr>
              <a:buSzPts val="500"/>
              <a:buFont typeface="Arial"/>
              <a:buNone/>
              <a:defRPr/>
            </a:lvl4pPr>
            <a:lvl5pPr marL="0" lvl="4" indent="0" algn="l">
              <a:lnSpc>
                <a:spcPct val="100000"/>
              </a:lnSpc>
              <a:spcBef>
                <a:spcPts val="0"/>
              </a:spcBef>
              <a:spcAft>
                <a:spcPts val="0"/>
              </a:spcAft>
              <a:buClr>
                <a:srgbClr val="000000"/>
              </a:buClr>
              <a:buSzPts val="500"/>
              <a:buFont typeface="Arial"/>
              <a:buNone/>
              <a:defRPr/>
            </a:lvl5pPr>
            <a:lvl6pPr marL="0" lvl="5" indent="0" algn="l">
              <a:lnSpc>
                <a:spcPct val="100000"/>
              </a:lnSpc>
              <a:spcBef>
                <a:spcPts val="0"/>
              </a:spcBef>
              <a:spcAft>
                <a:spcPts val="0"/>
              </a:spcAft>
              <a:buClr>
                <a:srgbClr val="000000"/>
              </a:buClr>
              <a:buSzPts val="500"/>
              <a:buFont typeface="Arial"/>
              <a:buNone/>
              <a:defRPr/>
            </a:lvl6pPr>
            <a:lvl7pPr marL="0" lvl="6" indent="0" algn="l">
              <a:lnSpc>
                <a:spcPct val="100000"/>
              </a:lnSpc>
              <a:spcBef>
                <a:spcPts val="0"/>
              </a:spcBef>
              <a:spcAft>
                <a:spcPts val="0"/>
              </a:spcAft>
              <a:buClr>
                <a:srgbClr val="000000"/>
              </a:buClr>
              <a:buSzPts val="500"/>
              <a:buFont typeface="Arial"/>
              <a:buNone/>
              <a:defRPr/>
            </a:lvl7pPr>
            <a:lvl8pPr marL="0" lvl="7" indent="0" algn="l">
              <a:lnSpc>
                <a:spcPct val="100000"/>
              </a:lnSpc>
              <a:spcBef>
                <a:spcPts val="0"/>
              </a:spcBef>
              <a:spcAft>
                <a:spcPts val="0"/>
              </a:spcAft>
              <a:buClr>
                <a:srgbClr val="000000"/>
              </a:buClr>
              <a:buSzPts val="500"/>
              <a:buFont typeface="Arial"/>
              <a:buNone/>
              <a:defRPr/>
            </a:lvl8pPr>
            <a:lvl9pPr marL="0" lvl="8" indent="0" algn="l">
              <a:lnSpc>
                <a:spcPct val="100000"/>
              </a:lnSpc>
              <a:spcBef>
                <a:spcPts val="0"/>
              </a:spcBef>
              <a:spcAft>
                <a:spcPts val="0"/>
              </a:spcAft>
              <a:buClr>
                <a:srgbClr val="000000"/>
              </a:buClr>
              <a:buSzPts val="5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0D23-2C5A-2449-BDEE-42A8995C378A}"/>
              </a:ext>
            </a:extLst>
          </p:cNvPr>
          <p:cNvSpPr>
            <a:spLocks noGrp="1"/>
          </p:cNvSpPr>
          <p:nvPr>
            <p:ph type="title"/>
          </p:nvPr>
        </p:nvSpPr>
        <p:spPr>
          <a:xfrm>
            <a:off x="304800" y="89992"/>
            <a:ext cx="8458200" cy="369332"/>
          </a:xfrm>
        </p:spPr>
        <p:txBody>
          <a:bodyPr anchor="ctr"/>
          <a:lstStyle>
            <a:lvl1pPr>
              <a:defRPr>
                <a:solidFill>
                  <a:schemeClr val="tx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3896341D-6E41-AD48-89F7-28706CD48B3B}"/>
              </a:ext>
            </a:extLst>
          </p:cNvPr>
          <p:cNvSpPr>
            <a:spLocks noGrp="1"/>
          </p:cNvSpPr>
          <p:nvPr>
            <p:ph type="ftr" sz="quarter" idx="10"/>
          </p:nvPr>
        </p:nvSpPr>
        <p:spPr>
          <a:xfrm>
            <a:off x="2773680" y="4735667"/>
            <a:ext cx="3520440" cy="360045"/>
          </a:xfrm>
        </p:spPr>
        <p:txBody>
          <a:bodyPr/>
          <a:lstStyle/>
          <a:p>
            <a:r>
              <a:rPr lang="en-US" spc="-4" dirty="0"/>
              <a:t>Copyright © 2022 – Gregory R. Allen </a:t>
            </a:r>
            <a:endParaRPr lang="en-US" dirty="0"/>
          </a:p>
        </p:txBody>
      </p:sp>
      <p:sp>
        <p:nvSpPr>
          <p:cNvPr id="4" name="Date Placeholder 3">
            <a:extLst>
              <a:ext uri="{FF2B5EF4-FFF2-40B4-BE49-F238E27FC236}">
                <a16:creationId xmlns:a16="http://schemas.microsoft.com/office/drawing/2014/main" id="{201E310F-146F-8A49-A25B-4FC04F1956CC}"/>
              </a:ext>
            </a:extLst>
          </p:cNvPr>
          <p:cNvSpPr>
            <a:spLocks noGrp="1"/>
          </p:cNvSpPr>
          <p:nvPr>
            <p:ph type="dt" sz="half" idx="11"/>
          </p:nvPr>
        </p:nvSpPr>
        <p:spPr>
          <a:xfrm>
            <a:off x="275492" y="4787102"/>
            <a:ext cx="838200" cy="257175"/>
          </a:xfrm>
        </p:spPr>
        <p:txBody>
          <a:bodyPr/>
          <a:lstStyle/>
          <a:p>
            <a:fld id="{617FA74F-4A7A-F846-BB8A-0A34A79BF639}" type="datetime1">
              <a:rPr lang="en-US" smtClean="0"/>
              <a:t>3/1/23</a:t>
            </a:fld>
            <a:endParaRPr lang="en-US" dirty="0"/>
          </a:p>
        </p:txBody>
      </p:sp>
      <p:sp>
        <p:nvSpPr>
          <p:cNvPr id="7" name="Content Placeholder 6">
            <a:extLst>
              <a:ext uri="{FF2B5EF4-FFF2-40B4-BE49-F238E27FC236}">
                <a16:creationId xmlns:a16="http://schemas.microsoft.com/office/drawing/2014/main" id="{8752E3AB-15A2-F943-A8BC-0B6421FF22E9}"/>
              </a:ext>
            </a:extLst>
          </p:cNvPr>
          <p:cNvSpPr>
            <a:spLocks noGrp="1"/>
          </p:cNvSpPr>
          <p:nvPr>
            <p:ph sz="quarter" idx="13"/>
          </p:nvPr>
        </p:nvSpPr>
        <p:spPr>
          <a:xfrm>
            <a:off x="304800" y="1075564"/>
            <a:ext cx="8458200" cy="1107996"/>
          </a:xfrm>
        </p:spPr>
        <p:txBody>
          <a:bodyPr/>
          <a:lstStyle>
            <a:lvl1pPr marL="257175" indent="-257175">
              <a:buClr>
                <a:srgbClr val="C00000"/>
              </a:buClr>
              <a:buFont typeface="Wingdings" pitchFamily="2" charset="2"/>
              <a:buChar char="§"/>
              <a:defRPr/>
            </a:lvl1pPr>
            <a:lvl2pPr marL="557213" indent="-214313">
              <a:buClr>
                <a:srgbClr val="C00000"/>
              </a:buClr>
              <a:buFont typeface="Wingdings" pitchFamily="2" charset="2"/>
              <a:buChar char="§"/>
              <a:defRPr/>
            </a:lvl2pPr>
            <a:lvl3pPr marL="900113" indent="-214313">
              <a:buClr>
                <a:srgbClr val="C00000"/>
              </a:buClr>
              <a:buFont typeface="Wingdings" pitchFamily="2" charset="2"/>
              <a:buChar char="§"/>
              <a:defRPr/>
            </a:lvl3pPr>
            <a:lvl4pPr marL="1243013" indent="-214313">
              <a:buClr>
                <a:srgbClr val="C00000"/>
              </a:buClr>
              <a:buFont typeface="Wingdings" pitchFamily="2" charset="2"/>
              <a:buChar char="§"/>
              <a:defRPr/>
            </a:lvl4pPr>
            <a:lvl5pPr marL="1585913" indent="-214313">
              <a:buClr>
                <a:srgbClr val="C00000"/>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bg object 17">
            <a:extLst>
              <a:ext uri="{FF2B5EF4-FFF2-40B4-BE49-F238E27FC236}">
                <a16:creationId xmlns:a16="http://schemas.microsoft.com/office/drawing/2014/main" id="{015BCDF7-DF1E-8C4D-B118-86F1E63C63FE}"/>
              </a:ext>
            </a:extLst>
          </p:cNvPr>
          <p:cNvPicPr/>
          <p:nvPr userDrawn="1"/>
        </p:nvPicPr>
        <p:blipFill>
          <a:blip r:embed="rId2" cstate="print"/>
          <a:stretch>
            <a:fillRect/>
          </a:stretch>
        </p:blipFill>
        <p:spPr>
          <a:xfrm>
            <a:off x="6766890" y="4676014"/>
            <a:ext cx="2353665" cy="465899"/>
          </a:xfrm>
          <a:prstGeom prst="rect">
            <a:avLst/>
          </a:prstGeom>
        </p:spPr>
      </p:pic>
    </p:spTree>
    <p:extLst>
      <p:ext uri="{BB962C8B-B14F-4D97-AF65-F5344CB8AC3E}">
        <p14:creationId xmlns:p14="http://schemas.microsoft.com/office/powerpoint/2010/main" val="1662523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Footer #/JPL">
  <p:cSld name="Footer #/JPL">
    <p:spTree>
      <p:nvGrpSpPr>
        <p:cNvPr id="1" name="Shape 45"/>
        <p:cNvGrpSpPr/>
        <p:nvPr/>
      </p:nvGrpSpPr>
      <p:grpSpPr>
        <a:xfrm>
          <a:off x="0" y="0"/>
          <a:ext cx="0" cy="0"/>
          <a:chOff x="0" y="0"/>
          <a:chExt cx="0" cy="0"/>
        </a:xfrm>
      </p:grpSpPr>
      <p:pic>
        <p:nvPicPr>
          <p:cNvPr id="46" name="Google Shape;46;p104"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sp>
        <p:nvSpPr>
          <p:cNvPr id="47" name="Google Shape;47;p104"/>
          <p:cNvSpPr txBox="1">
            <a:spLocks noGrp="1"/>
          </p:cNvSpPr>
          <p:nvPr>
            <p:ph type="sldNum" idx="12"/>
          </p:nvPr>
        </p:nvSpPr>
        <p:spPr>
          <a:xfrm>
            <a:off x="183394" y="4815217"/>
            <a:ext cx="88166" cy="189219"/>
          </a:xfrm>
          <a:prstGeom prst="rect">
            <a:avLst/>
          </a:prstGeom>
          <a:noFill/>
          <a:ln>
            <a:noFill/>
          </a:ln>
        </p:spPr>
        <p:txBody>
          <a:bodyPr spcFirstLastPara="1" wrap="square" lIns="0" tIns="50800" rIns="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19364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0657-D6E0-BE42-9DAC-E9A6565AE01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390A6F-F3CD-154C-8ACE-8EBC6BC2819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B70D4B1-35E6-1744-8CBA-9C192195E9DC}"/>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5" name="Footer Placeholder 4">
            <a:extLst>
              <a:ext uri="{FF2B5EF4-FFF2-40B4-BE49-F238E27FC236}">
                <a16:creationId xmlns:a16="http://schemas.microsoft.com/office/drawing/2014/main" id="{78766F16-77FE-F640-B44E-59AAFAB4A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96ADA-3ECD-1342-8EB2-63185E5E2A85}"/>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1739087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CCC5-B135-FC42-AB5A-F233B06BF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293DC-8B25-A043-8EC8-1714DBE7E3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4AA82-AFD5-8445-AC2C-9DED7F2DC5B7}"/>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5" name="Footer Placeholder 4">
            <a:extLst>
              <a:ext uri="{FF2B5EF4-FFF2-40B4-BE49-F238E27FC236}">
                <a16:creationId xmlns:a16="http://schemas.microsoft.com/office/drawing/2014/main" id="{D3AA10F8-4B65-F249-A045-DDA22B4D9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DB494-0A9B-6242-BF61-FB59E4647EEF}"/>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411458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43"/>
        <p:cNvGrpSpPr/>
        <p:nvPr/>
      </p:nvGrpSpPr>
      <p:grpSpPr>
        <a:xfrm>
          <a:off x="0" y="0"/>
          <a:ext cx="0" cy="0"/>
          <a:chOff x="0" y="0"/>
          <a:chExt cx="0" cy="0"/>
        </a:xfrm>
      </p:grpSpPr>
      <p:sp>
        <p:nvSpPr>
          <p:cNvPr id="44" name="Google Shape;44;p103"/>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00"/>
              <a:buFont typeface="Arial"/>
              <a:buNone/>
              <a:defRPr/>
            </a:lvl1pPr>
            <a:lvl2pPr marL="0" lvl="1" indent="0" algn="l">
              <a:lnSpc>
                <a:spcPct val="100000"/>
              </a:lnSpc>
              <a:spcBef>
                <a:spcPts val="0"/>
              </a:spcBef>
              <a:spcAft>
                <a:spcPts val="0"/>
              </a:spcAft>
              <a:buClr>
                <a:srgbClr val="000000"/>
              </a:buClr>
              <a:buSzPts val="500"/>
              <a:buFont typeface="Arial"/>
              <a:buNone/>
              <a:defRPr/>
            </a:lvl2pPr>
            <a:lvl3pPr marL="0" lvl="2" indent="0" algn="l">
              <a:lnSpc>
                <a:spcPct val="100000"/>
              </a:lnSpc>
              <a:spcBef>
                <a:spcPts val="0"/>
              </a:spcBef>
              <a:spcAft>
                <a:spcPts val="0"/>
              </a:spcAft>
              <a:buClr>
                <a:srgbClr val="000000"/>
              </a:buClr>
              <a:buSzPts val="500"/>
              <a:buFont typeface="Arial"/>
              <a:buNone/>
              <a:defRPr/>
            </a:lvl3pPr>
            <a:lvl4pPr marL="0" lvl="3" indent="0" algn="l">
              <a:lnSpc>
                <a:spcPct val="100000"/>
              </a:lnSpc>
              <a:spcBef>
                <a:spcPts val="0"/>
              </a:spcBef>
              <a:spcAft>
                <a:spcPts val="0"/>
              </a:spcAft>
              <a:buClr>
                <a:srgbClr val="000000"/>
              </a:buClr>
              <a:buSzPts val="500"/>
              <a:buFont typeface="Arial"/>
              <a:buNone/>
              <a:defRPr/>
            </a:lvl4pPr>
            <a:lvl5pPr marL="0" lvl="4" indent="0" algn="l">
              <a:lnSpc>
                <a:spcPct val="100000"/>
              </a:lnSpc>
              <a:spcBef>
                <a:spcPts val="0"/>
              </a:spcBef>
              <a:spcAft>
                <a:spcPts val="0"/>
              </a:spcAft>
              <a:buClr>
                <a:srgbClr val="000000"/>
              </a:buClr>
              <a:buSzPts val="500"/>
              <a:buFont typeface="Arial"/>
              <a:buNone/>
              <a:defRPr/>
            </a:lvl5pPr>
            <a:lvl6pPr marL="0" lvl="5" indent="0" algn="l">
              <a:lnSpc>
                <a:spcPct val="100000"/>
              </a:lnSpc>
              <a:spcBef>
                <a:spcPts val="0"/>
              </a:spcBef>
              <a:spcAft>
                <a:spcPts val="0"/>
              </a:spcAft>
              <a:buClr>
                <a:srgbClr val="000000"/>
              </a:buClr>
              <a:buSzPts val="500"/>
              <a:buFont typeface="Arial"/>
              <a:buNone/>
              <a:defRPr/>
            </a:lvl6pPr>
            <a:lvl7pPr marL="0" lvl="6" indent="0" algn="l">
              <a:lnSpc>
                <a:spcPct val="100000"/>
              </a:lnSpc>
              <a:spcBef>
                <a:spcPts val="0"/>
              </a:spcBef>
              <a:spcAft>
                <a:spcPts val="0"/>
              </a:spcAft>
              <a:buClr>
                <a:srgbClr val="000000"/>
              </a:buClr>
              <a:buSzPts val="500"/>
              <a:buFont typeface="Arial"/>
              <a:buNone/>
              <a:defRPr/>
            </a:lvl7pPr>
            <a:lvl8pPr marL="0" lvl="7" indent="0" algn="l">
              <a:lnSpc>
                <a:spcPct val="100000"/>
              </a:lnSpc>
              <a:spcBef>
                <a:spcPts val="0"/>
              </a:spcBef>
              <a:spcAft>
                <a:spcPts val="0"/>
              </a:spcAft>
              <a:buClr>
                <a:srgbClr val="000000"/>
              </a:buClr>
              <a:buSzPts val="500"/>
              <a:buFont typeface="Arial"/>
              <a:buNone/>
              <a:defRPr/>
            </a:lvl8pPr>
            <a:lvl9pPr marL="0" lvl="8" indent="0" algn="l">
              <a:lnSpc>
                <a:spcPct val="100000"/>
              </a:lnSpc>
              <a:spcBef>
                <a:spcPts val="0"/>
              </a:spcBef>
              <a:spcAft>
                <a:spcPts val="0"/>
              </a:spcAft>
              <a:buClr>
                <a:srgbClr val="000000"/>
              </a:buClr>
              <a:buSzPts val="5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8FC1-FA20-D841-AA64-E58DB084282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62E0D-982E-C643-BC2C-739C38E831B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5BE561-A4E8-4E46-80EC-1913A0DF046F}"/>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5" name="Footer Placeholder 4">
            <a:extLst>
              <a:ext uri="{FF2B5EF4-FFF2-40B4-BE49-F238E27FC236}">
                <a16:creationId xmlns:a16="http://schemas.microsoft.com/office/drawing/2014/main" id="{42AA21E7-4610-5742-9ADB-0DA95DE9C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0CCFF-D0AA-3E4D-B2B6-5C5747CE816B}"/>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2805156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1B9E-52ED-9540-963B-9A1B88004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5387B-7F45-4C4D-AA73-DC8B25D1125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CA4D0-2D6C-644E-A951-703959BCF3B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C4C010-8DDB-884A-B164-AFD718C25C6E}"/>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6" name="Footer Placeholder 5">
            <a:extLst>
              <a:ext uri="{FF2B5EF4-FFF2-40B4-BE49-F238E27FC236}">
                <a16:creationId xmlns:a16="http://schemas.microsoft.com/office/drawing/2014/main" id="{7DF1D1FA-1940-1B46-B3F5-7A850A83D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87048-0942-2748-96E5-B794D1D7BC54}"/>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2970633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65B6-B74C-684D-8A45-84ED5AED712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D8C918-50C9-5A45-8F8E-5E0FDB5B036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8B3B298-197C-F043-A459-05E5D8195E9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229643-6500-CD41-9BF0-0F231FF61DE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0E6676E-207A-924C-A17D-3510C4F283E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A83386-3E6D-AB45-A13B-5BE46C9CF7E8}"/>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8" name="Footer Placeholder 7">
            <a:extLst>
              <a:ext uri="{FF2B5EF4-FFF2-40B4-BE49-F238E27FC236}">
                <a16:creationId xmlns:a16="http://schemas.microsoft.com/office/drawing/2014/main" id="{0B6FB893-7018-A643-9FE2-0B796C1946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4E12BD-5038-5C4C-9579-80BE67C4F3F6}"/>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4208974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48A42-DA46-794E-8758-ECBB3EA106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D56504-D70A-F645-861E-B74AC00CEE2B}"/>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4" name="Footer Placeholder 3">
            <a:extLst>
              <a:ext uri="{FF2B5EF4-FFF2-40B4-BE49-F238E27FC236}">
                <a16:creationId xmlns:a16="http://schemas.microsoft.com/office/drawing/2014/main" id="{45056803-0252-5243-8E40-95D63DA1B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CA4F62-6FE1-914B-8440-45D24EA84207}"/>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2923589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6A43C-64CA-6B4B-9743-D9C9B32E2797}"/>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3" name="Footer Placeholder 2">
            <a:extLst>
              <a:ext uri="{FF2B5EF4-FFF2-40B4-BE49-F238E27FC236}">
                <a16:creationId xmlns:a16="http://schemas.microsoft.com/office/drawing/2014/main" id="{5BDC862C-25FC-3F4E-9DF1-A68B983CFA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A8968B-114C-434D-B4DD-B8B9E29945DB}"/>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233659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CE08-684A-D343-BF15-DE87CD3B287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7B415C2-D2D8-B14C-8C78-ABB0048624B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A16908-5363-4540-87C1-EF14EC7841A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FD6AC4-C0C6-7042-AA89-BED10203D17B}"/>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6" name="Footer Placeholder 5">
            <a:extLst>
              <a:ext uri="{FF2B5EF4-FFF2-40B4-BE49-F238E27FC236}">
                <a16:creationId xmlns:a16="http://schemas.microsoft.com/office/drawing/2014/main" id="{C2D49403-7B0C-B44B-B653-9F5C438F0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8B538-71BA-BE4E-B554-FD088539227F}"/>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819118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DA53-0BDA-4842-99C2-2237B5EE668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82B41F7-21AB-A74D-9F49-B38BC7B04D4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E7D2889-E36D-4C4B-B8AD-DFCD0CFBE2B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1D9CEE-5B59-124A-AFBC-E73A7CE45D21}"/>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6" name="Footer Placeholder 5">
            <a:extLst>
              <a:ext uri="{FF2B5EF4-FFF2-40B4-BE49-F238E27FC236}">
                <a16:creationId xmlns:a16="http://schemas.microsoft.com/office/drawing/2014/main" id="{1C496EF7-9E1D-7D41-BA12-40F76106E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A14B8D-21A3-604B-98B5-970EB277C5AD}"/>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345581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BCB6-72EF-964F-8271-603FAAC59D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E1328A-3AA1-9649-819F-0D3502656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DE575-23CF-7041-9EFD-7DF8355718CA}"/>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5" name="Footer Placeholder 4">
            <a:extLst>
              <a:ext uri="{FF2B5EF4-FFF2-40B4-BE49-F238E27FC236}">
                <a16:creationId xmlns:a16="http://schemas.microsoft.com/office/drawing/2014/main" id="{E2106EBC-9EF5-FE44-BBCB-5AEFAA0E3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1BD84-74FA-E74A-A466-C13CFF701728}"/>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3441596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24DDE6-132E-A443-BD7F-9EAB2FB465F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36A10A-F952-8A45-88E6-E10C283CB52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F02AC-33F3-EC4D-983C-202AE78426B4}"/>
              </a:ext>
            </a:extLst>
          </p:cNvPr>
          <p:cNvSpPr>
            <a:spLocks noGrp="1"/>
          </p:cNvSpPr>
          <p:nvPr>
            <p:ph type="dt" sz="half" idx="10"/>
          </p:nvPr>
        </p:nvSpPr>
        <p:spPr/>
        <p:txBody>
          <a:bodyPr/>
          <a:lstStyle/>
          <a:p>
            <a:fld id="{A6D8449A-ECD1-1C49-A3A0-6FE365F2ED53}" type="datetimeFigureOut">
              <a:rPr lang="en-US" smtClean="0"/>
              <a:t>3/1/23</a:t>
            </a:fld>
            <a:endParaRPr lang="en-US"/>
          </a:p>
        </p:txBody>
      </p:sp>
      <p:sp>
        <p:nvSpPr>
          <p:cNvPr id="5" name="Footer Placeholder 4">
            <a:extLst>
              <a:ext uri="{FF2B5EF4-FFF2-40B4-BE49-F238E27FC236}">
                <a16:creationId xmlns:a16="http://schemas.microsoft.com/office/drawing/2014/main" id="{318F7846-FB63-8A4A-BD1D-1AFC13767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073D5-6C01-2D4B-B0FC-FB798ACE8D7C}"/>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211111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asic Header - Footer #/jpl" userDrawn="1">
  <p:cSld name="Basic Header - Footer #/jpl">
    <p:spTree>
      <p:nvGrpSpPr>
        <p:cNvPr id="1" name="Shape 65"/>
        <p:cNvGrpSpPr/>
        <p:nvPr/>
      </p:nvGrpSpPr>
      <p:grpSpPr>
        <a:xfrm>
          <a:off x="0" y="0"/>
          <a:ext cx="0" cy="0"/>
          <a:chOff x="0" y="0"/>
          <a:chExt cx="0" cy="0"/>
        </a:xfrm>
      </p:grpSpPr>
      <p:sp>
        <p:nvSpPr>
          <p:cNvPr id="66" name="Google Shape;66;p107"/>
          <p:cNvSpPr txBox="1">
            <a:spLocks noGrp="1"/>
          </p:cNvSpPr>
          <p:nvPr>
            <p:ph type="body" idx="1"/>
          </p:nvPr>
        </p:nvSpPr>
        <p:spPr>
          <a:xfrm>
            <a:off x="411250" y="271780"/>
            <a:ext cx="8312722" cy="372023"/>
          </a:xfrm>
          <a:prstGeom prst="rect">
            <a:avLst/>
          </a:prstGeom>
          <a:noFill/>
          <a:ln>
            <a:noFill/>
          </a:ln>
        </p:spPr>
        <p:txBody>
          <a:bodyPr spcFirstLastPara="1" wrap="square" lIns="0" tIns="121900" rIns="121900" bIns="121900" anchor="t" anchorCtr="0">
            <a:noAutofit/>
          </a:bodyPr>
          <a:lstStyle>
            <a:lvl1pPr marL="457200" marR="0" lvl="0" indent="-228600" algn="l" rtl="0">
              <a:lnSpc>
                <a:spcPct val="120000"/>
              </a:lnSpc>
              <a:spcBef>
                <a:spcPts val="0"/>
              </a:spcBef>
              <a:spcAft>
                <a:spcPts val="0"/>
              </a:spcAft>
              <a:buClr>
                <a:srgbClr val="D5D5D5"/>
              </a:buClr>
              <a:buSzPts val="800"/>
              <a:buFont typeface="Arial"/>
              <a:buNone/>
              <a:defRPr sz="800" b="0" i="1" u="none" strike="noStrike" cap="none">
                <a:solidFill>
                  <a:srgbClr val="D5D5D5"/>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67" name="Google Shape;67;p107"/>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68" name="Google Shape;68;p107"/>
          <p:cNvSpPr txBox="1">
            <a:spLocks noGrp="1"/>
          </p:cNvSpPr>
          <p:nvPr>
            <p:ph type="body" idx="3"/>
          </p:nvPr>
        </p:nvSpPr>
        <p:spPr>
          <a:xfrm>
            <a:off x="411250" y="1053061"/>
            <a:ext cx="8279626" cy="230832"/>
          </a:xfrm>
          <a:prstGeom prst="rect">
            <a:avLst/>
          </a:prstGeom>
          <a:noFill/>
          <a:ln>
            <a:noFill/>
          </a:ln>
        </p:spPr>
        <p:txBody>
          <a:bodyPr spcFirstLastPara="1" wrap="square" lIns="0" tIns="45700" rIns="0" bIns="45700" anchor="ctr" anchorCtr="0">
            <a:spAutoFit/>
          </a:bodyPr>
          <a:lstStyle>
            <a:lvl1pPr marL="457200" marR="0" lvl="0" indent="-228600" algn="l" rtl="0">
              <a:lnSpc>
                <a:spcPct val="100000"/>
              </a:lnSpc>
              <a:spcBef>
                <a:spcPts val="450"/>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69" name="Google Shape;69;p107"/>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70" name="Google Shape;70;p107"/>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7"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cxnSp>
        <p:nvCxnSpPr>
          <p:cNvPr id="72" name="Google Shape;72;p107"/>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pic>
        <p:nvPicPr>
          <p:cNvPr id="73" name="Google Shape;73;p107"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cxnSp>
        <p:nvCxnSpPr>
          <p:cNvPr id="74" name="Google Shape;74;p107"/>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pic>
        <p:nvPicPr>
          <p:cNvPr id="75" name="Google Shape;75;p107"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Text Driven Title Dark">
  <p:cSld name="Image/Text Driven Title Dark">
    <p:spTree>
      <p:nvGrpSpPr>
        <p:cNvPr id="1" name="Shape 76"/>
        <p:cNvGrpSpPr/>
        <p:nvPr/>
      </p:nvGrpSpPr>
      <p:grpSpPr>
        <a:xfrm>
          <a:off x="0" y="0"/>
          <a:ext cx="0" cy="0"/>
          <a:chOff x="0" y="0"/>
          <a:chExt cx="0" cy="0"/>
        </a:xfrm>
      </p:grpSpPr>
      <p:sp>
        <p:nvSpPr>
          <p:cNvPr id="77" name="Google Shape;77;p108"/>
          <p:cNvSpPr txBox="1">
            <a:spLocks noGrp="1"/>
          </p:cNvSpPr>
          <p:nvPr>
            <p:ph type="body" idx="1"/>
          </p:nvPr>
        </p:nvSpPr>
        <p:spPr>
          <a:xfrm>
            <a:off x="415639" y="271780"/>
            <a:ext cx="8312722" cy="250430"/>
          </a:xfrm>
          <a:prstGeom prst="rect">
            <a:avLst/>
          </a:prstGeom>
          <a:noFill/>
          <a:ln>
            <a:noFill/>
          </a:ln>
        </p:spPr>
        <p:txBody>
          <a:bodyPr spcFirstLastPara="1" wrap="square" lIns="0" tIns="121900" rIns="0" bIns="121900" anchor="t" anchorCtr="0">
            <a:noAutofit/>
          </a:bodyPr>
          <a:lstStyle>
            <a:lvl1pPr marL="457200" marR="0" lvl="0" indent="-228600" algn="l" rtl="0">
              <a:lnSpc>
                <a:spcPct val="100000"/>
              </a:lnSpc>
              <a:spcBef>
                <a:spcPts val="188"/>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78" name="Google Shape;78;p108"/>
          <p:cNvSpPr txBox="1">
            <a:spLocks noGrp="1"/>
          </p:cNvSpPr>
          <p:nvPr>
            <p:ph type="sldNum" idx="12"/>
          </p:nvPr>
        </p:nvSpPr>
        <p:spPr>
          <a:xfrm>
            <a:off x="181165" y="4815217"/>
            <a:ext cx="88166" cy="189219"/>
          </a:xfrm>
          <a:prstGeom prst="rect">
            <a:avLst/>
          </a:prstGeom>
          <a:noFill/>
          <a:ln>
            <a:noFill/>
          </a:ln>
        </p:spPr>
        <p:txBody>
          <a:bodyPr spcFirstLastPara="1" wrap="square" lIns="0" tIns="50800" rIns="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9" name="Google Shape;79;p108"/>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80" name="Google Shape;80;p108"/>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81" name="Google Shape;81;p108"/>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cxnSp>
        <p:nvCxnSpPr>
          <p:cNvPr id="82" name="Google Shape;82;p108"/>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Image/Text Driven Title Dark">
  <p:cSld name="1_Image/Text Driven Title Dark">
    <p:spTree>
      <p:nvGrpSpPr>
        <p:cNvPr id="1" name="Shape 83"/>
        <p:cNvGrpSpPr/>
        <p:nvPr/>
      </p:nvGrpSpPr>
      <p:grpSpPr>
        <a:xfrm>
          <a:off x="0" y="0"/>
          <a:ext cx="0" cy="0"/>
          <a:chOff x="0" y="0"/>
          <a:chExt cx="0" cy="0"/>
        </a:xfrm>
      </p:grpSpPr>
      <p:sp>
        <p:nvSpPr>
          <p:cNvPr id="84" name="Google Shape;84;p109"/>
          <p:cNvSpPr txBox="1">
            <a:spLocks noGrp="1"/>
          </p:cNvSpPr>
          <p:nvPr>
            <p:ph type="body" idx="1"/>
          </p:nvPr>
        </p:nvSpPr>
        <p:spPr>
          <a:xfrm>
            <a:off x="415639" y="271780"/>
            <a:ext cx="8312722" cy="250430"/>
          </a:xfrm>
          <a:prstGeom prst="rect">
            <a:avLst/>
          </a:prstGeom>
          <a:noFill/>
          <a:ln>
            <a:noFill/>
          </a:ln>
        </p:spPr>
        <p:txBody>
          <a:bodyPr spcFirstLastPara="1" wrap="square" lIns="0" tIns="121900" rIns="0" bIns="121900" anchor="t" anchorCtr="0">
            <a:noAutofit/>
          </a:bodyPr>
          <a:lstStyle>
            <a:lvl1pPr marL="457200" marR="0" lvl="0" indent="-228600" algn="l" rtl="0">
              <a:lnSpc>
                <a:spcPct val="100000"/>
              </a:lnSpc>
              <a:spcBef>
                <a:spcPts val="188"/>
              </a:spcBef>
              <a:spcAft>
                <a:spcPts val="0"/>
              </a:spcAft>
              <a:buClr>
                <a:srgbClr val="EF2737"/>
              </a:buClr>
              <a:buSzPts val="900"/>
              <a:buFont typeface="Arial"/>
              <a:buNone/>
              <a:defRPr sz="900" b="1" i="0" u="none" strike="noStrike" cap="none">
                <a:solidFill>
                  <a:srgbClr val="EF2737"/>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85" name="Google Shape;85;p109"/>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86" name="Google Shape;86;p109"/>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lvl1pPr marL="457200" marR="0" lvl="0" indent="-228600" algn="l" rtl="0">
              <a:lnSpc>
                <a:spcPct val="9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87" name="Google Shape;87;p109"/>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8" name="Google Shape;88;p109"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cxnSp>
        <p:nvCxnSpPr>
          <p:cNvPr id="89" name="Google Shape;89;p109"/>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pic>
        <p:nvPicPr>
          <p:cNvPr id="90" name="Google Shape;90;p109"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cxnSp>
        <p:nvCxnSpPr>
          <p:cNvPr id="91" name="Google Shape;91;p109"/>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pic>
        <p:nvPicPr>
          <p:cNvPr id="92" name="Google Shape;92;p109" descr="Image"/>
          <p:cNvPicPr preferRelativeResize="0"/>
          <p:nvPr/>
        </p:nvPicPr>
        <p:blipFill rotWithShape="1">
          <a:blip r:embed="rId2">
            <a:alphaModFix/>
          </a:blip>
          <a:srcRect/>
          <a:stretch/>
        </p:blipFill>
        <p:spPr>
          <a:xfrm>
            <a:off x="8653945" y="4894530"/>
            <a:ext cx="305942" cy="9122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Bar Data Header">
  <p:cSld name="Red-Bar Data Header">
    <p:spTree>
      <p:nvGrpSpPr>
        <p:cNvPr id="1" name="Shape 109"/>
        <p:cNvGrpSpPr/>
        <p:nvPr/>
      </p:nvGrpSpPr>
      <p:grpSpPr>
        <a:xfrm>
          <a:off x="0" y="0"/>
          <a:ext cx="0" cy="0"/>
          <a:chOff x="0" y="0"/>
          <a:chExt cx="0" cy="0"/>
        </a:xfrm>
      </p:grpSpPr>
      <p:sp>
        <p:nvSpPr>
          <p:cNvPr id="110" name="Google Shape;110;p112"/>
          <p:cNvSpPr/>
          <p:nvPr/>
        </p:nvSpPr>
        <p:spPr>
          <a:xfrm>
            <a:off x="-2900" y="-24266"/>
            <a:ext cx="9149800" cy="1798932"/>
          </a:xfrm>
          <a:prstGeom prst="rect">
            <a:avLst/>
          </a:prstGeom>
          <a:gradFill>
            <a:gsLst>
              <a:gs pos="0">
                <a:srgbClr val="E31937"/>
              </a:gs>
              <a:gs pos="52000">
                <a:srgbClr val="92101F"/>
              </a:gs>
              <a:gs pos="100000">
                <a:srgbClr val="410706"/>
              </a:gs>
            </a:gsLst>
            <a:lin ang="2700000" scaled="0"/>
          </a:gra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23324B"/>
              </a:buClr>
              <a:buSzPts val="1238"/>
              <a:buFont typeface="Inter Light"/>
              <a:buNone/>
            </a:pPr>
            <a:endParaRPr sz="1238" b="0" i="0" u="none" strike="noStrike" cap="none">
              <a:solidFill>
                <a:srgbClr val="D5D5D5"/>
              </a:solidFill>
              <a:latin typeface="Arial"/>
              <a:ea typeface="Arial"/>
              <a:cs typeface="Arial"/>
              <a:sym typeface="Arial"/>
            </a:endParaRPr>
          </a:p>
        </p:txBody>
      </p:sp>
      <p:sp>
        <p:nvSpPr>
          <p:cNvPr id="111" name="Google Shape;111;p112"/>
          <p:cNvSpPr txBox="1">
            <a:spLocks noGrp="1"/>
          </p:cNvSpPr>
          <p:nvPr>
            <p:ph type="body" idx="1"/>
          </p:nvPr>
        </p:nvSpPr>
        <p:spPr>
          <a:xfrm>
            <a:off x="428133" y="670526"/>
            <a:ext cx="8287735" cy="961738"/>
          </a:xfrm>
          <a:prstGeom prst="rect">
            <a:avLst/>
          </a:prstGeom>
          <a:noFill/>
          <a:ln>
            <a:noFill/>
          </a:ln>
        </p:spPr>
        <p:txBody>
          <a:bodyPr spcFirstLastPara="1" wrap="square" lIns="0" tIns="118850" rIns="0" bIns="118850" anchor="t" anchorCtr="0">
            <a:spAutoFit/>
          </a:bodyPr>
          <a:lstStyle>
            <a:lvl1pPr marL="457200" marR="0" lvl="0" indent="-228600" algn="l" rtl="0">
              <a:lnSpc>
                <a:spcPct val="12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12" name="Google Shape;112;p112"/>
          <p:cNvSpPr txBox="1">
            <a:spLocks noGrp="1"/>
          </p:cNvSpPr>
          <p:nvPr>
            <p:ph type="body" idx="2"/>
          </p:nvPr>
        </p:nvSpPr>
        <p:spPr>
          <a:xfrm>
            <a:off x="428133" y="184964"/>
            <a:ext cx="2282145" cy="378565"/>
          </a:xfrm>
          <a:prstGeom prst="rect">
            <a:avLst/>
          </a:prstGeom>
          <a:noFill/>
          <a:ln>
            <a:noFill/>
          </a:ln>
        </p:spPr>
        <p:txBody>
          <a:bodyPr spcFirstLastPara="1" wrap="square" lIns="0" tIns="118850" rIns="0" bIns="118850" anchor="ctr" anchorCtr="0">
            <a:spAutoFit/>
          </a:bodyPr>
          <a:lstStyle>
            <a:lvl1pPr marL="457200" marR="0" lvl="0" indent="-228600" algn="l" rtl="0">
              <a:lnSpc>
                <a:spcPct val="100000"/>
              </a:lnSpc>
              <a:spcBef>
                <a:spcPts val="450"/>
              </a:spcBef>
              <a:spcAft>
                <a:spcPts val="0"/>
              </a:spcAft>
              <a:buClr>
                <a:srgbClr val="FFFFFF"/>
              </a:buClr>
              <a:buSzPts val="900"/>
              <a:buFont typeface="Arial"/>
              <a:buNone/>
              <a:defRPr sz="900" b="1" i="0" u="none" strike="noStrike" cap="none">
                <a:solidFill>
                  <a:srgbClr val="FFFFFF"/>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sp>
        <p:nvSpPr>
          <p:cNvPr id="113" name="Google Shape;113;p112"/>
          <p:cNvSpPr txBox="1">
            <a:spLocks noGrp="1"/>
          </p:cNvSpPr>
          <p:nvPr>
            <p:ph type="sldNum" idx="12"/>
          </p:nvPr>
        </p:nvSpPr>
        <p:spPr>
          <a:xfrm>
            <a:off x="194873" y="4815217"/>
            <a:ext cx="88166" cy="189219"/>
          </a:xfrm>
          <a:prstGeom prst="rect">
            <a:avLst/>
          </a:prstGeom>
          <a:noFill/>
          <a:ln>
            <a:noFill/>
          </a:ln>
        </p:spPr>
        <p:txBody>
          <a:bodyPr spcFirstLastPara="1" wrap="square" lIns="0" tIns="50800" rIns="0" bIns="50800" anchor="b" anchorCtr="0">
            <a:spAutoFit/>
          </a:bodyPr>
          <a:lstStyle>
            <a:lvl1pPr marL="0" lvl="0"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114" name="Google Shape;114;p112"/>
          <p:cNvCxnSpPr/>
          <p:nvPr/>
        </p:nvCxnSpPr>
        <p:spPr>
          <a:xfrm>
            <a:off x="411250" y="571500"/>
            <a:ext cx="487518"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ransition Slide - H1">
  <p:cSld name="1_Transition Slide - H1">
    <p:spTree>
      <p:nvGrpSpPr>
        <p:cNvPr id="1" name="Shape 115"/>
        <p:cNvGrpSpPr/>
        <p:nvPr/>
      </p:nvGrpSpPr>
      <p:grpSpPr>
        <a:xfrm>
          <a:off x="0" y="0"/>
          <a:ext cx="0" cy="0"/>
          <a:chOff x="0" y="0"/>
          <a:chExt cx="0" cy="0"/>
        </a:xfrm>
      </p:grpSpPr>
      <p:sp>
        <p:nvSpPr>
          <p:cNvPr id="116" name="Google Shape;116;p113"/>
          <p:cNvSpPr txBox="1">
            <a:spLocks noGrp="1"/>
          </p:cNvSpPr>
          <p:nvPr>
            <p:ph type="body" idx="1"/>
          </p:nvPr>
        </p:nvSpPr>
        <p:spPr>
          <a:xfrm>
            <a:off x="411250" y="620791"/>
            <a:ext cx="8198187" cy="801565"/>
          </a:xfrm>
          <a:prstGeom prst="rect">
            <a:avLst/>
          </a:prstGeom>
          <a:noFill/>
          <a:ln>
            <a:noFill/>
          </a:ln>
        </p:spPr>
        <p:txBody>
          <a:bodyPr spcFirstLastPara="1" wrap="square" lIns="0" tIns="71425" rIns="0" bIns="118850" anchor="t" anchorCtr="0">
            <a:spAutoFit/>
          </a:bodyPr>
          <a:lstStyle>
            <a:lvl1pPr marL="457200" marR="0" lvl="0" indent="-228600" algn="l" rtl="0">
              <a:lnSpc>
                <a:spcPct val="90000"/>
              </a:lnSpc>
              <a:spcBef>
                <a:spcPts val="0"/>
              </a:spcBef>
              <a:spcAft>
                <a:spcPts val="0"/>
              </a:spcAft>
              <a:buClr>
                <a:srgbClr val="000000"/>
              </a:buClr>
              <a:buSzPts val="4400"/>
              <a:buFont typeface="Arial"/>
              <a:buNone/>
              <a:defRPr sz="44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17" name="Google Shape;117;p113"/>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118" name="Google Shape;118;p113"/>
          <p:cNvSpPr txBox="1">
            <a:spLocks noGrp="1"/>
          </p:cNvSpPr>
          <p:nvPr>
            <p:ph type="sldNum" idx="12"/>
          </p:nvPr>
        </p:nvSpPr>
        <p:spPr>
          <a:xfrm>
            <a:off x="181807" y="4822712"/>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9" name="Google Shape;119;p113"/>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ransition Slide -  H2">
  <p:cSld name="1_Transition Slide -  H2">
    <p:spTree>
      <p:nvGrpSpPr>
        <p:cNvPr id="1" name="Shape 120"/>
        <p:cNvGrpSpPr/>
        <p:nvPr/>
      </p:nvGrpSpPr>
      <p:grpSpPr>
        <a:xfrm>
          <a:off x="0" y="0"/>
          <a:ext cx="0" cy="0"/>
          <a:chOff x="0" y="0"/>
          <a:chExt cx="0" cy="0"/>
        </a:xfrm>
      </p:grpSpPr>
      <p:sp>
        <p:nvSpPr>
          <p:cNvPr id="121" name="Google Shape;121;p114"/>
          <p:cNvSpPr txBox="1">
            <a:spLocks noGrp="1"/>
          </p:cNvSpPr>
          <p:nvPr>
            <p:ph type="body" idx="1"/>
          </p:nvPr>
        </p:nvSpPr>
        <p:spPr>
          <a:xfrm>
            <a:off x="411250" y="620791"/>
            <a:ext cx="8198187" cy="718465"/>
          </a:xfrm>
          <a:prstGeom prst="rect">
            <a:avLst/>
          </a:prstGeom>
          <a:noFill/>
          <a:ln>
            <a:noFill/>
          </a:ln>
        </p:spPr>
        <p:txBody>
          <a:bodyPr spcFirstLastPara="1" wrap="square" lIns="0" tIns="71425" rIns="0" bIns="118850" anchor="t" anchorCtr="0">
            <a:spAutoFit/>
          </a:bodyPr>
          <a:lstStyle>
            <a:lvl1pPr marL="457200" marR="0" lvl="0" indent="-228600" algn="l" rtl="0">
              <a:lnSpc>
                <a:spcPct val="90000"/>
              </a:lnSpc>
              <a:spcBef>
                <a:spcPts val="0"/>
              </a:spcBef>
              <a:spcAft>
                <a:spcPts val="0"/>
              </a:spcAft>
              <a:buClr>
                <a:srgbClr val="000000"/>
              </a:buClr>
              <a:buSzPts val="3800"/>
              <a:buFont typeface="Arial"/>
              <a:buNone/>
              <a:defRPr sz="3800" b="1" i="0" u="none" strike="noStrike" cap="none">
                <a:solidFill>
                  <a:srgbClr val="000000"/>
                </a:solidFill>
                <a:latin typeface="Arial"/>
                <a:ea typeface="Arial"/>
                <a:cs typeface="Arial"/>
                <a:sym typeface="Arial"/>
              </a:defRPr>
            </a:lvl1pPr>
            <a:lvl2pPr marL="914400" marR="0" lvl="1"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2pPr>
            <a:lvl3pPr marL="1371600" marR="0" lvl="2"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3pPr>
            <a:lvl4pPr marL="1828800" marR="0" lvl="3"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4pPr>
            <a:lvl5pPr marL="2286000" marR="0" lvl="4" indent="-301862" algn="l" rtl="0">
              <a:lnSpc>
                <a:spcPct val="120000"/>
              </a:lnSpc>
              <a:spcBef>
                <a:spcPts val="0"/>
              </a:spcBef>
              <a:spcAft>
                <a:spcPts val="0"/>
              </a:spcAft>
              <a:buClr>
                <a:srgbClr val="000000"/>
              </a:buClr>
              <a:buSzPts val="1154"/>
              <a:buFont typeface="Arial"/>
              <a:buChar char="•"/>
              <a:defRPr sz="938" b="0" i="0" u="none" strike="noStrike" cap="none">
                <a:solidFill>
                  <a:srgbClr val="000000"/>
                </a:solidFill>
                <a:latin typeface="Arial"/>
                <a:ea typeface="Arial"/>
                <a:cs typeface="Arial"/>
                <a:sym typeface="Arial"/>
              </a:defRPr>
            </a:lvl5pPr>
            <a:lvl6pPr marL="2743200" marR="0" lvl="5"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6pPr>
            <a:lvl7pPr marL="3200400" marR="0" lvl="6"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7pPr>
            <a:lvl8pPr marL="3657600" marR="0" lvl="7"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8pPr>
            <a:lvl9pPr marL="4114800" marR="0" lvl="8" indent="-301862" algn="l" rtl="0">
              <a:lnSpc>
                <a:spcPct val="120000"/>
              </a:lnSpc>
              <a:spcBef>
                <a:spcPts val="0"/>
              </a:spcBef>
              <a:spcAft>
                <a:spcPts val="0"/>
              </a:spcAft>
              <a:buClr>
                <a:srgbClr val="000000"/>
              </a:buClr>
              <a:buSzPts val="1154"/>
              <a:buFont typeface="Inter"/>
              <a:buChar char="•"/>
              <a:defRPr sz="938" b="0" i="0" u="none" strike="noStrike" cap="none">
                <a:solidFill>
                  <a:srgbClr val="000000"/>
                </a:solidFill>
                <a:latin typeface="Inter"/>
                <a:ea typeface="Inter"/>
                <a:cs typeface="Inter"/>
                <a:sym typeface="Inter"/>
              </a:defRPr>
            </a:lvl9pPr>
          </a:lstStyle>
          <a:p>
            <a:endParaRPr/>
          </a:p>
        </p:txBody>
      </p:sp>
      <p:cxnSp>
        <p:nvCxnSpPr>
          <p:cNvPr id="122" name="Google Shape;122;p114"/>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
        <p:nvSpPr>
          <p:cNvPr id="123" name="Google Shape;123;p114"/>
          <p:cNvSpPr txBox="1">
            <a:spLocks noGrp="1"/>
          </p:cNvSpPr>
          <p:nvPr>
            <p:ph type="sldNum" idx="12"/>
          </p:nvPr>
        </p:nvSpPr>
        <p:spPr>
          <a:xfrm>
            <a:off x="181807" y="4822712"/>
            <a:ext cx="190758" cy="189219"/>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24" name="Google Shape;124;p114"/>
          <p:cNvCxnSpPr/>
          <p:nvPr/>
        </p:nvCxnSpPr>
        <p:spPr>
          <a:xfrm>
            <a:off x="411250" y="571500"/>
            <a:ext cx="487518" cy="0"/>
          </a:xfrm>
          <a:prstGeom prst="straightConnector1">
            <a:avLst/>
          </a:prstGeom>
          <a:noFill/>
          <a:ln w="19050" cap="flat" cmpd="sng">
            <a:solidFill>
              <a:srgbClr val="EF2737"/>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97"/>
          <p:cNvSpPr txBox="1"/>
          <p:nvPr/>
        </p:nvSpPr>
        <p:spPr>
          <a:xfrm>
            <a:off x="1732853" y="4859351"/>
            <a:ext cx="5669280" cy="161583"/>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rgbClr val="E31937"/>
              </a:buClr>
              <a:buSzPts val="500"/>
              <a:buFont typeface="Arial"/>
              <a:buNone/>
            </a:pPr>
            <a:r>
              <a:rPr lang="en-US" sz="500" b="0" i="0" u="none" strike="noStrike" cap="none" dirty="0">
                <a:solidFill>
                  <a:srgbClr val="E31937"/>
                </a:solidFill>
                <a:latin typeface="Arial"/>
                <a:ea typeface="Arial"/>
                <a:cs typeface="Arial"/>
                <a:sym typeface="Arial"/>
              </a:rPr>
              <a:t>This document has been reviewed and determined not to contain export controlled technical data. </a:t>
            </a:r>
          </a:p>
        </p:txBody>
      </p:sp>
      <p:sp>
        <p:nvSpPr>
          <p:cNvPr id="7" name="Google Shape;7;p97"/>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lvl1pPr marL="0" marR="0" lvl="0" indent="0" algn="l" rtl="0">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563"/>
              <a:buFont typeface="Arial"/>
              <a:buNone/>
              <a:defRPr sz="563"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 name="Google Shape;8;p97" descr="Image"/>
          <p:cNvPicPr preferRelativeResize="0"/>
          <p:nvPr/>
        </p:nvPicPr>
        <p:blipFill rotWithShape="1">
          <a:blip r:embed="rId29">
            <a:alphaModFix/>
          </a:blip>
          <a:srcRect/>
          <a:stretch/>
        </p:blipFill>
        <p:spPr>
          <a:xfrm>
            <a:off x="8653945" y="4894530"/>
            <a:ext cx="305942" cy="912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8" r:id="rId4"/>
    <p:sldLayoutId id="2147483659" r:id="rId5"/>
    <p:sldLayoutId id="2147483660"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9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F4B26D-5E26-CF40-A563-6E04FE5BCD5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181B29-D9F3-EE42-8836-4053439C42E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A3BF0-BC7A-394E-BCFF-EE200536F27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6D8449A-ECD1-1C49-A3A0-6FE365F2ED53}" type="datetimeFigureOut">
              <a:rPr lang="en-US" smtClean="0"/>
              <a:t>3/1/23</a:t>
            </a:fld>
            <a:endParaRPr lang="en-US"/>
          </a:p>
        </p:txBody>
      </p:sp>
      <p:sp>
        <p:nvSpPr>
          <p:cNvPr id="5" name="Footer Placeholder 4">
            <a:extLst>
              <a:ext uri="{FF2B5EF4-FFF2-40B4-BE49-F238E27FC236}">
                <a16:creationId xmlns:a16="http://schemas.microsoft.com/office/drawing/2014/main" id="{D216A5F2-3250-FB47-8DC5-3066952D939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14636F-1A49-F34D-AD4F-A1E85C72D35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43CB878-864C-DB4B-B3B2-873D6E44A439}" type="slidenum">
              <a:rPr lang="en-US" smtClean="0"/>
              <a:t>‹#›</a:t>
            </a:fld>
            <a:endParaRPr lang="en-US"/>
          </a:p>
        </p:txBody>
      </p:sp>
    </p:spTree>
    <p:extLst>
      <p:ext uri="{BB962C8B-B14F-4D97-AF65-F5344CB8AC3E}">
        <p14:creationId xmlns:p14="http://schemas.microsoft.com/office/powerpoint/2010/main" val="24616121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nepp.nasa.gov/workshops/dhesee2021/talks/6a_SEE%20AoA%20summary%20Nov%202020%20approved%20for%20release.pdf" TargetMode="External"/><Relationship Id="rId2" Type="http://schemas.openxmlformats.org/officeDocument/2006/relationships/hyperlink" Target="https://doi.org/10.17226/24993"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inclusion.jpl.nasa.gov/cois" TargetMode="External"/><Relationship Id="rId2" Type="http://schemas.openxmlformats.org/officeDocument/2006/relationships/hyperlink" Target="https://inclusion.jpl.nasa.gov/about/strategic-plan"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ieeexplore.ieee.org/stamp/stamp.jsp?tp=&amp;arnumber=154589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
          <p:cNvSpPr>
            <a:spLocks noGrp="1"/>
          </p:cNvSpPr>
          <p:nvPr>
            <p:ph type="pic" idx="2"/>
          </p:nvPr>
        </p:nvSpPr>
        <p:spPr>
          <a:xfrm>
            <a:off x="0" y="0"/>
            <a:ext cx="5546725" cy="5143500"/>
          </a:xfrm>
          <a:prstGeom prst="rect">
            <a:avLst/>
          </a:prstGeom>
          <a:noFill/>
          <a:ln>
            <a:noFill/>
          </a:ln>
        </p:spPr>
      </p:sp>
      <p:sp>
        <p:nvSpPr>
          <p:cNvPr id="219" name="Google Shape;219;p1"/>
          <p:cNvSpPr txBox="1">
            <a:spLocks noGrp="1"/>
          </p:cNvSpPr>
          <p:nvPr>
            <p:ph type="body" idx="1"/>
          </p:nvPr>
        </p:nvSpPr>
        <p:spPr>
          <a:xfrm>
            <a:off x="6128475" y="272876"/>
            <a:ext cx="2478596" cy="626837"/>
          </a:xfrm>
          <a:prstGeom prst="rect">
            <a:avLst/>
          </a:prstGeom>
          <a:noFill/>
          <a:ln>
            <a:noFill/>
          </a:ln>
        </p:spPr>
        <p:txBody>
          <a:bodyPr spcFirstLastPara="1" wrap="square" lIns="121900" tIns="121900" rIns="121900" bIns="121900" anchor="b" anchorCtr="0">
            <a:noAutofit/>
          </a:bodyPr>
          <a:lstStyle/>
          <a:p>
            <a:pPr marL="0" lvl="0" indent="0" algn="ctr" rtl="0">
              <a:lnSpc>
                <a:spcPct val="110000"/>
              </a:lnSpc>
              <a:spcBef>
                <a:spcPts val="0"/>
              </a:spcBef>
              <a:spcAft>
                <a:spcPts val="0"/>
              </a:spcAft>
              <a:buClr>
                <a:srgbClr val="E31937"/>
              </a:buClr>
              <a:buSzPts val="1000"/>
              <a:buFont typeface="Arial"/>
              <a:buNone/>
            </a:pPr>
            <a:r>
              <a:rPr lang="en-US" sz="1200" dirty="0"/>
              <a:t>Accelerator Test Facility (ATF) Users' Meeting</a:t>
            </a:r>
          </a:p>
        </p:txBody>
      </p:sp>
      <p:sp>
        <p:nvSpPr>
          <p:cNvPr id="220" name="Google Shape;220;p1"/>
          <p:cNvSpPr txBox="1">
            <a:spLocks noGrp="1"/>
          </p:cNvSpPr>
          <p:nvPr>
            <p:ph type="body" idx="3"/>
          </p:nvPr>
        </p:nvSpPr>
        <p:spPr>
          <a:xfrm>
            <a:off x="5769344" y="991063"/>
            <a:ext cx="3196854" cy="1717349"/>
          </a:xfrm>
          <a:prstGeom prst="rect">
            <a:avLst/>
          </a:prstGeom>
          <a:noFill/>
          <a:ln>
            <a:noFill/>
          </a:ln>
        </p:spPr>
        <p:txBody>
          <a:bodyPr spcFirstLastPara="1" wrap="square" lIns="118850" tIns="118850" rIns="118850" bIns="118850" anchor="ctr" anchorCtr="0">
            <a:spAutoFit/>
          </a:bodyPr>
          <a:lstStyle/>
          <a:p>
            <a:pPr marL="0" lvl="0" indent="0" algn="ctr" rtl="0">
              <a:lnSpc>
                <a:spcPct val="100000"/>
              </a:lnSpc>
              <a:spcBef>
                <a:spcPts val="0"/>
              </a:spcBef>
              <a:spcAft>
                <a:spcPts val="0"/>
              </a:spcAft>
              <a:buClr>
                <a:srgbClr val="000000"/>
              </a:buClr>
              <a:buSzPts val="2400"/>
              <a:buFont typeface="Arial"/>
              <a:buNone/>
            </a:pPr>
            <a:r>
              <a:rPr lang="en-US" b="1" i="0" u="none" strike="noStrike" dirty="0">
                <a:solidFill>
                  <a:srgbClr val="212121"/>
                </a:solidFill>
                <a:effectLst/>
                <a:latin typeface="Calibri" panose="020F0502020204030204" pitchFamily="34" charset="0"/>
              </a:rPr>
              <a:t>Novel Application of a Pulsed Electron Linear Accelerator as a Single Event Effects Simulator</a:t>
            </a:r>
            <a:endParaRPr dirty="0"/>
          </a:p>
        </p:txBody>
      </p:sp>
      <p:sp>
        <p:nvSpPr>
          <p:cNvPr id="221" name="Google Shape;221;p1"/>
          <p:cNvSpPr txBox="1">
            <a:spLocks noGrp="1"/>
          </p:cNvSpPr>
          <p:nvPr>
            <p:ph type="body" idx="4"/>
          </p:nvPr>
        </p:nvSpPr>
        <p:spPr>
          <a:xfrm>
            <a:off x="6081755" y="2708412"/>
            <a:ext cx="2572031" cy="1163351"/>
          </a:xfrm>
          <a:prstGeom prst="rect">
            <a:avLst/>
          </a:prstGeom>
          <a:noFill/>
          <a:ln>
            <a:noFill/>
          </a:ln>
        </p:spPr>
        <p:txBody>
          <a:bodyPr spcFirstLastPara="1" wrap="square" lIns="118850" tIns="118850" rIns="118850" bIns="118850" anchor="ctr" anchorCtr="0">
            <a:spAutoFit/>
          </a:bodyPr>
          <a:lstStyle/>
          <a:p>
            <a:pPr marL="0" lvl="0" indent="0" algn="ctr" rtl="0">
              <a:lnSpc>
                <a:spcPct val="120000"/>
              </a:lnSpc>
              <a:spcBef>
                <a:spcPts val="0"/>
              </a:spcBef>
              <a:spcAft>
                <a:spcPts val="0"/>
              </a:spcAft>
              <a:buClr>
                <a:srgbClr val="D5D5D5"/>
              </a:buClr>
              <a:buSzPts val="800"/>
              <a:buFont typeface="Arial"/>
              <a:buNone/>
            </a:pPr>
            <a:r>
              <a:rPr lang="en-US" sz="1000" dirty="0">
                <a:solidFill>
                  <a:schemeClr val="tx1">
                    <a:lumMod val="75000"/>
                    <a:lumOff val="25000"/>
                  </a:schemeClr>
                </a:solidFill>
              </a:rPr>
              <a:t>Greg Allen, NASA JPL</a:t>
            </a:r>
          </a:p>
          <a:p>
            <a:pPr marL="0" lvl="0" indent="0" algn="ctr" rtl="0">
              <a:lnSpc>
                <a:spcPct val="120000"/>
              </a:lnSpc>
              <a:spcBef>
                <a:spcPts val="0"/>
              </a:spcBef>
              <a:spcAft>
                <a:spcPts val="0"/>
              </a:spcAft>
              <a:buClr>
                <a:srgbClr val="D5D5D5"/>
              </a:buClr>
              <a:buSzPts val="800"/>
              <a:buFont typeface="Arial"/>
              <a:buNone/>
            </a:pPr>
            <a:r>
              <a:rPr lang="en-US" sz="1000" dirty="0">
                <a:solidFill>
                  <a:schemeClr val="tx1">
                    <a:lumMod val="75000"/>
                    <a:lumOff val="25000"/>
                  </a:schemeClr>
                </a:solidFill>
              </a:rPr>
              <a:t>In collaboration with Aerospace Corp.</a:t>
            </a:r>
          </a:p>
          <a:p>
            <a:pPr marL="0" lvl="0" indent="0" algn="ctr" rtl="0">
              <a:lnSpc>
                <a:spcPct val="120000"/>
              </a:lnSpc>
              <a:spcBef>
                <a:spcPts val="0"/>
              </a:spcBef>
              <a:spcAft>
                <a:spcPts val="0"/>
              </a:spcAft>
              <a:buClr>
                <a:srgbClr val="D5D5D5"/>
              </a:buClr>
              <a:buSzPts val="800"/>
              <a:buFont typeface="Arial"/>
              <a:buNone/>
            </a:pPr>
            <a:r>
              <a:rPr lang="en-US" sz="1000" dirty="0">
                <a:solidFill>
                  <a:schemeClr val="tx1">
                    <a:lumMod val="75000"/>
                    <a:lumOff val="25000"/>
                  </a:schemeClr>
                </a:solidFill>
              </a:rPr>
              <a:t>Proposal ID: 312807</a:t>
            </a:r>
          </a:p>
          <a:p>
            <a:pPr marL="0" lvl="0" indent="0" algn="ctr" rtl="0">
              <a:lnSpc>
                <a:spcPct val="120000"/>
              </a:lnSpc>
              <a:spcBef>
                <a:spcPts val="0"/>
              </a:spcBef>
              <a:spcAft>
                <a:spcPts val="0"/>
              </a:spcAft>
              <a:buClr>
                <a:srgbClr val="D5D5D5"/>
              </a:buClr>
              <a:buSzPts val="800"/>
              <a:buFont typeface="Arial"/>
              <a:buNone/>
            </a:pPr>
            <a:r>
              <a:rPr lang="en-US" sz="1000" dirty="0">
                <a:solidFill>
                  <a:schemeClr val="tx1">
                    <a:lumMod val="75000"/>
                    <a:lumOff val="25000"/>
                  </a:schemeClr>
                </a:solidFill>
              </a:rPr>
              <a:t>Funding Source: NASA</a:t>
            </a:r>
          </a:p>
          <a:p>
            <a:pPr marL="0" lvl="0" indent="0" algn="ctr" rtl="0">
              <a:lnSpc>
                <a:spcPct val="120000"/>
              </a:lnSpc>
              <a:spcBef>
                <a:spcPts val="0"/>
              </a:spcBef>
              <a:spcAft>
                <a:spcPts val="0"/>
              </a:spcAft>
              <a:buClr>
                <a:srgbClr val="D5D5D5"/>
              </a:buClr>
              <a:buSzPts val="800"/>
              <a:buFont typeface="Arial"/>
              <a:buNone/>
            </a:pPr>
            <a:r>
              <a:rPr lang="en-US" sz="1000" dirty="0">
                <a:solidFill>
                  <a:schemeClr val="tx1">
                    <a:lumMod val="75000"/>
                    <a:lumOff val="25000"/>
                  </a:schemeClr>
                </a:solidFill>
              </a:rPr>
              <a:t>Funding Status: Received</a:t>
            </a:r>
          </a:p>
        </p:txBody>
      </p:sp>
      <p:grpSp>
        <p:nvGrpSpPr>
          <p:cNvPr id="222" name="Google Shape;222;p1"/>
          <p:cNvGrpSpPr/>
          <p:nvPr/>
        </p:nvGrpSpPr>
        <p:grpSpPr>
          <a:xfrm>
            <a:off x="0" y="0"/>
            <a:ext cx="5612164" cy="5143500"/>
            <a:chOff x="0" y="0"/>
            <a:chExt cx="5612164" cy="5143500"/>
          </a:xfrm>
        </p:grpSpPr>
        <p:pic>
          <p:nvPicPr>
            <p:cNvPr id="223" name="Google Shape;223;p1" descr="Picture Placeholder 21"/>
            <p:cNvPicPr preferRelativeResize="0"/>
            <p:nvPr/>
          </p:nvPicPr>
          <p:blipFill rotWithShape="1">
            <a:blip r:embed="rId3">
              <a:alphaModFix/>
            </a:blip>
            <a:srcRect r="-168" b="999"/>
            <a:stretch/>
          </p:blipFill>
          <p:spPr>
            <a:xfrm>
              <a:off x="0" y="0"/>
              <a:ext cx="5612164" cy="5143500"/>
            </a:xfrm>
            <a:prstGeom prst="rect">
              <a:avLst/>
            </a:prstGeom>
            <a:noFill/>
            <a:ln>
              <a:noFill/>
            </a:ln>
          </p:spPr>
        </p:pic>
        <p:sp>
          <p:nvSpPr>
            <p:cNvPr id="224" name="Google Shape;224;p1"/>
            <p:cNvSpPr/>
            <p:nvPr/>
          </p:nvSpPr>
          <p:spPr>
            <a:xfrm>
              <a:off x="0" y="0"/>
              <a:ext cx="5612164" cy="5143500"/>
            </a:xfrm>
            <a:prstGeom prst="rect">
              <a:avLst/>
            </a:prstGeom>
            <a:gradFill>
              <a:gsLst>
                <a:gs pos="0">
                  <a:srgbClr val="E31937">
                    <a:alpha val="55294"/>
                  </a:srgbClr>
                </a:gs>
                <a:gs pos="36077">
                  <a:srgbClr val="92101F">
                    <a:alpha val="55294"/>
                  </a:srgbClr>
                </a:gs>
                <a:gs pos="100000">
                  <a:srgbClr val="410706">
                    <a:alpha val="55294"/>
                  </a:srgbClr>
                </a:gs>
              </a:gsLst>
              <a:path path="circle">
                <a:fillToRect r="100000" b="100000"/>
              </a:path>
              <a:tileRect l="-100000" t="-100000"/>
            </a:gra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088"/>
                <a:buFont typeface="Inter Light"/>
                <a:buNone/>
              </a:pPr>
              <a:endParaRPr sz="1088" b="0" i="0" u="none" strike="noStrike" cap="none">
                <a:solidFill>
                  <a:srgbClr val="D5D5D5"/>
                </a:solidFill>
                <a:latin typeface="Arial"/>
                <a:ea typeface="Arial"/>
                <a:cs typeface="Arial"/>
                <a:sym typeface="Arial"/>
              </a:endParaRPr>
            </a:p>
          </p:txBody>
        </p:sp>
        <p:sp>
          <p:nvSpPr>
            <p:cNvPr id="225" name="Google Shape;225;p1"/>
            <p:cNvSpPr/>
            <p:nvPr/>
          </p:nvSpPr>
          <p:spPr>
            <a:xfrm>
              <a:off x="0" y="2134924"/>
              <a:ext cx="5612164" cy="3008575"/>
            </a:xfrm>
            <a:prstGeom prst="rect">
              <a:avLst/>
            </a:prstGeom>
            <a:gradFill>
              <a:gsLst>
                <a:gs pos="0">
                  <a:srgbClr val="5D5D60">
                    <a:alpha val="0"/>
                  </a:srgbClr>
                </a:gs>
                <a:gs pos="63286">
                  <a:srgbClr val="2F2F30">
                    <a:alpha val="32156"/>
                  </a:srgbClr>
                </a:gs>
                <a:gs pos="100000">
                  <a:srgbClr val="000000">
                    <a:alpha val="64705"/>
                  </a:srgbClr>
                </a:gs>
              </a:gsLst>
              <a:lin ang="5400000" scaled="0"/>
            </a:gra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088"/>
                <a:buFont typeface="Inter Light"/>
                <a:buNone/>
              </a:pPr>
              <a:endParaRPr sz="1088" b="0" i="0" u="none" strike="noStrike" cap="none">
                <a:solidFill>
                  <a:srgbClr val="D5D5D5"/>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BF3822-7E1F-5AFA-2DC2-0F14440A4AA1}"/>
              </a:ext>
            </a:extLst>
          </p:cNvPr>
          <p:cNvSpPr>
            <a:spLocks noGrp="1"/>
          </p:cNvSpPr>
          <p:nvPr>
            <p:ph type="body" idx="1"/>
          </p:nvPr>
        </p:nvSpPr>
        <p:spPr/>
        <p:txBody>
          <a:bodyPr/>
          <a:lstStyle/>
          <a:p>
            <a:r>
              <a:rPr kumimoji="0" lang="en-US" sz="8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p:txBody>
      </p:sp>
      <p:sp>
        <p:nvSpPr>
          <p:cNvPr id="5" name="Text Placeholder 4">
            <a:extLst>
              <a:ext uri="{FF2B5EF4-FFF2-40B4-BE49-F238E27FC236}">
                <a16:creationId xmlns:a16="http://schemas.microsoft.com/office/drawing/2014/main" id="{4D2352D5-1B42-5B22-6C5E-8E827F667AF3}"/>
              </a:ext>
            </a:extLst>
          </p:cNvPr>
          <p:cNvSpPr>
            <a:spLocks noGrp="1"/>
          </p:cNvSpPr>
          <p:nvPr>
            <p:ph type="body" idx="2"/>
          </p:nvPr>
        </p:nvSpPr>
        <p:spPr/>
        <p:txBody>
          <a:bodyPr/>
          <a:lstStyle/>
          <a:p>
            <a:r>
              <a:rPr lang="en-US" dirty="0"/>
              <a:t>Accelerator Supply and Demand</a:t>
            </a:r>
          </a:p>
        </p:txBody>
      </p:sp>
      <p:sp>
        <p:nvSpPr>
          <p:cNvPr id="6" name="Text Placeholder 5">
            <a:extLst>
              <a:ext uri="{FF2B5EF4-FFF2-40B4-BE49-F238E27FC236}">
                <a16:creationId xmlns:a16="http://schemas.microsoft.com/office/drawing/2014/main" id="{CA0E287C-8A19-DF68-A173-B1530B67D0C2}"/>
              </a:ext>
            </a:extLst>
          </p:cNvPr>
          <p:cNvSpPr>
            <a:spLocks noGrp="1"/>
          </p:cNvSpPr>
          <p:nvPr>
            <p:ph type="body" idx="3"/>
          </p:nvPr>
        </p:nvSpPr>
        <p:spPr/>
        <p:txBody>
          <a:bodyPr/>
          <a:lstStyle/>
          <a:p>
            <a:endParaRPr lang="en-US"/>
          </a:p>
        </p:txBody>
      </p:sp>
      <p:pic>
        <p:nvPicPr>
          <p:cNvPr id="3" name="Picture 2">
            <a:extLst>
              <a:ext uri="{FF2B5EF4-FFF2-40B4-BE49-F238E27FC236}">
                <a16:creationId xmlns:a16="http://schemas.microsoft.com/office/drawing/2014/main" id="{C9B9FB2F-37A3-5756-5DE3-3B602752198C}"/>
              </a:ext>
            </a:extLst>
          </p:cNvPr>
          <p:cNvPicPr>
            <a:picLocks noChangeAspect="1"/>
          </p:cNvPicPr>
          <p:nvPr/>
        </p:nvPicPr>
        <p:blipFill>
          <a:blip r:embed="rId2"/>
          <a:stretch>
            <a:fillRect/>
          </a:stretch>
        </p:blipFill>
        <p:spPr>
          <a:xfrm>
            <a:off x="1739364" y="1339256"/>
            <a:ext cx="5541958" cy="3721994"/>
          </a:xfrm>
          <a:prstGeom prst="rect">
            <a:avLst/>
          </a:prstGeom>
        </p:spPr>
      </p:pic>
    </p:spTree>
    <p:extLst>
      <p:ext uri="{BB962C8B-B14F-4D97-AF65-F5344CB8AC3E}">
        <p14:creationId xmlns:p14="http://schemas.microsoft.com/office/powerpoint/2010/main" val="280463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pic>
        <p:nvPicPr>
          <p:cNvPr id="1078" name="Google Shape;1078;p51" descr="Image"/>
          <p:cNvPicPr preferRelativeResize="0"/>
          <p:nvPr/>
        </p:nvPicPr>
        <p:blipFill rotWithShape="1">
          <a:blip r:embed="rId3">
            <a:alphaModFix/>
          </a:blip>
          <a:srcRect/>
          <a:stretch/>
        </p:blipFill>
        <p:spPr>
          <a:xfrm>
            <a:off x="8653945" y="4894530"/>
            <a:ext cx="305942" cy="91223"/>
          </a:xfrm>
          <a:prstGeom prst="rect">
            <a:avLst/>
          </a:prstGeom>
          <a:noFill/>
          <a:ln>
            <a:noFill/>
          </a:ln>
        </p:spPr>
      </p:pic>
      <p:sp>
        <p:nvSpPr>
          <p:cNvPr id="1079" name="Google Shape;1079;p51"/>
          <p:cNvSpPr txBox="1">
            <a:spLocks noGrp="1"/>
          </p:cNvSpPr>
          <p:nvPr>
            <p:ph type="sldNum" idx="12"/>
          </p:nvPr>
        </p:nvSpPr>
        <p:spPr>
          <a:xfrm>
            <a:off x="183394" y="4815217"/>
            <a:ext cx="187552" cy="189219"/>
          </a:xfrm>
          <a:prstGeom prst="rect">
            <a:avLst/>
          </a:prstGeom>
          <a:noFill/>
          <a:ln>
            <a:noFill/>
          </a:ln>
        </p:spPr>
        <p:txBody>
          <a:bodyPr spcFirstLastPara="1" wrap="square" lIns="0" tIns="50800" rIns="0" bIns="50800" anchor="b" anchorCtr="0">
            <a:spAutoFit/>
          </a:bodyPr>
          <a:lstStyle/>
          <a:p>
            <a:pPr marL="0" lvl="0" indent="0" algn="l" rtl="0">
              <a:lnSpc>
                <a:spcPct val="100000"/>
              </a:lnSpc>
              <a:spcBef>
                <a:spcPts val="0"/>
              </a:spcBef>
              <a:spcAft>
                <a:spcPts val="0"/>
              </a:spcAft>
              <a:buClr>
                <a:srgbClr val="000000"/>
              </a:buClr>
              <a:buSzPts val="500"/>
              <a:buFont typeface="Arial"/>
              <a:buNone/>
            </a:pPr>
            <a:fld id="{00000000-1234-1234-1234-123412341234}" type="slidenum">
              <a:rPr lang="en-US">
                <a:latin typeface="Arial"/>
                <a:ea typeface="Arial"/>
                <a:cs typeface="Arial"/>
                <a:sym typeface="Arial"/>
              </a:rPr>
              <a:t>11</a:t>
            </a:fld>
            <a:endParaRPr/>
          </a:p>
        </p:txBody>
      </p:sp>
      <p:sp>
        <p:nvSpPr>
          <p:cNvPr id="1080" name="Google Shape;1080;p51"/>
          <p:cNvSpPr/>
          <p:nvPr/>
        </p:nvSpPr>
        <p:spPr>
          <a:xfrm>
            <a:off x="-2900" y="-4242"/>
            <a:ext cx="9149800" cy="1596943"/>
          </a:xfrm>
          <a:prstGeom prst="rect">
            <a:avLst/>
          </a:prstGeom>
          <a:gradFill>
            <a:gsLst>
              <a:gs pos="0">
                <a:srgbClr val="410706"/>
              </a:gs>
              <a:gs pos="100000">
                <a:srgbClr val="BA0C2F"/>
              </a:gs>
            </a:gsLst>
            <a:lin ang="10800000" scaled="0"/>
          </a:gra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200"/>
              <a:buFont typeface="Inter Light"/>
              <a:buNone/>
            </a:pPr>
            <a:endParaRPr sz="1200" b="0" i="1" u="none" strike="noStrike" cap="none">
              <a:solidFill>
                <a:srgbClr val="D5D5D5"/>
              </a:solidFill>
              <a:latin typeface="Inter Light"/>
              <a:ea typeface="Inter Light"/>
              <a:cs typeface="Inter Light"/>
              <a:sym typeface="Inter Light"/>
            </a:endParaRPr>
          </a:p>
        </p:txBody>
      </p:sp>
      <p:sp>
        <p:nvSpPr>
          <p:cNvPr id="1082" name="Google Shape;1082;p51"/>
          <p:cNvSpPr/>
          <p:nvPr/>
        </p:nvSpPr>
        <p:spPr>
          <a:xfrm>
            <a:off x="4647656" y="464011"/>
            <a:ext cx="4039290" cy="1714500"/>
          </a:xfrm>
          <a:prstGeom prst="rect">
            <a:avLst/>
          </a:prstGeom>
          <a:solidFill>
            <a:srgbClr val="535353"/>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200"/>
              <a:buFont typeface="Inter Light"/>
              <a:buNone/>
            </a:pPr>
            <a:endParaRPr sz="1200" b="0" i="1" u="none" strike="noStrike" cap="none">
              <a:solidFill>
                <a:srgbClr val="D5D5D5"/>
              </a:solidFill>
              <a:latin typeface="Inter Light"/>
              <a:ea typeface="Inter Light"/>
              <a:cs typeface="Inter Light"/>
              <a:sym typeface="Inter Light"/>
            </a:endParaRPr>
          </a:p>
        </p:txBody>
      </p:sp>
      <p:sp>
        <p:nvSpPr>
          <p:cNvPr id="1083" name="Google Shape;1083;p51"/>
          <p:cNvSpPr txBox="1"/>
          <p:nvPr/>
        </p:nvSpPr>
        <p:spPr>
          <a:xfrm>
            <a:off x="468654" y="3096696"/>
            <a:ext cx="1273213" cy="885070"/>
          </a:xfrm>
          <a:prstGeom prst="rect">
            <a:avLst/>
          </a:prstGeom>
          <a:noFill/>
          <a:ln>
            <a:noFill/>
          </a:ln>
        </p:spPr>
        <p:txBody>
          <a:bodyPr spcFirstLastPara="1" wrap="square" lIns="26775" tIns="26775" rIns="26775" bIns="26775"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The Radiation Effects Community has developed a few alternative approaches to generate SEE</a:t>
            </a:r>
            <a:endParaRPr dirty="0"/>
          </a:p>
        </p:txBody>
      </p:sp>
      <p:sp>
        <p:nvSpPr>
          <p:cNvPr id="1084" name="Google Shape;1084;p51"/>
          <p:cNvSpPr txBox="1"/>
          <p:nvPr/>
        </p:nvSpPr>
        <p:spPr>
          <a:xfrm>
            <a:off x="2300392" y="3272310"/>
            <a:ext cx="1896533" cy="1217468"/>
          </a:xfrm>
          <a:prstGeom prst="rect">
            <a:avLst/>
          </a:prstGeom>
          <a:noFill/>
          <a:ln>
            <a:noFill/>
          </a:ln>
        </p:spPr>
        <p:txBody>
          <a:bodyPr spcFirstLastPara="1" wrap="square" lIns="26775" tIns="26775" rIns="26775" bIns="26775"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900" dirty="0"/>
              <a:t>Pros:</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900" dirty="0"/>
              <a:t>Provides spatial correlation</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900" dirty="0"/>
              <a:t>Can be productized</a:t>
            </a:r>
          </a:p>
          <a:p>
            <a:pPr marR="0" lvl="0" algn="l" rtl="0">
              <a:lnSpc>
                <a:spcPct val="120000"/>
              </a:lnSpc>
              <a:spcBef>
                <a:spcPts val="0"/>
              </a:spcBef>
              <a:spcAft>
                <a:spcPts val="0"/>
              </a:spcAft>
              <a:buClr>
                <a:srgbClr val="000000"/>
              </a:buClr>
              <a:buSzPts val="900"/>
            </a:pPr>
            <a:r>
              <a:rPr lang="en-US" sz="900" dirty="0"/>
              <a:t>Cons:</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900" dirty="0"/>
              <a:t>Charge track structure</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900" dirty="0"/>
              <a:t>Cannot penetrate through overlayers/packaging</a:t>
            </a:r>
            <a:endParaRPr dirty="0"/>
          </a:p>
        </p:txBody>
      </p:sp>
      <p:sp>
        <p:nvSpPr>
          <p:cNvPr id="1085" name="Google Shape;1085;p51"/>
          <p:cNvSpPr txBox="1"/>
          <p:nvPr/>
        </p:nvSpPr>
        <p:spPr>
          <a:xfrm>
            <a:off x="5673178" y="3301285"/>
            <a:ext cx="1964749" cy="1051269"/>
          </a:xfrm>
          <a:prstGeom prst="rect">
            <a:avLst/>
          </a:prstGeom>
          <a:noFill/>
          <a:ln>
            <a:noFill/>
          </a:ln>
        </p:spPr>
        <p:txBody>
          <a:bodyPr spcFirstLastPara="1" wrap="square" lIns="26775" tIns="26775" rIns="26775" bIns="26775"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900" dirty="0"/>
              <a:t>Pros:</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900" dirty="0"/>
              <a:t>Similar ranges to terrestrial heavy ion facilities</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900" dirty="0"/>
              <a:t>Provides spatial correlation</a:t>
            </a:r>
          </a:p>
          <a:p>
            <a:pPr marR="0" lvl="0" algn="l" rtl="0">
              <a:lnSpc>
                <a:spcPct val="120000"/>
              </a:lnSpc>
              <a:spcBef>
                <a:spcPts val="0"/>
              </a:spcBef>
              <a:spcAft>
                <a:spcPts val="0"/>
              </a:spcAft>
              <a:buClr>
                <a:srgbClr val="000000"/>
              </a:buClr>
              <a:buSzPts val="900"/>
            </a:pPr>
            <a:r>
              <a:rPr lang="en-US" sz="900" dirty="0"/>
              <a:t>Cons: </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900" dirty="0"/>
              <a:t>Dose effects </a:t>
            </a:r>
          </a:p>
        </p:txBody>
      </p:sp>
      <p:sp>
        <p:nvSpPr>
          <p:cNvPr id="1087" name="Google Shape;1087;p51"/>
          <p:cNvSpPr txBox="1"/>
          <p:nvPr/>
        </p:nvSpPr>
        <p:spPr>
          <a:xfrm>
            <a:off x="2300392" y="3094613"/>
            <a:ext cx="1728954" cy="198436"/>
          </a:xfrm>
          <a:prstGeom prst="rect">
            <a:avLst/>
          </a:prstGeom>
          <a:noFill/>
          <a:ln>
            <a:noFill/>
          </a:ln>
        </p:spPr>
        <p:txBody>
          <a:bodyPr spcFirstLastPara="1" wrap="square" lIns="26775" tIns="26775" rIns="26775" bIns="26775"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000000"/>
                </a:solidFill>
                <a:latin typeface="Arial"/>
                <a:ea typeface="Arial"/>
                <a:cs typeface="Arial"/>
                <a:sym typeface="Arial"/>
              </a:rPr>
              <a:t>Pulsed Laser</a:t>
            </a:r>
            <a:endParaRPr dirty="0"/>
          </a:p>
        </p:txBody>
      </p:sp>
      <p:sp>
        <p:nvSpPr>
          <p:cNvPr id="1088" name="Google Shape;1088;p51"/>
          <p:cNvSpPr txBox="1"/>
          <p:nvPr/>
        </p:nvSpPr>
        <p:spPr>
          <a:xfrm>
            <a:off x="5673179" y="3123588"/>
            <a:ext cx="1728954" cy="198436"/>
          </a:xfrm>
          <a:prstGeom prst="rect">
            <a:avLst/>
          </a:prstGeom>
          <a:noFill/>
          <a:ln>
            <a:noFill/>
          </a:ln>
        </p:spPr>
        <p:txBody>
          <a:bodyPr spcFirstLastPara="1" wrap="square" lIns="26775" tIns="26775" rIns="26775" bIns="26775"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000000"/>
                </a:solidFill>
                <a:latin typeface="Arial"/>
                <a:ea typeface="Arial"/>
                <a:cs typeface="Arial"/>
                <a:sym typeface="Arial"/>
              </a:rPr>
              <a:t>Pulsed X-Ray</a:t>
            </a:r>
            <a:endParaRPr dirty="0"/>
          </a:p>
        </p:txBody>
      </p:sp>
      <p:sp>
        <p:nvSpPr>
          <p:cNvPr id="1090" name="Google Shape;1090;p51"/>
          <p:cNvSpPr txBox="1"/>
          <p:nvPr/>
        </p:nvSpPr>
        <p:spPr>
          <a:xfrm>
            <a:off x="415639" y="2257742"/>
            <a:ext cx="8312722" cy="250430"/>
          </a:xfrm>
          <a:prstGeom prst="rect">
            <a:avLst/>
          </a:prstGeom>
          <a:noFill/>
          <a:ln>
            <a:noFill/>
          </a:ln>
        </p:spPr>
        <p:txBody>
          <a:bodyPr spcFirstLastPara="1" wrap="square" lIns="45700" tIns="45700" rIns="45700" bIns="45700" anchor="t" anchorCtr="0">
            <a:normAutofit/>
          </a:bodyPr>
          <a:lstStyle/>
          <a:p>
            <a:r>
              <a:rPr kumimoji="0" lang="en-US" sz="10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p:txBody>
      </p:sp>
      <p:sp>
        <p:nvSpPr>
          <p:cNvPr id="1091" name="Google Shape;1091;p51"/>
          <p:cNvSpPr txBox="1"/>
          <p:nvPr/>
        </p:nvSpPr>
        <p:spPr>
          <a:xfrm>
            <a:off x="415639" y="2606754"/>
            <a:ext cx="8312722" cy="43410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Alternative Test Techniques</a:t>
            </a:r>
            <a:endParaRPr dirty="0"/>
          </a:p>
        </p:txBody>
      </p:sp>
      <p:cxnSp>
        <p:nvCxnSpPr>
          <p:cNvPr id="1092" name="Google Shape;1092;p51"/>
          <p:cNvCxnSpPr/>
          <p:nvPr/>
        </p:nvCxnSpPr>
        <p:spPr>
          <a:xfrm>
            <a:off x="468654" y="2571750"/>
            <a:ext cx="487518" cy="0"/>
          </a:xfrm>
          <a:prstGeom prst="straightConnector1">
            <a:avLst/>
          </a:prstGeom>
          <a:noFill/>
          <a:ln w="19050" cap="flat" cmpd="sng">
            <a:solidFill>
              <a:srgbClr val="EF2737"/>
            </a:solidFill>
            <a:prstDash val="solid"/>
            <a:round/>
            <a:headEnd type="none" w="sm" len="sm"/>
            <a:tailEnd type="none" w="sm" len="sm"/>
          </a:ln>
        </p:spPr>
      </p:cxnSp>
      <p:sp>
        <p:nvSpPr>
          <p:cNvPr id="1093" name="Google Shape;1093;p51"/>
          <p:cNvSpPr txBox="1"/>
          <p:nvPr/>
        </p:nvSpPr>
        <p:spPr>
          <a:xfrm>
            <a:off x="1732853" y="4859351"/>
            <a:ext cx="5669280" cy="161583"/>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rgbClr val="E31937"/>
              </a:buClr>
              <a:buSzPts val="500"/>
              <a:buFont typeface="Arial"/>
              <a:buNone/>
            </a:pPr>
            <a:r>
              <a:rPr lang="en-US" sz="500" b="0" i="0" u="none" strike="noStrike" cap="none">
                <a:solidFill>
                  <a:srgbClr val="E31937"/>
                </a:solidFill>
                <a:latin typeface="Arial"/>
                <a:ea typeface="Arial"/>
                <a:cs typeface="Arial"/>
                <a:sym typeface="Arial"/>
              </a:rPr>
              <a:t>For required markings, please visit https://mh.jpl.nasa.gov</a:t>
            </a:r>
            <a:endParaRPr sz="500" b="0" i="0" u="none" strike="noStrike" cap="none">
              <a:solidFill>
                <a:srgbClr val="E31937"/>
              </a:solidFill>
              <a:latin typeface="Arial"/>
              <a:ea typeface="Arial"/>
              <a:cs typeface="Arial"/>
              <a:sym typeface="Arial"/>
            </a:endParaRPr>
          </a:p>
        </p:txBody>
      </p:sp>
      <p:pic>
        <p:nvPicPr>
          <p:cNvPr id="1026" name="Picture 2" descr="Workstation for Laser Testing of Single Events Effects">
            <a:extLst>
              <a:ext uri="{FF2B5EF4-FFF2-40B4-BE49-F238E27FC236}">
                <a16:creationId xmlns:a16="http://schemas.microsoft.com/office/drawing/2014/main" id="{1680CF71-175B-F688-A420-101183796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17" y="140316"/>
            <a:ext cx="3824514" cy="21174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F529F24-6D7C-981B-179D-F43AA5FC3D8A}"/>
              </a:ext>
            </a:extLst>
          </p:cNvPr>
          <p:cNvPicPr>
            <a:picLocks noChangeAspect="1"/>
          </p:cNvPicPr>
          <p:nvPr/>
        </p:nvPicPr>
        <p:blipFill>
          <a:blip r:embed="rId5"/>
          <a:stretch>
            <a:fillRect/>
          </a:stretch>
        </p:blipFill>
        <p:spPr>
          <a:xfrm>
            <a:off x="4496344" y="133059"/>
            <a:ext cx="4190601" cy="2325488"/>
          </a:xfrm>
          <a:prstGeom prst="rect">
            <a:avLst/>
          </a:prstGeom>
        </p:spPr>
      </p:pic>
    </p:spTree>
    <p:extLst>
      <p:ext uri="{BB962C8B-B14F-4D97-AF65-F5344CB8AC3E}">
        <p14:creationId xmlns:p14="http://schemas.microsoft.com/office/powerpoint/2010/main" val="288827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900A13-E477-6BD6-9961-ABF44601A7E4}"/>
              </a:ext>
            </a:extLst>
          </p:cNvPr>
          <p:cNvSpPr>
            <a:spLocks noGrp="1"/>
          </p:cNvSpPr>
          <p:nvPr>
            <p:ph type="body" idx="1"/>
          </p:nvPr>
        </p:nvSpPr>
        <p:spPr/>
        <p:txBody>
          <a:bodyPr/>
          <a:lstStyle/>
          <a:p>
            <a:r>
              <a:rPr kumimoji="0" lang="en-US" sz="8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a:p>
            <a:endParaRPr lang="en-US" dirty="0"/>
          </a:p>
        </p:txBody>
      </p:sp>
      <p:sp>
        <p:nvSpPr>
          <p:cNvPr id="3" name="Text Placeholder 2">
            <a:extLst>
              <a:ext uri="{FF2B5EF4-FFF2-40B4-BE49-F238E27FC236}">
                <a16:creationId xmlns:a16="http://schemas.microsoft.com/office/drawing/2014/main" id="{433BAD04-9CC8-8683-27BB-CA0E9704C65C}"/>
              </a:ext>
            </a:extLst>
          </p:cNvPr>
          <p:cNvSpPr>
            <a:spLocks noGrp="1"/>
          </p:cNvSpPr>
          <p:nvPr>
            <p:ph type="body" idx="2"/>
          </p:nvPr>
        </p:nvSpPr>
        <p:spPr/>
        <p:txBody>
          <a:bodyPr/>
          <a:lstStyle/>
          <a:p>
            <a:r>
              <a:rPr lang="en-US" dirty="0"/>
              <a:t>Proposed Alternative</a:t>
            </a:r>
          </a:p>
        </p:txBody>
      </p:sp>
      <p:sp>
        <p:nvSpPr>
          <p:cNvPr id="4" name="Text Placeholder 3">
            <a:extLst>
              <a:ext uri="{FF2B5EF4-FFF2-40B4-BE49-F238E27FC236}">
                <a16:creationId xmlns:a16="http://schemas.microsoft.com/office/drawing/2014/main" id="{4E4EE011-9F90-4471-D89C-8790DC1A682E}"/>
              </a:ext>
            </a:extLst>
          </p:cNvPr>
          <p:cNvSpPr>
            <a:spLocks noGrp="1"/>
          </p:cNvSpPr>
          <p:nvPr>
            <p:ph type="body" idx="3"/>
          </p:nvPr>
        </p:nvSpPr>
        <p:spPr>
          <a:xfrm>
            <a:off x="411250" y="1021021"/>
            <a:ext cx="8279626" cy="294912"/>
          </a:xfrm>
        </p:spPr>
        <p:txBody>
          <a:bodyPr/>
          <a:lstStyle/>
          <a:p>
            <a:r>
              <a:rPr lang="en-US" dirty="0"/>
              <a:t>Pulsed Electron Beam</a:t>
            </a:r>
          </a:p>
        </p:txBody>
      </p:sp>
      <p:pic>
        <p:nvPicPr>
          <p:cNvPr id="6" name="Picture 5">
            <a:extLst>
              <a:ext uri="{FF2B5EF4-FFF2-40B4-BE49-F238E27FC236}">
                <a16:creationId xmlns:a16="http://schemas.microsoft.com/office/drawing/2014/main" id="{970C11C0-45F4-E462-7905-77AAEF5D3AE5}"/>
              </a:ext>
            </a:extLst>
          </p:cNvPr>
          <p:cNvPicPr>
            <a:picLocks noChangeAspect="1"/>
          </p:cNvPicPr>
          <p:nvPr/>
        </p:nvPicPr>
        <p:blipFill>
          <a:blip r:embed="rId2"/>
          <a:stretch>
            <a:fillRect/>
          </a:stretch>
        </p:blipFill>
        <p:spPr>
          <a:xfrm>
            <a:off x="553720" y="1455974"/>
            <a:ext cx="7772400" cy="3008671"/>
          </a:xfrm>
          <a:prstGeom prst="rect">
            <a:avLst/>
          </a:prstGeom>
        </p:spPr>
      </p:pic>
    </p:spTree>
    <p:extLst>
      <p:ext uri="{BB962C8B-B14F-4D97-AF65-F5344CB8AC3E}">
        <p14:creationId xmlns:p14="http://schemas.microsoft.com/office/powerpoint/2010/main" val="155335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85"/>
          <p:cNvSpPr txBox="1">
            <a:spLocks noGrp="1"/>
          </p:cNvSpPr>
          <p:nvPr>
            <p:ph type="body" idx="1"/>
          </p:nvPr>
        </p:nvSpPr>
        <p:spPr>
          <a:xfrm>
            <a:off x="411250" y="271780"/>
            <a:ext cx="8312722" cy="372023"/>
          </a:xfrm>
          <a:prstGeom prst="rect">
            <a:avLst/>
          </a:prstGeom>
          <a:noFill/>
          <a:ln>
            <a:noFill/>
          </a:ln>
        </p:spPr>
        <p:txBody>
          <a:bodyPr spcFirstLastPara="1" wrap="square" lIns="0" tIns="121900" rIns="121900" bIns="121900" anchor="t" anchorCtr="0">
            <a:normAutofit fontScale="92500"/>
          </a:bodyPr>
          <a:lstStyle/>
          <a:p>
            <a:pPr marL="457200" marR="0" lvl="0" indent="-228600" algn="l" defTabSz="914400" rtl="0" eaLnBrk="1" fontAlgn="auto" latinLnBrk="0" hangingPunct="1">
              <a:lnSpc>
                <a:spcPct val="120000"/>
              </a:lnSpc>
              <a:spcBef>
                <a:spcPts val="0"/>
              </a:spcBef>
              <a:spcAft>
                <a:spcPts val="0"/>
              </a:spcAft>
              <a:buClr>
                <a:srgbClr val="D5D5D5"/>
              </a:buClr>
              <a:buSzPts val="800"/>
              <a:buFont typeface="Arial"/>
              <a:buNone/>
              <a:tabLst/>
              <a:defRPr/>
            </a:pPr>
            <a:r>
              <a:rPr kumimoji="0" lang="en-US" sz="8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p:txBody>
      </p:sp>
      <p:sp>
        <p:nvSpPr>
          <p:cNvPr id="1684" name="Google Shape;1684;p85"/>
          <p:cNvSpPr txBox="1">
            <a:spLocks noGrp="1"/>
          </p:cNvSpPr>
          <p:nvPr>
            <p:ph type="body" idx="2"/>
          </p:nvPr>
        </p:nvSpPr>
        <p:spPr>
          <a:xfrm>
            <a:off x="411250" y="620791"/>
            <a:ext cx="8312722" cy="434102"/>
          </a:xfrm>
          <a:prstGeom prst="rect">
            <a:avLst/>
          </a:prstGeom>
          <a:noFill/>
          <a:ln>
            <a:noFill/>
          </a:ln>
        </p:spPr>
        <p:txBody>
          <a:bodyPr spcFirstLastPara="1" wrap="square" lIns="0" tIns="121900" rIns="0" bIns="121900" anchor="t" anchorCtr="0">
            <a:noAutofit/>
          </a:bodyPr>
          <a:lstStyle/>
          <a:p>
            <a:pPr marL="0" lvl="0" indent="0" algn="l" rtl="0">
              <a:lnSpc>
                <a:spcPct val="90000"/>
              </a:lnSpc>
              <a:spcBef>
                <a:spcPts val="0"/>
              </a:spcBef>
              <a:spcAft>
                <a:spcPts val="0"/>
              </a:spcAft>
              <a:buClr>
                <a:srgbClr val="000000"/>
              </a:buClr>
              <a:buSzPts val="2400"/>
              <a:buFont typeface="Arial"/>
              <a:buNone/>
            </a:pPr>
            <a:r>
              <a:rPr lang="en-US" dirty="0"/>
              <a:t>Requirements	</a:t>
            </a:r>
            <a:endParaRPr dirty="0"/>
          </a:p>
        </p:txBody>
      </p:sp>
      <p:sp>
        <p:nvSpPr>
          <p:cNvPr id="1685" name="Google Shape;1685;p85"/>
          <p:cNvSpPr txBox="1">
            <a:spLocks noGrp="1"/>
          </p:cNvSpPr>
          <p:nvPr>
            <p:ph type="body" idx="3"/>
          </p:nvPr>
        </p:nvSpPr>
        <p:spPr>
          <a:xfrm>
            <a:off x="411250" y="1053061"/>
            <a:ext cx="8279626" cy="230832"/>
          </a:xfrm>
          <a:prstGeom prst="rect">
            <a:avLst/>
          </a:prstGeom>
          <a:noFill/>
          <a:ln>
            <a:noFill/>
          </a:ln>
        </p:spPr>
        <p:txBody>
          <a:bodyPr spcFirstLastPara="1" wrap="square" lIns="0" tIns="45700" rIns="0" bIns="45700" anchor="ctr" anchorCtr="0">
            <a:spAutoFit/>
          </a:bodyPr>
          <a:lstStyle/>
          <a:p>
            <a:pPr marL="0" lvl="0" indent="0" algn="l" rtl="0">
              <a:lnSpc>
                <a:spcPct val="100000"/>
              </a:lnSpc>
              <a:spcBef>
                <a:spcPts val="0"/>
              </a:spcBef>
              <a:spcAft>
                <a:spcPts val="0"/>
              </a:spcAft>
              <a:buClr>
                <a:srgbClr val="EF2737"/>
              </a:buClr>
              <a:buSzPts val="900"/>
              <a:buFont typeface="Arial"/>
              <a:buNone/>
            </a:pPr>
            <a:endParaRPr dirty="0"/>
          </a:p>
        </p:txBody>
      </p:sp>
      <p:sp>
        <p:nvSpPr>
          <p:cNvPr id="1686" name="Google Shape;1686;p85"/>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p>
            <a:pPr marL="0" lvl="0" indent="0" algn="l" rtl="0">
              <a:lnSpc>
                <a:spcPct val="100000"/>
              </a:lnSpc>
              <a:spcBef>
                <a:spcPts val="0"/>
              </a:spcBef>
              <a:spcAft>
                <a:spcPts val="0"/>
              </a:spcAft>
              <a:buClr>
                <a:srgbClr val="000000"/>
              </a:buClr>
              <a:buSzPts val="500"/>
              <a:buFont typeface="Arial"/>
              <a:buNone/>
            </a:pPr>
            <a:fld id="{00000000-1234-1234-1234-123412341234}" type="slidenum">
              <a:rPr lang="en-US"/>
              <a:t>13</a:t>
            </a:fld>
            <a:endParaRPr/>
          </a:p>
        </p:txBody>
      </p:sp>
      <p:sp>
        <p:nvSpPr>
          <p:cNvPr id="1687" name="Google Shape;1687;p85"/>
          <p:cNvSpPr/>
          <p:nvPr/>
        </p:nvSpPr>
        <p:spPr>
          <a:xfrm>
            <a:off x="530746" y="1938620"/>
            <a:ext cx="1796009" cy="2626501"/>
          </a:xfrm>
          <a:prstGeom prst="rect">
            <a:avLst/>
          </a:prstGeom>
          <a:solidFill>
            <a:srgbClr val="2A292A"/>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Inter Medium"/>
              <a:buNone/>
            </a:pPr>
            <a:endParaRPr sz="1200" b="0" i="0" u="none" strike="noStrike" cap="none">
              <a:solidFill>
                <a:srgbClr val="D5D5D5"/>
              </a:solidFill>
              <a:latin typeface="Arial"/>
              <a:ea typeface="Arial"/>
              <a:cs typeface="Arial"/>
              <a:sym typeface="Arial"/>
            </a:endParaRPr>
          </a:p>
        </p:txBody>
      </p:sp>
      <p:sp>
        <p:nvSpPr>
          <p:cNvPr id="1688" name="Google Shape;1688;p85"/>
          <p:cNvSpPr/>
          <p:nvPr/>
        </p:nvSpPr>
        <p:spPr>
          <a:xfrm>
            <a:off x="2626246" y="1938620"/>
            <a:ext cx="1796009" cy="2626501"/>
          </a:xfrm>
          <a:prstGeom prst="rect">
            <a:avLst/>
          </a:prstGeom>
          <a:solidFill>
            <a:srgbClr val="2A292A"/>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Inter Medium"/>
              <a:buNone/>
            </a:pPr>
            <a:endParaRPr sz="1200" b="0" i="0" u="none" strike="noStrike" cap="none">
              <a:solidFill>
                <a:srgbClr val="D5D5D5"/>
              </a:solidFill>
              <a:latin typeface="Arial"/>
              <a:ea typeface="Arial"/>
              <a:cs typeface="Arial"/>
              <a:sym typeface="Arial"/>
            </a:endParaRPr>
          </a:p>
        </p:txBody>
      </p:sp>
      <p:sp>
        <p:nvSpPr>
          <p:cNvPr id="1689" name="Google Shape;1689;p85"/>
          <p:cNvSpPr/>
          <p:nvPr/>
        </p:nvSpPr>
        <p:spPr>
          <a:xfrm>
            <a:off x="4721746" y="1938620"/>
            <a:ext cx="1796009" cy="2626501"/>
          </a:xfrm>
          <a:prstGeom prst="rect">
            <a:avLst/>
          </a:prstGeom>
          <a:solidFill>
            <a:srgbClr val="2A292A"/>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Inter Medium"/>
              <a:buNone/>
            </a:pPr>
            <a:endParaRPr sz="1200" b="0" i="0" u="none" strike="noStrike" cap="none">
              <a:solidFill>
                <a:srgbClr val="D5D5D5"/>
              </a:solidFill>
              <a:latin typeface="Arial"/>
              <a:ea typeface="Arial"/>
              <a:cs typeface="Arial"/>
              <a:sym typeface="Arial"/>
            </a:endParaRPr>
          </a:p>
        </p:txBody>
      </p:sp>
      <p:sp>
        <p:nvSpPr>
          <p:cNvPr id="1690" name="Google Shape;1690;p85"/>
          <p:cNvSpPr/>
          <p:nvPr/>
        </p:nvSpPr>
        <p:spPr>
          <a:xfrm>
            <a:off x="6817246" y="1938620"/>
            <a:ext cx="1796009" cy="2626501"/>
          </a:xfrm>
          <a:prstGeom prst="rect">
            <a:avLst/>
          </a:prstGeom>
          <a:solidFill>
            <a:srgbClr val="2A292A"/>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Inter Medium"/>
              <a:buNone/>
            </a:pPr>
            <a:endParaRPr sz="1200" b="0" i="0" u="none" strike="noStrike" cap="none">
              <a:solidFill>
                <a:srgbClr val="D5D5D5"/>
              </a:solidFill>
              <a:latin typeface="Arial"/>
              <a:ea typeface="Arial"/>
              <a:cs typeface="Arial"/>
              <a:sym typeface="Arial"/>
            </a:endParaRPr>
          </a:p>
        </p:txBody>
      </p:sp>
      <p:sp>
        <p:nvSpPr>
          <p:cNvPr id="1691" name="Google Shape;1691;p85"/>
          <p:cNvSpPr/>
          <p:nvPr/>
        </p:nvSpPr>
        <p:spPr>
          <a:xfrm>
            <a:off x="955055" y="1474270"/>
            <a:ext cx="947391" cy="947391"/>
          </a:xfrm>
          <a:prstGeom prst="ellipse">
            <a:avLst/>
          </a:prstGeom>
          <a:solidFill>
            <a:srgbClr val="2A292A"/>
          </a:solidFill>
          <a:ln>
            <a:noFill/>
          </a:ln>
        </p:spPr>
        <p:txBody>
          <a:bodyPr spcFirstLastPara="1" wrap="square" lIns="45700" tIns="45700" rIns="45700" bIns="45700" anchor="ctr" anchorCtr="0">
            <a:noAutofit/>
          </a:bodyPr>
          <a:lstStyle/>
          <a:p>
            <a:pPr marL="0" marR="0" lvl="0" indent="0" algn="l" rtl="0">
              <a:lnSpc>
                <a:spcPct val="150000"/>
              </a:lnSpc>
              <a:spcBef>
                <a:spcPts val="0"/>
              </a:spcBef>
              <a:spcAft>
                <a:spcPts val="0"/>
              </a:spcAft>
              <a:buClr>
                <a:srgbClr val="000000"/>
              </a:buClr>
              <a:buSzPts val="1800"/>
              <a:buFont typeface="Inter"/>
              <a:buNone/>
            </a:pPr>
            <a:endParaRPr sz="1800" b="0" i="0" u="none" strike="noStrike" cap="none">
              <a:solidFill>
                <a:srgbClr val="D5D5D5"/>
              </a:solidFill>
              <a:latin typeface="Arial"/>
              <a:ea typeface="Arial"/>
              <a:cs typeface="Arial"/>
              <a:sym typeface="Arial"/>
            </a:endParaRPr>
          </a:p>
        </p:txBody>
      </p:sp>
      <p:sp>
        <p:nvSpPr>
          <p:cNvPr id="1692" name="Google Shape;1692;p85"/>
          <p:cNvSpPr/>
          <p:nvPr/>
        </p:nvSpPr>
        <p:spPr>
          <a:xfrm>
            <a:off x="1051775" y="1570990"/>
            <a:ext cx="753951" cy="753951"/>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l" rtl="0">
              <a:lnSpc>
                <a:spcPct val="150000"/>
              </a:lnSpc>
              <a:spcBef>
                <a:spcPts val="0"/>
              </a:spcBef>
              <a:spcAft>
                <a:spcPts val="0"/>
              </a:spcAft>
              <a:buClr>
                <a:srgbClr val="000000"/>
              </a:buClr>
              <a:buSzPts val="1800"/>
              <a:buFont typeface="Inter"/>
              <a:buNone/>
            </a:pPr>
            <a:endParaRPr sz="1800" b="0" i="0" u="none" strike="noStrike" cap="none">
              <a:solidFill>
                <a:srgbClr val="D5D5D5"/>
              </a:solidFill>
              <a:latin typeface="Arial"/>
              <a:ea typeface="Arial"/>
              <a:cs typeface="Arial"/>
              <a:sym typeface="Arial"/>
            </a:endParaRPr>
          </a:p>
        </p:txBody>
      </p:sp>
      <p:sp>
        <p:nvSpPr>
          <p:cNvPr id="1693" name="Google Shape;1693;p85"/>
          <p:cNvSpPr/>
          <p:nvPr/>
        </p:nvSpPr>
        <p:spPr>
          <a:xfrm>
            <a:off x="3050555" y="1474270"/>
            <a:ext cx="947391" cy="947391"/>
          </a:xfrm>
          <a:prstGeom prst="ellipse">
            <a:avLst/>
          </a:prstGeom>
          <a:solidFill>
            <a:srgbClr val="2A292A"/>
          </a:solidFill>
          <a:ln>
            <a:noFill/>
          </a:ln>
        </p:spPr>
        <p:txBody>
          <a:bodyPr spcFirstLastPara="1" wrap="square" lIns="45700" tIns="45700" rIns="45700" bIns="45700" anchor="ctr" anchorCtr="0">
            <a:noAutofit/>
          </a:bodyPr>
          <a:lstStyle/>
          <a:p>
            <a:pPr marL="0" marR="0" lvl="0" indent="0" algn="l" rtl="0">
              <a:lnSpc>
                <a:spcPct val="150000"/>
              </a:lnSpc>
              <a:spcBef>
                <a:spcPts val="0"/>
              </a:spcBef>
              <a:spcAft>
                <a:spcPts val="0"/>
              </a:spcAft>
              <a:buClr>
                <a:srgbClr val="000000"/>
              </a:buClr>
              <a:buSzPts val="1800"/>
              <a:buFont typeface="Inter"/>
              <a:buNone/>
            </a:pPr>
            <a:endParaRPr sz="1800" b="0" i="0" u="none" strike="noStrike" cap="none">
              <a:solidFill>
                <a:srgbClr val="D5D5D5"/>
              </a:solidFill>
              <a:latin typeface="Arial"/>
              <a:ea typeface="Arial"/>
              <a:cs typeface="Arial"/>
              <a:sym typeface="Arial"/>
            </a:endParaRPr>
          </a:p>
        </p:txBody>
      </p:sp>
      <p:sp>
        <p:nvSpPr>
          <p:cNvPr id="1694" name="Google Shape;1694;p85"/>
          <p:cNvSpPr/>
          <p:nvPr/>
        </p:nvSpPr>
        <p:spPr>
          <a:xfrm>
            <a:off x="3147275" y="1570990"/>
            <a:ext cx="753951" cy="753951"/>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l" rtl="0">
              <a:lnSpc>
                <a:spcPct val="150000"/>
              </a:lnSpc>
              <a:spcBef>
                <a:spcPts val="0"/>
              </a:spcBef>
              <a:spcAft>
                <a:spcPts val="0"/>
              </a:spcAft>
              <a:buClr>
                <a:srgbClr val="000000"/>
              </a:buClr>
              <a:buSzPts val="1800"/>
              <a:buFont typeface="Inter"/>
              <a:buNone/>
            </a:pPr>
            <a:endParaRPr sz="1800" b="0" i="0" u="none" strike="noStrike" cap="none">
              <a:solidFill>
                <a:srgbClr val="D5D5D5"/>
              </a:solidFill>
              <a:latin typeface="Arial"/>
              <a:ea typeface="Arial"/>
              <a:cs typeface="Arial"/>
              <a:sym typeface="Arial"/>
            </a:endParaRPr>
          </a:p>
        </p:txBody>
      </p:sp>
      <p:sp>
        <p:nvSpPr>
          <p:cNvPr id="1695" name="Google Shape;1695;p85"/>
          <p:cNvSpPr/>
          <p:nvPr/>
        </p:nvSpPr>
        <p:spPr>
          <a:xfrm>
            <a:off x="5146055" y="1474270"/>
            <a:ext cx="947391" cy="947391"/>
          </a:xfrm>
          <a:prstGeom prst="ellipse">
            <a:avLst/>
          </a:prstGeom>
          <a:solidFill>
            <a:srgbClr val="2A292A"/>
          </a:solidFill>
          <a:ln>
            <a:noFill/>
          </a:ln>
        </p:spPr>
        <p:txBody>
          <a:bodyPr spcFirstLastPara="1" wrap="square" lIns="45700" tIns="45700" rIns="45700" bIns="45700" anchor="ctr" anchorCtr="0">
            <a:noAutofit/>
          </a:bodyPr>
          <a:lstStyle/>
          <a:p>
            <a:pPr marL="0" marR="0" lvl="0" indent="0" algn="l" rtl="0">
              <a:lnSpc>
                <a:spcPct val="150000"/>
              </a:lnSpc>
              <a:spcBef>
                <a:spcPts val="0"/>
              </a:spcBef>
              <a:spcAft>
                <a:spcPts val="0"/>
              </a:spcAft>
              <a:buClr>
                <a:srgbClr val="000000"/>
              </a:buClr>
              <a:buSzPts val="1800"/>
              <a:buFont typeface="Inter"/>
              <a:buNone/>
            </a:pPr>
            <a:endParaRPr sz="1800" b="0" i="0" u="none" strike="noStrike" cap="none">
              <a:solidFill>
                <a:srgbClr val="D5D5D5"/>
              </a:solidFill>
              <a:latin typeface="Arial"/>
              <a:ea typeface="Arial"/>
              <a:cs typeface="Arial"/>
              <a:sym typeface="Arial"/>
            </a:endParaRPr>
          </a:p>
        </p:txBody>
      </p:sp>
      <p:sp>
        <p:nvSpPr>
          <p:cNvPr id="1696" name="Google Shape;1696;p85"/>
          <p:cNvSpPr/>
          <p:nvPr/>
        </p:nvSpPr>
        <p:spPr>
          <a:xfrm>
            <a:off x="5242775" y="1570990"/>
            <a:ext cx="753951" cy="753951"/>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l" rtl="0">
              <a:lnSpc>
                <a:spcPct val="150000"/>
              </a:lnSpc>
              <a:spcBef>
                <a:spcPts val="0"/>
              </a:spcBef>
              <a:spcAft>
                <a:spcPts val="0"/>
              </a:spcAft>
              <a:buClr>
                <a:srgbClr val="000000"/>
              </a:buClr>
              <a:buSzPts val="1800"/>
              <a:buFont typeface="Inter"/>
              <a:buNone/>
            </a:pPr>
            <a:endParaRPr sz="1800" b="0" i="0" u="none" strike="noStrike" cap="none">
              <a:solidFill>
                <a:srgbClr val="D5D5D5"/>
              </a:solidFill>
              <a:latin typeface="Arial"/>
              <a:ea typeface="Arial"/>
              <a:cs typeface="Arial"/>
              <a:sym typeface="Arial"/>
            </a:endParaRPr>
          </a:p>
        </p:txBody>
      </p:sp>
      <p:sp>
        <p:nvSpPr>
          <p:cNvPr id="1697" name="Google Shape;1697;p85"/>
          <p:cNvSpPr/>
          <p:nvPr/>
        </p:nvSpPr>
        <p:spPr>
          <a:xfrm>
            <a:off x="7241555" y="1474270"/>
            <a:ext cx="947391" cy="947391"/>
          </a:xfrm>
          <a:prstGeom prst="ellipse">
            <a:avLst/>
          </a:prstGeom>
          <a:solidFill>
            <a:srgbClr val="2A292A"/>
          </a:solidFill>
          <a:ln>
            <a:noFill/>
          </a:ln>
        </p:spPr>
        <p:txBody>
          <a:bodyPr spcFirstLastPara="1" wrap="square" lIns="45700" tIns="45700" rIns="45700" bIns="45700" anchor="ctr" anchorCtr="0">
            <a:noAutofit/>
          </a:bodyPr>
          <a:lstStyle/>
          <a:p>
            <a:pPr marL="0" marR="0" lvl="0" indent="0" algn="l" rtl="0">
              <a:lnSpc>
                <a:spcPct val="150000"/>
              </a:lnSpc>
              <a:spcBef>
                <a:spcPts val="0"/>
              </a:spcBef>
              <a:spcAft>
                <a:spcPts val="0"/>
              </a:spcAft>
              <a:buClr>
                <a:srgbClr val="000000"/>
              </a:buClr>
              <a:buSzPts val="1800"/>
              <a:buFont typeface="Inter"/>
              <a:buNone/>
            </a:pPr>
            <a:endParaRPr sz="1800" b="0" i="0" u="none" strike="noStrike" cap="none">
              <a:solidFill>
                <a:srgbClr val="D5D5D5"/>
              </a:solidFill>
              <a:latin typeface="Arial"/>
              <a:ea typeface="Arial"/>
              <a:cs typeface="Arial"/>
              <a:sym typeface="Arial"/>
            </a:endParaRPr>
          </a:p>
        </p:txBody>
      </p:sp>
      <p:sp>
        <p:nvSpPr>
          <p:cNvPr id="1698" name="Google Shape;1698;p85"/>
          <p:cNvSpPr/>
          <p:nvPr/>
        </p:nvSpPr>
        <p:spPr>
          <a:xfrm>
            <a:off x="7338275" y="1570990"/>
            <a:ext cx="753951" cy="753951"/>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l" rtl="0">
              <a:lnSpc>
                <a:spcPct val="150000"/>
              </a:lnSpc>
              <a:spcBef>
                <a:spcPts val="0"/>
              </a:spcBef>
              <a:spcAft>
                <a:spcPts val="0"/>
              </a:spcAft>
              <a:buClr>
                <a:srgbClr val="000000"/>
              </a:buClr>
              <a:buSzPts val="1800"/>
              <a:buFont typeface="Inter"/>
              <a:buNone/>
            </a:pPr>
            <a:endParaRPr sz="1800" b="0" i="0" u="none" strike="noStrike" cap="none">
              <a:solidFill>
                <a:srgbClr val="D5D5D5"/>
              </a:solidFill>
              <a:latin typeface="Arial"/>
              <a:ea typeface="Arial"/>
              <a:cs typeface="Arial"/>
              <a:sym typeface="Arial"/>
            </a:endParaRPr>
          </a:p>
        </p:txBody>
      </p:sp>
      <p:sp>
        <p:nvSpPr>
          <p:cNvPr id="1699" name="Google Shape;1699;p85"/>
          <p:cNvSpPr txBox="1"/>
          <p:nvPr/>
        </p:nvSpPr>
        <p:spPr>
          <a:xfrm>
            <a:off x="1158848" y="2427117"/>
            <a:ext cx="626133" cy="24622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000"/>
              <a:buFont typeface="Arial"/>
              <a:buNone/>
            </a:pPr>
            <a:r>
              <a:rPr lang="en-US" sz="1000" b="1" i="0" u="none" strike="noStrike" cap="none" dirty="0">
                <a:solidFill>
                  <a:srgbClr val="FFFFFF"/>
                </a:solidFill>
                <a:latin typeface="Times New Roman" panose="02020603050405020304" pitchFamily="18" charset="0"/>
                <a:cs typeface="Times New Roman" panose="02020603050405020304" pitchFamily="18" charset="0"/>
                <a:sym typeface="Arial"/>
              </a:rPr>
              <a:t>Duration</a:t>
            </a:r>
            <a:endParaRPr dirty="0">
              <a:latin typeface="Times New Roman" panose="02020603050405020304" pitchFamily="18" charset="0"/>
              <a:cs typeface="Times New Roman" panose="02020603050405020304" pitchFamily="18" charset="0"/>
            </a:endParaRPr>
          </a:p>
        </p:txBody>
      </p:sp>
      <p:sp>
        <p:nvSpPr>
          <p:cNvPr id="1700" name="Google Shape;1700;p85"/>
          <p:cNvSpPr txBox="1"/>
          <p:nvPr/>
        </p:nvSpPr>
        <p:spPr>
          <a:xfrm>
            <a:off x="3050553" y="2432149"/>
            <a:ext cx="947391"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000"/>
              <a:buFont typeface="Arial"/>
              <a:buNone/>
            </a:pPr>
            <a:r>
              <a:rPr lang="en-US" sz="1000" b="1" i="0" u="none" strike="noStrike" cap="none" dirty="0">
                <a:solidFill>
                  <a:srgbClr val="FFFFFF"/>
                </a:solidFill>
                <a:latin typeface="Times New Roman" panose="02020603050405020304" pitchFamily="18" charset="0"/>
                <a:cs typeface="Times New Roman" panose="02020603050405020304" pitchFamily="18" charset="0"/>
                <a:sym typeface="Arial"/>
              </a:rPr>
              <a:t>Energy/Range </a:t>
            </a:r>
            <a:endParaRPr dirty="0">
              <a:latin typeface="Times New Roman" panose="02020603050405020304" pitchFamily="18" charset="0"/>
              <a:cs typeface="Times New Roman" panose="02020603050405020304" pitchFamily="18" charset="0"/>
            </a:endParaRPr>
          </a:p>
        </p:txBody>
      </p:sp>
      <p:sp>
        <p:nvSpPr>
          <p:cNvPr id="1701" name="Google Shape;1701;p85"/>
          <p:cNvSpPr txBox="1"/>
          <p:nvPr/>
        </p:nvSpPr>
        <p:spPr>
          <a:xfrm>
            <a:off x="5042428" y="2427117"/>
            <a:ext cx="1169686" cy="24618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1000"/>
              <a:buFont typeface="Arial"/>
              <a:buNone/>
            </a:pPr>
            <a:r>
              <a:rPr lang="en-US" sz="1000" b="1" i="0" u="none" strike="noStrike" cap="none" dirty="0">
                <a:solidFill>
                  <a:srgbClr val="FFFFFF"/>
                </a:solidFill>
                <a:latin typeface="Times New Roman" panose="02020603050405020304" pitchFamily="18" charset="0"/>
                <a:cs typeface="Times New Roman" panose="02020603050405020304" pitchFamily="18" charset="0"/>
                <a:sym typeface="Arial"/>
              </a:rPr>
              <a:t>Equivalent LET</a:t>
            </a:r>
            <a:endParaRPr dirty="0">
              <a:latin typeface="Times New Roman" panose="02020603050405020304" pitchFamily="18" charset="0"/>
              <a:cs typeface="Times New Roman" panose="02020603050405020304" pitchFamily="18" charset="0"/>
            </a:endParaRPr>
          </a:p>
        </p:txBody>
      </p:sp>
      <p:sp>
        <p:nvSpPr>
          <p:cNvPr id="1702" name="Google Shape;1702;p85"/>
          <p:cNvSpPr txBox="1"/>
          <p:nvPr/>
        </p:nvSpPr>
        <p:spPr>
          <a:xfrm>
            <a:off x="7241555" y="2427117"/>
            <a:ext cx="947391"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000"/>
              <a:buFont typeface="Arial"/>
              <a:buNone/>
            </a:pPr>
            <a:r>
              <a:rPr lang="en-US" sz="1000" b="1" i="0" u="none" strike="noStrike" cap="none" dirty="0">
                <a:solidFill>
                  <a:srgbClr val="FFFFFF"/>
                </a:solidFill>
                <a:latin typeface="Times New Roman" panose="02020603050405020304" pitchFamily="18" charset="0"/>
                <a:cs typeface="Times New Roman" panose="02020603050405020304" pitchFamily="18" charset="0"/>
                <a:sym typeface="Arial"/>
              </a:rPr>
              <a:t>Track Radius </a:t>
            </a:r>
            <a:endParaRPr dirty="0">
              <a:latin typeface="Times New Roman" panose="02020603050405020304" pitchFamily="18" charset="0"/>
              <a:cs typeface="Times New Roman" panose="02020603050405020304" pitchFamily="18" charset="0"/>
            </a:endParaRPr>
          </a:p>
        </p:txBody>
      </p:sp>
      <p:sp>
        <p:nvSpPr>
          <p:cNvPr id="1703" name="Google Shape;1703;p85"/>
          <p:cNvSpPr txBox="1"/>
          <p:nvPr/>
        </p:nvSpPr>
        <p:spPr>
          <a:xfrm>
            <a:off x="297544" y="2612038"/>
            <a:ext cx="2029211" cy="1900732"/>
          </a:xfrm>
          <a:prstGeom prst="rect">
            <a:avLst/>
          </a:prstGeom>
          <a:noFill/>
          <a:ln>
            <a:noFill/>
          </a:ln>
        </p:spPr>
        <p:txBody>
          <a:bodyPr spcFirstLastPara="1" wrap="square" lIns="26775" tIns="26775" rIns="26775" bIns="26775" anchor="t" anchorCtr="0">
            <a:spAutoFit/>
          </a:bodyPr>
          <a:lstStyle/>
          <a:p>
            <a:pPr marL="228600" marR="0" indent="228600">
              <a:spcBef>
                <a:spcPts val="0"/>
              </a:spcBef>
              <a:spcAft>
                <a:spcPts val="0"/>
              </a:spcAft>
            </a:pPr>
            <a:r>
              <a:rPr lang="en-US" sz="10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Sub-picosecond</a:t>
            </a:r>
            <a:r>
              <a:rPr lang="en-US" sz="10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00050" marR="0" indent="-171450">
              <a:spcBef>
                <a:spcPts val="0"/>
              </a:spcBef>
              <a:spcAft>
                <a:spcPts val="0"/>
              </a:spcAft>
              <a:buClr>
                <a:schemeClr val="bg1"/>
              </a:buClr>
              <a:buFont typeface="Arial" panose="020B0604020202020204" pitchFamily="34" charset="0"/>
              <a:buChar char="•"/>
            </a:pPr>
            <a:r>
              <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relativistic particle travels a 1-micron distance in several femtoseconds</a:t>
            </a:r>
          </a:p>
          <a:p>
            <a:pPr marL="400050" marR="0" indent="-171450">
              <a:spcBef>
                <a:spcPts val="0"/>
              </a:spcBef>
              <a:spcAft>
                <a:spcPts val="0"/>
              </a:spcAft>
              <a:buClr>
                <a:schemeClr val="bg1"/>
              </a:buClr>
              <a:buFont typeface="Arial" panose="020B0604020202020204" pitchFamily="34" charset="0"/>
              <a:buChar char="•"/>
            </a:pPr>
            <a:r>
              <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For either case (electron pulse or heavy ion), there is virtually no charge collection or charge-carrier recombination during this time, so all charge liberated at the beginning of the process is still present at the end	. </a:t>
            </a:r>
          </a:p>
        </p:txBody>
      </p:sp>
      <p:sp>
        <p:nvSpPr>
          <p:cNvPr id="1704" name="Google Shape;1704;p85"/>
          <p:cNvSpPr txBox="1"/>
          <p:nvPr/>
        </p:nvSpPr>
        <p:spPr>
          <a:xfrm>
            <a:off x="2739082" y="2855501"/>
            <a:ext cx="1570335" cy="792737"/>
          </a:xfrm>
          <a:prstGeom prst="rect">
            <a:avLst/>
          </a:prstGeom>
          <a:noFill/>
          <a:ln>
            <a:noFill/>
          </a:ln>
        </p:spPr>
        <p:txBody>
          <a:bodyPr spcFirstLastPara="1" wrap="square" lIns="26775" tIns="26775" rIns="26775" bIns="26775" anchor="t" anchorCtr="0">
            <a:spAutoFit/>
          </a:bodyPr>
          <a:lstStyle/>
          <a:p>
            <a:pPr marL="0" marR="0" lvl="0" indent="0" algn="l" rtl="0">
              <a:lnSpc>
                <a:spcPct val="120000"/>
              </a:lnSpc>
              <a:spcBef>
                <a:spcPts val="0"/>
              </a:spcBef>
              <a:spcAft>
                <a:spcPts val="0"/>
              </a:spcAft>
              <a:buClr>
                <a:srgbClr val="FFFFFF"/>
              </a:buClr>
              <a:buSzPts val="1000"/>
              <a:buFont typeface="Arial"/>
              <a:buNone/>
            </a:pPr>
            <a:r>
              <a:rPr lang="en-US" sz="1000" b="0" i="0" u="none" strike="noStrike" cap="none" dirty="0">
                <a:solidFill>
                  <a:srgbClr val="FFFFFF"/>
                </a:solidFill>
                <a:latin typeface="Times New Roman" panose="02020603050405020304" pitchFamily="18" charset="0"/>
                <a:cs typeface="Times New Roman" panose="02020603050405020304" pitchFamily="18" charset="0"/>
                <a:sym typeface="Arial"/>
              </a:rPr>
              <a:t>The 3-30 MeV electrons have ranges much longer than most heavy ions used for SEE tests. </a:t>
            </a:r>
            <a:endParaRPr dirty="0">
              <a:latin typeface="Times New Roman" panose="02020603050405020304" pitchFamily="18" charset="0"/>
              <a:cs typeface="Times New Roman" panose="02020603050405020304" pitchFamily="18" charset="0"/>
            </a:endParaRPr>
          </a:p>
        </p:txBody>
      </p:sp>
      <p:sp>
        <p:nvSpPr>
          <p:cNvPr id="1705" name="Google Shape;1705;p85"/>
          <p:cNvSpPr txBox="1"/>
          <p:nvPr/>
        </p:nvSpPr>
        <p:spPr>
          <a:xfrm>
            <a:off x="4721746" y="2678965"/>
            <a:ext cx="1796009" cy="1716066"/>
          </a:xfrm>
          <a:prstGeom prst="rect">
            <a:avLst/>
          </a:prstGeom>
          <a:noFill/>
          <a:ln>
            <a:noFill/>
          </a:ln>
        </p:spPr>
        <p:txBody>
          <a:bodyPr spcFirstLastPara="1" wrap="square" lIns="26775" tIns="26775" rIns="26775" bIns="26775" anchor="t" anchorCtr="0">
            <a:spAutoFit/>
          </a:bodyPr>
          <a:lstStyle/>
          <a:p>
            <a:pPr marL="0" marR="0" lvl="0" indent="0" algn="l" rtl="0">
              <a:lnSpc>
                <a:spcPct val="120000"/>
              </a:lnSpc>
              <a:spcBef>
                <a:spcPts val="0"/>
              </a:spcBef>
              <a:spcAft>
                <a:spcPts val="0"/>
              </a:spcAft>
              <a:buClr>
                <a:srgbClr val="FFFFFF"/>
              </a:buClr>
              <a:buSzPts val="1000"/>
              <a:buFont typeface="Arial"/>
              <a:buNone/>
            </a:pPr>
            <a:r>
              <a:rPr lang="en-US" sz="1000" b="0" i="0" u="none" strike="noStrike" cap="none" dirty="0">
                <a:solidFill>
                  <a:srgbClr val="FFFFFF"/>
                </a:solidFill>
                <a:latin typeface="Times New Roman" panose="02020603050405020304" pitchFamily="18" charset="0"/>
                <a:cs typeface="Times New Roman" panose="02020603050405020304" pitchFamily="18" charset="0"/>
                <a:sym typeface="Arial"/>
              </a:rPr>
              <a:t>A short bunch allows us to consider the energy deposition to scale linearly with n number of electrons. The number of electrons in a pulse can be adjusted to produce an equivalent LET for a pulse having any value up to a value at least as large as 100 MeV-cm</a:t>
            </a:r>
            <a:r>
              <a:rPr lang="en-US" sz="1000" b="0" i="0" u="none" strike="noStrike" cap="none" baseline="30000" dirty="0">
                <a:solidFill>
                  <a:srgbClr val="FFFFFF"/>
                </a:solidFill>
                <a:latin typeface="Times New Roman" panose="02020603050405020304" pitchFamily="18" charset="0"/>
                <a:cs typeface="Times New Roman" panose="02020603050405020304" pitchFamily="18" charset="0"/>
                <a:sym typeface="Arial"/>
              </a:rPr>
              <a:t>2</a:t>
            </a:r>
            <a:r>
              <a:rPr lang="en-US" sz="1000" b="0" i="0" u="none" strike="noStrike" cap="none" dirty="0">
                <a:solidFill>
                  <a:srgbClr val="FFFFFF"/>
                </a:solidFill>
                <a:latin typeface="Times New Roman" panose="02020603050405020304" pitchFamily="18" charset="0"/>
                <a:cs typeface="Times New Roman" panose="02020603050405020304" pitchFamily="18" charset="0"/>
                <a:sym typeface="Arial"/>
              </a:rPr>
              <a:t>/mg and beyond</a:t>
            </a:r>
            <a:endParaRPr lang="en-US" dirty="0">
              <a:latin typeface="Times New Roman" panose="02020603050405020304" pitchFamily="18" charset="0"/>
              <a:cs typeface="Times New Roman" panose="02020603050405020304" pitchFamily="18" charset="0"/>
            </a:endParaRPr>
          </a:p>
        </p:txBody>
      </p:sp>
      <p:sp>
        <p:nvSpPr>
          <p:cNvPr id="1706" name="Google Shape;1706;p85"/>
          <p:cNvSpPr txBox="1"/>
          <p:nvPr/>
        </p:nvSpPr>
        <p:spPr>
          <a:xfrm>
            <a:off x="6819554" y="2644213"/>
            <a:ext cx="1796007" cy="1882266"/>
          </a:xfrm>
          <a:prstGeom prst="rect">
            <a:avLst/>
          </a:prstGeom>
          <a:noFill/>
          <a:ln>
            <a:noFill/>
          </a:ln>
        </p:spPr>
        <p:txBody>
          <a:bodyPr spcFirstLastPara="1" wrap="square" lIns="26775" tIns="26775" rIns="26775" bIns="26775" anchor="t" anchorCtr="0">
            <a:spAutoFit/>
          </a:bodyPr>
          <a:lstStyle/>
          <a:p>
            <a:pPr marL="0" marR="0" lvl="0" indent="0" algn="ctr" rtl="0">
              <a:lnSpc>
                <a:spcPct val="120000"/>
              </a:lnSpc>
              <a:spcBef>
                <a:spcPts val="0"/>
              </a:spcBef>
              <a:spcAft>
                <a:spcPts val="0"/>
              </a:spcAft>
              <a:buClr>
                <a:srgbClr val="FFFFFF"/>
              </a:buClr>
              <a:buSzPts val="1000"/>
              <a:buFont typeface="Arial"/>
              <a:buNone/>
            </a:pPr>
            <a:r>
              <a:rPr lang="en-US" sz="900" b="1" i="0" u="sng" strike="noStrike" cap="none" dirty="0">
                <a:solidFill>
                  <a:srgbClr val="FFFFFF"/>
                </a:solidFill>
                <a:latin typeface="Times New Roman" panose="02020603050405020304" pitchFamily="18" charset="0"/>
                <a:cs typeface="Times New Roman" panose="02020603050405020304" pitchFamily="18" charset="0"/>
                <a:sym typeface="Arial"/>
              </a:rPr>
              <a:t>1 micron diameter</a:t>
            </a:r>
            <a:r>
              <a:rPr lang="en-US" sz="900" b="0" i="0" u="none" strike="noStrike" cap="none" dirty="0">
                <a:solidFill>
                  <a:srgbClr val="FFFFFF"/>
                </a:solidFill>
                <a:latin typeface="Times New Roman" panose="02020603050405020304" pitchFamily="18" charset="0"/>
                <a:cs typeface="Times New Roman" panose="02020603050405020304" pitchFamily="18" charset="0"/>
                <a:sym typeface="Arial"/>
              </a:rPr>
              <a:t> </a:t>
            </a:r>
          </a:p>
          <a:p>
            <a:pPr marL="0" marR="0" lvl="0" indent="0" algn="l" rtl="0">
              <a:lnSpc>
                <a:spcPct val="120000"/>
              </a:lnSpc>
              <a:spcBef>
                <a:spcPts val="0"/>
              </a:spcBef>
              <a:spcAft>
                <a:spcPts val="0"/>
              </a:spcAft>
              <a:buClr>
                <a:srgbClr val="FFFFFF"/>
              </a:buClr>
              <a:buSzPts val="1000"/>
              <a:buFont typeface="Arial"/>
              <a:buNone/>
            </a:pPr>
            <a:r>
              <a:rPr lang="en-US" sz="900" b="0" i="0" u="none" strike="noStrike" cap="none" dirty="0">
                <a:solidFill>
                  <a:srgbClr val="FFFFFF"/>
                </a:solidFill>
                <a:latin typeface="Times New Roman" panose="02020603050405020304" pitchFamily="18" charset="0"/>
                <a:cs typeface="Times New Roman" panose="02020603050405020304" pitchFamily="18" charset="0"/>
                <a:sym typeface="Arial"/>
              </a:rPr>
              <a:t>Large lateral dimensions of the semiconductor allow a track to expand by radial diffusion without being inhibited by dielectric structures.</a:t>
            </a:r>
          </a:p>
          <a:p>
            <a:pPr marL="0" marR="0" lvl="0" indent="0" algn="l" rtl="0">
              <a:lnSpc>
                <a:spcPct val="120000"/>
              </a:lnSpc>
              <a:spcBef>
                <a:spcPts val="0"/>
              </a:spcBef>
              <a:spcAft>
                <a:spcPts val="0"/>
              </a:spcAft>
              <a:buClr>
                <a:srgbClr val="FFFFFF"/>
              </a:buClr>
              <a:buSzPts val="1000"/>
              <a:buFont typeface="Arial"/>
              <a:buNone/>
            </a:pPr>
            <a:r>
              <a:rPr lang="en-US" sz="900" b="0" i="0" u="none" strike="noStrike" cap="none" dirty="0">
                <a:solidFill>
                  <a:srgbClr val="FFFFFF"/>
                </a:solidFill>
                <a:latin typeface="Times New Roman" panose="02020603050405020304" pitchFamily="18" charset="0"/>
                <a:cs typeface="Times New Roman" panose="02020603050405020304" pitchFamily="18" charset="0"/>
                <a:sym typeface="Arial"/>
              </a:rPr>
              <a:t>Such radial diffusion expands an initially very narrow track (e.g. from a heavy ion) into a track having a 1-micron diameter in a few tens of picoseconds.  </a:t>
            </a:r>
            <a:endParaRPr sz="900" dirty="0">
              <a:latin typeface="Times New Roman" panose="02020603050405020304" pitchFamily="18" charset="0"/>
              <a:cs typeface="Times New Roman" panose="02020603050405020304" pitchFamily="18" charset="0"/>
            </a:endParaRPr>
          </a:p>
        </p:txBody>
      </p:sp>
      <p:pic>
        <p:nvPicPr>
          <p:cNvPr id="1708" name="Google Shape;1708;p85" descr="galexy-red.png"/>
          <p:cNvPicPr preferRelativeResize="0"/>
          <p:nvPr/>
        </p:nvPicPr>
        <p:blipFill rotWithShape="1">
          <a:blip r:embed="rId3">
            <a:alphaModFix/>
          </a:blip>
          <a:srcRect/>
          <a:stretch/>
        </p:blipFill>
        <p:spPr>
          <a:xfrm>
            <a:off x="3310367" y="1734082"/>
            <a:ext cx="427767" cy="427767"/>
          </a:xfrm>
          <a:prstGeom prst="rect">
            <a:avLst/>
          </a:prstGeom>
          <a:noFill/>
          <a:ln>
            <a:noFill/>
          </a:ln>
        </p:spPr>
      </p:pic>
      <p:pic>
        <p:nvPicPr>
          <p:cNvPr id="1709" name="Google Shape;1709;p85" descr="satellite-red.png"/>
          <p:cNvPicPr preferRelativeResize="0"/>
          <p:nvPr/>
        </p:nvPicPr>
        <p:blipFill rotWithShape="1">
          <a:blip r:embed="rId4">
            <a:alphaModFix/>
          </a:blip>
          <a:srcRect/>
          <a:stretch/>
        </p:blipFill>
        <p:spPr>
          <a:xfrm>
            <a:off x="5409047" y="1735876"/>
            <a:ext cx="421406" cy="421406"/>
          </a:xfrm>
          <a:prstGeom prst="rect">
            <a:avLst/>
          </a:prstGeom>
          <a:noFill/>
          <a:ln>
            <a:noFill/>
          </a:ln>
        </p:spPr>
      </p:pic>
      <p:pic>
        <p:nvPicPr>
          <p:cNvPr id="1710" name="Google Shape;1710;p85" descr="noun_Telescope_1668978 (1).png"/>
          <p:cNvPicPr preferRelativeResize="0"/>
          <p:nvPr/>
        </p:nvPicPr>
        <p:blipFill rotWithShape="1">
          <a:blip r:embed="rId5">
            <a:alphaModFix/>
          </a:blip>
          <a:srcRect/>
          <a:stretch/>
        </p:blipFill>
        <p:spPr>
          <a:xfrm>
            <a:off x="7379692" y="1612407"/>
            <a:ext cx="671117" cy="671117"/>
          </a:xfrm>
          <a:prstGeom prst="rect">
            <a:avLst/>
          </a:prstGeom>
          <a:noFill/>
          <a:ln>
            <a:noFill/>
          </a:ln>
        </p:spPr>
      </p:pic>
      <p:pic>
        <p:nvPicPr>
          <p:cNvPr id="3" name="Google Shape;493;p13" descr="Icon-Time-red.png">
            <a:extLst>
              <a:ext uri="{FF2B5EF4-FFF2-40B4-BE49-F238E27FC236}">
                <a16:creationId xmlns:a16="http://schemas.microsoft.com/office/drawing/2014/main" id="{F2A5BA5D-F459-67B9-08C6-66F707A36F51}"/>
              </a:ext>
            </a:extLst>
          </p:cNvPr>
          <p:cNvPicPr preferRelativeResize="0"/>
          <p:nvPr/>
        </p:nvPicPr>
        <p:blipFill rotWithShape="1">
          <a:blip r:embed="rId6">
            <a:alphaModFix/>
          </a:blip>
          <a:srcRect/>
          <a:stretch/>
        </p:blipFill>
        <p:spPr>
          <a:xfrm>
            <a:off x="1182196" y="1711293"/>
            <a:ext cx="470571" cy="470571"/>
          </a:xfrm>
          <a:prstGeom prst="rect">
            <a:avLst/>
          </a:prstGeom>
          <a:noFill/>
          <a:ln>
            <a:noFill/>
          </a:ln>
        </p:spPr>
      </p:pic>
    </p:spTree>
    <p:extLst>
      <p:ext uri="{BB962C8B-B14F-4D97-AF65-F5344CB8AC3E}">
        <p14:creationId xmlns:p14="http://schemas.microsoft.com/office/powerpoint/2010/main" val="192704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1" name="Google Shape;951;p42"/>
          <p:cNvSpPr txBox="1">
            <a:spLocks noGrp="1"/>
          </p:cNvSpPr>
          <p:nvPr>
            <p:ph type="body" idx="1"/>
          </p:nvPr>
        </p:nvSpPr>
        <p:spPr>
          <a:xfrm>
            <a:off x="415639" y="271780"/>
            <a:ext cx="4884494" cy="250430"/>
          </a:xfrm>
          <a:prstGeom prst="rect">
            <a:avLst/>
          </a:prstGeom>
          <a:noFill/>
          <a:ln>
            <a:noFill/>
          </a:ln>
        </p:spPr>
        <p:txBody>
          <a:bodyPr spcFirstLastPara="1" wrap="square" lIns="0" tIns="121900" rIns="0" bIns="121900" anchor="t" anchorCtr="0">
            <a:noAutofit/>
          </a:bodyPr>
          <a:lstStyle/>
          <a:p>
            <a:pPr marL="0" indent="0">
              <a:spcBef>
                <a:spcPts val="0"/>
              </a:spcBef>
            </a:pPr>
            <a:r>
              <a:rPr kumimoji="0" lang="en-US" sz="9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p:txBody>
      </p:sp>
      <p:sp>
        <p:nvSpPr>
          <p:cNvPr id="952" name="Google Shape;952;p42"/>
          <p:cNvSpPr txBox="1">
            <a:spLocks noGrp="1"/>
          </p:cNvSpPr>
          <p:nvPr>
            <p:ph type="body" idx="2"/>
          </p:nvPr>
        </p:nvSpPr>
        <p:spPr>
          <a:xfrm>
            <a:off x="411250" y="620791"/>
            <a:ext cx="4884494" cy="434102"/>
          </a:xfrm>
          <a:prstGeom prst="rect">
            <a:avLst/>
          </a:prstGeom>
          <a:noFill/>
          <a:ln>
            <a:noFill/>
          </a:ln>
        </p:spPr>
        <p:txBody>
          <a:bodyPr spcFirstLastPara="1" wrap="square" lIns="0" tIns="121900" rIns="0" bIns="121900" anchor="t" anchorCtr="0">
            <a:noAutofit/>
          </a:bodyPr>
          <a:lstStyle/>
          <a:p>
            <a:pPr marL="0" lvl="0" indent="0" algn="l" rtl="0">
              <a:lnSpc>
                <a:spcPct val="90000"/>
              </a:lnSpc>
              <a:spcBef>
                <a:spcPts val="0"/>
              </a:spcBef>
              <a:spcAft>
                <a:spcPts val="0"/>
              </a:spcAft>
              <a:buClr>
                <a:srgbClr val="000000"/>
              </a:buClr>
              <a:buSzPts val="2400"/>
              <a:buFont typeface="Arial"/>
              <a:buNone/>
            </a:pPr>
            <a:r>
              <a:rPr lang="en-US" dirty="0"/>
              <a:t>Next Steps</a:t>
            </a:r>
            <a:endParaRPr dirty="0"/>
          </a:p>
        </p:txBody>
      </p:sp>
      <p:sp>
        <p:nvSpPr>
          <p:cNvPr id="953" name="Google Shape;953;p42"/>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p>
            <a:pPr marL="0" lvl="0" indent="0" algn="l" rtl="0">
              <a:lnSpc>
                <a:spcPct val="100000"/>
              </a:lnSpc>
              <a:spcBef>
                <a:spcPts val="0"/>
              </a:spcBef>
              <a:spcAft>
                <a:spcPts val="0"/>
              </a:spcAft>
              <a:buClr>
                <a:srgbClr val="000000"/>
              </a:buClr>
              <a:buSzPts val="500"/>
              <a:buFont typeface="Arial"/>
              <a:buNone/>
            </a:pPr>
            <a:fld id="{00000000-1234-1234-1234-123412341234}" type="slidenum">
              <a:rPr lang="en-US"/>
              <a:t>14</a:t>
            </a:fld>
            <a:endParaRPr/>
          </a:p>
        </p:txBody>
      </p:sp>
      <p:pic>
        <p:nvPicPr>
          <p:cNvPr id="954" name="Google Shape;954;p42" descr="Image"/>
          <p:cNvPicPr preferRelativeResize="0"/>
          <p:nvPr/>
        </p:nvPicPr>
        <p:blipFill rotWithShape="1">
          <a:blip r:embed="rId3">
            <a:alphaModFix/>
          </a:blip>
          <a:srcRect/>
          <a:stretch/>
        </p:blipFill>
        <p:spPr>
          <a:xfrm>
            <a:off x="8653945" y="4894530"/>
            <a:ext cx="305942" cy="91223"/>
          </a:xfrm>
          <a:prstGeom prst="rect">
            <a:avLst/>
          </a:prstGeom>
          <a:noFill/>
          <a:ln>
            <a:noFill/>
          </a:ln>
        </p:spPr>
      </p:pic>
      <p:sp>
        <p:nvSpPr>
          <p:cNvPr id="955" name="Google Shape;955;p42"/>
          <p:cNvSpPr txBox="1"/>
          <p:nvPr/>
        </p:nvSpPr>
        <p:spPr>
          <a:xfrm>
            <a:off x="1325317" y="1643183"/>
            <a:ext cx="3618471" cy="1346735"/>
          </a:xfrm>
          <a:prstGeom prst="rect">
            <a:avLst/>
          </a:prstGeom>
          <a:noFill/>
          <a:ln>
            <a:noFill/>
          </a:ln>
        </p:spPr>
        <p:txBody>
          <a:bodyPr spcFirstLastPara="1" wrap="square" lIns="26775" tIns="26775" rIns="26775" bIns="26775"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1000" b="0" i="0" u="none" strike="noStrike" cap="none" dirty="0">
                <a:solidFill>
                  <a:srgbClr val="000000"/>
                </a:solidFill>
                <a:latin typeface="Arial"/>
                <a:ea typeface="Arial"/>
                <a:cs typeface="Arial"/>
                <a:sym typeface="Arial"/>
              </a:rPr>
              <a:t>Proof of concept study - target beam structure &amp; dosimetry</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1000" dirty="0"/>
              <a:t>Sample Chamber installation (BNL supplied)</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1000" dirty="0"/>
              <a:t>Compact permanent magnet quadrupoles (PMQ) mounted inside the sample chamber</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1000" dirty="0"/>
              <a:t>Installation and test of diamond detectors (BNL Instrument Division – existing technology)</a:t>
            </a:r>
          </a:p>
          <a:p>
            <a:pPr marL="285750" marR="0" lvl="0" indent="-285750" algn="l" rtl="0">
              <a:lnSpc>
                <a:spcPct val="120000"/>
              </a:lnSpc>
              <a:spcBef>
                <a:spcPts val="0"/>
              </a:spcBef>
              <a:spcAft>
                <a:spcPts val="0"/>
              </a:spcAft>
              <a:buClr>
                <a:srgbClr val="000000"/>
              </a:buClr>
              <a:buSzPts val="900"/>
              <a:buFont typeface="Arial" panose="020B0604020202020204" pitchFamily="34" charset="0"/>
              <a:buChar char="•"/>
            </a:pPr>
            <a:r>
              <a:rPr lang="en-US" sz="1000" dirty="0"/>
              <a:t>Target spot size measurement</a:t>
            </a:r>
            <a:endParaRPr sz="1000" dirty="0"/>
          </a:p>
        </p:txBody>
      </p:sp>
      <p:sp>
        <p:nvSpPr>
          <p:cNvPr id="956" name="Google Shape;956;p42"/>
          <p:cNvSpPr txBox="1"/>
          <p:nvPr/>
        </p:nvSpPr>
        <p:spPr>
          <a:xfrm>
            <a:off x="1321991" y="1438004"/>
            <a:ext cx="1868249" cy="207961"/>
          </a:xfrm>
          <a:prstGeom prst="rect">
            <a:avLst/>
          </a:prstGeom>
          <a:noFill/>
          <a:ln>
            <a:noFill/>
          </a:ln>
        </p:spPr>
        <p:txBody>
          <a:bodyPr spcFirstLastPara="1" wrap="square" lIns="26775" tIns="26775" rIns="26775" bIns="26775" anchor="ctr" anchorCtr="0">
            <a:spAutoFit/>
          </a:bodyPr>
          <a:lstStyle/>
          <a:p>
            <a:pPr marL="0" marR="0" lvl="0" indent="0" algn="l" rtl="0">
              <a:lnSpc>
                <a:spcPct val="100000"/>
              </a:lnSpc>
              <a:spcBef>
                <a:spcPts val="0"/>
              </a:spcBef>
              <a:spcAft>
                <a:spcPts val="0"/>
              </a:spcAft>
              <a:buClr>
                <a:srgbClr val="EF2737"/>
              </a:buClr>
              <a:buSzPts val="900"/>
              <a:buFont typeface="Arial"/>
              <a:buNone/>
            </a:pPr>
            <a:r>
              <a:rPr lang="en-US" sz="1000" b="1" dirty="0">
                <a:solidFill>
                  <a:srgbClr val="EF2737"/>
                </a:solidFill>
              </a:rPr>
              <a:t>Energy/Dosimetry Calibration</a:t>
            </a:r>
            <a:endParaRPr sz="1000" dirty="0"/>
          </a:p>
        </p:txBody>
      </p:sp>
      <p:grpSp>
        <p:nvGrpSpPr>
          <p:cNvPr id="957" name="Google Shape;957;p42"/>
          <p:cNvGrpSpPr/>
          <p:nvPr/>
        </p:nvGrpSpPr>
        <p:grpSpPr>
          <a:xfrm>
            <a:off x="469959" y="1482133"/>
            <a:ext cx="662026" cy="662027"/>
            <a:chOff x="0" y="0"/>
            <a:chExt cx="1765403" cy="1765403"/>
          </a:xfrm>
        </p:grpSpPr>
        <p:sp>
          <p:nvSpPr>
            <p:cNvPr id="958" name="Google Shape;958;p42"/>
            <p:cNvSpPr/>
            <p:nvPr/>
          </p:nvSpPr>
          <p:spPr>
            <a:xfrm>
              <a:off x="0" y="0"/>
              <a:ext cx="1765403" cy="1765403"/>
            </a:xfrm>
            <a:prstGeom prst="ellipse">
              <a:avLst/>
            </a:prstGeom>
            <a:solidFill>
              <a:srgbClr val="FFFFFF"/>
            </a:solidFill>
            <a:ln w="63500" cap="flat" cmpd="sng">
              <a:solidFill>
                <a:srgbClr val="EF2737"/>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200"/>
                <a:buFont typeface="Inter Light"/>
                <a:buNone/>
              </a:pPr>
              <a:endParaRPr sz="1200" b="0" i="0" u="none" strike="noStrike" cap="none">
                <a:solidFill>
                  <a:srgbClr val="D5D5D5"/>
                </a:solidFill>
                <a:latin typeface="Arial"/>
                <a:ea typeface="Arial"/>
                <a:cs typeface="Arial"/>
                <a:sym typeface="Arial"/>
              </a:endParaRPr>
            </a:p>
          </p:txBody>
        </p:sp>
        <p:pic>
          <p:nvPicPr>
            <p:cNvPr id="959" name="Google Shape;959;p42" descr="rocket-red.png"/>
            <p:cNvPicPr preferRelativeResize="0"/>
            <p:nvPr/>
          </p:nvPicPr>
          <p:blipFill rotWithShape="1">
            <a:blip r:embed="rId4">
              <a:alphaModFix/>
            </a:blip>
            <a:srcRect/>
            <a:stretch/>
          </p:blipFill>
          <p:spPr>
            <a:xfrm>
              <a:off x="602603" y="347129"/>
              <a:ext cx="560197" cy="1071146"/>
            </a:xfrm>
            <a:prstGeom prst="rect">
              <a:avLst/>
            </a:prstGeom>
            <a:noFill/>
            <a:ln>
              <a:noFill/>
            </a:ln>
          </p:spPr>
        </p:pic>
      </p:grpSp>
      <p:grpSp>
        <p:nvGrpSpPr>
          <p:cNvPr id="960" name="Google Shape;960;p42"/>
          <p:cNvGrpSpPr/>
          <p:nvPr/>
        </p:nvGrpSpPr>
        <p:grpSpPr>
          <a:xfrm>
            <a:off x="469959" y="3038708"/>
            <a:ext cx="662026" cy="662026"/>
            <a:chOff x="0" y="0"/>
            <a:chExt cx="1765403" cy="1765403"/>
          </a:xfrm>
        </p:grpSpPr>
        <p:sp>
          <p:nvSpPr>
            <p:cNvPr id="961" name="Google Shape;961;p42"/>
            <p:cNvSpPr/>
            <p:nvPr/>
          </p:nvSpPr>
          <p:spPr>
            <a:xfrm>
              <a:off x="0" y="0"/>
              <a:ext cx="1765403" cy="1765403"/>
            </a:xfrm>
            <a:prstGeom prst="ellipse">
              <a:avLst/>
            </a:prstGeom>
            <a:solidFill>
              <a:srgbClr val="FFFFFF"/>
            </a:solidFill>
            <a:ln w="63500" cap="flat" cmpd="sng">
              <a:solidFill>
                <a:srgbClr val="EF2737"/>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200"/>
                <a:buFont typeface="Inter Light"/>
                <a:buNone/>
              </a:pPr>
              <a:endParaRPr sz="1200" b="0" i="0" u="none" strike="noStrike" cap="none">
                <a:solidFill>
                  <a:srgbClr val="D5D5D5"/>
                </a:solidFill>
                <a:latin typeface="Arial"/>
                <a:ea typeface="Arial"/>
                <a:cs typeface="Arial"/>
                <a:sym typeface="Arial"/>
              </a:endParaRPr>
            </a:p>
          </p:txBody>
        </p:sp>
        <p:pic>
          <p:nvPicPr>
            <p:cNvPr id="962" name="Google Shape;962;p42" descr="galexy-red.png"/>
            <p:cNvPicPr preferRelativeResize="0"/>
            <p:nvPr/>
          </p:nvPicPr>
          <p:blipFill rotWithShape="1">
            <a:blip r:embed="rId5">
              <a:alphaModFix/>
            </a:blip>
            <a:srcRect/>
            <a:stretch/>
          </p:blipFill>
          <p:spPr>
            <a:xfrm>
              <a:off x="387746" y="387746"/>
              <a:ext cx="989911" cy="989912"/>
            </a:xfrm>
            <a:prstGeom prst="rect">
              <a:avLst/>
            </a:prstGeom>
            <a:noFill/>
            <a:ln>
              <a:noFill/>
            </a:ln>
          </p:spPr>
        </p:pic>
      </p:grpSp>
      <p:sp>
        <p:nvSpPr>
          <p:cNvPr id="966" name="Google Shape;966;p42"/>
          <p:cNvSpPr txBox="1"/>
          <p:nvPr/>
        </p:nvSpPr>
        <p:spPr>
          <a:xfrm>
            <a:off x="1326980" y="3199757"/>
            <a:ext cx="3618471" cy="792737"/>
          </a:xfrm>
          <a:prstGeom prst="rect">
            <a:avLst/>
          </a:prstGeom>
          <a:noFill/>
          <a:ln>
            <a:noFill/>
          </a:ln>
        </p:spPr>
        <p:txBody>
          <a:bodyPr spcFirstLastPara="1" wrap="square" lIns="26775" tIns="26775" rIns="26775" bIns="26775" anchor="t" anchorCtr="0">
            <a:spAutoFit/>
          </a:bodyPr>
          <a:lstStyle/>
          <a:p>
            <a:pPr marL="0" marR="0" lvl="0" indent="0" algn="l" rtl="0">
              <a:lnSpc>
                <a:spcPct val="120000"/>
              </a:lnSpc>
              <a:spcBef>
                <a:spcPts val="0"/>
              </a:spcBef>
              <a:spcAft>
                <a:spcPts val="0"/>
              </a:spcAft>
              <a:buClr>
                <a:srgbClr val="000000"/>
              </a:buClr>
              <a:buSzPts val="900"/>
              <a:buFont typeface="Arial"/>
              <a:buNone/>
            </a:pPr>
            <a:r>
              <a:rPr lang="en-US" sz="1000" b="0" i="0" u="none" strike="noStrike" cap="none" dirty="0">
                <a:solidFill>
                  <a:srgbClr val="000000"/>
                </a:solidFill>
                <a:latin typeface="Arial"/>
                <a:ea typeface="Arial"/>
                <a:cs typeface="Arial"/>
                <a:sym typeface="Arial"/>
              </a:rPr>
              <a:t>Test simple devices in increasing complexity: Photodiode, linear devices, scaled memory, etc. Compare with existing heavy ion measurements characterized over LET</a:t>
            </a:r>
          </a:p>
          <a:p>
            <a:pPr marR="0" lvl="0" algn="l" rtl="0">
              <a:lnSpc>
                <a:spcPct val="120000"/>
              </a:lnSpc>
              <a:spcBef>
                <a:spcPts val="0"/>
              </a:spcBef>
              <a:spcAft>
                <a:spcPts val="0"/>
              </a:spcAft>
              <a:buClr>
                <a:srgbClr val="000000"/>
              </a:buClr>
              <a:buSzPts val="900"/>
            </a:pPr>
            <a:endParaRPr lang="en-US" sz="1000" dirty="0"/>
          </a:p>
        </p:txBody>
      </p:sp>
      <p:sp>
        <p:nvSpPr>
          <p:cNvPr id="967" name="Google Shape;967;p42"/>
          <p:cNvSpPr txBox="1"/>
          <p:nvPr/>
        </p:nvSpPr>
        <p:spPr>
          <a:xfrm>
            <a:off x="1323654" y="2994579"/>
            <a:ext cx="1217425" cy="207961"/>
          </a:xfrm>
          <a:prstGeom prst="rect">
            <a:avLst/>
          </a:prstGeom>
          <a:noFill/>
          <a:ln>
            <a:noFill/>
          </a:ln>
        </p:spPr>
        <p:txBody>
          <a:bodyPr spcFirstLastPara="1" wrap="square" lIns="26775" tIns="26775" rIns="26775" bIns="26775" anchor="ctr" anchorCtr="0">
            <a:spAutoFit/>
          </a:bodyPr>
          <a:lstStyle/>
          <a:p>
            <a:pPr marL="0" marR="0" lvl="0" indent="0" algn="l" rtl="0">
              <a:lnSpc>
                <a:spcPct val="100000"/>
              </a:lnSpc>
              <a:spcBef>
                <a:spcPts val="0"/>
              </a:spcBef>
              <a:spcAft>
                <a:spcPts val="0"/>
              </a:spcAft>
              <a:buClr>
                <a:srgbClr val="EF2737"/>
              </a:buClr>
              <a:buSzPts val="900"/>
              <a:buFont typeface="Arial"/>
              <a:buNone/>
            </a:pPr>
            <a:r>
              <a:rPr lang="en-US" sz="1000" b="1" i="0" u="none" strike="noStrike" cap="none" dirty="0">
                <a:solidFill>
                  <a:srgbClr val="EF2737"/>
                </a:solidFill>
                <a:latin typeface="Arial"/>
                <a:ea typeface="Arial"/>
                <a:cs typeface="Arial"/>
                <a:sym typeface="Arial"/>
              </a:rPr>
              <a:t>Correlated Testing</a:t>
            </a:r>
            <a:endParaRPr sz="1000" dirty="0"/>
          </a:p>
        </p:txBody>
      </p:sp>
      <p:pic>
        <p:nvPicPr>
          <p:cNvPr id="2049" name="Picture 1" descr="page13image32759728">
            <a:extLst>
              <a:ext uri="{FF2B5EF4-FFF2-40B4-BE49-F238E27FC236}">
                <a16:creationId xmlns:a16="http://schemas.microsoft.com/office/drawing/2014/main" id="{64F7B37A-815B-D760-1AC7-7937E8970A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3987" y="425450"/>
            <a:ext cx="4025900" cy="429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F43B36-D282-397B-5F7C-380AFA30A888}"/>
              </a:ext>
            </a:extLst>
          </p:cNvPr>
          <p:cNvSpPr txBox="1"/>
          <p:nvPr/>
        </p:nvSpPr>
        <p:spPr>
          <a:xfrm>
            <a:off x="469959" y="4050454"/>
            <a:ext cx="3764172" cy="523220"/>
          </a:xfrm>
          <a:prstGeom prst="rect">
            <a:avLst/>
          </a:prstGeom>
          <a:noFill/>
        </p:spPr>
        <p:txBody>
          <a:bodyPr wrap="none" rtlCol="0">
            <a:spAutoFit/>
          </a:bodyPr>
          <a:lstStyle/>
          <a:p>
            <a:r>
              <a:rPr lang="en-US" dirty="0"/>
              <a:t>Request: 	80-120 Hours Setup Time</a:t>
            </a:r>
          </a:p>
          <a:p>
            <a:r>
              <a:rPr lang="en-US" dirty="0"/>
              <a:t>	80-120 Hours Facility Beam Time</a:t>
            </a:r>
          </a:p>
        </p:txBody>
      </p:sp>
    </p:spTree>
    <p:extLst>
      <p:ext uri="{BB962C8B-B14F-4D97-AF65-F5344CB8AC3E}">
        <p14:creationId xmlns:p14="http://schemas.microsoft.com/office/powerpoint/2010/main" val="111884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E0BAB9-5BA5-34E3-C64A-25C2E936EF00}"/>
              </a:ext>
            </a:extLst>
          </p:cNvPr>
          <p:cNvSpPr>
            <a:spLocks noGrp="1"/>
          </p:cNvSpPr>
          <p:nvPr>
            <p:ph type="body" idx="1"/>
          </p:nvPr>
        </p:nvSpPr>
        <p:spPr/>
        <p:txBody>
          <a:bodyPr/>
          <a:lstStyle/>
          <a:p>
            <a:r>
              <a:rPr kumimoji="0" lang="en-US" sz="9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p:txBody>
      </p:sp>
      <p:sp>
        <p:nvSpPr>
          <p:cNvPr id="3" name="Text Placeholder 2">
            <a:extLst>
              <a:ext uri="{FF2B5EF4-FFF2-40B4-BE49-F238E27FC236}">
                <a16:creationId xmlns:a16="http://schemas.microsoft.com/office/drawing/2014/main" id="{AAE0B8B3-2E03-B384-1ABC-74CCED95A45A}"/>
              </a:ext>
            </a:extLst>
          </p:cNvPr>
          <p:cNvSpPr>
            <a:spLocks noGrp="1"/>
          </p:cNvSpPr>
          <p:nvPr>
            <p:ph type="body" idx="2"/>
          </p:nvPr>
        </p:nvSpPr>
        <p:spPr/>
        <p:txBody>
          <a:bodyPr/>
          <a:lstStyle/>
          <a:p>
            <a:r>
              <a:rPr lang="en-US" dirty="0"/>
              <a:t>Impact</a:t>
            </a:r>
          </a:p>
        </p:txBody>
      </p:sp>
      <p:sp>
        <p:nvSpPr>
          <p:cNvPr id="6" name="TextBox 5">
            <a:extLst>
              <a:ext uri="{FF2B5EF4-FFF2-40B4-BE49-F238E27FC236}">
                <a16:creationId xmlns:a16="http://schemas.microsoft.com/office/drawing/2014/main" id="{20044D22-DC7D-33D7-8ACF-79358FC0271F}"/>
              </a:ext>
            </a:extLst>
          </p:cNvPr>
          <p:cNvSpPr txBox="1"/>
          <p:nvPr/>
        </p:nvSpPr>
        <p:spPr>
          <a:xfrm>
            <a:off x="411250" y="1054893"/>
            <a:ext cx="8661630" cy="3785652"/>
          </a:xfrm>
          <a:prstGeom prst="rect">
            <a:avLst/>
          </a:prstGeom>
          <a:noFill/>
        </p:spPr>
        <p:txBody>
          <a:bodyPr wrap="square" rtlCol="0">
            <a:spAutoFit/>
          </a:bodyPr>
          <a:lstStyle/>
          <a:p>
            <a:r>
              <a:rPr lang="en-US" b="1" u="sng" dirty="0"/>
              <a:t>Near-term</a:t>
            </a:r>
          </a:p>
          <a:p>
            <a:r>
              <a:rPr lang="en-US" dirty="0"/>
              <a:t>Inform a DARPA backed BAA </a:t>
            </a:r>
          </a:p>
          <a:p>
            <a:r>
              <a:rPr lang="en-US" b="1" u="sng" dirty="0"/>
              <a:t>Long-term</a:t>
            </a:r>
          </a:p>
          <a:p>
            <a:r>
              <a:rPr lang="en-US" dirty="0"/>
              <a:t>Productization of the technology</a:t>
            </a:r>
          </a:p>
          <a:p>
            <a:endParaRPr lang="en-US" dirty="0"/>
          </a:p>
          <a:p>
            <a:r>
              <a:rPr lang="en-US" sz="1000" b="1" u="sng" dirty="0"/>
              <a:t>Relevant Publications:</a:t>
            </a:r>
          </a:p>
          <a:p>
            <a:r>
              <a:rPr lang="en-US" sz="1000" dirty="0"/>
              <a:t>National Academies of Sciences, Engineering, and Medicine. 2018. Testing at the Speed of Light: The State of U.S. Electronic Parts Space Radiation Testing Infrastructure. Washington, DC: The National Academies Press. </a:t>
            </a:r>
            <a:r>
              <a:rPr lang="en-US" sz="1000" dirty="0">
                <a:hlinkClick r:id="rId2"/>
              </a:rPr>
              <a:t>https://doi.org/10.17226/24993</a:t>
            </a:r>
            <a:r>
              <a:rPr lang="en-US" sz="1000" dirty="0"/>
              <a:t>.</a:t>
            </a:r>
          </a:p>
          <a:p>
            <a:endParaRPr lang="en-US" sz="1000" dirty="0"/>
          </a:p>
          <a:p>
            <a:r>
              <a:rPr lang="en-US" sz="1000" i="1" dirty="0"/>
              <a:t>John Franco, DTRA Jim Ross, NSWC Crane Strategic Radiation-Hardened (SRH) Electronics Council (SRHEC) Public Summary from Analysis of Alternatives (</a:t>
            </a:r>
            <a:r>
              <a:rPr lang="en-US" sz="1000" i="1" dirty="0" err="1"/>
              <a:t>AoA</a:t>
            </a:r>
            <a:r>
              <a:rPr lang="en-US" sz="1000" i="1" dirty="0"/>
              <a:t>) for Domestic Single- Event Effects (SEE) Test Facilities. </a:t>
            </a:r>
            <a:r>
              <a:rPr lang="en-US" sz="1000" i="1" dirty="0">
                <a:hlinkClick r:id="rId3"/>
              </a:rPr>
              <a:t>https://nepp.nasa.gov/workshops/dhesee2021/talks/6a_SEE%20AoA%20summary%20Nov%202020%20approved%20for%20release.pdf</a:t>
            </a:r>
            <a:r>
              <a:rPr lang="en-US" sz="1000" i="1" dirty="0"/>
              <a:t> </a:t>
            </a:r>
          </a:p>
          <a:p>
            <a:endParaRPr lang="en-US" sz="1000" i="1" dirty="0"/>
          </a:p>
          <a:p>
            <a:r>
              <a:rPr lang="en-US" sz="1000" i="1" dirty="0"/>
              <a:t>L. D. </a:t>
            </a:r>
            <a:r>
              <a:rPr lang="en-US" sz="1000" i="1" dirty="0" err="1"/>
              <a:t>Flesner</a:t>
            </a:r>
            <a:r>
              <a:rPr lang="en-US" sz="1000" i="1" dirty="0"/>
              <a:t>, R. </a:t>
            </a:r>
            <a:r>
              <a:rPr lang="en-US" sz="1000" i="1" dirty="0" err="1"/>
              <a:t>Zuleeg</a:t>
            </a:r>
            <a:r>
              <a:rPr lang="en-US" sz="1000" i="1" dirty="0"/>
              <a:t> and W. A. </a:t>
            </a:r>
            <a:r>
              <a:rPr lang="en-US" sz="1000" i="1" dirty="0" err="1"/>
              <a:t>Kolasinski</a:t>
            </a:r>
            <a:r>
              <a:rPr lang="en-US" sz="1000" i="1" dirty="0"/>
              <a:t>, "Comparison of heavy ion and electron-beam upset data for GaAs SRAMs," in IEEE Transactions on Nuclear Science, vol. 35, no. 6, pp. 1670-1672, Dec. 1988, </a:t>
            </a:r>
            <a:r>
              <a:rPr lang="en-US" sz="1000" i="1" dirty="0" err="1"/>
              <a:t>doi</a:t>
            </a:r>
            <a:r>
              <a:rPr lang="en-US" sz="1000" i="1" dirty="0"/>
              <a:t>: 10.1109/23.25519.</a:t>
            </a:r>
          </a:p>
          <a:p>
            <a:endParaRPr lang="en-US" sz="1000" i="1" dirty="0"/>
          </a:p>
          <a:p>
            <a:r>
              <a:rPr lang="en-US" sz="1000" i="1" dirty="0"/>
              <a:t>Buchner, Stephen &amp; Miller, Florent &amp; </a:t>
            </a:r>
            <a:r>
              <a:rPr lang="en-US" sz="1000" i="1" dirty="0" err="1"/>
              <a:t>Pouget</a:t>
            </a:r>
            <a:r>
              <a:rPr lang="en-US" sz="1000" i="1" dirty="0"/>
              <a:t>, Vincent &amp; McMorrow, Dale. (2013). Pulsed-Laser Testing for Single-Event Effects Investigations. Nuclear Science, IEEE Transactions on. 60. 1852-1875. 10.1109/TNS.2013.2255312. </a:t>
            </a:r>
          </a:p>
          <a:p>
            <a:endParaRPr lang="en-US" sz="1000" i="1" dirty="0"/>
          </a:p>
          <a:p>
            <a:r>
              <a:rPr lang="en-US" sz="1000" i="1" dirty="0"/>
              <a:t>Cardoza, David &amp; </a:t>
            </a:r>
            <a:r>
              <a:rPr lang="en-US" sz="1000" i="1" dirty="0" err="1"/>
              <a:t>LaLumondiere</a:t>
            </a:r>
            <a:r>
              <a:rPr lang="en-US" sz="1000" i="1" dirty="0"/>
              <a:t>, Stephen &amp; </a:t>
            </a:r>
            <a:r>
              <a:rPr lang="en-US" sz="1000" i="1" dirty="0" err="1"/>
              <a:t>Tockstein</a:t>
            </a:r>
            <a:r>
              <a:rPr lang="en-US" sz="1000" i="1" dirty="0"/>
              <a:t>, Michael &amp; </a:t>
            </a:r>
            <a:r>
              <a:rPr lang="en-US" sz="1000" i="1" dirty="0" err="1"/>
              <a:t>Brewe</a:t>
            </a:r>
            <a:r>
              <a:rPr lang="en-US" sz="1000" i="1" dirty="0"/>
              <a:t>, Dale &amp; Wells, Nathan &amp; Koga, R. &amp; </a:t>
            </a:r>
            <a:r>
              <a:rPr lang="en-US" sz="1000" i="1" dirty="0" err="1"/>
              <a:t>Gaab</a:t>
            </a:r>
            <a:r>
              <a:rPr lang="en-US" sz="1000" i="1" dirty="0"/>
              <a:t>, Kevin &amp; </a:t>
            </a:r>
            <a:r>
              <a:rPr lang="en-US" sz="1000" i="1" dirty="0" err="1"/>
              <a:t>Lotshaw</a:t>
            </a:r>
            <a:r>
              <a:rPr lang="en-US" sz="1000" i="1" dirty="0"/>
              <a:t>, William &amp; Moss, Steven. (2014). Comparison of Single Event Transients Generated by Short Pulsed X-Rays, Lasers and Heavy Ions. IEEE Transactions on Nuclear Science. 61. 3154-3162. 10.1109/TNS.2014.2368057. </a:t>
            </a:r>
          </a:p>
        </p:txBody>
      </p:sp>
      <p:sp>
        <p:nvSpPr>
          <p:cNvPr id="8" name="TextBox 7">
            <a:extLst>
              <a:ext uri="{FF2B5EF4-FFF2-40B4-BE49-F238E27FC236}">
                <a16:creationId xmlns:a16="http://schemas.microsoft.com/office/drawing/2014/main" id="{8E9236A9-2FF0-2104-6A6C-76C519D4377B}"/>
              </a:ext>
            </a:extLst>
          </p:cNvPr>
          <p:cNvSpPr txBox="1"/>
          <p:nvPr/>
        </p:nvSpPr>
        <p:spPr>
          <a:xfrm>
            <a:off x="4954612" y="1153474"/>
            <a:ext cx="1222668" cy="954107"/>
          </a:xfrm>
          <a:prstGeom prst="rect">
            <a:avLst/>
          </a:prstGeom>
          <a:noFill/>
        </p:spPr>
        <p:txBody>
          <a:bodyPr wrap="square">
            <a:spAutoFit/>
          </a:bodyPr>
          <a:lstStyle/>
          <a:p>
            <a:r>
              <a:rPr lang="en-US" b="1" u="sng" dirty="0"/>
              <a:t>Partners</a:t>
            </a:r>
          </a:p>
          <a:p>
            <a:r>
              <a:rPr lang="en-US" dirty="0"/>
              <a:t>Aerospace</a:t>
            </a:r>
          </a:p>
          <a:p>
            <a:r>
              <a:rPr lang="en-US" dirty="0"/>
              <a:t>BNL</a:t>
            </a:r>
          </a:p>
          <a:p>
            <a:r>
              <a:rPr lang="en-US" dirty="0"/>
              <a:t>UCLA</a:t>
            </a:r>
          </a:p>
        </p:txBody>
      </p:sp>
    </p:spTree>
    <p:extLst>
      <p:ext uri="{BB962C8B-B14F-4D97-AF65-F5344CB8AC3E}">
        <p14:creationId xmlns:p14="http://schemas.microsoft.com/office/powerpoint/2010/main" val="336011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97C055-D76F-64E5-C336-31A5E78A63B0}"/>
              </a:ext>
            </a:extLst>
          </p:cNvPr>
          <p:cNvSpPr>
            <a:spLocks noGrp="1"/>
          </p:cNvSpPr>
          <p:nvPr>
            <p:ph type="body" idx="1"/>
          </p:nvPr>
        </p:nvSpPr>
        <p:spPr/>
        <p:txBody>
          <a:bodyPr/>
          <a:lstStyle/>
          <a:p>
            <a:r>
              <a:rPr kumimoji="0" lang="en-US" sz="9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a:p>
            <a:endParaRPr lang="en-US" dirty="0"/>
          </a:p>
        </p:txBody>
      </p:sp>
      <p:sp>
        <p:nvSpPr>
          <p:cNvPr id="3" name="Text Placeholder 2">
            <a:extLst>
              <a:ext uri="{FF2B5EF4-FFF2-40B4-BE49-F238E27FC236}">
                <a16:creationId xmlns:a16="http://schemas.microsoft.com/office/drawing/2014/main" id="{8F35C784-356D-9553-81E8-F0AB0D1E0EBD}"/>
              </a:ext>
            </a:extLst>
          </p:cNvPr>
          <p:cNvSpPr>
            <a:spLocks noGrp="1"/>
          </p:cNvSpPr>
          <p:nvPr>
            <p:ph type="body" idx="2"/>
          </p:nvPr>
        </p:nvSpPr>
        <p:spPr/>
        <p:txBody>
          <a:bodyPr/>
          <a:lstStyle/>
          <a:p>
            <a:r>
              <a:rPr lang="en-US" dirty="0"/>
              <a:t>DEIA - @ JPL</a:t>
            </a:r>
          </a:p>
        </p:txBody>
      </p:sp>
      <p:sp>
        <p:nvSpPr>
          <p:cNvPr id="5" name="TextBox 4">
            <a:extLst>
              <a:ext uri="{FF2B5EF4-FFF2-40B4-BE49-F238E27FC236}">
                <a16:creationId xmlns:a16="http://schemas.microsoft.com/office/drawing/2014/main" id="{5CB2C32F-C343-066B-030E-5DFD01E51888}"/>
              </a:ext>
            </a:extLst>
          </p:cNvPr>
          <p:cNvSpPr txBox="1"/>
          <p:nvPr/>
        </p:nvSpPr>
        <p:spPr>
          <a:xfrm>
            <a:off x="411250" y="1054893"/>
            <a:ext cx="8312722" cy="3970318"/>
          </a:xfrm>
          <a:prstGeom prst="rect">
            <a:avLst/>
          </a:prstGeom>
          <a:noFill/>
        </p:spPr>
        <p:txBody>
          <a:bodyPr wrap="square" rtlCol="0">
            <a:spAutoFit/>
          </a:bodyPr>
          <a:lstStyle/>
          <a:p>
            <a:r>
              <a:rPr lang="en-US" b="1" dirty="0"/>
              <a:t>About</a:t>
            </a:r>
          </a:p>
          <a:p>
            <a:r>
              <a:rPr lang="en-US" dirty="0"/>
              <a:t>Inclusion is a JPL core value, and fostering a diverse and equitable work environment is mission-critical for the Lab. Just as we are fearless in doing the impossible, we must also be fearless in taking action, respecting our employees' experiences, creating an inclusive environment where differing perspectives are valued and respected, and being a catalyst for positive change.</a:t>
            </a:r>
          </a:p>
          <a:p>
            <a:r>
              <a:rPr lang="en-US" b="1" dirty="0"/>
              <a:t>What We Do </a:t>
            </a:r>
          </a:p>
          <a:p>
            <a:r>
              <a:rPr lang="en-US" dirty="0"/>
              <a:t>The Office of Inclusion (OOI) develops, implements, evaluates, and informs the matrix of activities and efforts that involve Diversity, Equity, Inclusion, and Accessibility (DEIA) at JPL. Examples of this work include:</a:t>
            </a:r>
          </a:p>
          <a:p>
            <a:pPr>
              <a:buFont typeface="Arial" panose="020B0604020202020204" pitchFamily="34" charset="0"/>
              <a:buChar char="•"/>
            </a:pPr>
            <a:r>
              <a:rPr lang="en-US" dirty="0"/>
              <a:t>Developing and implementing a </a:t>
            </a:r>
            <a:r>
              <a:rPr lang="en-US" dirty="0">
                <a:hlinkClick r:id="rId2"/>
              </a:rPr>
              <a:t>DEIA strategic plan</a:t>
            </a:r>
            <a:r>
              <a:rPr lang="en-US" dirty="0"/>
              <a:t> for the Lab</a:t>
            </a:r>
          </a:p>
          <a:p>
            <a:pPr>
              <a:buFont typeface="Arial" panose="020B0604020202020204" pitchFamily="34" charset="0"/>
              <a:buChar char="•"/>
            </a:pPr>
            <a:r>
              <a:rPr lang="en-US" dirty="0"/>
              <a:t>Driving mechanisms and partnerships to cultivate the growth an inclusive, welcoming environment for all employees and the communities with which we engage</a:t>
            </a:r>
          </a:p>
          <a:p>
            <a:pPr>
              <a:buFont typeface="Arial" panose="020B0604020202020204" pitchFamily="34" charset="0"/>
              <a:buChar char="•"/>
            </a:pPr>
            <a:r>
              <a:rPr lang="en-US" dirty="0"/>
              <a:t>Collaborating with the </a:t>
            </a:r>
            <a:r>
              <a:rPr lang="en-US" dirty="0">
                <a:hlinkClick r:id="rId3"/>
              </a:rPr>
              <a:t>Communities of Inclusion</a:t>
            </a:r>
            <a:r>
              <a:rPr lang="en-US" dirty="0"/>
              <a:t> to ensure issues affecting marginalized communities are heard by senior leadership</a:t>
            </a:r>
          </a:p>
          <a:p>
            <a:pPr>
              <a:buFont typeface="Arial" panose="020B0604020202020204" pitchFamily="34" charset="0"/>
              <a:buChar char="•"/>
            </a:pPr>
            <a:r>
              <a:rPr lang="en-US" dirty="0"/>
              <a:t>Working with HR, senior leadership, managers, and other stakeholders to ensure our business practices are equitable and inclusive</a:t>
            </a:r>
          </a:p>
          <a:p>
            <a:pPr>
              <a:buFont typeface="Arial" panose="020B0604020202020204" pitchFamily="34" charset="0"/>
              <a:buChar char="•"/>
            </a:pPr>
            <a:r>
              <a:rPr lang="en-US" dirty="0"/>
              <a:t>Partnering with NASA and Caltech to help ensure DEIA efforts are aligned with both NASA and Caltech’s goals</a:t>
            </a:r>
          </a:p>
        </p:txBody>
      </p:sp>
    </p:spTree>
    <p:extLst>
      <p:ext uri="{BB962C8B-B14F-4D97-AF65-F5344CB8AC3E}">
        <p14:creationId xmlns:p14="http://schemas.microsoft.com/office/powerpoint/2010/main" val="251017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B32898-64C7-C224-1AB5-D1F35C7FD5CC}"/>
              </a:ext>
            </a:extLst>
          </p:cNvPr>
          <p:cNvSpPr>
            <a:spLocks noGrp="1"/>
          </p:cNvSpPr>
          <p:nvPr>
            <p:ph type="body" idx="1"/>
          </p:nvPr>
        </p:nvSpPr>
        <p:spPr/>
        <p:txBody>
          <a:bodyPr/>
          <a:lstStyle/>
          <a:p>
            <a:r>
              <a:rPr kumimoji="0" lang="en-US" sz="9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a:p>
            <a:endParaRPr lang="en-US" dirty="0"/>
          </a:p>
          <a:p>
            <a:endParaRPr lang="en-US" dirty="0"/>
          </a:p>
        </p:txBody>
      </p:sp>
      <p:sp>
        <p:nvSpPr>
          <p:cNvPr id="3" name="Text Placeholder 2">
            <a:extLst>
              <a:ext uri="{FF2B5EF4-FFF2-40B4-BE49-F238E27FC236}">
                <a16:creationId xmlns:a16="http://schemas.microsoft.com/office/drawing/2014/main" id="{0A28B9E8-9E60-31DF-76DF-493284CF62B3}"/>
              </a:ext>
            </a:extLst>
          </p:cNvPr>
          <p:cNvSpPr>
            <a:spLocks noGrp="1"/>
          </p:cNvSpPr>
          <p:nvPr>
            <p:ph type="body" idx="2"/>
          </p:nvPr>
        </p:nvSpPr>
        <p:spPr/>
        <p:txBody>
          <a:bodyPr/>
          <a:lstStyle/>
          <a:p>
            <a:r>
              <a:rPr lang="en-US" dirty="0"/>
              <a:t>DEIA – Personal Activities</a:t>
            </a:r>
          </a:p>
        </p:txBody>
      </p:sp>
      <p:sp>
        <p:nvSpPr>
          <p:cNvPr id="4" name="TextBox 3">
            <a:extLst>
              <a:ext uri="{FF2B5EF4-FFF2-40B4-BE49-F238E27FC236}">
                <a16:creationId xmlns:a16="http://schemas.microsoft.com/office/drawing/2014/main" id="{A0823D09-D808-30E9-08F5-F45FC85D3A4F}"/>
              </a:ext>
            </a:extLst>
          </p:cNvPr>
          <p:cNvSpPr txBox="1"/>
          <p:nvPr/>
        </p:nvSpPr>
        <p:spPr>
          <a:xfrm>
            <a:off x="411250" y="1369853"/>
            <a:ext cx="8312722" cy="2308324"/>
          </a:xfrm>
          <a:prstGeom prst="rect">
            <a:avLst/>
          </a:prstGeom>
          <a:noFill/>
        </p:spPr>
        <p:txBody>
          <a:bodyPr wrap="square" rtlCol="0">
            <a:spAutoFit/>
          </a:bodyPr>
          <a:lstStyle/>
          <a:p>
            <a:r>
              <a:rPr lang="en-US" sz="1800" b="1" dirty="0"/>
              <a:t>JPL Activities</a:t>
            </a:r>
          </a:p>
          <a:p>
            <a:pPr marL="285750" indent="-285750">
              <a:buFont typeface="Arial" panose="020B0604020202020204" pitchFamily="34" charset="0"/>
              <a:buChar char="•"/>
            </a:pPr>
            <a:r>
              <a:rPr lang="en-US" sz="1800" dirty="0"/>
              <a:t>Member of the Office of Safety and Mission Success DEIA advisory counsel</a:t>
            </a:r>
          </a:p>
          <a:p>
            <a:pPr marL="285750" indent="-285750">
              <a:buFont typeface="Arial" panose="020B0604020202020204" pitchFamily="34" charset="0"/>
              <a:buChar char="•"/>
            </a:pPr>
            <a:r>
              <a:rPr lang="en-US" sz="1800" dirty="0"/>
              <a:t>Have lead multiple listening sessions for our section</a:t>
            </a:r>
          </a:p>
          <a:p>
            <a:endParaRPr lang="en-US" sz="1800" dirty="0"/>
          </a:p>
          <a:p>
            <a:r>
              <a:rPr lang="en-US" sz="1800" b="1" dirty="0"/>
              <a:t>Community Activities</a:t>
            </a:r>
          </a:p>
          <a:p>
            <a:pPr marL="285750" indent="-285750">
              <a:buFont typeface="Arial" panose="020B0604020202020204" pitchFamily="34" charset="0"/>
              <a:buChar char="•"/>
            </a:pPr>
            <a:r>
              <a:rPr lang="en-US" sz="1800" dirty="0"/>
              <a:t>Initiated the first ever IEEE Nuclear and Space Radiation Effects Conference DEIA session</a:t>
            </a:r>
          </a:p>
          <a:p>
            <a:pPr marL="285750" indent="-285750">
              <a:buFont typeface="Arial" panose="020B0604020202020204" pitchFamily="34" charset="0"/>
              <a:buChar char="•"/>
            </a:pPr>
            <a:endParaRPr lang="en-US" sz="1800" b="1" dirty="0"/>
          </a:p>
        </p:txBody>
      </p:sp>
    </p:spTree>
    <p:extLst>
      <p:ext uri="{BB962C8B-B14F-4D97-AF65-F5344CB8AC3E}">
        <p14:creationId xmlns:p14="http://schemas.microsoft.com/office/powerpoint/2010/main" val="286486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8114964"/>
              </p:ext>
            </p:extLst>
          </p:nvPr>
        </p:nvGraphicFramePr>
        <p:xfrm>
          <a:off x="446926" y="679837"/>
          <a:ext cx="8416886" cy="3290632"/>
        </p:xfrm>
        <a:graphic>
          <a:graphicData uri="http://schemas.openxmlformats.org/drawingml/2006/table">
            <a:tbl>
              <a:tblPr firstRow="1" bandRow="1">
                <a:tableStyleId>{9D7B26C5-4107-4FEC-AEDC-1716B250A1EF}</a:tableStyleId>
              </a:tblPr>
              <a:tblGrid>
                <a:gridCol w="1433180">
                  <a:extLst>
                    <a:ext uri="{9D8B030D-6E8A-4147-A177-3AD203B41FA5}">
                      <a16:colId xmlns:a16="http://schemas.microsoft.com/office/drawing/2014/main" val="20000"/>
                    </a:ext>
                  </a:extLst>
                </a:gridCol>
                <a:gridCol w="476704">
                  <a:extLst>
                    <a:ext uri="{9D8B030D-6E8A-4147-A177-3AD203B41FA5}">
                      <a16:colId xmlns:a16="http://schemas.microsoft.com/office/drawing/2014/main" val="3036326620"/>
                    </a:ext>
                  </a:extLst>
                </a:gridCol>
                <a:gridCol w="1104362">
                  <a:extLst>
                    <a:ext uri="{9D8B030D-6E8A-4147-A177-3AD203B41FA5}">
                      <a16:colId xmlns:a16="http://schemas.microsoft.com/office/drawing/2014/main" val="20001"/>
                    </a:ext>
                  </a:extLst>
                </a:gridCol>
                <a:gridCol w="4099651">
                  <a:extLst>
                    <a:ext uri="{9D8B030D-6E8A-4147-A177-3AD203B41FA5}">
                      <a16:colId xmlns:a16="http://schemas.microsoft.com/office/drawing/2014/main" val="20002"/>
                    </a:ext>
                  </a:extLst>
                </a:gridCol>
                <a:gridCol w="1302989">
                  <a:extLst>
                    <a:ext uri="{9D8B030D-6E8A-4147-A177-3AD203B41FA5}">
                      <a16:colId xmlns:a16="http://schemas.microsoft.com/office/drawing/2014/main" val="442364256"/>
                    </a:ext>
                  </a:extLst>
                </a:gridCol>
              </a:tblGrid>
              <a:tr h="228600">
                <a:tc>
                  <a:txBody>
                    <a:bodyPr/>
                    <a:lstStyle/>
                    <a:p>
                      <a:pPr algn="ctr"/>
                      <a:r>
                        <a:rPr lang="en-US" sz="1100"/>
                        <a:t>Parameter</a:t>
                      </a:r>
                    </a:p>
                  </a:txBody>
                  <a:tcPr marL="68580" marR="68580" marT="34290" marB="34290"/>
                </a:tc>
                <a:tc>
                  <a:txBody>
                    <a:bodyPr/>
                    <a:lstStyle/>
                    <a:p>
                      <a:pPr algn="ctr"/>
                      <a:r>
                        <a:rPr lang="en-US" sz="1100"/>
                        <a:t>Units</a:t>
                      </a:r>
                    </a:p>
                  </a:txBody>
                  <a:tcPr marL="68580" marR="68580" marT="34290" marB="34290"/>
                </a:tc>
                <a:tc>
                  <a:txBody>
                    <a:bodyPr/>
                    <a:lstStyle/>
                    <a:p>
                      <a:pPr algn="ctr"/>
                      <a:r>
                        <a:rPr lang="en-US" sz="1100"/>
                        <a:t>Typical Values</a:t>
                      </a:r>
                    </a:p>
                  </a:txBody>
                  <a:tcPr marL="68580" marR="68580" marT="34290" marB="34290"/>
                </a:tc>
                <a:tc>
                  <a:txBody>
                    <a:bodyPr/>
                    <a:lstStyle/>
                    <a:p>
                      <a:pPr algn="ctr"/>
                      <a:r>
                        <a:rPr lang="en-US" sz="1100"/>
                        <a:t>Comments</a:t>
                      </a:r>
                    </a:p>
                  </a:txBody>
                  <a:tcPr marL="68580" marR="68580" marT="34290" marB="34290"/>
                </a:tc>
                <a:tc>
                  <a:txBody>
                    <a:bodyPr/>
                    <a:lstStyle/>
                    <a:p>
                      <a:pPr algn="ctr"/>
                      <a:r>
                        <a:rPr lang="en-US" sz="1100" dirty="0">
                          <a:solidFill>
                            <a:srgbClr val="C00000"/>
                          </a:solidFill>
                        </a:rPr>
                        <a:t>Requested Values</a:t>
                      </a:r>
                    </a:p>
                  </a:txBody>
                  <a:tcPr marL="68580" marR="68580" marT="34290" marB="34290"/>
                </a:tc>
                <a:extLst>
                  <a:ext uri="{0D108BD9-81ED-4DB2-BD59-A6C34878D82A}">
                    <a16:rowId xmlns:a16="http://schemas.microsoft.com/office/drawing/2014/main" val="10000"/>
                  </a:ext>
                </a:extLst>
              </a:tr>
              <a:tr h="274320">
                <a:tc>
                  <a:txBody>
                    <a:bodyPr/>
                    <a:lstStyle/>
                    <a:p>
                      <a:r>
                        <a:rPr lang="en-US" sz="1100"/>
                        <a:t>Beam</a:t>
                      </a:r>
                      <a:r>
                        <a:rPr lang="en-US" sz="1100" baseline="0"/>
                        <a:t> Energy</a:t>
                      </a:r>
                      <a:endParaRPr lang="en-US" sz="1100"/>
                    </a:p>
                  </a:txBody>
                  <a:tcPr marL="68580" marR="68580" marT="34290" marB="34290"/>
                </a:tc>
                <a:tc>
                  <a:txBody>
                    <a:bodyPr/>
                    <a:lstStyle/>
                    <a:p>
                      <a:pPr algn="ctr"/>
                      <a:r>
                        <a:rPr lang="en-US" sz="1100"/>
                        <a:t>MeV</a:t>
                      </a:r>
                    </a:p>
                  </a:txBody>
                  <a:tcPr marL="68580" marR="68580" marT="34290" marB="34290"/>
                </a:tc>
                <a:tc>
                  <a:txBody>
                    <a:bodyPr/>
                    <a:lstStyle/>
                    <a:p>
                      <a:pPr algn="ctr"/>
                      <a:r>
                        <a:rPr lang="en-US" sz="1100" dirty="0"/>
                        <a:t>50-65</a:t>
                      </a:r>
                    </a:p>
                  </a:txBody>
                  <a:tcPr marL="68580" marR="68580" marT="34290" marB="34290"/>
                </a:tc>
                <a:tc>
                  <a:txBody>
                    <a:bodyPr/>
                    <a:lstStyle/>
                    <a:p>
                      <a:r>
                        <a:rPr lang="en-US" sz="1100" i="1">
                          <a:solidFill>
                            <a:schemeClr val="bg1">
                              <a:lumMod val="50000"/>
                            </a:schemeClr>
                          </a:solidFill>
                        </a:rPr>
                        <a:t>Full range is ~15-75 MeV with highest beam quality at nominal values</a:t>
                      </a:r>
                    </a:p>
                  </a:txBody>
                  <a:tcPr marL="68580" marR="68580" marT="34290" marB="34290"/>
                </a:tc>
                <a:tc>
                  <a:txBody>
                    <a:bodyPr/>
                    <a:lstStyle/>
                    <a:p>
                      <a:pPr algn="ctr"/>
                      <a:r>
                        <a:rPr lang="en-US" sz="1100" b="1" i="1" dirty="0">
                          <a:solidFill>
                            <a:schemeClr val="tx1"/>
                          </a:solidFill>
                          <a:highlight>
                            <a:srgbClr val="FFFF00"/>
                          </a:highlight>
                        </a:rPr>
                        <a:t>3-30</a:t>
                      </a:r>
                    </a:p>
                  </a:txBody>
                  <a:tcPr marL="68580" marR="68580" marT="34290" marB="34290"/>
                </a:tc>
                <a:extLst>
                  <a:ext uri="{0D108BD9-81ED-4DB2-BD59-A6C34878D82A}">
                    <a16:rowId xmlns:a16="http://schemas.microsoft.com/office/drawing/2014/main" val="10001"/>
                  </a:ext>
                </a:extLst>
              </a:tr>
              <a:tr h="264212">
                <a:tc>
                  <a:txBody>
                    <a:bodyPr/>
                    <a:lstStyle/>
                    <a:p>
                      <a:r>
                        <a:rPr lang="en-US" sz="1100"/>
                        <a:t>Bunch Charge</a:t>
                      </a:r>
                    </a:p>
                  </a:txBody>
                  <a:tcPr marL="68580" marR="68580" marT="34290" marB="34290"/>
                </a:tc>
                <a:tc>
                  <a:txBody>
                    <a:bodyPr/>
                    <a:lstStyle/>
                    <a:p>
                      <a:pPr algn="ctr"/>
                      <a:r>
                        <a:rPr lang="en-US" sz="1100" dirty="0" err="1"/>
                        <a:t>nC</a:t>
                      </a:r>
                      <a:endParaRPr lang="en-US" sz="1100" dirty="0"/>
                    </a:p>
                  </a:txBody>
                  <a:tcPr marL="68580" marR="68580" marT="34290" marB="34290"/>
                </a:tc>
                <a:tc>
                  <a:txBody>
                    <a:bodyPr/>
                    <a:lstStyle/>
                    <a:p>
                      <a:pPr algn="ctr"/>
                      <a:r>
                        <a:rPr lang="en-US" sz="1100" dirty="0"/>
                        <a:t>0.1-2.0</a:t>
                      </a:r>
                    </a:p>
                  </a:txBody>
                  <a:tcPr marL="68580" marR="68580" marT="34290" marB="34290"/>
                </a:tc>
                <a:tc>
                  <a:txBody>
                    <a:bodyPr/>
                    <a:lstStyle/>
                    <a:p>
                      <a:r>
                        <a:rPr lang="en-US" sz="1100" i="1">
                          <a:solidFill>
                            <a:schemeClr val="bg1">
                              <a:lumMod val="50000"/>
                            </a:schemeClr>
                          </a:solidFill>
                        </a:rPr>
                        <a:t>Bunch length &amp; emittance vary with charge</a:t>
                      </a:r>
                    </a:p>
                  </a:txBody>
                  <a:tcPr marL="68580" marR="68580" marT="34290" marB="34290"/>
                </a:tc>
                <a:tc>
                  <a:txBody>
                    <a:bodyPr/>
                    <a:lstStyle/>
                    <a:p>
                      <a:pPr algn="ctr"/>
                      <a:r>
                        <a:rPr lang="en-US" sz="1100" b="1" i="1" dirty="0">
                          <a:solidFill>
                            <a:schemeClr val="tx1"/>
                          </a:solidFill>
                          <a:highlight>
                            <a:srgbClr val="FFFF00"/>
                          </a:highlight>
                        </a:rPr>
                        <a:t>&lt;1 </a:t>
                      </a:r>
                      <a:r>
                        <a:rPr lang="en-US" sz="1100" b="1" i="1" dirty="0" err="1">
                          <a:solidFill>
                            <a:schemeClr val="tx1"/>
                          </a:solidFill>
                          <a:highlight>
                            <a:srgbClr val="FFFF00"/>
                          </a:highlight>
                        </a:rPr>
                        <a:t>pC</a:t>
                      </a:r>
                      <a:endParaRPr lang="en-US" sz="1100" b="1" i="1" dirty="0">
                        <a:solidFill>
                          <a:schemeClr val="tx1"/>
                        </a:solidFill>
                        <a:highlight>
                          <a:srgbClr val="FFFF00"/>
                        </a:highlight>
                      </a:endParaRPr>
                    </a:p>
                  </a:txBody>
                  <a:tcPr marL="68580" marR="68580" marT="34290" marB="34290"/>
                </a:tc>
                <a:extLst>
                  <a:ext uri="{0D108BD9-81ED-4DB2-BD59-A6C34878D82A}">
                    <a16:rowId xmlns:a16="http://schemas.microsoft.com/office/drawing/2014/main" val="10002"/>
                  </a:ext>
                </a:extLst>
              </a:tr>
              <a:tr h="1028700">
                <a:tc>
                  <a:txBody>
                    <a:bodyPr/>
                    <a:lstStyle/>
                    <a:p>
                      <a:r>
                        <a:rPr lang="en-US" sz="1100"/>
                        <a:t>Compression</a:t>
                      </a:r>
                    </a:p>
                  </a:txBody>
                  <a:tcPr marL="68580" marR="68580" marT="34290" marB="34290"/>
                </a:tc>
                <a:tc>
                  <a:txBody>
                    <a:bodyPr/>
                    <a:lstStyle/>
                    <a:p>
                      <a:pPr algn="ctr"/>
                      <a:r>
                        <a:rPr lang="en-US" sz="1100"/>
                        <a:t>fs</a:t>
                      </a:r>
                    </a:p>
                  </a:txBody>
                  <a:tcPr marL="68580" marR="68580" marT="34290" marB="34290"/>
                </a:tc>
                <a:tc>
                  <a:txBody>
                    <a:bodyPr/>
                    <a:lstStyle/>
                    <a:p>
                      <a:pPr algn="ctr"/>
                      <a:r>
                        <a:rPr lang="en-US" sz="1100" dirty="0"/>
                        <a:t>Down to 100 fs (up to 1 kA peak current)</a:t>
                      </a:r>
                    </a:p>
                  </a:txBody>
                  <a:tcPr marL="68580" marR="68580" marT="34290" marB="34290"/>
                </a:tc>
                <a:tc>
                  <a:txBody>
                    <a:bodyPr/>
                    <a:lstStyle/>
                    <a:p>
                      <a:r>
                        <a:rPr lang="en-US" sz="1100" i="1" baseline="0">
                          <a:solidFill>
                            <a:schemeClr val="bg1">
                              <a:lumMod val="50000"/>
                            </a:schemeClr>
                          </a:solidFill>
                        </a:rPr>
                        <a:t>A magnetic bunch compressor available to compress bunch down to </a:t>
                      </a:r>
                      <a:br>
                        <a:rPr lang="en-US" sz="1100" i="1" baseline="0">
                          <a:solidFill>
                            <a:schemeClr val="bg1">
                              <a:lumMod val="50000"/>
                            </a:schemeClr>
                          </a:solidFill>
                        </a:rPr>
                      </a:br>
                      <a:r>
                        <a:rPr lang="en-US" sz="1100" i="1" baseline="0">
                          <a:solidFill>
                            <a:schemeClr val="bg1">
                              <a:lumMod val="50000"/>
                            </a:schemeClr>
                          </a:solidFill>
                        </a:rPr>
                        <a:t>~100 fs. Beam quality is variable depending on charge and amount of compression required. </a:t>
                      </a:r>
                    </a:p>
                    <a:p>
                      <a:endParaRPr lang="en-US" sz="1100" i="1" baseline="0">
                        <a:solidFill>
                          <a:schemeClr val="bg1">
                            <a:lumMod val="50000"/>
                          </a:schemeClr>
                        </a:solidFill>
                      </a:endParaRPr>
                    </a:p>
                    <a:p>
                      <a:r>
                        <a:rPr lang="en-US" sz="1100" i="1" baseline="0">
                          <a:solidFill>
                            <a:schemeClr val="bg1">
                              <a:lumMod val="50000"/>
                            </a:schemeClr>
                          </a:solidFill>
                        </a:rPr>
                        <a:t>NOTE:  Further compression options are being developed to provide bunch lengths down to the ~10 fs level</a:t>
                      </a:r>
                      <a:endParaRPr lang="en-US" sz="1100" i="1">
                        <a:solidFill>
                          <a:schemeClr val="bg1">
                            <a:lumMod val="50000"/>
                          </a:schemeClr>
                        </a:solidFill>
                      </a:endParaRPr>
                    </a:p>
                  </a:txBody>
                  <a:tcPr marL="68580" marR="68580" marT="34290" marB="34290"/>
                </a:tc>
                <a:tc>
                  <a:txBody>
                    <a:bodyPr/>
                    <a:lstStyle/>
                    <a:p>
                      <a:pPr algn="ctr"/>
                      <a:r>
                        <a:rPr lang="en-US" sz="1100" b="1" i="1" dirty="0">
                          <a:solidFill>
                            <a:schemeClr val="tx1"/>
                          </a:solidFill>
                        </a:rPr>
                        <a:t>&lt;1 </a:t>
                      </a:r>
                      <a:r>
                        <a:rPr lang="en-US" sz="1100" b="1" i="1" dirty="0" err="1">
                          <a:solidFill>
                            <a:schemeClr val="tx1"/>
                          </a:solidFill>
                        </a:rPr>
                        <a:t>ps</a:t>
                      </a:r>
                      <a:endParaRPr lang="en-US" sz="1100" b="1" i="1" dirty="0">
                        <a:solidFill>
                          <a:schemeClr val="tx1"/>
                        </a:solidFill>
                      </a:endParaRPr>
                    </a:p>
                  </a:txBody>
                  <a:tcPr marL="68580" marR="68580" marT="34290" marB="34290"/>
                </a:tc>
                <a:extLst>
                  <a:ext uri="{0D108BD9-81ED-4DB2-BD59-A6C34878D82A}">
                    <a16:rowId xmlns:a16="http://schemas.microsoft.com/office/drawing/2014/main" val="10003"/>
                  </a:ext>
                </a:extLst>
              </a:tr>
              <a:tr h="548640">
                <a:tc>
                  <a:txBody>
                    <a:bodyPr/>
                    <a:lstStyle/>
                    <a:p>
                      <a:r>
                        <a:rPr lang="en-US" sz="1100"/>
                        <a:t>Transverse size at IP (</a:t>
                      </a:r>
                      <a:r>
                        <a:rPr lang="en-US" sz="1100">
                          <a:latin typeface="Symbol" pitchFamily="2" charset="2"/>
                        </a:rPr>
                        <a:t>s</a:t>
                      </a:r>
                      <a:r>
                        <a:rPr lang="en-US" sz="1100">
                          <a:latin typeface="+mn-lt"/>
                        </a:rPr>
                        <a:t>)</a:t>
                      </a:r>
                      <a:endParaRPr lang="en-US" sz="1100"/>
                    </a:p>
                  </a:txBody>
                  <a:tcPr marL="68580" marR="68580" marT="34290" marB="34290"/>
                </a:tc>
                <a:tc>
                  <a:txBody>
                    <a:bodyPr/>
                    <a:lstStyle/>
                    <a:p>
                      <a:pPr algn="ctr"/>
                      <a:r>
                        <a:rPr lang="en-US" sz="1100">
                          <a:latin typeface="Symbol" pitchFamily="2" charset="2"/>
                        </a:rPr>
                        <a:t>m</a:t>
                      </a:r>
                      <a:r>
                        <a:rPr lang="en-US" sz="1100">
                          <a:latin typeface="+mn-lt"/>
                        </a:rPr>
                        <a:t>m</a:t>
                      </a:r>
                      <a:endParaRPr lang="en-US" sz="1100">
                        <a:latin typeface="Symbol" pitchFamily="2" charset="2"/>
                      </a:endParaRPr>
                    </a:p>
                  </a:txBody>
                  <a:tcPr marL="68580" marR="68580" marT="34290" marB="34290"/>
                </a:tc>
                <a:tc>
                  <a:txBody>
                    <a:bodyPr/>
                    <a:lstStyle/>
                    <a:p>
                      <a:pPr algn="ctr"/>
                      <a:r>
                        <a:rPr lang="en-US" sz="1100" dirty="0"/>
                        <a:t>30 </a:t>
                      </a:r>
                      <a:r>
                        <a:rPr lang="mr-IN" sz="1100" dirty="0"/>
                        <a:t>–</a:t>
                      </a:r>
                      <a:r>
                        <a:rPr lang="en-US" sz="1100" dirty="0"/>
                        <a:t> 100 (dependent on IP position)</a:t>
                      </a:r>
                    </a:p>
                  </a:txBody>
                  <a:tcPr marL="68580" marR="68580" marT="34290" marB="34290"/>
                </a:tc>
                <a:tc>
                  <a:txBody>
                    <a:bodyPr/>
                    <a:lstStyle/>
                    <a:p>
                      <a:r>
                        <a:rPr lang="en-US" sz="1100" i="1">
                          <a:solidFill>
                            <a:schemeClr val="bg1">
                              <a:lumMod val="50000"/>
                            </a:schemeClr>
                          </a:solidFill>
                        </a:rPr>
                        <a:t>It is possible to achieve transverse sizes below 10 um with special permanent magnet optics.</a:t>
                      </a:r>
                    </a:p>
                  </a:txBody>
                  <a:tcPr marL="68580" marR="68580" marT="34290" marB="34290"/>
                </a:tc>
                <a:tc>
                  <a:txBody>
                    <a:bodyPr/>
                    <a:lstStyle/>
                    <a:p>
                      <a:pPr algn="ctr"/>
                      <a:r>
                        <a:rPr lang="en-US" sz="1100" b="1" i="1" dirty="0">
                          <a:solidFill>
                            <a:schemeClr val="tx1"/>
                          </a:solidFill>
                        </a:rPr>
                        <a:t>1 um</a:t>
                      </a:r>
                    </a:p>
                  </a:txBody>
                  <a:tcPr marL="68580" marR="68580" marT="34290" marB="34290"/>
                </a:tc>
                <a:extLst>
                  <a:ext uri="{0D108BD9-81ED-4DB2-BD59-A6C34878D82A}">
                    <a16:rowId xmlns:a16="http://schemas.microsoft.com/office/drawing/2014/main" val="10004"/>
                  </a:ext>
                </a:extLst>
              </a:tr>
              <a:tr h="228600">
                <a:tc>
                  <a:txBody>
                    <a:bodyPr/>
                    <a:lstStyle/>
                    <a:p>
                      <a:r>
                        <a:rPr lang="en-US" sz="1100"/>
                        <a:t>Normalized Emittance</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Symbol" pitchFamily="2" charset="2"/>
                        </a:rPr>
                        <a:t>m</a:t>
                      </a:r>
                      <a:r>
                        <a:rPr lang="en-US" sz="1100">
                          <a:latin typeface="+mn-lt"/>
                        </a:rPr>
                        <a:t>m</a:t>
                      </a:r>
                      <a:endParaRPr lang="en-US" sz="1100">
                        <a:latin typeface="Symbol" pitchFamily="2" charset="2"/>
                      </a:endParaRPr>
                    </a:p>
                  </a:txBody>
                  <a:tcPr marL="68580" marR="68580" marT="34290" marB="34290"/>
                </a:tc>
                <a:tc>
                  <a:txBody>
                    <a:bodyPr/>
                    <a:lstStyle/>
                    <a:p>
                      <a:pPr algn="ctr"/>
                      <a:r>
                        <a:rPr lang="en-US" sz="1100"/>
                        <a:t>1 (at 0.3</a:t>
                      </a:r>
                      <a:r>
                        <a:rPr lang="en-US" sz="1100" baseline="0"/>
                        <a:t> </a:t>
                      </a:r>
                      <a:r>
                        <a:rPr lang="en-US" sz="1100" baseline="0" err="1"/>
                        <a:t>nC</a:t>
                      </a:r>
                      <a:r>
                        <a:rPr lang="en-US" sz="1100" baseline="0"/>
                        <a:t>)</a:t>
                      </a:r>
                      <a:endParaRPr lang="en-US" sz="110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a:solidFill>
                            <a:schemeClr val="bg1">
                              <a:lumMod val="50000"/>
                            </a:schemeClr>
                          </a:solidFill>
                        </a:rPr>
                        <a:t>Variable</a:t>
                      </a:r>
                      <a:r>
                        <a:rPr lang="en-US" sz="1100" i="1" baseline="0">
                          <a:solidFill>
                            <a:schemeClr val="bg1">
                              <a:lumMod val="50000"/>
                            </a:schemeClr>
                          </a:solidFill>
                        </a:rPr>
                        <a:t> with bunch charge</a:t>
                      </a:r>
                      <a:endParaRPr lang="en-US" sz="1100" i="1">
                        <a:solidFill>
                          <a:schemeClr val="bg1">
                            <a:lumMod val="50000"/>
                          </a:schemeClr>
                        </a:solidFill>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1 um</a:t>
                      </a:r>
                    </a:p>
                  </a:txBody>
                  <a:tcPr marL="68580" marR="68580" marT="34290" marB="34290"/>
                </a:tc>
                <a:extLst>
                  <a:ext uri="{0D108BD9-81ED-4DB2-BD59-A6C34878D82A}">
                    <a16:rowId xmlns:a16="http://schemas.microsoft.com/office/drawing/2014/main" val="10005"/>
                  </a:ext>
                </a:extLst>
              </a:tr>
              <a:tr h="228600">
                <a:tc>
                  <a:txBody>
                    <a:bodyPr/>
                    <a:lstStyle/>
                    <a:p>
                      <a:r>
                        <a:rPr lang="en-US" sz="1100"/>
                        <a:t>Rep.</a:t>
                      </a:r>
                      <a:r>
                        <a:rPr lang="en-US" sz="1100" baseline="0"/>
                        <a:t> Rate (Hz)</a:t>
                      </a:r>
                      <a:endParaRPr lang="en-US" sz="1100"/>
                    </a:p>
                  </a:txBody>
                  <a:tcPr marL="68580" marR="68580" marT="34290" marB="34290"/>
                </a:tc>
                <a:tc>
                  <a:txBody>
                    <a:bodyPr/>
                    <a:lstStyle/>
                    <a:p>
                      <a:pPr algn="ctr"/>
                      <a:r>
                        <a:rPr lang="en-US" sz="1100"/>
                        <a:t>Hz</a:t>
                      </a:r>
                    </a:p>
                  </a:txBody>
                  <a:tcPr marL="68580" marR="68580" marT="34290" marB="34290"/>
                </a:tc>
                <a:tc>
                  <a:txBody>
                    <a:bodyPr/>
                    <a:lstStyle/>
                    <a:p>
                      <a:pPr algn="ctr"/>
                      <a:r>
                        <a:rPr lang="en-US" sz="1100"/>
                        <a:t>1.5</a:t>
                      </a:r>
                    </a:p>
                  </a:txBody>
                  <a:tcPr marL="68580" marR="68580" marT="34290" marB="34290"/>
                </a:tc>
                <a:tc>
                  <a:txBody>
                    <a:bodyPr/>
                    <a:lstStyle/>
                    <a:p>
                      <a:r>
                        <a:rPr lang="en-US" sz="1100" i="1">
                          <a:solidFill>
                            <a:schemeClr val="bg1">
                              <a:lumMod val="50000"/>
                            </a:schemeClr>
                          </a:solidFill>
                        </a:rPr>
                        <a:t>3 Hz also available if needed</a:t>
                      </a:r>
                    </a:p>
                  </a:txBody>
                  <a:tcPr marL="68580" marR="68580" marT="34290" marB="34290"/>
                </a:tc>
                <a:tc>
                  <a:txBody>
                    <a:bodyPr/>
                    <a:lstStyle/>
                    <a:p>
                      <a:pPr algn="ctr"/>
                      <a:r>
                        <a:rPr lang="en-US" sz="1100" b="1" i="1" dirty="0">
                          <a:solidFill>
                            <a:schemeClr val="tx1"/>
                          </a:solidFill>
                        </a:rPr>
                        <a:t>any</a:t>
                      </a:r>
                    </a:p>
                  </a:txBody>
                  <a:tcPr marL="68580" marR="68580" marT="34290" marB="34290"/>
                </a:tc>
                <a:extLst>
                  <a:ext uri="{0D108BD9-81ED-4DB2-BD59-A6C34878D82A}">
                    <a16:rowId xmlns:a16="http://schemas.microsoft.com/office/drawing/2014/main" val="10006"/>
                  </a:ext>
                </a:extLst>
              </a:tr>
              <a:tr h="397520">
                <a:tc>
                  <a:txBody>
                    <a:bodyPr/>
                    <a:lstStyle/>
                    <a:p>
                      <a:r>
                        <a:rPr lang="en-US" sz="1100"/>
                        <a:t>Trains</a:t>
                      </a:r>
                      <a:r>
                        <a:rPr lang="en-US" sz="1100" baseline="0"/>
                        <a:t> mode</a:t>
                      </a:r>
                      <a:endParaRPr lang="en-US" sz="1100"/>
                    </a:p>
                  </a:txBody>
                  <a:tcPr marL="68580" marR="68580" marT="34290" marB="34290"/>
                </a:tc>
                <a:tc>
                  <a:txBody>
                    <a:bodyPr/>
                    <a:lstStyle/>
                    <a:p>
                      <a:pPr algn="ctr"/>
                      <a:r>
                        <a:rPr lang="en-US" sz="1100"/>
                        <a:t>---</a:t>
                      </a:r>
                    </a:p>
                  </a:txBody>
                  <a:tcPr marL="68580" marR="68580" marT="34290" marB="34290"/>
                </a:tc>
                <a:tc>
                  <a:txBody>
                    <a:bodyPr/>
                    <a:lstStyle/>
                    <a:p>
                      <a:pPr algn="ctr"/>
                      <a:r>
                        <a:rPr lang="en-US" sz="1100"/>
                        <a:t>Single bunch</a:t>
                      </a:r>
                    </a:p>
                  </a:txBody>
                  <a:tcPr marL="68580" marR="68580" marT="34290" marB="34290"/>
                </a:tc>
                <a:tc>
                  <a:txBody>
                    <a:bodyPr/>
                    <a:lstStyle/>
                    <a:p>
                      <a:r>
                        <a:rPr lang="en-US" sz="1100" i="1">
                          <a:solidFill>
                            <a:schemeClr val="bg1">
                              <a:lumMod val="50000"/>
                            </a:schemeClr>
                          </a:solidFill>
                        </a:rPr>
                        <a:t>Multi-bunch mode available. Trains of 24 or 48 ns spaced bunches.</a:t>
                      </a:r>
                    </a:p>
                  </a:txBody>
                  <a:tcPr marL="68580" marR="68580" marT="34290" marB="34290"/>
                </a:tc>
                <a:tc>
                  <a:txBody>
                    <a:bodyPr/>
                    <a:lstStyle/>
                    <a:p>
                      <a:pPr algn="ctr"/>
                      <a:r>
                        <a:rPr lang="en-US" sz="1100" b="1" i="1" dirty="0">
                          <a:solidFill>
                            <a:schemeClr val="tx1"/>
                          </a:solidFill>
                        </a:rPr>
                        <a:t>Single </a:t>
                      </a:r>
                    </a:p>
                  </a:txBody>
                  <a:tcPr marL="68580" marR="68580" marT="34290" marB="34290"/>
                </a:tc>
                <a:extLst>
                  <a:ext uri="{0D108BD9-81ED-4DB2-BD59-A6C34878D82A}">
                    <a16:rowId xmlns:a16="http://schemas.microsoft.com/office/drawing/2014/main" val="10007"/>
                  </a:ext>
                </a:extLst>
              </a:tr>
            </a:tbl>
          </a:graphicData>
        </a:graphic>
      </p:graphicFrame>
      <p:sp>
        <p:nvSpPr>
          <p:cNvPr id="6" name="TextBox 5"/>
          <p:cNvSpPr txBox="1"/>
          <p:nvPr/>
        </p:nvSpPr>
        <p:spPr>
          <a:xfrm>
            <a:off x="2996024" y="258434"/>
            <a:ext cx="3365921" cy="415498"/>
          </a:xfrm>
          <a:prstGeom prst="rect">
            <a:avLst/>
          </a:prstGeom>
          <a:noFill/>
        </p:spPr>
        <p:txBody>
          <a:bodyPr wrap="none" rtlCol="0">
            <a:spAutoFit/>
          </a:bodyPr>
          <a:lstStyle/>
          <a:p>
            <a:pPr defTabSz="685800">
              <a:buClrTx/>
            </a:pPr>
            <a:r>
              <a:rPr lang="en-US" sz="2100" kern="1200">
                <a:solidFill>
                  <a:prstClr val="black"/>
                </a:solidFill>
                <a:latin typeface="Calibri" panose="020F0502020204030204"/>
                <a:ea typeface="+mn-ea"/>
                <a:cs typeface="+mn-cs"/>
              </a:rPr>
              <a:t>Electron Beam Requirements</a:t>
            </a:r>
          </a:p>
        </p:txBody>
      </p:sp>
    </p:spTree>
    <p:extLst>
      <p:ext uri="{BB962C8B-B14F-4D97-AF65-F5344CB8AC3E}">
        <p14:creationId xmlns:p14="http://schemas.microsoft.com/office/powerpoint/2010/main" val="3275314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86424878"/>
              </p:ext>
            </p:extLst>
          </p:nvPr>
        </p:nvGraphicFramePr>
        <p:xfrm>
          <a:off x="154114" y="425556"/>
          <a:ext cx="8846050" cy="4686300"/>
        </p:xfrm>
        <a:graphic>
          <a:graphicData uri="http://schemas.openxmlformats.org/drawingml/2006/table">
            <a:tbl>
              <a:tblPr firstRow="1" bandRow="1">
                <a:tableStyleId>{9D7B26C5-4107-4FEC-AEDC-1716B250A1EF}</a:tableStyleId>
              </a:tblPr>
              <a:tblGrid>
                <a:gridCol w="2101721">
                  <a:extLst>
                    <a:ext uri="{9D8B030D-6E8A-4147-A177-3AD203B41FA5}">
                      <a16:colId xmlns:a16="http://schemas.microsoft.com/office/drawing/2014/main" val="3397490667"/>
                    </a:ext>
                  </a:extLst>
                </a:gridCol>
                <a:gridCol w="1027334">
                  <a:extLst>
                    <a:ext uri="{9D8B030D-6E8A-4147-A177-3AD203B41FA5}">
                      <a16:colId xmlns:a16="http://schemas.microsoft.com/office/drawing/2014/main" val="20000"/>
                    </a:ext>
                  </a:extLst>
                </a:gridCol>
                <a:gridCol w="454850">
                  <a:extLst>
                    <a:ext uri="{9D8B030D-6E8A-4147-A177-3AD203B41FA5}">
                      <a16:colId xmlns:a16="http://schemas.microsoft.com/office/drawing/2014/main" val="1543851066"/>
                    </a:ext>
                  </a:extLst>
                </a:gridCol>
                <a:gridCol w="931587">
                  <a:extLst>
                    <a:ext uri="{9D8B030D-6E8A-4147-A177-3AD203B41FA5}">
                      <a16:colId xmlns:a16="http://schemas.microsoft.com/office/drawing/2014/main" val="20001"/>
                    </a:ext>
                  </a:extLst>
                </a:gridCol>
                <a:gridCol w="3159303">
                  <a:extLst>
                    <a:ext uri="{9D8B030D-6E8A-4147-A177-3AD203B41FA5}">
                      <a16:colId xmlns:a16="http://schemas.microsoft.com/office/drawing/2014/main" val="20002"/>
                    </a:ext>
                  </a:extLst>
                </a:gridCol>
                <a:gridCol w="1171255">
                  <a:extLst>
                    <a:ext uri="{9D8B030D-6E8A-4147-A177-3AD203B41FA5}">
                      <a16:colId xmlns:a16="http://schemas.microsoft.com/office/drawing/2014/main" val="442364256"/>
                    </a:ext>
                  </a:extLst>
                </a:gridCol>
              </a:tblGrid>
              <a:tr h="228600">
                <a:tc>
                  <a:txBody>
                    <a:bodyPr/>
                    <a:lstStyle/>
                    <a:p>
                      <a:pPr algn="ctr"/>
                      <a:r>
                        <a:rPr lang="en-US" sz="1000"/>
                        <a:t>Configuration</a:t>
                      </a:r>
                    </a:p>
                  </a:txBody>
                  <a:tcPr marL="68580" marR="68580" marT="34290" marB="34290"/>
                </a:tc>
                <a:tc>
                  <a:txBody>
                    <a:bodyPr/>
                    <a:lstStyle/>
                    <a:p>
                      <a:pPr algn="ctr"/>
                      <a:r>
                        <a:rPr lang="en-US" sz="1000"/>
                        <a:t>Parameter</a:t>
                      </a:r>
                    </a:p>
                  </a:txBody>
                  <a:tcPr marL="68580" marR="68580" marT="34290" marB="34290"/>
                </a:tc>
                <a:tc>
                  <a:txBody>
                    <a:bodyPr/>
                    <a:lstStyle/>
                    <a:p>
                      <a:pPr algn="ctr"/>
                      <a:r>
                        <a:rPr lang="en-US" sz="1000"/>
                        <a:t>Units</a:t>
                      </a:r>
                    </a:p>
                  </a:txBody>
                  <a:tcPr marL="68580" marR="68580" marT="34290" marB="34290"/>
                </a:tc>
                <a:tc>
                  <a:txBody>
                    <a:bodyPr/>
                    <a:lstStyle/>
                    <a:p>
                      <a:pPr algn="ctr"/>
                      <a:r>
                        <a:rPr lang="en-US" sz="1000"/>
                        <a:t>Typical Values</a:t>
                      </a:r>
                    </a:p>
                  </a:txBody>
                  <a:tcPr marL="68580" marR="68580" marT="34290" marB="34290"/>
                </a:tc>
                <a:tc>
                  <a:txBody>
                    <a:bodyPr/>
                    <a:lstStyle/>
                    <a:p>
                      <a:pPr algn="ctr"/>
                      <a:r>
                        <a:rPr lang="en-US" sz="1000"/>
                        <a:t>Comments</a:t>
                      </a:r>
                    </a:p>
                  </a:txBody>
                  <a:tcPr marL="68580" marR="68580" marT="34290" marB="34290"/>
                </a:tc>
                <a:tc>
                  <a:txBody>
                    <a:bodyPr/>
                    <a:lstStyle/>
                    <a:p>
                      <a:pPr algn="ctr"/>
                      <a:r>
                        <a:rPr lang="en-US" sz="1000" dirty="0">
                          <a:solidFill>
                            <a:srgbClr val="C00000"/>
                          </a:solidFill>
                        </a:rPr>
                        <a:t>Requested Values</a:t>
                      </a:r>
                    </a:p>
                  </a:txBody>
                  <a:tcPr marL="68580" marR="68580" marT="34290" marB="34290"/>
                </a:tc>
                <a:extLst>
                  <a:ext uri="{0D108BD9-81ED-4DB2-BD59-A6C34878D82A}">
                    <a16:rowId xmlns:a16="http://schemas.microsoft.com/office/drawing/2014/main" val="10000"/>
                  </a:ext>
                </a:extLst>
              </a:tr>
              <a:tr h="228600">
                <a:tc>
                  <a:txBody>
                    <a:bodyPr/>
                    <a:lstStyle/>
                    <a:p>
                      <a:r>
                        <a:rPr lang="en-US" sz="1000" b="1" dirty="0"/>
                        <a:t>CO</a:t>
                      </a:r>
                      <a:r>
                        <a:rPr lang="en-US" sz="1000" b="1" baseline="-25000" dirty="0"/>
                        <a:t>2</a:t>
                      </a:r>
                      <a:r>
                        <a:rPr lang="en-US" sz="1000" b="1" dirty="0"/>
                        <a:t> Regenerative Amplifier Beam</a:t>
                      </a:r>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Wavelength</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latin typeface="Symbol" pitchFamily="2" charset="2"/>
                        </a:rPr>
                        <a:t>m</a:t>
                      </a:r>
                      <a:r>
                        <a:rPr lang="en-US" sz="1000">
                          <a:latin typeface="+mn-lt"/>
                        </a:rPr>
                        <a:t>m</a:t>
                      </a:r>
                      <a:endParaRPr lang="en-US" sz="1000">
                        <a:latin typeface="Symbol" pitchFamily="2" charset="2"/>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9.2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000" i="1">
                          <a:solidFill>
                            <a:schemeClr val="bg1">
                              <a:lumMod val="50000"/>
                            </a:schemeClr>
                          </a:solidFill>
                        </a:rPr>
                        <a:t>Wavelength determined by mixed isotope gain media</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9.2</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1"/>
                  </a:ext>
                </a:extLst>
              </a:tr>
              <a:tr h="228600">
                <a:tc>
                  <a:txBody>
                    <a:bodyPr/>
                    <a:lstStyle/>
                    <a:p>
                      <a:endParaRPr lang="en-US" sz="1000" b="1"/>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Peak Power</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GW</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~3</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~3</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4105958224"/>
                  </a:ext>
                </a:extLst>
              </a:tr>
              <a:tr h="22860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Pulse Mode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Single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Single</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2"/>
                  </a:ext>
                </a:extLst>
              </a:tr>
              <a:tr h="22860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Pulse Length</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err="1"/>
                        <a:t>ps</a:t>
                      </a:r>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solidFill>
                            <a:schemeClr val="tx1"/>
                          </a:solidFill>
                        </a:rPr>
                        <a:t>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2 </a:t>
                      </a:r>
                      <a:r>
                        <a:rPr lang="en-US" sz="1000" i="1" dirty="0" err="1">
                          <a:solidFill>
                            <a:schemeClr val="tx1"/>
                          </a:solidFill>
                        </a:rPr>
                        <a:t>ps</a:t>
                      </a:r>
                      <a:endParaRPr lang="en-US" sz="1000" i="1" dirty="0">
                        <a:solidFill>
                          <a:schemeClr val="tx1"/>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3"/>
                  </a:ext>
                </a:extLst>
              </a:tr>
              <a:tr h="22860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Pulse Energy</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err="1"/>
                        <a:t>mJ</a:t>
                      </a:r>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6</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6 </a:t>
                      </a:r>
                      <a:r>
                        <a:rPr lang="en-US" sz="1000" i="1" dirty="0" err="1">
                          <a:solidFill>
                            <a:schemeClr val="tx1"/>
                          </a:solidFill>
                        </a:rPr>
                        <a:t>mJ</a:t>
                      </a:r>
                      <a:endParaRPr lang="en-US" sz="1000" i="1" dirty="0">
                        <a:solidFill>
                          <a:schemeClr val="tx1"/>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4"/>
                  </a:ext>
                </a:extLst>
              </a:tr>
              <a:tr h="22860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M</a:t>
                      </a:r>
                      <a:r>
                        <a:rPr lang="en-US" sz="1000" baseline="30000"/>
                        <a:t>2</a:t>
                      </a:r>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~1.5</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i="1" dirty="0">
                          <a:solidFill>
                            <a:schemeClr val="tx1"/>
                          </a:solidFill>
                        </a:rPr>
                        <a:t>1.5</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5"/>
                  </a:ext>
                </a:extLst>
              </a:tr>
              <a:tr h="22860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Repetition</a:t>
                      </a:r>
                      <a:r>
                        <a:rPr lang="en-US" sz="1000" baseline="0"/>
                        <a:t> Rate</a:t>
                      </a:r>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Hz</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1.5</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000" i="1">
                          <a:solidFill>
                            <a:schemeClr val="bg1">
                              <a:lumMod val="50000"/>
                            </a:schemeClr>
                          </a:solidFill>
                        </a:rPr>
                        <a:t>3 Hz also available if needed</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1.5</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6"/>
                  </a:ext>
                </a:extLst>
              </a:tr>
              <a:tr h="22860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000"/>
                        <a:t>Polarization</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000"/>
                        <a:t>---</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000"/>
                        <a:t>Linear</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000" i="1">
                          <a:solidFill>
                            <a:schemeClr val="bg1">
                              <a:lumMod val="50000"/>
                            </a:schemeClr>
                          </a:solidFill>
                        </a:rPr>
                        <a:t>Circular polarization available at slightly reduced power</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000" i="1" dirty="0">
                          <a:solidFill>
                            <a:schemeClr val="tx1"/>
                          </a:solidFill>
                        </a:rPr>
                        <a:t>Linear</a:t>
                      </a:r>
                    </a:p>
                  </a:txBody>
                  <a:tcPr marL="68580" marR="68580" marT="34290" marB="34290">
                    <a:lnL w="12700" cap="flat" cmpd="sng" algn="ctr">
                      <a:solidFill>
                        <a:schemeClr val="tx1">
                          <a:lumMod val="50000"/>
                          <a:lumOff val="5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056973"/>
                  </a:ext>
                </a:extLst>
              </a:tr>
              <a:tr h="228600">
                <a:tc>
                  <a:txBody>
                    <a:bodyPr/>
                    <a:lstStyle/>
                    <a:p>
                      <a:r>
                        <a:rPr lang="en-US" sz="1000" b="1"/>
                        <a:t>CO</a:t>
                      </a:r>
                      <a:r>
                        <a:rPr lang="en-US" sz="1000" b="1" baseline="-25000"/>
                        <a:t>2</a:t>
                      </a:r>
                      <a:r>
                        <a:rPr lang="en-US" sz="1000" b="1" baseline="0"/>
                        <a:t> CPA Beam</a:t>
                      </a:r>
                    </a:p>
                  </a:txBody>
                  <a:tcPr marL="68580" marR="68580" marT="34290" marB="3429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000"/>
                        <a:t>Wavelength</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000">
                          <a:latin typeface="Symbol" pitchFamily="2" charset="2"/>
                        </a:rPr>
                        <a:t>m</a:t>
                      </a:r>
                      <a:r>
                        <a:rPr lang="en-US" sz="1000">
                          <a:latin typeface="+mn-lt"/>
                        </a:rPr>
                        <a:t>m</a:t>
                      </a:r>
                      <a:endParaRPr lang="en-US" sz="1000">
                        <a:latin typeface="Symbol" pitchFamily="2" charset="2"/>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000"/>
                        <a:t>9.2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000" i="1">
                          <a:solidFill>
                            <a:schemeClr val="bg1">
                              <a:lumMod val="50000"/>
                            </a:schemeClr>
                          </a:solidFill>
                        </a:rPr>
                        <a:t>Wavelength determined by mixed isotope gain media</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000" i="1" dirty="0">
                          <a:solidFill>
                            <a:schemeClr val="tx1"/>
                          </a:solidFill>
                        </a:rPr>
                        <a:t>9.2</a:t>
                      </a:r>
                    </a:p>
                  </a:txBody>
                  <a:tcPr marL="68580" marR="68580" marT="34290" marB="3429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708660">
                <a:tc>
                  <a:txBody>
                    <a:bodyPr/>
                    <a:lstStyle/>
                    <a:p>
                      <a:r>
                        <a:rPr lang="en-US" sz="1000" b="0" i="1" baseline="0"/>
                        <a:t>Note that delivery of full power pulses to the Experimental Hall is presently limited to Beamline #1 only.</a:t>
                      </a:r>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Peak Power</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TW</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dirty="0">
                          <a:solidFill>
                            <a:srgbClr val="C00000"/>
                          </a:solidFill>
                        </a:rPr>
                        <a:t>5</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000" i="1" dirty="0">
                          <a:solidFill>
                            <a:schemeClr val="bg1">
                              <a:lumMod val="50000"/>
                            </a:schemeClr>
                          </a:solidFill>
                        </a:rPr>
                        <a:t>~5 TW operation will become available shortly into this year’s experimental run period.  A 3-year development effort to achieve &gt;10 TW and deliver to users is in progress.</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000" i="1" dirty="0">
                        <a:solidFill>
                          <a:schemeClr val="tx1"/>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2814610713"/>
                  </a:ext>
                </a:extLst>
              </a:tr>
              <a:tr h="22860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Pulse Mode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Single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Single</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225164300"/>
                  </a:ext>
                </a:extLst>
              </a:tr>
              <a:tr h="22860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Pulse Length</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err="1"/>
                        <a:t>ps</a:t>
                      </a:r>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solidFill>
                            <a:schemeClr val="tx1"/>
                          </a:solidFill>
                        </a:rPr>
                        <a:t>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2</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2955722812"/>
                  </a:ext>
                </a:extLst>
              </a:tr>
              <a:tr h="38862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Pulse Energy</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J</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~5</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000" i="1">
                          <a:solidFill>
                            <a:schemeClr val="bg1">
                              <a:lumMod val="50000"/>
                            </a:schemeClr>
                          </a:solidFill>
                        </a:rPr>
                        <a:t>Maximum pulse energies of &gt;10 J will become available within the next year</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~5</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692246797"/>
                  </a:ext>
                </a:extLst>
              </a:tr>
              <a:tr h="22860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M</a:t>
                      </a:r>
                      <a:r>
                        <a:rPr lang="en-US" sz="1000" baseline="30000"/>
                        <a:t>2</a:t>
                      </a:r>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i="1" dirty="0">
                          <a:solidFill>
                            <a:schemeClr val="tx1"/>
                          </a:solidFill>
                        </a:rPr>
                        <a:t>~2</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589583003"/>
                  </a:ext>
                </a:extLst>
              </a:tr>
              <a:tr h="22860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Repetition</a:t>
                      </a:r>
                      <a:r>
                        <a:rPr lang="en-US" sz="1000" baseline="0"/>
                        <a:t> Rate</a:t>
                      </a:r>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Hz</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0.05</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.05</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594566548"/>
                  </a:ext>
                </a:extLst>
              </a:tr>
              <a:tr h="388620">
                <a:tc>
                  <a:txBody>
                    <a:bodyPr/>
                    <a:lstStyle/>
                    <a:p>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Polarization</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a:t>Linear</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000" i="1">
                          <a:solidFill>
                            <a:schemeClr val="bg1">
                              <a:lumMod val="50000"/>
                            </a:schemeClr>
                          </a:solidFill>
                        </a:rPr>
                        <a:t>Adjustable linear polarization along with circular polarization can be provided upon request</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Linear</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34152165"/>
                  </a:ext>
                </a:extLst>
              </a:tr>
            </a:tbl>
          </a:graphicData>
        </a:graphic>
      </p:graphicFrame>
      <p:sp>
        <p:nvSpPr>
          <p:cNvPr id="6" name="TextBox 5"/>
          <p:cNvSpPr txBox="1"/>
          <p:nvPr/>
        </p:nvSpPr>
        <p:spPr>
          <a:xfrm>
            <a:off x="2996024" y="27269"/>
            <a:ext cx="2824491" cy="415498"/>
          </a:xfrm>
          <a:prstGeom prst="rect">
            <a:avLst/>
          </a:prstGeom>
          <a:noFill/>
        </p:spPr>
        <p:txBody>
          <a:bodyPr wrap="none" rtlCol="0">
            <a:spAutoFit/>
          </a:bodyPr>
          <a:lstStyle/>
          <a:p>
            <a:pPr defTabSz="685800">
              <a:buClrTx/>
            </a:pPr>
            <a:r>
              <a:rPr lang="en-US" sz="2100" kern="1200">
                <a:solidFill>
                  <a:prstClr val="black"/>
                </a:solidFill>
                <a:latin typeface="Calibri" panose="020F0502020204030204"/>
                <a:ea typeface="+mn-ea"/>
                <a:cs typeface="+mn-cs"/>
              </a:rPr>
              <a:t>CO</a:t>
            </a:r>
            <a:r>
              <a:rPr lang="en-US" sz="2100" kern="1200" baseline="-25000">
                <a:solidFill>
                  <a:prstClr val="black"/>
                </a:solidFill>
                <a:latin typeface="Calibri" panose="020F0502020204030204"/>
                <a:ea typeface="+mn-ea"/>
                <a:cs typeface="+mn-cs"/>
              </a:rPr>
              <a:t>2</a:t>
            </a:r>
            <a:r>
              <a:rPr lang="en-US" sz="2100" kern="1200">
                <a:solidFill>
                  <a:prstClr val="black"/>
                </a:solidFill>
                <a:latin typeface="Calibri" panose="020F0502020204030204"/>
                <a:ea typeface="+mn-ea"/>
                <a:cs typeface="+mn-cs"/>
              </a:rPr>
              <a:t> Laser Requirements</a:t>
            </a:r>
          </a:p>
        </p:txBody>
      </p:sp>
    </p:spTree>
    <p:extLst>
      <p:ext uri="{BB962C8B-B14F-4D97-AF65-F5344CB8AC3E}">
        <p14:creationId xmlns:p14="http://schemas.microsoft.com/office/powerpoint/2010/main" val="69488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9EC6F-8E09-76D2-6FB9-F2662989D527}"/>
              </a:ext>
            </a:extLst>
          </p:cNvPr>
          <p:cNvSpPr>
            <a:spLocks noGrp="1"/>
          </p:cNvSpPr>
          <p:nvPr>
            <p:ph type="body" idx="1"/>
          </p:nvPr>
        </p:nvSpPr>
        <p:spPr/>
        <p:txBody>
          <a:bodyPr/>
          <a:lstStyle/>
          <a:p>
            <a:pPr marL="457200" marR="0" lvl="0" indent="-228600" algn="l" defTabSz="914400" rtl="0" eaLnBrk="1" fontAlgn="auto" latinLnBrk="0" hangingPunct="1">
              <a:lnSpc>
                <a:spcPct val="120000"/>
              </a:lnSpc>
              <a:spcBef>
                <a:spcPts val="0"/>
              </a:spcBef>
              <a:spcAft>
                <a:spcPts val="0"/>
              </a:spcAft>
              <a:buClr>
                <a:srgbClr val="D5D5D5"/>
              </a:buClr>
              <a:buSzPts val="800"/>
              <a:buFont typeface="Arial"/>
              <a:buNone/>
              <a:tabLst/>
              <a:defRPr/>
            </a:pPr>
            <a:r>
              <a:rPr kumimoji="0" lang="en-US" sz="8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p:txBody>
      </p:sp>
      <p:sp>
        <p:nvSpPr>
          <p:cNvPr id="3" name="Text Placeholder 2">
            <a:extLst>
              <a:ext uri="{FF2B5EF4-FFF2-40B4-BE49-F238E27FC236}">
                <a16:creationId xmlns:a16="http://schemas.microsoft.com/office/drawing/2014/main" id="{E4E98E3E-EF1B-0D87-433D-A27193D23F70}"/>
              </a:ext>
            </a:extLst>
          </p:cNvPr>
          <p:cNvSpPr>
            <a:spLocks noGrp="1"/>
          </p:cNvSpPr>
          <p:nvPr>
            <p:ph type="body" idx="2"/>
          </p:nvPr>
        </p:nvSpPr>
        <p:spPr/>
        <p:txBody>
          <a:bodyPr/>
          <a:lstStyle/>
          <a:p>
            <a:r>
              <a:rPr lang="en-US" dirty="0"/>
              <a:t>RHA Philosophy</a:t>
            </a:r>
          </a:p>
        </p:txBody>
      </p:sp>
      <p:sp>
        <p:nvSpPr>
          <p:cNvPr id="4" name="Text Placeholder 3">
            <a:extLst>
              <a:ext uri="{FF2B5EF4-FFF2-40B4-BE49-F238E27FC236}">
                <a16:creationId xmlns:a16="http://schemas.microsoft.com/office/drawing/2014/main" id="{7750D00D-1CAB-3623-4348-8B32AAC3DF17}"/>
              </a:ext>
            </a:extLst>
          </p:cNvPr>
          <p:cNvSpPr>
            <a:spLocks noGrp="1"/>
          </p:cNvSpPr>
          <p:nvPr>
            <p:ph type="body" idx="4294967295"/>
          </p:nvPr>
        </p:nvSpPr>
        <p:spPr>
          <a:xfrm>
            <a:off x="4366644" y="773471"/>
            <a:ext cx="4646422" cy="295275"/>
          </a:xfrm>
          <a:prstGeom prst="rect">
            <a:avLst/>
          </a:prstGeom>
        </p:spPr>
        <p:txBody>
          <a:bodyPr/>
          <a:lstStyle/>
          <a:p>
            <a:r>
              <a:rPr lang="en-US" dirty="0"/>
              <a:t>M.E.A.L. – Mission. Environment.  Application. Lifetime.</a:t>
            </a:r>
          </a:p>
        </p:txBody>
      </p:sp>
      <p:pic>
        <p:nvPicPr>
          <p:cNvPr id="5" name="Picture 4">
            <a:extLst>
              <a:ext uri="{FF2B5EF4-FFF2-40B4-BE49-F238E27FC236}">
                <a16:creationId xmlns:a16="http://schemas.microsoft.com/office/drawing/2014/main" id="{AA4BBAF2-D1E2-1AAC-1F12-346C82C93A86}"/>
              </a:ext>
            </a:extLst>
          </p:cNvPr>
          <p:cNvPicPr>
            <a:picLocks noChangeAspect="1"/>
          </p:cNvPicPr>
          <p:nvPr/>
        </p:nvPicPr>
        <p:blipFill>
          <a:blip r:embed="rId3"/>
          <a:stretch>
            <a:fillRect/>
          </a:stretch>
        </p:blipFill>
        <p:spPr>
          <a:xfrm>
            <a:off x="4497579" y="1122933"/>
            <a:ext cx="4646422" cy="3270836"/>
          </a:xfrm>
          <a:prstGeom prst="rect">
            <a:avLst/>
          </a:prstGeom>
        </p:spPr>
      </p:pic>
      <p:sp>
        <p:nvSpPr>
          <p:cNvPr id="8" name="TextBox 7">
            <a:extLst>
              <a:ext uri="{FF2B5EF4-FFF2-40B4-BE49-F238E27FC236}">
                <a16:creationId xmlns:a16="http://schemas.microsoft.com/office/drawing/2014/main" id="{ABC87DF3-1B19-4E22-990C-D44465D0F913}"/>
              </a:ext>
            </a:extLst>
          </p:cNvPr>
          <p:cNvSpPr txBox="1"/>
          <p:nvPr/>
        </p:nvSpPr>
        <p:spPr>
          <a:xfrm>
            <a:off x="472698" y="1526583"/>
            <a:ext cx="4506531" cy="3108543"/>
          </a:xfrm>
          <a:prstGeom prst="rect">
            <a:avLst/>
          </a:prstGeom>
          <a:noFill/>
        </p:spPr>
        <p:txBody>
          <a:bodyPr wrap="square" rtlCol="0">
            <a:spAutoFit/>
          </a:bodyPr>
          <a:lstStyle/>
          <a:p>
            <a:r>
              <a:rPr lang="en-US" dirty="0">
                <a:effectLst/>
                <a:latin typeface="Helvetica" pitchFamily="2" charset="0"/>
              </a:rPr>
              <a:t>The RHA process is laid out with interdependent activities. It may help to group these activities</a:t>
            </a:r>
          </a:p>
          <a:p>
            <a:r>
              <a:rPr lang="en-US" dirty="0">
                <a:effectLst/>
                <a:latin typeface="Helvetica" pitchFamily="2" charset="0"/>
              </a:rPr>
              <a:t>by the type or “theme” of work (e.g., modeling, analysis, or testing), or to examine the “level” or</a:t>
            </a:r>
          </a:p>
          <a:p>
            <a:r>
              <a:rPr lang="en-US" dirty="0">
                <a:effectLst/>
                <a:latin typeface="Helvetica" pitchFamily="2" charset="0"/>
              </a:rPr>
              <a:t>scope to which these activities can address information (e.g., mission, system, or part level). </a:t>
            </a:r>
          </a:p>
          <a:p>
            <a:pPr marL="285750" indent="-285750">
              <a:buClr>
                <a:schemeClr val="accent1"/>
              </a:buClr>
              <a:buFont typeface="Wingdings" pitchFamily="2" charset="2"/>
              <a:buChar char="§"/>
            </a:pPr>
            <a:r>
              <a:rPr lang="en-US" dirty="0">
                <a:effectLst/>
                <a:latin typeface="Helvetica" pitchFamily="2" charset="0"/>
              </a:rPr>
              <a:t>Defining radiation requirements relies on modeling and model fidelity.</a:t>
            </a:r>
          </a:p>
          <a:p>
            <a:pPr marL="285750" indent="-285750">
              <a:buClr>
                <a:schemeClr val="accent1"/>
              </a:buClr>
              <a:buFont typeface="Wingdings" pitchFamily="2" charset="2"/>
              <a:buChar char="§"/>
            </a:pPr>
            <a:r>
              <a:rPr lang="en-US" dirty="0">
                <a:effectLst/>
                <a:latin typeface="Helvetica" pitchFamily="2" charset="0"/>
              </a:rPr>
              <a:t>Radiation requirements exist at the system and part levels.</a:t>
            </a:r>
          </a:p>
          <a:p>
            <a:pPr marL="285750" indent="-285750">
              <a:buClr>
                <a:schemeClr val="accent1"/>
              </a:buClr>
              <a:buFont typeface="Wingdings" pitchFamily="2" charset="2"/>
              <a:buChar char="§"/>
            </a:pPr>
            <a:r>
              <a:rPr lang="en-US" dirty="0">
                <a:effectLst/>
                <a:latin typeface="Helvetica" pitchFamily="2" charset="0"/>
              </a:rPr>
              <a:t>Testing and analysis may be conducted at the part level, but outcomes and engineering are most prevalent and defined at the system level.</a:t>
            </a:r>
          </a:p>
          <a:p>
            <a:endParaRPr lang="en-US" dirty="0"/>
          </a:p>
        </p:txBody>
      </p:sp>
    </p:spTree>
    <p:extLst>
      <p:ext uri="{BB962C8B-B14F-4D97-AF65-F5344CB8AC3E}">
        <p14:creationId xmlns:p14="http://schemas.microsoft.com/office/powerpoint/2010/main" val="132906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2189"/>
              </p:ext>
            </p:extLst>
          </p:nvPr>
        </p:nvGraphicFramePr>
        <p:xfrm>
          <a:off x="154114" y="425556"/>
          <a:ext cx="8915399" cy="2857500"/>
        </p:xfrm>
        <a:graphic>
          <a:graphicData uri="http://schemas.openxmlformats.org/drawingml/2006/table">
            <a:tbl>
              <a:tblPr firstRow="1" bandRow="1">
                <a:tableStyleId>{9D7B26C5-4107-4FEC-AEDC-1716B250A1EF}</a:tableStyleId>
              </a:tblPr>
              <a:tblGrid>
                <a:gridCol w="1703999">
                  <a:extLst>
                    <a:ext uri="{9D8B030D-6E8A-4147-A177-3AD203B41FA5}">
                      <a16:colId xmlns:a16="http://schemas.microsoft.com/office/drawing/2014/main" val="20000"/>
                    </a:ext>
                  </a:extLst>
                </a:gridCol>
                <a:gridCol w="593105">
                  <a:extLst>
                    <a:ext uri="{9D8B030D-6E8A-4147-A177-3AD203B41FA5}">
                      <a16:colId xmlns:a16="http://schemas.microsoft.com/office/drawing/2014/main" val="1543851066"/>
                    </a:ext>
                  </a:extLst>
                </a:gridCol>
                <a:gridCol w="771977">
                  <a:extLst>
                    <a:ext uri="{9D8B030D-6E8A-4147-A177-3AD203B41FA5}">
                      <a16:colId xmlns:a16="http://schemas.microsoft.com/office/drawing/2014/main" val="2433644676"/>
                    </a:ext>
                  </a:extLst>
                </a:gridCol>
                <a:gridCol w="771977">
                  <a:extLst>
                    <a:ext uri="{9D8B030D-6E8A-4147-A177-3AD203B41FA5}">
                      <a16:colId xmlns:a16="http://schemas.microsoft.com/office/drawing/2014/main" val="20001"/>
                    </a:ext>
                  </a:extLst>
                </a:gridCol>
                <a:gridCol w="3779698">
                  <a:extLst>
                    <a:ext uri="{9D8B030D-6E8A-4147-A177-3AD203B41FA5}">
                      <a16:colId xmlns:a16="http://schemas.microsoft.com/office/drawing/2014/main" val="20002"/>
                    </a:ext>
                  </a:extLst>
                </a:gridCol>
                <a:gridCol w="1294643">
                  <a:extLst>
                    <a:ext uri="{9D8B030D-6E8A-4147-A177-3AD203B41FA5}">
                      <a16:colId xmlns:a16="http://schemas.microsoft.com/office/drawing/2014/main" val="442364256"/>
                    </a:ext>
                  </a:extLst>
                </a:gridCol>
              </a:tblGrid>
              <a:tr h="388620">
                <a:tc>
                  <a:txBody>
                    <a:bodyPr/>
                    <a:lstStyle/>
                    <a:p>
                      <a:pPr algn="ctr"/>
                      <a:r>
                        <a:rPr lang="en-US" sz="1000">
                          <a:solidFill>
                            <a:srgbClr val="002060"/>
                          </a:solidFill>
                        </a:rPr>
                        <a:t>Ti:Sapphire Laser System</a:t>
                      </a:r>
                    </a:p>
                  </a:txBody>
                  <a:tcPr marL="68580" marR="68580" marT="34290" marB="34290" anchor="b"/>
                </a:tc>
                <a:tc>
                  <a:txBody>
                    <a:bodyPr/>
                    <a:lstStyle/>
                    <a:p>
                      <a:pPr algn="ctr"/>
                      <a:r>
                        <a:rPr lang="en-US" sz="1000"/>
                        <a:t>Units</a:t>
                      </a:r>
                    </a:p>
                  </a:txBody>
                  <a:tcPr marL="68580" marR="68580" marT="34290" marB="34290" anchor="b"/>
                </a:tc>
                <a:tc>
                  <a:txBody>
                    <a:bodyPr/>
                    <a:lstStyle/>
                    <a:p>
                      <a:pPr algn="ctr"/>
                      <a:r>
                        <a:rPr lang="en-US" sz="1000"/>
                        <a:t>Stage I Values</a:t>
                      </a:r>
                    </a:p>
                  </a:txBody>
                  <a:tcPr marL="68580" marR="68580" marT="34290" marB="34290" anchor="b"/>
                </a:tc>
                <a:tc>
                  <a:txBody>
                    <a:bodyPr/>
                    <a:lstStyle/>
                    <a:p>
                      <a:pPr algn="ctr"/>
                      <a:r>
                        <a:rPr lang="en-US" sz="1000"/>
                        <a:t>Stage II Values</a:t>
                      </a:r>
                    </a:p>
                  </a:txBody>
                  <a:tcPr marL="68580" marR="68580" marT="34290" marB="34290" anchor="b"/>
                </a:tc>
                <a:tc>
                  <a:txBody>
                    <a:bodyPr/>
                    <a:lstStyle/>
                    <a:p>
                      <a:pPr algn="ctr"/>
                      <a:r>
                        <a:rPr lang="en-US" sz="1000"/>
                        <a:t>Comments</a:t>
                      </a:r>
                    </a:p>
                  </a:txBody>
                  <a:tcPr marL="68580" marR="68580" marT="34290" marB="34290" anchor="b"/>
                </a:tc>
                <a:tc>
                  <a:txBody>
                    <a:bodyPr/>
                    <a:lstStyle/>
                    <a:p>
                      <a:pPr algn="ctr"/>
                      <a:r>
                        <a:rPr lang="en-US" sz="1000" dirty="0">
                          <a:solidFill>
                            <a:srgbClr val="C00000"/>
                          </a:solidFill>
                        </a:rPr>
                        <a:t>Requested Values</a:t>
                      </a:r>
                    </a:p>
                  </a:txBody>
                  <a:tcPr marL="68580" marR="68580" marT="34290" marB="34290" anchor="b"/>
                </a:tc>
                <a:extLst>
                  <a:ext uri="{0D108BD9-81ED-4DB2-BD59-A6C34878D82A}">
                    <a16:rowId xmlns:a16="http://schemas.microsoft.com/office/drawing/2014/main" val="10000"/>
                  </a:ext>
                </a:extLst>
              </a:tr>
              <a:tr h="388620">
                <a:tc>
                  <a:txBody>
                    <a:bodyPr/>
                    <a:lstStyle/>
                    <a:p>
                      <a:pPr algn="ctr"/>
                      <a:r>
                        <a:rPr lang="en-US" sz="1000" dirty="0"/>
                        <a:t>Central Wavelength</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effectLst/>
                          <a:latin typeface="Calibri" panose="020F0502020204030204" pitchFamily="34" charset="0"/>
                          <a:ea typeface="Calibri" panose="020F0502020204030204" pitchFamily="34" charset="0"/>
                          <a:cs typeface="Times New Roman" panose="02020603050405020304" pitchFamily="18" charset="0"/>
                        </a:rPr>
                        <a:t>nm</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800</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800</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000" i="1">
                          <a:solidFill>
                            <a:schemeClr val="bg1">
                              <a:lumMod val="50000"/>
                            </a:schemeClr>
                          </a:solidFill>
                        </a:rPr>
                        <a:t>Stage I parameters are presently available and setup to deliver Stage II parameters should be complete during FY22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000" i="1" dirty="0">
                          <a:solidFill>
                            <a:schemeClr val="tx1"/>
                          </a:solidFill>
                        </a:rPr>
                        <a:t>800</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1"/>
                  </a:ext>
                </a:extLst>
              </a:tr>
              <a:tr h="228600">
                <a:tc>
                  <a:txBody>
                    <a:bodyPr/>
                    <a:lstStyle/>
                    <a:p>
                      <a:pPr algn="ctr"/>
                      <a:r>
                        <a:rPr lang="en-US" sz="1000"/>
                        <a:t>FWHM Bandwidth</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nm</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000" i="1" dirty="0">
                        <a:solidFill>
                          <a:schemeClr val="tx1"/>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4105958224"/>
                  </a:ext>
                </a:extLst>
              </a:tr>
              <a:tr h="548640">
                <a:tc>
                  <a:txBody>
                    <a:bodyPr/>
                    <a:lstStyle/>
                    <a:p>
                      <a:pPr algn="ctr"/>
                      <a:r>
                        <a:rPr lang="en-US" sz="1000" dirty="0"/>
                        <a:t>Compressed FWHM Pulse Width</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effectLst/>
                          <a:latin typeface="Calibri" panose="020F0502020204030204" pitchFamily="34" charset="0"/>
                          <a:ea typeface="Calibri" panose="020F0502020204030204" pitchFamily="34" charset="0"/>
                          <a:cs typeface="Times New Roman" panose="02020603050405020304" pitchFamily="18" charset="0"/>
                        </a:rPr>
                        <a:t>fs</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effectLst/>
                          <a:latin typeface="Calibri" panose="020F0502020204030204" pitchFamily="34" charset="0"/>
                          <a:ea typeface="Calibri" panose="020F0502020204030204" pitchFamily="34" charset="0"/>
                          <a:cs typeface="Times New Roman" panose="02020603050405020304" pitchFamily="18" charset="0"/>
                        </a:rPr>
                        <a:t>&lt;50</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effectLst/>
                          <a:latin typeface="Calibri" panose="020F0502020204030204" pitchFamily="34" charset="0"/>
                          <a:ea typeface="Calibri" panose="020F0502020204030204" pitchFamily="34" charset="0"/>
                          <a:cs typeface="Times New Roman" panose="02020603050405020304" pitchFamily="18" charset="0"/>
                        </a:rPr>
                        <a:t>&lt;75</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000" i="1">
                          <a:solidFill>
                            <a:schemeClr val="bg1">
                              <a:lumMod val="50000"/>
                            </a:schemeClr>
                          </a:solidFill>
                        </a:rPr>
                        <a:t>Transport of compressed pulses will initially include a very limited number of experimental interaction points.  Please consult with the ATF Team if you need this capability.</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000" i="1">
                        <a:solidFill>
                          <a:schemeClr val="tx1"/>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2"/>
                  </a:ext>
                </a:extLst>
              </a:tr>
              <a:tr h="228600">
                <a:tc>
                  <a:txBody>
                    <a:bodyPr/>
                    <a:lstStyle/>
                    <a:p>
                      <a:pPr algn="ctr"/>
                      <a:r>
                        <a:rPr lang="en-US" sz="1000"/>
                        <a:t>Chirped FWHM Pulse Width</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ps</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000" i="1">
                        <a:solidFill>
                          <a:schemeClr val="tx1"/>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3"/>
                  </a:ext>
                </a:extLst>
              </a:tr>
              <a:tr h="228600">
                <a:tc>
                  <a:txBody>
                    <a:bodyPr/>
                    <a:lstStyle/>
                    <a:p>
                      <a:pPr algn="ctr"/>
                      <a:r>
                        <a:rPr lang="en-US" sz="1000"/>
                        <a:t>Chirped Energy</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effectLst/>
                          <a:latin typeface="Calibri" panose="020F0502020204030204" pitchFamily="34" charset="0"/>
                          <a:ea typeface="Calibri" panose="020F0502020204030204" pitchFamily="34" charset="0"/>
                          <a:cs typeface="Times New Roman" panose="02020603050405020304" pitchFamily="18" charset="0"/>
                        </a:rPr>
                        <a:t>mJ</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effectLst/>
                          <a:latin typeface="Calibri" panose="020F0502020204030204" pitchFamily="34" charset="0"/>
                          <a:ea typeface="Calibri" panose="020F0502020204030204" pitchFamily="34" charset="0"/>
                          <a:cs typeface="Times New Roman" panose="02020603050405020304" pitchFamily="18" charset="0"/>
                        </a:rPr>
                        <a:t>10</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effectLst/>
                          <a:latin typeface="Calibri" panose="020F0502020204030204" pitchFamily="34" charset="0"/>
                          <a:ea typeface="Calibri" panose="020F0502020204030204" pitchFamily="34" charset="0"/>
                          <a:cs typeface="Times New Roman" panose="02020603050405020304" pitchFamily="18" charset="0"/>
                        </a:rPr>
                        <a:t>200</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000" i="1">
                        <a:solidFill>
                          <a:schemeClr val="tx1"/>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4"/>
                  </a:ext>
                </a:extLst>
              </a:tr>
              <a:tr h="388620">
                <a:tc>
                  <a:txBody>
                    <a:bodyPr/>
                    <a:lstStyle/>
                    <a:p>
                      <a:pPr algn="ctr"/>
                      <a:r>
                        <a:rPr lang="en-US" sz="1000"/>
                        <a:t>Compressed Energy</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mJ</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a:solidFill>
                            <a:schemeClr val="bg1">
                              <a:lumMod val="50000"/>
                            </a:schemeClr>
                          </a:solidFill>
                        </a:rPr>
                        <a:t>20 </a:t>
                      </a:r>
                      <a:r>
                        <a:rPr lang="en-US" sz="1000" i="1" dirty="0" err="1">
                          <a:solidFill>
                            <a:schemeClr val="bg1">
                              <a:lumMod val="50000"/>
                            </a:schemeClr>
                          </a:solidFill>
                        </a:rPr>
                        <a:t>mJ</a:t>
                      </a:r>
                      <a:r>
                        <a:rPr lang="en-US" sz="1000" i="1" dirty="0">
                          <a:solidFill>
                            <a:schemeClr val="bg1">
                              <a:lumMod val="50000"/>
                            </a:schemeClr>
                          </a:solidFill>
                        </a:rPr>
                        <a:t> is presently operational with work underway this year to achieve our 100 </a:t>
                      </a:r>
                      <a:r>
                        <a:rPr lang="en-US" sz="1000" i="1" dirty="0" err="1">
                          <a:solidFill>
                            <a:schemeClr val="bg1">
                              <a:lumMod val="50000"/>
                            </a:schemeClr>
                          </a:solidFill>
                        </a:rPr>
                        <a:t>mJ</a:t>
                      </a:r>
                      <a:r>
                        <a:rPr lang="en-US" sz="1000" i="1" dirty="0">
                          <a:solidFill>
                            <a:schemeClr val="bg1">
                              <a:lumMod val="50000"/>
                            </a:schemeClr>
                          </a:solidFill>
                        </a:rPr>
                        <a:t> goal.</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i="1">
                        <a:solidFill>
                          <a:schemeClr val="tx1"/>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5"/>
                  </a:ext>
                </a:extLst>
              </a:tr>
              <a:tr h="228600">
                <a:tc>
                  <a:txBody>
                    <a:bodyPr/>
                    <a:lstStyle/>
                    <a:p>
                      <a:pPr algn="ctr"/>
                      <a:r>
                        <a:rPr lang="en-US" sz="1000"/>
                        <a:t>Energy to Experiments</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effectLst/>
                          <a:latin typeface="Calibri" panose="020F0502020204030204" pitchFamily="34" charset="0"/>
                          <a:ea typeface="Calibri" panose="020F0502020204030204" pitchFamily="34" charset="0"/>
                          <a:cs typeface="Times New Roman" panose="02020603050405020304" pitchFamily="18" charset="0"/>
                        </a:rPr>
                        <a:t>mJ</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dirty="0">
                          <a:effectLst/>
                          <a:latin typeface="Calibri" panose="020F0502020204030204" pitchFamily="34" charset="0"/>
                          <a:ea typeface="Calibri" panose="020F0502020204030204" pitchFamily="34" charset="0"/>
                          <a:cs typeface="Times New Roman" panose="02020603050405020304" pitchFamily="18" charset="0"/>
                        </a:rPr>
                        <a:t>&gt;4.9</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000" b="0">
                          <a:effectLst/>
                          <a:latin typeface="Calibri" panose="020F0502020204030204" pitchFamily="34" charset="0"/>
                          <a:ea typeface="Calibri" panose="020F0502020204030204" pitchFamily="34" charset="0"/>
                          <a:cs typeface="Times New Roman" panose="02020603050405020304" pitchFamily="18" charset="0"/>
                        </a:rPr>
                        <a:t>&gt;80</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000" i="1">
                        <a:solidFill>
                          <a:schemeClr val="tx1"/>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6"/>
                  </a:ext>
                </a:extLst>
              </a:tr>
              <a:tr h="228600">
                <a:tc>
                  <a:txBody>
                    <a:bodyPr/>
                    <a:lstStyle/>
                    <a:p>
                      <a:pPr algn="ctr"/>
                      <a:r>
                        <a:rPr lang="en-US" sz="1000" dirty="0"/>
                        <a:t>Power to Experiments</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GW</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&gt;98</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&gt;1067</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0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000" i="1" dirty="0">
                        <a:solidFill>
                          <a:schemeClr val="tx1"/>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056973"/>
                  </a:ext>
                </a:extLst>
              </a:tr>
            </a:tbl>
          </a:graphicData>
        </a:graphic>
      </p:graphicFrame>
      <p:sp>
        <p:nvSpPr>
          <p:cNvPr id="6" name="TextBox 5"/>
          <p:cNvSpPr txBox="1"/>
          <p:nvPr/>
        </p:nvSpPr>
        <p:spPr>
          <a:xfrm>
            <a:off x="2310224" y="0"/>
            <a:ext cx="4558748" cy="415498"/>
          </a:xfrm>
          <a:prstGeom prst="rect">
            <a:avLst/>
          </a:prstGeom>
          <a:noFill/>
        </p:spPr>
        <p:txBody>
          <a:bodyPr wrap="none" rtlCol="0">
            <a:spAutoFit/>
          </a:bodyPr>
          <a:lstStyle/>
          <a:p>
            <a:pPr defTabSz="685800">
              <a:buClrTx/>
            </a:pPr>
            <a:r>
              <a:rPr lang="en-US" sz="2100" kern="1200">
                <a:solidFill>
                  <a:prstClr val="black"/>
                </a:solidFill>
                <a:latin typeface="Calibri" panose="020F0502020204030204"/>
                <a:ea typeface="+mn-ea"/>
                <a:cs typeface="+mn-cs"/>
              </a:rPr>
              <a:t>Other Experimental Laser Requirements</a:t>
            </a:r>
          </a:p>
        </p:txBody>
      </p:sp>
      <p:graphicFrame>
        <p:nvGraphicFramePr>
          <p:cNvPr id="8" name="Table 7">
            <a:extLst>
              <a:ext uri="{FF2B5EF4-FFF2-40B4-BE49-F238E27FC236}">
                <a16:creationId xmlns:a16="http://schemas.microsoft.com/office/drawing/2014/main" id="{3D5D49BC-AE16-384D-89DA-F322A3F7DED8}"/>
              </a:ext>
            </a:extLst>
          </p:cNvPr>
          <p:cNvGraphicFramePr>
            <a:graphicFrameLocks noGrp="1"/>
          </p:cNvGraphicFramePr>
          <p:nvPr/>
        </p:nvGraphicFramePr>
        <p:xfrm>
          <a:off x="152830" y="3361959"/>
          <a:ext cx="8932094" cy="1668780"/>
        </p:xfrm>
        <a:graphic>
          <a:graphicData uri="http://schemas.openxmlformats.org/drawingml/2006/table">
            <a:tbl>
              <a:tblPr firstRow="1" bandRow="1">
                <a:tableStyleId>{9D7B26C5-4107-4FEC-AEDC-1716B250A1EF}</a:tableStyleId>
              </a:tblPr>
              <a:tblGrid>
                <a:gridCol w="1723553">
                  <a:extLst>
                    <a:ext uri="{9D8B030D-6E8A-4147-A177-3AD203B41FA5}">
                      <a16:colId xmlns:a16="http://schemas.microsoft.com/office/drawing/2014/main" val="20000"/>
                    </a:ext>
                  </a:extLst>
                </a:gridCol>
                <a:gridCol w="600062">
                  <a:extLst>
                    <a:ext uri="{9D8B030D-6E8A-4147-A177-3AD203B41FA5}">
                      <a16:colId xmlns:a16="http://schemas.microsoft.com/office/drawing/2014/main" val="1543851066"/>
                    </a:ext>
                  </a:extLst>
                </a:gridCol>
                <a:gridCol w="966335">
                  <a:extLst>
                    <a:ext uri="{9D8B030D-6E8A-4147-A177-3AD203B41FA5}">
                      <a16:colId xmlns:a16="http://schemas.microsoft.com/office/drawing/2014/main" val="2433644676"/>
                    </a:ext>
                  </a:extLst>
                </a:gridCol>
                <a:gridCol w="4332189">
                  <a:extLst>
                    <a:ext uri="{9D8B030D-6E8A-4147-A177-3AD203B41FA5}">
                      <a16:colId xmlns:a16="http://schemas.microsoft.com/office/drawing/2014/main" val="20002"/>
                    </a:ext>
                  </a:extLst>
                </a:gridCol>
                <a:gridCol w="1309955">
                  <a:extLst>
                    <a:ext uri="{9D8B030D-6E8A-4147-A177-3AD203B41FA5}">
                      <a16:colId xmlns:a16="http://schemas.microsoft.com/office/drawing/2014/main" val="442364256"/>
                    </a:ext>
                  </a:extLst>
                </a:gridCol>
              </a:tblGrid>
              <a:tr h="251460">
                <a:tc>
                  <a:txBody>
                    <a:bodyPr/>
                    <a:lstStyle/>
                    <a:p>
                      <a:pPr algn="ctr"/>
                      <a:r>
                        <a:rPr lang="en-US" sz="1200" err="1">
                          <a:solidFill>
                            <a:srgbClr val="002060"/>
                          </a:solidFill>
                        </a:rPr>
                        <a:t>Nd:YAG</a:t>
                      </a:r>
                      <a:r>
                        <a:rPr lang="en-US" sz="1200">
                          <a:solidFill>
                            <a:srgbClr val="002060"/>
                          </a:solidFill>
                        </a:rPr>
                        <a:t> Laser System</a:t>
                      </a:r>
                    </a:p>
                  </a:txBody>
                  <a:tcPr marL="68580" marR="68580" marT="34290" marB="34290" anchor="b"/>
                </a:tc>
                <a:tc>
                  <a:txBody>
                    <a:bodyPr/>
                    <a:lstStyle/>
                    <a:p>
                      <a:pPr algn="ctr"/>
                      <a:r>
                        <a:rPr lang="en-US" sz="1100"/>
                        <a:t>Units</a:t>
                      </a:r>
                    </a:p>
                  </a:txBody>
                  <a:tcPr marL="68580" marR="68580" marT="34290" marB="34290" anchor="b"/>
                </a:tc>
                <a:tc>
                  <a:txBody>
                    <a:bodyPr/>
                    <a:lstStyle/>
                    <a:p>
                      <a:pPr algn="ctr"/>
                      <a:r>
                        <a:rPr lang="en-US" sz="1100"/>
                        <a:t>Typical Values</a:t>
                      </a:r>
                    </a:p>
                  </a:txBody>
                  <a:tcPr marL="68580" marR="68580" marT="34290" marB="34290" anchor="b"/>
                </a:tc>
                <a:tc>
                  <a:txBody>
                    <a:bodyPr/>
                    <a:lstStyle/>
                    <a:p>
                      <a:pPr algn="ctr"/>
                      <a:r>
                        <a:rPr lang="en-US" sz="1100"/>
                        <a:t>Comments</a:t>
                      </a:r>
                    </a:p>
                  </a:txBody>
                  <a:tcPr marL="68580" marR="68580" marT="34290" marB="34290" anchor="b"/>
                </a:tc>
                <a:tc>
                  <a:txBody>
                    <a:bodyPr/>
                    <a:lstStyle/>
                    <a:p>
                      <a:pPr algn="ctr"/>
                      <a:r>
                        <a:rPr lang="en-US" sz="1100" dirty="0">
                          <a:solidFill>
                            <a:srgbClr val="C00000"/>
                          </a:solidFill>
                        </a:rPr>
                        <a:t>Requested Values</a:t>
                      </a:r>
                    </a:p>
                  </a:txBody>
                  <a:tcPr marL="68580" marR="68580" marT="34290" marB="34290" anchor="b"/>
                </a:tc>
                <a:extLst>
                  <a:ext uri="{0D108BD9-81ED-4DB2-BD59-A6C34878D82A}">
                    <a16:rowId xmlns:a16="http://schemas.microsoft.com/office/drawing/2014/main" val="10000"/>
                  </a:ext>
                </a:extLst>
              </a:tr>
              <a:tr h="228600">
                <a:tc>
                  <a:txBody>
                    <a:bodyPr/>
                    <a:lstStyle/>
                    <a:p>
                      <a:pPr algn="ctr"/>
                      <a:r>
                        <a:rPr lang="en-US" sz="1100" dirty="0"/>
                        <a:t>Wavelength</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nm</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1064</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100" i="1">
                          <a:solidFill>
                            <a:schemeClr val="bg1">
                              <a:lumMod val="50000"/>
                            </a:schemeClr>
                          </a:solidFill>
                        </a:rPr>
                        <a:t>Single pulse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1"/>
                  </a:ext>
                </a:extLst>
              </a:tr>
              <a:tr h="228600">
                <a:tc>
                  <a:txBody>
                    <a:bodyPr/>
                    <a:lstStyle/>
                    <a:p>
                      <a:pPr algn="ctr"/>
                      <a:r>
                        <a:rPr lang="en-US" sz="1100"/>
                        <a:t>Energy</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100" b="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mJ</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1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4105958224"/>
                  </a:ext>
                </a:extLst>
              </a:tr>
              <a:tr h="228600">
                <a:tc>
                  <a:txBody>
                    <a:bodyPr/>
                    <a:lstStyle/>
                    <a:p>
                      <a:pPr algn="ctr"/>
                      <a:r>
                        <a:rPr lang="en-US" sz="1100"/>
                        <a:t>Pulse Width</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ps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14</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1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1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algn="ctr"/>
                      <a:r>
                        <a:rPr lang="en-US" sz="1100"/>
                        <a:t>Wavelength</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nm</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532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100" i="1">
                          <a:solidFill>
                            <a:schemeClr val="bg1">
                              <a:lumMod val="50000"/>
                            </a:schemeClr>
                          </a:solidFill>
                        </a:rPr>
                        <a:t>Frequency doubled</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1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228600">
                <a:tc>
                  <a:txBody>
                    <a:bodyPr/>
                    <a:lstStyle/>
                    <a:p>
                      <a:pPr algn="ctr"/>
                      <a:r>
                        <a:rPr lang="en-US" sz="1100"/>
                        <a:t>Energy</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100" b="0" err="1">
                          <a:effectLst/>
                          <a:latin typeface="Calibri" panose="020F0502020204030204" pitchFamily="34" charset="0"/>
                          <a:ea typeface="Calibri" panose="020F0502020204030204" pitchFamily="34" charset="0"/>
                          <a:cs typeface="Times New Roman" panose="02020603050405020304" pitchFamily="18" charset="0"/>
                        </a:rPr>
                        <a:t>mJ</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0.5</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1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684662779"/>
                  </a:ext>
                </a:extLst>
              </a:tr>
              <a:tr h="228600">
                <a:tc>
                  <a:txBody>
                    <a:bodyPr/>
                    <a:lstStyle/>
                    <a:p>
                      <a:pPr algn="ctr"/>
                      <a:r>
                        <a:rPr lang="en-US" sz="1100"/>
                        <a:t>Pulse Width</a:t>
                      </a: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100" b="0" err="1">
                          <a:effectLst/>
                          <a:latin typeface="Calibri" panose="020F0502020204030204" pitchFamily="34" charset="0"/>
                          <a:ea typeface="Calibri" panose="020F0502020204030204" pitchFamily="34" charset="0"/>
                          <a:cs typeface="Times New Roman" panose="02020603050405020304" pitchFamily="18" charset="0"/>
                        </a:rPr>
                        <a:t>ps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10</a:t>
                      </a:r>
                    </a:p>
                  </a:txBody>
                  <a:tcPr marL="51435" marR="5143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100" i="1">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i="1" dirty="0">
                        <a:solidFill>
                          <a:schemeClr val="bg1">
                            <a:lumMod val="50000"/>
                          </a:schemeClr>
                        </a:solidFill>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49983163"/>
                  </a:ext>
                </a:extLst>
              </a:tr>
            </a:tbl>
          </a:graphicData>
        </a:graphic>
      </p:graphicFrame>
    </p:spTree>
    <p:extLst>
      <p:ext uri="{BB962C8B-B14F-4D97-AF65-F5344CB8AC3E}">
        <p14:creationId xmlns:p14="http://schemas.microsoft.com/office/powerpoint/2010/main" val="1659656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FEAA-F4E0-1246-B1E7-DF336DE11A19}"/>
              </a:ext>
            </a:extLst>
          </p:cNvPr>
          <p:cNvSpPr>
            <a:spLocks noGrp="1"/>
          </p:cNvSpPr>
          <p:nvPr>
            <p:ph type="title"/>
          </p:nvPr>
        </p:nvSpPr>
        <p:spPr>
          <a:xfrm>
            <a:off x="644061" y="1"/>
            <a:ext cx="7886700" cy="477749"/>
          </a:xfrm>
        </p:spPr>
        <p:txBody>
          <a:bodyPr>
            <a:normAutofit/>
          </a:bodyPr>
          <a:lstStyle/>
          <a:p>
            <a:pPr algn="ctr"/>
            <a:r>
              <a:rPr lang="en-US" sz="2100"/>
              <a:t>Experimental Time Request</a:t>
            </a:r>
          </a:p>
        </p:txBody>
      </p:sp>
      <p:graphicFrame>
        <p:nvGraphicFramePr>
          <p:cNvPr id="6" name="Content Placeholder 5">
            <a:extLst>
              <a:ext uri="{FF2B5EF4-FFF2-40B4-BE49-F238E27FC236}">
                <a16:creationId xmlns:a16="http://schemas.microsoft.com/office/drawing/2014/main" id="{A33A3B09-4E77-B749-8153-C1844FE9A83A}"/>
              </a:ext>
            </a:extLst>
          </p:cNvPr>
          <p:cNvGraphicFramePr>
            <a:graphicFrameLocks noGrp="1"/>
          </p:cNvGraphicFramePr>
          <p:nvPr>
            <p:ph idx="1"/>
          </p:nvPr>
        </p:nvGraphicFramePr>
        <p:xfrm>
          <a:off x="628650" y="968528"/>
          <a:ext cx="7886700" cy="111252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3615137945"/>
                    </a:ext>
                  </a:extLst>
                </a:gridCol>
                <a:gridCol w="2628900">
                  <a:extLst>
                    <a:ext uri="{9D8B030D-6E8A-4147-A177-3AD203B41FA5}">
                      <a16:colId xmlns:a16="http://schemas.microsoft.com/office/drawing/2014/main" val="2365650492"/>
                    </a:ext>
                  </a:extLst>
                </a:gridCol>
                <a:gridCol w="2628900">
                  <a:extLst>
                    <a:ext uri="{9D8B030D-6E8A-4147-A177-3AD203B41FA5}">
                      <a16:colId xmlns:a16="http://schemas.microsoft.com/office/drawing/2014/main" val="2983676112"/>
                    </a:ext>
                  </a:extLst>
                </a:gridCol>
              </a:tblGrid>
              <a:tr h="278130">
                <a:tc>
                  <a:txBody>
                    <a:bodyPr/>
                    <a:lstStyle/>
                    <a:p>
                      <a:pPr algn="ctr"/>
                      <a:r>
                        <a:rPr lang="en-US" sz="1000"/>
                        <a:t>Capability</a:t>
                      </a:r>
                    </a:p>
                  </a:txBody>
                  <a:tcPr marL="68580" marR="68580" marT="34290" marB="34290"/>
                </a:tc>
                <a:tc>
                  <a:txBody>
                    <a:bodyPr/>
                    <a:lstStyle/>
                    <a:p>
                      <a:pPr algn="ctr"/>
                      <a:r>
                        <a:rPr lang="en-US" sz="1000"/>
                        <a:t>Setup Hours</a:t>
                      </a:r>
                    </a:p>
                  </a:txBody>
                  <a:tcPr marL="68580" marR="68580" marT="34290" marB="34290"/>
                </a:tc>
                <a:tc>
                  <a:txBody>
                    <a:bodyPr/>
                    <a:lstStyle/>
                    <a:p>
                      <a:pPr algn="ctr"/>
                      <a:r>
                        <a:rPr lang="en-US" sz="1000"/>
                        <a:t>Running Hours</a:t>
                      </a:r>
                    </a:p>
                  </a:txBody>
                  <a:tcPr marL="68580" marR="68580" marT="34290" marB="34290"/>
                </a:tc>
                <a:extLst>
                  <a:ext uri="{0D108BD9-81ED-4DB2-BD59-A6C34878D82A}">
                    <a16:rowId xmlns:a16="http://schemas.microsoft.com/office/drawing/2014/main" val="401107034"/>
                  </a:ext>
                </a:extLst>
              </a:tr>
              <a:tr h="278130">
                <a:tc>
                  <a:txBody>
                    <a:bodyPr/>
                    <a:lstStyle/>
                    <a:p>
                      <a:r>
                        <a:rPr lang="en-US" sz="1000"/>
                        <a:t>Electron Beam Only</a:t>
                      </a:r>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98231356"/>
                  </a:ext>
                </a:extLst>
              </a:tr>
              <a:tr h="278130">
                <a:tc>
                  <a:txBody>
                    <a:bodyPr/>
                    <a:lstStyle/>
                    <a:p>
                      <a:r>
                        <a:rPr lang="en-US" sz="1000" baseline="0"/>
                        <a:t>Laser* Only (in Laser Areas)</a:t>
                      </a:r>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878200075"/>
                  </a:ext>
                </a:extLst>
              </a:tr>
              <a:tr h="278130">
                <a:tc>
                  <a:txBody>
                    <a:bodyPr/>
                    <a:lstStyle/>
                    <a:p>
                      <a:r>
                        <a:rPr lang="en-US" sz="1000" baseline="0"/>
                        <a:t>Laser* + Electron Beam</a:t>
                      </a:r>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122887864"/>
                  </a:ext>
                </a:extLst>
              </a:tr>
            </a:tbl>
          </a:graphicData>
        </a:graphic>
      </p:graphicFrame>
      <p:sp>
        <p:nvSpPr>
          <p:cNvPr id="8" name="TextBox 7">
            <a:extLst>
              <a:ext uri="{FF2B5EF4-FFF2-40B4-BE49-F238E27FC236}">
                <a16:creationId xmlns:a16="http://schemas.microsoft.com/office/drawing/2014/main" id="{8B694B9C-51DF-1B41-9225-691F9D253220}"/>
              </a:ext>
            </a:extLst>
          </p:cNvPr>
          <p:cNvSpPr txBox="1"/>
          <p:nvPr/>
        </p:nvSpPr>
        <p:spPr>
          <a:xfrm>
            <a:off x="3467528" y="608744"/>
            <a:ext cx="2218684" cy="369332"/>
          </a:xfrm>
          <a:prstGeom prst="rect">
            <a:avLst/>
          </a:prstGeom>
          <a:noFill/>
        </p:spPr>
        <p:txBody>
          <a:bodyPr wrap="none" rtlCol="0">
            <a:spAutoFit/>
          </a:bodyPr>
          <a:lstStyle/>
          <a:p>
            <a:pPr defTabSz="685800">
              <a:buClrTx/>
            </a:pPr>
            <a:r>
              <a:rPr lang="en-US" sz="1800" kern="1200" dirty="0">
                <a:solidFill>
                  <a:prstClr val="black"/>
                </a:solidFill>
                <a:latin typeface="Calibri" panose="020F0502020204030204"/>
                <a:ea typeface="+mn-ea"/>
                <a:cs typeface="+mn-cs"/>
              </a:rPr>
              <a:t>CY2023 Time Request</a:t>
            </a:r>
          </a:p>
        </p:txBody>
      </p:sp>
      <p:graphicFrame>
        <p:nvGraphicFramePr>
          <p:cNvPr id="9" name="Content Placeholder 5">
            <a:extLst>
              <a:ext uri="{FF2B5EF4-FFF2-40B4-BE49-F238E27FC236}">
                <a16:creationId xmlns:a16="http://schemas.microsoft.com/office/drawing/2014/main" id="{12C37A2F-A990-9749-952B-CEF0455DCD9E}"/>
              </a:ext>
            </a:extLst>
          </p:cNvPr>
          <p:cNvGraphicFramePr>
            <a:graphicFrameLocks/>
          </p:cNvGraphicFramePr>
          <p:nvPr/>
        </p:nvGraphicFramePr>
        <p:xfrm>
          <a:off x="642779" y="3078584"/>
          <a:ext cx="7886700" cy="111252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3615137945"/>
                    </a:ext>
                  </a:extLst>
                </a:gridCol>
                <a:gridCol w="2628900">
                  <a:extLst>
                    <a:ext uri="{9D8B030D-6E8A-4147-A177-3AD203B41FA5}">
                      <a16:colId xmlns:a16="http://schemas.microsoft.com/office/drawing/2014/main" val="2365650492"/>
                    </a:ext>
                  </a:extLst>
                </a:gridCol>
                <a:gridCol w="2628900">
                  <a:extLst>
                    <a:ext uri="{9D8B030D-6E8A-4147-A177-3AD203B41FA5}">
                      <a16:colId xmlns:a16="http://schemas.microsoft.com/office/drawing/2014/main" val="2983676112"/>
                    </a:ext>
                  </a:extLst>
                </a:gridCol>
              </a:tblGrid>
              <a:tr h="278130">
                <a:tc>
                  <a:txBody>
                    <a:bodyPr/>
                    <a:lstStyle/>
                    <a:p>
                      <a:pPr algn="ctr"/>
                      <a:r>
                        <a:rPr lang="en-US" sz="1000"/>
                        <a:t>Capability</a:t>
                      </a:r>
                    </a:p>
                  </a:txBody>
                  <a:tcPr marL="68580" marR="68580" marT="34290" marB="34290"/>
                </a:tc>
                <a:tc>
                  <a:txBody>
                    <a:bodyPr/>
                    <a:lstStyle/>
                    <a:p>
                      <a:pPr algn="ctr"/>
                      <a:r>
                        <a:rPr lang="en-US" sz="1000"/>
                        <a:t>Setup Hours</a:t>
                      </a:r>
                    </a:p>
                  </a:txBody>
                  <a:tcPr marL="68580" marR="68580" marT="34290" marB="34290"/>
                </a:tc>
                <a:tc>
                  <a:txBody>
                    <a:bodyPr/>
                    <a:lstStyle/>
                    <a:p>
                      <a:pPr algn="ctr"/>
                      <a:r>
                        <a:rPr lang="en-US" sz="1000"/>
                        <a:t>Running Hours</a:t>
                      </a:r>
                    </a:p>
                  </a:txBody>
                  <a:tcPr marL="68580" marR="68580" marT="34290" marB="34290"/>
                </a:tc>
                <a:extLst>
                  <a:ext uri="{0D108BD9-81ED-4DB2-BD59-A6C34878D82A}">
                    <a16:rowId xmlns:a16="http://schemas.microsoft.com/office/drawing/2014/main" val="401107034"/>
                  </a:ext>
                </a:extLst>
              </a:tr>
              <a:tr h="278130">
                <a:tc>
                  <a:txBody>
                    <a:bodyPr/>
                    <a:lstStyle/>
                    <a:p>
                      <a:r>
                        <a:rPr lang="en-US" sz="1000"/>
                        <a:t>Electron Beam Only</a:t>
                      </a:r>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98231356"/>
                  </a:ext>
                </a:extLst>
              </a:tr>
              <a:tr h="278130">
                <a:tc>
                  <a:txBody>
                    <a:bodyPr/>
                    <a:lstStyle/>
                    <a:p>
                      <a:r>
                        <a:rPr lang="en-US" sz="1000" baseline="0"/>
                        <a:t>Laser* Only (in Laser Areas)</a:t>
                      </a:r>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878200075"/>
                  </a:ext>
                </a:extLst>
              </a:tr>
              <a:tr h="278130">
                <a:tc>
                  <a:txBody>
                    <a:bodyPr/>
                    <a:lstStyle/>
                    <a:p>
                      <a:r>
                        <a:rPr lang="en-US" sz="1000" baseline="0"/>
                        <a:t>Laser* + Electron Beam</a:t>
                      </a:r>
                      <a:endParaRPr lang="en-US" sz="1000"/>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000"/>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122887864"/>
                  </a:ext>
                </a:extLst>
              </a:tr>
            </a:tbl>
          </a:graphicData>
        </a:graphic>
      </p:graphicFrame>
      <p:sp>
        <p:nvSpPr>
          <p:cNvPr id="11" name="TextBox 10">
            <a:extLst>
              <a:ext uri="{FF2B5EF4-FFF2-40B4-BE49-F238E27FC236}">
                <a16:creationId xmlns:a16="http://schemas.microsoft.com/office/drawing/2014/main" id="{76E3C46C-DAB6-C045-9C6E-8080C36C791D}"/>
              </a:ext>
            </a:extLst>
          </p:cNvPr>
          <p:cNvSpPr txBox="1"/>
          <p:nvPr/>
        </p:nvSpPr>
        <p:spPr>
          <a:xfrm>
            <a:off x="639568" y="4592548"/>
            <a:ext cx="2811411" cy="300082"/>
          </a:xfrm>
          <a:prstGeom prst="rect">
            <a:avLst/>
          </a:prstGeom>
          <a:noFill/>
        </p:spPr>
        <p:txBody>
          <a:bodyPr wrap="none" rtlCol="0">
            <a:spAutoFit/>
          </a:bodyPr>
          <a:lstStyle/>
          <a:p>
            <a:pPr defTabSz="685800">
              <a:buClrTx/>
            </a:pPr>
            <a:r>
              <a:rPr lang="en-US" sz="1350" kern="1200">
                <a:solidFill>
                  <a:prstClr val="black"/>
                </a:solidFill>
                <a:latin typeface="Calibri" panose="020F0502020204030204"/>
                <a:ea typeface="+mn-ea"/>
                <a:cs typeface="+mn-cs"/>
              </a:rPr>
              <a:t>* Laser = Near-IR or LWIR (CO</a:t>
            </a:r>
            <a:r>
              <a:rPr lang="en-US" sz="1350" kern="1200" baseline="-25000">
                <a:solidFill>
                  <a:prstClr val="black"/>
                </a:solidFill>
                <a:latin typeface="Calibri" panose="020F0502020204030204"/>
                <a:ea typeface="+mn-ea"/>
                <a:cs typeface="+mn-cs"/>
              </a:rPr>
              <a:t>2</a:t>
            </a:r>
            <a:r>
              <a:rPr lang="en-US" sz="1350" kern="1200">
                <a:solidFill>
                  <a:prstClr val="black"/>
                </a:solidFill>
                <a:latin typeface="Calibri" panose="020F0502020204030204"/>
                <a:ea typeface="+mn-ea"/>
                <a:cs typeface="+mn-cs"/>
              </a:rPr>
              <a:t>)  Laser</a:t>
            </a:r>
          </a:p>
        </p:txBody>
      </p:sp>
      <p:sp>
        <p:nvSpPr>
          <p:cNvPr id="12" name="TextBox 11">
            <a:extLst>
              <a:ext uri="{FF2B5EF4-FFF2-40B4-BE49-F238E27FC236}">
                <a16:creationId xmlns:a16="http://schemas.microsoft.com/office/drawing/2014/main" id="{F0DD5C7A-2802-9C41-84FC-3B5797C13958}"/>
              </a:ext>
            </a:extLst>
          </p:cNvPr>
          <p:cNvSpPr txBox="1"/>
          <p:nvPr/>
        </p:nvSpPr>
        <p:spPr>
          <a:xfrm>
            <a:off x="992742" y="2695684"/>
            <a:ext cx="6591548" cy="369332"/>
          </a:xfrm>
          <a:prstGeom prst="rect">
            <a:avLst/>
          </a:prstGeom>
          <a:noFill/>
        </p:spPr>
        <p:txBody>
          <a:bodyPr wrap="none" rtlCol="0">
            <a:spAutoFit/>
          </a:bodyPr>
          <a:lstStyle/>
          <a:p>
            <a:pPr defTabSz="685800">
              <a:buClrTx/>
            </a:pPr>
            <a:r>
              <a:rPr lang="en-US" sz="1800" kern="1200" dirty="0">
                <a:solidFill>
                  <a:prstClr val="black"/>
                </a:solidFill>
                <a:latin typeface="Calibri" panose="020F0502020204030204"/>
                <a:ea typeface="+mn-ea"/>
                <a:cs typeface="+mn-cs"/>
              </a:rPr>
              <a:t>Total Time Request for the 3-year Experiment  (including CY2023-25)</a:t>
            </a:r>
          </a:p>
        </p:txBody>
      </p:sp>
    </p:spTree>
    <p:extLst>
      <p:ext uri="{BB962C8B-B14F-4D97-AF65-F5344CB8AC3E}">
        <p14:creationId xmlns:p14="http://schemas.microsoft.com/office/powerpoint/2010/main" val="410663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34F9D6C-810C-403E-6BDC-8D7A2DD522AD}"/>
              </a:ext>
            </a:extLst>
          </p:cNvPr>
          <p:cNvSpPr>
            <a:spLocks noGrp="1"/>
          </p:cNvSpPr>
          <p:nvPr>
            <p:ph type="body" idx="1"/>
          </p:nvPr>
        </p:nvSpPr>
        <p:spPr/>
        <p:txBody>
          <a:bodyPr/>
          <a:lstStyle/>
          <a:p>
            <a:pPr marL="457200" marR="0" lvl="0" indent="-228600" algn="l" defTabSz="914400" rtl="0" eaLnBrk="1" fontAlgn="auto" latinLnBrk="0" hangingPunct="1">
              <a:lnSpc>
                <a:spcPct val="120000"/>
              </a:lnSpc>
              <a:spcBef>
                <a:spcPts val="0"/>
              </a:spcBef>
              <a:spcAft>
                <a:spcPts val="0"/>
              </a:spcAft>
              <a:buClr>
                <a:srgbClr val="D5D5D5"/>
              </a:buClr>
              <a:buSzPts val="800"/>
              <a:buFont typeface="Arial"/>
              <a:buNone/>
              <a:tabLst/>
              <a:defRPr/>
            </a:pPr>
            <a:r>
              <a:rPr kumimoji="0" lang="en-US" sz="8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p:txBody>
      </p:sp>
      <p:sp>
        <p:nvSpPr>
          <p:cNvPr id="5" name="Text Placeholder 4">
            <a:extLst>
              <a:ext uri="{FF2B5EF4-FFF2-40B4-BE49-F238E27FC236}">
                <a16:creationId xmlns:a16="http://schemas.microsoft.com/office/drawing/2014/main" id="{3809394E-994E-8B62-F2B6-AE9B8937F61D}"/>
              </a:ext>
            </a:extLst>
          </p:cNvPr>
          <p:cNvSpPr>
            <a:spLocks noGrp="1"/>
          </p:cNvSpPr>
          <p:nvPr>
            <p:ph type="body" idx="2"/>
          </p:nvPr>
        </p:nvSpPr>
        <p:spPr/>
        <p:txBody>
          <a:bodyPr/>
          <a:lstStyle/>
          <a:p>
            <a:r>
              <a:rPr lang="en-US" dirty="0"/>
              <a:t>Natural Space Environment Overview</a:t>
            </a:r>
          </a:p>
        </p:txBody>
      </p:sp>
      <p:sp>
        <p:nvSpPr>
          <p:cNvPr id="4" name="Content Placeholder 2">
            <a:extLst>
              <a:ext uri="{FF2B5EF4-FFF2-40B4-BE49-F238E27FC236}">
                <a16:creationId xmlns:a16="http://schemas.microsoft.com/office/drawing/2014/main" id="{A6E6F6B6-9FDC-E0E5-B7D7-C108C1333A48}"/>
              </a:ext>
            </a:extLst>
          </p:cNvPr>
          <p:cNvSpPr txBox="1">
            <a:spLocks/>
          </p:cNvSpPr>
          <p:nvPr/>
        </p:nvSpPr>
        <p:spPr bwMode="auto">
          <a:xfrm>
            <a:off x="5288095" y="1301750"/>
            <a:ext cx="3855905" cy="317285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noAutofit/>
          </a:bodyPr>
          <a:lstStyle>
            <a:lvl1pPr marL="225090" indent="-225090" algn="l" defTabSz="914608" rtl="0" fontAlgn="base">
              <a:lnSpc>
                <a:spcPct val="100000"/>
              </a:lnSpc>
              <a:spcBef>
                <a:spcPts val="0"/>
              </a:spcBef>
              <a:spcAft>
                <a:spcPts val="1200"/>
              </a:spcAft>
              <a:buClr>
                <a:srgbClr val="A0A0A0"/>
              </a:buClr>
              <a:buSzPct val="80000"/>
              <a:buFont typeface="AGaramond RegularSC" pitchFamily="1" charset="0"/>
              <a:buChar char="•"/>
              <a:defRPr sz="2800">
                <a:solidFill>
                  <a:srgbClr val="666666"/>
                </a:solidFill>
                <a:latin typeface="+mn-lt"/>
                <a:ea typeface="+mn-ea"/>
                <a:cs typeface="+mn-cs"/>
              </a:defRPr>
            </a:lvl1pPr>
            <a:lvl2pPr marL="682625" indent="-220663" algn="l" defTabSz="914608" rtl="0" fontAlgn="base">
              <a:lnSpc>
                <a:spcPct val="100000"/>
              </a:lnSpc>
              <a:spcBef>
                <a:spcPts val="0"/>
              </a:spcBef>
              <a:spcAft>
                <a:spcPts val="1200"/>
              </a:spcAft>
              <a:buSzPct val="80000"/>
              <a:buFont typeface="Courier New" pitchFamily="49" charset="0"/>
              <a:buChar char="o"/>
              <a:defRPr sz="2400">
                <a:solidFill>
                  <a:srgbClr val="666666"/>
                </a:solidFill>
                <a:latin typeface="+mn-lt"/>
              </a:defRPr>
            </a:lvl2pPr>
            <a:lvl3pPr marL="1146175" indent="-231775" algn="l" defTabSz="914608" rtl="0" fontAlgn="base">
              <a:lnSpc>
                <a:spcPct val="100000"/>
              </a:lnSpc>
              <a:spcBef>
                <a:spcPts val="0"/>
              </a:spcBef>
              <a:spcAft>
                <a:spcPts val="1200"/>
              </a:spcAft>
              <a:buSzPct val="90000"/>
              <a:buChar char="»"/>
              <a:defRPr sz="2000">
                <a:solidFill>
                  <a:srgbClr val="666666"/>
                </a:solidFill>
                <a:latin typeface="+mn-lt"/>
              </a:defRPr>
            </a:lvl3pPr>
            <a:lvl4pPr marL="1541442" indent="-169531" algn="l" defTabSz="914608" rtl="0" fontAlgn="base">
              <a:lnSpc>
                <a:spcPct val="100000"/>
              </a:lnSpc>
              <a:spcBef>
                <a:spcPts val="0"/>
              </a:spcBef>
              <a:spcAft>
                <a:spcPts val="1200"/>
              </a:spcAft>
              <a:defRPr sz="1300">
                <a:solidFill>
                  <a:srgbClr val="666666"/>
                </a:solidFill>
                <a:latin typeface="+mn-lt"/>
              </a:defRPr>
            </a:lvl4pPr>
            <a:lvl5pPr marL="2057155" indent="-227940" algn="l" defTabSz="914608" rtl="0" fontAlgn="base">
              <a:lnSpc>
                <a:spcPct val="100000"/>
              </a:lnSpc>
              <a:spcBef>
                <a:spcPts val="0"/>
              </a:spcBef>
              <a:spcAft>
                <a:spcPts val="1200"/>
              </a:spcAft>
              <a:defRPr sz="1300">
                <a:solidFill>
                  <a:srgbClr val="666666"/>
                </a:solidFill>
                <a:latin typeface="+mn-lt"/>
              </a:defRPr>
            </a:lvl5pPr>
            <a:lvl6pPr marL="2467446" indent="-227940" algn="l" defTabSz="914608" rtl="0" fontAlgn="base">
              <a:lnSpc>
                <a:spcPts val="2602"/>
              </a:lnSpc>
              <a:spcBef>
                <a:spcPct val="0"/>
              </a:spcBef>
              <a:spcAft>
                <a:spcPts val="595"/>
              </a:spcAft>
              <a:defRPr sz="1300">
                <a:solidFill>
                  <a:srgbClr val="666666"/>
                </a:solidFill>
                <a:latin typeface="+mn-lt"/>
              </a:defRPr>
            </a:lvl6pPr>
            <a:lvl7pPr marL="2877737" indent="-227940" algn="l" defTabSz="914608" rtl="0" fontAlgn="base">
              <a:lnSpc>
                <a:spcPts val="2602"/>
              </a:lnSpc>
              <a:spcBef>
                <a:spcPct val="0"/>
              </a:spcBef>
              <a:spcAft>
                <a:spcPts val="595"/>
              </a:spcAft>
              <a:defRPr sz="1300">
                <a:solidFill>
                  <a:srgbClr val="666666"/>
                </a:solidFill>
                <a:latin typeface="+mn-lt"/>
              </a:defRPr>
            </a:lvl7pPr>
            <a:lvl8pPr marL="3288029" indent="-227940" algn="l" defTabSz="914608" rtl="0" fontAlgn="base">
              <a:lnSpc>
                <a:spcPts val="2602"/>
              </a:lnSpc>
              <a:spcBef>
                <a:spcPct val="0"/>
              </a:spcBef>
              <a:spcAft>
                <a:spcPts val="595"/>
              </a:spcAft>
              <a:defRPr sz="1300">
                <a:solidFill>
                  <a:srgbClr val="666666"/>
                </a:solidFill>
                <a:latin typeface="+mn-lt"/>
              </a:defRPr>
            </a:lvl8pPr>
            <a:lvl9pPr marL="3698320" indent="-227940" algn="l" defTabSz="914608" rtl="0" fontAlgn="base">
              <a:lnSpc>
                <a:spcPts val="2602"/>
              </a:lnSpc>
              <a:spcBef>
                <a:spcPct val="0"/>
              </a:spcBef>
              <a:spcAft>
                <a:spcPts val="595"/>
              </a:spcAft>
              <a:defRPr sz="1300">
                <a:solidFill>
                  <a:srgbClr val="666666"/>
                </a:solidFill>
                <a:latin typeface="+mn-lt"/>
              </a:defRPr>
            </a:lvl9pPr>
          </a:lstStyle>
          <a:p>
            <a:pPr marL="225090" marR="0" lvl="0" indent="-225090" algn="l" defTabSz="914608" rtl="0" eaLnBrk="1" fontAlgn="base" latinLnBrk="0" hangingPunct="1">
              <a:lnSpc>
                <a:spcPct val="90000"/>
              </a:lnSpc>
              <a:spcBef>
                <a:spcPts val="0"/>
              </a:spcBef>
              <a:spcAft>
                <a:spcPts val="0"/>
              </a:spcAft>
              <a:buClr>
                <a:srgbClr val="A0A0A0"/>
              </a:buClr>
              <a:buSzPct val="80000"/>
              <a:buFont typeface="AGaramond RegularSC" pitchFamily="1" charset="0"/>
              <a:buChar char="•"/>
              <a:tabLst/>
              <a:defRPr/>
            </a:pPr>
            <a:r>
              <a:rPr kumimoji="0" lang="en-US" sz="1600" b="0" i="0" u="none" strike="noStrike" kern="0" cap="none" spc="0" normalizeH="0" baseline="0" noProof="0" dirty="0">
                <a:ln>
                  <a:noFill/>
                </a:ln>
                <a:solidFill>
                  <a:srgbClr val="C00000"/>
                </a:solidFill>
                <a:effectLst/>
                <a:uLnTx/>
                <a:uFillTx/>
                <a:latin typeface="Arial"/>
                <a:ea typeface="+mn-ea"/>
                <a:cs typeface="+mn-cs"/>
              </a:rPr>
              <a:t>Particle radiation </a:t>
            </a:r>
            <a:r>
              <a:rPr kumimoji="0" lang="en-US" sz="1600" b="0" i="0" u="none" strike="noStrike" kern="0" cap="none" spc="0" normalizeH="0" baseline="0" noProof="0" dirty="0">
                <a:ln>
                  <a:noFill/>
                </a:ln>
                <a:solidFill>
                  <a:srgbClr val="666666"/>
                </a:solidFill>
                <a:effectLst/>
                <a:uLnTx/>
                <a:uFillTx/>
                <a:latin typeface="Arial"/>
                <a:ea typeface="+mn-ea"/>
                <a:cs typeface="+mn-cs"/>
              </a:rPr>
              <a:t>– High-energy electrons, protons &amp; heavy ions</a:t>
            </a:r>
          </a:p>
          <a:p>
            <a:pPr marL="682625" marR="0" lvl="1" indent="-220663" algn="l" defTabSz="914608" rtl="0" eaLnBrk="1" fontAlgn="base" latinLnBrk="0" hangingPunct="1">
              <a:lnSpc>
                <a:spcPct val="90000"/>
              </a:lnSpc>
              <a:spcBef>
                <a:spcPts val="0"/>
              </a:spcBef>
              <a:spcAft>
                <a:spcPts val="0"/>
              </a:spcAft>
              <a:buClrTx/>
              <a:buSzPct val="80000"/>
              <a:buFont typeface="Courier New" pitchFamily="49" charset="0"/>
              <a:buChar char="o"/>
              <a:tabLst/>
              <a:defRPr/>
            </a:pPr>
            <a:r>
              <a:rPr kumimoji="0" lang="en-US" sz="1600" b="0" i="0" u="none" strike="noStrike" kern="0" cap="none" spc="0" normalizeH="0" baseline="0" noProof="0" dirty="0">
                <a:ln>
                  <a:noFill/>
                </a:ln>
                <a:solidFill>
                  <a:srgbClr val="666666"/>
                </a:solidFill>
                <a:effectLst/>
                <a:uLnTx/>
                <a:uFillTx/>
                <a:latin typeface="Arial"/>
              </a:rPr>
              <a:t>Solar</a:t>
            </a:r>
          </a:p>
          <a:p>
            <a:pPr marL="682625" marR="0" lvl="1" indent="-220663" algn="l" defTabSz="914608" rtl="0" eaLnBrk="1" fontAlgn="base" latinLnBrk="0" hangingPunct="1">
              <a:lnSpc>
                <a:spcPct val="90000"/>
              </a:lnSpc>
              <a:spcBef>
                <a:spcPts val="0"/>
              </a:spcBef>
              <a:spcAft>
                <a:spcPts val="0"/>
              </a:spcAft>
              <a:buClrTx/>
              <a:buSzPct val="80000"/>
              <a:buFont typeface="Courier New" pitchFamily="49" charset="0"/>
              <a:buChar char="o"/>
              <a:tabLst/>
              <a:defRPr/>
            </a:pPr>
            <a:r>
              <a:rPr kumimoji="0" lang="en-US" sz="1600" b="0" i="0" u="none" strike="noStrike" kern="0" cap="none" spc="0" normalizeH="0" baseline="0" noProof="0" dirty="0">
                <a:ln>
                  <a:noFill/>
                </a:ln>
                <a:solidFill>
                  <a:srgbClr val="666666"/>
                </a:solidFill>
                <a:effectLst/>
                <a:uLnTx/>
                <a:uFillTx/>
                <a:latin typeface="Arial"/>
              </a:rPr>
              <a:t>Galactic cosmic rays (GCR)</a:t>
            </a:r>
          </a:p>
          <a:p>
            <a:pPr marL="682625" marR="0" lvl="1" indent="-220663" algn="l" defTabSz="914608" rtl="0" eaLnBrk="1" fontAlgn="base" latinLnBrk="0" hangingPunct="1">
              <a:lnSpc>
                <a:spcPct val="90000"/>
              </a:lnSpc>
              <a:spcBef>
                <a:spcPts val="0"/>
              </a:spcBef>
              <a:spcAft>
                <a:spcPts val="0"/>
              </a:spcAft>
              <a:buClrTx/>
              <a:buSzPct val="80000"/>
              <a:buFont typeface="Courier New" pitchFamily="49" charset="0"/>
              <a:buChar char="o"/>
              <a:tabLst/>
              <a:defRPr/>
            </a:pPr>
            <a:r>
              <a:rPr kumimoji="0" lang="en-US" sz="1600" b="0" i="0" u="none" strike="noStrike" kern="0" cap="none" spc="0" normalizeH="0" baseline="0" noProof="0" dirty="0">
                <a:ln>
                  <a:noFill/>
                </a:ln>
                <a:solidFill>
                  <a:srgbClr val="666666"/>
                </a:solidFill>
                <a:effectLst/>
                <a:uLnTx/>
                <a:uFillTx/>
                <a:latin typeface="Arial"/>
              </a:rPr>
              <a:t>Trapped in magnetospheres</a:t>
            </a:r>
          </a:p>
          <a:p>
            <a:pPr marL="225090" marR="0" lvl="0" indent="-225090" algn="l" defTabSz="914608" rtl="0" eaLnBrk="1" fontAlgn="base" latinLnBrk="0" hangingPunct="1">
              <a:lnSpc>
                <a:spcPct val="90000"/>
              </a:lnSpc>
              <a:spcBef>
                <a:spcPts val="0"/>
              </a:spcBef>
              <a:spcAft>
                <a:spcPts val="0"/>
              </a:spcAft>
              <a:buClr>
                <a:srgbClr val="A0A0A0"/>
              </a:buClr>
              <a:buSzPct val="80000"/>
              <a:buFont typeface="AGaramond RegularSC" pitchFamily="1" charset="0"/>
              <a:buChar char="•"/>
              <a:tabLst/>
              <a:defRPr/>
            </a:pPr>
            <a:r>
              <a:rPr kumimoji="0" lang="en-US" sz="1600" b="0" i="0" u="none" strike="noStrike" kern="0" cap="none" spc="0" normalizeH="0" baseline="0" noProof="0" dirty="0">
                <a:ln>
                  <a:noFill/>
                </a:ln>
                <a:solidFill>
                  <a:srgbClr val="666666"/>
                </a:solidFill>
                <a:effectLst/>
                <a:uLnTx/>
                <a:uFillTx/>
                <a:latin typeface="Arial"/>
                <a:ea typeface="+mn-ea"/>
                <a:cs typeface="+mn-cs"/>
              </a:rPr>
              <a:t>Plasma</a:t>
            </a:r>
          </a:p>
          <a:p>
            <a:pPr marL="682625" marR="0" lvl="1" indent="-220663" algn="l" defTabSz="914608" rtl="0" eaLnBrk="1" fontAlgn="base" latinLnBrk="0" hangingPunct="1">
              <a:lnSpc>
                <a:spcPct val="90000"/>
              </a:lnSpc>
              <a:spcBef>
                <a:spcPts val="0"/>
              </a:spcBef>
              <a:spcAft>
                <a:spcPts val="0"/>
              </a:spcAft>
              <a:buClrTx/>
              <a:buSzPct val="80000"/>
              <a:buFont typeface="Courier New" pitchFamily="49" charset="0"/>
              <a:buChar char="o"/>
              <a:tabLst/>
              <a:defRPr/>
            </a:pPr>
            <a:r>
              <a:rPr kumimoji="0" lang="en-US" sz="1600" b="0" i="0" u="none" strike="noStrike" kern="0" cap="none" spc="0" normalizeH="0" baseline="0" noProof="0" dirty="0">
                <a:ln>
                  <a:noFill/>
                </a:ln>
                <a:solidFill>
                  <a:srgbClr val="666666"/>
                </a:solidFill>
                <a:effectLst/>
                <a:uLnTx/>
                <a:uFillTx/>
                <a:latin typeface="Arial"/>
              </a:rPr>
              <a:t>Ionosphere</a:t>
            </a:r>
          </a:p>
          <a:p>
            <a:pPr marL="682625" marR="0" lvl="1" indent="-220663" algn="l" defTabSz="914608" rtl="0" eaLnBrk="1" fontAlgn="base" latinLnBrk="0" hangingPunct="1">
              <a:lnSpc>
                <a:spcPct val="90000"/>
              </a:lnSpc>
              <a:spcBef>
                <a:spcPts val="0"/>
              </a:spcBef>
              <a:spcAft>
                <a:spcPts val="0"/>
              </a:spcAft>
              <a:buClrTx/>
              <a:buSzPct val="80000"/>
              <a:buFont typeface="Courier New" pitchFamily="49" charset="0"/>
              <a:buChar char="o"/>
              <a:tabLst/>
              <a:defRPr/>
            </a:pPr>
            <a:r>
              <a:rPr kumimoji="0" lang="en-US" sz="1600" b="0" i="0" u="none" strike="noStrike" kern="0" cap="none" spc="0" normalizeH="0" baseline="0" noProof="0" dirty="0">
                <a:ln>
                  <a:noFill/>
                </a:ln>
                <a:solidFill>
                  <a:srgbClr val="666666"/>
                </a:solidFill>
                <a:effectLst/>
                <a:uLnTx/>
                <a:uFillTx/>
                <a:latin typeface="Arial"/>
              </a:rPr>
              <a:t>Plasmasphere – Magnetosphere</a:t>
            </a:r>
          </a:p>
          <a:p>
            <a:pPr marL="682625" marR="0" lvl="1" indent="-220663" algn="l" defTabSz="914608" rtl="0" eaLnBrk="1" fontAlgn="base" latinLnBrk="0" hangingPunct="1">
              <a:lnSpc>
                <a:spcPct val="90000"/>
              </a:lnSpc>
              <a:spcBef>
                <a:spcPts val="0"/>
              </a:spcBef>
              <a:spcAft>
                <a:spcPts val="0"/>
              </a:spcAft>
              <a:buClrTx/>
              <a:buSzPct val="80000"/>
              <a:buFont typeface="Courier New" pitchFamily="49" charset="0"/>
              <a:buChar char="o"/>
              <a:tabLst/>
              <a:defRPr/>
            </a:pPr>
            <a:r>
              <a:rPr kumimoji="0" lang="en-US" sz="1600" b="0" i="0" u="none" strike="noStrike" kern="0" cap="none" spc="0" normalizeH="0" baseline="0" noProof="0" dirty="0">
                <a:ln>
                  <a:noFill/>
                </a:ln>
                <a:solidFill>
                  <a:srgbClr val="666666"/>
                </a:solidFill>
                <a:effectLst/>
                <a:uLnTx/>
                <a:uFillTx/>
                <a:latin typeface="Arial"/>
              </a:rPr>
              <a:t>Solar wind</a:t>
            </a:r>
          </a:p>
          <a:p>
            <a:pPr marL="225090" marR="0" lvl="0" indent="-225090" algn="l" defTabSz="914608" rtl="0" eaLnBrk="1" fontAlgn="base" latinLnBrk="0" hangingPunct="1">
              <a:lnSpc>
                <a:spcPct val="90000"/>
              </a:lnSpc>
              <a:spcBef>
                <a:spcPts val="0"/>
              </a:spcBef>
              <a:spcAft>
                <a:spcPts val="0"/>
              </a:spcAft>
              <a:buClr>
                <a:srgbClr val="A0A0A0"/>
              </a:buClr>
              <a:buSzPct val="80000"/>
              <a:buFont typeface="AGaramond RegularSC" pitchFamily="1" charset="0"/>
              <a:buChar char="•"/>
              <a:tabLst/>
              <a:defRPr/>
            </a:pPr>
            <a:r>
              <a:rPr kumimoji="0" lang="en-US" sz="1600" b="0" i="0" u="none" strike="noStrike" kern="0" cap="none" spc="0" normalizeH="0" baseline="0" noProof="0" dirty="0">
                <a:ln>
                  <a:noFill/>
                </a:ln>
                <a:solidFill>
                  <a:srgbClr val="666666"/>
                </a:solidFill>
                <a:effectLst/>
                <a:uLnTx/>
                <a:uFillTx/>
                <a:latin typeface="Arial"/>
                <a:ea typeface="+mn-ea"/>
                <a:cs typeface="+mn-cs"/>
              </a:rPr>
              <a:t>Neutral gas particles</a:t>
            </a:r>
          </a:p>
          <a:p>
            <a:pPr marL="682625" marR="0" lvl="1" indent="-220663" algn="l" defTabSz="914608" rtl="0" eaLnBrk="1" fontAlgn="base" latinLnBrk="0" hangingPunct="1">
              <a:lnSpc>
                <a:spcPct val="90000"/>
              </a:lnSpc>
              <a:spcBef>
                <a:spcPts val="0"/>
              </a:spcBef>
              <a:spcAft>
                <a:spcPts val="0"/>
              </a:spcAft>
              <a:buClrTx/>
              <a:buSzPct val="80000"/>
              <a:buFont typeface="Courier New" pitchFamily="49" charset="0"/>
              <a:buChar char="o"/>
              <a:tabLst/>
              <a:defRPr/>
            </a:pPr>
            <a:r>
              <a:rPr kumimoji="0" lang="en-US" sz="1600" b="0" i="0" u="none" strike="noStrike" kern="0" cap="none" spc="0" normalizeH="0" baseline="0" noProof="0" dirty="0">
                <a:ln>
                  <a:noFill/>
                </a:ln>
                <a:solidFill>
                  <a:srgbClr val="666666"/>
                </a:solidFill>
                <a:effectLst/>
                <a:uLnTx/>
                <a:uFillTx/>
                <a:latin typeface="Arial"/>
              </a:rPr>
              <a:t>Lower – atomic oxygen (AO)</a:t>
            </a:r>
          </a:p>
          <a:p>
            <a:pPr marL="682625" marR="0" lvl="1" indent="-220663" algn="l" defTabSz="914608" rtl="0" eaLnBrk="1" fontAlgn="base" latinLnBrk="0" hangingPunct="1">
              <a:lnSpc>
                <a:spcPct val="90000"/>
              </a:lnSpc>
              <a:spcBef>
                <a:spcPts val="0"/>
              </a:spcBef>
              <a:spcAft>
                <a:spcPts val="0"/>
              </a:spcAft>
              <a:buClrTx/>
              <a:buSzPct val="80000"/>
              <a:buFont typeface="Courier New" pitchFamily="49" charset="0"/>
              <a:buChar char="o"/>
              <a:tabLst/>
              <a:defRPr/>
            </a:pPr>
            <a:r>
              <a:rPr kumimoji="0" lang="en-US" sz="1600" b="0" i="0" u="none" strike="noStrike" kern="0" cap="none" spc="0" normalizeH="0" baseline="0" noProof="0" dirty="0">
                <a:ln>
                  <a:noFill/>
                </a:ln>
                <a:solidFill>
                  <a:srgbClr val="666666"/>
                </a:solidFill>
                <a:effectLst/>
                <a:uLnTx/>
                <a:uFillTx/>
                <a:latin typeface="Arial"/>
              </a:rPr>
              <a:t>Higher – hydrogen &amp; helium</a:t>
            </a:r>
          </a:p>
          <a:p>
            <a:pPr marL="225090" marR="0" lvl="0" indent="-225090" algn="l" defTabSz="914608" rtl="0" eaLnBrk="1" fontAlgn="base" latinLnBrk="0" hangingPunct="1">
              <a:lnSpc>
                <a:spcPct val="90000"/>
              </a:lnSpc>
              <a:spcBef>
                <a:spcPts val="0"/>
              </a:spcBef>
              <a:spcAft>
                <a:spcPts val="0"/>
              </a:spcAft>
              <a:buClr>
                <a:srgbClr val="A0A0A0"/>
              </a:buClr>
              <a:buSzPct val="80000"/>
              <a:buFont typeface="AGaramond RegularSC" pitchFamily="1" charset="0"/>
              <a:buChar char="•"/>
              <a:tabLst/>
              <a:defRPr/>
            </a:pPr>
            <a:r>
              <a:rPr kumimoji="0" lang="en-US" sz="1600" b="0" i="0" u="none" strike="noStrike" kern="0" cap="none" spc="0" normalizeH="0" baseline="0" noProof="0" dirty="0">
                <a:ln>
                  <a:noFill/>
                </a:ln>
                <a:solidFill>
                  <a:srgbClr val="666666"/>
                </a:solidFill>
                <a:effectLst/>
                <a:uLnTx/>
                <a:uFillTx/>
                <a:latin typeface="Arial"/>
                <a:ea typeface="+mn-ea"/>
                <a:cs typeface="+mn-cs"/>
              </a:rPr>
              <a:t>Ultraviolet and X-ray</a:t>
            </a:r>
          </a:p>
          <a:p>
            <a:pPr marL="225090" marR="0" lvl="0" indent="-225090" algn="l" defTabSz="914608" rtl="0" eaLnBrk="1" fontAlgn="base" latinLnBrk="0" hangingPunct="1">
              <a:lnSpc>
                <a:spcPct val="90000"/>
              </a:lnSpc>
              <a:spcBef>
                <a:spcPts val="0"/>
              </a:spcBef>
              <a:spcAft>
                <a:spcPts val="0"/>
              </a:spcAft>
              <a:buClr>
                <a:srgbClr val="A0A0A0"/>
              </a:buClr>
              <a:buSzPct val="80000"/>
              <a:buFont typeface="AGaramond RegularSC" pitchFamily="1" charset="0"/>
              <a:buChar char="•"/>
              <a:tabLst/>
              <a:defRPr/>
            </a:pPr>
            <a:r>
              <a:rPr kumimoji="0" lang="en-US" sz="1600" b="0" i="0" u="none" strike="noStrike" kern="0" cap="none" spc="0" normalizeH="0" baseline="0" noProof="0" dirty="0">
                <a:ln>
                  <a:noFill/>
                </a:ln>
                <a:solidFill>
                  <a:srgbClr val="666666"/>
                </a:solidFill>
                <a:effectLst/>
                <a:uLnTx/>
                <a:uFillTx/>
                <a:latin typeface="Arial"/>
                <a:ea typeface="+mn-ea"/>
                <a:cs typeface="+mn-cs"/>
              </a:rPr>
              <a:t>Micrometeoroids &amp; orbital debris</a:t>
            </a:r>
          </a:p>
        </p:txBody>
      </p:sp>
      <p:pic>
        <p:nvPicPr>
          <p:cNvPr id="2050" name="Picture 2">
            <a:extLst>
              <a:ext uri="{FF2B5EF4-FFF2-40B4-BE49-F238E27FC236}">
                <a16:creationId xmlns:a16="http://schemas.microsoft.com/office/drawing/2014/main" id="{58859077-C830-328A-0114-8FEC4E606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85" y="1301750"/>
            <a:ext cx="45974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9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6AA984-9FA8-DA49-AE37-A60C5D29C130}"/>
              </a:ext>
            </a:extLst>
          </p:cNvPr>
          <p:cNvSpPr>
            <a:spLocks noGrp="1"/>
          </p:cNvSpPr>
          <p:nvPr>
            <p:ph type="body" idx="1"/>
          </p:nvPr>
        </p:nvSpPr>
        <p:spPr/>
        <p:txBody>
          <a:bodyPr/>
          <a:lstStyle/>
          <a:p>
            <a:pPr marL="457200" marR="0" lvl="0" indent="-228600" algn="l" defTabSz="914400" rtl="0" eaLnBrk="1" fontAlgn="auto" latinLnBrk="0" hangingPunct="1">
              <a:lnSpc>
                <a:spcPct val="120000"/>
              </a:lnSpc>
              <a:spcBef>
                <a:spcPts val="0"/>
              </a:spcBef>
              <a:spcAft>
                <a:spcPts val="0"/>
              </a:spcAft>
              <a:buClr>
                <a:srgbClr val="D5D5D5"/>
              </a:buClr>
              <a:buSzPts val="800"/>
              <a:buFont typeface="Arial"/>
              <a:buNone/>
              <a:tabLst/>
              <a:defRPr/>
            </a:pPr>
            <a:r>
              <a:rPr kumimoji="0" lang="en-US" sz="8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p:txBody>
      </p:sp>
      <p:sp>
        <p:nvSpPr>
          <p:cNvPr id="14" name="Text Placeholder 13">
            <a:extLst>
              <a:ext uri="{FF2B5EF4-FFF2-40B4-BE49-F238E27FC236}">
                <a16:creationId xmlns:a16="http://schemas.microsoft.com/office/drawing/2014/main" id="{C36241B2-8964-AED6-29B4-8CA18A95435C}"/>
              </a:ext>
            </a:extLst>
          </p:cNvPr>
          <p:cNvSpPr>
            <a:spLocks noGrp="1"/>
          </p:cNvSpPr>
          <p:nvPr>
            <p:ph type="body" idx="2"/>
          </p:nvPr>
        </p:nvSpPr>
        <p:spPr/>
        <p:txBody>
          <a:bodyPr/>
          <a:lstStyle/>
          <a:p>
            <a:r>
              <a:rPr lang="en-US" dirty="0"/>
              <a:t>Natural Space Environment: GCR</a:t>
            </a:r>
          </a:p>
        </p:txBody>
      </p:sp>
      <p:grpSp>
        <p:nvGrpSpPr>
          <p:cNvPr id="6" name="Group 5">
            <a:extLst>
              <a:ext uri="{FF2B5EF4-FFF2-40B4-BE49-F238E27FC236}">
                <a16:creationId xmlns:a16="http://schemas.microsoft.com/office/drawing/2014/main" id="{76F6EA82-4D76-004F-B2D8-C6AE28F407DE}"/>
              </a:ext>
            </a:extLst>
          </p:cNvPr>
          <p:cNvGrpSpPr/>
          <p:nvPr/>
        </p:nvGrpSpPr>
        <p:grpSpPr>
          <a:xfrm>
            <a:off x="4178169" y="1135457"/>
            <a:ext cx="3429000" cy="2674956"/>
            <a:chOff x="4047893" y="1014761"/>
            <a:chExt cx="4572000" cy="3566609"/>
          </a:xfrm>
        </p:grpSpPr>
        <p:pic>
          <p:nvPicPr>
            <p:cNvPr id="7" name="Picture 1" descr="C:\Users\jpellish\Documents\NEPP\Publications\NSREC-2012\Short Course\gcr_geo.flx.jpg">
              <a:extLst>
                <a:ext uri="{FF2B5EF4-FFF2-40B4-BE49-F238E27FC236}">
                  <a16:creationId xmlns:a16="http://schemas.microsoft.com/office/drawing/2014/main" id="{8299A553-E350-F94A-9E85-AFDD92FD49D2}"/>
                </a:ext>
              </a:extLst>
            </p:cNvPr>
            <p:cNvPicPr>
              <a:picLocks noChangeAspect="1" noChangeArrowheads="1"/>
            </p:cNvPicPr>
            <p:nvPr/>
          </p:nvPicPr>
          <p:blipFill>
            <a:blip r:embed="rId2" cstate="print"/>
            <a:srcRect t="8384" r="5488"/>
            <a:stretch>
              <a:fillRect/>
            </a:stretch>
          </p:blipFill>
          <p:spPr bwMode="auto">
            <a:xfrm>
              <a:off x="4047893" y="1338152"/>
              <a:ext cx="4572000" cy="2954593"/>
            </a:xfrm>
            <a:prstGeom prst="rect">
              <a:avLst/>
            </a:prstGeom>
            <a:noFill/>
            <a:ln>
              <a:solidFill>
                <a:schemeClr val="tx1"/>
              </a:solidFill>
            </a:ln>
          </p:spPr>
        </p:pic>
        <p:sp>
          <p:nvSpPr>
            <p:cNvPr id="8" name="TextBox 7">
              <a:extLst>
                <a:ext uri="{FF2B5EF4-FFF2-40B4-BE49-F238E27FC236}">
                  <a16:creationId xmlns:a16="http://schemas.microsoft.com/office/drawing/2014/main" id="{180B56EA-E193-184A-A30F-94E1BEBB1FFF}"/>
                </a:ext>
              </a:extLst>
            </p:cNvPr>
            <p:cNvSpPr txBox="1"/>
            <p:nvPr/>
          </p:nvSpPr>
          <p:spPr>
            <a:xfrm>
              <a:off x="4561829" y="1014761"/>
              <a:ext cx="3544133" cy="338555"/>
            </a:xfrm>
            <a:prstGeom prst="rect">
              <a:avLst/>
            </a:prstGeom>
            <a:noFill/>
          </p:spPr>
          <p:txBody>
            <a:bodyPr wrap="none" rtlCol="0">
              <a:spAutoFit/>
            </a:bodyPr>
            <a:lstStyle/>
            <a:p>
              <a:pPr algn="ctr"/>
              <a:r>
                <a:rPr lang="en-US" sz="1050" dirty="0" err="1">
                  <a:solidFill>
                    <a:schemeClr val="tx1"/>
                  </a:solidFill>
                  <a:latin typeface="+mn-lt"/>
                </a:rPr>
                <a:t>Nymmik</a:t>
              </a:r>
              <a:r>
                <a:rPr lang="en-US" sz="1050" dirty="0">
                  <a:solidFill>
                    <a:schemeClr val="bg1"/>
                  </a:solidFill>
                  <a:latin typeface="+mn-lt"/>
                </a:rPr>
                <a:t> 1992 Model, Geostationary Orbit</a:t>
              </a:r>
            </a:p>
          </p:txBody>
        </p:sp>
        <p:sp>
          <p:nvSpPr>
            <p:cNvPr id="9" name="TextBox 8">
              <a:extLst>
                <a:ext uri="{FF2B5EF4-FFF2-40B4-BE49-F238E27FC236}">
                  <a16:creationId xmlns:a16="http://schemas.microsoft.com/office/drawing/2014/main" id="{3DD60754-824A-7847-B1A2-542B16E343C5}"/>
                </a:ext>
              </a:extLst>
            </p:cNvPr>
            <p:cNvSpPr txBox="1"/>
            <p:nvPr/>
          </p:nvSpPr>
          <p:spPr>
            <a:xfrm>
              <a:off x="5269286" y="4304371"/>
              <a:ext cx="2129216" cy="276999"/>
            </a:xfrm>
            <a:prstGeom prst="rect">
              <a:avLst/>
            </a:prstGeom>
            <a:noFill/>
          </p:spPr>
          <p:txBody>
            <a:bodyPr wrap="none" rtlCol="0">
              <a:spAutoFit/>
            </a:bodyPr>
            <a:lstStyle/>
            <a:p>
              <a:pPr algn="ctr"/>
              <a:r>
                <a:rPr lang="en-US" sz="750" dirty="0">
                  <a:latin typeface="+mn-lt"/>
                </a:rPr>
                <a:t>https://creme.isde.vanderbilt.edu/</a:t>
              </a:r>
            </a:p>
          </p:txBody>
        </p:sp>
      </p:grpSp>
      <p:grpSp>
        <p:nvGrpSpPr>
          <p:cNvPr id="10" name="Group 9">
            <a:extLst>
              <a:ext uri="{FF2B5EF4-FFF2-40B4-BE49-F238E27FC236}">
                <a16:creationId xmlns:a16="http://schemas.microsoft.com/office/drawing/2014/main" id="{6C092EE9-615D-9040-8EF8-E7C070A1DEA1}"/>
              </a:ext>
            </a:extLst>
          </p:cNvPr>
          <p:cNvGrpSpPr/>
          <p:nvPr/>
        </p:nvGrpSpPr>
        <p:grpSpPr>
          <a:xfrm>
            <a:off x="1495372" y="1121771"/>
            <a:ext cx="2297349" cy="2879490"/>
            <a:chOff x="692804" y="821671"/>
            <a:chExt cx="2953057" cy="4227324"/>
          </a:xfrm>
        </p:grpSpPr>
        <p:sp>
          <p:nvSpPr>
            <p:cNvPr id="11" name="TextBox 10">
              <a:extLst>
                <a:ext uri="{FF2B5EF4-FFF2-40B4-BE49-F238E27FC236}">
                  <a16:creationId xmlns:a16="http://schemas.microsoft.com/office/drawing/2014/main" id="{C37B96DF-03C6-1847-8B22-702F7AE27512}"/>
                </a:ext>
              </a:extLst>
            </p:cNvPr>
            <p:cNvSpPr txBox="1"/>
            <p:nvPr/>
          </p:nvSpPr>
          <p:spPr>
            <a:xfrm>
              <a:off x="738041" y="4724286"/>
              <a:ext cx="2862588" cy="324709"/>
            </a:xfrm>
            <a:prstGeom prst="rect">
              <a:avLst/>
            </a:prstGeom>
            <a:noFill/>
          </p:spPr>
          <p:txBody>
            <a:bodyPr wrap="none" rtlCol="0">
              <a:spAutoFit/>
            </a:bodyPr>
            <a:lstStyle/>
            <a:p>
              <a:pPr algn="ctr"/>
              <a:r>
                <a:rPr lang="en-US" sz="750" dirty="0">
                  <a:solidFill>
                    <a:schemeClr val="tx1"/>
                  </a:solidFill>
                  <a:latin typeface="+mn-lt"/>
                </a:rPr>
                <a:t>R. A. </a:t>
              </a:r>
              <a:r>
                <a:rPr lang="en-US" sz="750" dirty="0" err="1">
                  <a:solidFill>
                    <a:schemeClr val="tx1"/>
                  </a:solidFill>
                  <a:latin typeface="+mn-lt"/>
                </a:rPr>
                <a:t>Mewaldt</a:t>
              </a:r>
              <a:r>
                <a:rPr lang="en-US" sz="750" dirty="0">
                  <a:solidFill>
                    <a:schemeClr val="tx1"/>
                  </a:solidFill>
                  <a:latin typeface="+mn-lt"/>
                </a:rPr>
                <a:t>, </a:t>
              </a:r>
              <a:r>
                <a:rPr lang="en-US" sz="750" i="1" dirty="0">
                  <a:solidFill>
                    <a:schemeClr val="tx1"/>
                  </a:solidFill>
                  <a:latin typeface="+mn-lt"/>
                </a:rPr>
                <a:t>Adv. in Space Res.</a:t>
              </a:r>
              <a:r>
                <a:rPr lang="en-US" sz="750" dirty="0">
                  <a:solidFill>
                    <a:schemeClr val="tx1"/>
                  </a:solidFill>
                  <a:latin typeface="+mn-lt"/>
                </a:rPr>
                <a:t>, 1994.</a:t>
              </a:r>
            </a:p>
          </p:txBody>
        </p:sp>
        <p:pic>
          <p:nvPicPr>
            <p:cNvPr id="12" name="Picture 1">
              <a:extLst>
                <a:ext uri="{FF2B5EF4-FFF2-40B4-BE49-F238E27FC236}">
                  <a16:creationId xmlns:a16="http://schemas.microsoft.com/office/drawing/2014/main" id="{C6FF2952-AC16-BD40-A5C7-829BA45A5A19}"/>
                </a:ext>
              </a:extLst>
            </p:cNvPr>
            <p:cNvPicPr>
              <a:picLocks noChangeAspect="1" noChangeArrowheads="1"/>
            </p:cNvPicPr>
            <p:nvPr/>
          </p:nvPicPr>
          <p:blipFill>
            <a:blip r:embed="rId3" cstate="print"/>
            <a:srcRect/>
            <a:stretch>
              <a:fillRect/>
            </a:stretch>
          </p:blipFill>
          <p:spPr bwMode="auto">
            <a:xfrm>
              <a:off x="692804" y="821671"/>
              <a:ext cx="2953057" cy="3886200"/>
            </a:xfrm>
            <a:prstGeom prst="rect">
              <a:avLst/>
            </a:prstGeom>
            <a:noFill/>
            <a:ln w="9525">
              <a:solidFill>
                <a:schemeClr val="tx1"/>
              </a:solidFill>
              <a:miter lim="800000"/>
              <a:headEnd/>
              <a:tailEnd/>
            </a:ln>
          </p:spPr>
        </p:pic>
      </p:grpSp>
      <p:sp>
        <p:nvSpPr>
          <p:cNvPr id="4" name="Content Placeholder 4">
            <a:extLst>
              <a:ext uri="{FF2B5EF4-FFF2-40B4-BE49-F238E27FC236}">
                <a16:creationId xmlns:a16="http://schemas.microsoft.com/office/drawing/2014/main" id="{BC2B9679-6322-AE96-F9C1-0EE1861DFB39}"/>
              </a:ext>
            </a:extLst>
          </p:cNvPr>
          <p:cNvSpPr txBox="1">
            <a:spLocks/>
          </p:cNvSpPr>
          <p:nvPr/>
        </p:nvSpPr>
        <p:spPr>
          <a:xfrm>
            <a:off x="2351828" y="3999845"/>
            <a:ext cx="6343650" cy="1315745"/>
          </a:xfrm>
        </p:spPr>
        <p:txBody>
          <a:bodyPr/>
          <a:lstStyle>
            <a:defPPr marR="0" lvl="0" algn="l" rtl="0">
              <a:lnSpc>
                <a:spcPct val="100000"/>
              </a:lnSpc>
              <a:spcBef>
                <a:spcPts val="0"/>
              </a:spcBef>
              <a:spcAft>
                <a:spcPts val="0"/>
              </a:spcAft>
            </a:defPPr>
            <a:lvl1pPr marL="257175" marR="0" lvl="0" indent="-257175" algn="l" rtl="0">
              <a:lnSpc>
                <a:spcPct val="100000"/>
              </a:lnSpc>
              <a:spcBef>
                <a:spcPts val="0"/>
              </a:spcBef>
              <a:spcAft>
                <a:spcPts val="0"/>
              </a:spcAft>
              <a:buClr>
                <a:srgbClr val="C00000"/>
              </a:buClr>
              <a:buFont typeface="Wingdings" pitchFamily="2" charset="2"/>
              <a:buChar char="§"/>
              <a:defRPr sz="1400" b="0" i="0" u="none" strike="noStrike" cap="none">
                <a:solidFill>
                  <a:srgbClr val="000000"/>
                </a:solidFill>
                <a:latin typeface="Arial"/>
                <a:ea typeface="Arial"/>
                <a:cs typeface="Arial"/>
                <a:sym typeface="Arial"/>
              </a:defRPr>
            </a:lvl1pPr>
            <a:lvl2pPr marL="557213" marR="0" lvl="1" indent="-214313" algn="l" rtl="0">
              <a:lnSpc>
                <a:spcPct val="100000"/>
              </a:lnSpc>
              <a:spcBef>
                <a:spcPts val="0"/>
              </a:spcBef>
              <a:spcAft>
                <a:spcPts val="0"/>
              </a:spcAft>
              <a:buClr>
                <a:srgbClr val="C00000"/>
              </a:buClr>
              <a:buFont typeface="Wingdings" pitchFamily="2" charset="2"/>
              <a:buChar char="§"/>
              <a:defRPr sz="1400" b="0" i="0" u="none" strike="noStrike" cap="none">
                <a:solidFill>
                  <a:srgbClr val="000000"/>
                </a:solidFill>
                <a:latin typeface="Arial"/>
                <a:ea typeface="Arial"/>
                <a:cs typeface="Arial"/>
                <a:sym typeface="Arial"/>
              </a:defRPr>
            </a:lvl2pPr>
            <a:lvl3pPr marL="900113" marR="0" lvl="2" indent="-214313" algn="l" rtl="0">
              <a:lnSpc>
                <a:spcPct val="100000"/>
              </a:lnSpc>
              <a:spcBef>
                <a:spcPts val="0"/>
              </a:spcBef>
              <a:spcAft>
                <a:spcPts val="0"/>
              </a:spcAft>
              <a:buClr>
                <a:srgbClr val="C00000"/>
              </a:buClr>
              <a:buFont typeface="Wingdings" pitchFamily="2" charset="2"/>
              <a:buChar char="§"/>
              <a:defRPr sz="1400" b="0" i="0" u="none" strike="noStrike" cap="none">
                <a:solidFill>
                  <a:srgbClr val="000000"/>
                </a:solidFill>
                <a:latin typeface="Arial"/>
                <a:ea typeface="Arial"/>
                <a:cs typeface="Arial"/>
                <a:sym typeface="Arial"/>
              </a:defRPr>
            </a:lvl3pPr>
            <a:lvl4pPr marL="1243013" marR="0" lvl="3" indent="-214313" algn="l" rtl="0">
              <a:lnSpc>
                <a:spcPct val="100000"/>
              </a:lnSpc>
              <a:spcBef>
                <a:spcPts val="0"/>
              </a:spcBef>
              <a:spcAft>
                <a:spcPts val="0"/>
              </a:spcAft>
              <a:buClr>
                <a:srgbClr val="C00000"/>
              </a:buClr>
              <a:buFont typeface="Wingdings" pitchFamily="2" charset="2"/>
              <a:buChar char="§"/>
              <a:defRPr sz="1400" b="0" i="0" u="none" strike="noStrike" cap="none">
                <a:solidFill>
                  <a:srgbClr val="000000"/>
                </a:solidFill>
                <a:latin typeface="Arial"/>
                <a:ea typeface="Arial"/>
                <a:cs typeface="Arial"/>
                <a:sym typeface="Arial"/>
              </a:defRPr>
            </a:lvl4pPr>
            <a:lvl5pPr marL="1585913" marR="0" lvl="4" indent="-214313" algn="l" rtl="0">
              <a:lnSpc>
                <a:spcPct val="100000"/>
              </a:lnSpc>
              <a:spcBef>
                <a:spcPts val="0"/>
              </a:spcBef>
              <a:spcAft>
                <a:spcPts val="0"/>
              </a:spcAft>
              <a:buClr>
                <a:srgbClr val="C00000"/>
              </a:buClr>
              <a:buFont typeface="Wingdings" pitchFamily="2" charset="2"/>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Originate outside the solar system (</a:t>
            </a:r>
            <a:r>
              <a:rPr lang="en-US" i="1" dirty="0"/>
              <a:t>e.g.</a:t>
            </a:r>
            <a:r>
              <a:rPr lang="en-US" dirty="0"/>
              <a:t>, supernovae)</a:t>
            </a:r>
          </a:p>
          <a:p>
            <a:r>
              <a:rPr lang="en-US" dirty="0"/>
              <a:t>Include all naturally-occurring elements</a:t>
            </a:r>
          </a:p>
          <a:p>
            <a:pPr lvl="1"/>
            <a:r>
              <a:rPr lang="en-US" dirty="0"/>
              <a:t>Drops off rapidly for </a:t>
            </a:r>
            <a:r>
              <a:rPr lang="en-US" i="1" dirty="0"/>
              <a:t>Z</a:t>
            </a:r>
            <a:r>
              <a:rPr lang="en-US" dirty="0"/>
              <a:t> &gt; 26 (iron)</a:t>
            </a:r>
          </a:p>
          <a:p>
            <a:r>
              <a:rPr lang="en-US" dirty="0"/>
              <a:t>Most energetic of all space environment radiation</a:t>
            </a:r>
          </a:p>
          <a:p>
            <a:endParaRPr lang="en-US" dirty="0"/>
          </a:p>
        </p:txBody>
      </p:sp>
    </p:spTree>
    <p:extLst>
      <p:ext uri="{BB962C8B-B14F-4D97-AF65-F5344CB8AC3E}">
        <p14:creationId xmlns:p14="http://schemas.microsoft.com/office/powerpoint/2010/main" val="30662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70F142-FBA0-A186-936F-F60D220DF04E}"/>
              </a:ext>
            </a:extLst>
          </p:cNvPr>
          <p:cNvSpPr>
            <a:spLocks noGrp="1"/>
          </p:cNvSpPr>
          <p:nvPr>
            <p:ph type="body" idx="1"/>
          </p:nvPr>
        </p:nvSpPr>
        <p:spPr/>
        <p:txBody>
          <a:bodyPr/>
          <a:lstStyle/>
          <a:p>
            <a:pPr marL="457200" marR="0" lvl="0" indent="-228600" algn="l" defTabSz="914400" rtl="0" eaLnBrk="1" fontAlgn="auto" latinLnBrk="0" hangingPunct="1">
              <a:lnSpc>
                <a:spcPct val="120000"/>
              </a:lnSpc>
              <a:spcBef>
                <a:spcPts val="0"/>
              </a:spcBef>
              <a:spcAft>
                <a:spcPts val="0"/>
              </a:spcAft>
              <a:buClr>
                <a:srgbClr val="D5D5D5"/>
              </a:buClr>
              <a:buSzPts val="800"/>
              <a:buFont typeface="Arial"/>
              <a:buNone/>
              <a:tabLst/>
              <a:defRPr/>
            </a:pPr>
            <a:r>
              <a:rPr kumimoji="0" lang="en-US" sz="9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p:txBody>
      </p:sp>
      <p:sp>
        <p:nvSpPr>
          <p:cNvPr id="3" name="Text Placeholder 2">
            <a:extLst>
              <a:ext uri="{FF2B5EF4-FFF2-40B4-BE49-F238E27FC236}">
                <a16:creationId xmlns:a16="http://schemas.microsoft.com/office/drawing/2014/main" id="{C988171A-B5F5-BF49-2047-77EA1D78BBF2}"/>
              </a:ext>
            </a:extLst>
          </p:cNvPr>
          <p:cNvSpPr>
            <a:spLocks noGrp="1"/>
          </p:cNvSpPr>
          <p:nvPr>
            <p:ph type="body" idx="2"/>
          </p:nvPr>
        </p:nvSpPr>
        <p:spPr/>
        <p:txBody>
          <a:bodyPr/>
          <a:lstStyle/>
          <a:p>
            <a:r>
              <a:rPr lang="en-US" dirty="0"/>
              <a:t>Application of LET</a:t>
            </a:r>
          </a:p>
        </p:txBody>
      </p:sp>
      <p:pic>
        <p:nvPicPr>
          <p:cNvPr id="4" name="Picture 3">
            <a:extLst>
              <a:ext uri="{FF2B5EF4-FFF2-40B4-BE49-F238E27FC236}">
                <a16:creationId xmlns:a16="http://schemas.microsoft.com/office/drawing/2014/main" id="{9FFB3B1D-9E59-5E46-1680-B4D8B043E9E9}"/>
              </a:ext>
            </a:extLst>
          </p:cNvPr>
          <p:cNvPicPr>
            <a:picLocks noChangeAspect="1"/>
          </p:cNvPicPr>
          <p:nvPr/>
        </p:nvPicPr>
        <p:blipFill>
          <a:blip r:embed="rId2"/>
          <a:stretch>
            <a:fillRect/>
          </a:stretch>
        </p:blipFill>
        <p:spPr>
          <a:xfrm>
            <a:off x="3831255" y="837842"/>
            <a:ext cx="5175584" cy="3865543"/>
          </a:xfrm>
          <a:prstGeom prst="rect">
            <a:avLst/>
          </a:prstGeom>
        </p:spPr>
      </p:pic>
      <p:pic>
        <p:nvPicPr>
          <p:cNvPr id="5" name="Picture 4">
            <a:extLst>
              <a:ext uri="{FF2B5EF4-FFF2-40B4-BE49-F238E27FC236}">
                <a16:creationId xmlns:a16="http://schemas.microsoft.com/office/drawing/2014/main" id="{21CA2272-4262-FCFD-4D42-DA9BAB1C7BE7}"/>
              </a:ext>
            </a:extLst>
          </p:cNvPr>
          <p:cNvPicPr>
            <a:picLocks noChangeAspect="1"/>
          </p:cNvPicPr>
          <p:nvPr/>
        </p:nvPicPr>
        <p:blipFill rotWithShape="1">
          <a:blip r:embed="rId3"/>
          <a:srcRect b="2069"/>
          <a:stretch/>
        </p:blipFill>
        <p:spPr>
          <a:xfrm>
            <a:off x="0" y="1509887"/>
            <a:ext cx="3831255" cy="2853302"/>
          </a:xfrm>
          <a:prstGeom prst="rect">
            <a:avLst/>
          </a:prstGeom>
        </p:spPr>
      </p:pic>
    </p:spTree>
    <p:extLst>
      <p:ext uri="{BB962C8B-B14F-4D97-AF65-F5344CB8AC3E}">
        <p14:creationId xmlns:p14="http://schemas.microsoft.com/office/powerpoint/2010/main" val="193770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1F4926-73F0-1E7A-CE00-12291792D0FF}"/>
              </a:ext>
            </a:extLst>
          </p:cNvPr>
          <p:cNvSpPr>
            <a:spLocks noGrp="1"/>
          </p:cNvSpPr>
          <p:nvPr>
            <p:ph type="body" idx="1"/>
          </p:nvPr>
        </p:nvSpPr>
        <p:spPr/>
        <p:txBody>
          <a:bodyPr/>
          <a:lstStyle/>
          <a:p>
            <a:pPr marL="457200" marR="0" lvl="0" indent="-228600" algn="l" defTabSz="914400" rtl="0" eaLnBrk="1" fontAlgn="auto" latinLnBrk="0" hangingPunct="1">
              <a:lnSpc>
                <a:spcPct val="120000"/>
              </a:lnSpc>
              <a:spcBef>
                <a:spcPts val="0"/>
              </a:spcBef>
              <a:spcAft>
                <a:spcPts val="0"/>
              </a:spcAft>
              <a:buClr>
                <a:srgbClr val="D5D5D5"/>
              </a:buClr>
              <a:buSzPts val="800"/>
              <a:buFont typeface="Arial"/>
              <a:buNone/>
              <a:tabLst/>
              <a:defRPr/>
            </a:pPr>
            <a:r>
              <a:rPr kumimoji="0" lang="en-US" sz="800" b="0" i="1" u="none" strike="noStrike" kern="0" cap="none" spc="0" normalizeH="0" baseline="0" noProof="0" dirty="0">
                <a:ln>
                  <a:noFill/>
                </a:ln>
                <a:solidFill>
                  <a:srgbClr val="D5D5D5"/>
                </a:solidFill>
                <a:effectLst/>
                <a:uLnTx/>
                <a:uFillTx/>
                <a:latin typeface="Arial"/>
                <a:cs typeface="Arial"/>
                <a:sym typeface="Arial"/>
              </a:rPr>
              <a:t>Accelerator Test Facility (ATF) Users' Meeting</a:t>
            </a:r>
          </a:p>
        </p:txBody>
      </p:sp>
      <p:sp>
        <p:nvSpPr>
          <p:cNvPr id="5" name="Text Placeholder 4">
            <a:extLst>
              <a:ext uri="{FF2B5EF4-FFF2-40B4-BE49-F238E27FC236}">
                <a16:creationId xmlns:a16="http://schemas.microsoft.com/office/drawing/2014/main" id="{BC79670C-9DED-8AC6-8B38-899E7EFA082B}"/>
              </a:ext>
            </a:extLst>
          </p:cNvPr>
          <p:cNvSpPr>
            <a:spLocks noGrp="1"/>
          </p:cNvSpPr>
          <p:nvPr>
            <p:ph type="body" idx="2"/>
          </p:nvPr>
        </p:nvSpPr>
        <p:spPr/>
        <p:txBody>
          <a:bodyPr/>
          <a:lstStyle/>
          <a:p>
            <a:r>
              <a:rPr lang="en-US" dirty="0"/>
              <a:t>Breaking down radiation effects</a:t>
            </a:r>
          </a:p>
        </p:txBody>
      </p:sp>
      <p:grpSp>
        <p:nvGrpSpPr>
          <p:cNvPr id="51" name="Google Shape;166;p12">
            <a:extLst>
              <a:ext uri="{FF2B5EF4-FFF2-40B4-BE49-F238E27FC236}">
                <a16:creationId xmlns:a16="http://schemas.microsoft.com/office/drawing/2014/main" id="{FF795A9B-7852-204F-9593-421B43CD55BF}"/>
              </a:ext>
            </a:extLst>
          </p:cNvPr>
          <p:cNvGrpSpPr/>
          <p:nvPr/>
        </p:nvGrpSpPr>
        <p:grpSpPr>
          <a:xfrm>
            <a:off x="1433512" y="1298716"/>
            <a:ext cx="6276977" cy="2813959"/>
            <a:chOff x="5290" y="603"/>
            <a:chExt cx="11159069" cy="5002593"/>
          </a:xfrm>
        </p:grpSpPr>
        <p:sp>
          <p:nvSpPr>
            <p:cNvPr id="52" name="Google Shape;167;p12">
              <a:extLst>
                <a:ext uri="{FF2B5EF4-FFF2-40B4-BE49-F238E27FC236}">
                  <a16:creationId xmlns:a16="http://schemas.microsoft.com/office/drawing/2014/main" id="{73594E03-C4B8-9342-82C8-E6AF001AF32C}"/>
                </a:ext>
              </a:extLst>
            </p:cNvPr>
            <p:cNvSpPr/>
            <p:nvPr/>
          </p:nvSpPr>
          <p:spPr>
            <a:xfrm>
              <a:off x="5290" y="603"/>
              <a:ext cx="11159069" cy="153925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51427" tIns="51427" rIns="51427" bIns="51427" anchor="ctr" anchorCtr="0">
              <a:noAutofit/>
            </a:bodyPr>
            <a:lstStyle/>
            <a:p>
              <a:endParaRPr sz="1013"/>
            </a:p>
          </p:txBody>
        </p:sp>
        <p:sp>
          <p:nvSpPr>
            <p:cNvPr id="53" name="Google Shape;168;p12">
              <a:extLst>
                <a:ext uri="{FF2B5EF4-FFF2-40B4-BE49-F238E27FC236}">
                  <a16:creationId xmlns:a16="http://schemas.microsoft.com/office/drawing/2014/main" id="{6053D089-3C36-AA4F-970C-CE67C71DF055}"/>
                </a:ext>
              </a:extLst>
            </p:cNvPr>
            <p:cNvSpPr txBox="1"/>
            <p:nvPr/>
          </p:nvSpPr>
          <p:spPr>
            <a:xfrm>
              <a:off x="50373" y="45686"/>
              <a:ext cx="11068903" cy="1449088"/>
            </a:xfrm>
            <a:prstGeom prst="rect">
              <a:avLst/>
            </a:prstGeom>
            <a:noFill/>
            <a:ln>
              <a:noFill/>
            </a:ln>
          </p:spPr>
          <p:txBody>
            <a:bodyPr spcFirstLastPara="1" wrap="square" lIns="139304" tIns="139304" rIns="139304" bIns="139304" anchor="ctr" anchorCtr="0">
              <a:noAutofit/>
            </a:bodyPr>
            <a:lstStyle/>
            <a:p>
              <a:pPr algn="ctr">
                <a:lnSpc>
                  <a:spcPct val="90000"/>
                </a:lnSpc>
                <a:buClr>
                  <a:schemeClr val="lt1"/>
                </a:buClr>
                <a:buSzPts val="6500"/>
              </a:pPr>
              <a:r>
                <a:rPr lang="en-US" sz="3656" dirty="0">
                  <a:solidFill>
                    <a:schemeClr val="lt1"/>
                  </a:solidFill>
                  <a:latin typeface="Helvetica Neue"/>
                  <a:ea typeface="Helvetica Neue"/>
                  <a:cs typeface="Helvetica Neue"/>
                  <a:sym typeface="Helvetica Neue"/>
                </a:rPr>
                <a:t>Ionizing Radiation Effects</a:t>
              </a:r>
              <a:endParaRPr sz="1013" dirty="0"/>
            </a:p>
          </p:txBody>
        </p:sp>
        <p:sp>
          <p:nvSpPr>
            <p:cNvPr id="54" name="Google Shape;169;p12">
              <a:extLst>
                <a:ext uri="{FF2B5EF4-FFF2-40B4-BE49-F238E27FC236}">
                  <a16:creationId xmlns:a16="http://schemas.microsoft.com/office/drawing/2014/main" id="{24CF2D96-14D6-674D-8D19-F9C0D349442A}"/>
                </a:ext>
              </a:extLst>
            </p:cNvPr>
            <p:cNvSpPr/>
            <p:nvPr/>
          </p:nvSpPr>
          <p:spPr>
            <a:xfrm>
              <a:off x="5290" y="1732272"/>
              <a:ext cx="2650610" cy="1539254"/>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51427" tIns="51427" rIns="51427" bIns="51427" anchor="ctr" anchorCtr="0">
              <a:noAutofit/>
            </a:bodyPr>
            <a:lstStyle/>
            <a:p>
              <a:endParaRPr sz="1013"/>
            </a:p>
          </p:txBody>
        </p:sp>
        <p:sp>
          <p:nvSpPr>
            <p:cNvPr id="55" name="Google Shape;170;p12">
              <a:extLst>
                <a:ext uri="{FF2B5EF4-FFF2-40B4-BE49-F238E27FC236}">
                  <a16:creationId xmlns:a16="http://schemas.microsoft.com/office/drawing/2014/main" id="{22A3446B-4B6D-0140-B3A4-09E7C9CCF24A}"/>
                </a:ext>
              </a:extLst>
            </p:cNvPr>
            <p:cNvSpPr txBox="1"/>
            <p:nvPr/>
          </p:nvSpPr>
          <p:spPr>
            <a:xfrm>
              <a:off x="50373" y="1777355"/>
              <a:ext cx="2560444" cy="1449088"/>
            </a:xfrm>
            <a:prstGeom prst="rect">
              <a:avLst/>
            </a:prstGeom>
            <a:noFill/>
            <a:ln>
              <a:noFill/>
            </a:ln>
          </p:spPr>
          <p:txBody>
            <a:bodyPr spcFirstLastPara="1" wrap="square" lIns="64294" tIns="64294" rIns="64294" bIns="64294" anchor="ctr" anchorCtr="0">
              <a:noAutofit/>
            </a:bodyPr>
            <a:lstStyle/>
            <a:p>
              <a:pPr algn="ctr">
                <a:lnSpc>
                  <a:spcPct val="90000"/>
                </a:lnSpc>
                <a:buClr>
                  <a:schemeClr val="lt1"/>
                </a:buClr>
                <a:buSzPts val="3000"/>
              </a:pPr>
              <a:r>
                <a:rPr lang="en-US" sz="1688">
                  <a:solidFill>
                    <a:schemeClr val="lt1"/>
                  </a:solidFill>
                  <a:latin typeface="Helvetica Neue"/>
                  <a:ea typeface="Helvetica Neue"/>
                  <a:cs typeface="Helvetica Neue"/>
                  <a:sym typeface="Helvetica Neue"/>
                </a:rPr>
                <a:t>Total Ionizing Dose (TID)</a:t>
              </a:r>
              <a:endParaRPr sz="1013"/>
            </a:p>
          </p:txBody>
        </p:sp>
        <p:sp>
          <p:nvSpPr>
            <p:cNvPr id="56" name="Google Shape;171;p12">
              <a:extLst>
                <a:ext uri="{FF2B5EF4-FFF2-40B4-BE49-F238E27FC236}">
                  <a16:creationId xmlns:a16="http://schemas.microsoft.com/office/drawing/2014/main" id="{51679541-2A76-4D48-880B-0BAD45824260}"/>
                </a:ext>
              </a:extLst>
            </p:cNvPr>
            <p:cNvSpPr/>
            <p:nvPr/>
          </p:nvSpPr>
          <p:spPr>
            <a:xfrm>
              <a:off x="2878551" y="1732272"/>
              <a:ext cx="2650610" cy="1539254"/>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51427" tIns="51427" rIns="51427" bIns="51427" anchor="ctr" anchorCtr="0">
              <a:noAutofit/>
            </a:bodyPr>
            <a:lstStyle/>
            <a:p>
              <a:endParaRPr sz="1013"/>
            </a:p>
          </p:txBody>
        </p:sp>
        <p:sp>
          <p:nvSpPr>
            <p:cNvPr id="57" name="Google Shape;172;p12">
              <a:extLst>
                <a:ext uri="{FF2B5EF4-FFF2-40B4-BE49-F238E27FC236}">
                  <a16:creationId xmlns:a16="http://schemas.microsoft.com/office/drawing/2014/main" id="{C1AD3E99-8975-FA43-B3A4-A609C9A8BB35}"/>
                </a:ext>
              </a:extLst>
            </p:cNvPr>
            <p:cNvSpPr txBox="1"/>
            <p:nvPr/>
          </p:nvSpPr>
          <p:spPr>
            <a:xfrm>
              <a:off x="2923634" y="1777355"/>
              <a:ext cx="2560444" cy="1449088"/>
            </a:xfrm>
            <a:prstGeom prst="rect">
              <a:avLst/>
            </a:prstGeom>
            <a:noFill/>
            <a:ln>
              <a:noFill/>
            </a:ln>
          </p:spPr>
          <p:txBody>
            <a:bodyPr spcFirstLastPara="1" wrap="square" lIns="64294" tIns="64294" rIns="64294" bIns="64294" anchor="ctr" anchorCtr="0">
              <a:noAutofit/>
            </a:bodyPr>
            <a:lstStyle/>
            <a:p>
              <a:pPr algn="ctr">
                <a:lnSpc>
                  <a:spcPct val="90000"/>
                </a:lnSpc>
                <a:buClr>
                  <a:schemeClr val="lt1"/>
                </a:buClr>
                <a:buSzPts val="3000"/>
              </a:pPr>
              <a:r>
                <a:rPr lang="en-US" sz="1688">
                  <a:solidFill>
                    <a:schemeClr val="lt1"/>
                  </a:solidFill>
                  <a:latin typeface="Helvetica Neue"/>
                  <a:ea typeface="Helvetica Neue"/>
                  <a:cs typeface="Helvetica Neue"/>
                  <a:sym typeface="Helvetica Neue"/>
                </a:rPr>
                <a:t>Total Non-Ionizing Dose (TNID)</a:t>
              </a:r>
              <a:endParaRPr sz="1013"/>
            </a:p>
          </p:txBody>
        </p:sp>
        <p:sp>
          <p:nvSpPr>
            <p:cNvPr id="58" name="Google Shape;173;p12">
              <a:extLst>
                <a:ext uri="{FF2B5EF4-FFF2-40B4-BE49-F238E27FC236}">
                  <a16:creationId xmlns:a16="http://schemas.microsoft.com/office/drawing/2014/main" id="{6343FB51-6D4B-7F49-8BB4-B37BAA9A834B}"/>
                </a:ext>
              </a:extLst>
            </p:cNvPr>
            <p:cNvSpPr/>
            <p:nvPr/>
          </p:nvSpPr>
          <p:spPr>
            <a:xfrm>
              <a:off x="5751813" y="1732272"/>
              <a:ext cx="5412546" cy="1539254"/>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51427" tIns="51427" rIns="51427" bIns="51427" anchor="ctr" anchorCtr="0">
              <a:noAutofit/>
            </a:bodyPr>
            <a:lstStyle/>
            <a:p>
              <a:endParaRPr sz="1013"/>
            </a:p>
          </p:txBody>
        </p:sp>
        <p:sp>
          <p:nvSpPr>
            <p:cNvPr id="59" name="Google Shape;174;p12">
              <a:extLst>
                <a:ext uri="{FF2B5EF4-FFF2-40B4-BE49-F238E27FC236}">
                  <a16:creationId xmlns:a16="http://schemas.microsoft.com/office/drawing/2014/main" id="{421FA976-2128-F648-A221-4DCE82395F2D}"/>
                </a:ext>
              </a:extLst>
            </p:cNvPr>
            <p:cNvSpPr txBox="1"/>
            <p:nvPr/>
          </p:nvSpPr>
          <p:spPr>
            <a:xfrm>
              <a:off x="5796896" y="1777355"/>
              <a:ext cx="5322380" cy="1449088"/>
            </a:xfrm>
            <a:prstGeom prst="rect">
              <a:avLst/>
            </a:prstGeom>
            <a:noFill/>
            <a:ln>
              <a:noFill/>
            </a:ln>
          </p:spPr>
          <p:txBody>
            <a:bodyPr spcFirstLastPara="1" wrap="square" lIns="64294" tIns="64294" rIns="64294" bIns="64294" anchor="ctr" anchorCtr="0">
              <a:noAutofit/>
            </a:bodyPr>
            <a:lstStyle/>
            <a:p>
              <a:pPr algn="ctr">
                <a:lnSpc>
                  <a:spcPct val="90000"/>
                </a:lnSpc>
                <a:buClr>
                  <a:schemeClr val="lt1"/>
                </a:buClr>
                <a:buSzPts val="3000"/>
              </a:pPr>
              <a:r>
                <a:rPr lang="en-US" sz="1688">
                  <a:solidFill>
                    <a:schemeClr val="lt1"/>
                  </a:solidFill>
                  <a:latin typeface="Helvetica Neue"/>
                  <a:ea typeface="Helvetica Neue"/>
                  <a:cs typeface="Helvetica Neue"/>
                  <a:sym typeface="Helvetica Neue"/>
                </a:rPr>
                <a:t>Single-Event Effects (SEE)</a:t>
              </a:r>
              <a:endParaRPr sz="1013"/>
            </a:p>
          </p:txBody>
        </p:sp>
        <p:sp>
          <p:nvSpPr>
            <p:cNvPr id="60" name="Google Shape;175;p12">
              <a:extLst>
                <a:ext uri="{FF2B5EF4-FFF2-40B4-BE49-F238E27FC236}">
                  <a16:creationId xmlns:a16="http://schemas.microsoft.com/office/drawing/2014/main" id="{1F8EA424-B1E9-1D44-ACA4-5F479754A065}"/>
                </a:ext>
              </a:extLst>
            </p:cNvPr>
            <p:cNvSpPr/>
            <p:nvPr/>
          </p:nvSpPr>
          <p:spPr>
            <a:xfrm>
              <a:off x="5751813" y="3463942"/>
              <a:ext cx="2650610" cy="1539254"/>
            </a:xfrm>
            <a:prstGeom prst="roundRect">
              <a:avLst>
                <a:gd name="adj" fmla="val 10000"/>
              </a:avLst>
            </a:prstGeom>
            <a:solidFill>
              <a:schemeClr val="accent4"/>
            </a:solidFill>
            <a:ln w="25400" cap="flat" cmpd="sng">
              <a:solidFill>
                <a:schemeClr val="lt1"/>
              </a:solidFill>
              <a:prstDash val="solid"/>
              <a:round/>
              <a:headEnd type="none" w="sm" len="sm"/>
              <a:tailEnd type="none" w="sm" len="sm"/>
            </a:ln>
          </p:spPr>
          <p:txBody>
            <a:bodyPr spcFirstLastPara="1" wrap="square" lIns="51427" tIns="51427" rIns="51427" bIns="51427" anchor="ctr" anchorCtr="0">
              <a:noAutofit/>
            </a:bodyPr>
            <a:lstStyle/>
            <a:p>
              <a:endParaRPr sz="1013"/>
            </a:p>
          </p:txBody>
        </p:sp>
        <p:sp>
          <p:nvSpPr>
            <p:cNvPr id="61" name="Google Shape;176;p12">
              <a:extLst>
                <a:ext uri="{FF2B5EF4-FFF2-40B4-BE49-F238E27FC236}">
                  <a16:creationId xmlns:a16="http://schemas.microsoft.com/office/drawing/2014/main" id="{A38B377F-8945-F44E-97B1-16EE3A53D479}"/>
                </a:ext>
              </a:extLst>
            </p:cNvPr>
            <p:cNvSpPr txBox="1"/>
            <p:nvPr/>
          </p:nvSpPr>
          <p:spPr>
            <a:xfrm>
              <a:off x="5796896" y="3509025"/>
              <a:ext cx="2560444" cy="1449088"/>
            </a:xfrm>
            <a:prstGeom prst="rect">
              <a:avLst/>
            </a:prstGeom>
            <a:noFill/>
            <a:ln>
              <a:noFill/>
            </a:ln>
          </p:spPr>
          <p:txBody>
            <a:bodyPr spcFirstLastPara="1" wrap="square" lIns="64294" tIns="64294" rIns="64294" bIns="64294" anchor="ctr" anchorCtr="0">
              <a:noAutofit/>
            </a:bodyPr>
            <a:lstStyle/>
            <a:p>
              <a:pPr algn="ctr">
                <a:lnSpc>
                  <a:spcPct val="90000"/>
                </a:lnSpc>
                <a:buClr>
                  <a:schemeClr val="lt1"/>
                </a:buClr>
                <a:buSzPts val="3000"/>
              </a:pPr>
              <a:r>
                <a:rPr lang="en-US" sz="1688">
                  <a:solidFill>
                    <a:schemeClr val="lt1"/>
                  </a:solidFill>
                  <a:latin typeface="Helvetica Neue"/>
                  <a:ea typeface="Helvetica Neue"/>
                  <a:cs typeface="Helvetica Neue"/>
                  <a:sym typeface="Helvetica Neue"/>
                </a:rPr>
                <a:t>Non-Destructive</a:t>
              </a:r>
              <a:endParaRPr sz="1013"/>
            </a:p>
          </p:txBody>
        </p:sp>
        <p:sp>
          <p:nvSpPr>
            <p:cNvPr id="62" name="Google Shape;177;p12">
              <a:extLst>
                <a:ext uri="{FF2B5EF4-FFF2-40B4-BE49-F238E27FC236}">
                  <a16:creationId xmlns:a16="http://schemas.microsoft.com/office/drawing/2014/main" id="{6A1369B2-118F-134A-A880-031C8E44EC9F}"/>
                </a:ext>
              </a:extLst>
            </p:cNvPr>
            <p:cNvSpPr/>
            <p:nvPr/>
          </p:nvSpPr>
          <p:spPr>
            <a:xfrm>
              <a:off x="8513749" y="3463942"/>
              <a:ext cx="2650610" cy="1539254"/>
            </a:xfrm>
            <a:prstGeom prst="roundRect">
              <a:avLst>
                <a:gd name="adj" fmla="val 10000"/>
              </a:avLst>
            </a:prstGeom>
            <a:solidFill>
              <a:schemeClr val="accent4"/>
            </a:solidFill>
            <a:ln w="25400" cap="flat" cmpd="sng">
              <a:solidFill>
                <a:schemeClr val="lt1"/>
              </a:solidFill>
              <a:prstDash val="solid"/>
              <a:round/>
              <a:headEnd type="none" w="sm" len="sm"/>
              <a:tailEnd type="none" w="sm" len="sm"/>
            </a:ln>
          </p:spPr>
          <p:txBody>
            <a:bodyPr spcFirstLastPara="1" wrap="square" lIns="51427" tIns="51427" rIns="51427" bIns="51427" anchor="ctr" anchorCtr="0">
              <a:noAutofit/>
            </a:bodyPr>
            <a:lstStyle/>
            <a:p>
              <a:endParaRPr sz="1013"/>
            </a:p>
          </p:txBody>
        </p:sp>
        <p:sp>
          <p:nvSpPr>
            <p:cNvPr id="63" name="Google Shape;178;p12">
              <a:extLst>
                <a:ext uri="{FF2B5EF4-FFF2-40B4-BE49-F238E27FC236}">
                  <a16:creationId xmlns:a16="http://schemas.microsoft.com/office/drawing/2014/main" id="{70110008-D1D1-E84D-A167-D93D8EF1293A}"/>
                </a:ext>
              </a:extLst>
            </p:cNvPr>
            <p:cNvSpPr txBox="1"/>
            <p:nvPr/>
          </p:nvSpPr>
          <p:spPr>
            <a:xfrm>
              <a:off x="8558832" y="3509025"/>
              <a:ext cx="2560444" cy="1449088"/>
            </a:xfrm>
            <a:prstGeom prst="rect">
              <a:avLst/>
            </a:prstGeom>
            <a:noFill/>
            <a:ln>
              <a:noFill/>
            </a:ln>
          </p:spPr>
          <p:txBody>
            <a:bodyPr spcFirstLastPara="1" wrap="square" lIns="64294" tIns="64294" rIns="64294" bIns="64294" anchor="ctr" anchorCtr="0">
              <a:noAutofit/>
            </a:bodyPr>
            <a:lstStyle/>
            <a:p>
              <a:pPr algn="ctr">
                <a:lnSpc>
                  <a:spcPct val="90000"/>
                </a:lnSpc>
                <a:buClr>
                  <a:schemeClr val="lt1"/>
                </a:buClr>
                <a:buSzPts val="3000"/>
              </a:pPr>
              <a:r>
                <a:rPr lang="en-US" sz="1688">
                  <a:solidFill>
                    <a:schemeClr val="lt1"/>
                  </a:solidFill>
                  <a:latin typeface="Helvetica Neue"/>
                  <a:ea typeface="Helvetica Neue"/>
                  <a:cs typeface="Helvetica Neue"/>
                  <a:sym typeface="Helvetica Neue"/>
                </a:rPr>
                <a:t>Destructive</a:t>
              </a:r>
              <a:endParaRPr sz="1013"/>
            </a:p>
          </p:txBody>
        </p:sp>
      </p:grpSp>
      <p:sp>
        <p:nvSpPr>
          <p:cNvPr id="64" name="Google Shape;179;p12">
            <a:extLst>
              <a:ext uri="{FF2B5EF4-FFF2-40B4-BE49-F238E27FC236}">
                <a16:creationId xmlns:a16="http://schemas.microsoft.com/office/drawing/2014/main" id="{D3FA0DC5-2DE4-EE43-A3CB-0B6914C8F00E}"/>
              </a:ext>
            </a:extLst>
          </p:cNvPr>
          <p:cNvSpPr/>
          <p:nvPr/>
        </p:nvSpPr>
        <p:spPr>
          <a:xfrm>
            <a:off x="4605098" y="2228850"/>
            <a:ext cx="3163190" cy="1932385"/>
          </a:xfrm>
          <a:prstGeom prst="rect">
            <a:avLst/>
          </a:prstGeom>
          <a:noFill/>
          <a:ln w="38100" cap="flat" cmpd="sng">
            <a:solidFill>
              <a:schemeClr val="accent2"/>
            </a:solidFill>
            <a:prstDash val="solid"/>
            <a:round/>
            <a:headEnd type="none" w="sm" len="sm"/>
            <a:tailEnd type="none" w="sm" len="sm"/>
          </a:ln>
        </p:spPr>
        <p:txBody>
          <a:bodyPr spcFirstLastPara="1" wrap="square" lIns="51427" tIns="25706" rIns="51427" bIns="25706" anchor="ctr" anchorCtr="0">
            <a:noAutofit/>
          </a:bodyPr>
          <a:lstStyle/>
          <a:p>
            <a:pPr algn="ctr">
              <a:buClr>
                <a:srgbClr val="666666"/>
              </a:buClr>
              <a:buSzPts val="1200"/>
            </a:pPr>
            <a:endParaRPr sz="675">
              <a:solidFill>
                <a:schemeClr val="dk1"/>
              </a:solidFill>
            </a:endParaRPr>
          </a:p>
        </p:txBody>
      </p:sp>
      <p:sp>
        <p:nvSpPr>
          <p:cNvPr id="65" name="Google Shape;180;p12">
            <a:extLst>
              <a:ext uri="{FF2B5EF4-FFF2-40B4-BE49-F238E27FC236}">
                <a16:creationId xmlns:a16="http://schemas.microsoft.com/office/drawing/2014/main" id="{B87B0196-EBCD-FA40-BED6-1FF7E39FB63A}"/>
              </a:ext>
            </a:extLst>
          </p:cNvPr>
          <p:cNvSpPr txBox="1"/>
          <p:nvPr/>
        </p:nvSpPr>
        <p:spPr>
          <a:xfrm>
            <a:off x="1605569" y="3599686"/>
            <a:ext cx="2707953" cy="207791"/>
          </a:xfrm>
          <a:prstGeom prst="rect">
            <a:avLst/>
          </a:prstGeom>
          <a:noFill/>
          <a:ln>
            <a:noFill/>
          </a:ln>
        </p:spPr>
        <p:txBody>
          <a:bodyPr spcFirstLastPara="1" wrap="square" lIns="51427" tIns="25706" rIns="51427" bIns="25706" anchor="t" anchorCtr="0">
            <a:spAutoFit/>
          </a:bodyPr>
          <a:lstStyle/>
          <a:p>
            <a:r>
              <a:rPr lang="en-US" sz="1013">
                <a:solidFill>
                  <a:srgbClr val="666666"/>
                </a:solidFill>
              </a:rPr>
              <a:t>Primarily high-energy protons and heavy ions</a:t>
            </a:r>
            <a:endParaRPr sz="1013"/>
          </a:p>
        </p:txBody>
      </p:sp>
      <p:sp>
        <p:nvSpPr>
          <p:cNvPr id="66" name="Google Shape;181;p12">
            <a:extLst>
              <a:ext uri="{FF2B5EF4-FFF2-40B4-BE49-F238E27FC236}">
                <a16:creationId xmlns:a16="http://schemas.microsoft.com/office/drawing/2014/main" id="{646D4191-3F2B-B441-83B6-5B0C7B61323E}"/>
              </a:ext>
            </a:extLst>
          </p:cNvPr>
          <p:cNvSpPr/>
          <p:nvPr/>
        </p:nvSpPr>
        <p:spPr>
          <a:xfrm>
            <a:off x="4313523" y="3195043"/>
            <a:ext cx="175034" cy="1017037"/>
          </a:xfrm>
          <a:prstGeom prst="leftBrace">
            <a:avLst>
              <a:gd name="adj1" fmla="val 8333"/>
              <a:gd name="adj2" fmla="val 50000"/>
            </a:avLst>
          </a:prstGeom>
          <a:noFill/>
          <a:ln w="25400" cap="flat" cmpd="sng">
            <a:solidFill>
              <a:schemeClr val="dk1"/>
            </a:solidFill>
            <a:prstDash val="solid"/>
            <a:round/>
            <a:headEnd type="none" w="sm" len="sm"/>
            <a:tailEnd type="none" w="sm" len="sm"/>
          </a:ln>
        </p:spPr>
        <p:txBody>
          <a:bodyPr spcFirstLastPara="1" wrap="square" lIns="51427" tIns="25706" rIns="51427" bIns="25706" anchor="ctr" anchorCtr="0">
            <a:noAutofit/>
          </a:bodyPr>
          <a:lstStyle/>
          <a:p>
            <a:pPr algn="ctr"/>
            <a:endParaRPr sz="450">
              <a:solidFill>
                <a:srgbClr val="666666"/>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854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p:tgtEl>
                                          <p:spTgt spid="6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 calcmode="lin" valueType="num">
                                      <p:cBhvr additive="base">
                                        <p:cTn id="10" dur="500"/>
                                        <p:tgtEl>
                                          <p:spTgt spid="6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30894BF-5ADC-5B4D-8A91-4E8B9F4BA763}"/>
              </a:ext>
            </a:extLst>
          </p:cNvPr>
          <p:cNvSpPr txBox="1">
            <a:spLocks noGrp="1"/>
          </p:cNvSpPr>
          <p:nvPr>
            <p:ph type="body" idx="1"/>
          </p:nvPr>
        </p:nvSpPr>
        <p:spPr>
          <a:xfrm>
            <a:off x="415639" y="271780"/>
            <a:ext cx="8312722" cy="393914"/>
          </a:xfrm>
          <a:prstGeom prst="rect">
            <a:avLst/>
          </a:prstGeom>
          <a:noFill/>
        </p:spPr>
        <p:txBody>
          <a:bodyPr wrap="square" rtlCol="0">
            <a:spAutoFit/>
          </a:bodyPr>
          <a:lstStyle/>
          <a:p>
            <a:pPr marL="457200" marR="0" lvl="0" indent="-228600" algn="l" defTabSz="914400" rtl="0" eaLnBrk="1" fontAlgn="auto" latinLnBrk="0" hangingPunct="1">
              <a:lnSpc>
                <a:spcPct val="120000"/>
              </a:lnSpc>
              <a:spcBef>
                <a:spcPts val="0"/>
              </a:spcBef>
              <a:spcAft>
                <a:spcPts val="0"/>
              </a:spcAft>
              <a:buClr>
                <a:srgbClr val="D5D5D5"/>
              </a:buClr>
              <a:buSzPts val="800"/>
              <a:buFont typeface="Arial"/>
              <a:buNone/>
              <a:tabLst/>
              <a:defRPr/>
            </a:pPr>
            <a:r>
              <a:rPr kumimoji="0" lang="en-US" sz="800" b="0" i="1" u="none" strike="noStrike" kern="0" cap="none" spc="0" normalizeH="0" baseline="0" noProof="0" dirty="0">
                <a:ln>
                  <a:noFill/>
                </a:ln>
                <a:solidFill>
                  <a:srgbClr val="D5D5D5"/>
                </a:solidFill>
                <a:effectLst/>
                <a:uLnTx/>
                <a:uFillTx/>
                <a:latin typeface="Arial"/>
                <a:cs typeface="Arial"/>
                <a:sym typeface="Arial"/>
              </a:rPr>
              <a:t>UC Berkeley Department of Nuclear Engineering's Spring 2023 Colloquia </a:t>
            </a:r>
          </a:p>
        </p:txBody>
      </p:sp>
      <p:sp>
        <p:nvSpPr>
          <p:cNvPr id="5" name="Text Placeholder 4">
            <a:extLst>
              <a:ext uri="{FF2B5EF4-FFF2-40B4-BE49-F238E27FC236}">
                <a16:creationId xmlns:a16="http://schemas.microsoft.com/office/drawing/2014/main" id="{60FC73D0-FEED-550F-513C-B5A0AC5EBA7F}"/>
              </a:ext>
            </a:extLst>
          </p:cNvPr>
          <p:cNvSpPr>
            <a:spLocks noGrp="1"/>
          </p:cNvSpPr>
          <p:nvPr>
            <p:ph type="body" idx="2"/>
          </p:nvPr>
        </p:nvSpPr>
        <p:spPr/>
        <p:txBody>
          <a:bodyPr/>
          <a:lstStyle/>
          <a:p>
            <a:r>
              <a:rPr lang="en-US" dirty="0"/>
              <a:t>SEE Mechanisms</a:t>
            </a:r>
          </a:p>
        </p:txBody>
      </p:sp>
      <p:pic>
        <p:nvPicPr>
          <p:cNvPr id="7" name="Content Placeholder 5">
            <a:extLst>
              <a:ext uri="{FF2B5EF4-FFF2-40B4-BE49-F238E27FC236}">
                <a16:creationId xmlns:a16="http://schemas.microsoft.com/office/drawing/2014/main" id="{09B9FE6F-E904-A247-AFC8-69FD53A7E2A9}"/>
              </a:ext>
            </a:extLst>
          </p:cNvPr>
          <p:cNvPicPr>
            <a:picLocks noChangeAspect="1"/>
          </p:cNvPicPr>
          <p:nvPr/>
        </p:nvPicPr>
        <p:blipFill>
          <a:blip r:embed="rId3"/>
          <a:stretch>
            <a:fillRect/>
          </a:stretch>
        </p:blipFill>
        <p:spPr>
          <a:xfrm>
            <a:off x="1895481" y="2337810"/>
            <a:ext cx="5295888" cy="2086014"/>
          </a:xfrm>
          <a:prstGeom prst="rect">
            <a:avLst/>
          </a:prstGeom>
        </p:spPr>
      </p:pic>
      <p:sp>
        <p:nvSpPr>
          <p:cNvPr id="8" name="TextBox 7">
            <a:extLst>
              <a:ext uri="{FF2B5EF4-FFF2-40B4-BE49-F238E27FC236}">
                <a16:creationId xmlns:a16="http://schemas.microsoft.com/office/drawing/2014/main" id="{6796A960-D2E5-E547-95F2-85F402AC4E7E}"/>
              </a:ext>
            </a:extLst>
          </p:cNvPr>
          <p:cNvSpPr txBox="1"/>
          <p:nvPr/>
        </p:nvSpPr>
        <p:spPr>
          <a:xfrm>
            <a:off x="1143000" y="4417321"/>
            <a:ext cx="7908402" cy="415498"/>
          </a:xfrm>
          <a:prstGeom prst="rect">
            <a:avLst/>
          </a:prstGeom>
          <a:noFill/>
        </p:spPr>
        <p:txBody>
          <a:bodyPr wrap="square" rtlCol="0">
            <a:spAutoFit/>
          </a:bodyPr>
          <a:lstStyle/>
          <a:p>
            <a:r>
              <a:rPr lang="en-US" sz="1050" dirty="0">
                <a:latin typeface="+mn-lt"/>
              </a:rPr>
              <a:t>Image reproduced from Baumann: </a:t>
            </a:r>
            <a:r>
              <a:rPr lang="en-US" sz="1050" dirty="0">
                <a:latin typeface="+mn-lt"/>
                <a:hlinkClick r:id="rId4"/>
              </a:rPr>
              <a:t>Radiation-Induced Soft Errors in Advanced Semiconductor Technologies</a:t>
            </a:r>
            <a:endParaRPr lang="en-US" sz="1050" dirty="0">
              <a:latin typeface="+mn-lt"/>
            </a:endParaRPr>
          </a:p>
          <a:p>
            <a:endParaRPr lang="en-US" sz="1050" dirty="0">
              <a:latin typeface="+mn-lt"/>
            </a:endParaRPr>
          </a:p>
        </p:txBody>
      </p:sp>
      <p:sp>
        <p:nvSpPr>
          <p:cNvPr id="4" name="Content Placeholder 5">
            <a:extLst>
              <a:ext uri="{FF2B5EF4-FFF2-40B4-BE49-F238E27FC236}">
                <a16:creationId xmlns:a16="http://schemas.microsoft.com/office/drawing/2014/main" id="{1F007C8F-6826-CFE0-E6CA-347C10B4B919}"/>
              </a:ext>
            </a:extLst>
          </p:cNvPr>
          <p:cNvSpPr txBox="1">
            <a:spLocks/>
          </p:cNvSpPr>
          <p:nvPr/>
        </p:nvSpPr>
        <p:spPr>
          <a:xfrm>
            <a:off x="1181100" y="1091315"/>
            <a:ext cx="6724650" cy="1246495"/>
          </a:xfrm>
          <a:prstGeom prst="rect">
            <a:avLst/>
          </a:prstGeom>
          <a:noFill/>
        </p:spPr>
        <p:txBody>
          <a:bodyPr wrap="square" rtlCol="0">
            <a:spAutoFit/>
          </a:bodyPr>
          <a:lstStyle>
            <a:defPPr marR="0" lvl="0" algn="l" rtl="0">
              <a:lnSpc>
                <a:spcPct val="100000"/>
              </a:lnSpc>
              <a:spcBef>
                <a:spcPts val="0"/>
              </a:spcBef>
              <a:spcAft>
                <a:spcPts val="0"/>
              </a:spcAft>
            </a:defPPr>
            <a:lvl1pPr marL="257175" marR="0" lvl="0" indent="-257175" algn="l" rtl="0">
              <a:lnSpc>
                <a:spcPct val="100000"/>
              </a:lnSpc>
              <a:spcBef>
                <a:spcPts val="0"/>
              </a:spcBef>
              <a:spcAft>
                <a:spcPts val="0"/>
              </a:spcAft>
              <a:buClr>
                <a:srgbClr val="C00000"/>
              </a:buClr>
              <a:buFont typeface="Wingdings" pitchFamily="2" charset="2"/>
              <a:buChar char="§"/>
              <a:defRPr sz="1400" b="0" i="0" u="none" strike="noStrike" cap="none">
                <a:solidFill>
                  <a:srgbClr val="000000"/>
                </a:solidFill>
                <a:latin typeface="Arial"/>
                <a:ea typeface="Arial"/>
                <a:cs typeface="Arial"/>
                <a:sym typeface="Arial"/>
              </a:defRPr>
            </a:lvl1pPr>
            <a:lvl2pPr marL="557213" marR="0" lvl="1" indent="-214313" algn="l" rtl="0">
              <a:lnSpc>
                <a:spcPct val="100000"/>
              </a:lnSpc>
              <a:spcBef>
                <a:spcPts val="0"/>
              </a:spcBef>
              <a:spcAft>
                <a:spcPts val="0"/>
              </a:spcAft>
              <a:buClr>
                <a:srgbClr val="C00000"/>
              </a:buClr>
              <a:buFont typeface="Wingdings" pitchFamily="2" charset="2"/>
              <a:buChar char="§"/>
              <a:defRPr sz="1400" b="0" i="0" u="none" strike="noStrike" cap="none">
                <a:solidFill>
                  <a:srgbClr val="000000"/>
                </a:solidFill>
                <a:latin typeface="Arial"/>
                <a:ea typeface="Arial"/>
                <a:cs typeface="Arial"/>
                <a:sym typeface="Arial"/>
              </a:defRPr>
            </a:lvl2pPr>
            <a:lvl3pPr marL="900113" marR="0" lvl="2" indent="-214313" algn="l" rtl="0">
              <a:lnSpc>
                <a:spcPct val="100000"/>
              </a:lnSpc>
              <a:spcBef>
                <a:spcPts val="0"/>
              </a:spcBef>
              <a:spcAft>
                <a:spcPts val="0"/>
              </a:spcAft>
              <a:buClr>
                <a:srgbClr val="C00000"/>
              </a:buClr>
              <a:buFont typeface="Wingdings" pitchFamily="2" charset="2"/>
              <a:buChar char="§"/>
              <a:defRPr sz="1400" b="0" i="0" u="none" strike="noStrike" cap="none">
                <a:solidFill>
                  <a:srgbClr val="000000"/>
                </a:solidFill>
                <a:latin typeface="Arial"/>
                <a:ea typeface="Arial"/>
                <a:cs typeface="Arial"/>
                <a:sym typeface="Arial"/>
              </a:defRPr>
            </a:lvl3pPr>
            <a:lvl4pPr marL="1243013" marR="0" lvl="3" indent="-214313" algn="l" rtl="0">
              <a:lnSpc>
                <a:spcPct val="100000"/>
              </a:lnSpc>
              <a:spcBef>
                <a:spcPts val="0"/>
              </a:spcBef>
              <a:spcAft>
                <a:spcPts val="0"/>
              </a:spcAft>
              <a:buClr>
                <a:srgbClr val="C00000"/>
              </a:buClr>
              <a:buFont typeface="Wingdings" pitchFamily="2" charset="2"/>
              <a:buChar char="§"/>
              <a:defRPr sz="1400" b="0" i="0" u="none" strike="noStrike" cap="none">
                <a:solidFill>
                  <a:srgbClr val="000000"/>
                </a:solidFill>
                <a:latin typeface="Arial"/>
                <a:ea typeface="Arial"/>
                <a:cs typeface="Arial"/>
                <a:sym typeface="Arial"/>
              </a:defRPr>
            </a:lvl4pPr>
            <a:lvl5pPr marL="1585913" marR="0" lvl="4" indent="-214313" algn="l" rtl="0">
              <a:lnSpc>
                <a:spcPct val="100000"/>
              </a:lnSpc>
              <a:spcBef>
                <a:spcPts val="0"/>
              </a:spcBef>
              <a:spcAft>
                <a:spcPts val="0"/>
              </a:spcAft>
              <a:buClr>
                <a:srgbClr val="C00000"/>
              </a:buClr>
              <a:buFont typeface="Wingdings" pitchFamily="2" charset="2"/>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500" b="1" u="sng" dirty="0">
                <a:latin typeface="+mn-lt"/>
              </a:rPr>
              <a:t> When an ion passes through a conductor or semiconductor e.g. Si:</a:t>
            </a:r>
          </a:p>
          <a:p>
            <a:pPr marL="514351" lvl="1">
              <a:buFont typeface="Arial" panose="020B0604020202020204" pitchFamily="34" charset="0"/>
              <a:buChar char="•"/>
            </a:pPr>
            <a:r>
              <a:rPr lang="en-US" sz="1500" dirty="0">
                <a:latin typeface="+mn-lt"/>
              </a:rPr>
              <a:t>Most charge deposition is compensated quickly through recombination, drift and diffusion.</a:t>
            </a:r>
          </a:p>
          <a:p>
            <a:pPr marL="514351" lvl="1">
              <a:buFont typeface="Arial" panose="020B0604020202020204" pitchFamily="34" charset="0"/>
              <a:buChar char="•"/>
            </a:pPr>
            <a:r>
              <a:rPr lang="en-US" sz="1500" dirty="0">
                <a:latin typeface="+mn-lt"/>
              </a:rPr>
              <a:t>This is what causes SEE</a:t>
            </a:r>
          </a:p>
          <a:p>
            <a:pPr marL="514351" lvl="1">
              <a:buFont typeface="Arial" panose="020B0604020202020204" pitchFamily="34" charset="0"/>
              <a:buChar char="•"/>
            </a:pPr>
            <a:r>
              <a:rPr lang="en-US" sz="1500" dirty="0">
                <a:latin typeface="+mn-lt"/>
              </a:rPr>
              <a:t>BUT, from a TID perspective charge isn’t accumulated or stored.</a:t>
            </a:r>
          </a:p>
        </p:txBody>
      </p:sp>
    </p:spTree>
    <p:extLst>
      <p:ext uri="{BB962C8B-B14F-4D97-AF65-F5344CB8AC3E}">
        <p14:creationId xmlns:p14="http://schemas.microsoft.com/office/powerpoint/2010/main" val="72292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5AB17A-27B0-DA57-5FEB-83C664B8548A}"/>
              </a:ext>
            </a:extLst>
          </p:cNvPr>
          <p:cNvSpPr>
            <a:spLocks noGrp="1"/>
          </p:cNvSpPr>
          <p:nvPr>
            <p:ph type="body" idx="1"/>
          </p:nvPr>
        </p:nvSpPr>
        <p:spPr/>
        <p:txBody>
          <a:bodyPr/>
          <a:lstStyle/>
          <a:p>
            <a:r>
              <a:rPr kumimoji="0" lang="en-US" sz="900" b="0" i="1" u="none" strike="noStrike" kern="0" cap="none" spc="0" normalizeH="0" baseline="0" noProof="0" dirty="0">
                <a:ln>
                  <a:noFill/>
                </a:ln>
                <a:solidFill>
                  <a:srgbClr val="D5D5D5"/>
                </a:solidFill>
                <a:effectLst/>
                <a:uLnTx/>
                <a:uFillTx/>
                <a:latin typeface="Arial"/>
                <a:cs typeface="Arial"/>
                <a:sym typeface="Arial"/>
              </a:rPr>
              <a:t>UC Berkeley Department of Nuclear Engineering's Spring 2023 Colloquia </a:t>
            </a:r>
          </a:p>
        </p:txBody>
      </p:sp>
      <p:sp>
        <p:nvSpPr>
          <p:cNvPr id="3" name="Text Placeholder 2">
            <a:extLst>
              <a:ext uri="{FF2B5EF4-FFF2-40B4-BE49-F238E27FC236}">
                <a16:creationId xmlns:a16="http://schemas.microsoft.com/office/drawing/2014/main" id="{D5093615-0CB3-B622-043E-88DDBFEFEA24}"/>
              </a:ext>
            </a:extLst>
          </p:cNvPr>
          <p:cNvSpPr>
            <a:spLocks noGrp="1"/>
          </p:cNvSpPr>
          <p:nvPr>
            <p:ph type="body" idx="2"/>
          </p:nvPr>
        </p:nvSpPr>
        <p:spPr/>
        <p:txBody>
          <a:bodyPr/>
          <a:lstStyle/>
          <a:p>
            <a:r>
              <a:rPr lang="en-US" dirty="0"/>
              <a:t>Putting it all Together</a:t>
            </a:r>
          </a:p>
        </p:txBody>
      </p:sp>
      <p:pic>
        <p:nvPicPr>
          <p:cNvPr id="4" name="Picture 3">
            <a:extLst>
              <a:ext uri="{FF2B5EF4-FFF2-40B4-BE49-F238E27FC236}">
                <a16:creationId xmlns:a16="http://schemas.microsoft.com/office/drawing/2014/main" id="{CD73E8F6-4A6C-D6D4-C574-2F78EED8E8B1}"/>
              </a:ext>
            </a:extLst>
          </p:cNvPr>
          <p:cNvPicPr>
            <a:picLocks noChangeAspect="1"/>
          </p:cNvPicPr>
          <p:nvPr/>
        </p:nvPicPr>
        <p:blipFill>
          <a:blip r:embed="rId2"/>
          <a:stretch>
            <a:fillRect/>
          </a:stretch>
        </p:blipFill>
        <p:spPr>
          <a:xfrm rot="5400000">
            <a:off x="920630" y="636484"/>
            <a:ext cx="2063861" cy="3097843"/>
          </a:xfrm>
          <a:prstGeom prst="rect">
            <a:avLst/>
          </a:prstGeom>
        </p:spPr>
      </p:pic>
      <p:pic>
        <p:nvPicPr>
          <p:cNvPr id="5" name="Picture 1" descr="MARS">
            <a:extLst>
              <a:ext uri="{FF2B5EF4-FFF2-40B4-BE49-F238E27FC236}">
                <a16:creationId xmlns:a16="http://schemas.microsoft.com/office/drawing/2014/main" id="{E9092B1A-07DF-45F9-9C98-5ED3CC57AB7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1482" y="2767693"/>
            <a:ext cx="3598269" cy="2197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alactic Cosmic Ray LET Spectra predicted by CREME96 at 1 AU for nominal solar quiet conditions, worst week/worst case, and peak 5 minute. Fluxes are slowed-down by generic aluminium shielding of 1 g/cm2.  ">
            <a:extLst>
              <a:ext uri="{FF2B5EF4-FFF2-40B4-BE49-F238E27FC236}">
                <a16:creationId xmlns:a16="http://schemas.microsoft.com/office/drawing/2014/main" id="{B967B941-5159-5FCD-2F74-87B403160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105" y="0"/>
            <a:ext cx="3598270" cy="282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66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pic>
        <p:nvPicPr>
          <p:cNvPr id="1784" name="Google Shape;1784;p89" descr="Image"/>
          <p:cNvPicPr preferRelativeResize="0"/>
          <p:nvPr/>
        </p:nvPicPr>
        <p:blipFill rotWithShape="1">
          <a:blip r:embed="rId3">
            <a:alphaModFix/>
          </a:blip>
          <a:srcRect/>
          <a:stretch/>
        </p:blipFill>
        <p:spPr>
          <a:xfrm>
            <a:off x="8653945" y="4894530"/>
            <a:ext cx="305942" cy="91223"/>
          </a:xfrm>
          <a:prstGeom prst="rect">
            <a:avLst/>
          </a:prstGeom>
          <a:noFill/>
          <a:ln>
            <a:noFill/>
          </a:ln>
        </p:spPr>
      </p:pic>
      <p:sp>
        <p:nvSpPr>
          <p:cNvPr id="1785" name="Google Shape;1785;p89"/>
          <p:cNvSpPr txBox="1">
            <a:spLocks noGrp="1"/>
          </p:cNvSpPr>
          <p:nvPr>
            <p:ph type="sldNum" idx="12"/>
          </p:nvPr>
        </p:nvSpPr>
        <p:spPr>
          <a:xfrm>
            <a:off x="181807" y="4815217"/>
            <a:ext cx="190758" cy="189219"/>
          </a:xfrm>
          <a:prstGeom prst="rect">
            <a:avLst/>
          </a:prstGeom>
          <a:noFill/>
          <a:ln>
            <a:noFill/>
          </a:ln>
        </p:spPr>
        <p:txBody>
          <a:bodyPr spcFirstLastPara="1" wrap="square" lIns="50800" tIns="50800" rIns="50800" bIns="50800" anchor="b" anchorCtr="0">
            <a:spAutoFit/>
          </a:bodyPr>
          <a:lstStyle/>
          <a:p>
            <a:pPr marL="0" lvl="0" indent="0" algn="l" rtl="0">
              <a:lnSpc>
                <a:spcPct val="100000"/>
              </a:lnSpc>
              <a:spcBef>
                <a:spcPts val="0"/>
              </a:spcBef>
              <a:spcAft>
                <a:spcPts val="0"/>
              </a:spcAft>
              <a:buClr>
                <a:srgbClr val="000000"/>
              </a:buClr>
              <a:buSzPts val="500"/>
              <a:buFont typeface="Arial"/>
              <a:buNone/>
            </a:pPr>
            <a:fld id="{00000000-1234-1234-1234-123412341234}" type="slidenum">
              <a:rPr lang="en-US"/>
              <a:t>9</a:t>
            </a:fld>
            <a:endParaRPr/>
          </a:p>
        </p:txBody>
      </p:sp>
      <p:sp>
        <p:nvSpPr>
          <p:cNvPr id="1786" name="Google Shape;1786;p89"/>
          <p:cNvSpPr/>
          <p:nvPr/>
        </p:nvSpPr>
        <p:spPr>
          <a:xfrm>
            <a:off x="-1516648" y="-1931057"/>
            <a:ext cx="9005614" cy="9005614"/>
          </a:xfrm>
          <a:prstGeom prst="ellipse">
            <a:avLst/>
          </a:prstGeom>
          <a:noFill/>
          <a:ln w="12700" cap="flat" cmpd="sng">
            <a:solidFill>
              <a:srgbClr val="BA0C2F"/>
            </a:solidFill>
            <a:prstDash val="dashDot"/>
            <a:miter lim="400000"/>
            <a:headEnd type="none" w="sm" len="sm"/>
            <a:tailEnd type="none" w="sm" len="sm"/>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200"/>
              <a:buFont typeface="Inter Light"/>
              <a:buNone/>
            </a:pPr>
            <a:endParaRPr sz="1200" b="0" i="0" u="none" strike="noStrike" cap="none">
              <a:solidFill>
                <a:srgbClr val="D5D5D5"/>
              </a:solidFill>
              <a:latin typeface="Arial"/>
              <a:ea typeface="Arial"/>
              <a:cs typeface="Arial"/>
              <a:sym typeface="Arial"/>
            </a:endParaRPr>
          </a:p>
        </p:txBody>
      </p:sp>
      <p:sp>
        <p:nvSpPr>
          <p:cNvPr id="1787" name="Google Shape;1787;p89"/>
          <p:cNvSpPr/>
          <p:nvPr/>
        </p:nvSpPr>
        <p:spPr>
          <a:xfrm>
            <a:off x="-1516649" y="-360193"/>
            <a:ext cx="5733288" cy="5733288"/>
          </a:xfrm>
          <a:prstGeom prst="ellipse">
            <a:avLst/>
          </a:prstGeom>
          <a:noFill/>
          <a:ln w="12700" cap="flat" cmpd="sng">
            <a:solidFill>
              <a:srgbClr val="BA0C2F"/>
            </a:solidFill>
            <a:prstDash val="dashDot"/>
            <a:miter lim="400000"/>
            <a:headEnd type="none" w="sm" len="sm"/>
            <a:tailEnd type="none" w="sm" len="sm"/>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200"/>
              <a:buFont typeface="Inter Light"/>
              <a:buNone/>
            </a:pPr>
            <a:endParaRPr sz="1200" b="0" i="0" u="none" strike="noStrike" cap="none">
              <a:solidFill>
                <a:srgbClr val="D5D5D5"/>
              </a:solidFill>
              <a:latin typeface="Arial"/>
              <a:ea typeface="Arial"/>
              <a:cs typeface="Arial"/>
              <a:sym typeface="Arial"/>
            </a:endParaRPr>
          </a:p>
        </p:txBody>
      </p:sp>
      <p:sp>
        <p:nvSpPr>
          <p:cNvPr id="1788" name="Google Shape;1788;p89"/>
          <p:cNvSpPr/>
          <p:nvPr/>
        </p:nvSpPr>
        <p:spPr>
          <a:xfrm>
            <a:off x="-1516649" y="-1117516"/>
            <a:ext cx="7378531" cy="7378531"/>
          </a:xfrm>
          <a:prstGeom prst="ellipse">
            <a:avLst/>
          </a:prstGeom>
          <a:noFill/>
          <a:ln w="12700" cap="flat" cmpd="sng">
            <a:solidFill>
              <a:srgbClr val="BA0C2F"/>
            </a:solidFill>
            <a:prstDash val="dashDot"/>
            <a:miter lim="400000"/>
            <a:headEnd type="none" w="sm" len="sm"/>
            <a:tailEnd type="none" w="sm" len="sm"/>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200"/>
              <a:buFont typeface="Inter Light"/>
              <a:buNone/>
            </a:pPr>
            <a:endParaRPr sz="1200" b="0" i="0" u="none" strike="noStrike" cap="none">
              <a:solidFill>
                <a:srgbClr val="D5D5D5"/>
              </a:solidFill>
              <a:latin typeface="Arial"/>
              <a:ea typeface="Arial"/>
              <a:cs typeface="Arial"/>
              <a:sym typeface="Arial"/>
            </a:endParaRPr>
          </a:p>
        </p:txBody>
      </p:sp>
      <p:sp>
        <p:nvSpPr>
          <p:cNvPr id="1789" name="Google Shape;1789;p89"/>
          <p:cNvSpPr/>
          <p:nvPr/>
        </p:nvSpPr>
        <p:spPr>
          <a:xfrm>
            <a:off x="-1526173" y="545078"/>
            <a:ext cx="4053344" cy="4053345"/>
          </a:xfrm>
          <a:prstGeom prst="ellipse">
            <a:avLst/>
          </a:prstGeom>
          <a:gradFill>
            <a:gsLst>
              <a:gs pos="0">
                <a:srgbClr val="410706"/>
              </a:gs>
              <a:gs pos="36077">
                <a:srgbClr val="7E0A1B"/>
              </a:gs>
              <a:gs pos="100000">
                <a:srgbClr val="BA0C2F"/>
              </a:gs>
            </a:gsLst>
            <a:lin ang="7822937" scaled="0"/>
          </a:gra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200"/>
              <a:buFont typeface="Inter Light"/>
              <a:buNone/>
            </a:pPr>
            <a:endParaRPr sz="1200" b="0" i="0" u="none" strike="noStrike" cap="none">
              <a:solidFill>
                <a:srgbClr val="D5D5D5"/>
              </a:solidFill>
              <a:latin typeface="Arial"/>
              <a:ea typeface="Arial"/>
              <a:cs typeface="Arial"/>
              <a:sym typeface="Arial"/>
            </a:endParaRPr>
          </a:p>
        </p:txBody>
      </p:sp>
      <p:sp>
        <p:nvSpPr>
          <p:cNvPr id="1790" name="Google Shape;1790;p89"/>
          <p:cNvSpPr txBox="1"/>
          <p:nvPr/>
        </p:nvSpPr>
        <p:spPr>
          <a:xfrm>
            <a:off x="0" y="2055977"/>
            <a:ext cx="2295144" cy="885070"/>
          </a:xfrm>
          <a:prstGeom prst="rect">
            <a:avLst/>
          </a:prstGeom>
          <a:noFill/>
          <a:ln>
            <a:noFill/>
          </a:ln>
        </p:spPr>
        <p:txBody>
          <a:bodyPr spcFirstLastPara="1" wrap="square" lIns="26775" tIns="26775" rIns="26775" bIns="26775"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1800" b="1" i="0" u="none" strike="noStrike" cap="none" dirty="0">
                <a:solidFill>
                  <a:srgbClr val="FFFFFF"/>
                </a:solidFill>
                <a:latin typeface="Arial"/>
                <a:ea typeface="Arial"/>
                <a:cs typeface="Arial"/>
                <a:sym typeface="Arial"/>
              </a:rPr>
              <a:t>RECENT ASSESSMENTS AND RESPONSES</a:t>
            </a:r>
            <a:endParaRPr sz="1800" dirty="0"/>
          </a:p>
        </p:txBody>
      </p:sp>
      <p:sp>
        <p:nvSpPr>
          <p:cNvPr id="1791" name="Google Shape;1791;p89"/>
          <p:cNvSpPr txBox="1"/>
          <p:nvPr/>
        </p:nvSpPr>
        <p:spPr>
          <a:xfrm>
            <a:off x="403618" y="1781246"/>
            <a:ext cx="1628872" cy="192601"/>
          </a:xfrm>
          <a:prstGeom prst="rect">
            <a:avLst/>
          </a:prstGeom>
          <a:noFill/>
          <a:ln>
            <a:noFill/>
          </a:ln>
        </p:spPr>
        <p:txBody>
          <a:bodyPr spcFirstLastPara="1" wrap="square" lIns="26775" tIns="26775" rIns="26775" bIns="26775" anchor="ctr" anchorCtr="0">
            <a:spAutoFit/>
          </a:bodyPr>
          <a:lstStyle/>
          <a:p>
            <a:pPr marL="0" marR="0" lvl="0" indent="0" algn="l" rtl="0">
              <a:lnSpc>
                <a:spcPct val="100000"/>
              </a:lnSpc>
              <a:spcBef>
                <a:spcPts val="0"/>
              </a:spcBef>
              <a:spcAft>
                <a:spcPts val="0"/>
              </a:spcAft>
              <a:buClr>
                <a:srgbClr val="FFFFFF"/>
              </a:buClr>
              <a:buSzPts val="900"/>
              <a:buFont typeface="Arial"/>
              <a:buNone/>
            </a:pPr>
            <a:r>
              <a:rPr lang="en-US" sz="900" b="1" i="0" u="none" strike="noStrike" cap="none" dirty="0">
                <a:solidFill>
                  <a:srgbClr val="FFFFFF"/>
                </a:solidFill>
                <a:latin typeface="Arial"/>
                <a:ea typeface="Arial"/>
                <a:cs typeface="Arial"/>
                <a:sym typeface="Arial"/>
              </a:rPr>
              <a:t>SINGLE EVENT EFFECTS</a:t>
            </a:r>
            <a:endParaRPr dirty="0"/>
          </a:p>
        </p:txBody>
      </p:sp>
      <p:pic>
        <p:nvPicPr>
          <p:cNvPr id="1792" name="Google Shape;1792;p89" descr="Image"/>
          <p:cNvPicPr preferRelativeResize="0"/>
          <p:nvPr/>
        </p:nvPicPr>
        <p:blipFill rotWithShape="1">
          <a:blip r:embed="rId4">
            <a:alphaModFix/>
          </a:blip>
          <a:srcRect/>
          <a:stretch/>
        </p:blipFill>
        <p:spPr>
          <a:xfrm>
            <a:off x="4744406" y="628384"/>
            <a:ext cx="439587" cy="473401"/>
          </a:xfrm>
          <a:prstGeom prst="rect">
            <a:avLst/>
          </a:prstGeom>
          <a:noFill/>
          <a:ln>
            <a:noFill/>
          </a:ln>
        </p:spPr>
      </p:pic>
      <p:pic>
        <p:nvPicPr>
          <p:cNvPr id="1793" name="Google Shape;1793;p89" descr="Image"/>
          <p:cNvPicPr preferRelativeResize="0"/>
          <p:nvPr/>
        </p:nvPicPr>
        <p:blipFill rotWithShape="1">
          <a:blip r:embed="rId5">
            <a:alphaModFix/>
          </a:blip>
          <a:srcRect/>
          <a:stretch/>
        </p:blipFill>
        <p:spPr>
          <a:xfrm>
            <a:off x="6262418" y="284211"/>
            <a:ext cx="357861" cy="473401"/>
          </a:xfrm>
          <a:prstGeom prst="rect">
            <a:avLst/>
          </a:prstGeom>
          <a:noFill/>
          <a:ln>
            <a:noFill/>
          </a:ln>
        </p:spPr>
      </p:pic>
      <p:sp>
        <p:nvSpPr>
          <p:cNvPr id="1796" name="Google Shape;1796;p89"/>
          <p:cNvSpPr txBox="1"/>
          <p:nvPr/>
        </p:nvSpPr>
        <p:spPr>
          <a:xfrm>
            <a:off x="2397562" y="1158589"/>
            <a:ext cx="1636479" cy="207961"/>
          </a:xfrm>
          <a:prstGeom prst="rect">
            <a:avLst/>
          </a:prstGeom>
          <a:noFill/>
          <a:ln>
            <a:noFill/>
          </a:ln>
        </p:spPr>
        <p:txBody>
          <a:bodyPr spcFirstLastPara="1" wrap="square" lIns="26775" tIns="26775" rIns="26775" bIns="26775" anchor="ctr" anchorCtr="0">
            <a:spAutoFit/>
          </a:bodyPr>
          <a:lstStyle/>
          <a:p>
            <a:pPr algn="ctr">
              <a:buSzPts val="1000"/>
            </a:pPr>
            <a:r>
              <a:rPr lang="en-US" sz="1000" b="1" dirty="0"/>
              <a:t>NASEM 2017-2018 </a:t>
            </a:r>
          </a:p>
        </p:txBody>
      </p:sp>
      <p:sp>
        <p:nvSpPr>
          <p:cNvPr id="1797" name="Google Shape;1797;p89"/>
          <p:cNvSpPr txBox="1"/>
          <p:nvPr/>
        </p:nvSpPr>
        <p:spPr>
          <a:xfrm>
            <a:off x="4204888" y="1217841"/>
            <a:ext cx="1518621" cy="207990"/>
          </a:xfrm>
          <a:prstGeom prst="rect">
            <a:avLst/>
          </a:prstGeom>
          <a:noFill/>
          <a:ln>
            <a:noFill/>
          </a:ln>
        </p:spPr>
        <p:txBody>
          <a:bodyPr spcFirstLastPara="1" wrap="square" lIns="26775" tIns="26775" rIns="26775" bIns="26775"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Arial"/>
                <a:ea typeface="Arial"/>
                <a:cs typeface="Arial"/>
                <a:sym typeface="Arial"/>
              </a:rPr>
              <a:t>AOA 2019</a:t>
            </a:r>
            <a:endParaRPr dirty="0"/>
          </a:p>
        </p:txBody>
      </p:sp>
      <p:sp>
        <p:nvSpPr>
          <p:cNvPr id="1798" name="Google Shape;1798;p89"/>
          <p:cNvSpPr txBox="1"/>
          <p:nvPr/>
        </p:nvSpPr>
        <p:spPr>
          <a:xfrm>
            <a:off x="5685061" y="796739"/>
            <a:ext cx="1518621" cy="361850"/>
          </a:xfrm>
          <a:prstGeom prst="rect">
            <a:avLst/>
          </a:prstGeom>
          <a:noFill/>
          <a:ln>
            <a:noFill/>
          </a:ln>
        </p:spPr>
        <p:txBody>
          <a:bodyPr spcFirstLastPara="1" wrap="square" lIns="26775" tIns="26775" rIns="26775" bIns="26775"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dirty="0"/>
              <a:t>COLLABORATION IS NECESSARY</a:t>
            </a:r>
            <a:endParaRPr dirty="0"/>
          </a:p>
        </p:txBody>
      </p:sp>
      <p:sp>
        <p:nvSpPr>
          <p:cNvPr id="1800" name="Google Shape;1800;p89"/>
          <p:cNvSpPr txBox="1"/>
          <p:nvPr/>
        </p:nvSpPr>
        <p:spPr>
          <a:xfrm>
            <a:off x="2539662" y="1389262"/>
            <a:ext cx="1470137" cy="2547063"/>
          </a:xfrm>
          <a:prstGeom prst="rect">
            <a:avLst/>
          </a:prstGeom>
          <a:noFill/>
          <a:ln>
            <a:noFill/>
          </a:ln>
        </p:spPr>
        <p:txBody>
          <a:bodyPr spcFirstLastPara="1" wrap="square" lIns="26775" tIns="26775" rIns="26775" bIns="26775" anchor="t" anchorCtr="0">
            <a:spAutoFit/>
          </a:bodyPr>
          <a:lstStyle/>
          <a:p>
            <a:r>
              <a:rPr lang="en-US" sz="900" b="1" dirty="0"/>
              <a:t>Key findings </a:t>
            </a:r>
          </a:p>
          <a:p>
            <a:r>
              <a:rPr lang="en-US" sz="900" dirty="0"/>
              <a:t>• Growing use and tightening supply </a:t>
            </a:r>
          </a:p>
          <a:p>
            <a:r>
              <a:rPr lang="en-US" sz="900" dirty="0"/>
              <a:t>• Infrastructure showing signs of strain </a:t>
            </a:r>
          </a:p>
          <a:p>
            <a:r>
              <a:rPr lang="en-US" sz="900" dirty="0"/>
              <a:t>• Aging workforce in a domain that requires specialized training and skills </a:t>
            </a:r>
          </a:p>
          <a:p>
            <a:r>
              <a:rPr lang="en-US" sz="900" dirty="0"/>
              <a:t>• Fast-moving technology </a:t>
            </a:r>
          </a:p>
          <a:p>
            <a:r>
              <a:rPr lang="en-US" sz="900" b="1" dirty="0"/>
              <a:t>Points to / needs </a:t>
            </a:r>
          </a:p>
          <a:p>
            <a:r>
              <a:rPr lang="en-US" sz="900" dirty="0"/>
              <a:t>• More organizational coordination </a:t>
            </a:r>
          </a:p>
          <a:p>
            <a:r>
              <a:rPr lang="en-US" sz="900" dirty="0"/>
              <a:t>• Test facility sustainment &amp; new investments </a:t>
            </a:r>
          </a:p>
          <a:p>
            <a:r>
              <a:rPr lang="en-US" sz="900" dirty="0"/>
              <a:t>• Coupled with appropriate research &amp; development </a:t>
            </a:r>
          </a:p>
          <a:p>
            <a:r>
              <a:rPr lang="en-US" sz="900" dirty="0"/>
              <a:t>• Workforce development </a:t>
            </a:r>
            <a:endParaRPr lang="en-US" sz="900" dirty="0">
              <a:effectLst/>
            </a:endParaRPr>
          </a:p>
        </p:txBody>
      </p:sp>
      <p:sp>
        <p:nvSpPr>
          <p:cNvPr id="1801" name="Google Shape;1801;p89"/>
          <p:cNvSpPr txBox="1"/>
          <p:nvPr/>
        </p:nvSpPr>
        <p:spPr>
          <a:xfrm>
            <a:off x="4229130" y="1448528"/>
            <a:ext cx="1470137" cy="2685563"/>
          </a:xfrm>
          <a:prstGeom prst="rect">
            <a:avLst/>
          </a:prstGeom>
          <a:noFill/>
          <a:ln>
            <a:noFill/>
          </a:ln>
        </p:spPr>
        <p:txBody>
          <a:bodyPr spcFirstLastPara="1" wrap="square" lIns="26775" tIns="26775" rIns="26775" bIns="26775" anchor="t" anchorCtr="0">
            <a:spAutoFit/>
          </a:bodyPr>
          <a:lstStyle/>
          <a:p>
            <a:pPr marL="171450" indent="-171450">
              <a:buFont typeface="Arial" panose="020B0604020202020204" pitchFamily="34" charset="0"/>
              <a:buChar char="•"/>
            </a:pPr>
            <a:r>
              <a:rPr lang="en-US" sz="900" dirty="0"/>
              <a:t>Existing heavy ion SEE test facilities cannot meet current or future SEE test demand (~5000 hour/year gap) </a:t>
            </a:r>
          </a:p>
          <a:p>
            <a:pPr marL="171450" indent="-171450">
              <a:buFont typeface="Arial" panose="020B0604020202020204" pitchFamily="34" charset="0"/>
              <a:buChar char="•"/>
            </a:pPr>
            <a:r>
              <a:rPr lang="en-US" sz="900" dirty="0"/>
              <a:t>Department of Defense efforts as well as U.S. Government and commercial space are driving significant increases in SEE testing demand </a:t>
            </a:r>
          </a:p>
          <a:p>
            <a:pPr marL="171450" indent="-171450">
              <a:buFont typeface="Arial" panose="020B0604020202020204" pitchFamily="34" charset="0"/>
              <a:buChar char="•"/>
            </a:pPr>
            <a:r>
              <a:rPr lang="en-US" sz="900" dirty="0"/>
              <a:t>Current heavy ion accelerators for SEE testing at U.S. universities and Department of Energy labs have limited capacity and capability </a:t>
            </a:r>
            <a:endParaRPr lang="en-US" sz="900" dirty="0">
              <a:effectLst/>
            </a:endParaRPr>
          </a:p>
        </p:txBody>
      </p:sp>
      <p:sp>
        <p:nvSpPr>
          <p:cNvPr id="1802" name="Google Shape;1802;p89"/>
          <p:cNvSpPr txBox="1"/>
          <p:nvPr/>
        </p:nvSpPr>
        <p:spPr>
          <a:xfrm>
            <a:off x="5788984" y="1242570"/>
            <a:ext cx="1470137" cy="20180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26775" tIns="26775" rIns="26775" bIns="26775" anchor="t" anchorCtr="0">
            <a:spAutoFit/>
          </a:bodyPr>
          <a:lstStyle/>
          <a:p>
            <a:pPr marL="0" marR="0" lvl="0" indent="0" algn="ctr" rtl="0">
              <a:lnSpc>
                <a:spcPct val="120000"/>
              </a:lnSpc>
              <a:spcBef>
                <a:spcPts val="0"/>
              </a:spcBef>
              <a:spcAft>
                <a:spcPts val="0"/>
              </a:spcAft>
              <a:buClr>
                <a:srgbClr val="000000"/>
              </a:buClr>
              <a:buSzPts val="900"/>
              <a:buFont typeface="Arial"/>
              <a:buNone/>
            </a:pPr>
            <a:r>
              <a:rPr lang="en-US" sz="800" dirty="0"/>
              <a:t>Agency-wide facility block buys</a:t>
            </a:r>
            <a:endParaRPr sz="800" dirty="0"/>
          </a:p>
        </p:txBody>
      </p:sp>
      <p:pic>
        <p:nvPicPr>
          <p:cNvPr id="2" name="Google Shape;526;p13" descr="noun_Data_2994671 (3).png">
            <a:extLst>
              <a:ext uri="{FF2B5EF4-FFF2-40B4-BE49-F238E27FC236}">
                <a16:creationId xmlns:a16="http://schemas.microsoft.com/office/drawing/2014/main" id="{23A3222B-AE58-9BA3-0331-D910CD3ABA83}"/>
              </a:ext>
            </a:extLst>
          </p:cNvPr>
          <p:cNvPicPr preferRelativeResize="0"/>
          <p:nvPr/>
        </p:nvPicPr>
        <p:blipFill rotWithShape="1">
          <a:blip r:embed="rId6">
            <a:alphaModFix/>
          </a:blip>
          <a:srcRect/>
          <a:stretch/>
        </p:blipFill>
        <p:spPr>
          <a:xfrm>
            <a:off x="2895594" y="678791"/>
            <a:ext cx="449019" cy="449020"/>
          </a:xfrm>
          <a:prstGeom prst="rect">
            <a:avLst/>
          </a:prstGeom>
          <a:solidFill>
            <a:srgbClr val="000000"/>
          </a:solidFill>
          <a:ln>
            <a:noFill/>
          </a:ln>
          <a:effectLst>
            <a:outerShdw blurRad="50800" dist="50800" dir="5400000" algn="ctr" rotWithShape="0">
              <a:schemeClr val="tx1"/>
            </a:outerShdw>
          </a:effectLst>
        </p:spPr>
      </p:pic>
      <p:sp>
        <p:nvSpPr>
          <p:cNvPr id="4" name="Google Shape;1802;p89">
            <a:extLst>
              <a:ext uri="{FF2B5EF4-FFF2-40B4-BE49-F238E27FC236}">
                <a16:creationId xmlns:a16="http://schemas.microsoft.com/office/drawing/2014/main" id="{16AFBD82-082A-7C54-DA78-DB460FB86C48}"/>
              </a:ext>
            </a:extLst>
          </p:cNvPr>
          <p:cNvSpPr txBox="1"/>
          <p:nvPr/>
        </p:nvSpPr>
        <p:spPr>
          <a:xfrm>
            <a:off x="5931938" y="1583665"/>
            <a:ext cx="1414492" cy="1088202"/>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26775" tIns="26775" rIns="26775" bIns="26775" anchor="t" anchorCtr="0">
            <a:spAutoFit/>
          </a:bodyPr>
          <a:lstStyle/>
          <a:p>
            <a:pPr marL="0" marR="0" lvl="0" indent="0" algn="ctr" rtl="0">
              <a:lnSpc>
                <a:spcPct val="120000"/>
              </a:lnSpc>
              <a:spcBef>
                <a:spcPts val="0"/>
              </a:spcBef>
              <a:spcAft>
                <a:spcPts val="0"/>
              </a:spcAft>
              <a:buClr>
                <a:srgbClr val="000000"/>
              </a:buClr>
              <a:buSzPts val="900"/>
              <a:buFont typeface="Arial"/>
              <a:buNone/>
            </a:pPr>
            <a:r>
              <a:rPr lang="en-US" sz="800" u="sng" dirty="0"/>
              <a:t>NASA-DoD Collaborations:</a:t>
            </a:r>
          </a:p>
          <a:p>
            <a:pPr marL="0" marR="0" lvl="0" indent="0" algn="ctr" rtl="0">
              <a:lnSpc>
                <a:spcPct val="120000"/>
              </a:lnSpc>
              <a:spcBef>
                <a:spcPts val="0"/>
              </a:spcBef>
              <a:spcAft>
                <a:spcPts val="0"/>
              </a:spcAft>
              <a:buClr>
                <a:srgbClr val="000000"/>
              </a:buClr>
              <a:buSzPts val="900"/>
              <a:buFont typeface="Arial"/>
              <a:buNone/>
            </a:pPr>
            <a:r>
              <a:rPr lang="en-US" sz="800" dirty="0"/>
              <a:t>Workforce Development</a:t>
            </a:r>
          </a:p>
          <a:p>
            <a:pPr marL="0" marR="0" lvl="0" indent="0" algn="ctr" rtl="0">
              <a:lnSpc>
                <a:spcPct val="120000"/>
              </a:lnSpc>
              <a:spcBef>
                <a:spcPts val="0"/>
              </a:spcBef>
              <a:spcAft>
                <a:spcPts val="0"/>
              </a:spcAft>
              <a:buClr>
                <a:srgbClr val="000000"/>
              </a:buClr>
              <a:buSzPts val="900"/>
              <a:buFont typeface="Arial"/>
              <a:buNone/>
            </a:pPr>
            <a:r>
              <a:rPr lang="en-US" sz="800" dirty="0"/>
              <a:t>SEE Testing Advisement</a:t>
            </a:r>
          </a:p>
          <a:p>
            <a:pPr marL="0" marR="0" lvl="0" indent="0" algn="ctr" rtl="0">
              <a:lnSpc>
                <a:spcPct val="120000"/>
              </a:lnSpc>
              <a:spcBef>
                <a:spcPts val="0"/>
              </a:spcBef>
              <a:spcAft>
                <a:spcPts val="0"/>
              </a:spcAft>
              <a:buClr>
                <a:srgbClr val="000000"/>
              </a:buClr>
              <a:buSzPts val="900"/>
              <a:buFont typeface="Arial"/>
              <a:buNone/>
            </a:pPr>
            <a:r>
              <a:rPr lang="en-US" sz="800" dirty="0"/>
              <a:t>Data Sharing</a:t>
            </a:r>
          </a:p>
          <a:p>
            <a:pPr marL="0" marR="0" lvl="0" indent="0" algn="ctr" rtl="0">
              <a:lnSpc>
                <a:spcPct val="120000"/>
              </a:lnSpc>
              <a:spcBef>
                <a:spcPts val="0"/>
              </a:spcBef>
              <a:spcAft>
                <a:spcPts val="0"/>
              </a:spcAft>
              <a:buClr>
                <a:srgbClr val="000000"/>
              </a:buClr>
              <a:buSzPts val="900"/>
              <a:buFont typeface="Arial"/>
              <a:buNone/>
            </a:pPr>
            <a:r>
              <a:rPr lang="en-US" sz="800" dirty="0"/>
              <a:t>Common Part Testing</a:t>
            </a:r>
          </a:p>
          <a:p>
            <a:pPr marL="0" marR="0" lvl="0" indent="0" algn="ctr" rtl="0">
              <a:lnSpc>
                <a:spcPct val="120000"/>
              </a:lnSpc>
              <a:spcBef>
                <a:spcPts val="0"/>
              </a:spcBef>
              <a:spcAft>
                <a:spcPts val="0"/>
              </a:spcAft>
              <a:buClr>
                <a:srgbClr val="000000"/>
              </a:buClr>
              <a:buSzPts val="900"/>
              <a:buFont typeface="Arial"/>
              <a:buNone/>
            </a:pPr>
            <a:r>
              <a:rPr lang="en-US" sz="800" dirty="0"/>
              <a:t>New Facility Shakeouts</a:t>
            </a:r>
          </a:p>
          <a:p>
            <a:pPr marL="0" marR="0" lvl="0" indent="0" algn="ctr" rtl="0">
              <a:lnSpc>
                <a:spcPct val="120000"/>
              </a:lnSpc>
              <a:spcBef>
                <a:spcPts val="0"/>
              </a:spcBef>
              <a:spcAft>
                <a:spcPts val="0"/>
              </a:spcAft>
              <a:buClr>
                <a:srgbClr val="000000"/>
              </a:buClr>
              <a:buSzPts val="900"/>
              <a:buFont typeface="Arial"/>
              <a:buNone/>
            </a:pPr>
            <a:endParaRPr sz="800" dirty="0"/>
          </a:p>
        </p:txBody>
      </p:sp>
      <p:pic>
        <p:nvPicPr>
          <p:cNvPr id="3" name="Picture 2">
            <a:extLst>
              <a:ext uri="{FF2B5EF4-FFF2-40B4-BE49-F238E27FC236}">
                <a16:creationId xmlns:a16="http://schemas.microsoft.com/office/drawing/2014/main" id="{83AD092A-277A-6B8F-AD05-678040C23550}"/>
              </a:ext>
            </a:extLst>
          </p:cNvPr>
          <p:cNvPicPr>
            <a:picLocks noChangeAspect="1"/>
          </p:cNvPicPr>
          <p:nvPr/>
        </p:nvPicPr>
        <p:blipFill>
          <a:blip r:embed="rId7"/>
          <a:stretch>
            <a:fillRect/>
          </a:stretch>
        </p:blipFill>
        <p:spPr>
          <a:xfrm>
            <a:off x="5600054" y="3302420"/>
            <a:ext cx="3612418" cy="1813581"/>
          </a:xfrm>
          <a:prstGeom prst="rect">
            <a:avLst/>
          </a:prstGeom>
        </p:spPr>
      </p:pic>
    </p:spTree>
    <p:extLst>
      <p:ext uri="{BB962C8B-B14F-4D97-AF65-F5344CB8AC3E}">
        <p14:creationId xmlns:p14="http://schemas.microsoft.com/office/powerpoint/2010/main" val="3283788052"/>
      </p:ext>
    </p:extLst>
  </p:cSld>
  <p:clrMapOvr>
    <a:masterClrMapping/>
  </p:clrMapOvr>
</p:sld>
</file>

<file path=ppt/theme/theme1.xml><?xml version="1.0" encoding="utf-8"?>
<a:theme xmlns:a="http://schemas.openxmlformats.org/drawingml/2006/main" name="JPL-Theme-16x9-2021-v1.">
  <a:themeElements>
    <a:clrScheme name="JPL Theme Color">
      <a:dk1>
        <a:srgbClr val="29292A"/>
      </a:dk1>
      <a:lt1>
        <a:srgbClr val="FFFFFF"/>
      </a:lt1>
      <a:dk2>
        <a:srgbClr val="004461"/>
      </a:dk2>
      <a:lt2>
        <a:srgbClr val="E7E6E6"/>
      </a:lt2>
      <a:accent1>
        <a:srgbClr val="C1152C"/>
      </a:accent1>
      <a:accent2>
        <a:srgbClr val="400706"/>
      </a:accent2>
      <a:accent3>
        <a:srgbClr val="94A9C2"/>
      </a:accent3>
      <a:accent4>
        <a:srgbClr val="E73A53"/>
      </a:accent4>
      <a:accent5>
        <a:srgbClr val="0B3C90"/>
      </a:accent5>
      <a:accent6>
        <a:srgbClr val="489FDE"/>
      </a:accent6>
      <a:hlink>
        <a:srgbClr val="0563C1"/>
      </a:hlink>
      <a:folHlink>
        <a:srgbClr val="5F34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6340</TotalTime>
  <Words>2322</Words>
  <Application>Microsoft Macintosh PowerPoint</Application>
  <PresentationFormat>On-screen Show (16:9)</PresentationFormat>
  <Paragraphs>386</Paragraphs>
  <Slides>21</Slides>
  <Notes>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Helvetica Neue</vt:lpstr>
      <vt:lpstr>AGaramond RegularSC</vt:lpstr>
      <vt:lpstr>Helvetica</vt:lpstr>
      <vt:lpstr>Times New Roman</vt:lpstr>
      <vt:lpstr>Courier New</vt:lpstr>
      <vt:lpstr>Arial</vt:lpstr>
      <vt:lpstr>Inter Medium</vt:lpstr>
      <vt:lpstr>Inter Light</vt:lpstr>
      <vt:lpstr>Symbol</vt:lpstr>
      <vt:lpstr>Calibri Light</vt:lpstr>
      <vt:lpstr>Inter</vt:lpstr>
      <vt:lpstr>Wingdings</vt:lpstr>
      <vt:lpstr>Calibri</vt:lpstr>
      <vt:lpstr>JPL-Theme-16x9-2021-v1.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Time Request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geibet@yahoo.com</dc:creator>
  <cp:lastModifiedBy>Gregory Allen</cp:lastModifiedBy>
  <cp:revision>28</cp:revision>
  <dcterms:created xsi:type="dcterms:W3CDTF">2021-08-17T09:18:50Z</dcterms:created>
  <dcterms:modified xsi:type="dcterms:W3CDTF">2023-03-02T02:22:32Z</dcterms:modified>
</cp:coreProperties>
</file>