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7"/>
  </p:notesMasterIdLst>
  <p:sldIdLst>
    <p:sldId id="256" r:id="rId6"/>
    <p:sldId id="257" r:id="rId7"/>
    <p:sldId id="830" r:id="rId8"/>
    <p:sldId id="834" r:id="rId9"/>
    <p:sldId id="825" r:id="rId10"/>
    <p:sldId id="831" r:id="rId11"/>
    <p:sldId id="832" r:id="rId12"/>
    <p:sldId id="833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strom, Andrew" initials="RA" lastIdx="1" clrIdx="0">
    <p:extLst>
      <p:ext uri="{19B8F6BF-5375-455C-9EA6-DF929625EA0E}">
        <p15:presenceInfo xmlns:p15="http://schemas.microsoft.com/office/powerpoint/2012/main" userId="S::andrew1@slac.stanford.edu::5a471e7a-f8d9-4b00-b8f2-ff6f33ce69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6847B"/>
    <a:srgbClr val="A85ACF"/>
    <a:srgbClr val="DDF3F0"/>
    <a:srgbClr val="FFA400"/>
    <a:srgbClr val="AC6D20"/>
    <a:srgbClr val="F3806D"/>
    <a:srgbClr val="DD00E2"/>
    <a:srgbClr val="FF3566"/>
    <a:srgbClr val="0C5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7AF2D-7B4D-4281-96DB-84358EB16EC8}" v="31" dt="2023-03-01T00:20:45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nstrom, Andrew" userId="5a471e7a-f8d9-4b00-b8f2-ff6f33ce69b1" providerId="ADAL" clId="{4D47AF2D-7B4D-4281-96DB-84358EB16EC8}"/>
    <pc:docChg chg="undo custSel addSld modSld sldOrd">
      <pc:chgData name="Rosenstrom, Andrew" userId="5a471e7a-f8d9-4b00-b8f2-ff6f33ce69b1" providerId="ADAL" clId="{4D47AF2D-7B4D-4281-96DB-84358EB16EC8}" dt="2023-03-01T00:21:49.521" v="550" actId="113"/>
      <pc:docMkLst>
        <pc:docMk/>
      </pc:docMkLst>
      <pc:sldChg chg="modSp mod">
        <pc:chgData name="Rosenstrom, Andrew" userId="5a471e7a-f8d9-4b00-b8f2-ff6f33ce69b1" providerId="ADAL" clId="{4D47AF2D-7B4D-4281-96DB-84358EB16EC8}" dt="2023-03-01T00:06:12.642" v="62" actId="115"/>
        <pc:sldMkLst>
          <pc:docMk/>
          <pc:sldMk cId="2720668070" sldId="256"/>
        </pc:sldMkLst>
        <pc:spChg chg="mod">
          <ac:chgData name="Rosenstrom, Andrew" userId="5a471e7a-f8d9-4b00-b8f2-ff6f33ce69b1" providerId="ADAL" clId="{4D47AF2D-7B4D-4281-96DB-84358EB16EC8}" dt="2023-03-01T00:06:12.642" v="62" actId="115"/>
          <ac:spMkLst>
            <pc:docMk/>
            <pc:sldMk cId="2720668070" sldId="256"/>
            <ac:spMk id="6" creationId="{8D671AE2-E7DB-19CB-7D17-A9AFFA91C709}"/>
          </ac:spMkLst>
        </pc:spChg>
      </pc:sldChg>
      <pc:sldChg chg="modSp mod">
        <pc:chgData name="Rosenstrom, Andrew" userId="5a471e7a-f8d9-4b00-b8f2-ff6f33ce69b1" providerId="ADAL" clId="{4D47AF2D-7B4D-4281-96DB-84358EB16EC8}" dt="2023-02-28T23:36:14.025" v="32" actId="20577"/>
        <pc:sldMkLst>
          <pc:docMk/>
          <pc:sldMk cId="3391971322" sldId="260"/>
        </pc:sldMkLst>
        <pc:spChg chg="mod">
          <ac:chgData name="Rosenstrom, Andrew" userId="5a471e7a-f8d9-4b00-b8f2-ff6f33ce69b1" providerId="ADAL" clId="{4D47AF2D-7B4D-4281-96DB-84358EB16EC8}" dt="2023-02-28T23:36:14.025" v="32" actId="20577"/>
          <ac:spMkLst>
            <pc:docMk/>
            <pc:sldMk cId="3391971322" sldId="260"/>
            <ac:spMk id="4" creationId="{3259FD14-CEED-A52A-80B9-A1E5F1CED63E}"/>
          </ac:spMkLst>
        </pc:spChg>
      </pc:sldChg>
      <pc:sldChg chg="addSp modSp mod">
        <pc:chgData name="Rosenstrom, Andrew" userId="5a471e7a-f8d9-4b00-b8f2-ff6f33ce69b1" providerId="ADAL" clId="{4D47AF2D-7B4D-4281-96DB-84358EB16EC8}" dt="2023-03-01T00:20:23.986" v="482" actId="122"/>
        <pc:sldMkLst>
          <pc:docMk/>
          <pc:sldMk cId="3685075751" sldId="825"/>
        </pc:sldMkLst>
        <pc:spChg chg="mod">
          <ac:chgData name="Rosenstrom, Andrew" userId="5a471e7a-f8d9-4b00-b8f2-ff6f33ce69b1" providerId="ADAL" clId="{4D47AF2D-7B4D-4281-96DB-84358EB16EC8}" dt="2023-03-01T00:19:23.691" v="377" actId="1076"/>
          <ac:spMkLst>
            <pc:docMk/>
            <pc:sldMk cId="3685075751" sldId="825"/>
            <ac:spMk id="3" creationId="{00000000-0000-0000-0000-000000000000}"/>
          </ac:spMkLst>
        </pc:spChg>
        <pc:spChg chg="mod">
          <ac:chgData name="Rosenstrom, Andrew" userId="5a471e7a-f8d9-4b00-b8f2-ff6f33ce69b1" providerId="ADAL" clId="{4D47AF2D-7B4D-4281-96DB-84358EB16EC8}" dt="2023-03-01T00:19:28.952" v="378" actId="1076"/>
          <ac:spMkLst>
            <pc:docMk/>
            <pc:sldMk cId="3685075751" sldId="825"/>
            <ac:spMk id="7" creationId="{00000000-0000-0000-0000-000000000000}"/>
          </ac:spMkLst>
        </pc:spChg>
        <pc:spChg chg="mod">
          <ac:chgData name="Rosenstrom, Andrew" userId="5a471e7a-f8d9-4b00-b8f2-ff6f33ce69b1" providerId="ADAL" clId="{4D47AF2D-7B4D-4281-96DB-84358EB16EC8}" dt="2023-03-01T00:19:28.952" v="378" actId="1076"/>
          <ac:spMkLst>
            <pc:docMk/>
            <pc:sldMk cId="3685075751" sldId="825"/>
            <ac:spMk id="8" creationId="{A385F17E-5EA6-6049-9CE4-BD3AE166B94B}"/>
          </ac:spMkLst>
        </pc:spChg>
        <pc:spChg chg="mod">
          <ac:chgData name="Rosenstrom, Andrew" userId="5a471e7a-f8d9-4b00-b8f2-ff6f33ce69b1" providerId="ADAL" clId="{4D47AF2D-7B4D-4281-96DB-84358EB16EC8}" dt="2023-03-01T00:19:28.952" v="378" actId="1076"/>
          <ac:spMkLst>
            <pc:docMk/>
            <pc:sldMk cId="3685075751" sldId="825"/>
            <ac:spMk id="9" creationId="{308A2D18-FD50-234B-B018-3BC4F8A02FEA}"/>
          </ac:spMkLst>
        </pc:spChg>
        <pc:spChg chg="add mod">
          <ac:chgData name="Rosenstrom, Andrew" userId="5a471e7a-f8d9-4b00-b8f2-ff6f33ce69b1" providerId="ADAL" clId="{4D47AF2D-7B4D-4281-96DB-84358EB16EC8}" dt="2023-03-01T00:20:23.986" v="482" actId="122"/>
          <ac:spMkLst>
            <pc:docMk/>
            <pc:sldMk cId="3685075751" sldId="825"/>
            <ac:spMk id="11" creationId="{36499B5B-F38A-D77C-71B0-B0E299EA3EB1}"/>
          </ac:spMkLst>
        </pc:spChg>
        <pc:picChg chg="mod">
          <ac:chgData name="Rosenstrom, Andrew" userId="5a471e7a-f8d9-4b00-b8f2-ff6f33ce69b1" providerId="ADAL" clId="{4D47AF2D-7B4D-4281-96DB-84358EB16EC8}" dt="2023-03-01T00:19:28.952" v="378" actId="1076"/>
          <ac:picMkLst>
            <pc:docMk/>
            <pc:sldMk cId="3685075751" sldId="825"/>
            <ac:picMk id="6" creationId="{6D386467-F6FB-414C-A9D2-E0B6D3CB0521}"/>
          </ac:picMkLst>
        </pc:picChg>
      </pc:sldChg>
      <pc:sldChg chg="modSp">
        <pc:chgData name="Rosenstrom, Andrew" userId="5a471e7a-f8d9-4b00-b8f2-ff6f33ce69b1" providerId="ADAL" clId="{4D47AF2D-7B4D-4281-96DB-84358EB16EC8}" dt="2023-03-01T00:20:45.003" v="483" actId="20577"/>
        <pc:sldMkLst>
          <pc:docMk/>
          <pc:sldMk cId="3359099278" sldId="831"/>
        </pc:sldMkLst>
        <pc:spChg chg="mod">
          <ac:chgData name="Rosenstrom, Andrew" userId="5a471e7a-f8d9-4b00-b8f2-ff6f33ce69b1" providerId="ADAL" clId="{4D47AF2D-7B4D-4281-96DB-84358EB16EC8}" dt="2023-03-01T00:20:45.003" v="483" actId="20577"/>
          <ac:spMkLst>
            <pc:docMk/>
            <pc:sldMk cId="3359099278" sldId="831"/>
            <ac:spMk id="5" creationId="{C00269B2-3733-9022-8B16-FEA19DD3A319}"/>
          </ac:spMkLst>
        </pc:spChg>
      </pc:sldChg>
      <pc:sldChg chg="modSp mod">
        <pc:chgData name="Rosenstrom, Andrew" userId="5a471e7a-f8d9-4b00-b8f2-ff6f33ce69b1" providerId="ADAL" clId="{4D47AF2D-7B4D-4281-96DB-84358EB16EC8}" dt="2023-03-01T00:21:07.543" v="513" actId="20577"/>
        <pc:sldMkLst>
          <pc:docMk/>
          <pc:sldMk cId="2654165559" sldId="832"/>
        </pc:sldMkLst>
        <pc:spChg chg="mod">
          <ac:chgData name="Rosenstrom, Andrew" userId="5a471e7a-f8d9-4b00-b8f2-ff6f33ce69b1" providerId="ADAL" clId="{4D47AF2D-7B4D-4281-96DB-84358EB16EC8}" dt="2023-03-01T00:21:07.543" v="513" actId="20577"/>
          <ac:spMkLst>
            <pc:docMk/>
            <pc:sldMk cId="2654165559" sldId="832"/>
            <ac:spMk id="5" creationId="{1BA93953-426F-86A5-41C8-5C7A3A77070E}"/>
          </ac:spMkLst>
        </pc:spChg>
      </pc:sldChg>
      <pc:sldChg chg="addSp modSp new mod ord">
        <pc:chgData name="Rosenstrom, Andrew" userId="5a471e7a-f8d9-4b00-b8f2-ff6f33ce69b1" providerId="ADAL" clId="{4D47AF2D-7B4D-4281-96DB-84358EB16EC8}" dt="2023-03-01T00:21:49.521" v="550" actId="113"/>
        <pc:sldMkLst>
          <pc:docMk/>
          <pc:sldMk cId="945136470" sldId="834"/>
        </pc:sldMkLst>
        <pc:spChg chg="mod">
          <ac:chgData name="Rosenstrom, Andrew" userId="5a471e7a-f8d9-4b00-b8f2-ff6f33ce69b1" providerId="ADAL" clId="{4D47AF2D-7B4D-4281-96DB-84358EB16EC8}" dt="2023-03-01T00:16:21.232" v="260" actId="20577"/>
          <ac:spMkLst>
            <pc:docMk/>
            <pc:sldMk cId="945136470" sldId="834"/>
            <ac:spMk id="3" creationId="{12EDDF00-F470-B369-17A9-496439DB74A5}"/>
          </ac:spMkLst>
        </pc:spChg>
        <pc:spChg chg="add mod">
          <ac:chgData name="Rosenstrom, Andrew" userId="5a471e7a-f8d9-4b00-b8f2-ff6f33ce69b1" providerId="ADAL" clId="{4D47AF2D-7B4D-4281-96DB-84358EB16EC8}" dt="2023-03-01T00:21:49.521" v="550" actId="113"/>
          <ac:spMkLst>
            <pc:docMk/>
            <pc:sldMk cId="945136470" sldId="834"/>
            <ac:spMk id="5" creationId="{77713FC1-62E0-5941-1B39-87BF801C6C80}"/>
          </ac:spMkLst>
        </pc:spChg>
        <pc:spChg chg="add mod">
          <ac:chgData name="Rosenstrom, Andrew" userId="5a471e7a-f8d9-4b00-b8f2-ff6f33ce69b1" providerId="ADAL" clId="{4D47AF2D-7B4D-4281-96DB-84358EB16EC8}" dt="2023-03-01T00:17:45.914" v="330" actId="1076"/>
          <ac:spMkLst>
            <pc:docMk/>
            <pc:sldMk cId="945136470" sldId="834"/>
            <ac:spMk id="10" creationId="{2265769A-1600-AA64-95C9-9E49AFB2ABD4}"/>
          </ac:spMkLst>
        </pc:spChg>
        <pc:spChg chg="add mod">
          <ac:chgData name="Rosenstrom, Andrew" userId="5a471e7a-f8d9-4b00-b8f2-ff6f33ce69b1" providerId="ADAL" clId="{4D47AF2D-7B4D-4281-96DB-84358EB16EC8}" dt="2023-03-01T00:18:25.115" v="373" actId="1076"/>
          <ac:spMkLst>
            <pc:docMk/>
            <pc:sldMk cId="945136470" sldId="834"/>
            <ac:spMk id="11" creationId="{3925248B-617B-8821-0D9C-1E859E09F150}"/>
          </ac:spMkLst>
        </pc:spChg>
        <pc:picChg chg="add mod modCrop">
          <ac:chgData name="Rosenstrom, Andrew" userId="5a471e7a-f8d9-4b00-b8f2-ff6f33ce69b1" providerId="ADAL" clId="{4D47AF2D-7B4D-4281-96DB-84358EB16EC8}" dt="2023-03-01T00:16:25.601" v="262" actId="1076"/>
          <ac:picMkLst>
            <pc:docMk/>
            <pc:sldMk cId="945136470" sldId="834"/>
            <ac:picMk id="7" creationId="{E41E8A3B-8CEB-D0A6-1FE6-0BC0B808FD12}"/>
          </ac:picMkLst>
        </pc:picChg>
        <pc:picChg chg="add mod modCrop">
          <ac:chgData name="Rosenstrom, Andrew" userId="5a471e7a-f8d9-4b00-b8f2-ff6f33ce69b1" providerId="ADAL" clId="{4D47AF2D-7B4D-4281-96DB-84358EB16EC8}" dt="2023-03-01T00:18:18.488" v="370" actId="1076"/>
          <ac:picMkLst>
            <pc:docMk/>
            <pc:sldMk cId="945136470" sldId="834"/>
            <ac:picMk id="9" creationId="{113DBD46-B074-6236-81A9-1040F2F821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4766-85DB-437A-B02E-9AE7AA4DF4B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22671-1700-46DB-B102-B75CD62D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1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9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XTES RSC Review, 03/03/2015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XTES RSC Review, 03/03/2015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91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XTES RSC Review, 03/03/2015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9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XTES RSC Review, 03/03/2015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5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XTES RSC Review, 03/03/2015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4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XTES RSC Review, 03/03/2015</a:t>
            </a:r>
          </a:p>
        </p:txBody>
      </p:sp>
    </p:spTree>
    <p:extLst>
      <p:ext uri="{BB962C8B-B14F-4D97-AF65-F5344CB8AC3E}">
        <p14:creationId xmlns:p14="http://schemas.microsoft.com/office/powerpoint/2010/main" val="19661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XTES RSC Review, 03/03/2015</a:t>
            </a:r>
          </a:p>
        </p:txBody>
      </p:sp>
    </p:spTree>
    <p:extLst>
      <p:ext uri="{BB962C8B-B14F-4D97-AF65-F5344CB8AC3E}">
        <p14:creationId xmlns:p14="http://schemas.microsoft.com/office/powerpoint/2010/main" val="208068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56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1"/>
            <a:ext cx="4126528" cy="31432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MEC Upgrade CDR Review, March 23, 2021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1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0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9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XTES RSC Review, 03/03/2015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1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XTES RSC Review, 03/03/2015</a:t>
            </a:r>
          </a:p>
        </p:txBody>
      </p:sp>
    </p:spTree>
    <p:extLst>
      <p:ext uri="{BB962C8B-B14F-4D97-AF65-F5344CB8AC3E}">
        <p14:creationId xmlns:p14="http://schemas.microsoft.com/office/powerpoint/2010/main" val="30738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ea typeface="ＭＳ Ｐゴシック" pitchFamily="-110" charset="-128"/>
              </a:rPr>
              <a:t>XTES RSC Review, 03/03/2015</a:t>
            </a: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8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415E-9769-4D7A-8E1A-A27D50CD9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SLAC RPG Measurement of Ionizing Radiation from CO</a:t>
            </a:r>
            <a:r>
              <a:rPr lang="en-US" baseline="-25000" dirty="0"/>
              <a:t>2</a:t>
            </a:r>
            <a:r>
              <a:rPr lang="en-US" dirty="0"/>
              <a:t> laser interactions at ATF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C8EC2-1BCA-05A4-B119-029AE1ABB5B8}"/>
              </a:ext>
            </a:extLst>
          </p:cNvPr>
          <p:cNvSpPr txBox="1"/>
          <p:nvPr/>
        </p:nvSpPr>
        <p:spPr>
          <a:xfrm>
            <a:off x="6099048" y="46067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ATF User Meeting 3/1/2023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1AE2-E7DB-19CB-7D17-A9AFFA91C709}"/>
              </a:ext>
            </a:extLst>
          </p:cNvPr>
          <p:cNvSpPr txBox="1"/>
          <p:nvPr/>
        </p:nvSpPr>
        <p:spPr>
          <a:xfrm>
            <a:off x="171037" y="2967335"/>
            <a:ext cx="8781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SLAC Team: S. Rokni, J. Liu, </a:t>
            </a:r>
            <a:r>
              <a:rPr lang="en-US" u="sng" dirty="0"/>
              <a:t>A. Rosenstrom</a:t>
            </a:r>
            <a:r>
              <a:rPr lang="en-US" dirty="0"/>
              <a:t>, M. Santana, H. Tran</a:t>
            </a:r>
          </a:p>
          <a:p>
            <a:r>
              <a:rPr lang="en-US" dirty="0"/>
              <a:t>ATF Team: M. Palmer, K. Kusche, A. Simmonds, K. Roy, C. Schaefer, S. Harling, A. Emrick, L. Hammons, K. Yip</a:t>
            </a:r>
          </a:p>
        </p:txBody>
      </p:sp>
    </p:spTree>
    <p:extLst>
      <p:ext uri="{BB962C8B-B14F-4D97-AF65-F5344CB8AC3E}">
        <p14:creationId xmlns:p14="http://schemas.microsoft.com/office/powerpoint/2010/main" val="272066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E053-8A99-65D6-2350-72E4905273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66DAC-7EC2-7D1E-583F-1DF71956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at the ATF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9FD14-CEED-A52A-80B9-A1E5F1CED63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This work would support analysis of fault conditions in the ATF plasma shutter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0117B4-5DD8-FB68-D812-48C855D6A768}"/>
              </a:ext>
            </a:extLst>
          </p:cNvPr>
          <p:cNvGrpSpPr/>
          <p:nvPr/>
        </p:nvGrpSpPr>
        <p:grpSpPr>
          <a:xfrm>
            <a:off x="24229" y="2269541"/>
            <a:ext cx="9095542" cy="4401025"/>
            <a:chOff x="63262" y="626607"/>
            <a:chExt cx="9095542" cy="44010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4FF559-85F3-FA52-4DF7-F8911C245ADD}"/>
                </a:ext>
              </a:extLst>
            </p:cNvPr>
            <p:cNvGrpSpPr/>
            <p:nvPr/>
          </p:nvGrpSpPr>
          <p:grpSpPr>
            <a:xfrm>
              <a:off x="63262" y="626607"/>
              <a:ext cx="9095542" cy="4401025"/>
              <a:chOff x="19686" y="702945"/>
              <a:chExt cx="9095542" cy="44010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6449875-8A0F-B210-BFC8-AAC103E432BE}"/>
                  </a:ext>
                </a:extLst>
              </p:cNvPr>
              <p:cNvGrpSpPr/>
              <p:nvPr/>
            </p:nvGrpSpPr>
            <p:grpSpPr>
              <a:xfrm>
                <a:off x="19686" y="702945"/>
                <a:ext cx="9095542" cy="4401025"/>
                <a:chOff x="19686" y="702945"/>
                <a:chExt cx="9095542" cy="440102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EC77238-5F18-FA1E-7521-C7614D7C65F7}"/>
                    </a:ext>
                  </a:extLst>
                </p:cNvPr>
                <p:cNvSpPr txBox="1"/>
                <p:nvPr/>
              </p:nvSpPr>
              <p:spPr>
                <a:xfrm>
                  <a:off x="8017071" y="4857749"/>
                  <a:ext cx="10981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mrem/laser shot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6564F06-68CE-D08F-68AC-9C3A4A93B128}"/>
                    </a:ext>
                  </a:extLst>
                </p:cNvPr>
                <p:cNvGrpSpPr/>
                <p:nvPr/>
              </p:nvGrpSpPr>
              <p:grpSpPr>
                <a:xfrm>
                  <a:off x="19686" y="702945"/>
                  <a:ext cx="9088111" cy="4095274"/>
                  <a:chOff x="19686" y="702945"/>
                  <a:chExt cx="9088111" cy="4095274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46B7D7DE-854A-255A-4EE1-F3B537D39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9285" r="25475" b="20142"/>
                  <a:stretch/>
                </p:blipFill>
                <p:spPr>
                  <a:xfrm>
                    <a:off x="19686" y="1127835"/>
                    <a:ext cx="4442724" cy="3298175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 descr="A screenshot of a computer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81F2FACE-7F91-9EB0-A52B-2900633A24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4833" t="1156" b="2963"/>
                  <a:stretch/>
                </p:blipFill>
                <p:spPr>
                  <a:xfrm>
                    <a:off x="8732112" y="702945"/>
                    <a:ext cx="375685" cy="4095274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31EDB19-46A9-968D-B883-80679ECCB1E2}"/>
                      </a:ext>
                    </a:extLst>
                  </p:cNvPr>
                  <p:cNvSpPr txBox="1"/>
                  <p:nvPr/>
                </p:nvSpPr>
                <p:spPr>
                  <a:xfrm>
                    <a:off x="185569" y="1157747"/>
                    <a:ext cx="1371600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Plan View</a:t>
                    </a:r>
                  </a:p>
                </p:txBody>
              </p: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8B94B81-B7F8-6E3E-1D8D-E4DE884289F0}"/>
                    </a:ext>
                  </a:extLst>
                </p:cNvPr>
                <p:cNvSpPr txBox="1"/>
                <p:nvPr/>
              </p:nvSpPr>
              <p:spPr>
                <a:xfrm>
                  <a:off x="4559228" y="3190923"/>
                  <a:ext cx="4149851" cy="1200329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The maximum dose rate at the exclusion barrier would result in 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200 shots before the 100 mrem</a:t>
                  </a:r>
                  <a:r>
                    <a:rPr lang="en-US" dirty="0"/>
                    <a:t> limit is reached </a:t>
                  </a:r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13675E4-1BBB-BC5A-342B-35BA28150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198" y="1757203"/>
                <a:ext cx="3974937" cy="847417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0AECE-7B72-E00B-4F8C-CC27939DAD5F}"/>
                </a:ext>
              </a:extLst>
            </p:cNvPr>
            <p:cNvSpPr txBox="1"/>
            <p:nvPr/>
          </p:nvSpPr>
          <p:spPr>
            <a:xfrm>
              <a:off x="152400" y="1541813"/>
              <a:ext cx="187681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0.5 mrem/laser shot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005C8C4-7D5A-6706-E3A9-33A6B2FE293D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1090807" y="1849590"/>
              <a:ext cx="318724" cy="95076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391D68-BD9C-350A-823F-498950A8AC60}"/>
                </a:ext>
              </a:extLst>
            </p:cNvPr>
            <p:cNvSpPr txBox="1"/>
            <p:nvPr/>
          </p:nvSpPr>
          <p:spPr>
            <a:xfrm>
              <a:off x="2249509" y="1234036"/>
              <a:ext cx="187681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0.5 mrem/laser shot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DA6AA6-3A4D-93FF-1E64-C82E0B3092B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493659" y="1541813"/>
              <a:ext cx="694257" cy="102993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359435-2682-4282-70D8-B021BFA74C2E}"/>
                </a:ext>
              </a:extLst>
            </p:cNvPr>
            <p:cNvSpPr txBox="1"/>
            <p:nvPr/>
          </p:nvSpPr>
          <p:spPr>
            <a:xfrm>
              <a:off x="451822" y="3938114"/>
              <a:ext cx="187681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0.5 mrem/laser shot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699FCF-66C5-DA4A-C69C-B5B04987C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1668" y="3714750"/>
              <a:ext cx="87530" cy="37725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F23C0A-47DF-8F78-1B2A-F0484CCE0602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2328635" y="3714750"/>
              <a:ext cx="719365" cy="37725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69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51812-876A-3F06-3360-4D03266BF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2D5FF-F321-889B-3B73-7700DBB6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BA4DC-73CE-2ACC-7ED2-579DC46FC12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Coupled PIC and Monte Carlo Radiation Transport codes are useful tools in developing mitigations for ionizing radiations produced by high intensity laser interactions</a:t>
            </a:r>
          </a:p>
          <a:p>
            <a:endParaRPr lang="en-US" dirty="0"/>
          </a:p>
          <a:p>
            <a:r>
              <a:rPr lang="en-US" dirty="0"/>
              <a:t>In order to reliably predict the dose to personnel using state of art models, benchmarking of the angular distribution, radiation spectra, and dose rate are needed over a wide range of laser conditions</a:t>
            </a:r>
          </a:p>
        </p:txBody>
      </p:sp>
    </p:spTree>
    <p:extLst>
      <p:ext uri="{BB962C8B-B14F-4D97-AF65-F5344CB8AC3E}">
        <p14:creationId xmlns:p14="http://schemas.microsoft.com/office/powerpoint/2010/main" val="303824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CDA27-1B36-248C-647F-11E9DA2C9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DD50C6-AE83-F085-8FF1-DDF73211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BA0FE-5FCC-6ACA-F2B5-9950257CCD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Increasing intensity of lasers will continue to push their operation into regimes where ionizing radiation can be generated</a:t>
            </a:r>
          </a:p>
          <a:p>
            <a:endParaRPr lang="en-US" dirty="0"/>
          </a:p>
          <a:p>
            <a:r>
              <a:rPr lang="en-US" dirty="0"/>
              <a:t>Current state of the art models rely on coupling Particle in Cell codes with Monte Carlo Radiation Transport Codes</a:t>
            </a:r>
          </a:p>
          <a:p>
            <a:endParaRPr lang="en-US" dirty="0"/>
          </a:p>
          <a:p>
            <a:r>
              <a:rPr lang="en-US" dirty="0"/>
              <a:t>In order to be sure models are producing reasonable estimate of ionizing radiation from the laser plasma interaction experimental benchmarks with a variety of laser parameters are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Laser-Induced Ionizing Radiation from Solid Targets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A105FE6-CC75-0D44-BDD4-7906842C7C84}"/>
              </a:ext>
            </a:extLst>
          </p:cNvPr>
          <p:cNvSpPr txBox="1">
            <a:spLocks/>
          </p:cNvSpPr>
          <p:nvPr/>
        </p:nvSpPr>
        <p:spPr>
          <a:xfrm>
            <a:off x="713118" y="1251630"/>
            <a:ext cx="1864957" cy="6890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buNone/>
            </a:pPr>
            <a:r>
              <a:rPr lang="en-CA" sz="2000" dirty="0"/>
              <a:t>Particle-in-Cell Code (EPOCH)  </a:t>
            </a:r>
          </a:p>
          <a:p>
            <a:pPr marL="91440" lvl="1" indent="0" algn="ctr">
              <a:lnSpc>
                <a:spcPct val="100000"/>
              </a:lnSpc>
              <a:buNone/>
            </a:pP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A8E7629-8D53-E344-B188-FE76E672283F}"/>
              </a:ext>
            </a:extLst>
          </p:cNvPr>
          <p:cNvSpPr txBox="1">
            <a:spLocks/>
          </p:cNvSpPr>
          <p:nvPr/>
        </p:nvSpPr>
        <p:spPr>
          <a:xfrm>
            <a:off x="3712463" y="4055275"/>
            <a:ext cx="2279025" cy="899349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CA" sz="2000" dirty="0"/>
              <a:t>Radiation Particle Transport Code </a:t>
            </a:r>
            <a:br>
              <a:rPr lang="en-CA" sz="2000" dirty="0"/>
            </a:br>
            <a:r>
              <a:rPr lang="en-CA" sz="2000" dirty="0"/>
              <a:t>(FLUKA) </a:t>
            </a: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978E585-2F1E-AC4C-994A-DAF045826EF6}"/>
              </a:ext>
            </a:extLst>
          </p:cNvPr>
          <p:cNvSpPr txBox="1">
            <a:spLocks/>
          </p:cNvSpPr>
          <p:nvPr/>
        </p:nvSpPr>
        <p:spPr>
          <a:xfrm>
            <a:off x="150053" y="4988545"/>
            <a:ext cx="2732476" cy="1771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buNone/>
            </a:pPr>
            <a:r>
              <a:rPr lang="en-CA" sz="2000" dirty="0"/>
              <a:t>Calculate </a:t>
            </a:r>
            <a:r>
              <a:rPr lang="en-CA" sz="2000" b="1" dirty="0"/>
              <a:t>dose at ATF </a:t>
            </a:r>
            <a:r>
              <a:rPr lang="en-CA" sz="2000" dirty="0"/>
              <a:t>parameters </a:t>
            </a:r>
            <a:br>
              <a:rPr lang="en-CA" sz="2000" dirty="0"/>
            </a:br>
            <a:r>
              <a:rPr lang="en-CA" sz="1800" dirty="0"/>
              <a:t>(irradiance, energy/shot, number of shots, shielding geometry)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C0C3753-2877-6D41-B548-C918A46072BC}"/>
              </a:ext>
            </a:extLst>
          </p:cNvPr>
          <p:cNvSpPr txBox="1">
            <a:spLocks/>
          </p:cNvSpPr>
          <p:nvPr/>
        </p:nvSpPr>
        <p:spPr>
          <a:xfrm>
            <a:off x="6575394" y="1233836"/>
            <a:ext cx="2345386" cy="1429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buNone/>
            </a:pPr>
            <a:r>
              <a:rPr lang="en-CA" sz="2000" b="1" dirty="0"/>
              <a:t>Measurements</a:t>
            </a:r>
            <a:r>
              <a:rPr lang="en-CA" sz="2000" dirty="0"/>
              <a:t> of dose yields outside MEC &amp; Titan target chambers</a:t>
            </a:r>
            <a:endParaRPr lang="en-CA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E4F0DC-57E0-E24D-B373-DF326963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82" y="3049515"/>
            <a:ext cx="2438100" cy="1631298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0686694-5E12-E84F-A2CD-BCCA2382A17E}"/>
              </a:ext>
            </a:extLst>
          </p:cNvPr>
          <p:cNvSpPr txBox="1">
            <a:spLocks/>
          </p:cNvSpPr>
          <p:nvPr/>
        </p:nvSpPr>
        <p:spPr>
          <a:xfrm>
            <a:off x="3877056" y="2220174"/>
            <a:ext cx="2551176" cy="12548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buNone/>
            </a:pPr>
            <a:r>
              <a:rPr lang="en-CA" sz="2000" dirty="0"/>
              <a:t>Calculate </a:t>
            </a:r>
            <a:r>
              <a:rPr lang="en-CA" sz="2000" b="1" dirty="0"/>
              <a:t>dose yield (mSv/J at 1 m)</a:t>
            </a:r>
            <a:r>
              <a:rPr lang="en-CA" sz="2000" dirty="0"/>
              <a:t> outside 1 inch thick Al target chamber</a:t>
            </a:r>
            <a:endParaRPr lang="en-CA" sz="18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EABC91-14AF-B643-9D37-592197C038D5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645597" y="1940658"/>
            <a:ext cx="516567" cy="27951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417F32-E9AA-CB41-B3E6-2F1EF965FBDB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162164" y="3730212"/>
            <a:ext cx="2689812" cy="325063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078059-3029-FB44-878F-5CECF995CF5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882529" y="4504950"/>
            <a:ext cx="829934" cy="1369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2790AE-87CC-324D-9F41-68B14BDE21C4}"/>
              </a:ext>
            </a:extLst>
          </p:cNvPr>
          <p:cNvCxnSpPr>
            <a:cxnSpLocks/>
            <a:stCxn id="13" idx="0"/>
            <a:endCxn id="17" idx="2"/>
          </p:cNvCxnSpPr>
          <p:nvPr/>
        </p:nvCxnSpPr>
        <p:spPr>
          <a:xfrm flipV="1">
            <a:off x="4851976" y="3474983"/>
            <a:ext cx="300668" cy="580292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5A1937-778F-4A42-958B-872E1850E037}"/>
              </a:ext>
            </a:extLst>
          </p:cNvPr>
          <p:cNvCxnSpPr>
            <a:cxnSpLocks/>
            <a:stCxn id="17" idx="2"/>
            <a:endCxn id="16" idx="1"/>
          </p:cNvCxnSpPr>
          <p:nvPr/>
        </p:nvCxnSpPr>
        <p:spPr>
          <a:xfrm>
            <a:off x="5152644" y="3474983"/>
            <a:ext cx="1294338" cy="39018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DFA202-D02F-0741-9B19-27E6A189991E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666032" y="2663197"/>
            <a:ext cx="82055" cy="38631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C9FD76-549E-E040-83BF-1BC1B2F963D8}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>
          <a:xfrm>
            <a:off x="2162164" y="3730212"/>
            <a:ext cx="1550299" cy="77473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5662284-D052-B342-9454-5BB377883D49}"/>
              </a:ext>
            </a:extLst>
          </p:cNvPr>
          <p:cNvSpPr txBox="1">
            <a:spLocks/>
          </p:cNvSpPr>
          <p:nvPr/>
        </p:nvSpPr>
        <p:spPr>
          <a:xfrm>
            <a:off x="6089904" y="4830588"/>
            <a:ext cx="2971800" cy="1929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CA" sz="1800" dirty="0"/>
              <a:t>Additional sources for liquid targets and thin solid targets:</a:t>
            </a:r>
          </a:p>
          <a:p>
            <a:pPr marL="285750" lvl="1" indent="-194310">
              <a:lnSpc>
                <a:spcPct val="100000"/>
              </a:lnSpc>
              <a:spcAft>
                <a:spcPts val="600"/>
              </a:spcAft>
            </a:pPr>
            <a:r>
              <a:rPr lang="en-CA" sz="1800" dirty="0"/>
              <a:t>High energy protons/ions </a:t>
            </a:r>
            <a:br>
              <a:rPr lang="en-CA" sz="1800" dirty="0"/>
            </a:br>
            <a:r>
              <a:rPr lang="en-CA" sz="1800" dirty="0"/>
              <a:t>     </a:t>
            </a:r>
            <a:r>
              <a:rPr lang="en-CA" sz="1600" dirty="0"/>
              <a:t>(hazard of secondary neutrons) </a:t>
            </a:r>
            <a:endParaRPr lang="en-CA" sz="18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160BC4D-714D-6C42-BDC7-E14FFFA35214}"/>
              </a:ext>
            </a:extLst>
          </p:cNvPr>
          <p:cNvSpPr txBox="1">
            <a:spLocks/>
          </p:cNvSpPr>
          <p:nvPr/>
        </p:nvSpPr>
        <p:spPr>
          <a:xfrm>
            <a:off x="761608" y="2220174"/>
            <a:ext cx="2801111" cy="1510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 algn="ctr">
              <a:lnSpc>
                <a:spcPct val="100000"/>
              </a:lnSpc>
              <a:buNone/>
            </a:pPr>
            <a:r>
              <a:rPr lang="en-CA" sz="2000" dirty="0"/>
              <a:t>Calculated </a:t>
            </a:r>
            <a:r>
              <a:rPr lang="en-CA" sz="2000" b="1" dirty="0"/>
              <a:t>source term </a:t>
            </a:r>
            <a:r>
              <a:rPr lang="en-CA" sz="2000" dirty="0"/>
              <a:t>for solid target:</a:t>
            </a:r>
          </a:p>
          <a:p>
            <a:pPr marL="91440" lvl="1" indent="0" algn="ctr">
              <a:lnSpc>
                <a:spcPct val="100000"/>
              </a:lnSpc>
              <a:buNone/>
            </a:pPr>
            <a:r>
              <a:rPr lang="en-CA" sz="1800" dirty="0"/>
              <a:t>spectrum (Maxwellian) </a:t>
            </a:r>
            <a:br>
              <a:rPr lang="en-CA" sz="1800" dirty="0"/>
            </a:br>
            <a:r>
              <a:rPr lang="en-CA" sz="1800" dirty="0"/>
              <a:t>and direction of electrons for given irradiance</a:t>
            </a:r>
          </a:p>
        </p:txBody>
      </p:sp>
    </p:spTree>
    <p:extLst>
      <p:ext uri="{BB962C8B-B14F-4D97-AF65-F5344CB8AC3E}">
        <p14:creationId xmlns:p14="http://schemas.microsoft.com/office/powerpoint/2010/main" val="4007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2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6A61D-D790-67F5-235C-800EDBD0B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DDF00-F470-B369-17A9-496439D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Previous Work and Publications:</a:t>
            </a:r>
            <a:br>
              <a:rPr lang="en-CA" dirty="0"/>
            </a:br>
            <a:r>
              <a:rPr lang="en-CA" dirty="0"/>
              <a:t>Laser-Induced Ionizing Radiation from Solid Targets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13FC1-62E0-5941-1B39-87BF801C6C80}"/>
              </a:ext>
            </a:extLst>
          </p:cNvPr>
          <p:cNvSpPr txBox="1"/>
          <p:nvPr/>
        </p:nvSpPr>
        <p:spPr>
          <a:xfrm>
            <a:off x="173923" y="4051253"/>
            <a:ext cx="8659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i="0" u="none" strike="noStrike" dirty="0">
                <a:effectLst/>
                <a:latin typeface="Arial" panose="020B0604020202020204" pitchFamily="34" charset="0"/>
              </a:rPr>
              <a:t>Previous Publications and SLAC Radiation Physics 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0" i="0" u="none" strike="noStrike" dirty="0">
                <a:effectLst/>
                <a:latin typeface="Arial" panose="020B0604020202020204" pitchFamily="34" charset="0"/>
              </a:rPr>
              <a:t>T. Liang, PhD dissertation, Georgia Institute of Technology &amp; SLAC,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Liang, T., Bauer, J., Blaha, J., </a:t>
            </a:r>
            <a:r>
              <a:rPr lang="en-US" sz="1200" dirty="0" err="1"/>
              <a:t>Cimeno</a:t>
            </a:r>
            <a:r>
              <a:rPr lang="en-US" sz="1200" dirty="0"/>
              <a:t>, M., Ferrari, A., Liu, J., Rokni, S., and Woods, M., “Ionizing Radiation Measurements from Interaction of MEC Laser (0.7 J, 1019 W/cm2) with Cu and Ni Targets,” SLAC Radiation Physics Note, no. RP–14–23, pp. 1–22,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Liang, T., Bauer, J., </a:t>
            </a:r>
            <a:r>
              <a:rPr lang="en-US" sz="1200" dirty="0" err="1"/>
              <a:t>Cimeno</a:t>
            </a:r>
            <a:r>
              <a:rPr lang="en-US" sz="1200" dirty="0"/>
              <a:t>, M., Ferrari, A., Galtier, E., Granados, E., Lee, H. J., Liu, J., </a:t>
            </a:r>
            <a:r>
              <a:rPr lang="en-US" sz="1200" dirty="0" err="1"/>
              <a:t>Nagler</a:t>
            </a:r>
            <a:r>
              <a:rPr lang="en-US" sz="1200" dirty="0"/>
              <a:t>, B., Prinz, A., Rokni, S., Tran, H., and Woods, M., “Radiation Dose Measurements for High-Intensity Laser Interactions with Solid Targets at SLAC,” Radiation Protection Dosimetry, vol. 172, no. 4, pp. 346–355,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Liang, T., Bauer, J., </a:t>
            </a:r>
            <a:r>
              <a:rPr lang="en-US" sz="1200" dirty="0" err="1"/>
              <a:t>Cimeno</a:t>
            </a:r>
            <a:r>
              <a:rPr lang="en-US" sz="1200" dirty="0"/>
              <a:t>, M., Ferrari, A., Galtier, E., Granados, E., Liu, J., </a:t>
            </a:r>
            <a:r>
              <a:rPr lang="en-US" sz="1200" dirty="0" err="1"/>
              <a:t>Nagler</a:t>
            </a:r>
            <a:r>
              <a:rPr lang="en-US" sz="1200" dirty="0"/>
              <a:t>, B., Prinz, A., Rokni, S., Tran, H., and Woods, M., “Measurements of High-Intensity Laser Induced Ionizing Radiation at SLAC,” SLAC Publication, no. SLAC-PUB-15973, pp. 1–18,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Liang, T., Bauer, J., Liu, J., and Rokni, S., “Bremsstrahlung Dose Yield for High-Intensity Short-Pulse Laser-Solid Experiments,” Radiation Protection Dosimetry,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Liang, T., Bauer, J., Liu, J., and Rokni, S., “Development of a Photon Dose Yield Model for Laser-Solid Interaction by Coupling EPOCH and FLUKA,” SLAC Radiation Physics Note, no. RP–16–14, pp. 1–28, 2016.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E8A3B-8CEB-D0A6-1FE6-0BC0B808F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0" t="42888" r="25400" b="21156"/>
          <a:stretch/>
        </p:blipFill>
        <p:spPr>
          <a:xfrm>
            <a:off x="347658" y="1234743"/>
            <a:ext cx="4105469" cy="2463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DBD46-B074-6236-81A9-1040F2F82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00" t="37902" r="26800" b="18889"/>
          <a:stretch/>
        </p:blipFill>
        <p:spPr>
          <a:xfrm>
            <a:off x="5192481" y="1169296"/>
            <a:ext cx="3362911" cy="2594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5769A-1600-AA64-95C9-9E49AFB2ABD4}"/>
              </a:ext>
            </a:extLst>
          </p:cNvPr>
          <p:cNvSpPr txBox="1"/>
          <p:nvPr/>
        </p:nvSpPr>
        <p:spPr>
          <a:xfrm>
            <a:off x="292796" y="3698634"/>
            <a:ext cx="427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Experimental Configuration of MEC Hutch at SLAC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5248B-617B-8821-0D9C-1E859E09F150}"/>
              </a:ext>
            </a:extLst>
          </p:cNvPr>
          <p:cNvSpPr txBox="1"/>
          <p:nvPr/>
        </p:nvSpPr>
        <p:spPr>
          <a:xfrm>
            <a:off x="4572000" y="3687902"/>
            <a:ext cx="4538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Dose Measurements inside of the MEC Hutch at SLAC</a:t>
            </a:r>
          </a:p>
        </p:txBody>
      </p:sp>
    </p:spTree>
    <p:extLst>
      <p:ext uri="{BB962C8B-B14F-4D97-AF65-F5344CB8AC3E}">
        <p14:creationId xmlns:p14="http://schemas.microsoft.com/office/powerpoint/2010/main" val="94513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86467-F6FB-414C-A9D2-E0B6D3CB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8" y="1150827"/>
            <a:ext cx="6147163" cy="41129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Applying Previous Work to ATF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625475" y="4019308"/>
            <a:ext cx="3327935" cy="47625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T. Liang, J. Bauer, J. Liu &amp; S. Rokni, Bremsstrahlung Dose Yield for High-Intensity Short-Pulse Laser-Solid Experiments”. In: </a:t>
            </a:r>
            <a:r>
              <a:rPr lang="en-US" sz="800" i="1" dirty="0"/>
              <a:t>Radiation Protection Dosimetry </a:t>
            </a:r>
            <a:r>
              <a:rPr lang="en-US" sz="800" dirty="0"/>
              <a:t>175 (3 2017), pp. 304–312. </a:t>
            </a:r>
            <a:br>
              <a:rPr lang="en-US" sz="800" dirty="0"/>
            </a:br>
            <a:r>
              <a:rPr lang="en-US" sz="800" dirty="0" err="1"/>
              <a:t>doi</a:t>
            </a:r>
            <a:r>
              <a:rPr lang="en-US" sz="800" dirty="0"/>
              <a:t>: 10.1093/</a:t>
            </a:r>
            <a:r>
              <a:rPr lang="en-US" sz="800" dirty="0" err="1"/>
              <a:t>rpd</a:t>
            </a:r>
            <a:r>
              <a:rPr lang="en-US" sz="800" dirty="0"/>
              <a:t>/ncw325. </a:t>
            </a:r>
          </a:p>
          <a:p>
            <a:endParaRPr lang="en-CA" sz="1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08A2D18-FD50-234B-B018-3BC4F8A02FEA}"/>
              </a:ext>
            </a:extLst>
          </p:cNvPr>
          <p:cNvSpPr txBox="1">
            <a:spLocks/>
          </p:cNvSpPr>
          <p:nvPr/>
        </p:nvSpPr>
        <p:spPr>
          <a:xfrm>
            <a:off x="3081144" y="1620225"/>
            <a:ext cx="2185371" cy="47625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3838" algn="ctr">
              <a:lnSpc>
                <a:spcPct val="100000"/>
              </a:lnSpc>
            </a:pPr>
            <a:r>
              <a:rPr lang="en-CA" sz="1400" dirty="0">
                <a:solidFill>
                  <a:srgbClr val="0000FF"/>
                </a:solidFill>
              </a:rPr>
              <a:t>Calculated and measured dose yields agree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5D94A2B-27CF-7140-B00F-5A143ACA43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2416" y="5263806"/>
                <a:ext cx="6729984" cy="1465103"/>
              </a:xfrm>
              <a:prstGeom prst="rect">
                <a:avLst/>
              </a:prstGeom>
              <a:solidFill>
                <a:schemeClr val="tx2">
                  <a:alpha val="17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Font typeface="Arial" pitchFamily="34" charset="0"/>
                  <a:buNone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90563" indent="-233363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9144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152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3838" algn="ctr">
                  <a:lnSpc>
                    <a:spcPct val="100000"/>
                  </a:lnSpc>
                </a:pPr>
                <a:r>
                  <a:rPr lang="en-US" sz="1200" i="1" dirty="0">
                    <a:latin typeface="Cambria Math" panose="02040503050406030204" pitchFamily="18" charset="0"/>
                    <a:sym typeface="Wingdings" pitchFamily="2" charset="2"/>
                  </a:rPr>
                  <a:t>ATF Operational Range :</a:t>
                </a:r>
              </a:p>
              <a:p>
                <a:pPr indent="-223838"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𝐼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5.4∗10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6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@ 10600 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𝑛𝑚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→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𝑛𝑒𝑒𝑑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𝑡𝑜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𝑐𝑜𝑟𝑟𝑒𝑐𝑡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𝑓𝑜𝑟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sym typeface="Wingdings" pitchFamily="2" charset="2"/>
                      </a:rPr>
                      <m:t>𝑤𝑎𝑣𝑒𝑙𝑒𝑛𝑔𝑡h</m:t>
                    </m:r>
                  </m:oMath>
                </a14:m>
                <a:r>
                  <a:rPr lang="en-CA" sz="1200" dirty="0">
                    <a:sym typeface="Wingdings" pitchFamily="2" charset="2"/>
                  </a:rPr>
                  <a:t> </a:t>
                </a:r>
              </a:p>
              <a:p>
                <a:pPr indent="-223838"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𝑐𝑜𝑟𝑟𝑒𝑐𝑡𝑒𝑑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=5.4∗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10600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indent="-223838"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𝑐𝑜𝑟𝑟𝑒𝑐𝑡𝑒𝑑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5.4∗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10600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=9.5∗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2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indent="-223838" algn="ctr">
                  <a:lnSpc>
                    <a:spcPct val="100000"/>
                  </a:lnSpc>
                </a:pPr>
                <a:r>
                  <a:rPr lang="en-US" sz="1200" i="1" dirty="0">
                    <a:solidFill>
                      <a:schemeClr val="bg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Upgrade: 2 ps pulse and 20 J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1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indent="-223838"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CA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CA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𝐿𝑎𝑠𝑒𝑟</m:t>
                      </m:r>
                      <m:r>
                        <a:rPr lang="en-CA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@ </m:t>
                      </m:r>
                      <m:sSup>
                        <m:sSupPr>
                          <m:ctrlP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∗10</m:t>
                          </m:r>
                        </m:e>
                        <m:sup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1200" i="1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→4.</m:t>
                      </m:r>
                      <m:r>
                        <a:rPr lang="en-US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US" sz="12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5D94A2B-27CF-7140-B00F-5A143ACA4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6" y="5263806"/>
                <a:ext cx="6729984" cy="1465103"/>
              </a:xfrm>
              <a:prstGeom prst="rect">
                <a:avLst/>
              </a:prstGeom>
              <a:blipFill>
                <a:blip r:embed="rId3"/>
                <a:stretch>
                  <a:fillRect t="-2881" b="-2469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85F17E-5EA6-6049-9CE4-BD3AE166B94B}"/>
              </a:ext>
            </a:extLst>
          </p:cNvPr>
          <p:cNvSpPr/>
          <p:nvPr/>
        </p:nvSpPr>
        <p:spPr>
          <a:xfrm>
            <a:off x="3017135" y="2728157"/>
            <a:ext cx="820217" cy="659468"/>
          </a:xfrm>
          <a:prstGeom prst="roundRect">
            <a:avLst/>
          </a:prstGeom>
          <a:solidFill>
            <a:schemeClr val="tx2">
              <a:alpha val="2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99B5B-F38A-D77C-71B0-B0E299EA3EB1}"/>
              </a:ext>
            </a:extLst>
          </p:cNvPr>
          <p:cNvSpPr txBox="1"/>
          <p:nvPr/>
        </p:nvSpPr>
        <p:spPr>
          <a:xfrm>
            <a:off x="6275366" y="2319227"/>
            <a:ext cx="2676306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Good agreement between model and experimental measurements for 800 nm and 1053 nm lasers</a:t>
            </a:r>
          </a:p>
        </p:txBody>
      </p:sp>
    </p:spTree>
    <p:extLst>
      <p:ext uri="{BB962C8B-B14F-4D97-AF65-F5344CB8AC3E}">
        <p14:creationId xmlns:p14="http://schemas.microsoft.com/office/powerpoint/2010/main" val="36850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7EFF3-A3C2-B00E-3A7B-58277BBDA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15563-C084-0A21-0E75-991D1C41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Work: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269B2-3733-9022-8B16-FEA19DD3A319}"/>
              </a:ext>
            </a:extLst>
          </p:cNvPr>
          <p:cNvSpPr txBox="1"/>
          <p:nvPr/>
        </p:nvSpPr>
        <p:spPr>
          <a:xfrm>
            <a:off x="197822" y="1090017"/>
            <a:ext cx="88750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Goals: 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Directly measure the x-ray source field within the vacuum chamber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Apply a thin Al filter (thickness of 3.35 mm) to distinguish low energy (&lt; few 10s of keV) x-ray dose from high energy dose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Obtain measurements </a:t>
            </a:r>
            <a:r>
              <a:rPr lang="en-US" b="1" i="1" dirty="0"/>
              <a:t>near likely ultimate parameters </a:t>
            </a:r>
            <a:r>
              <a:rPr lang="en-US" dirty="0"/>
              <a:t>for B820 operation to aid future analysis of upgrades [extrapolate to lower fluences for radiation safety analysis]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BB49B66-0930-D982-AD64-F40CBC7ABEC1}"/>
              </a:ext>
            </a:extLst>
          </p:cNvPr>
          <p:cNvSpPr txBox="1">
            <a:spLocks/>
          </p:cNvSpPr>
          <p:nvPr/>
        </p:nvSpPr>
        <p:spPr>
          <a:xfrm>
            <a:off x="4505018" y="628574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30061B-43AA-E9FA-09DF-10B654484AB4}"/>
              </a:ext>
            </a:extLst>
          </p:cNvPr>
          <p:cNvGrpSpPr/>
          <p:nvPr/>
        </p:nvGrpSpPr>
        <p:grpSpPr>
          <a:xfrm>
            <a:off x="258918" y="3675340"/>
            <a:ext cx="5902486" cy="3112879"/>
            <a:chOff x="3733923" y="2146222"/>
            <a:chExt cx="7869981" cy="41505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4FD21E-A14C-8450-4D82-EDE674150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40"/>
            <a:stretch/>
          </p:blipFill>
          <p:spPr>
            <a:xfrm>
              <a:off x="3733923" y="2146222"/>
              <a:ext cx="7869981" cy="41505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0D881-9987-2D4F-483F-FD2AF9F9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4479885" y="3406538"/>
              <a:ext cx="2016844" cy="183724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2504F2-5804-14E6-46EE-A39F10BF3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0508" y="4270385"/>
              <a:ext cx="0" cy="188711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27F284-206B-139A-B8A2-822EEFE0B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4925" y="4270384"/>
              <a:ext cx="24744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66C7F1-CA37-A515-166E-29CA031DE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4925" y="4270384"/>
              <a:ext cx="0" cy="127312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14780C-E9FB-3D1B-21CC-B95A1C93A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3756" y="5543509"/>
              <a:ext cx="26078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5F8C10-88B1-757E-C58D-63C49CCE2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3756" y="4346766"/>
              <a:ext cx="0" cy="11877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779394-A954-0794-15F9-B46AA87A3E04}"/>
                </a:ext>
              </a:extLst>
            </p:cNvPr>
            <p:cNvSpPr/>
            <p:nvPr/>
          </p:nvSpPr>
          <p:spPr>
            <a:xfrm rot="2645256">
              <a:off x="4900494" y="5537515"/>
              <a:ext cx="372136" cy="49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E3E8087-0A1C-DD32-5C1B-1467BF685693}"/>
                </a:ext>
              </a:extLst>
            </p:cNvPr>
            <p:cNvSpPr/>
            <p:nvPr/>
          </p:nvSpPr>
          <p:spPr>
            <a:xfrm rot="10800000" flipV="1">
              <a:off x="4984101" y="4193764"/>
              <a:ext cx="239308" cy="251827"/>
            </a:xfrm>
            <a:custGeom>
              <a:avLst/>
              <a:gdLst>
                <a:gd name="connsiteX0" fmla="*/ 238125 w 238125"/>
                <a:gd name="connsiteY0" fmla="*/ 300037 h 300037"/>
                <a:gd name="connsiteX1" fmla="*/ 238125 w 238125"/>
                <a:gd name="connsiteY1" fmla="*/ 0 h 300037"/>
                <a:gd name="connsiteX2" fmla="*/ 238125 w 238125"/>
                <a:gd name="connsiteY2" fmla="*/ 0 h 300037"/>
                <a:gd name="connsiteX3" fmla="*/ 4763 w 238125"/>
                <a:gd name="connsiteY3" fmla="*/ 4762 h 300037"/>
                <a:gd name="connsiteX4" fmla="*/ 4763 w 238125"/>
                <a:gd name="connsiteY4" fmla="*/ 4762 h 300037"/>
                <a:gd name="connsiteX5" fmla="*/ 0 w 238125"/>
                <a:gd name="connsiteY5" fmla="*/ 57150 h 300037"/>
                <a:gd name="connsiteX6" fmla="*/ 0 w 238125"/>
                <a:gd name="connsiteY6" fmla="*/ 57150 h 300037"/>
                <a:gd name="connsiteX7" fmla="*/ 238125 w 238125"/>
                <a:gd name="connsiteY7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300037">
                  <a:moveTo>
                    <a:pt x="238125" y="300037"/>
                  </a:moveTo>
                  <a:lnTo>
                    <a:pt x="238125" y="0"/>
                  </a:lnTo>
                  <a:lnTo>
                    <a:pt x="238125" y="0"/>
                  </a:lnTo>
                  <a:lnTo>
                    <a:pt x="4763" y="4762"/>
                  </a:lnTo>
                  <a:lnTo>
                    <a:pt x="4763" y="4762"/>
                  </a:lnTo>
                  <a:lnTo>
                    <a:pt x="0" y="57150"/>
                  </a:lnTo>
                  <a:lnTo>
                    <a:pt x="0" y="57150"/>
                  </a:lnTo>
                  <a:lnTo>
                    <a:pt x="238125" y="30003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29214C-B89B-7474-325C-55F3E2C8DB9C}"/>
                </a:ext>
              </a:extLst>
            </p:cNvPr>
            <p:cNvSpPr/>
            <p:nvPr/>
          </p:nvSpPr>
          <p:spPr>
            <a:xfrm>
              <a:off x="5343062" y="4145930"/>
              <a:ext cx="357842" cy="365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A80C64-0D0F-4E68-B342-D42D38C70DFB}"/>
                </a:ext>
              </a:extLst>
            </p:cNvPr>
            <p:cNvCxnSpPr>
              <a:cxnSpLocks/>
            </p:cNvCxnSpPr>
            <p:nvPr/>
          </p:nvCxnSpPr>
          <p:spPr>
            <a:xfrm>
              <a:off x="5610128" y="4145134"/>
              <a:ext cx="70260" cy="972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AE6A31-60E5-26C1-0810-C3F9DB5B0B4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294" y="4387933"/>
              <a:ext cx="70260" cy="972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01A529-7525-083A-41B7-B4F1312F6F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05143" y="4417532"/>
              <a:ext cx="71744" cy="9524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055481-3EF8-FE0D-0558-587E3270E9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76711" y="4130100"/>
              <a:ext cx="71744" cy="9524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117749-AEBD-3AF8-FFFC-7085FAB02A12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5653045" y="4275067"/>
              <a:ext cx="70260" cy="972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9CFA2D-E49F-F479-5CF2-DA0556AB2C9B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5318503" y="4267542"/>
              <a:ext cx="70260" cy="972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32F5EE-FC11-B7E8-CB06-9E92251CEEAB}"/>
                </a:ext>
              </a:extLst>
            </p:cNvPr>
            <p:cNvCxnSpPr/>
            <p:nvPr/>
          </p:nvCxnSpPr>
          <p:spPr>
            <a:xfrm>
              <a:off x="5521983" y="4280451"/>
              <a:ext cx="0" cy="102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FB65D1-67AB-8DEC-1282-1B69440FE71E}"/>
                </a:ext>
              </a:extLst>
            </p:cNvPr>
            <p:cNvCxnSpPr/>
            <p:nvPr/>
          </p:nvCxnSpPr>
          <p:spPr>
            <a:xfrm>
              <a:off x="5103755" y="4323695"/>
              <a:ext cx="156512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509740-8BD1-CFF2-7351-137195D9CEAA}"/>
                </a:ext>
              </a:extLst>
            </p:cNvPr>
            <p:cNvCxnSpPr/>
            <p:nvPr/>
          </p:nvCxnSpPr>
          <p:spPr>
            <a:xfrm flipV="1">
              <a:off x="6677721" y="3015316"/>
              <a:ext cx="0" cy="13174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7A7754-3F54-74A9-5744-5188296D7E1D}"/>
                </a:ext>
              </a:extLst>
            </p:cNvPr>
            <p:cNvCxnSpPr/>
            <p:nvPr/>
          </p:nvCxnSpPr>
          <p:spPr>
            <a:xfrm>
              <a:off x="6677721" y="3033375"/>
              <a:ext cx="156512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5EF48-6A78-6BB0-BBE8-922A7516AF42}"/>
                </a:ext>
              </a:extLst>
            </p:cNvPr>
            <p:cNvSpPr/>
            <p:nvPr/>
          </p:nvSpPr>
          <p:spPr>
            <a:xfrm>
              <a:off x="8216316" y="2888906"/>
              <a:ext cx="185684" cy="33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B6D566-6832-2A93-16FC-AF8721511635}"/>
                </a:ext>
              </a:extLst>
            </p:cNvPr>
            <p:cNvSpPr/>
            <p:nvPr/>
          </p:nvSpPr>
          <p:spPr>
            <a:xfrm rot="8868545" flipV="1">
              <a:off x="6547744" y="4340062"/>
              <a:ext cx="288220" cy="49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59AB23-E63E-B7BD-EA11-3CEBB7E9D360}"/>
                </a:ext>
              </a:extLst>
            </p:cNvPr>
            <p:cNvSpPr/>
            <p:nvPr/>
          </p:nvSpPr>
          <p:spPr>
            <a:xfrm rot="8868545" flipV="1">
              <a:off x="6509250" y="2985560"/>
              <a:ext cx="288220" cy="49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AB6EA6-9E10-01CA-9437-93A8C538F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0509" y="5213943"/>
              <a:ext cx="0" cy="10386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DEFEE00-1F25-CF23-811A-7C306B8FF0AC}"/>
                </a:ext>
              </a:extLst>
            </p:cNvPr>
            <p:cNvCxnSpPr>
              <a:cxnSpLocks/>
            </p:cNvCxnSpPr>
            <p:nvPr/>
          </p:nvCxnSpPr>
          <p:spPr>
            <a:xfrm>
              <a:off x="7553815" y="3033374"/>
              <a:ext cx="302219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412EBE-EBDF-D4F8-EB93-5C59109185F0}"/>
                </a:ext>
              </a:extLst>
            </p:cNvPr>
            <p:cNvSpPr txBox="1"/>
            <p:nvPr/>
          </p:nvSpPr>
          <p:spPr>
            <a:xfrm>
              <a:off x="4869800" y="3931231"/>
              <a:ext cx="6238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OAP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FB745F-4C86-F849-3241-68F00D117F26}"/>
                </a:ext>
              </a:extLst>
            </p:cNvPr>
            <p:cNvSpPr txBox="1"/>
            <p:nvPr/>
          </p:nvSpPr>
          <p:spPr>
            <a:xfrm>
              <a:off x="5262446" y="4608805"/>
              <a:ext cx="623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target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E017B3-55F7-5829-EC45-5D33FDF74E36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5521984" y="4381942"/>
              <a:ext cx="52397" cy="226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A8C73A-D3A4-3A3E-098C-F54A28AA2E60}"/>
                </a:ext>
              </a:extLst>
            </p:cNvPr>
            <p:cNvSpPr txBox="1"/>
            <p:nvPr/>
          </p:nvSpPr>
          <p:spPr>
            <a:xfrm>
              <a:off x="5293732" y="3751654"/>
              <a:ext cx="6718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sphere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2192EB-6816-E592-64DE-D4FFB3BD5474}"/>
                </a:ext>
              </a:extLst>
            </p:cNvPr>
            <p:cNvSpPr/>
            <p:nvPr/>
          </p:nvSpPr>
          <p:spPr>
            <a:xfrm>
              <a:off x="5881896" y="4242392"/>
              <a:ext cx="48191" cy="14963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B26793-4118-4AF0-1A85-FA4025B2CD46}"/>
                </a:ext>
              </a:extLst>
            </p:cNvPr>
            <p:cNvSpPr txBox="1"/>
            <p:nvPr/>
          </p:nvSpPr>
          <p:spPr>
            <a:xfrm>
              <a:off x="5702975" y="4323695"/>
              <a:ext cx="67185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lens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A8AA04A-04D0-816E-8181-85C2904553A8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5521984" y="3900724"/>
              <a:ext cx="19632" cy="2452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C3B8F6-0BBF-8AC4-FD2F-29C7C0437B7F}"/>
                </a:ext>
              </a:extLst>
            </p:cNvPr>
            <p:cNvSpPr txBox="1"/>
            <p:nvPr/>
          </p:nvSpPr>
          <p:spPr>
            <a:xfrm>
              <a:off x="8066072" y="2581737"/>
              <a:ext cx="9424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IR camera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181C63-608E-4846-4045-4A835BA27D4B}"/>
                </a:ext>
              </a:extLst>
            </p:cNvPr>
            <p:cNvSpPr txBox="1"/>
            <p:nvPr/>
          </p:nvSpPr>
          <p:spPr>
            <a:xfrm>
              <a:off x="8198401" y="3650614"/>
              <a:ext cx="12421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Plasma Shutter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C3FB74-8387-598F-3259-A89379C5EEF3}"/>
                </a:ext>
              </a:extLst>
            </p:cNvPr>
            <p:cNvSpPr txBox="1"/>
            <p:nvPr/>
          </p:nvSpPr>
          <p:spPr>
            <a:xfrm>
              <a:off x="5710098" y="5753299"/>
              <a:ext cx="13743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Optical transport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963329-A9B0-A30C-CF92-6FE4042D3F39}"/>
                </a:ext>
              </a:extLst>
            </p:cNvPr>
            <p:cNvSpPr txBox="1"/>
            <p:nvPr/>
          </p:nvSpPr>
          <p:spPr>
            <a:xfrm>
              <a:off x="4739423" y="3164853"/>
              <a:ext cx="15651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Interaction Chamber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91EE2D-B7D2-D03E-E10A-9F8F61AAC5F9}"/>
                </a:ext>
              </a:extLst>
            </p:cNvPr>
            <p:cNvSpPr txBox="1"/>
            <p:nvPr/>
          </p:nvSpPr>
          <p:spPr>
            <a:xfrm>
              <a:off x="5601676" y="3964127"/>
              <a:ext cx="67185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TLDs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927A9E-519F-4E82-4D31-FEDBA5FE6781}"/>
              </a:ext>
            </a:extLst>
          </p:cNvPr>
          <p:cNvGrpSpPr/>
          <p:nvPr/>
        </p:nvGrpSpPr>
        <p:grpSpPr>
          <a:xfrm>
            <a:off x="6357434" y="4101229"/>
            <a:ext cx="2468810" cy="2447208"/>
            <a:chOff x="633275" y="2525539"/>
            <a:chExt cx="3291746" cy="326294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31FCCC3-ED99-3DE7-1510-CAE2F069692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33275" y="2525539"/>
              <a:ext cx="2976064" cy="22293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399EC5-A5D5-991A-D313-DA768C05D6C1}"/>
                </a:ext>
              </a:extLst>
            </p:cNvPr>
            <p:cNvSpPr txBox="1"/>
            <p:nvPr/>
          </p:nvSpPr>
          <p:spPr>
            <a:xfrm>
              <a:off x="676274" y="4834374"/>
              <a:ext cx="324874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Test sphere 6” diam.; windows are for placing TLDs around a target</a:t>
              </a:r>
            </a:p>
          </p:txBody>
        </p:sp>
        <p:sp>
          <p:nvSpPr>
            <p:cNvPr id="48" name="Right Arrow 29">
              <a:extLst>
                <a:ext uri="{FF2B5EF4-FFF2-40B4-BE49-F238E27FC236}">
                  <a16:creationId xmlns:a16="http://schemas.microsoft.com/office/drawing/2014/main" id="{862B6FD6-3F10-209D-E854-9BEFCFB8452B}"/>
                </a:ext>
              </a:extLst>
            </p:cNvPr>
            <p:cNvSpPr/>
            <p:nvPr/>
          </p:nvSpPr>
          <p:spPr>
            <a:xfrm rot="19893310">
              <a:off x="1675969" y="3879077"/>
              <a:ext cx="486081" cy="303958"/>
            </a:xfrm>
            <a:prstGeom prst="rightArrow">
              <a:avLst>
                <a:gd name="adj1" fmla="val 44137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7DE650-A8FE-957F-B4C7-3B05881AC94F}"/>
                </a:ext>
              </a:extLst>
            </p:cNvPr>
            <p:cNvSpPr txBox="1"/>
            <p:nvPr/>
          </p:nvSpPr>
          <p:spPr>
            <a:xfrm rot="19689645">
              <a:off x="1396482" y="4098153"/>
              <a:ext cx="7463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laser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0C8EA65-38B5-5E9A-54C5-4DEFD04D6BF9}"/>
                </a:ext>
              </a:extLst>
            </p:cNvPr>
            <p:cNvCxnSpPr/>
            <p:nvPr/>
          </p:nvCxnSpPr>
          <p:spPr>
            <a:xfrm flipH="1">
              <a:off x="2796864" y="2912568"/>
              <a:ext cx="141234" cy="1549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CFBA7AF-9D17-09AF-D79D-CFC252B3042D}"/>
                </a:ext>
              </a:extLst>
            </p:cNvPr>
            <p:cNvCxnSpPr/>
            <p:nvPr/>
          </p:nvCxnSpPr>
          <p:spPr>
            <a:xfrm flipH="1">
              <a:off x="3025509" y="3751654"/>
              <a:ext cx="159426" cy="149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B2D8B2D-E2D7-CC0A-3FD1-2BBE6CAB45B4}"/>
                </a:ext>
              </a:extLst>
            </p:cNvPr>
            <p:cNvCxnSpPr/>
            <p:nvPr/>
          </p:nvCxnSpPr>
          <p:spPr>
            <a:xfrm>
              <a:off x="1508336" y="2879877"/>
              <a:ext cx="124584" cy="2278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7689901-F09A-9A1F-00F9-95A5D350568E}"/>
                </a:ext>
              </a:extLst>
            </p:cNvPr>
            <p:cNvCxnSpPr/>
            <p:nvPr/>
          </p:nvCxnSpPr>
          <p:spPr>
            <a:xfrm>
              <a:off x="1205747" y="3702137"/>
              <a:ext cx="224688" cy="246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CC7157-728E-0377-3BC4-69117F087A3D}"/>
                </a:ext>
              </a:extLst>
            </p:cNvPr>
            <p:cNvSpPr txBox="1"/>
            <p:nvPr/>
          </p:nvSpPr>
          <p:spPr>
            <a:xfrm>
              <a:off x="2802143" y="2593226"/>
              <a:ext cx="6822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TLD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CB044F-961C-439E-4168-16CF26440FCF}"/>
                </a:ext>
              </a:extLst>
            </p:cNvPr>
            <p:cNvSpPr txBox="1"/>
            <p:nvPr/>
          </p:nvSpPr>
          <p:spPr>
            <a:xfrm>
              <a:off x="2920832" y="3419457"/>
              <a:ext cx="6822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TLD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03A43B-BC83-20EF-05A7-B959E43CD3EC}"/>
                </a:ext>
              </a:extLst>
            </p:cNvPr>
            <p:cNvSpPr txBox="1"/>
            <p:nvPr/>
          </p:nvSpPr>
          <p:spPr>
            <a:xfrm>
              <a:off x="1143770" y="2546263"/>
              <a:ext cx="6822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TLD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755012E-28B6-D96A-C7F6-7D9FD1F41DF9}"/>
                </a:ext>
              </a:extLst>
            </p:cNvPr>
            <p:cNvSpPr txBox="1"/>
            <p:nvPr/>
          </p:nvSpPr>
          <p:spPr>
            <a:xfrm>
              <a:off x="809752" y="3358872"/>
              <a:ext cx="6822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TLD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C8FC5C6-C773-859F-77BA-320E11D0D282}"/>
              </a:ext>
            </a:extLst>
          </p:cNvPr>
          <p:cNvSpPr txBox="1"/>
          <p:nvPr/>
        </p:nvSpPr>
        <p:spPr>
          <a:xfrm>
            <a:off x="6781962" y="136262"/>
            <a:ext cx="21031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Slide adapted from M. Palmer and ATF team</a:t>
            </a:r>
          </a:p>
        </p:txBody>
      </p:sp>
    </p:spTree>
    <p:extLst>
      <p:ext uri="{BB962C8B-B14F-4D97-AF65-F5344CB8AC3E}">
        <p14:creationId xmlns:p14="http://schemas.microsoft.com/office/powerpoint/2010/main" val="33590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DCA57-BD5D-98DA-81FA-50E4B6607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5213C-AEBC-C938-43CD-51F14262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Work: Experimental Study 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5663AC-60B0-E391-9C49-EEF18E4A65C6}"/>
              </a:ext>
            </a:extLst>
          </p:cNvPr>
          <p:cNvSpPr txBox="1">
            <a:spLocks/>
          </p:cNvSpPr>
          <p:nvPr/>
        </p:nvSpPr>
        <p:spPr>
          <a:xfrm>
            <a:off x="178905" y="2289497"/>
            <a:ext cx="7648359" cy="44645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Relevant laser parameters for test dose rate estimate:</a:t>
            </a:r>
          </a:p>
          <a:p>
            <a:r>
              <a:rPr lang="en-US" dirty="0"/>
              <a:t>Laser pulse length                              		2.3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Laser pulse energy                             		5 J</a:t>
            </a:r>
          </a:p>
          <a:p>
            <a:r>
              <a:rPr lang="en-US" dirty="0"/>
              <a:t>Laser pulse rep rate                            		0.03 Hz</a:t>
            </a:r>
          </a:p>
          <a:p>
            <a:r>
              <a:rPr lang="en-US" dirty="0"/>
              <a:t>Energy fluence @ 5 J 				6.25E5 J/cm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Laser intensity @5J and 2.3 </a:t>
            </a:r>
            <a:r>
              <a:rPr lang="en-US" dirty="0" err="1"/>
              <a:t>ps</a:t>
            </a:r>
            <a:r>
              <a:rPr lang="en-US" dirty="0"/>
              <a:t>			2.7E17 W/cm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Plasma </a:t>
            </a:r>
            <a:r>
              <a:rPr lang="en-US" dirty="0" err="1"/>
              <a:t>kT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dirty="0"/>
              <a:t>(Ref 1)				976 keV</a:t>
            </a:r>
          </a:p>
          <a:p>
            <a:r>
              <a:rPr lang="en-US" dirty="0"/>
              <a:t>Hard X-ray energy / laser energy (Ref 1) 	0.011 (range is 0.00737 to 0.0165)</a:t>
            </a:r>
          </a:p>
          <a:p>
            <a:endParaRPr lang="en-US" dirty="0"/>
          </a:p>
          <a:p>
            <a:pPr marL="311944" indent="-311944"/>
            <a:r>
              <a:rPr lang="en-US" sz="1350" i="1" dirty="0"/>
              <a:t>Ref 1: Physical Review A Volume 32, Number 6 December 1985, Superhot-X-Ray and -Electron Transport in High- Intensity CO2-Laser-Plasma Interactions, G. D. Enright and N. H. Burnett.</a:t>
            </a:r>
          </a:p>
          <a:p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BA93953-426F-86A5-41C8-5C7A3A77070E}"/>
              </a:ext>
            </a:extLst>
          </p:cNvPr>
          <p:cNvSpPr/>
          <p:nvPr/>
        </p:nvSpPr>
        <p:spPr>
          <a:xfrm>
            <a:off x="178905" y="1292801"/>
            <a:ext cx="8544471" cy="887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Designed to significantly exceed the present and potential upgrades to operational configuration of the plasma shutter!!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DD513-C6B0-1E85-81A8-890EC37197FC}"/>
              </a:ext>
            </a:extLst>
          </p:cNvPr>
          <p:cNvSpPr txBox="1"/>
          <p:nvPr/>
        </p:nvSpPr>
        <p:spPr>
          <a:xfrm>
            <a:off x="6944522" y="11949"/>
            <a:ext cx="21031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Slide adapted from M. Palmer and ATF team</a:t>
            </a:r>
          </a:p>
        </p:txBody>
      </p:sp>
    </p:spTree>
    <p:extLst>
      <p:ext uri="{BB962C8B-B14F-4D97-AF65-F5344CB8AC3E}">
        <p14:creationId xmlns:p14="http://schemas.microsoft.com/office/powerpoint/2010/main" val="265416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7FF6F-655C-D479-230A-3075E1119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BA0F6-39C6-5933-C5EC-B15AC228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Work: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3CEB1E-4A27-8B01-1013-1A0E1C890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348324"/>
              </p:ext>
            </p:extLst>
          </p:nvPr>
        </p:nvGraphicFramePr>
        <p:xfrm>
          <a:off x="425196" y="1387603"/>
          <a:ext cx="8051292" cy="3764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646">
                  <a:extLst>
                    <a:ext uri="{9D8B030D-6E8A-4147-A177-3AD203B41FA5}">
                      <a16:colId xmlns:a16="http://schemas.microsoft.com/office/drawing/2014/main" val="608042524"/>
                    </a:ext>
                  </a:extLst>
                </a:gridCol>
                <a:gridCol w="2379726">
                  <a:extLst>
                    <a:ext uri="{9D8B030D-6E8A-4147-A177-3AD203B41FA5}">
                      <a16:colId xmlns:a16="http://schemas.microsoft.com/office/drawing/2014/main" val="88363204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1619872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Nanodot Serial #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Rad in an hour (108 laser pulses in an hour)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Location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8722946"/>
                  </a:ext>
                </a:extLst>
              </a:tr>
              <a:tr h="356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DB08650715G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1.042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5954629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DB086529564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1.241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60725750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DB08653362M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2.978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6406257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DB08652850I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16.03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01315319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DB08630542R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492.2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71988684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DB08630517K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860.1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7764361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DB08652923D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927.6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32665041"/>
                  </a:ext>
                </a:extLst>
              </a:tr>
              <a:tr h="349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DB08650691I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2,768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40473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E528E3-EFC4-E0EA-905A-80ACDA98EBFE}"/>
              </a:ext>
            </a:extLst>
          </p:cNvPr>
          <p:cNvSpPr txBox="1"/>
          <p:nvPr/>
        </p:nvSpPr>
        <p:spPr>
          <a:xfrm>
            <a:off x="6781962" y="136262"/>
            <a:ext cx="21031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Slide adapted from M. Palmer and ATF team</a:t>
            </a:r>
          </a:p>
        </p:txBody>
      </p:sp>
    </p:spTree>
    <p:extLst>
      <p:ext uri="{BB962C8B-B14F-4D97-AF65-F5344CB8AC3E}">
        <p14:creationId xmlns:p14="http://schemas.microsoft.com/office/powerpoint/2010/main" val="183427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E053-8A99-65D6-2350-72E4905273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66DAC-7EC2-7D1E-583F-1DF71956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59FD14-CEED-A52A-80B9-A1E5F1CED63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Conduct passive and active spectral and dose rate measurements of the radiation that is produced from a solid target interaction at several intensities and angles</a:t>
                </a:r>
              </a:p>
              <a:p>
                <a:pPr marL="800100" lvl="1" indent="-342900"/>
                <a:r>
                  <a:rPr lang="en-US" dirty="0"/>
                  <a:t>This will enable a comparison of the model produced using 800 nm to a very different wavelength (10600) to show the wide range of applicability for the model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scaling for use in radiation protection assessments</a:t>
                </a:r>
              </a:p>
              <a:p>
                <a:pPr marL="800100" lvl="1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59FD14-CEED-A52A-80B9-A1E5F1CED6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05" t="-963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374E2F9-1505-A48D-24A2-6FEB06936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9" t="32121" r="25795" b="26329"/>
          <a:stretch/>
        </p:blipFill>
        <p:spPr>
          <a:xfrm>
            <a:off x="340198" y="4067907"/>
            <a:ext cx="3994150" cy="2360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B4A61-2435-0C76-43CA-6CFC1F011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6" t="46239" r="46667" b="21396"/>
          <a:stretch/>
        </p:blipFill>
        <p:spPr>
          <a:xfrm>
            <a:off x="5239969" y="4049283"/>
            <a:ext cx="2626632" cy="2360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F0764-6121-C291-E86E-F2346FD5DBB6}"/>
              </a:ext>
            </a:extLst>
          </p:cNvPr>
          <p:cNvSpPr txBox="1"/>
          <p:nvPr/>
        </p:nvSpPr>
        <p:spPr>
          <a:xfrm>
            <a:off x="509457" y="6396335"/>
            <a:ext cx="38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Stacked dosimeters used for passive spectral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84D27-80EF-F31C-28AD-73222820DE94}"/>
              </a:ext>
            </a:extLst>
          </p:cNvPr>
          <p:cNvSpPr txBox="1"/>
          <p:nvPr/>
        </p:nvSpPr>
        <p:spPr>
          <a:xfrm>
            <a:off x="4809652" y="6409927"/>
            <a:ext cx="35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Ambient dose Ion chamber for active dose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919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XTES PDR Layout &amp; Infrastructure - Presentation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0A3BDE0FC7C409FAA16E0B23A5F50" ma:contentTypeVersion="18" ma:contentTypeDescription="Create a new document." ma:contentTypeScope="" ma:versionID="45cac45e932132ab352234e3ffc615b1">
  <xsd:schema xmlns:xsd="http://www.w3.org/2001/XMLSchema" xmlns:xs="http://www.w3.org/2001/XMLSchema" xmlns:p="http://schemas.microsoft.com/office/2006/metadata/properties" xmlns:ns1="http://schemas.microsoft.com/sharepoint/v3" xmlns:ns2="9449e50c-ff3a-4e79-9f14-1b08c23400e3" xmlns:ns3="951d6416-3a5b-422d-a927-4e4e7d5cac0f" xmlns:ns4="a70e941f-1f2b-427a-8ade-f30d719895ba" xmlns:ns5="abd4ed8c-d74c-4a43-88c7-14e42d2e58c5" targetNamespace="http://schemas.microsoft.com/office/2006/metadata/properties" ma:root="true" ma:fieldsID="d5b92eaf676fe5756a8d73b11d09d11a" ns1:_="" ns2:_="" ns3:_="" ns4:_="" ns5:_="">
    <xsd:import namespace="http://schemas.microsoft.com/sharepoint/v3"/>
    <xsd:import namespace="9449e50c-ff3a-4e79-9f14-1b08c23400e3"/>
    <xsd:import namespace="951d6416-3a5b-422d-a927-4e4e7d5cac0f"/>
    <xsd:import namespace="a70e941f-1f2b-427a-8ade-f30d719895ba"/>
    <xsd:import namespace="abd4ed8c-d74c-4a43-88c7-14e42d2e58c5"/>
    <xsd:element name="properties">
      <xsd:complexType>
        <xsd:sequence>
          <xsd:element name="documentManagement">
            <xsd:complexType>
              <xsd:all>
                <xsd:element ref="ns2:Latest_x0020_Revision_x0020_Date" minOccurs="0"/>
                <xsd:element ref="ns2:Rev_x002e__x0020__x0023_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9e50c-ff3a-4e79-9f14-1b08c23400e3" elementFormDefault="qualified">
    <xsd:import namespace="http://schemas.microsoft.com/office/2006/documentManagement/types"/>
    <xsd:import namespace="http://schemas.microsoft.com/office/infopath/2007/PartnerControls"/>
    <xsd:element name="Latest_x0020_Revision_x0020_Date" ma:index="4" nillable="true" ma:displayName="Latest Revision Date" ma:format="DateOnly" ma:internalName="Latest_x0020_Revision_x0020_Date" ma:readOnly="false">
      <xsd:simpleType>
        <xsd:restriction base="dms:DateTime"/>
      </xsd:simpleType>
    </xsd:element>
    <xsd:element name="Rev_x002e__x0020__x0023_" ma:index="5" nillable="true" ma:displayName="Rev. #" ma:decimals="1" ma:internalName="Rev_x002e__x0020__x0023_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d6416-3a5b-422d-a927-4e4e7d5ca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d420da9-6cce-460f-935b-b5e0b28d9e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e941f-1f2b-427a-8ade-f30d719895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ed8c-d74c-4a43-88c7-14e42d2e58c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9d901d7d-ea75-4969-b20f-80ecb02ef450}" ma:internalName="TaxCatchAll" ma:showField="CatchAllData" ma:web="abd4ed8c-d74c-4a43-88c7-14e42d2e5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test_x0020_Revision_x0020_Date xmlns="9449e50c-ff3a-4e79-9f14-1b08c23400e3" xsi:nil="true"/>
    <Rev_x002e__x0020__x0023_ xmlns="9449e50c-ff3a-4e79-9f14-1b08c23400e3" xsi:nil="true"/>
    <_ip_UnifiedCompliancePolicyUIAction xmlns="http://schemas.microsoft.com/sharepoint/v3" xsi:nil="true"/>
    <_ip_UnifiedCompliancePolicyProperties xmlns="http://schemas.microsoft.com/sharepoint/v3" xsi:nil="true"/>
    <TaxCatchAll xmlns="abd4ed8c-d74c-4a43-88c7-14e42d2e58c5" xsi:nil="true"/>
    <lcf76f155ced4ddcb4097134ff3c332f xmlns="951d6416-3a5b-422d-a927-4e4e7d5cac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06B75-92EC-41BC-8393-342209C5E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49e50c-ff3a-4e79-9f14-1b08c23400e3"/>
    <ds:schemaRef ds:uri="951d6416-3a5b-422d-a927-4e4e7d5cac0f"/>
    <ds:schemaRef ds:uri="a70e941f-1f2b-427a-8ade-f30d719895ba"/>
    <ds:schemaRef ds:uri="abd4ed8c-d74c-4a43-88c7-14e42d2e5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B8A58-2FC5-4975-AE87-8F0ABBC2D75D}">
  <ds:schemaRefs>
    <ds:schemaRef ds:uri="http://schemas.microsoft.com/sharepoint/v3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951d6416-3a5b-422d-a927-4e4e7d5cac0f"/>
    <ds:schemaRef ds:uri="abd4ed8c-d74c-4a43-88c7-14e42d2e58c5"/>
    <ds:schemaRef ds:uri="a70e941f-1f2b-427a-8ade-f30d719895b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449e50c-ff3a-4e79-9f14-1b08c23400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50805D-2EDC-435E-9B98-92B87A9BD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147264</TotalTime>
  <Words>1280</Words>
  <Application>Microsoft Office PowerPoint</Application>
  <PresentationFormat>On-screen Show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Blank</vt:lpstr>
      <vt:lpstr>XTES PDR Layout &amp; Infrastructure - Presentation</vt:lpstr>
      <vt:lpstr>SLAC RPG Measurement of Ionizing Radiation from CO2 laser interactions at ATF</vt:lpstr>
      <vt:lpstr>Motivation</vt:lpstr>
      <vt:lpstr>Laser-Induced Ionizing Radiation from Solid Targets</vt:lpstr>
      <vt:lpstr>Previous Work and Publications: Laser-Induced Ionizing Radiation from Solid Targets</vt:lpstr>
      <vt:lpstr>Applying Previous Work to ATF</vt:lpstr>
      <vt:lpstr>Previous Work: Motivation</vt:lpstr>
      <vt:lpstr>Previous Work: Experimental Study Parameters</vt:lpstr>
      <vt:lpstr>Previous Work: Results</vt:lpstr>
      <vt:lpstr>Proposed Experiments</vt:lpstr>
      <vt:lpstr>Application at the ATF</vt:lpstr>
      <vt:lpstr>Conclusion</vt:lpstr>
    </vt:vector>
  </TitlesOfParts>
  <Manager/>
  <Company>SLAC National Accelerator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PHASER 10 MeV - Status</dc:title>
  <dc:subject/>
  <dc:creator>Mario Santana Leitner</dc:creator>
  <cp:keywords/>
  <dc:description/>
  <cp:lastModifiedBy>Rosenstrom, Andrew</cp:lastModifiedBy>
  <cp:revision>489</cp:revision>
  <dcterms:created xsi:type="dcterms:W3CDTF">2015-01-28T21:58:56Z</dcterms:created>
  <dcterms:modified xsi:type="dcterms:W3CDTF">2023-03-01T00:21:54Z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0x010100E780A3BDE0FC7C409FAA16E0B23A5F50</vt:lpwstr>
  </property>
  <property fmtid="{D5CDD505-2E9C-101B-9397-08002B2CF9AE}" pid="3" name="AuthorIds_UIVersion_14336">
    <vt:lpwstr>21,25</vt:lpwstr>
  </property>
  <property fmtid="{D5CDD505-2E9C-101B-9397-08002B2CF9AE}" pid="4" name="AuthorIds_UIVersion_9728">
    <vt:lpwstr>29</vt:lpwstr>
  </property>
</Properties>
</file>