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76" r:id="rId3"/>
    <p:sldId id="274" r:id="rId4"/>
    <p:sldId id="275" r:id="rId5"/>
    <p:sldId id="277" r:id="rId6"/>
    <p:sldId id="28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64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0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34447-5C4B-4F42-91CF-5A25F94D7817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CA971-8CAF-4EE3-ACAA-C98CAB36C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225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A50E0-FB84-488F-BF5D-188DD4DD7BC7}" type="datetime1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3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5738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32873"/>
            <a:ext cx="7886700" cy="52440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F28C4-35C5-432F-8E3D-4F576198BAF2}" type="datetime1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2F71F-0535-4322-8153-019CBBCF69CD}" type="datetime1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BD55C-0EA1-4644-8F41-A6A966844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86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ndico.bnl.gov/event/17867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35FF3-F107-58DA-391C-B2EB211B89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EIC Far-Backward</a:t>
            </a:r>
            <a:br>
              <a:rPr lang="en-US" dirty="0"/>
            </a:br>
            <a:r>
              <a:rPr lang="en-US" dirty="0"/>
              <a:t>Component Radiation Damage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F05DF9-29F1-02CB-2296-A4A2392344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7665" y="4236098"/>
            <a:ext cx="6876662" cy="1753540"/>
          </a:xfrm>
        </p:spPr>
        <p:txBody>
          <a:bodyPr>
            <a:normAutofit/>
          </a:bodyPr>
          <a:lstStyle/>
          <a:p>
            <a:r>
              <a:rPr lang="en-US" dirty="0"/>
              <a:t>A. Kowalewska</a:t>
            </a:r>
            <a:r>
              <a:rPr lang="en-US" baseline="30000" dirty="0"/>
              <a:t>1</a:t>
            </a:r>
            <a:r>
              <a:rPr lang="en-US" dirty="0"/>
              <a:t>, J. Nam</a:t>
            </a:r>
            <a:r>
              <a:rPr lang="en-US" baseline="30000" dirty="0"/>
              <a:t>2</a:t>
            </a:r>
            <a:r>
              <a:rPr lang="en-US" dirty="0"/>
              <a:t>, K. Piotrzkowski</a:t>
            </a:r>
            <a:r>
              <a:rPr lang="en-US" baseline="30000" dirty="0"/>
              <a:t>1</a:t>
            </a:r>
            <a:r>
              <a:rPr lang="en-US" dirty="0"/>
              <a:t>, B. Surrow</a:t>
            </a:r>
            <a:r>
              <a:rPr lang="en-US" baseline="30000" dirty="0"/>
              <a:t>2</a:t>
            </a:r>
          </a:p>
          <a:p>
            <a:pPr algn="l"/>
            <a:endParaRPr lang="en-US" dirty="0"/>
          </a:p>
          <a:p>
            <a:pPr algn="l"/>
            <a:r>
              <a:rPr lang="en-US" sz="1400" dirty="0"/>
              <a:t>1. AGH University of Science and Technology, </a:t>
            </a:r>
            <a:r>
              <a:rPr lang="en-US" sz="1400" dirty="0" err="1"/>
              <a:t>Krawkow</a:t>
            </a:r>
            <a:endParaRPr lang="en-US" sz="1400" dirty="0"/>
          </a:p>
          <a:p>
            <a:pPr algn="l"/>
            <a:r>
              <a:rPr lang="en-US" sz="1400" dirty="0"/>
              <a:t>2. Temple University, Philadelphia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622DC6-C4C1-56F9-A6EE-C0E6E080B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4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2C458-102C-B36A-2787-13EA7FB53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CCD0EF-A7C3-5C36-7D54-ECEC69879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9752" y="932872"/>
            <a:ext cx="5404248" cy="5788603"/>
          </a:xfrm>
        </p:spPr>
        <p:txBody>
          <a:bodyPr/>
          <a:lstStyle/>
          <a:p>
            <a:r>
              <a:rPr lang="en-US" dirty="0"/>
              <a:t>Recap</a:t>
            </a:r>
          </a:p>
          <a:p>
            <a:pPr lvl="1"/>
            <a:r>
              <a:rPr lang="en-US" dirty="0"/>
              <a:t>SR study based on </a:t>
            </a:r>
            <a:r>
              <a:rPr lang="en-US" dirty="0" err="1"/>
              <a:t>SynRad</a:t>
            </a:r>
            <a:r>
              <a:rPr lang="en-US" dirty="0"/>
              <a:t>+</a:t>
            </a:r>
          </a:p>
          <a:p>
            <a:pPr lvl="1"/>
            <a:r>
              <a:rPr lang="en-US" dirty="0">
                <a:hlinkClick r:id="rId2"/>
              </a:rPr>
              <a:t>https://indico.bnl.gov/event/17867/</a:t>
            </a:r>
            <a:endParaRPr lang="en-US" dirty="0"/>
          </a:p>
          <a:p>
            <a:pPr lvl="1"/>
            <a:r>
              <a:rPr lang="en-US" dirty="0"/>
              <a:t>Beam/Field info</a:t>
            </a:r>
          </a:p>
          <a:p>
            <a:pPr lvl="2"/>
            <a:r>
              <a:rPr lang="fr-FR" dirty="0"/>
              <a:t>H. Witte et al., DOI: 10.18429/JACoW-IPAC2021-WEPAB003</a:t>
            </a:r>
            <a:endParaRPr lang="en-US" dirty="0"/>
          </a:p>
          <a:p>
            <a:pPr lvl="2"/>
            <a:r>
              <a:rPr lang="en-US" dirty="0"/>
              <a:t>Available in the EIC standard platform</a:t>
            </a:r>
          </a:p>
          <a:p>
            <a:pPr lvl="2"/>
            <a:r>
              <a:rPr lang="en-US" dirty="0"/>
              <a:t>Latest electron beam lattice info, courtesy of Charles Hetzel (EIC/BNL).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Geometry ready for use with high flexibility on EIC platform.</a:t>
            </a:r>
          </a:p>
          <a:p>
            <a:pPr lvl="2"/>
            <a:r>
              <a:rPr lang="en-US" dirty="0"/>
              <a:t>Enables studies of optimal filter specifications.</a:t>
            </a:r>
          </a:p>
          <a:p>
            <a:pPr lvl="2"/>
            <a:r>
              <a:rPr lang="en-US" dirty="0"/>
              <a:t>Tests of various detector configurations.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58E0E-12D0-6D2B-4ED0-997CBB10D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2</a:t>
            </a:fld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7D71B9A-F519-7F83-DC01-A7ACF521B4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50" y="3680726"/>
            <a:ext cx="3220159" cy="3040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261FDB-657D-6FEE-4E8A-BF265E2E2D57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112" y="932873"/>
            <a:ext cx="3533197" cy="2624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734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920D4-A9C6-E016-BB6E-3E24DF5B7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Relevant Far Backward Geometry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E4DE21-712F-2D96-B82D-30647AC10D3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881392" y="1140903"/>
                <a:ext cx="5262607" cy="5580572"/>
              </a:xfrm>
            </p:spPr>
            <p:txBody>
              <a:bodyPr>
                <a:normAutofit/>
              </a:bodyPr>
              <a:lstStyle/>
              <a:p>
                <a:r>
                  <a:rPr lang="en-US" sz="2000" dirty="0"/>
                  <a:t>Geometry from November</a:t>
                </a:r>
              </a:p>
              <a:p>
                <a:r>
                  <a:rPr lang="en-US" sz="2000" dirty="0"/>
                  <a:t>2 X Focusing/defocusing Quad Poles (Q1eR, Q2eR).</a:t>
                </a:r>
              </a:p>
              <a:p>
                <a:pPr lvl="2"/>
                <a:endParaRPr lang="en-US" sz="1200" dirty="0"/>
              </a:p>
              <a:p>
                <a:r>
                  <a:rPr lang="en-US" sz="2000" dirty="0"/>
                  <a:t>2 X Dipoles (B2AeR, B2BeR) further separate the outgoing electrons from the incoming hadrons.</a:t>
                </a:r>
              </a:p>
              <a:p>
                <a:pPr lvl="2"/>
                <a:endParaRPr lang="en-US" sz="1200" dirty="0"/>
              </a:p>
              <a:p>
                <a:r>
                  <a:rPr lang="en-US" sz="2000" dirty="0"/>
                  <a:t>Low-</a:t>
                </a:r>
                <a:r>
                  <a:rPr lang="en-US" sz="20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/>
                  <a:t> taggers</a:t>
                </a:r>
              </a:p>
              <a:p>
                <a:pPr lvl="2"/>
                <a:endParaRPr lang="en-US" sz="12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2000" dirty="0"/>
                  <a:t> calorimeters with a separating dipole and 2 electron trackers.</a:t>
                </a:r>
              </a:p>
              <a:p>
                <a:pPr lvl="2"/>
                <a:endParaRPr lang="en-US" sz="1200" dirty="0"/>
              </a:p>
              <a:p>
                <a:r>
                  <a:rPr lang="en-US" sz="2000" dirty="0"/>
                  <a:t>Additional luminosity monitor with direct photons.</a:t>
                </a:r>
              </a:p>
              <a:p>
                <a:pPr lvl="1"/>
                <a:r>
                  <a:rPr lang="en-US" sz="2000" dirty="0"/>
                  <a:t>Not implemented in EIC platform, although relevant parameters exist.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3E4DE21-712F-2D96-B82D-30647AC10D3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81392" y="1140903"/>
                <a:ext cx="5262607" cy="5580572"/>
              </a:xfrm>
              <a:blipFill>
                <a:blip r:embed="rId2"/>
                <a:stretch>
                  <a:fillRect l="-1043" t="-1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BC107E-5840-BF86-DF23-A03A540B5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3</a:t>
            </a:fld>
            <a:endParaRPr lang="en-US"/>
          </a:p>
        </p:txBody>
      </p:sp>
      <p:pic>
        <p:nvPicPr>
          <p:cNvPr id="10" name="Picture 9" descr="A picture containing sailing vessel&#10;&#10;Description automatically generated">
            <a:extLst>
              <a:ext uri="{FF2B5EF4-FFF2-40B4-BE49-F238E27FC236}">
                <a16:creationId xmlns:a16="http://schemas.microsoft.com/office/drawing/2014/main" id="{23640CBC-CCC5-A7F2-EB62-C2CF265EA8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17" y="1399266"/>
            <a:ext cx="3448793" cy="452586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4B8AC61-262F-A5ED-E2E9-E7E22E4173F5}"/>
              </a:ext>
            </a:extLst>
          </p:cNvPr>
          <p:cNvSpPr txBox="1"/>
          <p:nvPr/>
        </p:nvSpPr>
        <p:spPr>
          <a:xfrm>
            <a:off x="2615312" y="1942855"/>
            <a:ext cx="69442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Q1eR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632EB8-C231-51B4-8C3E-664368FFAB33}"/>
              </a:ext>
            </a:extLst>
          </p:cNvPr>
          <p:cNvSpPr txBox="1"/>
          <p:nvPr/>
        </p:nvSpPr>
        <p:spPr>
          <a:xfrm>
            <a:off x="2615312" y="2504563"/>
            <a:ext cx="69442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Q2eR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6D7F10-1C5B-92AA-BCDC-906570EEA236}"/>
              </a:ext>
            </a:extLst>
          </p:cNvPr>
          <p:cNvSpPr txBox="1"/>
          <p:nvPr/>
        </p:nvSpPr>
        <p:spPr>
          <a:xfrm>
            <a:off x="502684" y="2479041"/>
            <a:ext cx="800219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B2AeR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F82F7EA-67A7-A1DC-ABB7-13A73F547D9A}"/>
              </a:ext>
            </a:extLst>
          </p:cNvPr>
          <p:cNvSpPr txBox="1"/>
          <p:nvPr/>
        </p:nvSpPr>
        <p:spPr>
          <a:xfrm>
            <a:off x="502684" y="3040749"/>
            <a:ext cx="79220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B2BeR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C35126D-E79C-928C-8413-AEB7DDD18EC6}"/>
              </a:ext>
            </a:extLst>
          </p:cNvPr>
          <p:cNvSpPr txBox="1"/>
          <p:nvPr/>
        </p:nvSpPr>
        <p:spPr>
          <a:xfrm>
            <a:off x="2615312" y="3595223"/>
            <a:ext cx="88902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Taggers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6C31EAB-34C9-A47C-A274-7741405651D3}"/>
              </a:ext>
            </a:extLst>
          </p:cNvPr>
          <p:cNvSpPr txBox="1"/>
          <p:nvPr/>
        </p:nvSpPr>
        <p:spPr>
          <a:xfrm>
            <a:off x="432600" y="3660182"/>
            <a:ext cx="93237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Exit</a:t>
            </a:r>
          </a:p>
          <a:p>
            <a:pPr algn="ctr"/>
            <a:r>
              <a:rPr lang="en-US" dirty="0"/>
              <a:t>window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D00BD5E-23C7-F1F9-E4E7-7475140D7C91}"/>
              </a:ext>
            </a:extLst>
          </p:cNvPr>
          <p:cNvSpPr txBox="1"/>
          <p:nvPr/>
        </p:nvSpPr>
        <p:spPr>
          <a:xfrm>
            <a:off x="577767" y="4899416"/>
            <a:ext cx="642035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SPEC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7CE34C-EC45-A761-7D61-B231791DEC61}"/>
              </a:ext>
            </a:extLst>
          </p:cNvPr>
          <p:cNvSpPr txBox="1"/>
          <p:nvPr/>
        </p:nvSpPr>
        <p:spPr>
          <a:xfrm>
            <a:off x="2645561" y="4924425"/>
            <a:ext cx="865301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Direct</a:t>
            </a:r>
          </a:p>
          <a:p>
            <a:pPr algn="ctr"/>
            <a:r>
              <a:rPr lang="en-US" dirty="0"/>
              <a:t>Photon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45CD48F-28C9-0C51-C80C-2DDAD35E1DD8}"/>
              </a:ext>
            </a:extLst>
          </p:cNvPr>
          <p:cNvCxnSpPr>
            <a:stCxn id="11" idx="1"/>
          </p:cNvCxnSpPr>
          <p:nvPr/>
        </p:nvCxnSpPr>
        <p:spPr>
          <a:xfrm flipH="1">
            <a:off x="1978413" y="2127521"/>
            <a:ext cx="636899" cy="3770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FC73818-52DC-2F68-16AA-7806F2F089FE}"/>
              </a:ext>
            </a:extLst>
          </p:cNvPr>
          <p:cNvCxnSpPr>
            <a:cxnSpLocks/>
          </p:cNvCxnSpPr>
          <p:nvPr/>
        </p:nvCxnSpPr>
        <p:spPr>
          <a:xfrm flipH="1">
            <a:off x="1970806" y="2680053"/>
            <a:ext cx="64450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9B19427-212C-9035-02A3-1AA5FA35693A}"/>
              </a:ext>
            </a:extLst>
          </p:cNvPr>
          <p:cNvCxnSpPr>
            <a:stCxn id="13" idx="3"/>
          </p:cNvCxnSpPr>
          <p:nvPr/>
        </p:nvCxnSpPr>
        <p:spPr>
          <a:xfrm>
            <a:off x="1302903" y="2663707"/>
            <a:ext cx="593850" cy="2015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AD68296B-B651-F2A5-5611-77248653F5C2}"/>
              </a:ext>
            </a:extLst>
          </p:cNvPr>
          <p:cNvCxnSpPr>
            <a:stCxn id="14" idx="3"/>
          </p:cNvCxnSpPr>
          <p:nvPr/>
        </p:nvCxnSpPr>
        <p:spPr>
          <a:xfrm flipV="1">
            <a:off x="1294889" y="3098474"/>
            <a:ext cx="644913" cy="1269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DA45D21-1D09-B386-5AC8-17ECDAEE8ADF}"/>
              </a:ext>
            </a:extLst>
          </p:cNvPr>
          <p:cNvCxnSpPr>
            <a:stCxn id="17" idx="3"/>
          </p:cNvCxnSpPr>
          <p:nvPr/>
        </p:nvCxnSpPr>
        <p:spPr>
          <a:xfrm flipV="1">
            <a:off x="1364971" y="3519986"/>
            <a:ext cx="574831" cy="4633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C49035B-5FBB-ADD8-FF1A-9D0FF1275D34}"/>
              </a:ext>
            </a:extLst>
          </p:cNvPr>
          <p:cNvCxnSpPr>
            <a:stCxn id="15" idx="1"/>
          </p:cNvCxnSpPr>
          <p:nvPr/>
        </p:nvCxnSpPr>
        <p:spPr>
          <a:xfrm flipH="1">
            <a:off x="2246475" y="3779889"/>
            <a:ext cx="36883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2E0F4EF-7D0E-1D19-92E6-6F08F720BE11}"/>
              </a:ext>
            </a:extLst>
          </p:cNvPr>
          <p:cNvCxnSpPr/>
          <p:nvPr/>
        </p:nvCxnSpPr>
        <p:spPr>
          <a:xfrm flipH="1">
            <a:off x="2293059" y="3779889"/>
            <a:ext cx="322253" cy="111952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7FA752B-8631-6083-D7BE-7D6B9A3A8671}"/>
              </a:ext>
            </a:extLst>
          </p:cNvPr>
          <p:cNvCxnSpPr>
            <a:stCxn id="18" idx="3"/>
          </p:cNvCxnSpPr>
          <p:nvPr/>
        </p:nvCxnSpPr>
        <p:spPr>
          <a:xfrm flipV="1">
            <a:off x="1219802" y="4988059"/>
            <a:ext cx="676951" cy="960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F5CA443A-DC32-3FD2-CEDF-B055B9F15E6F}"/>
              </a:ext>
            </a:extLst>
          </p:cNvPr>
          <p:cNvCxnSpPr>
            <a:stCxn id="19" idx="1"/>
          </p:cNvCxnSpPr>
          <p:nvPr/>
        </p:nvCxnSpPr>
        <p:spPr>
          <a:xfrm flipH="1">
            <a:off x="1978413" y="5247591"/>
            <a:ext cx="667148" cy="3231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405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6D445-AC8F-0E7D-23DD-C13E7FAF7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Beam/Field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28017-0D82-80DF-9B02-72743E48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0488" y="932873"/>
            <a:ext cx="5486400" cy="5677652"/>
          </a:xfrm>
        </p:spPr>
        <p:txBody>
          <a:bodyPr/>
          <a:lstStyle/>
          <a:p>
            <a:r>
              <a:rPr lang="en-US" dirty="0"/>
              <a:t>Electron beam</a:t>
            </a:r>
          </a:p>
          <a:p>
            <a:pPr lvl="1"/>
            <a:r>
              <a:rPr lang="en-US" dirty="0"/>
              <a:t>18 GeV electron beam at 250 mA current.</a:t>
            </a:r>
          </a:p>
          <a:p>
            <a:pPr lvl="1"/>
            <a:r>
              <a:rPr lang="en-US" dirty="0"/>
              <a:t>Further beam properties need to be implemented (emittance, energy spread, tail info, etc.)</a:t>
            </a:r>
          </a:p>
          <a:p>
            <a:pPr lvl="1"/>
            <a:endParaRPr lang="en-US" dirty="0"/>
          </a:p>
          <a:p>
            <a:r>
              <a:rPr lang="en-US" dirty="0"/>
              <a:t>Magnetic Field</a:t>
            </a:r>
          </a:p>
          <a:p>
            <a:pPr lvl="1"/>
            <a:r>
              <a:rPr lang="en-US" dirty="0"/>
              <a:t>B2AeR/B2BeR</a:t>
            </a:r>
          </a:p>
          <a:p>
            <a:pPr lvl="2"/>
            <a:r>
              <a:rPr lang="en-US" dirty="0"/>
              <a:t>0.192/0.238T dipoles.</a:t>
            </a:r>
          </a:p>
          <a:p>
            <a:pPr lvl="2"/>
            <a:r>
              <a:rPr lang="en-US" dirty="0"/>
              <a:t>Located at 10.5/13.275m downstream.</a:t>
            </a:r>
          </a:p>
          <a:p>
            <a:pPr lvl="1"/>
            <a:r>
              <a:rPr lang="en-US" dirty="0"/>
              <a:t>Q1eR/Q2eR</a:t>
            </a:r>
          </a:p>
          <a:p>
            <a:pPr lvl="2"/>
            <a:r>
              <a:rPr lang="en-US" dirty="0"/>
              <a:t>-13.3/12.1(T/m) focusing/defocusing quad poles.</a:t>
            </a:r>
          </a:p>
          <a:p>
            <a:pPr lvl="2"/>
            <a:r>
              <a:rPr lang="en-US" dirty="0"/>
              <a:t>At 6.2/8.3m.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325299-25F2-3F81-780F-C689B698B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4</a:t>
            </a:fld>
            <a:endParaRPr lang="en-US"/>
          </a:p>
        </p:txBody>
      </p:sp>
      <p:pic>
        <p:nvPicPr>
          <p:cNvPr id="7" name="Picture 6" descr="A picture containing sailing vessel&#10;&#10;Description automatically generated">
            <a:extLst>
              <a:ext uri="{FF2B5EF4-FFF2-40B4-BE49-F238E27FC236}">
                <a16:creationId xmlns:a16="http://schemas.microsoft.com/office/drawing/2014/main" id="{FA74411E-732B-55F0-AC02-905C330862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0" y="1399265"/>
            <a:ext cx="2991763" cy="4525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80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2C458-102C-B36A-2787-13EA7FB53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(WIP)</a:t>
            </a:r>
          </a:p>
        </p:txBody>
      </p:sp>
      <p:pic>
        <p:nvPicPr>
          <p:cNvPr id="6" name="Content Placeholder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0BD13FB-6A87-3225-ECA7-DEA4BADC67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15" t="26552" r="31978" b="9311"/>
          <a:stretch/>
        </p:blipFill>
        <p:spPr>
          <a:xfrm>
            <a:off x="4207400" y="1236649"/>
            <a:ext cx="2953216" cy="2718747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58E0E-12D0-6D2B-4ED0-997CBB10D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 descr="Graphical user interface, chart, line chart&#10;&#10;Description automatically generated">
            <a:extLst>
              <a:ext uri="{FF2B5EF4-FFF2-40B4-BE49-F238E27FC236}">
                <a16:creationId xmlns:a16="http://schemas.microsoft.com/office/drawing/2014/main" id="{E02C49EE-7061-344C-C714-9322568417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74" y="1084184"/>
            <a:ext cx="3200400" cy="1501792"/>
          </a:xfrm>
          <a:prstGeom prst="rect">
            <a:avLst/>
          </a:prstGeom>
        </p:spPr>
      </p:pic>
      <p:pic>
        <p:nvPicPr>
          <p:cNvPr id="10" name="Picture 9" descr="Chart, line chart&#10;&#10;Description automatically generated">
            <a:extLst>
              <a:ext uri="{FF2B5EF4-FFF2-40B4-BE49-F238E27FC236}">
                <a16:creationId xmlns:a16="http://schemas.microsoft.com/office/drawing/2014/main" id="{EA9C17F2-7D05-31FA-4F96-43B6898B80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74" y="2914909"/>
            <a:ext cx="3200400" cy="1816268"/>
          </a:xfrm>
          <a:prstGeom prst="rect">
            <a:avLst/>
          </a:prstGeom>
        </p:spPr>
      </p:pic>
      <p:pic>
        <p:nvPicPr>
          <p:cNvPr id="12" name="Picture 11" descr="Chart, line chart&#10;&#10;Description automatically generated">
            <a:extLst>
              <a:ext uri="{FF2B5EF4-FFF2-40B4-BE49-F238E27FC236}">
                <a16:creationId xmlns:a16="http://schemas.microsoft.com/office/drawing/2014/main" id="{B0D727F9-E6AA-CE55-4E6F-73B4CBABCC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74" y="5057978"/>
            <a:ext cx="3200400" cy="1800022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9A77520-31A5-BE3A-F30F-E77C1195A08C}"/>
              </a:ext>
            </a:extLst>
          </p:cNvPr>
          <p:cNvSpPr txBox="1"/>
          <p:nvPr/>
        </p:nvSpPr>
        <p:spPr>
          <a:xfrm>
            <a:off x="3934747" y="757383"/>
            <a:ext cx="349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Photon distribution on exit window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CFF6BE9-6ED6-9429-5B43-FBB83EE2F173}"/>
              </a:ext>
            </a:extLst>
          </p:cNvPr>
          <p:cNvSpPr txBox="1"/>
          <p:nvPr/>
        </p:nvSpPr>
        <p:spPr>
          <a:xfrm>
            <a:off x="872939" y="714852"/>
            <a:ext cx="2188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Power/Flux spectrum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2B08BF-532E-FE4D-F6CF-96CD36FF40DA}"/>
              </a:ext>
            </a:extLst>
          </p:cNvPr>
          <p:cNvSpPr txBox="1"/>
          <p:nvPr/>
        </p:nvSpPr>
        <p:spPr>
          <a:xfrm>
            <a:off x="585007" y="2585976"/>
            <a:ext cx="276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along vertical direction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735391-46D2-4FDB-9093-814B0493DDC8}"/>
              </a:ext>
            </a:extLst>
          </p:cNvPr>
          <p:cNvSpPr txBox="1"/>
          <p:nvPr/>
        </p:nvSpPr>
        <p:spPr>
          <a:xfrm>
            <a:off x="478182" y="4731177"/>
            <a:ext cx="2978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Power along vertical direction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324605BE-DC6C-353B-4A93-12F809A3D99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79106" y="4139252"/>
                <a:ext cx="5464894" cy="27187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/>
                  <a:t>Preliminary sanity study in progress.</a:t>
                </a:r>
              </a:p>
              <a:p>
                <a:pPr lvl="1"/>
                <a:r>
                  <a:rPr lang="en-US" sz="2000" dirty="0"/>
                  <a:t>SR at the photon exit window</a:t>
                </a:r>
              </a:p>
              <a:p>
                <a:pPr lvl="1"/>
                <a:r>
                  <a:rPr lang="en-US" sz="2000" dirty="0"/>
                  <a:t>Only the two dipoles included with ideal beam condition.</a:t>
                </a:r>
              </a:p>
              <a:p>
                <a:pPr lvl="1"/>
                <a:r>
                  <a:rPr lang="en-US" sz="2000" dirty="0"/>
                  <a:t>Resulting power/flux seems not too far off from previous studies (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0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000" dirty="0"/>
                  <a:t>).</a:t>
                </a:r>
                <a:br>
                  <a:rPr lang="en-US" sz="2000" dirty="0"/>
                </a:br>
                <a:r>
                  <a:rPr lang="en-US" sz="2000" dirty="0"/>
                  <a:t>(https://indico.bnl.gov/event/12197/)</a:t>
                </a:r>
              </a:p>
              <a:p>
                <a:pPr lvl="1"/>
                <a:endParaRPr lang="en-US" sz="2000" dirty="0"/>
              </a:p>
            </p:txBody>
          </p:sp>
        </mc:Choice>
        <mc:Fallback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324605BE-DC6C-353B-4A93-12F809A3D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9106" y="4139252"/>
                <a:ext cx="5464894" cy="2718747"/>
              </a:xfrm>
              <a:prstGeom prst="rect">
                <a:avLst/>
              </a:prstGeom>
              <a:blipFill>
                <a:blip r:embed="rId6"/>
                <a:stretch>
                  <a:fillRect l="-1563" t="-31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2E6ED2-F4B5-5B98-5793-FB0A9FFFFEDA}"/>
                  </a:ext>
                </a:extLst>
              </p:cNvPr>
              <p:cNvSpPr txBox="1"/>
              <p:nvPr/>
            </p:nvSpPr>
            <p:spPr>
              <a:xfrm>
                <a:off x="7242048" y="1436953"/>
                <a:ext cx="1901952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/>
                  <a:t>SR generated with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𝐺𝑒𝑉</m:t>
                    </m:r>
                  </m:oMath>
                </a14:m>
                <a:r>
                  <a:rPr lang="en-US" dirty="0"/>
                  <a:t>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=250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𝑚𝐴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through the two dipoles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62E6ED2-F4B5-5B98-5793-FB0A9FFFFE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048" y="1436953"/>
                <a:ext cx="1901952" cy="1754326"/>
              </a:xfrm>
              <a:prstGeom prst="rect">
                <a:avLst/>
              </a:prstGeom>
              <a:blipFill>
                <a:blip r:embed="rId7"/>
                <a:stretch>
                  <a:fillRect l="-2564" t="-2083" r="-1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8877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2C458-102C-B36A-2787-13EA7FB53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(WIP)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558E0E-12D0-6D2B-4ED0-997CBB10D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ABD55C-0EA1-4644-8F41-A6A96684450D}" type="slidenum">
              <a:rPr lang="en-US" smtClean="0"/>
              <a:t>6</a:t>
            </a:fld>
            <a:endParaRPr lang="en-US"/>
          </a:p>
        </p:txBody>
      </p:sp>
      <p:pic>
        <p:nvPicPr>
          <p:cNvPr id="8" name="Picture 7" descr="Graphical user interface, chart, line chart&#10;&#10;Description automatically generated">
            <a:extLst>
              <a:ext uri="{FF2B5EF4-FFF2-40B4-BE49-F238E27FC236}">
                <a16:creationId xmlns:a16="http://schemas.microsoft.com/office/drawing/2014/main" id="{E02C49EE-7061-344C-C714-9322568417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74" y="1084184"/>
            <a:ext cx="3200400" cy="1501792"/>
          </a:xfrm>
          <a:prstGeom prst="rect">
            <a:avLst/>
          </a:prstGeom>
        </p:spPr>
      </p:pic>
      <p:pic>
        <p:nvPicPr>
          <p:cNvPr id="10" name="Picture 9" descr="Chart, line chart&#10;&#10;Description automatically generated">
            <a:extLst>
              <a:ext uri="{FF2B5EF4-FFF2-40B4-BE49-F238E27FC236}">
                <a16:creationId xmlns:a16="http://schemas.microsoft.com/office/drawing/2014/main" id="{EA9C17F2-7D05-31FA-4F96-43B6898B80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74" y="2914909"/>
            <a:ext cx="3200400" cy="1816268"/>
          </a:xfrm>
          <a:prstGeom prst="rect">
            <a:avLst/>
          </a:prstGeom>
        </p:spPr>
      </p:pic>
      <p:pic>
        <p:nvPicPr>
          <p:cNvPr id="12" name="Picture 11" descr="Chart, line chart&#10;&#10;Description automatically generated">
            <a:extLst>
              <a:ext uri="{FF2B5EF4-FFF2-40B4-BE49-F238E27FC236}">
                <a16:creationId xmlns:a16="http://schemas.microsoft.com/office/drawing/2014/main" id="{B0D727F9-E6AA-CE55-4E6F-73B4CBABCC2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74" y="5057978"/>
            <a:ext cx="3200400" cy="180002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CFF6BE9-6ED6-9429-5B43-FBB83EE2F173}"/>
              </a:ext>
            </a:extLst>
          </p:cNvPr>
          <p:cNvSpPr txBox="1"/>
          <p:nvPr/>
        </p:nvSpPr>
        <p:spPr>
          <a:xfrm>
            <a:off x="872939" y="714852"/>
            <a:ext cx="2188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Power/Flux spectrum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F2B08BF-532E-FE4D-F6CF-96CD36FF40DA}"/>
              </a:ext>
            </a:extLst>
          </p:cNvPr>
          <p:cNvSpPr txBox="1"/>
          <p:nvPr/>
        </p:nvSpPr>
        <p:spPr>
          <a:xfrm>
            <a:off x="585007" y="2585976"/>
            <a:ext cx="276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along vertical direction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735391-46D2-4FDB-9093-814B0493DDC8}"/>
              </a:ext>
            </a:extLst>
          </p:cNvPr>
          <p:cNvSpPr txBox="1"/>
          <p:nvPr/>
        </p:nvSpPr>
        <p:spPr>
          <a:xfrm>
            <a:off x="478182" y="4731177"/>
            <a:ext cx="2978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Power along vertical direction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324605BE-DC6C-353B-4A93-12F809A3D99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79106" y="4219662"/>
                <a:ext cx="5464894" cy="26383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000" dirty="0"/>
                  <a:t>Wishlist before Jan meeting</a:t>
                </a:r>
              </a:p>
              <a:p>
                <a:pPr lvl="1"/>
                <a:r>
                  <a:rPr lang="en-US" sz="1800" dirty="0"/>
                  <a:t>Realistic beam info</a:t>
                </a:r>
              </a:p>
              <a:p>
                <a:pPr lvl="1"/>
                <a:r>
                  <a:rPr lang="en-US" sz="1800" dirty="0"/>
                  <a:t>Geometry properties (naïve scattering)</a:t>
                </a:r>
              </a:p>
              <a:p>
                <a:pPr lvl="1"/>
                <a:r>
                  <a:rPr lang="en-US" sz="1800" dirty="0"/>
                  <a:t>Direct Photon Calorimeter (at least two specifications)</a:t>
                </a:r>
              </a:p>
              <a:p>
                <a:pPr lvl="1"/>
                <a:r>
                  <a:rPr lang="en-US" sz="1800" dirty="0"/>
                  <a:t>SR in the low-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p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/>
                  <a:t> taggers.</a:t>
                </a:r>
              </a:p>
              <a:p>
                <a:r>
                  <a:rPr lang="en-US" sz="2200" dirty="0"/>
                  <a:t>Feedback from community always welcome.</a:t>
                </a:r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324605BE-DC6C-353B-4A93-12F809A3D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9106" y="4219662"/>
                <a:ext cx="5464894" cy="2638337"/>
              </a:xfrm>
              <a:prstGeom prst="rect">
                <a:avLst/>
              </a:prstGeom>
              <a:blipFill>
                <a:blip r:embed="rId6"/>
                <a:stretch>
                  <a:fillRect l="-1339" t="-2309" r="-1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Content Placeholder 5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EA234FD-E8B6-25BB-6483-19966EA4C2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15" t="26552" r="31978" b="9311"/>
          <a:stretch/>
        </p:blipFill>
        <p:spPr>
          <a:xfrm>
            <a:off x="4207400" y="1236649"/>
            <a:ext cx="2953216" cy="271874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F7A3810-50AD-E7F2-1649-B3356D9D04E9}"/>
              </a:ext>
            </a:extLst>
          </p:cNvPr>
          <p:cNvSpPr txBox="1"/>
          <p:nvPr/>
        </p:nvSpPr>
        <p:spPr>
          <a:xfrm>
            <a:off x="3934747" y="757383"/>
            <a:ext cx="349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Photon distribution on exit window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8DC567-660A-E522-AEA0-A254FD60B60A}"/>
                  </a:ext>
                </a:extLst>
              </p:cNvPr>
              <p:cNvSpPr txBox="1"/>
              <p:nvPr/>
            </p:nvSpPr>
            <p:spPr>
              <a:xfrm>
                <a:off x="7242048" y="1436953"/>
                <a:ext cx="1901952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/>
                  <a:t>SR generated with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=18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𝐺𝑒𝑉</m:t>
                    </m:r>
                  </m:oMath>
                </a14:m>
                <a:r>
                  <a:rPr lang="en-US" dirty="0"/>
                  <a:t>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=250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𝑚𝐴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through the two dipoles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8DC567-660A-E522-AEA0-A254FD60B6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2048" y="1436953"/>
                <a:ext cx="1901952" cy="1754326"/>
              </a:xfrm>
              <a:prstGeom prst="rect">
                <a:avLst/>
              </a:prstGeom>
              <a:blipFill>
                <a:blip r:embed="rId8"/>
                <a:stretch>
                  <a:fillRect l="-2564" t="-2083" r="-16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6347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1258</TotalTime>
  <Words>429</Words>
  <Application>Microsoft Office PowerPoint</Application>
  <PresentationFormat>On-screen Show (4:3)</PresentationFormat>
  <Paragraphs>83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Cambria Math</vt:lpstr>
      <vt:lpstr>Office Theme</vt:lpstr>
      <vt:lpstr>EIC Far-Backward Component Radiation Damage Study</vt:lpstr>
      <vt:lpstr>SR Study</vt:lpstr>
      <vt:lpstr>Relevant Far Backward Geometry</vt:lpstr>
      <vt:lpstr>Beam/Field</vt:lpstr>
      <vt:lpstr>Update (WIP)</vt:lpstr>
      <vt:lpstr>Update (WIP)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EIC Far-Backward Component Radiation Damage Study</dc:title>
  <dc:creator>Jae D. Nam</dc:creator>
  <cp:lastModifiedBy>Jae D. Nam</cp:lastModifiedBy>
  <cp:revision>20</cp:revision>
  <cp:lastPrinted>2022-11-28T17:39:43Z</cp:lastPrinted>
  <dcterms:created xsi:type="dcterms:W3CDTF">2022-11-15T23:35:45Z</dcterms:created>
  <dcterms:modified xsi:type="dcterms:W3CDTF">2022-12-15T15:44:23Z</dcterms:modified>
</cp:coreProperties>
</file>