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257" r:id="rId3"/>
    <p:sldId id="259" r:id="rId4"/>
    <p:sldId id="260" r:id="rId5"/>
    <p:sldId id="261" r:id="rId6"/>
    <p:sldId id="262" r:id="rId7"/>
    <p:sldId id="264" r:id="rId8"/>
    <p:sldId id="265" r:id="rId9"/>
    <p:sldId id="266" r:id="rId10"/>
    <p:sldId id="267" r:id="rId11"/>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1pPr>
    <a:lvl2pPr marL="0" marR="0" indent="3429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2pPr>
    <a:lvl3pPr marL="0" marR="0" indent="6858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3pPr>
    <a:lvl4pPr marL="0" marR="0" indent="10287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4pPr>
    <a:lvl5pPr marL="0" marR="0" indent="13716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5pPr>
    <a:lvl6pPr marL="0" marR="0" indent="17145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6pPr>
    <a:lvl7pPr marL="0" marR="0" indent="20574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7pPr>
    <a:lvl8pPr marL="0" marR="0" indent="24003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8pPr>
    <a:lvl9pPr marL="0" marR="0" indent="274320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85F3C6-DB00-FC41-8725-4DC151B1A333}" v="271" dt="2023-06-01T21:31:17.110"/>
    <p1510:client id="{9180C2EE-E3B4-4E48-A6BF-8AAC16C08CA9}" v="634" dt="2023-06-01T22:22:30.788"/>
    <p1510:client id="{DD418D4A-EFAF-4E15-8C6C-E57C54F99810}" v="4" dt="2023-06-02T12:27:07.32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Bold"/>
          <a:ea typeface="DIN Alternate Bold"/>
          <a:cs typeface="DIN Alternate Bold"/>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19"/>
  </p:normalViewPr>
  <p:slideViewPr>
    <p:cSldViewPr snapToGrid="0">
      <p:cViewPr varScale="1">
        <p:scale>
          <a:sx n="69" d="100"/>
          <a:sy n="69" d="100"/>
        </p:scale>
        <p:origin x="8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80ef38d1438efc9c5420e353dd2db1a83b21d4ecb97ba7c621778635b16fc3c7::" providerId="AD" clId="Web-{9180C2EE-E3B4-4E48-A6BF-8AAC16C08CA9}"/>
    <pc:docChg chg="addSld modSld">
      <pc:chgData name="Guest User" userId="S::urn:spo:anon#80ef38d1438efc9c5420e353dd2db1a83b21d4ecb97ba7c621778635b16fc3c7::" providerId="AD" clId="Web-{9180C2EE-E3B4-4E48-A6BF-8AAC16C08CA9}" dt="2023-06-01T22:22:30.788" v="370" actId="20577"/>
      <pc:docMkLst>
        <pc:docMk/>
      </pc:docMkLst>
      <pc:sldChg chg="modSp">
        <pc:chgData name="Guest User" userId="S::urn:spo:anon#80ef38d1438efc9c5420e353dd2db1a83b21d4ecb97ba7c621778635b16fc3c7::" providerId="AD" clId="Web-{9180C2EE-E3B4-4E48-A6BF-8AAC16C08CA9}" dt="2023-06-01T22:22:30.788" v="370" actId="20577"/>
        <pc:sldMkLst>
          <pc:docMk/>
          <pc:sldMk cId="0" sldId="265"/>
        </pc:sldMkLst>
        <pc:spChg chg="mod">
          <ac:chgData name="Guest User" userId="S::urn:spo:anon#80ef38d1438efc9c5420e353dd2db1a83b21d4ecb97ba7c621778635b16fc3c7::" providerId="AD" clId="Web-{9180C2EE-E3B4-4E48-A6BF-8AAC16C08CA9}" dt="2023-06-01T22:22:30.788" v="370" actId="20577"/>
          <ac:spMkLst>
            <pc:docMk/>
            <pc:sldMk cId="0" sldId="265"/>
            <ac:spMk id="260" creationId="{00000000-0000-0000-0000-000000000000}"/>
          </ac:spMkLst>
        </pc:spChg>
      </pc:sldChg>
      <pc:sldChg chg="addSp modSp new">
        <pc:chgData name="Guest User" userId="S::urn:spo:anon#80ef38d1438efc9c5420e353dd2db1a83b21d4ecb97ba7c621778635b16fc3c7::" providerId="AD" clId="Web-{9180C2EE-E3B4-4E48-A6BF-8AAC16C08CA9}" dt="2023-06-01T22:07:33.607" v="179" actId="20577"/>
        <pc:sldMkLst>
          <pc:docMk/>
          <pc:sldMk cId="1759356973" sldId="266"/>
        </pc:sldMkLst>
        <pc:spChg chg="mod">
          <ac:chgData name="Guest User" userId="S::urn:spo:anon#80ef38d1438efc9c5420e353dd2db1a83b21d4ecb97ba7c621778635b16fc3c7::" providerId="AD" clId="Web-{9180C2EE-E3B4-4E48-A6BF-8AAC16C08CA9}" dt="2023-06-01T22:02:58.576" v="38" actId="20577"/>
          <ac:spMkLst>
            <pc:docMk/>
            <pc:sldMk cId="1759356973" sldId="266"/>
            <ac:spMk id="2" creationId="{8737B1CC-2FFB-6728-866F-A606DA60A505}"/>
          </ac:spMkLst>
        </pc:spChg>
        <pc:spChg chg="add mod">
          <ac:chgData name="Guest User" userId="S::urn:spo:anon#80ef38d1438efc9c5420e353dd2db1a83b21d4ecb97ba7c621778635b16fc3c7::" providerId="AD" clId="Web-{9180C2EE-E3B4-4E48-A6BF-8AAC16C08CA9}" dt="2023-06-01T22:07:33.607" v="179" actId="20577"/>
          <ac:spMkLst>
            <pc:docMk/>
            <pc:sldMk cId="1759356973" sldId="266"/>
            <ac:spMk id="4" creationId="{D6B17220-D9E2-E6F0-64FA-A15C953887EA}"/>
          </ac:spMkLst>
        </pc:spChg>
        <pc:picChg chg="add mod">
          <ac:chgData name="Guest User" userId="S::urn:spo:anon#80ef38d1438efc9c5420e353dd2db1a83b21d4ecb97ba7c621778635b16fc3c7::" providerId="AD" clId="Web-{9180C2EE-E3B4-4E48-A6BF-8AAC16C08CA9}" dt="2023-06-01T22:06:06.260" v="65" actId="14100"/>
          <ac:picMkLst>
            <pc:docMk/>
            <pc:sldMk cId="1759356973" sldId="266"/>
            <ac:picMk id="3" creationId="{882B3A07-B155-7D09-1004-00DA351D6AA7}"/>
          </ac:picMkLst>
        </pc:picChg>
      </pc:sldChg>
      <pc:sldChg chg="addSp delSp modSp add replId">
        <pc:chgData name="Guest User" userId="S::urn:spo:anon#80ef38d1438efc9c5420e353dd2db1a83b21d4ecb97ba7c621778635b16fc3c7::" providerId="AD" clId="Web-{9180C2EE-E3B4-4E48-A6BF-8AAC16C08CA9}" dt="2023-06-01T22:12:10.498" v="360" actId="1076"/>
        <pc:sldMkLst>
          <pc:docMk/>
          <pc:sldMk cId="2319428342" sldId="267"/>
        </pc:sldMkLst>
        <pc:spChg chg="mod">
          <ac:chgData name="Guest User" userId="S::urn:spo:anon#80ef38d1438efc9c5420e353dd2db1a83b21d4ecb97ba7c621778635b16fc3c7::" providerId="AD" clId="Web-{9180C2EE-E3B4-4E48-A6BF-8AAC16C08CA9}" dt="2023-06-01T22:07:48.716" v="189" actId="20577"/>
          <ac:spMkLst>
            <pc:docMk/>
            <pc:sldMk cId="2319428342" sldId="267"/>
            <ac:spMk id="2" creationId="{8737B1CC-2FFB-6728-866F-A606DA60A505}"/>
          </ac:spMkLst>
        </pc:spChg>
        <pc:spChg chg="mod">
          <ac:chgData name="Guest User" userId="S::urn:spo:anon#80ef38d1438efc9c5420e353dd2db1a83b21d4ecb97ba7c621778635b16fc3c7::" providerId="AD" clId="Web-{9180C2EE-E3B4-4E48-A6BF-8AAC16C08CA9}" dt="2023-06-01T22:12:10.498" v="360" actId="1076"/>
          <ac:spMkLst>
            <pc:docMk/>
            <pc:sldMk cId="2319428342" sldId="267"/>
            <ac:spMk id="4" creationId="{D6B17220-D9E2-E6F0-64FA-A15C953887EA}"/>
          </ac:spMkLst>
        </pc:spChg>
        <pc:picChg chg="del">
          <ac:chgData name="Guest User" userId="S::urn:spo:anon#80ef38d1438efc9c5420e353dd2db1a83b21d4ecb97ba7c621778635b16fc3c7::" providerId="AD" clId="Web-{9180C2EE-E3B4-4E48-A6BF-8AAC16C08CA9}" dt="2023-06-01T22:08:25.124" v="216"/>
          <ac:picMkLst>
            <pc:docMk/>
            <pc:sldMk cId="2319428342" sldId="267"/>
            <ac:picMk id="3" creationId="{882B3A07-B155-7D09-1004-00DA351D6AA7}"/>
          </ac:picMkLst>
        </pc:picChg>
        <pc:picChg chg="add mod">
          <ac:chgData name="Guest User" userId="S::urn:spo:anon#80ef38d1438efc9c5420e353dd2db1a83b21d4ecb97ba7c621778635b16fc3c7::" providerId="AD" clId="Web-{9180C2EE-E3B4-4E48-A6BF-8AAC16C08CA9}" dt="2023-06-01T22:10:51.508" v="276" actId="14100"/>
          <ac:picMkLst>
            <pc:docMk/>
            <pc:sldMk cId="2319428342" sldId="267"/>
            <ac:picMk id="5" creationId="{59CD879C-EE3D-76FF-C6D7-AA5D91FF245F}"/>
          </ac:picMkLst>
        </pc:picChg>
      </pc:sldChg>
    </pc:docChg>
  </pc:docChgLst>
  <pc:docChgLst>
    <pc:chgData name="Guest User" userId="S::urn:spo:anon#80ef38d1438efc9c5420e353dd2db1a83b21d4ecb97ba7c621778635b16fc3c7::" providerId="AD" clId="Web-{DD418D4A-EFAF-4E15-8C6C-E57C54F99810}"/>
    <pc:docChg chg="modSld">
      <pc:chgData name="Guest User" userId="S::urn:spo:anon#80ef38d1438efc9c5420e353dd2db1a83b21d4ecb97ba7c621778635b16fc3c7::" providerId="AD" clId="Web-{DD418D4A-EFAF-4E15-8C6C-E57C54F99810}" dt="2023-06-02T12:27:07.322" v="1" actId="20577"/>
      <pc:docMkLst>
        <pc:docMk/>
      </pc:docMkLst>
      <pc:sldChg chg="modSp">
        <pc:chgData name="Guest User" userId="S::urn:spo:anon#80ef38d1438efc9c5420e353dd2db1a83b21d4ecb97ba7c621778635b16fc3c7::" providerId="AD" clId="Web-{DD418D4A-EFAF-4E15-8C6C-E57C54F99810}" dt="2023-06-02T12:27:07.322" v="1" actId="20577"/>
        <pc:sldMkLst>
          <pc:docMk/>
          <pc:sldMk cId="0" sldId="257"/>
        </pc:sldMkLst>
        <pc:spChg chg="mod">
          <ac:chgData name="Guest User" userId="S::urn:spo:anon#80ef38d1438efc9c5420e353dd2db1a83b21d4ecb97ba7c621778635b16fc3c7::" providerId="AD" clId="Web-{DD418D4A-EFAF-4E15-8C6C-E57C54F99810}" dt="2023-06-02T12:27:07.322" v="1" actId="20577"/>
          <ac:spMkLst>
            <pc:docMk/>
            <pc:sldMk cId="0" sldId="257"/>
            <ac:spMk id="18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Students</c:v>
                </c:pt>
              </c:strCache>
            </c:strRef>
          </c:tx>
          <c:spPr>
            <a:solidFill>
              <a:schemeClr val="accent1"/>
            </a:solidFill>
            <a:ln>
              <a:noFill/>
            </a:ln>
            <a:effectLst/>
          </c:spPr>
          <c:invertIfNegative val="0"/>
          <c:cat>
            <c:numRef>
              <c:f>Sheet1!$A$2:$A$5</c:f>
              <c:numCache>
                <c:formatCode>General</c:formatCode>
                <c:ptCount val="4"/>
                <c:pt idx="0">
                  <c:v>2019</c:v>
                </c:pt>
                <c:pt idx="1">
                  <c:v>2021</c:v>
                </c:pt>
                <c:pt idx="2">
                  <c:v>2022</c:v>
                </c:pt>
                <c:pt idx="3">
                  <c:v>2023</c:v>
                </c:pt>
              </c:numCache>
            </c:numRef>
          </c:cat>
          <c:val>
            <c:numRef>
              <c:f>Sheet1!$B$2:$B$5</c:f>
              <c:numCache>
                <c:formatCode>General</c:formatCode>
                <c:ptCount val="4"/>
                <c:pt idx="0">
                  <c:v>25</c:v>
                </c:pt>
                <c:pt idx="1">
                  <c:v>63</c:v>
                </c:pt>
                <c:pt idx="2">
                  <c:v>50</c:v>
                </c:pt>
                <c:pt idx="3">
                  <c:v>40</c:v>
                </c:pt>
              </c:numCache>
            </c:numRef>
          </c:val>
          <c:extLst>
            <c:ext xmlns:c16="http://schemas.microsoft.com/office/drawing/2014/chart" uri="{C3380CC4-5D6E-409C-BE32-E72D297353CC}">
              <c16:uniqueId val="{00000000-69A8-D24E-9C24-91D09495823B}"/>
            </c:ext>
          </c:extLst>
        </c:ser>
        <c:dLbls>
          <c:showLegendKey val="0"/>
          <c:showVal val="0"/>
          <c:showCatName val="0"/>
          <c:showSerName val="0"/>
          <c:showPercent val="0"/>
          <c:showBubbleSize val="0"/>
        </c:dLbls>
        <c:gapWidth val="219"/>
        <c:overlap val="-27"/>
        <c:axId val="1638045663"/>
        <c:axId val="1638592783"/>
      </c:barChart>
      <c:catAx>
        <c:axId val="1638045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8592783"/>
        <c:crosses val="autoZero"/>
        <c:auto val="1"/>
        <c:lblAlgn val="ctr"/>
        <c:lblOffset val="100"/>
        <c:noMultiLvlLbl val="0"/>
      </c:catAx>
      <c:valAx>
        <c:axId val="1638592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80456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381000" y="685800"/>
            <a:ext cx="6096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Line"/>
          <p:cNvSpPr/>
          <p:nvPr/>
        </p:nvSpPr>
        <p:spPr>
          <a:xfrm>
            <a:off x="762023" y="3683001"/>
            <a:ext cx="15834857" cy="3"/>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12" name="Title Text"/>
          <p:cNvSpPr txBox="1">
            <a:spLocks noGrp="1"/>
          </p:cNvSpPr>
          <p:nvPr>
            <p:ph type="title"/>
          </p:nvPr>
        </p:nvSpPr>
        <p:spPr>
          <a:xfrm>
            <a:off x="762024" y="571500"/>
            <a:ext cx="15816216" cy="3375770"/>
          </a:xfrm>
          <a:prstGeom prst="rect">
            <a:avLst/>
          </a:prstGeom>
        </p:spPr>
        <p:txBody>
          <a:bodyPr anchor="b"/>
          <a:lstStyle>
            <a:lvl1pPr algn="r">
              <a:lnSpc>
                <a:spcPct val="80000"/>
              </a:lnSpc>
              <a:spcBef>
                <a:spcPts val="0"/>
              </a:spcBef>
              <a:defRPr sz="16134"/>
            </a:lvl1pPr>
          </a:lstStyle>
          <a:p>
            <a:r>
              <a:t>Title Text</a:t>
            </a:r>
          </a:p>
        </p:txBody>
      </p:sp>
      <p:sp>
        <p:nvSpPr>
          <p:cNvPr id="13" name="Body Level One…"/>
          <p:cNvSpPr txBox="1">
            <a:spLocks noGrp="1"/>
          </p:cNvSpPr>
          <p:nvPr>
            <p:ph type="body" sz="half" idx="1"/>
          </p:nvPr>
        </p:nvSpPr>
        <p:spPr>
          <a:xfrm>
            <a:off x="762024" y="3898900"/>
            <a:ext cx="15816216" cy="3263900"/>
          </a:xfrm>
          <a:prstGeom prst="rect">
            <a:avLst/>
          </a:prstGeom>
        </p:spPr>
        <p:txBody>
          <a:bodyPr/>
          <a:lstStyle>
            <a:lvl1pPr marL="0" indent="0" algn="r">
              <a:lnSpc>
                <a:spcPct val="70000"/>
              </a:lnSpc>
              <a:spcBef>
                <a:spcPts val="0"/>
              </a:spcBef>
              <a:buSzTx/>
              <a:buFontTx/>
              <a:buNone/>
              <a:defRPr sz="6400">
                <a:solidFill>
                  <a:srgbClr val="747676"/>
                </a:solidFill>
              </a:defRPr>
            </a:lvl1pPr>
            <a:lvl2pPr marL="0" indent="0" algn="r">
              <a:lnSpc>
                <a:spcPct val="70000"/>
              </a:lnSpc>
              <a:spcBef>
                <a:spcPts val="0"/>
              </a:spcBef>
              <a:buSzTx/>
              <a:buFontTx/>
              <a:buNone/>
              <a:defRPr sz="6400">
                <a:solidFill>
                  <a:srgbClr val="747676"/>
                </a:solidFill>
              </a:defRPr>
            </a:lvl2pPr>
            <a:lvl3pPr marL="0" indent="0" algn="r">
              <a:lnSpc>
                <a:spcPct val="70000"/>
              </a:lnSpc>
              <a:spcBef>
                <a:spcPts val="0"/>
              </a:spcBef>
              <a:buSzTx/>
              <a:buFontTx/>
              <a:buNone/>
              <a:defRPr sz="6400">
                <a:solidFill>
                  <a:srgbClr val="747676"/>
                </a:solidFill>
              </a:defRPr>
            </a:lvl3pPr>
            <a:lvl4pPr marL="0" indent="0" algn="r">
              <a:lnSpc>
                <a:spcPct val="70000"/>
              </a:lnSpc>
              <a:spcBef>
                <a:spcPts val="0"/>
              </a:spcBef>
              <a:buSzTx/>
              <a:buFontTx/>
              <a:buNone/>
              <a:defRPr sz="6400">
                <a:solidFill>
                  <a:srgbClr val="747676"/>
                </a:solidFill>
              </a:defRPr>
            </a:lvl4pPr>
            <a:lvl5pPr marL="0" indent="0" algn="r">
              <a:lnSpc>
                <a:spcPct val="70000"/>
              </a:lnSpc>
              <a:spcBef>
                <a:spcPts val="0"/>
              </a:spcBef>
              <a:buSzTx/>
              <a:buFontTx/>
              <a:buNone/>
              <a:defRPr sz="6400">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pic>
        <p:nvPicPr>
          <p:cNvPr id="14" name="LogoFisica_2019.png" descr="LogoFisica_2019.png"/>
          <p:cNvPicPr>
            <a:picLocks noChangeAspect="1"/>
          </p:cNvPicPr>
          <p:nvPr/>
        </p:nvPicPr>
        <p:blipFill>
          <a:blip r:embed="rId2"/>
          <a:stretch>
            <a:fillRect/>
          </a:stretch>
        </p:blipFill>
        <p:spPr>
          <a:xfrm>
            <a:off x="14098297" y="7017400"/>
            <a:ext cx="2104112" cy="1578036"/>
          </a:xfrm>
          <a:prstGeom prst="rect">
            <a:avLst/>
          </a:prstGeom>
          <a:ln w="12700">
            <a:miter lim="400000"/>
          </a:ln>
        </p:spPr>
      </p:pic>
      <p:pic>
        <p:nvPicPr>
          <p:cNvPr id="15" name="LogoInfnTransparent.png" descr="LogoInfnTransparent.png"/>
          <p:cNvPicPr>
            <a:picLocks noChangeAspect="1"/>
          </p:cNvPicPr>
          <p:nvPr/>
        </p:nvPicPr>
        <p:blipFill>
          <a:blip r:embed="rId3"/>
          <a:stretch>
            <a:fillRect/>
          </a:stretch>
        </p:blipFill>
        <p:spPr>
          <a:xfrm>
            <a:off x="9789824" y="7313387"/>
            <a:ext cx="3435513" cy="1854201"/>
          </a:xfrm>
          <a:prstGeom prst="rect">
            <a:avLst/>
          </a:prstGeom>
          <a:ln w="12700">
            <a:miter lim="400000"/>
          </a:ln>
        </p:spPr>
      </p:pic>
      <p:pic>
        <p:nvPicPr>
          <p:cNvPr id="16" name="droppedImage.tiff" descr="droppedImage.tiff"/>
          <p:cNvPicPr>
            <a:picLocks noChangeAspect="1"/>
          </p:cNvPicPr>
          <p:nvPr/>
        </p:nvPicPr>
        <p:blipFill>
          <a:blip r:embed="rId4"/>
          <a:srcRect b="10000"/>
          <a:stretch>
            <a:fillRect/>
          </a:stretch>
        </p:blipFill>
        <p:spPr>
          <a:xfrm>
            <a:off x="5469634" y="7086600"/>
            <a:ext cx="3362412" cy="2171700"/>
          </a:xfrm>
          <a:prstGeom prst="rect">
            <a:avLst/>
          </a:prstGeom>
          <a:ln w="12700">
            <a:miter lim="400000"/>
          </a:ln>
        </p:spPr>
      </p:pic>
      <p:pic>
        <p:nvPicPr>
          <p:cNvPr id="17" name="droppedImage.pdf" descr="droppedImage.pdf"/>
          <p:cNvPicPr>
            <a:picLocks noChangeAspect="1"/>
          </p:cNvPicPr>
          <p:nvPr/>
        </p:nvPicPr>
        <p:blipFill>
          <a:blip r:embed="rId5"/>
          <a:stretch>
            <a:fillRect/>
          </a:stretch>
        </p:blipFill>
        <p:spPr>
          <a:xfrm>
            <a:off x="1023849" y="7145024"/>
            <a:ext cx="3713613" cy="2149152"/>
          </a:xfrm>
          <a:prstGeom prst="rect">
            <a:avLst/>
          </a:prstGeom>
          <a:ln w="12700">
            <a:miter lim="400000"/>
          </a:ln>
        </p:spPr>
      </p:pic>
      <p:sp>
        <p:nvSpPr>
          <p:cNvPr id="18" name="UNIVERSITÀ  DI PAVIA"/>
          <p:cNvSpPr txBox="1"/>
          <p:nvPr/>
        </p:nvSpPr>
        <p:spPr>
          <a:xfrm>
            <a:off x="13932118" y="8479618"/>
            <a:ext cx="2418635" cy="9985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p>
            <a:pPr algn="ctr">
              <a:defRPr sz="2100" spc="21">
                <a:solidFill>
                  <a:srgbClr val="A4354C"/>
                </a:solidFill>
              </a:defRPr>
            </a:pPr>
            <a:r>
              <a:rPr sz="2800"/>
              <a:t>UNIVERSITÀ </a:t>
            </a:r>
            <a:br>
              <a:rPr sz="2800"/>
            </a:br>
            <a:r>
              <a:rPr sz="2800"/>
              <a:t>DI PAVIA</a:t>
            </a:r>
          </a:p>
        </p:txBody>
      </p:sp>
      <p:sp>
        <p:nvSpPr>
          <p:cNvPr id="19" name="Slide Number"/>
          <p:cNvSpPr txBox="1">
            <a:spLocks noGrp="1"/>
          </p:cNvSpPr>
          <p:nvPr>
            <p:ph type="sldNum" sz="quarter" idx="2"/>
          </p:nvPr>
        </p:nvSpPr>
        <p:spPr>
          <a:xfrm>
            <a:off x="16136722"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02"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sp>
        <p:nvSpPr>
          <p:cNvPr id="103"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16567216" y="9185370"/>
            <a:ext cx="750205" cy="738792"/>
          </a:xfrm>
          <a:prstGeom prst="rect">
            <a:avLst/>
          </a:prstGeom>
        </p:spPr>
        <p:txBody>
          <a:bodyPr/>
          <a:lstStyle>
            <a:lvl1pPr algn="ctr">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117"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pic>
        <p:nvPicPr>
          <p:cNvPr id="118" name="image6.png" descr="image6.png"/>
          <p:cNvPicPr>
            <a:picLocks noChangeAspect="1"/>
          </p:cNvPicPr>
          <p:nvPr/>
        </p:nvPicPr>
        <p:blipFill>
          <a:blip r:embed="rId2"/>
          <a:stretch>
            <a:fillRect/>
          </a:stretch>
        </p:blipFill>
        <p:spPr>
          <a:xfrm>
            <a:off x="144004" y="9214920"/>
            <a:ext cx="1966141" cy="502561"/>
          </a:xfrm>
          <a:prstGeom prst="rect">
            <a:avLst/>
          </a:prstGeom>
          <a:ln w="12700">
            <a:miter lim="400000"/>
          </a:ln>
        </p:spPr>
      </p:pic>
      <p:sp>
        <p:nvSpPr>
          <p:cNvPr id="119"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762024" y="571500"/>
            <a:ext cx="15816216" cy="5181600"/>
          </a:xfrm>
          <a:prstGeom prst="rect">
            <a:avLst/>
          </a:prstGeom>
        </p:spPr>
        <p:txBody>
          <a:bodyPr anchor="b"/>
          <a:lstStyle>
            <a:lvl1pPr algn="r">
              <a:lnSpc>
                <a:spcPct val="80000"/>
              </a:lnSpc>
              <a:spcBef>
                <a:spcPts val="0"/>
              </a:spcBef>
              <a:defRPr sz="16134">
                <a:solidFill>
                  <a:srgbClr val="B2284A"/>
                </a:solidFill>
              </a:defRPr>
            </a:lvl1pPr>
          </a:lstStyle>
          <a:p>
            <a:r>
              <a:t>Title Text</a:t>
            </a:r>
          </a:p>
        </p:txBody>
      </p:sp>
      <p:sp>
        <p:nvSpPr>
          <p:cNvPr id="127" name="Slide Number"/>
          <p:cNvSpPr txBox="1">
            <a:spLocks noGrp="1"/>
          </p:cNvSpPr>
          <p:nvPr>
            <p:ph type="sldNum" sz="quarter" idx="2"/>
          </p:nvPr>
        </p:nvSpPr>
        <p:spPr>
          <a:xfrm>
            <a:off x="16129940"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34"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35"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36"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3"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0"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51"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52"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59" name="Line"/>
          <p:cNvSpPr/>
          <p:nvPr/>
        </p:nvSpPr>
        <p:spPr>
          <a:xfrm>
            <a:off x="762024" y="1574800"/>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60" name="Title Text"/>
          <p:cNvSpPr txBox="1">
            <a:spLocks noGrp="1"/>
          </p:cNvSpPr>
          <p:nvPr>
            <p:ph type="title"/>
          </p:nvPr>
        </p:nvSpPr>
        <p:spPr>
          <a:prstGeom prst="rect">
            <a:avLst/>
          </a:prstGeom>
        </p:spPr>
        <p:txBody>
          <a:bodyPr/>
          <a:lstStyle>
            <a:lvl1pPr>
              <a:defRPr>
                <a:solidFill>
                  <a:srgbClr val="B2284A"/>
                </a:solidFill>
              </a:defRPr>
            </a:lvl1pPr>
          </a:lstStyle>
          <a:p>
            <a:r>
              <a:t>Title Text</a:t>
            </a:r>
          </a:p>
        </p:txBody>
      </p:sp>
      <p:sp>
        <p:nvSpPr>
          <p:cNvPr id="16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2" name="Slide Number"/>
          <p:cNvSpPr txBox="1">
            <a:spLocks noGrp="1"/>
          </p:cNvSpPr>
          <p:nvPr>
            <p:ph type="sldNum" sz="quarter" idx="2"/>
          </p:nvPr>
        </p:nvSpPr>
        <p:spPr>
          <a:xfrm>
            <a:off x="15957905" y="90805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6" name="Rectangle"/>
          <p:cNvSpPr>
            <a:spLocks noGrp="1"/>
          </p:cNvSpPr>
          <p:nvPr>
            <p:ph type="body" sz="half" idx="21"/>
          </p:nvPr>
        </p:nvSpPr>
        <p:spPr>
          <a:xfrm>
            <a:off x="0" y="5422900"/>
            <a:ext cx="17340263" cy="3606800"/>
          </a:xfrm>
          <a:prstGeom prst="rect">
            <a:avLst/>
          </a:prstGeom>
          <a:solidFill>
            <a:srgbClr val="FFFFFF"/>
          </a:solidFill>
        </p:spPr>
        <p:txBody>
          <a:bodyPr anchor="ctr">
            <a:noAutofit/>
          </a:bodyPr>
          <a:lstStyle>
            <a:lvl1pPr marL="0" indent="0" algn="ctr">
              <a:spcBef>
                <a:spcPts val="0"/>
              </a:spcBef>
              <a:buSzTx/>
              <a:buFontTx/>
              <a:buNone/>
              <a:defRPr sz="2400">
                <a:latin typeface="DIN Alternate Bold"/>
                <a:sym typeface="DIN Alternate Bold"/>
              </a:defRPr>
            </a:lvl1pPr>
          </a:lstStyle>
          <a:p>
            <a:pPr marL="0" indent="0" algn="ctr">
              <a:spcBef>
                <a:spcPts val="0"/>
              </a:spcBef>
              <a:buSzTx/>
              <a:buFontTx/>
              <a:buNone/>
              <a:defRPr sz="2400">
                <a:latin typeface="DIN Alternate Bold"/>
                <a:ea typeface="DIN Alternate Bold"/>
                <a:cs typeface="DIN Alternate Bold"/>
                <a:sym typeface="DIN Alternate Bold"/>
              </a:defRPr>
            </a:pPr>
            <a:endParaRPr/>
          </a:p>
        </p:txBody>
      </p:sp>
      <p:sp>
        <p:nvSpPr>
          <p:cNvPr id="27" name="Line"/>
          <p:cNvSpPr/>
          <p:nvPr/>
        </p:nvSpPr>
        <p:spPr>
          <a:xfrm flipV="1">
            <a:off x="762023" y="7619996"/>
            <a:ext cx="15833150" cy="4"/>
          </a:xfrm>
          <a:prstGeom prst="line">
            <a:avLst/>
          </a:prstGeom>
          <a:ln w="38100" cap="rnd">
            <a:solidFill>
              <a:srgbClr val="747676"/>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8" name="Title Text"/>
          <p:cNvSpPr txBox="1">
            <a:spLocks noGrp="1"/>
          </p:cNvSpPr>
          <p:nvPr>
            <p:ph type="title"/>
          </p:nvPr>
        </p:nvSpPr>
        <p:spPr>
          <a:xfrm>
            <a:off x="762024" y="5562600"/>
            <a:ext cx="15816216" cy="2209800"/>
          </a:xfrm>
          <a:prstGeom prst="rect">
            <a:avLst/>
          </a:prstGeom>
        </p:spPr>
        <p:txBody>
          <a:bodyPr anchor="b"/>
          <a:lstStyle>
            <a:lvl1pPr algn="r">
              <a:lnSpc>
                <a:spcPct val="80000"/>
              </a:lnSpc>
              <a:spcBef>
                <a:spcPts val="0"/>
              </a:spcBef>
              <a:defRPr sz="16134">
                <a:solidFill>
                  <a:srgbClr val="5C5C5C"/>
                </a:solidFill>
              </a:defRPr>
            </a:lvl1pPr>
          </a:lstStyle>
          <a:p>
            <a:r>
              <a:t>Title Text</a:t>
            </a:r>
          </a:p>
        </p:txBody>
      </p:sp>
      <p:sp>
        <p:nvSpPr>
          <p:cNvPr id="29" name="Body Level One…"/>
          <p:cNvSpPr txBox="1">
            <a:spLocks noGrp="1"/>
          </p:cNvSpPr>
          <p:nvPr>
            <p:ph type="body" sz="quarter" idx="1"/>
          </p:nvPr>
        </p:nvSpPr>
        <p:spPr>
          <a:xfrm>
            <a:off x="762024" y="7670800"/>
            <a:ext cx="15816216" cy="1231900"/>
          </a:xfrm>
          <a:prstGeom prst="rect">
            <a:avLst/>
          </a:prstGeom>
        </p:spPr>
        <p:txBody>
          <a:bodyPr/>
          <a:lstStyle>
            <a:lvl1pPr marL="0" indent="0" algn="r">
              <a:lnSpc>
                <a:spcPct val="70000"/>
              </a:lnSpc>
              <a:spcBef>
                <a:spcPts val="800"/>
              </a:spcBef>
              <a:buSzTx/>
              <a:buFontTx/>
              <a:buNone/>
              <a:defRPr sz="6400">
                <a:solidFill>
                  <a:srgbClr val="747676"/>
                </a:solidFill>
              </a:defRPr>
            </a:lvl1pPr>
            <a:lvl2pPr marL="0" indent="0" algn="r">
              <a:lnSpc>
                <a:spcPct val="70000"/>
              </a:lnSpc>
              <a:spcBef>
                <a:spcPts val="800"/>
              </a:spcBef>
              <a:buSzTx/>
              <a:buFontTx/>
              <a:buNone/>
              <a:defRPr sz="6400">
                <a:solidFill>
                  <a:srgbClr val="747676"/>
                </a:solidFill>
              </a:defRPr>
            </a:lvl2pPr>
            <a:lvl3pPr marL="0" indent="0" algn="r">
              <a:lnSpc>
                <a:spcPct val="70000"/>
              </a:lnSpc>
              <a:spcBef>
                <a:spcPts val="800"/>
              </a:spcBef>
              <a:buSzTx/>
              <a:buFontTx/>
              <a:buNone/>
              <a:defRPr sz="6400">
                <a:solidFill>
                  <a:srgbClr val="747676"/>
                </a:solidFill>
              </a:defRPr>
            </a:lvl3pPr>
            <a:lvl4pPr marL="0" indent="0" algn="r">
              <a:lnSpc>
                <a:spcPct val="70000"/>
              </a:lnSpc>
              <a:spcBef>
                <a:spcPts val="800"/>
              </a:spcBef>
              <a:buSzTx/>
              <a:buFontTx/>
              <a:buNone/>
              <a:defRPr sz="6400">
                <a:solidFill>
                  <a:srgbClr val="747676"/>
                </a:solidFill>
              </a:defRPr>
            </a:lvl4pPr>
            <a:lvl5pPr marL="0" indent="0" algn="r">
              <a:lnSpc>
                <a:spcPct val="70000"/>
              </a:lnSpc>
              <a:spcBef>
                <a:spcPts val="800"/>
              </a:spcBef>
              <a:buSzTx/>
              <a:buFontTx/>
              <a:buNone/>
              <a:defRPr sz="6400">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16142004" y="9194800"/>
            <a:ext cx="394339" cy="430824"/>
          </a:xfrm>
          <a:prstGeom prst="rect">
            <a:avLst/>
          </a:prstGeom>
        </p:spPr>
        <p:txBody>
          <a:bodyPr/>
          <a:lstStyle>
            <a:lvl1pPr>
              <a:defRPr sz="2133">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7" name="Title Text"/>
          <p:cNvSpPr txBox="1">
            <a:spLocks noGrp="1"/>
          </p:cNvSpPr>
          <p:nvPr>
            <p:ph type="title"/>
          </p:nvPr>
        </p:nvSpPr>
        <p:spPr>
          <a:xfrm>
            <a:off x="762024" y="571500"/>
            <a:ext cx="15816216" cy="5181600"/>
          </a:xfrm>
          <a:prstGeom prst="rect">
            <a:avLst/>
          </a:prstGeom>
        </p:spPr>
        <p:txBody>
          <a:bodyPr anchor="b"/>
          <a:lstStyle>
            <a:lvl1pPr algn="r">
              <a:lnSpc>
                <a:spcPct val="80000"/>
              </a:lnSpc>
              <a:spcBef>
                <a:spcPts val="0"/>
              </a:spcBef>
              <a:defRPr sz="16134"/>
            </a:lvl1pPr>
          </a:lstStyle>
          <a:p>
            <a:r>
              <a:t>Title Text</a:t>
            </a:r>
          </a:p>
        </p:txBody>
      </p:sp>
      <p:sp>
        <p:nvSpPr>
          <p:cNvPr id="38" name="Slide Number"/>
          <p:cNvSpPr txBox="1">
            <a:spLocks noGrp="1"/>
          </p:cNvSpPr>
          <p:nvPr>
            <p:ph type="sldNum" sz="quarter" idx="2"/>
          </p:nvPr>
        </p:nvSpPr>
        <p:spPr>
          <a:xfrm>
            <a:off x="16129940" y="9189157"/>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5" name="Line"/>
          <p:cNvSpPr/>
          <p:nvPr/>
        </p:nvSpPr>
        <p:spPr>
          <a:xfrm>
            <a:off x="762024" y="1574800"/>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46" name="Title Text"/>
          <p:cNvSpPr txBox="1">
            <a:spLocks noGrp="1"/>
          </p:cNvSpPr>
          <p:nvPr>
            <p:ph type="title"/>
          </p:nvPr>
        </p:nvSpPr>
        <p:spPr>
          <a:prstGeom prst="rect">
            <a:avLst/>
          </a:prstGeom>
        </p:spPr>
        <p:txBody>
          <a:bodyPr/>
          <a:lstStyle/>
          <a:p>
            <a:r>
              <a:t>Title Text</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4" name="Line"/>
          <p:cNvSpPr/>
          <p:nvPr/>
        </p:nvSpPr>
        <p:spPr>
          <a:xfrm>
            <a:off x="762024" y="1574800"/>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64" name="Type a quote here."/>
          <p:cNvSpPr txBox="1">
            <a:spLocks noGrp="1"/>
          </p:cNvSpPr>
          <p:nvPr>
            <p:ph type="body" sz="quarter" idx="21"/>
          </p:nvPr>
        </p:nvSpPr>
        <p:spPr>
          <a:xfrm>
            <a:off x="2590879" y="3870537"/>
            <a:ext cx="13987361" cy="1087477"/>
          </a:xfrm>
          <a:prstGeom prst="rect">
            <a:avLst/>
          </a:prstGeom>
        </p:spPr>
        <p:txBody>
          <a:bodyPr>
            <a:spAutoFit/>
          </a:bodyPr>
          <a:lstStyle>
            <a:lvl1pPr marL="0" indent="0">
              <a:spcBef>
                <a:spcPts val="2133"/>
              </a:spcBef>
              <a:buSzTx/>
              <a:buFontTx/>
              <a:buNone/>
              <a:defRPr sz="6400">
                <a:solidFill>
                  <a:srgbClr val="747676"/>
                </a:solidFill>
              </a:defRPr>
            </a:lvl1pPr>
          </a:lstStyle>
          <a:p>
            <a:r>
              <a:t>Type a quote here.</a:t>
            </a:r>
          </a:p>
        </p:txBody>
      </p:sp>
      <p:sp>
        <p:nvSpPr>
          <p:cNvPr id="65" name="-Johnny Appleseed"/>
          <p:cNvSpPr txBox="1">
            <a:spLocks noGrp="1"/>
          </p:cNvSpPr>
          <p:nvPr>
            <p:ph type="body" sz="quarter" idx="22"/>
          </p:nvPr>
        </p:nvSpPr>
        <p:spPr>
          <a:xfrm>
            <a:off x="2590879" y="7772400"/>
            <a:ext cx="13987361" cy="846194"/>
          </a:xfrm>
          <a:prstGeom prst="rect">
            <a:avLst/>
          </a:prstGeom>
        </p:spPr>
        <p:txBody>
          <a:bodyPr>
            <a:spAutoFit/>
          </a:bodyPr>
          <a:lstStyle>
            <a:lvl1pPr marL="0" indent="0" algn="r">
              <a:lnSpc>
                <a:spcPct val="70000"/>
              </a:lnSpc>
              <a:spcBef>
                <a:spcPts val="2133"/>
              </a:spcBef>
              <a:buSzTx/>
              <a:buFontTx/>
              <a:buNone/>
              <a:defRPr sz="6400" i="1">
                <a:solidFill>
                  <a:srgbClr val="6B6D6D"/>
                </a:solidFill>
              </a:defRPr>
            </a:lvl1pPr>
          </a:lstStyle>
          <a:p>
            <a:r>
              <a:t>-Johnny Appleseed</a:t>
            </a:r>
          </a:p>
        </p:txBody>
      </p:sp>
      <p:sp>
        <p:nvSpPr>
          <p:cNvPr id="66" name="“"/>
          <p:cNvSpPr txBox="1"/>
          <p:nvPr/>
        </p:nvSpPr>
        <p:spPr>
          <a:xfrm>
            <a:off x="677354" y="1771650"/>
            <a:ext cx="2263845" cy="317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lstStyle>
            <a:lvl1pPr>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b="1" spc="0">
                <a:solidFill>
                  <a:srgbClr val="E4E4E4"/>
                </a:solidFill>
                <a:latin typeface="Baskerville"/>
                <a:ea typeface="Baskerville"/>
                <a:cs typeface="Baskerville"/>
                <a:sym typeface="Baskerville"/>
              </a:defRPr>
            </a:lvl1pPr>
          </a:lstStyle>
          <a:p>
            <a:r>
              <a:rPr sz="28001"/>
              <a:t>“</a:t>
            </a:r>
          </a:p>
        </p:txBody>
      </p:sp>
      <p:sp>
        <p:nvSpPr>
          <p:cNvPr id="67" name="Slide Number"/>
          <p:cNvSpPr txBox="1">
            <a:spLocks noGrp="1"/>
          </p:cNvSpPr>
          <p:nvPr>
            <p:ph type="sldNum" sz="quarter" idx="2"/>
          </p:nvPr>
        </p:nvSpPr>
        <p:spPr>
          <a:xfrm>
            <a:off x="16126716" y="9194800"/>
            <a:ext cx="394339" cy="430824"/>
          </a:xfrm>
          <a:prstGeom prst="rect">
            <a:avLst/>
          </a:prstGeom>
        </p:spPr>
        <p:txBody>
          <a:bodyPr/>
          <a:lstStyle>
            <a:lvl1pPr>
              <a:defRPr sz="2133"/>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4"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arious">
    <p:spTree>
      <p:nvGrpSpPr>
        <p:cNvPr id="1" name=""/>
        <p:cNvGrpSpPr/>
        <p:nvPr/>
      </p:nvGrpSpPr>
      <p:grpSpPr>
        <a:xfrm>
          <a:off x="0" y="0"/>
          <a:ext cx="0" cy="0"/>
          <a:chOff x="0" y="0"/>
          <a:chExt cx="0" cy="0"/>
        </a:xfrm>
      </p:grpSpPr>
      <p:sp>
        <p:nvSpPr>
          <p:cNvPr id="81" name="Slide Number"/>
          <p:cNvSpPr txBox="1">
            <a:spLocks noGrp="1"/>
          </p:cNvSpPr>
          <p:nvPr>
            <p:ph type="sldNum" sz="quarter" idx="2"/>
          </p:nvPr>
        </p:nvSpPr>
        <p:spPr>
          <a:xfrm>
            <a:off x="15957905" y="9067800"/>
            <a:ext cx="613951" cy="677237"/>
          </a:xfrm>
          <a:prstGeom prst="rect">
            <a:avLst/>
          </a:prstGeom>
        </p:spPr>
        <p:txBody>
          <a:bodyPr/>
          <a:lstStyle/>
          <a:p>
            <a:fld id="{86CB4B4D-7CA3-9044-876B-883B54F8677D}" type="slidenum">
              <a:t>‹#›</a:t>
            </a:fld>
            <a:endParaRPr/>
          </a:p>
        </p:txBody>
      </p:sp>
      <p:sp>
        <p:nvSpPr>
          <p:cNvPr id="82" name="Some explanations here and here and some more explanation and what about more explanations"/>
          <p:cNvSpPr txBox="1">
            <a:spLocks noGrp="1"/>
          </p:cNvSpPr>
          <p:nvPr>
            <p:ph type="body" sz="quarter" idx="21"/>
          </p:nvPr>
        </p:nvSpPr>
        <p:spPr>
          <a:xfrm>
            <a:off x="10737648" y="1854783"/>
            <a:ext cx="5827165" cy="4042517"/>
          </a:xfrm>
          <a:prstGeom prst="rect">
            <a:avLst/>
          </a:prstGeom>
        </p:spPr>
        <p:txBody>
          <a:bodyPr anchor="ctr">
            <a:spAutoFit/>
          </a:bodyPr>
          <a:lstStyle>
            <a:lvl1pPr marL="0" indent="0">
              <a:spcBef>
                <a:spcPts val="1867"/>
              </a:spcBef>
              <a:buSzTx/>
              <a:buFontTx/>
              <a:buNone/>
              <a:defRPr spc="43"/>
            </a:lvl1pPr>
          </a:lstStyle>
          <a:p>
            <a:r>
              <a:t>Some explanations here and here and some more explanation and what about more explanations</a:t>
            </a:r>
          </a:p>
        </p:txBody>
      </p:sp>
      <p:sp>
        <p:nvSpPr>
          <p:cNvPr id="83" name="Image"/>
          <p:cNvSpPr>
            <a:spLocks noGrp="1"/>
          </p:cNvSpPr>
          <p:nvPr>
            <p:ph type="pic" sz="half" idx="22"/>
          </p:nvPr>
        </p:nvSpPr>
        <p:spPr>
          <a:xfrm>
            <a:off x="765066" y="2000060"/>
            <a:ext cx="9413956" cy="4883340"/>
          </a:xfrm>
          <a:prstGeom prst="rect">
            <a:avLst/>
          </a:prstGeom>
        </p:spPr>
        <p:txBody>
          <a:bodyPr lIns="91439" tIns="45719" rIns="91439" bIns="45719">
            <a:noAutofit/>
          </a:bodyPr>
          <a:lstStyle/>
          <a:p>
            <a:endParaRPr/>
          </a:p>
        </p:txBody>
      </p:sp>
      <p:sp>
        <p:nvSpPr>
          <p:cNvPr id="84" name="The Q-x Plane"/>
          <p:cNvSpPr>
            <a:spLocks noGrp="1"/>
          </p:cNvSpPr>
          <p:nvPr>
            <p:ph type="body" sz="half" idx="23"/>
          </p:nvPr>
        </p:nvSpPr>
        <p:spPr>
          <a:xfrm>
            <a:off x="762024" y="5778500"/>
            <a:ext cx="15816216" cy="3375770"/>
          </a:xfrm>
          <a:prstGeom prst="rect">
            <a:avLst/>
          </a:prstGeom>
        </p:spPr>
        <p:txBody>
          <a:bodyPr anchor="b"/>
          <a:lstStyle>
            <a:lvl1pPr marL="0" indent="0" algn="r">
              <a:lnSpc>
                <a:spcPct val="80000"/>
              </a:lnSpc>
              <a:spcBef>
                <a:spcPts val="0"/>
              </a:spcBef>
              <a:buSzTx/>
              <a:buFontTx/>
              <a:buNone/>
              <a:defRPr sz="16134" cap="all">
                <a:solidFill>
                  <a:srgbClr val="A4354C"/>
                </a:solidFill>
                <a:latin typeface="+mn-lt"/>
                <a:ea typeface="+mn-ea"/>
                <a:cs typeface="+mn-cs"/>
                <a:sym typeface="DIN Condensed Bold"/>
              </a:defRPr>
            </a:lvl1pPr>
          </a:lstStyle>
          <a:p>
            <a:r>
              <a:t>The Q-x Plane</a:t>
            </a:r>
          </a:p>
        </p:txBody>
      </p:sp>
      <p:sp>
        <p:nvSpPr>
          <p:cNvPr id="85" name="Title Text"/>
          <p:cNvSpPr txBox="1">
            <a:spLocks noGrp="1"/>
          </p:cNvSpPr>
          <p:nvPr>
            <p:ph type="title"/>
          </p:nvPr>
        </p:nvSpPr>
        <p:spPr>
          <a:prstGeom prst="rect">
            <a:avLst/>
          </a:prstGeom>
        </p:spPr>
        <p:txBody>
          <a:bodyPr/>
          <a:lstStyle/>
          <a:p>
            <a:r>
              <a:t>Title Text</a:t>
            </a:r>
          </a:p>
        </p:txBody>
      </p:sp>
      <p:sp>
        <p:nvSpPr>
          <p:cNvPr id="86" name="arXiv:1901.1234"/>
          <p:cNvSpPr txBox="1">
            <a:spLocks noGrp="1"/>
          </p:cNvSpPr>
          <p:nvPr>
            <p:ph type="body" sz="quarter" idx="24"/>
          </p:nvPr>
        </p:nvSpPr>
        <p:spPr>
          <a:xfrm>
            <a:off x="13533600" y="5742834"/>
            <a:ext cx="2834109" cy="553934"/>
          </a:xfrm>
          <a:prstGeom prst="rect">
            <a:avLst/>
          </a:prstGeom>
        </p:spPr>
        <p:txBody>
          <a:bodyPr wrap="none" anchor="ctr">
            <a:spAutoFit/>
          </a:bodyPr>
          <a:lstStyle>
            <a:lvl1pPr marL="0" indent="0">
              <a:buSzTx/>
              <a:buFontTx/>
              <a:buNone/>
              <a:defRPr sz="2933" i="1"/>
            </a:lvl1pPr>
          </a:lstStyle>
          <a:p>
            <a:r>
              <a:t>arXiv:1901.1234</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Slide">
    <p:spTree>
      <p:nvGrpSpPr>
        <p:cNvPr id="1" name=""/>
        <p:cNvGrpSpPr/>
        <p:nvPr/>
      </p:nvGrpSpPr>
      <p:grpSpPr>
        <a:xfrm>
          <a:off x="0" y="0"/>
          <a:ext cx="0" cy="0"/>
          <a:chOff x="0" y="0"/>
          <a:chExt cx="0" cy="0"/>
        </a:xfrm>
      </p:grpSpPr>
      <p:sp>
        <p:nvSpPr>
          <p:cNvPr id="93" name="Line"/>
          <p:cNvSpPr/>
          <p:nvPr/>
        </p:nvSpPr>
        <p:spPr>
          <a:xfrm>
            <a:off x="338411" y="812520"/>
            <a:ext cx="16612347" cy="1"/>
          </a:xfrm>
          <a:prstGeom prst="line">
            <a:avLst/>
          </a:prstGeom>
          <a:ln w="38160">
            <a:solidFill>
              <a:srgbClr val="3465A4"/>
            </a:solidFill>
            <a:miter/>
          </a:ln>
        </p:spPr>
        <p:txBody>
          <a:bodyPr lIns="60961" rIns="60961"/>
          <a:lstStyle/>
          <a:p>
            <a:pPr defTabSz="1219261">
              <a:spcBef>
                <a:spcPts val="0"/>
              </a:spcBef>
              <a:defRPr sz="1800" spc="0">
                <a:solidFill>
                  <a:srgbClr val="000000"/>
                </a:solidFill>
                <a:latin typeface="Arial"/>
                <a:ea typeface="Arial"/>
                <a:cs typeface="Arial"/>
                <a:sym typeface="Arial"/>
              </a:defRPr>
            </a:pPr>
            <a:endParaRPr sz="2400"/>
          </a:p>
        </p:txBody>
      </p:sp>
      <p:pic>
        <p:nvPicPr>
          <p:cNvPr id="94" name="image6.png" descr="image6.png"/>
          <p:cNvPicPr>
            <a:picLocks noChangeAspect="1"/>
          </p:cNvPicPr>
          <p:nvPr/>
        </p:nvPicPr>
        <p:blipFill>
          <a:blip r:embed="rId2"/>
          <a:stretch>
            <a:fillRect/>
          </a:stretch>
        </p:blipFill>
        <p:spPr>
          <a:xfrm>
            <a:off x="144004" y="9214920"/>
            <a:ext cx="1966141" cy="502561"/>
          </a:xfrm>
          <a:prstGeom prst="rect">
            <a:avLst/>
          </a:prstGeom>
          <a:ln w="12700">
            <a:miter lim="400000"/>
          </a:ln>
        </p:spPr>
      </p:pic>
      <p:sp>
        <p:nvSpPr>
          <p:cNvPr id="95" name="Slide Number"/>
          <p:cNvSpPr txBox="1">
            <a:spLocks noGrp="1"/>
          </p:cNvSpPr>
          <p:nvPr>
            <p:ph type="sldNum" sz="quarter" idx="2"/>
          </p:nvPr>
        </p:nvSpPr>
        <p:spPr>
          <a:xfrm>
            <a:off x="16575484" y="9017268"/>
            <a:ext cx="739944" cy="728531"/>
          </a:xfrm>
          <a:prstGeom prst="rect">
            <a:avLst/>
          </a:prstGeom>
        </p:spPr>
        <p:txBody>
          <a:bodyPr lIns="45719" tIns="45719" rIns="45719" bIns="45719" anchor="ctr"/>
          <a:lstStyle>
            <a:lvl1pPr defTabSz="1219261">
              <a:defRPr sz="4134">
                <a:solidFill>
                  <a:srgbClr val="000000"/>
                </a:solidFill>
                <a:latin typeface="Optima"/>
                <a:ea typeface="Optima"/>
                <a:cs typeface="Optima"/>
                <a:sym typeface="Optima"/>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62024" y="723900"/>
            <a:ext cx="15816216"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3" name="Slide Number"/>
          <p:cNvSpPr txBox="1">
            <a:spLocks noGrp="1"/>
          </p:cNvSpPr>
          <p:nvPr>
            <p:ph type="sldNum" sz="quarter" idx="2"/>
          </p:nvPr>
        </p:nvSpPr>
        <p:spPr>
          <a:xfrm>
            <a:off x="15957905" y="9080500"/>
            <a:ext cx="613951" cy="677237"/>
          </a:xfrm>
          <a:prstGeom prst="rect">
            <a:avLst/>
          </a:prstGeom>
          <a:ln w="12700">
            <a:miter lim="400000"/>
          </a:ln>
        </p:spPr>
        <p:txBody>
          <a:bodyPr wrap="none" lIns="50800" tIns="50800" rIns="50800" bIns="50800">
            <a:spAutoFit/>
          </a:bodyPr>
          <a:lstStyle>
            <a:lvl1pPr algn="r">
              <a:spcBef>
                <a:spcPts val="0"/>
              </a:spcBef>
              <a:defRPr sz="3734" spc="0">
                <a:solidFill>
                  <a:srgbClr val="747676"/>
                </a:solidFill>
                <a:latin typeface="DIN Alternate Bold"/>
                <a:ea typeface="DIN Alternate Bold"/>
                <a:cs typeface="DIN Alternate Bold"/>
                <a:sym typeface="DIN Alternate Bold"/>
              </a:defRPr>
            </a:lvl1pPr>
          </a:lstStyle>
          <a:p>
            <a:fld id="{86CB4B4D-7CA3-9044-876B-883B54F8677D}" type="slidenum">
              <a:t>‹#›</a:t>
            </a:fld>
            <a:endParaRPr/>
          </a:p>
        </p:txBody>
      </p:sp>
      <p:sp>
        <p:nvSpPr>
          <p:cNvPr id="4" name="Body Level One…"/>
          <p:cNvSpPr txBox="1">
            <a:spLocks noGrp="1"/>
          </p:cNvSpPr>
          <p:nvPr>
            <p:ph type="body" idx="1"/>
          </p:nvPr>
        </p:nvSpPr>
        <p:spPr>
          <a:xfrm>
            <a:off x="762024" y="1803400"/>
            <a:ext cx="15816216" cy="722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1pPr>
      <a:lvl2pPr marL="0" marR="0" indent="457223"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2pPr>
      <a:lvl3pPr marL="0" marR="0" indent="914446"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3pPr>
      <a:lvl4pPr marL="0" marR="0" indent="1371669"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4pPr>
      <a:lvl5pPr marL="0" marR="0" indent="1828891"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5pPr>
      <a:lvl6pPr marL="0" marR="0" indent="2286114"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6pPr>
      <a:lvl7pPr marL="0" marR="0" indent="2743337"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7pPr>
      <a:lvl8pPr marL="0" marR="0" indent="3200560"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8pPr>
      <a:lvl9pPr marL="0" marR="0" indent="3657783" algn="l" defTabSz="778972" rtl="0" latinLnBrk="0">
        <a:lnSpc>
          <a:spcPct val="100000"/>
        </a:lnSpc>
        <a:spcBef>
          <a:spcPts val="3067"/>
        </a:spcBef>
        <a:spcAft>
          <a:spcPts val="0"/>
        </a:spcAft>
        <a:buClrTx/>
        <a:buSzTx/>
        <a:buFontTx/>
        <a:buNone/>
        <a:tabLst/>
        <a:defRPr sz="6934" b="0" i="0" u="none" strike="noStrike" cap="all" spc="0" baseline="0">
          <a:solidFill>
            <a:srgbClr val="A4354C"/>
          </a:solidFill>
          <a:uFillTx/>
          <a:latin typeface="+mn-lt"/>
          <a:ea typeface="+mn-ea"/>
          <a:cs typeface="+mn-cs"/>
          <a:sym typeface="DIN Condensed Bold"/>
        </a:defRPr>
      </a:lvl9pPr>
    </p:titleStyle>
    <p:bodyStyle>
      <a:lvl1pPr marL="626565"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1pPr>
      <a:lvl2pPr marL="1253129"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2pPr>
      <a:lvl3pPr marL="1879694"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3pPr>
      <a:lvl4pPr marL="2506259"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4pPr>
      <a:lvl5pPr marL="3132823"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5pPr>
      <a:lvl6pPr marL="3759388"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6pPr>
      <a:lvl7pPr marL="4385953"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7pPr>
      <a:lvl8pPr marL="5012517"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8pPr>
      <a:lvl9pPr marL="5639082" marR="0" indent="-626565" algn="l" defTabSz="778972" rtl="0" latinLnBrk="0">
        <a:lnSpc>
          <a:spcPct val="100000"/>
        </a:lnSpc>
        <a:spcBef>
          <a:spcPts val="2400"/>
        </a:spcBef>
        <a:spcAft>
          <a:spcPts val="0"/>
        </a:spcAft>
        <a:buClrTx/>
        <a:buSzPct val="75000"/>
        <a:buFont typeface="Zapf Dingbats"/>
        <a:buChar char="➤"/>
        <a:tabLst/>
        <a:defRPr sz="4267" b="0" i="0" u="none" strike="noStrike" cap="none" spc="0" baseline="0">
          <a:solidFill>
            <a:srgbClr val="5C5C5C"/>
          </a:solidFill>
          <a:uFillTx/>
          <a:latin typeface="Helvetica"/>
          <a:ea typeface="Helvetica"/>
          <a:cs typeface="Helvetica"/>
          <a:sym typeface="Helvetica"/>
        </a:defRPr>
      </a:lvl9pPr>
    </p:bodyStyle>
    <p:otherStyle>
      <a:lvl1pPr marL="0" marR="0" indent="0"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1pPr>
      <a:lvl2pPr marL="0" marR="0" indent="304815"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2pPr>
      <a:lvl3pPr marL="0" marR="0" indent="609630"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3pPr>
      <a:lvl4pPr marL="0" marR="0" indent="914446"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4pPr>
      <a:lvl5pPr marL="0" marR="0" indent="1219261"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5pPr>
      <a:lvl6pPr marL="0" marR="0" indent="1524076"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6pPr>
      <a:lvl7pPr marL="0" marR="0" indent="1828891"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7pPr>
      <a:lvl8pPr marL="0" marR="0" indent="2133707"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8pPr>
      <a:lvl9pPr marL="0" marR="0" indent="2438522" algn="r" defTabSz="778972" latinLnBrk="0">
        <a:lnSpc>
          <a:spcPct val="100000"/>
        </a:lnSpc>
        <a:spcBef>
          <a:spcPts val="0"/>
        </a:spcBef>
        <a:spcAft>
          <a:spcPts val="0"/>
        </a:spcAft>
        <a:buClrTx/>
        <a:buSzTx/>
        <a:buFontTx/>
        <a:buNone/>
        <a:tabLst/>
        <a:defRPr sz="3734"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document/d/11nRftv75lEiPToJFRcrF5wUkTe7DNrhURUTqV5WQcoM/edit?usp=sharing" TargetMode="External"/><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hyperlink" Target="https://indico.bnl.gov/event/17958/timetable/#20230605&#8203;"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88F70C7B-7597-D2D1-4F27-01BC1CEBD567}"/>
              </a:ext>
            </a:extLst>
          </p:cNvPr>
          <p:cNvPicPr>
            <a:picLocks noChangeAspect="1"/>
          </p:cNvPicPr>
          <p:nvPr/>
        </p:nvPicPr>
        <p:blipFill>
          <a:blip r:embed="rId2"/>
          <a:stretch>
            <a:fillRect/>
          </a:stretch>
        </p:blipFill>
        <p:spPr>
          <a:xfrm>
            <a:off x="-200870" y="-1213743"/>
            <a:ext cx="17742001" cy="13306502"/>
          </a:xfrm>
          <a:prstGeom prst="rect">
            <a:avLst/>
          </a:prstGeom>
          <a:ln w="12700">
            <a:miter lim="400000"/>
          </a:ln>
        </p:spPr>
      </p:pic>
      <p:pic>
        <p:nvPicPr>
          <p:cNvPr id="171" name="Image" descr="Image"/>
          <p:cNvPicPr>
            <a:picLocks noChangeAspect="1"/>
          </p:cNvPicPr>
          <p:nvPr/>
        </p:nvPicPr>
        <p:blipFill>
          <a:blip r:embed="rId2"/>
          <a:stretch>
            <a:fillRect/>
          </a:stretch>
        </p:blipFill>
        <p:spPr>
          <a:xfrm>
            <a:off x="-200870" y="-1776451"/>
            <a:ext cx="17742001" cy="13306502"/>
          </a:xfrm>
          <a:prstGeom prst="rect">
            <a:avLst/>
          </a:prstGeom>
          <a:ln w="12700">
            <a:miter lim="400000"/>
          </a:ln>
        </p:spPr>
      </p:pic>
      <p:sp>
        <p:nvSpPr>
          <p:cNvPr id="172" name="The 2022 CFNS…"/>
          <p:cNvSpPr txBox="1">
            <a:spLocks noGrp="1"/>
          </p:cNvSpPr>
          <p:nvPr>
            <p:ph type="title"/>
          </p:nvPr>
        </p:nvSpPr>
        <p:spPr>
          <a:xfrm>
            <a:off x="-401738" y="3356492"/>
            <a:ext cx="17742001" cy="3923539"/>
          </a:xfrm>
          <a:prstGeom prst="rect">
            <a:avLst/>
          </a:prstGeom>
        </p:spPr>
        <p:txBody>
          <a:bodyPr>
            <a:normAutofit fontScale="90000"/>
          </a:bodyPr>
          <a:lstStyle/>
          <a:p>
            <a:pPr defTabSz="414547">
              <a:lnSpc>
                <a:spcPts val="21201"/>
              </a:lnSpc>
              <a:spcBef>
                <a:spcPts val="2667"/>
              </a:spcBef>
              <a:defRPr sz="11220" b="1" cap="none">
                <a:solidFill>
                  <a:srgbClr val="FAE232"/>
                </a:solidFill>
                <a:latin typeface="Times Roman"/>
                <a:ea typeface="Times Roman"/>
                <a:cs typeface="Times Roman"/>
                <a:sym typeface="Times Roman"/>
              </a:defRPr>
            </a:pPr>
            <a:r>
              <a:rPr lang="en-US" b="0">
                <a:latin typeface="+mn-lt"/>
                <a:ea typeface="+mn-ea"/>
                <a:cs typeface="+mn-cs"/>
                <a:sym typeface="DIN Condensed Bold"/>
              </a:rPr>
              <a:t>The 2023 CFNS-CTEQ Summer School </a:t>
            </a:r>
            <a:br>
              <a:rPr lang="en-US" b="0">
                <a:latin typeface="+mn-lt"/>
                <a:ea typeface="+mn-ea"/>
                <a:cs typeface="+mn-cs"/>
                <a:sym typeface="DIN Condensed Bold"/>
              </a:rPr>
            </a:br>
            <a:r>
              <a:rPr lang="en-US" b="0">
                <a:latin typeface="+mn-lt"/>
                <a:ea typeface="+mn-ea"/>
                <a:cs typeface="+mn-cs"/>
                <a:sym typeface="DIN Condensed Bold"/>
              </a:rPr>
              <a:t>on the Physics </a:t>
            </a:r>
            <a:br>
              <a:rPr lang="en-US" b="0">
                <a:latin typeface="+mn-lt"/>
                <a:ea typeface="+mn-ea"/>
                <a:cs typeface="+mn-cs"/>
                <a:sym typeface="DIN Condensed Bold"/>
              </a:rPr>
            </a:br>
            <a:r>
              <a:rPr lang="en-US" b="0">
                <a:latin typeface="+mn-lt"/>
                <a:ea typeface="+mn-ea"/>
                <a:cs typeface="+mn-cs"/>
                <a:sym typeface="DIN Condensed Bold"/>
              </a:rPr>
              <a:t>of the Electron-Ion Collider</a:t>
            </a:r>
            <a:endParaRPr b="0">
              <a:latin typeface="+mn-lt"/>
              <a:ea typeface="+mn-ea"/>
              <a:cs typeface="+mn-cs"/>
              <a:sym typeface="DIN Condensed Bo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B1CC-2FFB-6728-866F-A606DA60A505}"/>
              </a:ext>
            </a:extLst>
          </p:cNvPr>
          <p:cNvSpPr>
            <a:spLocks noGrp="1"/>
          </p:cNvSpPr>
          <p:nvPr>
            <p:ph type="title"/>
          </p:nvPr>
        </p:nvSpPr>
        <p:spPr>
          <a:xfrm>
            <a:off x="885147" y="699263"/>
            <a:ext cx="15816216" cy="723900"/>
          </a:xfrm>
        </p:spPr>
        <p:txBody>
          <a:bodyPr lIns="50800" tIns="50800" rIns="50800" bIns="50800" anchor="t">
            <a:normAutofit fontScale="90000"/>
          </a:bodyPr>
          <a:lstStyle/>
          <a:p>
            <a:r>
              <a:rPr lang="en-US" sz="6900"/>
              <a:t>Dining options: </a:t>
            </a:r>
            <a:r>
              <a:rPr lang="en-US" sz="4000" i="1">
                <a:solidFill>
                  <a:srgbClr val="0070C0"/>
                </a:solidFill>
              </a:rPr>
              <a:t>DINNER SUGGESTION</a:t>
            </a:r>
          </a:p>
        </p:txBody>
      </p:sp>
      <p:sp>
        <p:nvSpPr>
          <p:cNvPr id="4" name="TextBox 3">
            <a:extLst>
              <a:ext uri="{FF2B5EF4-FFF2-40B4-BE49-F238E27FC236}">
                <a16:creationId xmlns:a16="http://schemas.microsoft.com/office/drawing/2014/main" id="{D6B17220-D9E2-E6F0-64FA-A15C953887EA}"/>
              </a:ext>
            </a:extLst>
          </p:cNvPr>
          <p:cNvSpPr txBox="1"/>
          <p:nvPr/>
        </p:nvSpPr>
        <p:spPr>
          <a:xfrm>
            <a:off x="10583036" y="2174714"/>
            <a:ext cx="4484730" cy="6417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a:t>Dinner Suggestion:</a:t>
            </a:r>
          </a:p>
          <a:p>
            <a:pPr algn="ctr"/>
            <a:r>
              <a:rPr lang="en-US"/>
              <a:t>Since we have a bit more time for dinner, </a:t>
            </a:r>
          </a:p>
          <a:p>
            <a:pPr algn="ctr"/>
            <a:r>
              <a:rPr lang="en-US"/>
              <a:t>you might want to try some of the off-campus options near the LIRR.</a:t>
            </a:r>
          </a:p>
          <a:p>
            <a:pPr algn="ctr"/>
            <a:endParaRPr lang="en-US"/>
          </a:p>
          <a:p>
            <a:pPr algn="ctr"/>
            <a:r>
              <a:rPr lang="en-US"/>
              <a:t>We then return at 7:30 for snacks and a relaxing discussion session</a:t>
            </a:r>
          </a:p>
        </p:txBody>
      </p:sp>
      <p:pic>
        <p:nvPicPr>
          <p:cNvPr id="5" name="Picture 5">
            <a:extLst>
              <a:ext uri="{FF2B5EF4-FFF2-40B4-BE49-F238E27FC236}">
                <a16:creationId xmlns:a16="http://schemas.microsoft.com/office/drawing/2014/main" id="{59CD879C-EE3D-76FF-C6D7-AA5D91FF245F}"/>
              </a:ext>
            </a:extLst>
          </p:cNvPr>
          <p:cNvPicPr>
            <a:picLocks noChangeAspect="1"/>
          </p:cNvPicPr>
          <p:nvPr/>
        </p:nvPicPr>
        <p:blipFill>
          <a:blip r:embed="rId2"/>
          <a:stretch>
            <a:fillRect/>
          </a:stretch>
        </p:blipFill>
        <p:spPr>
          <a:xfrm>
            <a:off x="1120679" y="1830043"/>
            <a:ext cx="6439050" cy="7652758"/>
          </a:xfrm>
          <a:prstGeom prst="rect">
            <a:avLst/>
          </a:prstGeom>
        </p:spPr>
      </p:pic>
    </p:spTree>
    <p:extLst>
      <p:ext uri="{BB962C8B-B14F-4D97-AF65-F5344CB8AC3E}">
        <p14:creationId xmlns:p14="http://schemas.microsoft.com/office/powerpoint/2010/main" val="231942834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49899164917_eed03df6ee_c.jpg" descr="49899164917_eed03df6ee_c.jpg"/>
          <p:cNvPicPr>
            <a:picLocks noChangeAspect="1"/>
          </p:cNvPicPr>
          <p:nvPr/>
        </p:nvPicPr>
        <p:blipFill>
          <a:blip r:embed="rId2"/>
          <a:stretch>
            <a:fillRect/>
          </a:stretch>
        </p:blipFill>
        <p:spPr>
          <a:xfrm>
            <a:off x="5727288" y="1889021"/>
            <a:ext cx="5501411" cy="5501411"/>
          </a:xfrm>
          <a:prstGeom prst="rect">
            <a:avLst/>
          </a:prstGeom>
          <a:ln w="12700">
            <a:miter lim="400000"/>
          </a:ln>
        </p:spPr>
      </p:pic>
      <p:sp>
        <p:nvSpPr>
          <p:cNvPr id="177"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178" name="Welcome to the 2021 CFNS Summer School"/>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Welcome to the 202</a:t>
            </a:r>
            <a:r>
              <a:rPr lang="en-US"/>
              <a:t>3</a:t>
            </a:r>
            <a:r>
              <a:t> CFNS</a:t>
            </a:r>
            <a:r>
              <a:rPr lang="en-US"/>
              <a:t>-CTEQ</a:t>
            </a:r>
            <a:r>
              <a:t> Summer School</a:t>
            </a:r>
          </a:p>
        </p:txBody>
      </p:sp>
      <p:sp>
        <p:nvSpPr>
          <p:cNvPr id="179" name="Rectangle 2"/>
          <p:cNvSpPr/>
          <p:nvPr/>
        </p:nvSpPr>
        <p:spPr>
          <a:xfrm>
            <a:off x="10448417" y="2168686"/>
            <a:ext cx="6891846" cy="28623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1" rIns="60961">
            <a:spAutoFit/>
          </a:bodyPr>
          <a:lstStyle/>
          <a:p>
            <a:pPr algn="ctr">
              <a:spcBef>
                <a:spcPts val="0"/>
              </a:spcBef>
              <a:defRPr spc="0">
                <a:solidFill>
                  <a:srgbClr val="535353"/>
                </a:solidFill>
              </a:defRPr>
            </a:pPr>
            <a:r>
              <a:rPr sz="3000" dirty="0"/>
              <a:t>It is our </a:t>
            </a:r>
            <a:r>
              <a:rPr lang="en-US" sz="3000" dirty="0"/>
              <a:t>fourth</a:t>
            </a:r>
            <a:r>
              <a:rPr sz="3000" dirty="0"/>
              <a:t> </a:t>
            </a:r>
            <a:r>
              <a:rPr lang="en-US" sz="3000" dirty="0"/>
              <a:t>s</a:t>
            </a:r>
            <a:r>
              <a:rPr sz="3000" dirty="0"/>
              <a:t>chool, the first was in 2019 with 25 students</a:t>
            </a:r>
          </a:p>
          <a:p>
            <a:pPr algn="ctr">
              <a:spcBef>
                <a:spcPts val="0"/>
              </a:spcBef>
              <a:defRPr spc="0">
                <a:solidFill>
                  <a:srgbClr val="535353"/>
                </a:solidFill>
              </a:defRPr>
            </a:pPr>
            <a:r>
              <a:rPr sz="3000" dirty="0"/>
              <a:t>the second was online in 2021 with 63 students</a:t>
            </a:r>
            <a:endParaRPr lang="en-US" sz="3000" dirty="0"/>
          </a:p>
          <a:p>
            <a:pPr algn="ctr">
              <a:spcBef>
                <a:spcPts val="0"/>
              </a:spcBef>
              <a:defRPr spc="0">
                <a:solidFill>
                  <a:srgbClr val="535353"/>
                </a:solidFill>
              </a:defRPr>
            </a:pPr>
            <a:r>
              <a:rPr lang="en-US" sz="3000" dirty="0"/>
              <a:t>The third was in 2022 with 20 students in person and 30 online</a:t>
            </a:r>
            <a:endParaRPr sz="3000" dirty="0"/>
          </a:p>
        </p:txBody>
      </p:sp>
      <p:sp>
        <p:nvSpPr>
          <p:cNvPr id="180" name="Rectangle 3"/>
          <p:cNvSpPr/>
          <p:nvPr/>
        </p:nvSpPr>
        <p:spPr>
          <a:xfrm>
            <a:off x="348713" y="2421875"/>
            <a:ext cx="6160728"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1" rIns="60961">
            <a:spAutoFit/>
          </a:bodyPr>
          <a:lstStyle>
            <a:lvl1pPr algn="ctr">
              <a:spcBef>
                <a:spcPts val="0"/>
              </a:spcBef>
              <a:defRPr spc="0">
                <a:solidFill>
                  <a:srgbClr val="535353"/>
                </a:solidFill>
              </a:defRPr>
            </a:lvl1pPr>
          </a:lstStyle>
          <a:p>
            <a:r>
              <a:rPr sz="3000"/>
              <a:t>Welcome to the 202</a:t>
            </a:r>
            <a:r>
              <a:rPr lang="en-US" sz="3000"/>
              <a:t>3</a:t>
            </a:r>
            <a:r>
              <a:rPr sz="3000"/>
              <a:t> CFNS</a:t>
            </a:r>
            <a:r>
              <a:rPr lang="en-US" sz="3000"/>
              <a:t>-CTEQ</a:t>
            </a:r>
            <a:r>
              <a:rPr sz="3000"/>
              <a:t> Summer School dedicated to the physics of the Electron-Ion Collider</a:t>
            </a:r>
          </a:p>
        </p:txBody>
      </p:sp>
      <p:sp>
        <p:nvSpPr>
          <p:cNvPr id="181" name="Rectangle 5"/>
          <p:cNvSpPr/>
          <p:nvPr/>
        </p:nvSpPr>
        <p:spPr>
          <a:xfrm>
            <a:off x="230655" y="7058063"/>
            <a:ext cx="8757831"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1" rIns="60961">
            <a:spAutoFit/>
          </a:bodyPr>
          <a:lstStyle>
            <a:lvl1pPr algn="ctr">
              <a:spcBef>
                <a:spcPts val="0"/>
              </a:spcBef>
              <a:defRPr spc="0">
                <a:solidFill>
                  <a:srgbClr val="535353"/>
                </a:solidFill>
              </a:defRPr>
            </a:lvl1pPr>
          </a:lstStyle>
          <a:p>
            <a:r>
              <a:rPr sz="3000"/>
              <a:t>The Electron-Ion Collider is at a very mature stage and your participation in the project is crucial for its success!</a:t>
            </a:r>
          </a:p>
        </p:txBody>
      </p:sp>
      <p:sp>
        <p:nvSpPr>
          <p:cNvPr id="182" name="Rectangle 6"/>
          <p:cNvSpPr/>
          <p:nvPr/>
        </p:nvSpPr>
        <p:spPr>
          <a:xfrm>
            <a:off x="9889866" y="7097026"/>
            <a:ext cx="7346776"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61" tIns="45720" rIns="60961" bIns="45720" anchor="t">
            <a:spAutoFit/>
          </a:bodyPr>
          <a:lstStyle>
            <a:lvl1pPr algn="ctr">
              <a:spcBef>
                <a:spcPts val="0"/>
              </a:spcBef>
              <a:defRPr spc="0">
                <a:solidFill>
                  <a:srgbClr val="535353"/>
                </a:solidFill>
              </a:defRPr>
            </a:lvl1pPr>
          </a:lstStyle>
          <a:p>
            <a:r>
              <a:rPr sz="3000"/>
              <a:t>We have </a:t>
            </a:r>
            <a:r>
              <a:rPr lang="en-US" sz="3000"/>
              <a:t>4</a:t>
            </a:r>
            <a:r>
              <a:rPr sz="3000"/>
              <a:t>0 in-person</a:t>
            </a:r>
            <a:r>
              <a:rPr lang="en-US" sz="3000"/>
              <a:t> </a:t>
            </a:r>
            <a:r>
              <a:rPr sz="3000"/>
              <a:t>students this year and we are looking forward to a very exciting time</a:t>
            </a:r>
          </a:p>
        </p:txBody>
      </p:sp>
      <p:sp>
        <p:nvSpPr>
          <p:cNvPr id="183" name="Slide Number"/>
          <p:cNvSpPr txBox="1">
            <a:spLocks noGrp="1"/>
          </p:cNvSpPr>
          <p:nvPr>
            <p:ph type="sldNum" sz="quarter" idx="2"/>
          </p:nvPr>
        </p:nvSpPr>
        <p:spPr>
          <a:xfrm>
            <a:off x="16240033" y="9130350"/>
            <a:ext cx="331822" cy="6367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graphicFrame>
        <p:nvGraphicFramePr>
          <p:cNvPr id="2" name="Chart 1">
            <a:extLst>
              <a:ext uri="{FF2B5EF4-FFF2-40B4-BE49-F238E27FC236}">
                <a16:creationId xmlns:a16="http://schemas.microsoft.com/office/drawing/2014/main" id="{62D6B25D-31EE-D926-5363-828935A68368}"/>
              </a:ext>
            </a:extLst>
          </p:cNvPr>
          <p:cNvGraphicFramePr/>
          <p:nvPr>
            <p:extLst>
              <p:ext uri="{D42A27DB-BD31-4B8C-83A1-F6EECF244321}">
                <p14:modId xmlns:p14="http://schemas.microsoft.com/office/powerpoint/2010/main" val="3463035011"/>
              </p:ext>
            </p:extLst>
          </p:nvPr>
        </p:nvGraphicFramePr>
        <p:xfrm>
          <a:off x="11914331" y="4834941"/>
          <a:ext cx="3590567" cy="226208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advAuto="0"/>
      <p:bldP spid="180" grpId="0" animBg="1" advAuto="0"/>
      <p:bldP spid="181" grpId="0" animBg="1" advAuto="0"/>
      <p:bldP spid="182" grpId="0" animBg="1" advAuto="0"/>
      <p:bldGraphic spid="2"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193" name="The SCHool organizers"/>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organizers</a:t>
            </a:r>
          </a:p>
        </p:txBody>
      </p:sp>
      <p:sp>
        <p:nvSpPr>
          <p:cNvPr id="194" name="Slide Number"/>
          <p:cNvSpPr txBox="1">
            <a:spLocks noGrp="1"/>
          </p:cNvSpPr>
          <p:nvPr>
            <p:ph type="sldNum" sz="quarter" idx="2"/>
          </p:nvPr>
        </p:nvSpPr>
        <p:spPr>
          <a:xfrm>
            <a:off x="16240033" y="9103476"/>
            <a:ext cx="331822"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sp>
        <p:nvSpPr>
          <p:cNvPr id="195" name="Organizing Committee:…"/>
          <p:cNvSpPr txBox="1"/>
          <p:nvPr/>
        </p:nvSpPr>
        <p:spPr>
          <a:xfrm>
            <a:off x="900448" y="1888109"/>
            <a:ext cx="12954035" cy="7862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defTabSz="609630">
              <a:spcBef>
                <a:spcPts val="2000"/>
              </a:spcBef>
              <a:defRPr sz="2600" spc="0">
                <a:solidFill>
                  <a:srgbClr val="777777"/>
                </a:solidFill>
              </a:defRPr>
            </a:pPr>
            <a:r>
              <a:rPr sz="3467" dirty="0"/>
              <a:t>Organizing Committee: </a:t>
            </a:r>
          </a:p>
          <a:p>
            <a:pPr marL="609630" indent="-423355" defTabSz="609630">
              <a:spcBef>
                <a:spcPts val="0"/>
              </a:spcBef>
              <a:buClr>
                <a:srgbClr val="777777"/>
              </a:buClr>
              <a:buSzPct val="100000"/>
              <a:buFont typeface="Helvetica"/>
              <a:buChar char="•"/>
              <a:defRPr sz="2600" spc="0">
                <a:solidFill>
                  <a:srgbClr val="777777"/>
                </a:solidFill>
              </a:defRPr>
            </a:pPr>
            <a:r>
              <a:rPr sz="3467" dirty="0"/>
              <a:t>Ross Corliss (SBU)  </a:t>
            </a:r>
          </a:p>
          <a:p>
            <a:pPr marL="609630" indent="-423355" defTabSz="609630">
              <a:spcBef>
                <a:spcPts val="0"/>
              </a:spcBef>
              <a:buClr>
                <a:srgbClr val="777777"/>
              </a:buClr>
              <a:buSzPct val="100000"/>
              <a:buFont typeface="Helvetica"/>
              <a:buChar char="•"/>
              <a:defRPr sz="2600" spc="0">
                <a:solidFill>
                  <a:srgbClr val="777777"/>
                </a:solidFill>
              </a:defRPr>
            </a:pPr>
            <a:r>
              <a:rPr sz="3467" dirty="0"/>
              <a:t>Abhay Deshpande (SBU, CFNS Director)</a:t>
            </a:r>
          </a:p>
          <a:p>
            <a:pPr marL="609630" indent="-423355" defTabSz="609630">
              <a:spcBef>
                <a:spcPts val="0"/>
              </a:spcBef>
              <a:buClr>
                <a:srgbClr val="777777"/>
              </a:buClr>
              <a:buSzPct val="100000"/>
              <a:buFont typeface="Helvetica"/>
              <a:buChar char="•"/>
              <a:defRPr sz="2600" spc="0">
                <a:solidFill>
                  <a:srgbClr val="777777"/>
                </a:solidFill>
              </a:defRPr>
            </a:pPr>
            <a:r>
              <a:rPr lang="en-US" sz="3467" dirty="0"/>
              <a:t>Prakhar Garg (PSU)</a:t>
            </a:r>
          </a:p>
          <a:p>
            <a:pPr marL="609630" indent="-423355" defTabSz="609630">
              <a:spcBef>
                <a:spcPts val="0"/>
              </a:spcBef>
              <a:buClr>
                <a:srgbClr val="777777"/>
              </a:buClr>
              <a:buSzPct val="100000"/>
              <a:buFont typeface="Helvetica"/>
              <a:buChar char="•"/>
              <a:defRPr sz="2600" spc="0">
                <a:solidFill>
                  <a:srgbClr val="777777"/>
                </a:solidFill>
              </a:defRPr>
            </a:pPr>
            <a:r>
              <a:rPr sz="3467" dirty="0"/>
              <a:t>Wenliang “Bill” Li (SBU)</a:t>
            </a:r>
            <a:endParaRPr lang="en-US" sz="3467" dirty="0"/>
          </a:p>
          <a:p>
            <a:pPr marL="609630" indent="-423355" defTabSz="609630">
              <a:spcBef>
                <a:spcPts val="0"/>
              </a:spcBef>
              <a:buClr>
                <a:srgbClr val="777777"/>
              </a:buClr>
              <a:buSzPct val="100000"/>
              <a:buFont typeface="Helvetica"/>
              <a:buChar char="•"/>
              <a:defRPr sz="2600" spc="0">
                <a:solidFill>
                  <a:srgbClr val="777777"/>
                </a:solidFill>
              </a:defRPr>
            </a:pPr>
            <a:r>
              <a:rPr lang="en-US" sz="3467" dirty="0"/>
              <a:t>Fred </a:t>
            </a:r>
            <a:r>
              <a:rPr lang="en-US" sz="3467" dirty="0" err="1"/>
              <a:t>Olness</a:t>
            </a:r>
            <a:r>
              <a:rPr lang="en-US" sz="3467" dirty="0"/>
              <a:t> (SMU)</a:t>
            </a:r>
            <a:endParaRPr sz="3467" dirty="0"/>
          </a:p>
          <a:p>
            <a:pPr marL="609630" indent="-423355" defTabSz="609630">
              <a:spcBef>
                <a:spcPts val="0"/>
              </a:spcBef>
              <a:buClr>
                <a:srgbClr val="777777"/>
              </a:buClr>
              <a:buSzPct val="100000"/>
              <a:buFont typeface="Helvetica"/>
              <a:buChar char="•"/>
              <a:defRPr sz="2600" spc="0">
                <a:solidFill>
                  <a:srgbClr val="777777"/>
                </a:solidFill>
              </a:defRPr>
            </a:pPr>
            <a:r>
              <a:rPr lang="en-US" sz="3467" dirty="0"/>
              <a:t>Alexei Prokudin (PSU Berks, School Chair)</a:t>
            </a:r>
          </a:p>
          <a:p>
            <a:pPr marL="609630" indent="-423355" defTabSz="609630">
              <a:spcBef>
                <a:spcPts val="0"/>
              </a:spcBef>
              <a:buClr>
                <a:srgbClr val="777777"/>
              </a:buClr>
              <a:buSzPct val="100000"/>
              <a:buFont typeface="Helvetica"/>
              <a:buChar char="•"/>
              <a:defRPr sz="2600" spc="0">
                <a:solidFill>
                  <a:srgbClr val="777777"/>
                </a:solidFill>
              </a:defRPr>
            </a:pPr>
            <a:r>
              <a:rPr lang="en-US" sz="3467" dirty="0"/>
              <a:t>Zack Sullivan (IIT)</a:t>
            </a:r>
            <a:endParaRPr sz="3467" dirty="0"/>
          </a:p>
          <a:p>
            <a:pPr defTabSz="609630">
              <a:spcBef>
                <a:spcPts val="0"/>
              </a:spcBef>
              <a:defRPr sz="2600" spc="0">
                <a:solidFill>
                  <a:srgbClr val="777777"/>
                </a:solidFill>
              </a:defRPr>
            </a:pPr>
            <a:endParaRPr sz="3467" dirty="0"/>
          </a:p>
          <a:p>
            <a:pPr defTabSz="609630">
              <a:spcBef>
                <a:spcPts val="2000"/>
              </a:spcBef>
              <a:defRPr sz="2600" spc="0">
                <a:solidFill>
                  <a:srgbClr val="777777"/>
                </a:solidFill>
              </a:defRPr>
            </a:pPr>
            <a:r>
              <a:rPr sz="3467" dirty="0"/>
              <a:t>Administrative support:</a:t>
            </a:r>
          </a:p>
          <a:p>
            <a:pPr marL="609630" indent="-423355" defTabSz="609630">
              <a:spcBef>
                <a:spcPts val="0"/>
              </a:spcBef>
              <a:buClr>
                <a:srgbClr val="777777"/>
              </a:buClr>
              <a:buSzPct val="100000"/>
              <a:buFont typeface="Helvetica"/>
              <a:buChar char="•"/>
              <a:defRPr sz="2600" spc="0">
                <a:solidFill>
                  <a:srgbClr val="777777"/>
                </a:solidFill>
              </a:defRPr>
            </a:pPr>
            <a:r>
              <a:rPr sz="3467" dirty="0"/>
              <a:t>Socorro </a:t>
            </a:r>
            <a:r>
              <a:rPr sz="3467" dirty="0" err="1"/>
              <a:t>Delquaglio</a:t>
            </a:r>
            <a:r>
              <a:rPr sz="3467" dirty="0"/>
              <a:t> (SBU)</a:t>
            </a:r>
          </a:p>
          <a:p>
            <a:pPr marL="609630" indent="-423355" defTabSz="609630">
              <a:spcBef>
                <a:spcPts val="0"/>
              </a:spcBef>
              <a:buClr>
                <a:srgbClr val="777777"/>
              </a:buClr>
              <a:buSzPct val="100000"/>
              <a:buFont typeface="Helvetica"/>
              <a:buChar char="•"/>
              <a:defRPr sz="2600" spc="0">
                <a:solidFill>
                  <a:srgbClr val="777777"/>
                </a:solidFill>
              </a:defRPr>
            </a:pPr>
            <a:r>
              <a:rPr sz="3467" dirty="0"/>
              <a:t>Rachel Nieves (BNL)</a:t>
            </a:r>
          </a:p>
          <a:p>
            <a:pPr marL="609630" indent="-423355" defTabSz="609630">
              <a:spcBef>
                <a:spcPts val="0"/>
              </a:spcBef>
              <a:buClr>
                <a:srgbClr val="777777"/>
              </a:buClr>
              <a:buSzPct val="100000"/>
              <a:buFont typeface="Helvetica"/>
              <a:buChar char="•"/>
              <a:defRPr sz="2600" spc="0">
                <a:solidFill>
                  <a:srgbClr val="777777"/>
                </a:solidFill>
              </a:defRPr>
            </a:pPr>
            <a:r>
              <a:rPr sz="3467" dirty="0"/>
              <a:t>Marlene Vera-</a:t>
            </a:r>
            <a:r>
              <a:rPr sz="3467" dirty="0" err="1"/>
              <a:t>Viteri</a:t>
            </a:r>
            <a:r>
              <a:rPr sz="3467" dirty="0"/>
              <a:t> (SBU)</a:t>
            </a:r>
          </a:p>
          <a:p>
            <a:pPr defTabSz="609630">
              <a:spcBef>
                <a:spcPts val="0"/>
              </a:spcBef>
              <a:defRPr sz="2600" spc="0">
                <a:solidFill>
                  <a:srgbClr val="777777"/>
                </a:solidFill>
              </a:defRPr>
            </a:pPr>
            <a:endParaRPr sz="3467" dirty="0"/>
          </a:p>
        </p:txBody>
      </p:sp>
      <p:pic>
        <p:nvPicPr>
          <p:cNvPr id="198" name="cfns_logo_2018.png" descr="cfns_logo_2018.png"/>
          <p:cNvPicPr>
            <a:picLocks noChangeAspect="1"/>
          </p:cNvPicPr>
          <p:nvPr/>
        </p:nvPicPr>
        <p:blipFill>
          <a:blip r:embed="rId2"/>
          <a:stretch>
            <a:fillRect/>
          </a:stretch>
        </p:blipFill>
        <p:spPr>
          <a:xfrm>
            <a:off x="10724551" y="1916550"/>
            <a:ext cx="5983104" cy="2960250"/>
          </a:xfrm>
          <a:prstGeom prst="rect">
            <a:avLst/>
          </a:prstGeom>
          <a:ln w="12700">
            <a:miter lim="400000"/>
          </a:ln>
        </p:spPr>
      </p:pic>
      <p:pic>
        <p:nvPicPr>
          <p:cNvPr id="3" name="Picture 2" descr="A blue screen with yellow letters&#10;&#10;Description automatically generated with low confidence">
            <a:extLst>
              <a:ext uri="{FF2B5EF4-FFF2-40B4-BE49-F238E27FC236}">
                <a16:creationId xmlns:a16="http://schemas.microsoft.com/office/drawing/2014/main" id="{6B5C6B8F-34E2-554E-8628-66DF3A4CD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3949" y="5760550"/>
            <a:ext cx="3681068" cy="207650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 descr="Image"/>
          <p:cNvPicPr>
            <a:picLocks noChangeAspect="1"/>
          </p:cNvPicPr>
          <p:nvPr/>
        </p:nvPicPr>
        <p:blipFill>
          <a:blip r:embed="rId2"/>
          <a:stretch>
            <a:fillRect/>
          </a:stretch>
        </p:blipFill>
        <p:spPr>
          <a:xfrm>
            <a:off x="-632912" y="893586"/>
            <a:ext cx="14908471" cy="8386015"/>
          </a:xfrm>
          <a:prstGeom prst="rect">
            <a:avLst/>
          </a:prstGeom>
          <a:ln w="12700">
            <a:miter lim="400000"/>
          </a:ln>
        </p:spPr>
      </p:pic>
      <p:sp>
        <p:nvSpPr>
          <p:cNvPr id="201" name="High luminosity: (~1033 - 1034 cm−2 s−1) (~1000 times that of HERA)…"/>
          <p:cNvSpPr txBox="1">
            <a:spLocks noGrp="1"/>
          </p:cNvSpPr>
          <p:nvPr>
            <p:ph type="body" sz="half" idx="4294967295"/>
          </p:nvPr>
        </p:nvSpPr>
        <p:spPr>
          <a:xfrm>
            <a:off x="6942076" y="5367245"/>
            <a:ext cx="10398187" cy="3912356"/>
          </a:xfrm>
          <a:prstGeom prst="rect">
            <a:avLst/>
          </a:prstGeom>
          <a:solidFill>
            <a:srgbClr val="FFFFFF"/>
          </a:solidFill>
        </p:spPr>
        <p:txBody>
          <a:bodyPr/>
          <a:lstStyle/>
          <a:p>
            <a:pPr marL="463658" indent="-463658" defTabSz="576439">
              <a:spcBef>
                <a:spcPts val="1733"/>
              </a:spcBef>
              <a:defRPr sz="2368"/>
            </a:pPr>
            <a:r>
              <a:t>High luminosity: (~</a:t>
            </a:r>
            <a:r>
              <a:rPr>
                <a:solidFill>
                  <a:srgbClr val="99195E"/>
                </a:solidFill>
              </a:rPr>
              <a:t>10</a:t>
            </a:r>
            <a:r>
              <a:rPr baseline="31999">
                <a:solidFill>
                  <a:srgbClr val="99195E"/>
                </a:solidFill>
              </a:rPr>
              <a:t>33 </a:t>
            </a:r>
            <a:r>
              <a:rPr>
                <a:solidFill>
                  <a:srgbClr val="99195E"/>
                </a:solidFill>
              </a:rPr>
              <a:t>- 10</a:t>
            </a:r>
            <a:r>
              <a:rPr baseline="31999">
                <a:solidFill>
                  <a:srgbClr val="99195E"/>
                </a:solidFill>
              </a:rPr>
              <a:t>34</a:t>
            </a:r>
            <a:r>
              <a:t> cm</a:t>
            </a:r>
            <a:r>
              <a:rPr baseline="31999"/>
              <a:t>−2</a:t>
            </a:r>
            <a:r>
              <a:t> s</a:t>
            </a:r>
            <a:r>
              <a:rPr baseline="31999"/>
              <a:t>−1</a:t>
            </a:r>
            <a:r>
              <a:t>) (~1000 times that of HERA)</a:t>
            </a:r>
          </a:p>
          <a:p>
            <a:pPr marL="463658" indent="-463658" defTabSz="576439">
              <a:spcBef>
                <a:spcPts val="1733"/>
              </a:spcBef>
              <a:defRPr sz="2368"/>
            </a:pPr>
            <a:r>
              <a:rPr>
                <a:solidFill>
                  <a:srgbClr val="99195E"/>
                </a:solidFill>
              </a:rPr>
              <a:t>Variable</a:t>
            </a:r>
            <a:r>
              <a:t> CM energy: </a:t>
            </a:r>
            <a:r>
              <a:rPr>
                <a:solidFill>
                  <a:srgbClr val="99195E"/>
                </a:solidFill>
              </a:rPr>
              <a:t>20</a:t>
            </a:r>
            <a:r>
              <a:t> — </a:t>
            </a:r>
            <a:r>
              <a:rPr>
                <a:solidFill>
                  <a:srgbClr val="99195E"/>
                </a:solidFill>
              </a:rPr>
              <a:t>100 </a:t>
            </a:r>
            <a:r>
              <a:t>GeV upgradable to</a:t>
            </a:r>
            <a:r>
              <a:rPr>
                <a:solidFill>
                  <a:srgbClr val="99195E"/>
                </a:solidFill>
              </a:rPr>
              <a:t> 140</a:t>
            </a:r>
            <a:r>
              <a:t> GeV</a:t>
            </a:r>
          </a:p>
          <a:p>
            <a:pPr marL="463658" indent="-463658" defTabSz="576439">
              <a:spcBef>
                <a:spcPts val="1733"/>
              </a:spcBef>
              <a:defRPr sz="2368"/>
            </a:pPr>
            <a:r>
              <a:t>Highly polarized ~</a:t>
            </a:r>
            <a:r>
              <a:rPr>
                <a:solidFill>
                  <a:srgbClr val="99195E"/>
                </a:solidFill>
              </a:rPr>
              <a:t>70</a:t>
            </a:r>
            <a:r>
              <a:rPr>
                <a:solidFill>
                  <a:srgbClr val="8C275D"/>
                </a:solidFill>
              </a:rPr>
              <a:t>%</a:t>
            </a:r>
            <a:r>
              <a:t> electron and ~</a:t>
            </a:r>
            <a:r>
              <a:rPr>
                <a:solidFill>
                  <a:srgbClr val="99195E"/>
                </a:solidFill>
              </a:rPr>
              <a:t>70</a:t>
            </a:r>
            <a:r>
              <a:rPr>
                <a:solidFill>
                  <a:srgbClr val="8C275D"/>
                </a:solidFill>
              </a:rPr>
              <a:t>% </a:t>
            </a:r>
            <a:r>
              <a:t>nucleon beams</a:t>
            </a:r>
          </a:p>
          <a:p>
            <a:pPr marL="463658" indent="-463658" defTabSz="576439">
              <a:spcBef>
                <a:spcPts val="1733"/>
              </a:spcBef>
              <a:defRPr sz="2368"/>
            </a:pPr>
            <a:r>
              <a:t>Ion beams from deuterons to heavy nuclei such as gold, lead, or uranium</a:t>
            </a:r>
          </a:p>
          <a:p>
            <a:pPr marL="463658" indent="-463658" defTabSz="576439">
              <a:spcBef>
                <a:spcPts val="1733"/>
              </a:spcBef>
              <a:defRPr sz="2368"/>
            </a:pPr>
            <a:r>
              <a:t>Possibility of more than one interaction region (none of the major facilities operates with one detector only - important for discovery potential)</a:t>
            </a:r>
          </a:p>
        </p:txBody>
      </p:sp>
      <p:sp>
        <p:nvSpPr>
          <p:cNvPr id="202"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203" name="The electron-ion collider @ BNL"/>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electron-ion collider @ BNL</a:t>
            </a:r>
          </a:p>
        </p:txBody>
      </p:sp>
      <p:sp>
        <p:nvSpPr>
          <p:cNvPr id="204" name="Slide Number"/>
          <p:cNvSpPr txBox="1">
            <a:spLocks noGrp="1"/>
          </p:cNvSpPr>
          <p:nvPr>
            <p:ph type="sldNum" sz="quarter" idx="2"/>
          </p:nvPr>
        </p:nvSpPr>
        <p:spPr>
          <a:xfrm>
            <a:off x="16240033" y="9092719"/>
            <a:ext cx="331822"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a:t>
            </a:fld>
            <a:endParaRPr/>
          </a:p>
        </p:txBody>
      </p:sp>
      <p:sp>
        <p:nvSpPr>
          <p:cNvPr id="205" name="White Paper (2012)…"/>
          <p:cNvSpPr txBox="1"/>
          <p:nvPr/>
        </p:nvSpPr>
        <p:spPr>
          <a:xfrm>
            <a:off x="319228" y="8389158"/>
            <a:ext cx="4796723" cy="971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p>
            <a:pPr defTabSz="609630">
              <a:lnSpc>
                <a:spcPts val="3334"/>
              </a:lnSpc>
              <a:spcBef>
                <a:spcPts val="0"/>
              </a:spcBef>
              <a:defRPr sz="2000" spc="0">
                <a:solidFill>
                  <a:srgbClr val="99195E"/>
                </a:solidFill>
              </a:defRPr>
            </a:pPr>
            <a:r>
              <a:rPr sz="2667"/>
              <a:t>White Paper (2012)</a:t>
            </a:r>
          </a:p>
          <a:p>
            <a:pPr defTabSz="609630">
              <a:lnSpc>
                <a:spcPts val="3334"/>
              </a:lnSpc>
              <a:spcBef>
                <a:spcPts val="0"/>
              </a:spcBef>
              <a:defRPr sz="2000" spc="0">
                <a:solidFill>
                  <a:srgbClr val="99195E"/>
                </a:solidFill>
              </a:defRPr>
            </a:pPr>
            <a:r>
              <a:rPr sz="2667" err="1"/>
              <a:t>Accardi</a:t>
            </a:r>
            <a:r>
              <a:rPr sz="2667"/>
              <a:t> et al, arXiv:1212:1701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1">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0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0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08" name="The electron-ion collider: scientific questions"/>
          <p:cNvSpPr>
            <a:spLocks noGrp="1"/>
          </p:cNvSpPr>
          <p:nvPr>
            <p:ph type="title"/>
          </p:nvPr>
        </p:nvSpPr>
        <p:spPr>
          <a:prstGeom prst="rect">
            <a:avLst/>
          </a:prstGeom>
        </p:spPr>
        <p:txBody>
          <a:bodyPr>
            <a:normAutofit fontScale="90000"/>
          </a:bodyPr>
          <a:lstStyle>
            <a:lvl1pPr defTabSz="543305">
              <a:spcBef>
                <a:spcPts val="2100"/>
              </a:spcBef>
              <a:defRPr sz="4836"/>
            </a:lvl1pPr>
          </a:lstStyle>
          <a:p>
            <a:r>
              <a:t>The electron-ion collider: scientific questions</a:t>
            </a:r>
          </a:p>
        </p:txBody>
      </p:sp>
      <p:sp>
        <p:nvSpPr>
          <p:cNvPr id="209" name="Slide Number"/>
          <p:cNvSpPr>
            <a:spLocks noGrp="1"/>
          </p:cNvSpPr>
          <p:nvPr>
            <p:ph type="sldNum" sz="quarter" idx="2"/>
          </p:nvPr>
        </p:nvSpPr>
        <p:spPr>
          <a:xfrm>
            <a:off x="16240033" y="9110304"/>
            <a:ext cx="331822"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210" name="How do the nucleonic properties such as mass and spin emerge from partons and their underlying interactions?…"/>
          <p:cNvSpPr>
            <a:spLocks noGrp="1"/>
          </p:cNvSpPr>
          <p:nvPr>
            <p:ph type="body" idx="4294967295"/>
          </p:nvPr>
        </p:nvSpPr>
        <p:spPr>
          <a:xfrm>
            <a:off x="543488" y="1998047"/>
            <a:ext cx="16485699" cy="6490860"/>
          </a:xfrm>
          <a:prstGeom prst="rect">
            <a:avLst/>
          </a:prstGeom>
          <a:solidFill>
            <a:srgbClr val="FFFFFF"/>
          </a:solidFill>
        </p:spPr>
        <p:txBody>
          <a:bodyPr/>
          <a:lstStyle/>
          <a:p>
            <a:pPr marL="551377" indent="-551377" defTabSz="685494">
              <a:spcBef>
                <a:spcPts val="2000"/>
              </a:spcBef>
              <a:defRPr sz="2816"/>
            </a:pPr>
            <a:r>
              <a:t>How do the nucleonic properties such as mass and spin emerge from </a:t>
            </a:r>
            <a:r>
              <a:rPr err="1"/>
              <a:t>partons</a:t>
            </a:r>
            <a:r>
              <a:t> and their underlying interactions?</a:t>
            </a:r>
          </a:p>
          <a:p>
            <a:pPr marL="551377" indent="-551377" defTabSz="685494">
              <a:spcBef>
                <a:spcPts val="2000"/>
              </a:spcBef>
              <a:defRPr sz="2816"/>
            </a:pPr>
            <a:r>
              <a:t>How are </a:t>
            </a:r>
            <a:r>
              <a:rPr err="1"/>
              <a:t>partons</a:t>
            </a:r>
            <a:r>
              <a:t> inside the nucleon distributed in both momentum and position space?</a:t>
            </a:r>
          </a:p>
          <a:p>
            <a:pPr marL="551377" indent="-551377" defTabSz="685494">
              <a:spcBef>
                <a:spcPts val="2000"/>
              </a:spcBef>
              <a:defRPr sz="2816"/>
            </a:pPr>
            <a:r>
              <a:t>How do color-charged quarks and gluons, and jets, interact with a nuclear medium? How do the confined hadronic states emerge from these quarks and gluons? How do the quark-gluon interactions create nuclear binding?</a:t>
            </a:r>
          </a:p>
          <a:p>
            <a:pPr marL="551377" indent="-551377" defTabSz="685494">
              <a:spcBef>
                <a:spcPts val="2000"/>
              </a:spcBef>
              <a:defRPr sz="2816"/>
            </a:pPr>
            <a:r>
              <a:t>How does a dense nuclear environment affect the dynamics of quarks and gluons, their correlations, and their interactions? What happens to the gluon density in nuclei? Does it saturate at high energy, giving rise to gluonic matter or a gluonic phase with universal properties in all nuclei and even in nucleons?</a:t>
            </a:r>
          </a:p>
        </p:txBody>
      </p:sp>
      <p:sp>
        <p:nvSpPr>
          <p:cNvPr id="211" name="White Paper (2012)…"/>
          <p:cNvSpPr txBox="1"/>
          <p:nvPr/>
        </p:nvSpPr>
        <p:spPr>
          <a:xfrm>
            <a:off x="10789072" y="555376"/>
            <a:ext cx="4656975" cy="971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defTabSz="609630">
              <a:lnSpc>
                <a:spcPts val="3334"/>
              </a:lnSpc>
              <a:spcBef>
                <a:spcPts val="0"/>
              </a:spcBef>
              <a:defRPr sz="2000" spc="0">
                <a:solidFill>
                  <a:srgbClr val="99195E"/>
                </a:solidFill>
              </a:defRPr>
            </a:pPr>
            <a:r>
              <a:rPr sz="2667"/>
              <a:t>White Paper (2012)</a:t>
            </a:r>
          </a:p>
          <a:p>
            <a:pPr defTabSz="609630">
              <a:lnSpc>
                <a:spcPts val="3334"/>
              </a:lnSpc>
              <a:spcBef>
                <a:spcPts val="0"/>
              </a:spcBef>
              <a:defRPr sz="2000" spc="0">
                <a:solidFill>
                  <a:srgbClr val="99195E"/>
                </a:solidFill>
              </a:defRPr>
            </a:pPr>
            <a:r>
              <a:rPr sz="2667" err="1"/>
              <a:t>Accardi</a:t>
            </a:r>
            <a:r>
              <a:rPr sz="2667"/>
              <a:t> et al, arXiv:1212:1701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21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2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14" name="The SCHool lecturers: first week"/>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lecturers: first week</a:t>
            </a:r>
          </a:p>
        </p:txBody>
      </p:sp>
      <p:sp>
        <p:nvSpPr>
          <p:cNvPr id="215" name="Slide Number"/>
          <p:cNvSpPr txBox="1">
            <a:spLocks noGrp="1"/>
          </p:cNvSpPr>
          <p:nvPr>
            <p:ph type="sldNum" sz="quarter" idx="2"/>
          </p:nvPr>
        </p:nvSpPr>
        <p:spPr>
          <a:xfrm>
            <a:off x="16240033" y="9057558"/>
            <a:ext cx="331822"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a:t>
            </a:fld>
            <a:endParaRPr/>
          </a:p>
        </p:txBody>
      </p:sp>
      <p:sp>
        <p:nvSpPr>
          <p:cNvPr id="216" name="Barbara Pasquini (Pavia, Italy)"/>
          <p:cNvSpPr txBox="1"/>
          <p:nvPr/>
        </p:nvSpPr>
        <p:spPr>
          <a:xfrm>
            <a:off x="3901163" y="3692412"/>
            <a:ext cx="4203547"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George </a:t>
            </a:r>
            <a:r>
              <a:rPr lang="en-US" sz="2933" err="1"/>
              <a:t>Sterman</a:t>
            </a:r>
            <a:r>
              <a:rPr lang="en-US" sz="2933"/>
              <a:t> (SBU) </a:t>
            </a:r>
            <a:endParaRPr sz="2933"/>
          </a:p>
        </p:txBody>
      </p:sp>
      <p:sp>
        <p:nvSpPr>
          <p:cNvPr id="217" name="Chris Monahan (William&amp;Mary)"/>
          <p:cNvSpPr txBox="1"/>
          <p:nvPr/>
        </p:nvSpPr>
        <p:spPr>
          <a:xfrm>
            <a:off x="9811271" y="3640394"/>
            <a:ext cx="4311782"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Ernst </a:t>
            </a:r>
            <a:r>
              <a:rPr lang="en-US" sz="2933" err="1"/>
              <a:t>Sichtermann</a:t>
            </a:r>
            <a:r>
              <a:rPr lang="en-US" sz="2933"/>
              <a:t> (LBL)</a:t>
            </a:r>
            <a:endParaRPr sz="2933"/>
          </a:p>
        </p:txBody>
      </p:sp>
      <p:sp>
        <p:nvSpPr>
          <p:cNvPr id="218" name="Abhay Deshpande (SBU)"/>
          <p:cNvSpPr txBox="1"/>
          <p:nvPr/>
        </p:nvSpPr>
        <p:spPr>
          <a:xfrm>
            <a:off x="773767" y="6499763"/>
            <a:ext cx="3169162"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Iain Stewart (MIT)</a:t>
            </a:r>
            <a:endParaRPr sz="2933"/>
          </a:p>
        </p:txBody>
      </p:sp>
      <p:sp>
        <p:nvSpPr>
          <p:cNvPr id="219" name="Tom Mehen (Duke)"/>
          <p:cNvSpPr txBox="1"/>
          <p:nvPr/>
        </p:nvSpPr>
        <p:spPr>
          <a:xfrm>
            <a:off x="12450913" y="6305564"/>
            <a:ext cx="3906992"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Thomas Britton (</a:t>
            </a:r>
            <a:r>
              <a:rPr lang="en-US" sz="2933" err="1"/>
              <a:t>JLab</a:t>
            </a:r>
            <a:r>
              <a:rPr lang="en-US" sz="2933"/>
              <a:t>)</a:t>
            </a:r>
            <a:endParaRPr sz="2933"/>
          </a:p>
        </p:txBody>
      </p:sp>
      <p:sp>
        <p:nvSpPr>
          <p:cNvPr id="220" name="Liz Sexton Kennedy (FNAL)"/>
          <p:cNvSpPr txBox="1"/>
          <p:nvPr/>
        </p:nvSpPr>
        <p:spPr>
          <a:xfrm>
            <a:off x="3257907" y="8931368"/>
            <a:ext cx="3820815"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Todd </a:t>
            </a:r>
            <a:r>
              <a:rPr lang="en-US" sz="2933" err="1"/>
              <a:t>Satogata</a:t>
            </a:r>
            <a:r>
              <a:rPr lang="en-US" sz="2933"/>
              <a:t> (</a:t>
            </a:r>
            <a:r>
              <a:rPr lang="en-US" sz="2933" err="1"/>
              <a:t>JLab</a:t>
            </a:r>
            <a:r>
              <a:rPr lang="en-US" sz="2933"/>
              <a:t>)</a:t>
            </a:r>
            <a:endParaRPr sz="2933"/>
          </a:p>
        </p:txBody>
      </p:sp>
      <p:sp>
        <p:nvSpPr>
          <p:cNvPr id="221" name="Thomas Ullrich (BNL)"/>
          <p:cNvSpPr txBox="1"/>
          <p:nvPr/>
        </p:nvSpPr>
        <p:spPr>
          <a:xfrm>
            <a:off x="9601213" y="8931368"/>
            <a:ext cx="3082984"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John Lajoie (ISU)</a:t>
            </a:r>
            <a:endParaRPr sz="2933"/>
          </a:p>
        </p:txBody>
      </p:sp>
      <p:pic>
        <p:nvPicPr>
          <p:cNvPr id="3" name="Picture 2" descr="A person with a mustache wearing a suit and tie&#10;&#10;Description automatically generated with medium confidence">
            <a:extLst>
              <a:ext uri="{FF2B5EF4-FFF2-40B4-BE49-F238E27FC236}">
                <a16:creationId xmlns:a16="http://schemas.microsoft.com/office/drawing/2014/main" id="{5B13BE24-ED32-0E3B-A61A-69CD0B9A90BF}"/>
              </a:ext>
            </a:extLst>
          </p:cNvPr>
          <p:cNvPicPr>
            <a:picLocks noChangeAspect="1"/>
          </p:cNvPicPr>
          <p:nvPr/>
        </p:nvPicPr>
        <p:blipFill rotWithShape="1">
          <a:blip r:embed="rId2">
            <a:extLst>
              <a:ext uri="{28A0092B-C50C-407E-A947-70E740481C1C}">
                <a14:useLocalDpi xmlns:a14="http://schemas.microsoft.com/office/drawing/2010/main" val="0"/>
              </a:ext>
            </a:extLst>
          </a:blip>
          <a:srcRect t="6468" b="27363"/>
          <a:stretch/>
        </p:blipFill>
        <p:spPr>
          <a:xfrm>
            <a:off x="4843467" y="1615848"/>
            <a:ext cx="2073676" cy="2073676"/>
          </a:xfrm>
          <a:prstGeom prst="ellipse">
            <a:avLst/>
          </a:prstGeom>
        </p:spPr>
      </p:pic>
      <p:pic>
        <p:nvPicPr>
          <p:cNvPr id="5" name="Picture 4" descr="A person in a blue shirt&#10;&#10;Description automatically generated with medium confidence">
            <a:extLst>
              <a:ext uri="{FF2B5EF4-FFF2-40B4-BE49-F238E27FC236}">
                <a16:creationId xmlns:a16="http://schemas.microsoft.com/office/drawing/2014/main" id="{626018D0-CC50-F1FE-447B-C5986FF9F65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830603" y="1558973"/>
            <a:ext cx="2075688" cy="2075688"/>
          </a:xfrm>
          <a:prstGeom prst="ellipse">
            <a:avLst/>
          </a:prstGeom>
        </p:spPr>
      </p:pic>
      <p:pic>
        <p:nvPicPr>
          <p:cNvPr id="7" name="Picture 6" descr="A close-up of a person smiling&#10;&#10;Description automatically generated with medium confidence">
            <a:extLst>
              <a:ext uri="{FF2B5EF4-FFF2-40B4-BE49-F238E27FC236}">
                <a16:creationId xmlns:a16="http://schemas.microsoft.com/office/drawing/2014/main" id="{8046209E-36CF-6544-5BC7-8751CD2009B0}"/>
              </a:ext>
            </a:extLst>
          </p:cNvPr>
          <p:cNvPicPr>
            <a:picLocks noChangeAspect="1"/>
          </p:cNvPicPr>
          <p:nvPr/>
        </p:nvPicPr>
        <p:blipFill rotWithShape="1">
          <a:blip r:embed="rId4">
            <a:extLst>
              <a:ext uri="{28A0092B-C50C-407E-A947-70E740481C1C}">
                <a14:useLocalDpi xmlns:a14="http://schemas.microsoft.com/office/drawing/2010/main" val="0"/>
              </a:ext>
            </a:extLst>
          </a:blip>
          <a:srcRect l="10000" r="10000"/>
          <a:stretch/>
        </p:blipFill>
        <p:spPr>
          <a:xfrm>
            <a:off x="1141522" y="4150612"/>
            <a:ext cx="2075688" cy="2075688"/>
          </a:xfrm>
          <a:prstGeom prst="ellipse">
            <a:avLst/>
          </a:prstGeom>
        </p:spPr>
      </p:pic>
      <p:pic>
        <p:nvPicPr>
          <p:cNvPr id="9" name="Picture 8" descr="A person with a beard smiling&#10;&#10;Description automatically generated with medium confidence">
            <a:extLst>
              <a:ext uri="{FF2B5EF4-FFF2-40B4-BE49-F238E27FC236}">
                <a16:creationId xmlns:a16="http://schemas.microsoft.com/office/drawing/2014/main" id="{1DFB35C0-D8DE-050C-C506-58EF9C621C7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085209" y="4308477"/>
            <a:ext cx="2075688" cy="2075688"/>
          </a:xfrm>
          <a:prstGeom prst="ellipse">
            <a:avLst/>
          </a:prstGeom>
        </p:spPr>
      </p:pic>
      <p:pic>
        <p:nvPicPr>
          <p:cNvPr id="12" name="Picture 11" descr="A person holding a small computer chip&#10;&#10;Description automatically generated with low confidence">
            <a:extLst>
              <a:ext uri="{FF2B5EF4-FFF2-40B4-BE49-F238E27FC236}">
                <a16:creationId xmlns:a16="http://schemas.microsoft.com/office/drawing/2014/main" id="{42C82857-F4A5-0AC2-0B77-86AC6CB74DBD}"/>
              </a:ext>
            </a:extLst>
          </p:cNvPr>
          <p:cNvPicPr>
            <a:picLocks noChangeAspect="1"/>
          </p:cNvPicPr>
          <p:nvPr/>
        </p:nvPicPr>
        <p:blipFill rotWithShape="1">
          <a:blip r:embed="rId6">
            <a:extLst>
              <a:ext uri="{28A0092B-C50C-407E-A947-70E740481C1C}">
                <a14:useLocalDpi xmlns:a14="http://schemas.microsoft.com/office/drawing/2010/main" val="0"/>
              </a:ext>
            </a:extLst>
          </a:blip>
          <a:srcRect l="53309" r="3329" b="33161"/>
          <a:stretch/>
        </p:blipFill>
        <p:spPr>
          <a:xfrm>
            <a:off x="10819565" y="6806645"/>
            <a:ext cx="2040745" cy="2075688"/>
          </a:xfrm>
          <a:prstGeom prst="ellipse">
            <a:avLst/>
          </a:prstGeom>
        </p:spPr>
      </p:pic>
      <p:pic>
        <p:nvPicPr>
          <p:cNvPr id="14" name="Picture 13" descr="A person smiling at the camera&#10;&#10;Description automatically generated with low confidence">
            <a:extLst>
              <a:ext uri="{FF2B5EF4-FFF2-40B4-BE49-F238E27FC236}">
                <a16:creationId xmlns:a16="http://schemas.microsoft.com/office/drawing/2014/main" id="{F5D25DC2-78FE-01A6-76F5-75278AC1F8C1}"/>
              </a:ext>
            </a:extLst>
          </p:cNvPr>
          <p:cNvPicPr>
            <a:picLocks noChangeAspect="1"/>
          </p:cNvPicPr>
          <p:nvPr/>
        </p:nvPicPr>
        <p:blipFill rotWithShape="1">
          <a:blip r:embed="rId7">
            <a:extLst>
              <a:ext uri="{28A0092B-C50C-407E-A947-70E740481C1C}">
                <a14:useLocalDpi xmlns:a14="http://schemas.microsoft.com/office/drawing/2010/main" val="0"/>
              </a:ext>
            </a:extLst>
          </a:blip>
          <a:srcRect l="33020" t="5086" r="19007" b="9630"/>
          <a:stretch/>
        </p:blipFill>
        <p:spPr>
          <a:xfrm rot="16200000">
            <a:off x="4069528" y="6849868"/>
            <a:ext cx="2075688" cy="2075688"/>
          </a:xfrm>
          <a:prstGeom prst="ellipse">
            <a:avLst/>
          </a:prstGeom>
        </p:spPr>
      </p:pic>
      <p:pic>
        <p:nvPicPr>
          <p:cNvPr id="17" name="Picture 16" descr="A person in a black turtleneck&#10;&#10;Description automatically generated with low confidence">
            <a:extLst>
              <a:ext uri="{FF2B5EF4-FFF2-40B4-BE49-F238E27FC236}">
                <a16:creationId xmlns:a16="http://schemas.microsoft.com/office/drawing/2014/main" id="{32C607FB-C806-AA23-A2C3-4B1B75A0FBF8}"/>
              </a:ext>
            </a:extLst>
          </p:cNvPr>
          <p:cNvPicPr>
            <a:picLocks noChangeAspect="1"/>
          </p:cNvPicPr>
          <p:nvPr/>
        </p:nvPicPr>
        <p:blipFill rotWithShape="1">
          <a:blip r:embed="rId8">
            <a:extLst>
              <a:ext uri="{28A0092B-C50C-407E-A947-70E740481C1C}">
                <a14:useLocalDpi xmlns:a14="http://schemas.microsoft.com/office/drawing/2010/main" val="0"/>
              </a:ext>
            </a:extLst>
          </a:blip>
          <a:srcRect l="4150" t="7216" b="28892"/>
          <a:stretch/>
        </p:blipFill>
        <p:spPr>
          <a:xfrm>
            <a:off x="7291898" y="4424075"/>
            <a:ext cx="2075688" cy="2075688"/>
          </a:xfrm>
          <a:prstGeom prst="ellipse">
            <a:avLst/>
          </a:prstGeom>
        </p:spPr>
      </p:pic>
      <p:sp>
        <p:nvSpPr>
          <p:cNvPr id="18" name="Thomas Ullrich (BNL)">
            <a:extLst>
              <a:ext uri="{FF2B5EF4-FFF2-40B4-BE49-F238E27FC236}">
                <a16:creationId xmlns:a16="http://schemas.microsoft.com/office/drawing/2014/main" id="{E594D013-F1AD-68B4-FD94-AA16BC38CA34}"/>
              </a:ext>
            </a:extLst>
          </p:cNvPr>
          <p:cNvSpPr txBox="1"/>
          <p:nvPr/>
        </p:nvSpPr>
        <p:spPr>
          <a:xfrm>
            <a:off x="6437672" y="6535914"/>
            <a:ext cx="3752655"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Huey-Wen Lin (MSU)</a:t>
            </a:r>
            <a:endParaRPr sz="2933"/>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Line"/>
          <p:cNvSpPr/>
          <p:nvPr/>
        </p:nvSpPr>
        <p:spPr>
          <a:xfrm>
            <a:off x="762023" y="473999"/>
            <a:ext cx="15816216" cy="0"/>
          </a:xfrm>
          <a:prstGeom prst="line">
            <a:avLst/>
          </a:prstGeom>
          <a:ln w="38100" cap="rnd">
            <a:solidFill>
              <a:srgbClr val="A4354C"/>
            </a:solidFill>
            <a:custDash>
              <a:ds d="100000" sp="200000"/>
            </a:custDash>
          </a:ln>
        </p:spPr>
        <p:txBody>
          <a:bodyPr lIns="67735" tIns="67735" rIns="67735" bIns="67735" anchor="ctr"/>
          <a:lstStyle/>
          <a:p>
            <a:pPr defTabSz="609630">
              <a:spcBef>
                <a:spcPts val="0"/>
              </a:spcBef>
              <a:defRPr sz="1200" spc="0">
                <a:solidFill>
                  <a:srgbClr val="000000"/>
                </a:solidFill>
              </a:defRPr>
            </a:pPr>
            <a:endParaRPr sz="1600"/>
          </a:p>
        </p:txBody>
      </p:sp>
      <p:sp>
        <p:nvSpPr>
          <p:cNvPr id="242" name="The SCHool lecturers: SECOND week"/>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lecturers: SECOND week</a:t>
            </a:r>
          </a:p>
        </p:txBody>
      </p:sp>
      <p:sp>
        <p:nvSpPr>
          <p:cNvPr id="243" name="Slide Number"/>
          <p:cNvSpPr txBox="1">
            <a:spLocks noGrp="1"/>
          </p:cNvSpPr>
          <p:nvPr>
            <p:ph type="sldNum" sz="quarter" idx="2"/>
          </p:nvPr>
        </p:nvSpPr>
        <p:spPr>
          <a:xfrm>
            <a:off x="16240033" y="9092716"/>
            <a:ext cx="331822"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a:t>
            </a:fld>
            <a:endParaRPr/>
          </a:p>
        </p:txBody>
      </p:sp>
      <p:sp>
        <p:nvSpPr>
          <p:cNvPr id="244" name="Oleg Eyser (BNL)"/>
          <p:cNvSpPr txBox="1"/>
          <p:nvPr/>
        </p:nvSpPr>
        <p:spPr>
          <a:xfrm>
            <a:off x="2737732" y="3787599"/>
            <a:ext cx="3125047"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sz="2933"/>
              <a:t>Oleg </a:t>
            </a:r>
            <a:r>
              <a:rPr sz="2933" err="1"/>
              <a:t>Eyser</a:t>
            </a:r>
            <a:r>
              <a:rPr sz="2933"/>
              <a:t> (BNL)</a:t>
            </a:r>
          </a:p>
        </p:txBody>
      </p:sp>
      <p:sp>
        <p:nvSpPr>
          <p:cNvPr id="245" name="Rabah Khalek (JLAB)"/>
          <p:cNvSpPr txBox="1"/>
          <p:nvPr/>
        </p:nvSpPr>
        <p:spPr>
          <a:xfrm>
            <a:off x="10957969" y="3873910"/>
            <a:ext cx="3231679"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err="1"/>
              <a:t>Ciprian</a:t>
            </a:r>
            <a:r>
              <a:rPr lang="en-US" sz="2933"/>
              <a:t> Gal </a:t>
            </a:r>
            <a:r>
              <a:rPr sz="2933"/>
              <a:t>(</a:t>
            </a:r>
            <a:r>
              <a:rPr sz="2933" err="1"/>
              <a:t>J</a:t>
            </a:r>
            <a:r>
              <a:rPr lang="en-US" sz="2933" err="1"/>
              <a:t>Lab</a:t>
            </a:r>
            <a:r>
              <a:rPr sz="2933"/>
              <a:t>)</a:t>
            </a:r>
          </a:p>
        </p:txBody>
      </p:sp>
      <p:sp>
        <p:nvSpPr>
          <p:cNvPr id="246" name="Balint Joo (ORNL)"/>
          <p:cNvSpPr txBox="1"/>
          <p:nvPr/>
        </p:nvSpPr>
        <p:spPr>
          <a:xfrm>
            <a:off x="404153" y="6456834"/>
            <a:ext cx="3545868"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Sally Dawson (BNL)</a:t>
            </a:r>
            <a:endParaRPr sz="2933"/>
          </a:p>
        </p:txBody>
      </p:sp>
      <p:sp>
        <p:nvSpPr>
          <p:cNvPr id="247" name="Alexander Jentsch (BNL)"/>
          <p:cNvSpPr txBox="1"/>
          <p:nvPr/>
        </p:nvSpPr>
        <p:spPr>
          <a:xfrm>
            <a:off x="13021206" y="6539795"/>
            <a:ext cx="3797154"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Timothy Hobbs (ANL)</a:t>
            </a:r>
            <a:endParaRPr sz="2933"/>
          </a:p>
        </p:txBody>
      </p:sp>
      <p:sp>
        <p:nvSpPr>
          <p:cNvPr id="248" name="Miguel Arratia (UCR)"/>
          <p:cNvSpPr txBox="1"/>
          <p:nvPr/>
        </p:nvSpPr>
        <p:spPr>
          <a:xfrm>
            <a:off x="1577061" y="9085968"/>
            <a:ext cx="5446388"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err="1"/>
              <a:t>Wouter</a:t>
            </a:r>
            <a:r>
              <a:rPr lang="en-US" sz="2933"/>
              <a:t> </a:t>
            </a:r>
            <a:r>
              <a:rPr lang="en-US" sz="2933" err="1"/>
              <a:t>Deconinck</a:t>
            </a:r>
            <a:r>
              <a:rPr lang="en-US" sz="2933"/>
              <a:t> (</a:t>
            </a:r>
            <a:r>
              <a:rPr lang="en-US" sz="2933" err="1"/>
              <a:t>UManitoba</a:t>
            </a:r>
            <a:r>
              <a:rPr lang="en-US" sz="2933"/>
              <a:t>)</a:t>
            </a:r>
            <a:endParaRPr sz="2933"/>
          </a:p>
        </p:txBody>
      </p:sp>
      <p:sp>
        <p:nvSpPr>
          <p:cNvPr id="249" name="Douglas Higinbotham (JLab)"/>
          <p:cNvSpPr txBox="1"/>
          <p:nvPr/>
        </p:nvSpPr>
        <p:spPr>
          <a:xfrm>
            <a:off x="9936473" y="9165465"/>
            <a:ext cx="4081334"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Vladimir </a:t>
            </a:r>
            <a:r>
              <a:rPr lang="en-US" sz="2933" err="1"/>
              <a:t>Korepin</a:t>
            </a:r>
            <a:r>
              <a:rPr lang="en-US" sz="2933"/>
              <a:t> (SBU)</a:t>
            </a:r>
            <a:endParaRPr sz="2933"/>
          </a:p>
        </p:txBody>
      </p:sp>
      <p:pic>
        <p:nvPicPr>
          <p:cNvPr id="254" name="278612691_10224340254128001_1550159600015110553_n.jpeg" descr="278612691_10224340254128001_1550159600015110553_n.jpeg"/>
          <p:cNvPicPr>
            <a:picLocks noChangeAspect="1"/>
          </p:cNvPicPr>
          <p:nvPr/>
        </p:nvPicPr>
        <p:blipFill>
          <a:blip r:embed="rId2"/>
          <a:srcRect l="28870" t="2203" r="48718" b="75952"/>
          <a:stretch>
            <a:fillRect/>
          </a:stretch>
        </p:blipFill>
        <p:spPr>
          <a:xfrm>
            <a:off x="3224485" y="1678136"/>
            <a:ext cx="2129606" cy="2075688"/>
          </a:xfrm>
          <a:custGeom>
            <a:avLst/>
            <a:gdLst/>
            <a:ahLst/>
            <a:cxnLst>
              <a:cxn ang="0">
                <a:pos x="wd2" y="hd2"/>
              </a:cxn>
              <a:cxn ang="5400000">
                <a:pos x="wd2" y="hd2"/>
              </a:cxn>
              <a:cxn ang="10800000">
                <a:pos x="wd2" y="hd2"/>
              </a:cxn>
              <a:cxn ang="16200000">
                <a:pos x="wd2" y="hd2"/>
              </a:cxn>
            </a:cxnLst>
            <a:rect l="0" t="0" r="r" b="b"/>
            <a:pathLst>
              <a:path w="19679" h="20595" extrusionOk="0">
                <a:moveTo>
                  <a:pt x="9842" y="0"/>
                </a:moveTo>
                <a:cubicBezTo>
                  <a:pt x="7325" y="0"/>
                  <a:pt x="4803" y="1006"/>
                  <a:pt x="2882" y="3016"/>
                </a:cubicBezTo>
                <a:cubicBezTo>
                  <a:pt x="-960" y="7038"/>
                  <a:pt x="-960" y="13557"/>
                  <a:pt x="2882" y="17578"/>
                </a:cubicBezTo>
                <a:cubicBezTo>
                  <a:pt x="6724" y="21600"/>
                  <a:pt x="12956" y="21600"/>
                  <a:pt x="16798" y="17578"/>
                </a:cubicBezTo>
                <a:cubicBezTo>
                  <a:pt x="20640" y="13557"/>
                  <a:pt x="20640" y="7038"/>
                  <a:pt x="16798" y="3016"/>
                </a:cubicBezTo>
                <a:cubicBezTo>
                  <a:pt x="14877" y="1006"/>
                  <a:pt x="12360" y="0"/>
                  <a:pt x="9842" y="0"/>
                </a:cubicBezTo>
                <a:close/>
              </a:path>
            </a:pathLst>
          </a:custGeom>
          <a:ln w="12700">
            <a:miter lim="400000"/>
          </a:ln>
        </p:spPr>
      </p:pic>
      <p:pic>
        <p:nvPicPr>
          <p:cNvPr id="3" name="Picture 2" descr="A person wearing glasses and a blue jacket&#10;&#10;Description automatically generated with low confidence">
            <a:extLst>
              <a:ext uri="{FF2B5EF4-FFF2-40B4-BE49-F238E27FC236}">
                <a16:creationId xmlns:a16="http://schemas.microsoft.com/office/drawing/2014/main" id="{9E9B6CCF-557C-C073-7111-C3A32DD37413}"/>
              </a:ext>
            </a:extLst>
          </p:cNvPr>
          <p:cNvPicPr>
            <a:picLocks noChangeAspect="1"/>
          </p:cNvPicPr>
          <p:nvPr/>
        </p:nvPicPr>
        <p:blipFill rotWithShape="1">
          <a:blip r:embed="rId3">
            <a:extLst>
              <a:ext uri="{28A0092B-C50C-407E-A947-70E740481C1C}">
                <a14:useLocalDpi xmlns:a14="http://schemas.microsoft.com/office/drawing/2010/main" val="0"/>
              </a:ext>
            </a:extLst>
          </a:blip>
          <a:srcRect l="14982" t="8358" r="11875" b="33116"/>
          <a:stretch/>
        </p:blipFill>
        <p:spPr>
          <a:xfrm>
            <a:off x="1124266" y="4417571"/>
            <a:ext cx="2075688" cy="2075688"/>
          </a:xfrm>
          <a:prstGeom prst="ellipse">
            <a:avLst/>
          </a:prstGeom>
        </p:spPr>
      </p:pic>
      <p:pic>
        <p:nvPicPr>
          <p:cNvPr id="5" name="Picture 4" descr="A person wearing sunglasses and smiling&#10;&#10;Description automatically generated with low confidence">
            <a:extLst>
              <a:ext uri="{FF2B5EF4-FFF2-40B4-BE49-F238E27FC236}">
                <a16:creationId xmlns:a16="http://schemas.microsoft.com/office/drawing/2014/main" id="{9F0FCE4E-6139-8B91-CFD6-A32F9A24F6F6}"/>
              </a:ext>
            </a:extLst>
          </p:cNvPr>
          <p:cNvPicPr>
            <a:picLocks noChangeAspect="1"/>
          </p:cNvPicPr>
          <p:nvPr/>
        </p:nvPicPr>
        <p:blipFill rotWithShape="1">
          <a:blip r:embed="rId4">
            <a:extLst>
              <a:ext uri="{28A0092B-C50C-407E-A947-70E740481C1C}">
                <a14:useLocalDpi xmlns:a14="http://schemas.microsoft.com/office/drawing/2010/main" val="0"/>
              </a:ext>
            </a:extLst>
          </a:blip>
          <a:srcRect l="4706" t="7422" b="24999"/>
          <a:stretch/>
        </p:blipFill>
        <p:spPr>
          <a:xfrm>
            <a:off x="11567311" y="1697700"/>
            <a:ext cx="2079582" cy="2075688"/>
          </a:xfrm>
          <a:prstGeom prst="ellipse">
            <a:avLst/>
          </a:prstGeom>
        </p:spPr>
      </p:pic>
      <p:pic>
        <p:nvPicPr>
          <p:cNvPr id="7" name="Picture 6" descr="A person with a beard&#10;&#10;Description automatically generated with medium confidence">
            <a:extLst>
              <a:ext uri="{FF2B5EF4-FFF2-40B4-BE49-F238E27FC236}">
                <a16:creationId xmlns:a16="http://schemas.microsoft.com/office/drawing/2014/main" id="{97DFC59E-C130-4084-AADC-880728B8E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01328" y="4359221"/>
            <a:ext cx="2075688" cy="2075688"/>
          </a:xfrm>
          <a:prstGeom prst="ellipse">
            <a:avLst/>
          </a:prstGeom>
        </p:spPr>
      </p:pic>
      <p:pic>
        <p:nvPicPr>
          <p:cNvPr id="9" name="Picture 8" descr="A person wearing glasses smiling&#10;&#10;Description automatically generated with low confidence">
            <a:extLst>
              <a:ext uri="{FF2B5EF4-FFF2-40B4-BE49-F238E27FC236}">
                <a16:creationId xmlns:a16="http://schemas.microsoft.com/office/drawing/2014/main" id="{8C63D1E3-4205-C2D1-B06B-1D2A11895CC3}"/>
              </a:ext>
            </a:extLst>
          </p:cNvPr>
          <p:cNvPicPr>
            <a:picLocks noChangeAspect="1"/>
          </p:cNvPicPr>
          <p:nvPr/>
        </p:nvPicPr>
        <p:blipFill rotWithShape="1">
          <a:blip r:embed="rId6">
            <a:extLst>
              <a:ext uri="{28A0092B-C50C-407E-A947-70E740481C1C}">
                <a14:useLocalDpi xmlns:a14="http://schemas.microsoft.com/office/drawing/2010/main" val="0"/>
              </a:ext>
            </a:extLst>
          </a:blip>
          <a:srcRect l="12590" t="7859" r="12796" b="17526"/>
          <a:stretch/>
        </p:blipFill>
        <p:spPr>
          <a:xfrm>
            <a:off x="3176983" y="6972300"/>
            <a:ext cx="2057400" cy="2057400"/>
          </a:xfrm>
          <a:prstGeom prst="ellipse">
            <a:avLst/>
          </a:prstGeom>
        </p:spPr>
      </p:pic>
      <p:pic>
        <p:nvPicPr>
          <p:cNvPr id="11" name="Picture 10" descr="A person in a suit and tie&#10;&#10;Description automatically generated with medium confidence">
            <a:extLst>
              <a:ext uri="{FF2B5EF4-FFF2-40B4-BE49-F238E27FC236}">
                <a16:creationId xmlns:a16="http://schemas.microsoft.com/office/drawing/2014/main" id="{516D8884-E51F-5392-B91E-C83C6063106A}"/>
              </a:ext>
            </a:extLst>
          </p:cNvPr>
          <p:cNvPicPr>
            <a:picLocks noChangeAspect="1"/>
          </p:cNvPicPr>
          <p:nvPr/>
        </p:nvPicPr>
        <p:blipFill rotWithShape="1">
          <a:blip r:embed="rId7">
            <a:extLst>
              <a:ext uri="{28A0092B-C50C-407E-A947-70E740481C1C}">
                <a14:useLocalDpi xmlns:a14="http://schemas.microsoft.com/office/drawing/2010/main" val="0"/>
              </a:ext>
            </a:extLst>
          </a:blip>
          <a:srcRect l="12537" t="8746" r="6661" b="14852"/>
          <a:stretch/>
        </p:blipFill>
        <p:spPr>
          <a:xfrm>
            <a:off x="11506728" y="7076692"/>
            <a:ext cx="2092804" cy="2075688"/>
          </a:xfrm>
          <a:prstGeom prst="ellipse">
            <a:avLst/>
          </a:prstGeom>
        </p:spPr>
      </p:pic>
      <p:pic>
        <p:nvPicPr>
          <p:cNvPr id="13" name="Picture 12" descr="A person standing in front of a chalkboard&#10;&#10;Description automatically generated with medium confidence">
            <a:extLst>
              <a:ext uri="{FF2B5EF4-FFF2-40B4-BE49-F238E27FC236}">
                <a16:creationId xmlns:a16="http://schemas.microsoft.com/office/drawing/2014/main" id="{A48A5EEC-B936-3B35-3BB4-1A3BF69B5C49}"/>
              </a:ext>
            </a:extLst>
          </p:cNvPr>
          <p:cNvPicPr>
            <a:picLocks noChangeAspect="1"/>
          </p:cNvPicPr>
          <p:nvPr/>
        </p:nvPicPr>
        <p:blipFill rotWithShape="1">
          <a:blip r:embed="rId8">
            <a:extLst>
              <a:ext uri="{28A0092B-C50C-407E-A947-70E740481C1C}">
                <a14:useLocalDpi xmlns:a14="http://schemas.microsoft.com/office/drawing/2010/main" val="0"/>
              </a:ext>
            </a:extLst>
          </a:blip>
          <a:srcRect l="27367" t="9834" r="22158" b="50152"/>
          <a:stretch/>
        </p:blipFill>
        <p:spPr>
          <a:xfrm>
            <a:off x="5081152" y="4394490"/>
            <a:ext cx="2057400" cy="2057400"/>
          </a:xfrm>
          <a:prstGeom prst="ellipse">
            <a:avLst/>
          </a:prstGeom>
        </p:spPr>
      </p:pic>
      <p:sp>
        <p:nvSpPr>
          <p:cNvPr id="14" name="Douglas Higinbotham (JLab)">
            <a:extLst>
              <a:ext uri="{FF2B5EF4-FFF2-40B4-BE49-F238E27FC236}">
                <a16:creationId xmlns:a16="http://schemas.microsoft.com/office/drawing/2014/main" id="{79F020B2-1E83-ED56-0764-73E3A1B3A87F}"/>
              </a:ext>
            </a:extLst>
          </p:cNvPr>
          <p:cNvSpPr txBox="1"/>
          <p:nvPr/>
        </p:nvSpPr>
        <p:spPr>
          <a:xfrm>
            <a:off x="4300256" y="6489402"/>
            <a:ext cx="4369875"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Raju </a:t>
            </a:r>
            <a:r>
              <a:rPr lang="en-US" sz="2933" err="1"/>
              <a:t>Venugopalan</a:t>
            </a:r>
            <a:r>
              <a:rPr lang="en-US" sz="2933"/>
              <a:t> (BNL)</a:t>
            </a:r>
            <a:endParaRPr sz="2933"/>
          </a:p>
        </p:txBody>
      </p:sp>
      <p:pic>
        <p:nvPicPr>
          <p:cNvPr id="16" name="Picture 15" descr="A person wearing glasses and smiling&#10;&#10;Description automatically generated with low confidence">
            <a:extLst>
              <a:ext uri="{FF2B5EF4-FFF2-40B4-BE49-F238E27FC236}">
                <a16:creationId xmlns:a16="http://schemas.microsoft.com/office/drawing/2014/main" id="{8D5C5E0B-9638-AD1C-B6C6-53D68C4DFFFC}"/>
              </a:ext>
            </a:extLst>
          </p:cNvPr>
          <p:cNvPicPr>
            <a:picLocks noChangeAspect="1"/>
          </p:cNvPicPr>
          <p:nvPr/>
        </p:nvPicPr>
        <p:blipFill rotWithShape="1">
          <a:blip r:embed="rId9">
            <a:extLst>
              <a:ext uri="{28A0092B-C50C-407E-A947-70E740481C1C}">
                <a14:useLocalDpi xmlns:a14="http://schemas.microsoft.com/office/drawing/2010/main" val="0"/>
              </a:ext>
            </a:extLst>
          </a:blip>
          <a:srcRect t="4545" b="4545"/>
          <a:stretch/>
        </p:blipFill>
        <p:spPr>
          <a:xfrm>
            <a:off x="9370601" y="4413882"/>
            <a:ext cx="2075688" cy="2075688"/>
          </a:xfrm>
          <a:prstGeom prst="ellipse">
            <a:avLst/>
          </a:prstGeom>
        </p:spPr>
      </p:pic>
      <p:sp>
        <p:nvSpPr>
          <p:cNvPr id="17" name="Douglas Higinbotham (JLab)">
            <a:extLst>
              <a:ext uri="{FF2B5EF4-FFF2-40B4-BE49-F238E27FC236}">
                <a16:creationId xmlns:a16="http://schemas.microsoft.com/office/drawing/2014/main" id="{82C39511-D19D-B551-FE35-1540DEDE2500}"/>
              </a:ext>
            </a:extLst>
          </p:cNvPr>
          <p:cNvSpPr txBox="1"/>
          <p:nvPr/>
        </p:nvSpPr>
        <p:spPr>
          <a:xfrm>
            <a:off x="8932280" y="6539795"/>
            <a:ext cx="3358701" cy="588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67735" tIns="67735" rIns="67735" bIns="67735" anchor="ctr">
            <a:spAutoFit/>
          </a:bodyPr>
          <a:lstStyle>
            <a:lvl1pPr>
              <a:defRPr sz="2200" spc="22"/>
            </a:lvl1pPr>
          </a:lstStyle>
          <a:p>
            <a:r>
              <a:rPr lang="en-US" sz="2933"/>
              <a:t>Anna </a:t>
            </a:r>
            <a:r>
              <a:rPr lang="en-US" sz="2933" err="1"/>
              <a:t>Stasto</a:t>
            </a:r>
            <a:r>
              <a:rPr lang="en-US" sz="2933"/>
              <a:t> (PSU)</a:t>
            </a:r>
            <a:endParaRPr sz="2933"/>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Line"/>
          <p:cNvSpPr/>
          <p:nvPr/>
        </p:nvSpPr>
        <p:spPr>
          <a:xfrm>
            <a:off x="762023" y="473999"/>
            <a:ext cx="15816216" cy="0"/>
          </a:xfrm>
          <a:prstGeom prst="line">
            <a:avLst/>
          </a:prstGeom>
          <a:ln w="38100" cap="rnd">
            <a:solidFill>
              <a:srgbClr val="B2284A"/>
            </a:solidFill>
            <a:custDash>
              <a:ds d="100000" sp="200000"/>
            </a:custDash>
          </a:ln>
        </p:spPr>
        <p:txBody>
          <a:bodyPr lIns="0" tIns="0" rIns="0" bIns="0"/>
          <a:lstStyle/>
          <a:p>
            <a:pPr defTabSz="609630">
              <a:spcBef>
                <a:spcPts val="0"/>
              </a:spcBef>
              <a:defRPr sz="1200" spc="0">
                <a:solidFill>
                  <a:srgbClr val="000000"/>
                </a:solidFill>
              </a:defRPr>
            </a:pPr>
            <a:endParaRPr sz="1600"/>
          </a:p>
        </p:txBody>
      </p:sp>
      <p:sp>
        <p:nvSpPr>
          <p:cNvPr id="258" name="the school schedule"/>
          <p:cNvSpPr txBox="1">
            <a:spLocks noGrp="1"/>
          </p:cNvSpPr>
          <p:nvPr>
            <p:ph type="title"/>
          </p:nvPr>
        </p:nvSpPr>
        <p:spPr>
          <a:prstGeom prst="rect">
            <a:avLst/>
          </a:prstGeom>
        </p:spPr>
        <p:txBody>
          <a:bodyPr>
            <a:normAutofit fontScale="90000"/>
          </a:bodyPr>
          <a:lstStyle>
            <a:lvl1pPr defTabSz="543305">
              <a:spcBef>
                <a:spcPts val="2100"/>
              </a:spcBef>
              <a:defRPr sz="4836"/>
            </a:lvl1pPr>
          </a:lstStyle>
          <a:p>
            <a:r>
              <a:t>the school schedule</a:t>
            </a:r>
          </a:p>
        </p:txBody>
      </p:sp>
      <p:sp>
        <p:nvSpPr>
          <p:cNvPr id="259" name="Slide Number"/>
          <p:cNvSpPr txBox="1">
            <a:spLocks noGrp="1"/>
          </p:cNvSpPr>
          <p:nvPr>
            <p:ph type="sldNum" sz="quarter" idx="2"/>
          </p:nvPr>
        </p:nvSpPr>
        <p:spPr>
          <a:xfrm>
            <a:off x="16010805" y="9080500"/>
            <a:ext cx="561051" cy="67723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8</a:t>
            </a:fld>
            <a:endParaRPr/>
          </a:p>
        </p:txBody>
      </p:sp>
      <p:sp>
        <p:nvSpPr>
          <p:cNvPr id="260" name="The school runs in person and on ZOOM 8:30 am - 3:10 pm ET US.…"/>
          <p:cNvSpPr txBox="1"/>
          <p:nvPr/>
        </p:nvSpPr>
        <p:spPr>
          <a:xfrm>
            <a:off x="101603" y="3169014"/>
            <a:ext cx="17137056" cy="4653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7735" tIns="67735" rIns="67735" bIns="67735" anchor="ctr">
            <a:spAutoFit/>
          </a:bodyPr>
          <a:lstStyle/>
          <a:p>
            <a:pPr marL="762000" indent="-762000">
              <a:spcBef>
                <a:spcPts val="1467"/>
              </a:spcBef>
              <a:buSzPct val="50000"/>
              <a:buBlip>
                <a:blip r:embed="rId2"/>
              </a:buBlip>
              <a:defRPr spc="0"/>
            </a:pPr>
            <a:r>
              <a:rPr sz="4267" dirty="0"/>
              <a:t>The school runs in person </a:t>
            </a:r>
            <a:r>
              <a:rPr lang="en-US" sz="4267" dirty="0"/>
              <a:t>9</a:t>
            </a:r>
            <a:r>
              <a:rPr sz="4267" dirty="0"/>
              <a:t>:</a:t>
            </a:r>
            <a:r>
              <a:rPr lang="en-US" sz="4267" dirty="0"/>
              <a:t>00</a:t>
            </a:r>
            <a:r>
              <a:rPr sz="4267" dirty="0"/>
              <a:t> am - 3:</a:t>
            </a:r>
            <a:r>
              <a:rPr lang="en-US" sz="4267" dirty="0"/>
              <a:t>3</a:t>
            </a:r>
            <a:r>
              <a:rPr sz="4267" dirty="0"/>
              <a:t>0 pm ET US. </a:t>
            </a:r>
            <a:endParaRPr lang="en-US" dirty="0"/>
          </a:p>
          <a:p>
            <a:pPr marL="762000" indent="-762000">
              <a:spcBef>
                <a:spcPts val="1467"/>
              </a:spcBef>
              <a:buSzPct val="50000"/>
              <a:buBlip>
                <a:blip r:embed="rId2"/>
              </a:buBlip>
              <a:defRPr spc="0"/>
            </a:pPr>
            <a:r>
              <a:rPr lang="en-US" sz="4250" dirty="0"/>
              <a:t>In the evening we have </a:t>
            </a:r>
            <a:r>
              <a:rPr lang="en-US" sz="4250" dirty="0">
                <a:hlinkClick r:id="rId3"/>
              </a:rPr>
              <a:t>recitations/discussion</a:t>
            </a:r>
            <a:r>
              <a:rPr lang="en-US" sz="4250" dirty="0"/>
              <a:t> at 7:30 pm </a:t>
            </a:r>
            <a:br>
              <a:rPr lang="en-US" sz="4250" dirty="0"/>
            </a:br>
            <a:r>
              <a:rPr lang="en-US" sz="4250" dirty="0"/>
              <a:t>          (snacks &amp; drinks are provided) </a:t>
            </a:r>
            <a:endParaRPr sz="4267" dirty="0"/>
          </a:p>
          <a:p>
            <a:pPr marL="762000" indent="-762000">
              <a:spcBef>
                <a:spcPts val="1467"/>
              </a:spcBef>
              <a:buSzPct val="50000"/>
              <a:buBlip>
                <a:blip r:embed="rId2"/>
              </a:buBlip>
              <a:defRPr spc="0"/>
            </a:pPr>
            <a:r>
              <a:rPr lang="en-US" sz="4250" dirty="0"/>
              <a:t>The program is posted on Indico: </a:t>
            </a:r>
            <a:r>
              <a:rPr lang="en-US" sz="4250" dirty="0">
                <a:hlinkClick r:id="rId4"/>
              </a:rPr>
              <a:t>https://indico.bnl.gov/event/17958/timetable/#20230605</a:t>
            </a:r>
          </a:p>
          <a:p>
            <a:pPr>
              <a:spcBef>
                <a:spcPts val="1467"/>
              </a:spcBef>
              <a:buSzPct val="50000"/>
              <a:defRPr spc="0"/>
            </a:pPr>
            <a:endParaRPr sz="4267"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60">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60">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iterate>
                                    <p:tmAbs val="0"/>
                                  </p:iterate>
                                  <p:childTnLst>
                                    <p:set>
                                      <p:cBhvr>
                                        <p:cTn id="11" fill="hold"/>
                                        <p:tgtEl>
                                          <p:spTgt spid="260">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iterate>
                                    <p:tmAbs val="0"/>
                                  </p:iterate>
                                  <p:childTnLst>
                                    <p:set>
                                      <p:cBhvr>
                                        <p:cTn id="15" fill="hold"/>
                                        <p:tgtEl>
                                          <p:spTgt spid="2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B1CC-2FFB-6728-866F-A606DA60A505}"/>
              </a:ext>
            </a:extLst>
          </p:cNvPr>
          <p:cNvSpPr>
            <a:spLocks noGrp="1"/>
          </p:cNvSpPr>
          <p:nvPr>
            <p:ph type="title"/>
          </p:nvPr>
        </p:nvSpPr>
        <p:spPr>
          <a:xfrm>
            <a:off x="885147" y="699263"/>
            <a:ext cx="15816216" cy="723900"/>
          </a:xfrm>
        </p:spPr>
        <p:txBody>
          <a:bodyPr lIns="50800" tIns="50800" rIns="50800" bIns="50800" anchor="t">
            <a:normAutofit fontScale="90000"/>
          </a:bodyPr>
          <a:lstStyle/>
          <a:p>
            <a:r>
              <a:rPr lang="en-US" sz="6900"/>
              <a:t>Dining options: </a:t>
            </a:r>
            <a:r>
              <a:rPr lang="en-US" sz="4000" i="1">
                <a:solidFill>
                  <a:srgbClr val="0070C0"/>
                </a:solidFill>
              </a:rPr>
              <a:t>Lunch SUGGESTION</a:t>
            </a:r>
          </a:p>
        </p:txBody>
      </p:sp>
      <p:pic>
        <p:nvPicPr>
          <p:cNvPr id="3" name="Picture 3" descr="Diagram, text&#10;&#10;Description automatically generated">
            <a:extLst>
              <a:ext uri="{FF2B5EF4-FFF2-40B4-BE49-F238E27FC236}">
                <a16:creationId xmlns:a16="http://schemas.microsoft.com/office/drawing/2014/main" id="{882B3A07-B155-7D09-1004-00DA351D6AA7}"/>
              </a:ext>
            </a:extLst>
          </p:cNvPr>
          <p:cNvPicPr>
            <a:picLocks noChangeAspect="1"/>
          </p:cNvPicPr>
          <p:nvPr/>
        </p:nvPicPr>
        <p:blipFill>
          <a:blip r:embed="rId2"/>
          <a:stretch>
            <a:fillRect/>
          </a:stretch>
        </p:blipFill>
        <p:spPr>
          <a:xfrm>
            <a:off x="886181" y="2380977"/>
            <a:ext cx="11750815" cy="715138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extBox 3">
            <a:extLst>
              <a:ext uri="{FF2B5EF4-FFF2-40B4-BE49-F238E27FC236}">
                <a16:creationId xmlns:a16="http://schemas.microsoft.com/office/drawing/2014/main" id="{D6B17220-D9E2-E6F0-64FA-A15C953887EA}"/>
              </a:ext>
            </a:extLst>
          </p:cNvPr>
          <p:cNvSpPr txBox="1"/>
          <p:nvPr/>
        </p:nvSpPr>
        <p:spPr>
          <a:xfrm>
            <a:off x="13206145" y="2637425"/>
            <a:ext cx="3868517" cy="55656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ctr"/>
            <a:r>
              <a:rPr lang="en-US" b="1"/>
              <a:t>Lunch Suggestion:</a:t>
            </a:r>
          </a:p>
          <a:p>
            <a:pPr algn="ctr"/>
            <a:r>
              <a:rPr lang="en-US"/>
              <a:t>Since we have only 90mins for lunch, we suggest the </a:t>
            </a:r>
            <a:br>
              <a:rPr lang="en-US"/>
            </a:br>
            <a:r>
              <a:rPr lang="en-US"/>
              <a:t>on-campus </a:t>
            </a:r>
            <a:br>
              <a:rPr lang="en-US"/>
            </a:br>
            <a:r>
              <a:rPr lang="en-US"/>
              <a:t>SAC option. </a:t>
            </a:r>
            <a:br>
              <a:rPr lang="en-US"/>
            </a:br>
            <a:endParaRPr lang="en-US"/>
          </a:p>
          <a:p>
            <a:pPr algn="ctr"/>
            <a:r>
              <a:rPr lang="en-US"/>
              <a:t>We will lead you there after the morning lectures. </a:t>
            </a:r>
          </a:p>
        </p:txBody>
      </p:sp>
    </p:spTree>
    <p:extLst>
      <p:ext uri="{BB962C8B-B14F-4D97-AF65-F5344CB8AC3E}">
        <p14:creationId xmlns:p14="http://schemas.microsoft.com/office/powerpoint/2010/main" val="1759356973"/>
      </p:ext>
    </p:extLst>
  </p:cSld>
  <p:clrMapOvr>
    <a:masterClrMapping/>
  </p:clrMapOvr>
  <p:transition spd="med"/>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1400"/>
          </a:spcBef>
          <a:spcAft>
            <a:spcPts val="0"/>
          </a:spcAft>
          <a:buClrTx/>
          <a:buSzTx/>
          <a:buFontTx/>
          <a:buNone/>
          <a:tabLst/>
          <a:defRPr kumimoji="0" sz="3200" b="0" i="0" u="none" strike="noStrike" cap="none" spc="32" normalizeH="0" baseline="0">
            <a:ln>
              <a:noFill/>
            </a:ln>
            <a:solidFill>
              <a:srgbClr val="5C5C5C"/>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otalTime>4</TotalTime>
  <Words>669</Words>
  <Application>Microsoft Macintosh PowerPoint</Application>
  <PresentationFormat>Custom</PresentationFormat>
  <Paragraphs>76</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Baskerville</vt:lpstr>
      <vt:lpstr>DIN Alternate Bold</vt:lpstr>
      <vt:lpstr>DIN Condensed Bold</vt:lpstr>
      <vt:lpstr>Helvetica</vt:lpstr>
      <vt:lpstr>Helvetica Neue</vt:lpstr>
      <vt:lpstr>Optima</vt:lpstr>
      <vt:lpstr>Zapf Dingbats</vt:lpstr>
      <vt:lpstr>New_Template9</vt:lpstr>
      <vt:lpstr>The 2023 CFNS-CTEQ Summer School  on the Physics  of the Electron-Ion Collider</vt:lpstr>
      <vt:lpstr>Welcome to the 2023 CFNS-CTEQ Summer School</vt:lpstr>
      <vt:lpstr>The SCHool organizers</vt:lpstr>
      <vt:lpstr>The electron-ion collider @ BNL</vt:lpstr>
      <vt:lpstr>The electron-ion collider: scientific questions</vt:lpstr>
      <vt:lpstr>The SCHool lecturers: first week</vt:lpstr>
      <vt:lpstr>The SCHool lecturers: SECOND week</vt:lpstr>
      <vt:lpstr>the school schedule</vt:lpstr>
      <vt:lpstr>Dining options: Lunch SUGGESTION</vt:lpstr>
      <vt:lpstr>Dining options: DINNER SUGGESTION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2023 CFNS-CTEQ Summer   School</dc:title>
  <cp:lastModifiedBy>Prokudin, Alexey</cp:lastModifiedBy>
  <cp:revision>3</cp:revision>
  <dcterms:modified xsi:type="dcterms:W3CDTF">2023-06-04T20:46:57Z</dcterms:modified>
</cp:coreProperties>
</file>