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3"/>
  </p:notesMasterIdLst>
  <p:sldIdLst>
    <p:sldId id="256" r:id="rId5"/>
    <p:sldId id="2284" r:id="rId6"/>
    <p:sldId id="2285" r:id="rId7"/>
    <p:sldId id="2281" r:id="rId8"/>
    <p:sldId id="2247" r:id="rId9"/>
    <p:sldId id="1415" r:id="rId10"/>
    <p:sldId id="2290" r:id="rId11"/>
    <p:sldId id="2292" r:id="rId12"/>
    <p:sldId id="2288" r:id="rId13"/>
    <p:sldId id="291" r:id="rId14"/>
    <p:sldId id="354" r:id="rId15"/>
    <p:sldId id="2291" r:id="rId16"/>
    <p:sldId id="2293" r:id="rId17"/>
    <p:sldId id="2287" r:id="rId18"/>
    <p:sldId id="2289" r:id="rId19"/>
    <p:sldId id="2294" r:id="rId20"/>
    <p:sldId id="370" r:id="rId21"/>
    <p:sldId id="2300" r:id="rId22"/>
    <p:sldId id="2301" r:id="rId23"/>
    <p:sldId id="2302" r:id="rId24"/>
    <p:sldId id="2304" r:id="rId25"/>
    <p:sldId id="2277" r:id="rId26"/>
    <p:sldId id="2295" r:id="rId27"/>
    <p:sldId id="2299" r:id="rId28"/>
    <p:sldId id="536" r:id="rId29"/>
    <p:sldId id="2297" r:id="rId30"/>
    <p:sldId id="2303" r:id="rId31"/>
    <p:sldId id="2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F4"/>
    <a:srgbClr val="0084E4"/>
    <a:srgbClr val="006FF3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23"/>
    <p:restoredTop sz="86369"/>
  </p:normalViewPr>
  <p:slideViewPr>
    <p:cSldViewPr snapToGrid="0" snapToObjects="1">
      <p:cViewPr varScale="1">
        <p:scale>
          <a:sx n="121" d="100"/>
          <a:sy n="121" d="100"/>
        </p:scale>
        <p:origin x="200" y="480"/>
      </p:cViewPr>
      <p:guideLst/>
    </p:cSldViewPr>
  </p:slideViewPr>
  <p:outlineViewPr>
    <p:cViewPr>
      <p:scale>
        <a:sx n="33" d="100"/>
        <a:sy n="33" d="100"/>
      </p:scale>
      <p:origin x="0" y="-600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13" Type="http://schemas.openxmlformats.org/officeDocument/2006/relationships/slide" Target="slides/slide27.xml"/><Relationship Id="rId3" Type="http://schemas.openxmlformats.org/officeDocument/2006/relationships/slide" Target="slides/slide5.xml"/><Relationship Id="rId7" Type="http://schemas.openxmlformats.org/officeDocument/2006/relationships/slide" Target="slides/slide13.xml"/><Relationship Id="rId12" Type="http://schemas.openxmlformats.org/officeDocument/2006/relationships/slide" Target="slides/slide23.xml"/><Relationship Id="rId2" Type="http://schemas.openxmlformats.org/officeDocument/2006/relationships/slide" Target="slides/slide4.xml"/><Relationship Id="rId1" Type="http://schemas.openxmlformats.org/officeDocument/2006/relationships/slide" Target="slides/slide1.xml"/><Relationship Id="rId6" Type="http://schemas.openxmlformats.org/officeDocument/2006/relationships/slide" Target="slides/slide12.xml"/><Relationship Id="rId11" Type="http://schemas.openxmlformats.org/officeDocument/2006/relationships/slide" Target="slides/slide22.xml"/><Relationship Id="rId5" Type="http://schemas.openxmlformats.org/officeDocument/2006/relationships/slide" Target="slides/slide11.xml"/><Relationship Id="rId10" Type="http://schemas.openxmlformats.org/officeDocument/2006/relationships/slide" Target="slides/slide16.xml"/><Relationship Id="rId4" Type="http://schemas.openxmlformats.org/officeDocument/2006/relationships/slide" Target="slides/slide10.xml"/><Relationship Id="rId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lz, Charles" userId="728693a2-9e5c-408c-a9b9-1eca70a8c1eb" providerId="ADAL" clId="{797BAA42-C751-4916-96AD-1F811E55F81D}"/>
    <pc:docChg chg="undo custSel addSld modSld">
      <pc:chgData name="Folz, Charles" userId="728693a2-9e5c-408c-a9b9-1eca70a8c1eb" providerId="ADAL" clId="{797BAA42-C751-4916-96AD-1F811E55F81D}" dt="2022-07-12T14:21:36.479" v="139"/>
      <pc:docMkLst>
        <pc:docMk/>
      </pc:docMkLst>
      <pc:sldChg chg="modSp mod">
        <pc:chgData name="Folz, Charles" userId="728693a2-9e5c-408c-a9b9-1eca70a8c1eb" providerId="ADAL" clId="{797BAA42-C751-4916-96AD-1F811E55F81D}" dt="2022-07-12T14:13:46.341" v="13" actId="20577"/>
        <pc:sldMkLst>
          <pc:docMk/>
          <pc:sldMk cId="1092042911" sldId="256"/>
        </pc:sldMkLst>
        <pc:spChg chg="mod">
          <ac:chgData name="Folz, Charles" userId="728693a2-9e5c-408c-a9b9-1eca70a8c1eb" providerId="ADAL" clId="{797BAA42-C751-4916-96AD-1F811E55F81D}" dt="2022-07-12T14:13:46.341" v="13" actId="20577"/>
          <ac:spMkLst>
            <pc:docMk/>
            <pc:sldMk cId="1092042911" sldId="256"/>
            <ac:spMk id="2" creationId="{00000000-0000-0000-0000-000000000000}"/>
          </ac:spMkLst>
        </pc:spChg>
      </pc:sldChg>
      <pc:sldChg chg="modSp new mod">
        <pc:chgData name="Folz, Charles" userId="728693a2-9e5c-408c-a9b9-1eca70a8c1eb" providerId="ADAL" clId="{797BAA42-C751-4916-96AD-1F811E55F81D}" dt="2022-07-12T14:15:31.044" v="74" actId="14100"/>
        <pc:sldMkLst>
          <pc:docMk/>
          <pc:sldMk cId="1824362198" sldId="258"/>
        </pc:sldMkLst>
        <pc:spChg chg="mod">
          <ac:chgData name="Folz, Charles" userId="728693a2-9e5c-408c-a9b9-1eca70a8c1eb" providerId="ADAL" clId="{797BAA42-C751-4916-96AD-1F811E55F81D}" dt="2022-07-12T14:14:15.399" v="67" actId="20577"/>
          <ac:spMkLst>
            <pc:docMk/>
            <pc:sldMk cId="1824362198" sldId="258"/>
            <ac:spMk id="2" creationId="{9DE02F39-FAC7-1817-431E-393749C47A06}"/>
          </ac:spMkLst>
        </pc:spChg>
        <pc:spChg chg="mod">
          <ac:chgData name="Folz, Charles" userId="728693a2-9e5c-408c-a9b9-1eca70a8c1eb" providerId="ADAL" clId="{797BAA42-C751-4916-96AD-1F811E55F81D}" dt="2022-07-12T14:15:31.044" v="74" actId="14100"/>
          <ac:spMkLst>
            <pc:docMk/>
            <pc:sldMk cId="1824362198" sldId="258"/>
            <ac:spMk id="3" creationId="{338D4390-2E3C-9555-5BFC-A227BC7AE0B6}"/>
          </ac:spMkLst>
        </pc:spChg>
      </pc:sldChg>
      <pc:sldChg chg="addSp delSp modSp new mod">
        <pc:chgData name="Folz, Charles" userId="728693a2-9e5c-408c-a9b9-1eca70a8c1eb" providerId="ADAL" clId="{797BAA42-C751-4916-96AD-1F811E55F81D}" dt="2022-07-12T14:21:36.479" v="139"/>
        <pc:sldMkLst>
          <pc:docMk/>
          <pc:sldMk cId="2156651968" sldId="259"/>
        </pc:sldMkLst>
        <pc:spChg chg="mod">
          <ac:chgData name="Folz, Charles" userId="728693a2-9e5c-408c-a9b9-1eca70a8c1eb" providerId="ADAL" clId="{797BAA42-C751-4916-96AD-1F811E55F81D}" dt="2022-07-12T14:21:21.786" v="136" actId="404"/>
          <ac:spMkLst>
            <pc:docMk/>
            <pc:sldMk cId="2156651968" sldId="259"/>
            <ac:spMk id="2" creationId="{FCF489E7-762F-174D-7D41-27AE475B743B}"/>
          </ac:spMkLst>
        </pc:spChg>
        <pc:spChg chg="del">
          <ac:chgData name="Folz, Charles" userId="728693a2-9e5c-408c-a9b9-1eca70a8c1eb" providerId="ADAL" clId="{797BAA42-C751-4916-96AD-1F811E55F81D}" dt="2022-07-12T14:19:37.981" v="76" actId="22"/>
          <ac:spMkLst>
            <pc:docMk/>
            <pc:sldMk cId="2156651968" sldId="259"/>
            <ac:spMk id="3" creationId="{A9FE98E9-FB70-D66D-9138-328250EDAC72}"/>
          </ac:spMkLst>
        </pc:spChg>
        <pc:spChg chg="add mod">
          <ac:chgData name="Folz, Charles" userId="728693a2-9e5c-408c-a9b9-1eca70a8c1eb" providerId="ADAL" clId="{797BAA42-C751-4916-96AD-1F811E55F81D}" dt="2022-07-12T14:21:36.479" v="139"/>
          <ac:spMkLst>
            <pc:docMk/>
            <pc:sldMk cId="2156651968" sldId="259"/>
            <ac:spMk id="7" creationId="{98AF4BF6-9735-DE04-1D38-97CD8960EB23}"/>
          </ac:spMkLst>
        </pc:spChg>
        <pc:picChg chg="add mod ord">
          <ac:chgData name="Folz, Charles" userId="728693a2-9e5c-408c-a9b9-1eca70a8c1eb" providerId="ADAL" clId="{797BAA42-C751-4916-96AD-1F811E55F81D}" dt="2022-07-12T14:21:25.169" v="137" actId="1076"/>
          <ac:picMkLst>
            <pc:docMk/>
            <pc:sldMk cId="2156651968" sldId="259"/>
            <ac:picMk id="6" creationId="{C6612176-BF13-2F38-4542-55DBE0F2C9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516BF-D3CB-483E-A412-96C76539BC14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2674F-647D-4B17-A291-93F81348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Kierkegaard</a:t>
            </a:r>
            <a:r>
              <a:rPr lang="en-US" baseline="0"/>
              <a:t> book, but Descartes!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0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Perpendicular B!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Add q[e] (or Z) to last equation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 careful; very low-energy people may define rigidity relative to KE rather than p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RHIC: dAu tradeoff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5CEC00F-EC2B-5445-8150-A948A1D5BC05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88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0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3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96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LHC design 0.58A p (HL up to 1A), beam-beam parameter 3.4e-4 (3-5—3 HL-LHC)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5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LHC design 0.58A p (HL up to 1A), beam-beam parameter 3.4e-4 (3-5—3 HL-LHC)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2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42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96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86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1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52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5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1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9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LHC design 0.58A p (HL up to 1A), beam-beam parameter 3.4e-4 (3-5—3 HL-LHC)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5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4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5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7128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365128"/>
            <a:ext cx="11567160" cy="7637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1298222"/>
            <a:ext cx="11567160" cy="487874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 sz="2600"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latin typeface="Arial" charset="0"/>
                <a:ea typeface="Arial" charset="0"/>
                <a:cs typeface="Arial" charset="0"/>
              </a:defRPr>
            </a:lvl3pPr>
            <a:lvl4pPr>
              <a:defRPr sz="2200"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BE4A95-DDE6-CE41-BF3F-1F2C712BF027}"/>
              </a:ext>
            </a:extLst>
          </p:cNvPr>
          <p:cNvSpPr txBox="1">
            <a:spLocks/>
          </p:cNvSpPr>
          <p:nvPr userDrawn="1"/>
        </p:nvSpPr>
        <p:spPr>
          <a:xfrm>
            <a:off x="4301218" y="6218379"/>
            <a:ext cx="3274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solidFill>
                  <a:schemeClr val="bg1"/>
                </a:solidFill>
              </a:rPr>
              <a:t>2023 CFNS/CTEQ School / T. Satogata</a:t>
            </a:r>
            <a:endParaRPr lang="en-US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248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27322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3565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F207053-29E0-4610-9E88-D2ECBF32261D}" type="datetime1">
              <a:rPr lang="en-US" smtClean="0"/>
              <a:t>6/8/23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3181C-7075-5645-97E3-248EB6F42B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oddsatogata.net/2017-USPAS/Lectures/2017-01-18-Chapter5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ephenbrooks.org/ap/beam2d/" TargetMode="Externa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1154" y="1179266"/>
            <a:ext cx="9059686" cy="1774948"/>
          </a:xfrm>
        </p:spPr>
        <p:txBody>
          <a:bodyPr>
            <a:normAutofit fontScale="90000"/>
          </a:bodyPr>
          <a:lstStyle/>
          <a:p>
            <a:r>
              <a:rPr lang="en-US"/>
              <a:t>EIC Accelerator Physics/Technology</a:t>
            </a:r>
            <a:br>
              <a:rPr 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2954214"/>
            <a:ext cx="6322645" cy="2306407"/>
          </a:xfrm>
        </p:spPr>
        <p:txBody>
          <a:bodyPr>
            <a:normAutofit/>
          </a:bodyPr>
          <a:lstStyle/>
          <a:p>
            <a:r>
              <a:rPr lang="en-US" dirty="0"/>
              <a:t>Todd Satogata, Jefferson Lab </a:t>
            </a:r>
          </a:p>
          <a:p>
            <a:r>
              <a:rPr lang="en-US" dirty="0"/>
              <a:t>For the EIC Project and EIC Collaboration</a:t>
            </a:r>
          </a:p>
          <a:p>
            <a:endParaRPr lang="en-US" dirty="0"/>
          </a:p>
          <a:p>
            <a:r>
              <a:rPr lang="en-US" dirty="0"/>
              <a:t>CFNS/CTEQ School Lecture 1</a:t>
            </a:r>
          </a:p>
          <a:p>
            <a:r>
              <a:rPr lang="en-US" dirty="0"/>
              <a:t>8 June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24341-0E14-B644-AAF2-D0EAC2E69E62}"/>
              </a:ext>
            </a:extLst>
          </p:cNvPr>
          <p:cNvSpPr txBox="1"/>
          <p:nvPr/>
        </p:nvSpPr>
        <p:spPr>
          <a:xfrm>
            <a:off x="7362183" y="5557031"/>
            <a:ext cx="12073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solidFill>
                  <a:srgbClr val="008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7F197-17C7-7C4D-932A-6DF77B1338F4}"/>
              </a:ext>
            </a:extLst>
          </p:cNvPr>
          <p:cNvSpPr txBox="1"/>
          <p:nvPr/>
        </p:nvSpPr>
        <p:spPr>
          <a:xfrm>
            <a:off x="4829818" y="5487780"/>
            <a:ext cx="232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www.toddsatogata.net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satogata@jlab.org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ChangeArrowheads="1"/>
          </p:cNvSpPr>
          <p:nvPr/>
        </p:nvSpPr>
        <p:spPr bwMode="auto">
          <a:xfrm>
            <a:off x="6787738" y="4889499"/>
            <a:ext cx="3852863" cy="9271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4725576" y="1066800"/>
            <a:ext cx="2235200" cy="1227138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Rigidity: Bending Radius vs Momentum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1750599" y="2438400"/>
            <a:ext cx="9420984" cy="3505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is such a useful expression in accelerator physics that has its own name: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rigidity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Ratio of momentum to charge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How hard (or easy) is a particle to magnetically deflect?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Often expressed in [T-m] (right side! Easy to calculate B)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Be careful when </a:t>
            </a:r>
            <a:r>
              <a:rPr lang="en-US" dirty="0" err="1">
                <a:latin typeface="Arial" charset="0"/>
                <a:ea typeface="ＭＳ Ｐゴシック" charset="0"/>
              </a:rPr>
              <a:t>q≠e</a:t>
            </a:r>
            <a:r>
              <a:rPr lang="en-US" dirty="0">
                <a:latin typeface="Arial" charset="0"/>
                <a:ea typeface="ＭＳ Ｐゴシック" charset="0"/>
              </a:rPr>
              <a:t>!!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possibly useful expression</a:t>
            </a:r>
          </a:p>
        </p:txBody>
      </p:sp>
      <p:pic>
        <p:nvPicPr>
          <p:cNvPr id="28677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238" y="1143001"/>
            <a:ext cx="2057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2823164" y="1143001"/>
            <a:ext cx="161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Beam</a:t>
            </a:r>
          </a:p>
          <a:p>
            <a:r>
              <a:rPr lang="en-US">
                <a:solidFill>
                  <a:srgbClr val="008000"/>
                </a:solidFill>
                <a:latin typeface="Arial" charset="0"/>
              </a:rPr>
              <a:t>(particles)</a:t>
            </a: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7543800" y="1143001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Accelerator (magnets, geometry)</a:t>
            </a:r>
          </a:p>
        </p:txBody>
      </p:sp>
      <p:pic>
        <p:nvPicPr>
          <p:cNvPr id="28680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638" y="4954588"/>
            <a:ext cx="36877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200" y="2129790"/>
            <a:ext cx="1346200" cy="29210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B0B03EF-083D-07B8-5086-AC16A94B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Application: Particle Spectrometer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2209800" y="10668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Measure particle momentum by measuring bend angle    from a calibrated magnetic field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895476"/>
            <a:ext cx="69342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600201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0" y="2030412"/>
            <a:ext cx="18288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0100" y="1537945"/>
            <a:ext cx="29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989262"/>
            <a:ext cx="2895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8"/>
          <p:cNvSpPr txBox="1">
            <a:spLocks noChangeArrowheads="1"/>
          </p:cNvSpPr>
          <p:nvPr/>
        </p:nvSpPr>
        <p:spPr bwMode="auto">
          <a:xfrm>
            <a:off x="2819400" y="6269259"/>
            <a:ext cx="457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Yujong Kim, 2010 USPAS accelerator physics lectures</a:t>
            </a:r>
          </a:p>
        </p:txBody>
      </p:sp>
    </p:spTree>
    <p:extLst>
      <p:ext uri="{BB962C8B-B14F-4D97-AF65-F5344CB8AC3E}">
        <p14:creationId xmlns:p14="http://schemas.microsoft.com/office/powerpoint/2010/main" val="340878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E556-2884-EB9A-79A7-D70A84C4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Transverse Charged Particle (De)Focusing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3DBA1-FE02-8DE6-9091-E106CD8C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9" y="1298222"/>
            <a:ext cx="11567160" cy="4878741"/>
          </a:xfrm>
        </p:spPr>
        <p:txBody>
          <a:bodyPr/>
          <a:lstStyle/>
          <a:p>
            <a:r>
              <a:rPr lang="en-US" b="1"/>
              <a:t>Dipoles</a:t>
            </a:r>
            <a:r>
              <a:rPr lang="en-US"/>
              <a:t> (constant uniform field) </a:t>
            </a:r>
            <a:r>
              <a:rPr lang="en-US" b="1"/>
              <a:t>bend</a:t>
            </a:r>
            <a:r>
              <a:rPr lang="en-US"/>
              <a:t> particles: change </a:t>
            </a:r>
          </a:p>
          <a:p>
            <a:r>
              <a:rPr lang="en-US" b="1"/>
              <a:t>Quadrupoles</a:t>
            </a:r>
            <a:r>
              <a:rPr lang="en-US"/>
              <a:t> (constant dB/dx and dB/dy) </a:t>
            </a:r>
            <a:r>
              <a:rPr lang="en-US" b="1"/>
              <a:t>linearly (de)focus </a:t>
            </a:r>
            <a:r>
              <a:rPr lang="en-US"/>
              <a:t>particles</a:t>
            </a:r>
          </a:p>
          <a:p>
            <a:pPr lvl="1"/>
            <a:r>
              <a:rPr lang="en-US"/>
              <a:t>e.g. in horizontal B(x)=x*(dB/dx); Lorentz force is linear in x</a:t>
            </a:r>
          </a:p>
          <a:p>
            <a:pPr lvl="1"/>
            <a:r>
              <a:rPr lang="en-US"/>
              <a:t>Free space Maxwell’s equations </a:t>
            </a:r>
            <a:r>
              <a:rPr lang="en-US" b="1"/>
              <a:t>require</a:t>
            </a:r>
            <a:r>
              <a:rPr lang="en-US"/>
              <a:t> that dB/dx=-dB/dy</a:t>
            </a:r>
          </a:p>
          <a:p>
            <a:pPr lvl="2"/>
            <a:r>
              <a:rPr lang="en-US" b="1"/>
              <a:t>Discussion</a:t>
            </a:r>
            <a:r>
              <a:rPr lang="en-US"/>
              <a:t>: Convince yourself this is true</a:t>
            </a:r>
          </a:p>
          <a:p>
            <a:r>
              <a:rPr lang="en-US"/>
              <a:t>Horizontal focusing = vertical defocusing</a:t>
            </a:r>
          </a:p>
          <a:p>
            <a:r>
              <a:rPr lang="en-US"/>
              <a:t>Vertical focusing = horizontal defocusing</a:t>
            </a:r>
          </a:p>
          <a:p>
            <a:r>
              <a:rPr lang="en-US"/>
              <a:t>Thankfully classical optics tells us alternating</a:t>
            </a:r>
            <a:br>
              <a:rPr lang="en-US"/>
            </a:br>
            <a:r>
              <a:rPr lang="en-US"/>
              <a:t>focusing and defocusing is still net focusing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BD995-C7F6-C7CF-C620-06F1FB6B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A picture containing screenshot, measuring stick, design&#10;&#10;Description automatically generated">
            <a:extLst>
              <a:ext uri="{FF2B5EF4-FFF2-40B4-BE49-F238E27FC236}">
                <a16:creationId xmlns:a16="http://schemas.microsoft.com/office/drawing/2014/main" id="{BF853479-9EC6-6762-E5AC-E2DE54AA5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0"/>
          <a:stretch/>
        </p:blipFill>
        <p:spPr>
          <a:xfrm>
            <a:off x="8865704" y="3233530"/>
            <a:ext cx="2953520" cy="2939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FA7EC-FEF1-86EF-C6EB-29FC793FC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913" y="5353508"/>
            <a:ext cx="7016280" cy="864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B5C5F-072C-03B5-4886-177AF6953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780" y="1042794"/>
            <a:ext cx="1687368" cy="98554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CD0D236-4C35-62B6-7B25-66769B2C4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912" y="3063834"/>
            <a:ext cx="6104913" cy="463137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81FE7C-854C-BB54-DC3C-55B29387F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913" y="5412885"/>
            <a:ext cx="7016280" cy="8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FBE2-D918-16E9-2E79-7335B9B4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FODO Lives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93B3B-BEC6-8737-A58D-DB8D936A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DA3E84-ADF9-3442-EBFB-A1B85200A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69" y="2410002"/>
            <a:ext cx="10018643" cy="37338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charset="0"/>
                <a:ea typeface="ＭＳ Ｐゴシック" charset="0"/>
              </a:rPr>
              <a:t>Most accelerator lattices (including EIC) are designed in modular ways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Design and operational clarity, separation of functions</a:t>
            </a:r>
          </a:p>
          <a:p>
            <a:r>
              <a:rPr lang="en-US" sz="2400" dirty="0">
                <a:latin typeface="Arial" charset="0"/>
                <a:ea typeface="ＭＳ Ｐゴシック" charset="0"/>
              </a:rPr>
              <a:t>One of the most common modules is a FODO module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Alternating focusing and defocusing “strong” quadrupoles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Spaces between are combinations of drifts and dipoles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Strong quadrupoles dominate the focusing</a:t>
            </a:r>
          </a:p>
          <a:p>
            <a:pPr lvl="1"/>
            <a:r>
              <a:rPr lang="en-US" sz="2400" b="1" dirty="0">
                <a:latin typeface="Arial" charset="0"/>
                <a:ea typeface="ＭＳ Ｐゴシック" charset="0"/>
              </a:rPr>
              <a:t>Periodicity</a:t>
            </a:r>
            <a:r>
              <a:rPr lang="en-US" sz="2400" dirty="0">
                <a:latin typeface="Arial" charset="0"/>
                <a:ea typeface="ＭＳ Ｐゴシック" charset="0"/>
              </a:rPr>
              <a:t> is </a:t>
            </a:r>
            <a:r>
              <a:rPr lang="en-US" sz="2400" b="1" dirty="0">
                <a:latin typeface="Arial" charset="0"/>
                <a:ea typeface="ＭＳ Ｐゴシック" charset="0"/>
              </a:rPr>
              <a:t>one FODO “cell”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b="1" dirty="0">
                <a:latin typeface="Arial" charset="0"/>
                <a:ea typeface="ＭＳ Ｐゴシック" charset="0"/>
              </a:rPr>
              <a:t>Horizontal beam size largest at centers of focusing quads</a:t>
            </a:r>
          </a:p>
          <a:p>
            <a:pPr lvl="1"/>
            <a:r>
              <a:rPr lang="en-US" sz="2400" b="1" dirty="0">
                <a:latin typeface="Arial" charset="0"/>
                <a:ea typeface="ＭＳ Ｐゴシック" charset="0"/>
              </a:rPr>
              <a:t>Vertical beam size largest at centers of defocusing quads</a:t>
            </a: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58F53FA4-CC9A-CF52-2899-7B905BDA424F}"/>
              </a:ext>
            </a:extLst>
          </p:cNvPr>
          <p:cNvGrpSpPr>
            <a:grpSpLocks/>
          </p:cNvGrpSpPr>
          <p:nvPr/>
        </p:nvGrpSpPr>
        <p:grpSpPr bwMode="auto">
          <a:xfrm>
            <a:off x="4697376" y="1126908"/>
            <a:ext cx="2359025" cy="974725"/>
            <a:chOff x="3124200" y="1006410"/>
            <a:chExt cx="2359741" cy="97479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1AC124A4-7B06-E058-E055-24BDF5C97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10" name="Picture 7" descr="2010fall_ap_lecture02.tiff">
                <a:extLst>
                  <a:ext uri="{FF2B5EF4-FFF2-40B4-BE49-F238E27FC236}">
                    <a16:creationId xmlns:a16="http://schemas.microsoft.com/office/drawing/2014/main" id="{7A025096-5E86-C796-D87E-30AE4D031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" descr="2010fall_ap_lecture02.tiff">
                <a:extLst>
                  <a:ext uri="{FF2B5EF4-FFF2-40B4-BE49-F238E27FC236}">
                    <a16:creationId xmlns:a16="http://schemas.microsoft.com/office/drawing/2014/main" id="{96CF9C60-9AF8-FB08-8589-D2DD389C4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" name="Straight Connector 15">
              <a:extLst>
                <a:ext uri="{FF2B5EF4-FFF2-40B4-BE49-F238E27FC236}">
                  <a16:creationId xmlns:a16="http://schemas.microsoft.com/office/drawing/2014/main" id="{1B477F6E-1688-5C98-3918-9C83F40887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Straight Connector 18">
              <a:extLst>
                <a:ext uri="{FF2B5EF4-FFF2-40B4-BE49-F238E27FC236}">
                  <a16:creationId xmlns:a16="http://schemas.microsoft.com/office/drawing/2014/main" id="{96121958-83EF-3065-B944-3E752D0FF8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2" name="Group 32">
            <a:extLst>
              <a:ext uri="{FF2B5EF4-FFF2-40B4-BE49-F238E27FC236}">
                <a16:creationId xmlns:a16="http://schemas.microsoft.com/office/drawing/2014/main" id="{F4984906-4CC4-4F16-A01F-05545EA0B2EE}"/>
              </a:ext>
            </a:extLst>
          </p:cNvPr>
          <p:cNvGrpSpPr>
            <a:grpSpLocks/>
          </p:cNvGrpSpPr>
          <p:nvPr/>
        </p:nvGrpSpPr>
        <p:grpSpPr bwMode="auto">
          <a:xfrm>
            <a:off x="2349857" y="1117383"/>
            <a:ext cx="2360612" cy="974725"/>
            <a:chOff x="3124200" y="1006410"/>
            <a:chExt cx="2359741" cy="974790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29ECF74D-1FD6-4BA9-0160-A6B69A4D34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16" name="Picture 7" descr="2010fall_ap_lecture02.tiff">
                <a:extLst>
                  <a:ext uri="{FF2B5EF4-FFF2-40B4-BE49-F238E27FC236}">
                    <a16:creationId xmlns:a16="http://schemas.microsoft.com/office/drawing/2014/main" id="{4F59343C-9C1E-8EA4-E15F-F245EBF5D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 descr="2010fall_ap_lecture02.tiff">
                <a:extLst>
                  <a:ext uri="{FF2B5EF4-FFF2-40B4-BE49-F238E27FC236}">
                    <a16:creationId xmlns:a16="http://schemas.microsoft.com/office/drawing/2014/main" id="{47505394-6167-CD89-0940-059444528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4" name="Straight Connector 34">
              <a:extLst>
                <a:ext uri="{FF2B5EF4-FFF2-40B4-BE49-F238E27FC236}">
                  <a16:creationId xmlns:a16="http://schemas.microsoft.com/office/drawing/2014/main" id="{977553EF-256F-84F5-D50A-5C99EF8D2F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" name="Straight Connector 35">
              <a:extLst>
                <a:ext uri="{FF2B5EF4-FFF2-40B4-BE49-F238E27FC236}">
                  <a16:creationId xmlns:a16="http://schemas.microsoft.com/office/drawing/2014/main" id="{C6F2E117-00B5-2547-9E6A-6EBF3A4824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8" name="Group 38">
            <a:extLst>
              <a:ext uri="{FF2B5EF4-FFF2-40B4-BE49-F238E27FC236}">
                <a16:creationId xmlns:a16="http://schemas.microsoft.com/office/drawing/2014/main" id="{7D6A383C-9B04-6895-B92D-12CCE6D15913}"/>
              </a:ext>
            </a:extLst>
          </p:cNvPr>
          <p:cNvGrpSpPr>
            <a:grpSpLocks/>
          </p:cNvGrpSpPr>
          <p:nvPr/>
        </p:nvGrpSpPr>
        <p:grpSpPr bwMode="auto">
          <a:xfrm>
            <a:off x="7036565" y="1128890"/>
            <a:ext cx="2359025" cy="976312"/>
            <a:chOff x="3124200" y="1006410"/>
            <a:chExt cx="2359741" cy="974790"/>
          </a:xfrm>
        </p:grpSpPr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4EC80040-6BF0-89BF-708F-3200C95BE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2" name="Picture 7" descr="2010fall_ap_lecture02.tiff">
                <a:extLst>
                  <a:ext uri="{FF2B5EF4-FFF2-40B4-BE49-F238E27FC236}">
                    <a16:creationId xmlns:a16="http://schemas.microsoft.com/office/drawing/2014/main" id="{D2428872-BA36-3FBB-0B07-D1FE2FD71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" descr="2010fall_ap_lecture02.tiff">
                <a:extLst>
                  <a:ext uri="{FF2B5EF4-FFF2-40B4-BE49-F238E27FC236}">
                    <a16:creationId xmlns:a16="http://schemas.microsoft.com/office/drawing/2014/main" id="{BC417ED7-F0A3-7E85-BED7-ED81C7D3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0" name="Straight Connector 40">
              <a:extLst>
                <a:ext uri="{FF2B5EF4-FFF2-40B4-BE49-F238E27FC236}">
                  <a16:creationId xmlns:a16="http://schemas.microsoft.com/office/drawing/2014/main" id="{AEABE07C-0541-5DD9-ADCE-4D882161C2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Straight Connector 41">
              <a:extLst>
                <a:ext uri="{FF2B5EF4-FFF2-40B4-BE49-F238E27FC236}">
                  <a16:creationId xmlns:a16="http://schemas.microsoft.com/office/drawing/2014/main" id="{92994A6D-B1C0-CFBF-DA94-F8C07AA942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4" name="Group 38">
            <a:extLst>
              <a:ext uri="{FF2B5EF4-FFF2-40B4-BE49-F238E27FC236}">
                <a16:creationId xmlns:a16="http://schemas.microsoft.com/office/drawing/2014/main" id="{C042EE0C-077D-EBA6-F549-9A81E8DC1EFC}"/>
              </a:ext>
            </a:extLst>
          </p:cNvPr>
          <p:cNvGrpSpPr>
            <a:grpSpLocks/>
          </p:cNvGrpSpPr>
          <p:nvPr/>
        </p:nvGrpSpPr>
        <p:grpSpPr bwMode="auto">
          <a:xfrm>
            <a:off x="9366031" y="1128890"/>
            <a:ext cx="2359025" cy="976312"/>
            <a:chOff x="3124200" y="1006410"/>
            <a:chExt cx="2359741" cy="974790"/>
          </a:xfrm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C234EF58-F629-FCD7-E686-C3ED59A38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8" name="Picture 7" descr="2010fall_ap_lecture02.tiff">
                <a:extLst>
                  <a:ext uri="{FF2B5EF4-FFF2-40B4-BE49-F238E27FC236}">
                    <a16:creationId xmlns:a16="http://schemas.microsoft.com/office/drawing/2014/main" id="{2BD62458-8ED8-A35D-BA3C-B295B7270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8" descr="2010fall_ap_lecture02.tiff">
                <a:extLst>
                  <a:ext uri="{FF2B5EF4-FFF2-40B4-BE49-F238E27FC236}">
                    <a16:creationId xmlns:a16="http://schemas.microsoft.com/office/drawing/2014/main" id="{97CA8E49-ED9B-78C5-6659-9FE7F6674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6" name="Straight Connector 40">
              <a:extLst>
                <a:ext uri="{FF2B5EF4-FFF2-40B4-BE49-F238E27FC236}">
                  <a16:creationId xmlns:a16="http://schemas.microsoft.com/office/drawing/2014/main" id="{3CF6B0D5-D539-0330-0B41-86541DEC8D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Straight Connector 41">
              <a:extLst>
                <a:ext uri="{FF2B5EF4-FFF2-40B4-BE49-F238E27FC236}">
                  <a16:creationId xmlns:a16="http://schemas.microsoft.com/office/drawing/2014/main" id="{246C9453-B545-7F13-8B22-4588D893A6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38">
            <a:extLst>
              <a:ext uri="{FF2B5EF4-FFF2-40B4-BE49-F238E27FC236}">
                <a16:creationId xmlns:a16="http://schemas.microsoft.com/office/drawing/2014/main" id="{E2C664B8-3E43-EC6E-65CE-4C43DB450637}"/>
              </a:ext>
            </a:extLst>
          </p:cNvPr>
          <p:cNvGrpSpPr>
            <a:grpSpLocks/>
          </p:cNvGrpSpPr>
          <p:nvPr/>
        </p:nvGrpSpPr>
        <p:grpSpPr bwMode="auto">
          <a:xfrm>
            <a:off x="0" y="1128890"/>
            <a:ext cx="2359025" cy="976312"/>
            <a:chOff x="3124200" y="1006410"/>
            <a:chExt cx="2359741" cy="974790"/>
          </a:xfrm>
        </p:grpSpPr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D93FBF65-AAB7-3837-54FA-31A9F92143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4" name="Picture 7" descr="2010fall_ap_lecture02.tiff">
                <a:extLst>
                  <a:ext uri="{FF2B5EF4-FFF2-40B4-BE49-F238E27FC236}">
                    <a16:creationId xmlns:a16="http://schemas.microsoft.com/office/drawing/2014/main" id="{E739921E-2316-1F01-DE4C-009753211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8" descr="2010fall_ap_lecture02.tiff">
                <a:extLst>
                  <a:ext uri="{FF2B5EF4-FFF2-40B4-BE49-F238E27FC236}">
                    <a16:creationId xmlns:a16="http://schemas.microsoft.com/office/drawing/2014/main" id="{6200F7DB-16B8-7A32-5BCE-3BC30B139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2" name="Straight Connector 40">
              <a:extLst>
                <a:ext uri="{FF2B5EF4-FFF2-40B4-BE49-F238E27FC236}">
                  <a16:creationId xmlns:a16="http://schemas.microsoft.com/office/drawing/2014/main" id="{09488367-DC4F-3D95-656D-32F46689D9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Straight Connector 41">
              <a:extLst>
                <a:ext uri="{FF2B5EF4-FFF2-40B4-BE49-F238E27FC236}">
                  <a16:creationId xmlns:a16="http://schemas.microsoft.com/office/drawing/2014/main" id="{3AC8B832-EA5B-F7D3-3FDA-C9FDC8404D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F305B40-21A7-B7F0-64F3-F7FE6F7B4154}"/>
              </a:ext>
            </a:extLst>
          </p:cNvPr>
          <p:cNvSpPr txBox="1"/>
          <p:nvPr/>
        </p:nvSpPr>
        <p:spPr>
          <a:xfrm>
            <a:off x="4622770" y="82877"/>
            <a:ext cx="753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4"/>
              </a:rPr>
              <a:t>http://www.toddsatogata.net/2017-USPAS/Lectures/2017-01-18-Chapter5.pdf</a:t>
            </a:r>
            <a:r>
              <a:rPr lang="en-US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1FA48-ADF6-6754-DC0D-2CE44A738B72}"/>
              </a:ext>
            </a:extLst>
          </p:cNvPr>
          <p:cNvSpPr txBox="1"/>
          <p:nvPr/>
        </p:nvSpPr>
        <p:spPr>
          <a:xfrm>
            <a:off x="4688060" y="742918"/>
            <a:ext cx="719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By convention horizontal focusing/defocusing is shown; vertical is opposite</a:t>
            </a:r>
          </a:p>
        </p:txBody>
      </p:sp>
    </p:spTree>
    <p:extLst>
      <p:ext uri="{BB962C8B-B14F-4D97-AF65-F5344CB8AC3E}">
        <p14:creationId xmlns:p14="http://schemas.microsoft.com/office/powerpoint/2010/main" val="3872810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creenshot, text, circle, line&#10;&#10;Description automatically generated">
            <a:extLst>
              <a:ext uri="{FF2B5EF4-FFF2-40B4-BE49-F238E27FC236}">
                <a16:creationId xmlns:a16="http://schemas.microsoft.com/office/drawing/2014/main" id="{E47A0707-0148-3BCB-07C3-5D2C22D7A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100" y="1128890"/>
            <a:ext cx="5146992" cy="4735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B29C1D-D132-151F-2A77-56D1776A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HSR/ESR/RCS are Synchrotrons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38353-1F5D-CEE2-4E99-DEEDAF9D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9" y="1298222"/>
            <a:ext cx="6293887" cy="503330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”Ring accelerator”</a:t>
            </a:r>
          </a:p>
          <a:p>
            <a:r>
              <a:rPr lang="en-US"/>
              <a:t>Synchronize bending magnetic field B, beam momentum p	</a:t>
            </a:r>
          </a:p>
          <a:p>
            <a:pPr lvl="1"/>
            <a:r>
              <a:rPr lang="en-US"/>
              <a:t>~constant design (average) “radius”</a:t>
            </a:r>
          </a:p>
          <a:p>
            <a:pPr lvl="2"/>
            <a:endParaRPr lang="en-US"/>
          </a:p>
          <a:p>
            <a:pPr marL="914400" lvl="2" indent="0">
              <a:buNone/>
            </a:pPr>
            <a:endParaRPr lang="en-US"/>
          </a:p>
          <a:p>
            <a:r>
              <a:rPr lang="en-US"/>
              <a:t>Separate RF </a:t>
            </a:r>
            <a:r>
              <a:rPr lang="en-US" sz="2200"/>
              <a:t>(longitudinal focusing, acceleration)</a:t>
            </a:r>
            <a:r>
              <a:rPr lang="en-US"/>
              <a:t> and magnets </a:t>
            </a:r>
            <a:r>
              <a:rPr lang="en-US" sz="2200"/>
              <a:t>(transverse bending/focusing)</a:t>
            </a:r>
          </a:p>
          <a:p>
            <a:r>
              <a:rPr lang="en-US"/>
              <a:t>Circumference also ~constant</a:t>
            </a:r>
          </a:p>
          <a:p>
            <a:pPr lvl="1"/>
            <a:r>
              <a:rPr lang="en-US"/>
              <a:t>Revolution frequency and RF frequency change with particle relativistic velocity </a:t>
            </a:r>
            <a:r>
              <a:rPr lang="en-US">
                <a:latin typeface="Symbol" pitchFamily="2" charset="2"/>
              </a:rPr>
              <a:t>b</a:t>
            </a:r>
            <a:r>
              <a:rPr lang="en-US"/>
              <a:t>, momentum 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8D313-9FB7-2249-E76A-CE42BEA9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C6EC0-ECEA-A131-A37F-D9B96653F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207" y="2227447"/>
            <a:ext cx="200657" cy="864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23409-B283-7AE8-83F2-A6545122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241" y="2281720"/>
            <a:ext cx="188058" cy="810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989AE0-4939-4D6D-E59D-974EA771333A}"/>
              </a:ext>
            </a:extLst>
          </p:cNvPr>
          <p:cNvSpPr txBox="1"/>
          <p:nvPr/>
        </p:nvSpPr>
        <p:spPr>
          <a:xfrm>
            <a:off x="10836060" y="500149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(B field)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C1528-802C-14CA-E99A-C71BBE9B213A}"/>
              </a:ext>
            </a:extLst>
          </p:cNvPr>
          <p:cNvSpPr txBox="1"/>
          <p:nvPr/>
        </p:nvSpPr>
        <p:spPr>
          <a:xfrm>
            <a:off x="10738116" y="432280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(RF)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CA9738-C3B3-4975-717A-E669C4CC0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521" y="2618977"/>
            <a:ext cx="3798583" cy="113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E392-C43B-ADD7-349D-EB73F9E3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Synchrotrons:</a:t>
            </a:r>
            <a:r>
              <a:rPr lang="en-US" baseline="0"/>
              <a:t> Periodic Focusing Systems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4E95B-5AD5-B845-3F0A-87B9E6366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9" y="1298222"/>
            <a:ext cx="11328595" cy="4878741"/>
          </a:xfrm>
        </p:spPr>
        <p:txBody>
          <a:bodyPr>
            <a:normAutofit/>
          </a:bodyPr>
          <a:lstStyle/>
          <a:p>
            <a:r>
              <a:rPr lang="en-US"/>
              <a:t>Periodic focusing systems with periodic boundary conditions</a:t>
            </a:r>
          </a:p>
          <a:p>
            <a:pPr lvl="1"/>
            <a:r>
              <a:rPr lang="en-US"/>
              <a:t>A long academic history!</a:t>
            </a:r>
          </a:p>
          <a:p>
            <a:pPr lvl="1"/>
            <a:r>
              <a:rPr lang="en-US"/>
              <a:t>Solid state, quantum mechanics...</a:t>
            </a:r>
          </a:p>
          <a:p>
            <a:r>
              <a:rPr lang="en-US"/>
              <a:t>Periodic </a:t>
            </a:r>
            <a:r>
              <a:rPr lang="en-US" b="1"/>
              <a:t>1D linear</a:t>
            </a:r>
            <a:r>
              <a:rPr lang="en-US"/>
              <a:t> focusing system</a:t>
            </a:r>
          </a:p>
          <a:p>
            <a:pPr lvl="1"/>
            <a:r>
              <a:rPr lang="en-US"/>
              <a:t>Hill’s Equation</a:t>
            </a:r>
            <a:r>
              <a:rPr lang="en-US" sz="2000"/>
              <a:t> (homogeneous)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Overall synchrotron is periodic, as are repeated FODO “cells”</a:t>
            </a:r>
          </a:p>
          <a:p>
            <a:r>
              <a:rPr lang="en-US"/>
              <a:t>Symmetry is locally broken for “insertions”</a:t>
            </a:r>
          </a:p>
          <a:p>
            <a:pPr lvl="1"/>
            <a:r>
              <a:rPr lang="en-US"/>
              <a:t>Match boundary conditions between sections with different K values (focusing)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529AE5F-9190-A63C-AC7E-AA08F17B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6" descr="latex-image-1.pdf">
            <a:extLst>
              <a:ext uri="{FF2B5EF4-FFF2-40B4-BE49-F238E27FC236}">
                <a16:creationId xmlns:a16="http://schemas.microsoft.com/office/drawing/2014/main" id="{EBF2BA9E-D42D-15F0-98BF-2B58E5230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31" y="3811566"/>
            <a:ext cx="2235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latex-image-1.pdf">
            <a:extLst>
              <a:ext uri="{FF2B5EF4-FFF2-40B4-BE49-F238E27FC236}">
                <a16:creationId xmlns:a16="http://schemas.microsoft.com/office/drawing/2014/main" id="{4F9ACD31-D261-CC5F-D624-DEC8C317B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1" y="3595666"/>
            <a:ext cx="5562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7D70A-5431-FEE5-97C9-50E8701FE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861" y="1298222"/>
            <a:ext cx="1749778" cy="17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4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CA8C3-65BE-EFEB-BC88-2AA16D6F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Space and Emittance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4858E-2B04-8DDE-E321-4EF9C90E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8221980" cy="4878741"/>
          </a:xfrm>
        </p:spPr>
        <p:txBody>
          <a:bodyPr>
            <a:normAutofit/>
          </a:bodyPr>
          <a:lstStyle/>
          <a:p>
            <a:r>
              <a:rPr lang="en-US"/>
              <a:t>Equations of motion are </a:t>
            </a:r>
            <a:r>
              <a:rPr lang="en-US" b="1"/>
              <a:t>second-order differential equations</a:t>
            </a:r>
          </a:p>
          <a:p>
            <a:r>
              <a:rPr lang="en-US"/>
              <a:t>Like classical mechanics, particle trajectories are determined by their </a:t>
            </a:r>
            <a:r>
              <a:rPr lang="en-US" b="1"/>
              <a:t>equation of motion</a:t>
            </a:r>
            <a:r>
              <a:rPr lang="en-US"/>
              <a:t> (Hill’s equation) and </a:t>
            </a:r>
            <a:r>
              <a:rPr lang="en-US" b="1"/>
              <a:t>two initial conditions</a:t>
            </a:r>
          </a:p>
          <a:p>
            <a:pPr lvl="1"/>
            <a:r>
              <a:rPr lang="en-US" b="1"/>
              <a:t>Horizontal                           </a:t>
            </a:r>
            <a:r>
              <a:rPr lang="en-US"/>
              <a:t>x’,y’ are angles</a:t>
            </a:r>
            <a:r>
              <a:rPr lang="en-US" b="1"/>
              <a:t> </a:t>
            </a:r>
          </a:p>
          <a:p>
            <a:pPr lvl="1"/>
            <a:r>
              <a:rPr lang="en-US" b="1"/>
              <a:t>Vertical</a:t>
            </a:r>
          </a:p>
          <a:p>
            <a:r>
              <a:rPr lang="en-US"/>
              <a:t>x’,y’ are small for high-energy accelerators</a:t>
            </a:r>
          </a:p>
          <a:p>
            <a:pPr lvl="1"/>
            <a:r>
              <a:rPr lang="en-US"/>
              <a:t>Paraxial optics approximations apply</a:t>
            </a:r>
          </a:p>
          <a:p>
            <a:r>
              <a:rPr lang="en-US"/>
              <a:t>Transverse distributions are </a:t>
            </a:r>
            <a:r>
              <a:rPr lang="en-US" b="1"/>
              <a:t>usually Gaussian</a:t>
            </a:r>
          </a:p>
          <a:p>
            <a:pPr lvl="1"/>
            <a:r>
              <a:rPr lang="en-US"/>
              <a:t>RMS distribution ellipse area: </a:t>
            </a:r>
            <a:r>
              <a:rPr lang="en-US" b="1"/>
              <a:t>emittance</a:t>
            </a:r>
            <a:r>
              <a:rPr lang="en-US"/>
              <a:t> </a:t>
            </a:r>
            <a:r>
              <a:rPr lang="en-US" sz="2000"/>
              <a:t>[mm-mrad]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18C6C-7A19-C952-A8DB-FD2E3883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 descr="A picture containing diagram, text, line, plot&#10;&#10;Description automatically generated">
            <a:extLst>
              <a:ext uri="{FF2B5EF4-FFF2-40B4-BE49-F238E27FC236}">
                <a16:creationId xmlns:a16="http://schemas.microsoft.com/office/drawing/2014/main" id="{FA356780-61D7-FA35-F3A1-C788E9EE2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8369740" y="274495"/>
            <a:ext cx="3617387" cy="2750060"/>
          </a:xfrm>
          <a:prstGeom prst="rect">
            <a:avLst/>
          </a:prstGeom>
        </p:spPr>
      </p:pic>
      <p:pic>
        <p:nvPicPr>
          <p:cNvPr id="9" name="Picture 8" descr="A picture containing diagram, text, line, plot&#10;&#10;Description automatically generated">
            <a:extLst>
              <a:ext uri="{FF2B5EF4-FFF2-40B4-BE49-F238E27FC236}">
                <a16:creationId xmlns:a16="http://schemas.microsoft.com/office/drawing/2014/main" id="{EBE7DE08-7C1A-DCC2-F197-7D3E85F27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8369740" y="3076324"/>
            <a:ext cx="3617387" cy="2750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71B51-CF3F-FCB6-B994-C4878CEC5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572" y="3156316"/>
            <a:ext cx="1943100" cy="83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7B03F7-0DE0-EA60-250B-6758E84A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572" y="3596125"/>
            <a:ext cx="1905000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156159-5F73-2EE6-49AB-9AE6266B7793}"/>
              </a:ext>
            </a:extLst>
          </p:cNvPr>
          <p:cNvSpPr txBox="1"/>
          <p:nvPr/>
        </p:nvSpPr>
        <p:spPr>
          <a:xfrm>
            <a:off x="8825948" y="5878153"/>
            <a:ext cx="326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Longitudinal similar but different</a:t>
            </a:r>
          </a:p>
        </p:txBody>
      </p:sp>
    </p:spTree>
    <p:extLst>
      <p:ext uri="{BB962C8B-B14F-4D97-AF65-F5344CB8AC3E}">
        <p14:creationId xmlns:p14="http://schemas.microsoft.com/office/powerpoint/2010/main" val="2834094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67409" y="4869753"/>
            <a:ext cx="10270434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2200" kern="0" dirty="0">
                <a:latin typeface="Arial"/>
                <a:ea typeface="ＭＳ Ｐゴシック" charset="-128"/>
                <a:cs typeface="ＭＳ Ｐゴシック" charset="-128"/>
              </a:rPr>
              <a:t>Emittance      is ”conserved” for linear particle motion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2200" kern="0" dirty="0">
                <a:latin typeface="Arial"/>
                <a:ea typeface="ＭＳ Ｐゴシック" charset="-128"/>
                <a:cs typeface="ＭＳ Ｐゴシック" charset="-128"/>
              </a:rPr>
              <a:t>Cooling, synchrotron radiation, IBS, noise etc. violate this conservation</a:t>
            </a:r>
          </a:p>
          <a:p>
            <a:pPr marL="342900" indent="-342900"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2200" b="1" kern="0" dirty="0">
                <a:latin typeface="Arial"/>
                <a:ea typeface="ＭＳ Ｐゴシック" charset="-128"/>
                <a:cs typeface="ＭＳ Ｐゴシック" charset="-128"/>
              </a:rPr>
              <a:t>Beam size depends on emittance and optics “beta function”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09593-DCB1-4F84-BDC9-8077CABCD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5" y="126174"/>
            <a:ext cx="9554815" cy="4777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35364-17BF-20F1-1120-83A9E4BFB1B2}"/>
              </a:ext>
            </a:extLst>
          </p:cNvPr>
          <p:cNvSpPr txBox="1"/>
          <p:nvPr/>
        </p:nvSpPr>
        <p:spPr>
          <a:xfrm>
            <a:off x="9939130" y="531509"/>
            <a:ext cx="1209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Typical</a:t>
            </a:r>
            <a:br>
              <a:rPr lang="en-US"/>
            </a:br>
            <a:r>
              <a:rPr lang="en-US"/>
              <a:t>alternating</a:t>
            </a:r>
          </a:p>
          <a:p>
            <a:r>
              <a:rPr lang="en-US"/>
              <a:t>FODO</a:t>
            </a:r>
          </a:p>
          <a:p>
            <a:r>
              <a:rPr lang="en-US"/>
              <a:t>beam size</a:t>
            </a:r>
          </a:p>
          <a:p>
            <a:r>
              <a:rPr lang="en-US"/>
              <a:t>behavior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D6D29-57BF-F754-3FA3-C5FCB50E3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0" y="5458080"/>
            <a:ext cx="12065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68323C-E632-278D-3D6F-72F78D2CC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571" y="4810380"/>
            <a:ext cx="114300" cy="64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E8CB7-7231-7675-DFA9-E8D07D38F899}"/>
              </a:ext>
            </a:extLst>
          </p:cNvPr>
          <p:cNvSpPr txBox="1"/>
          <p:nvPr/>
        </p:nvSpPr>
        <p:spPr>
          <a:xfrm>
            <a:off x="9939130" y="2563335"/>
            <a:ext cx="1482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Ellipse areas</a:t>
            </a:r>
          </a:p>
          <a:p>
            <a:r>
              <a:rPr lang="en-US"/>
              <a:t>are horizontal</a:t>
            </a:r>
          </a:p>
          <a:p>
            <a:r>
              <a:rPr lang="en-US"/>
              <a:t>and vertical</a:t>
            </a:r>
          </a:p>
          <a:p>
            <a:r>
              <a:rPr lang="en-US"/>
              <a:t>emittances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D1C692-5228-E46D-6A36-DEBDC80B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18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730EA-AC94-EA4E-6D41-03F27C78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“Blah blah beta star blah blah”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01983-732A-D349-EC2F-66691FFAB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8677201" cy="4878741"/>
          </a:xfrm>
        </p:spPr>
        <p:txBody>
          <a:bodyPr/>
          <a:lstStyle/>
          <a:p>
            <a:r>
              <a:rPr lang="en-US"/>
              <a:t>Beam size depends on emittance and optics “beta”:</a:t>
            </a:r>
          </a:p>
          <a:p>
            <a:r>
              <a:rPr lang="en-US"/>
              <a:t>Recall dipoles change</a:t>
            </a:r>
          </a:p>
          <a:p>
            <a:r>
              <a:rPr lang="en-US"/>
              <a:t>Quadrupoles change</a:t>
            </a:r>
          </a:p>
          <a:p>
            <a:pPr lvl="1"/>
            <a:r>
              <a:rPr lang="en-US"/>
              <a:t>Look for kinks in beta function plots</a:t>
            </a:r>
          </a:p>
          <a:p>
            <a:r>
              <a:rPr lang="en-US"/>
              <a:t>Design and control of </a:t>
            </a:r>
            <a:r>
              <a:rPr lang="en-US" b="1"/>
              <a:t>periodic</a:t>
            </a:r>
            <a:br>
              <a:rPr lang="en-US" b="1"/>
            </a:br>
            <a:r>
              <a:rPr lang="en-US" b="1"/>
              <a:t>focusing</a:t>
            </a:r>
            <a:r>
              <a:rPr lang="en-US"/>
              <a:t> (</a:t>
            </a:r>
            <a:r>
              <a:rPr lang="en-US" b="1"/>
              <a:t>beta functions</a:t>
            </a:r>
            <a:r>
              <a:rPr lang="en-US"/>
              <a:t>, </a:t>
            </a:r>
            <a:r>
              <a:rPr lang="en-US" b="1"/>
              <a:t>beam</a:t>
            </a:r>
            <a:br>
              <a:rPr lang="en-US" b="1"/>
            </a:br>
            <a:r>
              <a:rPr lang="en-US" b="1"/>
              <a:t>sizes</a:t>
            </a:r>
            <a:r>
              <a:rPr lang="en-US"/>
              <a:t>): quadrupole layout/strengths</a:t>
            </a:r>
          </a:p>
          <a:p>
            <a:r>
              <a:rPr lang="en-US"/>
              <a:t>Betas are the main beam size knobs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4501C-7E2D-325E-4BB9-C242638A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996431-2258-18DE-F8BF-48014FAA3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23" y="1011862"/>
            <a:ext cx="2264724" cy="1006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1807CF-82F1-43E9-99E3-75F97E2C39A6}"/>
              </a:ext>
            </a:extLst>
          </p:cNvPr>
          <p:cNvSpPr txBox="1"/>
          <p:nvPr/>
        </p:nvSpPr>
        <p:spPr>
          <a:xfrm>
            <a:off x="10845799" y="59448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C8866-F338-AED4-640D-A36D14DFF7B3}"/>
              </a:ext>
            </a:extLst>
          </p:cNvPr>
          <p:cNvSpPr txBox="1"/>
          <p:nvPr/>
        </p:nvSpPr>
        <p:spPr>
          <a:xfrm>
            <a:off x="8262193" y="557864"/>
            <a:ext cx="165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lattice/magnets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89C14A-F0C4-80A6-1026-4118BADA1D78}"/>
              </a:ext>
            </a:extLst>
          </p:cNvPr>
          <p:cNvCxnSpPr>
            <a:cxnSpLocks/>
          </p:cNvCxnSpPr>
          <p:nvPr/>
        </p:nvCxnSpPr>
        <p:spPr>
          <a:xfrm flipH="1">
            <a:off x="10668000" y="895865"/>
            <a:ext cx="272523" cy="317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8D2792-17AF-421B-DA95-5BCB5FA4A4A3}"/>
              </a:ext>
            </a:extLst>
          </p:cNvPr>
          <p:cNvCxnSpPr>
            <a:cxnSpLocks/>
          </p:cNvCxnSpPr>
          <p:nvPr/>
        </p:nvCxnSpPr>
        <p:spPr>
          <a:xfrm>
            <a:off x="9132892" y="884347"/>
            <a:ext cx="0" cy="37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0290C081-E4DA-E9C3-0062-02ADA418A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80" y="1903539"/>
            <a:ext cx="5528277" cy="3832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0E97EE-9418-CF53-D0E0-680C763A163B}"/>
              </a:ext>
            </a:extLst>
          </p:cNvPr>
          <p:cNvSpPr txBox="1"/>
          <p:nvPr/>
        </p:nvSpPr>
        <p:spPr>
          <a:xfrm>
            <a:off x="7264731" y="572050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211E1E"/>
                </a:solidFill>
                <a:effectLst/>
                <a:latin typeface="AdvOT483a8203"/>
              </a:rPr>
              <a:t>PHYS. REV. ACCEL. BEAMS </a:t>
            </a:r>
            <a:r>
              <a:rPr lang="en-US" sz="1800">
                <a:solidFill>
                  <a:srgbClr val="211E1E"/>
                </a:solidFill>
                <a:effectLst/>
                <a:latin typeface="AdvOT19ee2aa8.B"/>
              </a:rPr>
              <a:t>23, </a:t>
            </a:r>
            <a:r>
              <a:rPr lang="en-US" sz="1800">
                <a:solidFill>
                  <a:srgbClr val="211E1E"/>
                </a:solidFill>
                <a:effectLst/>
                <a:latin typeface="AdvOT483a8203"/>
              </a:rPr>
              <a:t>041001 (2020) 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5A8B9-9E5B-3648-9D45-CBB9EF0A5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864" y="1564546"/>
            <a:ext cx="1687368" cy="9855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8487BB-26F9-725E-D04D-AD4C104D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798" y="2151697"/>
            <a:ext cx="1841500" cy="838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4255AA-42BA-8D51-9648-FF1D95365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461" y="4861315"/>
            <a:ext cx="3929759" cy="8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7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FF90E-885F-4844-8CB3-E984ED50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21579-A71D-2F42-864F-9D9E9B048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04979" y="-1964301"/>
            <a:ext cx="6739397" cy="106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7D7B8-2A56-D54A-87F9-B360ED85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678" y="302043"/>
            <a:ext cx="1146030" cy="1230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0FAE47-3D13-3041-A723-070B5189BB03}"/>
              </a:ext>
            </a:extLst>
          </p:cNvPr>
          <p:cNvSpPr/>
          <p:nvPr/>
        </p:nvSpPr>
        <p:spPr>
          <a:xfrm>
            <a:off x="0" y="2534478"/>
            <a:ext cx="10808678" cy="82494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9696-10E0-D03C-A844-B3C7F4D0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(Hour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E9D4-B51F-B481-BE9E-9EBC4DD4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5783580" cy="4878741"/>
          </a:xfrm>
        </p:spPr>
        <p:txBody>
          <a:bodyPr/>
          <a:lstStyle/>
          <a:p>
            <a:r>
              <a:rPr lang="en-US"/>
              <a:t>EIC overview</a:t>
            </a:r>
          </a:p>
          <a:p>
            <a:pPr lvl="1"/>
            <a:r>
              <a:rPr lang="en-US"/>
              <a:t>From an accelerator physicist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  <a:p>
            <a:r>
              <a:rPr lang="en-US"/>
              <a:t>Relevant accelerator physics</a:t>
            </a:r>
          </a:p>
          <a:p>
            <a:pPr lvl="1"/>
            <a:r>
              <a:rPr lang="en-US"/>
              <a:t>Synchrotrons</a:t>
            </a:r>
          </a:p>
          <a:p>
            <a:pPr lvl="1"/>
            <a:r>
              <a:rPr lang="en-US" sz="2000"/>
              <a:t>(Brief)</a:t>
            </a:r>
            <a:r>
              <a:rPr lang="en-US"/>
              <a:t> beam dynamics</a:t>
            </a:r>
          </a:p>
          <a:p>
            <a:pPr lvl="1"/>
            <a:r>
              <a:rPr lang="en-US"/>
              <a:t>Phase space, emittance, “beta”</a:t>
            </a:r>
          </a:p>
          <a:p>
            <a:r>
              <a:rPr lang="en-US"/>
              <a:t>Luminosity</a:t>
            </a:r>
          </a:p>
          <a:p>
            <a:r>
              <a:rPr lang="en-US"/>
              <a:t>Collider interaction regions</a:t>
            </a:r>
          </a:p>
          <a:p>
            <a:pPr lvl="1"/>
            <a:r>
              <a:rPr lang="en-US"/>
              <a:t>”Low-beta” squeeze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076AE-B51D-7095-B45D-11096EA4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FD417-BE2E-3F83-E14A-2C72022560AD}"/>
              </a:ext>
            </a:extLst>
          </p:cNvPr>
          <p:cNvSpPr txBox="1"/>
          <p:nvPr/>
        </p:nvSpPr>
        <p:spPr>
          <a:xfrm>
            <a:off x="8346208" y="4385614"/>
            <a:ext cx="9156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Primary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1D078-863E-B2F9-5662-0812A56EA23C}"/>
              </a:ext>
            </a:extLst>
          </p:cNvPr>
          <p:cNvSpPr txBox="1"/>
          <p:nvPr/>
        </p:nvSpPr>
        <p:spPr>
          <a:xfrm>
            <a:off x="7157616" y="3554617"/>
            <a:ext cx="9220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Future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5E7565-C19B-C6A8-7291-7FC3372ED336}"/>
              </a:ext>
            </a:extLst>
          </p:cNvPr>
          <p:cNvGrpSpPr/>
          <p:nvPr/>
        </p:nvGrpSpPr>
        <p:grpSpPr>
          <a:xfrm>
            <a:off x="5905594" y="152182"/>
            <a:ext cx="6129216" cy="5265803"/>
            <a:chOff x="6047772" y="152182"/>
            <a:chExt cx="6129216" cy="526580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E24A53D-0496-2B69-9ED6-ABCE6DE3C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00" b="38890"/>
            <a:stretch/>
          </p:blipFill>
          <p:spPr>
            <a:xfrm>
              <a:off x="6047772" y="152182"/>
              <a:ext cx="6129216" cy="52658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535560-8A67-4D2D-3A4F-011BDB651BDA}"/>
                </a:ext>
              </a:extLst>
            </p:cNvPr>
            <p:cNvSpPr txBox="1"/>
            <p:nvPr/>
          </p:nvSpPr>
          <p:spPr>
            <a:xfrm>
              <a:off x="8592558" y="3830030"/>
              <a:ext cx="9156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Primary</a:t>
              </a:r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1E308C-F074-E3A3-A2F0-A09732AFA175}"/>
                </a:ext>
              </a:extLst>
            </p:cNvPr>
            <p:cNvSpPr txBox="1"/>
            <p:nvPr/>
          </p:nvSpPr>
          <p:spPr>
            <a:xfrm>
              <a:off x="7350009" y="2999033"/>
              <a:ext cx="1029961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Future 2</a:t>
              </a:r>
              <a:r>
                <a:rPr lang="en-US" sz="1600" baseline="30000" dirty="0"/>
                <a:t>nd</a:t>
              </a:r>
              <a:endParaRPr lang="en-US" sz="1600" dirty="0"/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85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C651-2F6F-FB5A-F00C-03E56F64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Beta in Free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7099C-0897-EE73-28B9-DC646BCC0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11567160" cy="5102578"/>
          </a:xfrm>
        </p:spPr>
        <p:txBody>
          <a:bodyPr>
            <a:normAutofit/>
          </a:bodyPr>
          <a:lstStyle/>
          <a:p>
            <a:r>
              <a:rPr lang="en-US"/>
              <a:t>FODO has minimum beta in quadrupoles</a:t>
            </a:r>
          </a:p>
          <a:p>
            <a:pPr lvl="1"/>
            <a:r>
              <a:rPr lang="en-US"/>
              <a:t>You don’t want </a:t>
            </a:r>
            <a:r>
              <a:rPr lang="en-US" b="1"/>
              <a:t>our</a:t>
            </a:r>
            <a:r>
              <a:rPr lang="en-US"/>
              <a:t> magnets in </a:t>
            </a:r>
            <a:r>
              <a:rPr lang="en-US" b="1"/>
              <a:t>your</a:t>
            </a:r>
            <a:r>
              <a:rPr lang="en-US"/>
              <a:t> detector</a:t>
            </a:r>
          </a:p>
          <a:p>
            <a:pPr lvl="1"/>
            <a:r>
              <a:rPr lang="en-US"/>
              <a:t>BUT we all want small beam sizes for </a:t>
            </a:r>
            <a:r>
              <a:rPr lang="en-US" b="1"/>
              <a:t>high luminosity</a:t>
            </a:r>
          </a:p>
          <a:p>
            <a:r>
              <a:rPr lang="en-US"/>
              <a:t>Can minimum beam size be achieved in ”free space”</a:t>
            </a:r>
          </a:p>
          <a:p>
            <a:pPr lvl="1"/>
            <a:r>
              <a:rPr lang="en-US"/>
              <a:t>Yes! We can demonstrate in free space</a:t>
            </a:r>
          </a:p>
          <a:p>
            <a:pPr marL="457200" lvl="1" indent="0">
              <a:buNone/>
            </a:pPr>
            <a:endParaRPr lang="en-US"/>
          </a:p>
          <a:p>
            <a:pPr lvl="1"/>
            <a:r>
              <a:rPr lang="en-US" b="1"/>
              <a:t>Design tensions</a:t>
            </a:r>
            <a:r>
              <a:rPr lang="en-US"/>
              <a:t>:</a:t>
            </a:r>
          </a:p>
          <a:p>
            <a:pPr lvl="2"/>
            <a:r>
              <a:rPr lang="en-US"/>
              <a:t>Low beta* for high luminosity</a:t>
            </a:r>
          </a:p>
          <a:p>
            <a:pPr lvl="2"/>
            <a:r>
              <a:rPr lang="en-US"/>
              <a:t>Proximity of quadrupoles to IP</a:t>
            </a:r>
          </a:p>
          <a:p>
            <a:pPr lvl="2"/>
            <a:r>
              <a:rPr lang="en-US"/>
              <a:t>Large-aperture quads feasibility/quality</a:t>
            </a:r>
          </a:p>
          <a:p>
            <a:pPr lvl="2"/>
            <a:r>
              <a:rPr lang="en-US"/>
              <a:t>(Beam divergence near IP; ”hourglass”)</a:t>
            </a:r>
          </a:p>
          <a:p>
            <a:pPr lvl="2"/>
            <a:r>
              <a:rPr lang="en-US"/>
              <a:t>(Downstream secondary focus)</a:t>
            </a:r>
          </a:p>
          <a:p>
            <a:pPr lvl="1"/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258E5-6FEF-50DF-D4FE-D85467C3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9D878-9309-D9A5-C684-F2EEC81B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192" y="765313"/>
            <a:ext cx="4246927" cy="1407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9F3BA-8347-F2EF-CC04-A51ACAFA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29" y="3270732"/>
            <a:ext cx="2595189" cy="933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A131D-79BB-E424-FFD7-57C5D89EC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04" y="3156569"/>
            <a:ext cx="5033988" cy="30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FF90E-885F-4844-8CB3-E984ED50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21579-A71D-2F42-864F-9D9E9B048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04979" y="-1964301"/>
            <a:ext cx="6739397" cy="106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7D7B8-2A56-D54A-87F9-B360ED85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678" y="302043"/>
            <a:ext cx="1146030" cy="1230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0FAE47-3D13-3041-A723-070B5189BB03}"/>
              </a:ext>
            </a:extLst>
          </p:cNvPr>
          <p:cNvSpPr/>
          <p:nvPr/>
        </p:nvSpPr>
        <p:spPr>
          <a:xfrm>
            <a:off x="0" y="2534478"/>
            <a:ext cx="10808678" cy="82494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B70689-F059-EC30-2EDB-6993E36F3924}"/>
              </a:ext>
            </a:extLst>
          </p:cNvPr>
          <p:cNvSpPr/>
          <p:nvPr/>
        </p:nvSpPr>
        <p:spPr>
          <a:xfrm>
            <a:off x="152400" y="6062486"/>
            <a:ext cx="10656278" cy="338455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7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6E10E73-35B1-7E41-8C99-4E088E0B5D04}"/>
              </a:ext>
            </a:extLst>
          </p:cNvPr>
          <p:cNvSpPr/>
          <p:nvPr/>
        </p:nvSpPr>
        <p:spPr>
          <a:xfrm>
            <a:off x="5320012" y="1062967"/>
            <a:ext cx="6791306" cy="125889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8FDEF-9FFD-7145-89BF-79B6E9BAF293}"/>
              </a:ext>
            </a:extLst>
          </p:cNvPr>
          <p:cNvSpPr/>
          <p:nvPr/>
        </p:nvSpPr>
        <p:spPr>
          <a:xfrm>
            <a:off x="5320012" y="2348754"/>
            <a:ext cx="6809235" cy="196327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4B26A-AD8D-DB4B-B31C-6FEB7C92DBC7}"/>
              </a:ext>
            </a:extLst>
          </p:cNvPr>
          <p:cNvSpPr/>
          <p:nvPr/>
        </p:nvSpPr>
        <p:spPr>
          <a:xfrm>
            <a:off x="5320012" y="4312024"/>
            <a:ext cx="6809235" cy="166743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AF13D-012B-C646-8366-61874906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/>
              <a:t>Luminosity (Lumi) Limits In One Slide™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C2DF-7983-AD49-A893-28A7B4546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665" y="1128890"/>
            <a:ext cx="6864581" cy="5048073"/>
          </a:xfrm>
        </p:spPr>
        <p:txBody>
          <a:bodyPr>
            <a:normAutofit lnSpcReduction="10000"/>
          </a:bodyPr>
          <a:lstStyle/>
          <a:p>
            <a:r>
              <a:rPr lang="en-US" b="1"/>
              <a:t>Maximize collision frequency </a:t>
            </a:r>
            <a:r>
              <a:rPr lang="en-US" sz="2200" b="1"/>
              <a:t>(~90 MHz)</a:t>
            </a:r>
          </a:p>
          <a:p>
            <a:pPr lvl="1"/>
            <a:r>
              <a:rPr lang="en-US"/>
              <a:t>Limited by kicker rise times</a:t>
            </a:r>
          </a:p>
          <a:p>
            <a:pPr lvl="1"/>
            <a:r>
              <a:rPr lang="en-US"/>
              <a:t>Limited by parasitic collisions </a:t>
            </a:r>
            <a:r>
              <a:rPr lang="en-US" sz="2400"/>
              <a:t>(crabbing)</a:t>
            </a:r>
          </a:p>
          <a:p>
            <a:r>
              <a:rPr lang="en-US" b="1"/>
              <a:t>Maximize particles per bunch </a:t>
            </a:r>
            <a:r>
              <a:rPr lang="en-US" sz="2200" b="1"/>
              <a:t>(~10</a:t>
            </a:r>
            <a:r>
              <a:rPr lang="en-US" sz="2200" b="1" baseline="30000"/>
              <a:t>11</a:t>
            </a:r>
            <a:r>
              <a:rPr lang="en-US" sz="2200" b="1"/>
              <a:t>)</a:t>
            </a:r>
          </a:p>
          <a:p>
            <a:pPr lvl="1"/>
            <a:r>
              <a:rPr lang="en-US"/>
              <a:t>Limited by sources, space charge</a:t>
            </a:r>
          </a:p>
          <a:p>
            <a:pPr lvl="1"/>
            <a:r>
              <a:rPr lang="en-US"/>
              <a:t>Limited by collective effects</a:t>
            </a:r>
          </a:p>
          <a:p>
            <a:pPr lvl="2"/>
            <a:r>
              <a:rPr lang="en-US"/>
              <a:t>Interaction of beam with impedances</a:t>
            </a:r>
          </a:p>
          <a:p>
            <a:pPr lvl="2"/>
            <a:r>
              <a:rPr lang="en-US"/>
              <a:t>Also total currents: I</a:t>
            </a:r>
            <a:r>
              <a:rPr lang="en-US" baseline="-25000"/>
              <a:t>1,2</a:t>
            </a:r>
            <a:r>
              <a:rPr lang="en-US"/>
              <a:t>=q</a:t>
            </a:r>
            <a:r>
              <a:rPr lang="en-US" baseline="-25000"/>
              <a:t>1,2</a:t>
            </a:r>
            <a:r>
              <a:rPr lang="en-US"/>
              <a:t>N</a:t>
            </a:r>
            <a:r>
              <a:rPr lang="en-US" baseline="-25000"/>
              <a:t>1,2</a:t>
            </a:r>
            <a:r>
              <a:rPr lang="en-US"/>
              <a:t>f</a:t>
            </a:r>
            <a:r>
              <a:rPr lang="en-US" baseline="-25000"/>
              <a:t>coll</a:t>
            </a:r>
            <a:r>
              <a:rPr lang="en-US"/>
              <a:t> </a:t>
            </a:r>
            <a:r>
              <a:rPr lang="en-US" sz="2200"/>
              <a:t>~1-3A</a:t>
            </a:r>
          </a:p>
          <a:p>
            <a:r>
              <a:rPr lang="en-US" b="1"/>
              <a:t>Minimize beam sizes at IP </a:t>
            </a:r>
            <a:r>
              <a:rPr lang="en-US" sz="2200" b="1"/>
              <a:t>(~250/25 um)</a:t>
            </a:r>
          </a:p>
          <a:p>
            <a:pPr lvl="1"/>
            <a:r>
              <a:rPr lang="en-US"/>
              <a:t>Limited by IR focusing, magnets</a:t>
            </a:r>
          </a:p>
          <a:p>
            <a:pPr lvl="1"/>
            <a:r>
              <a:rPr lang="en-US"/>
              <a:t>Limited by chromatic dynamic aperture</a:t>
            </a:r>
          </a:p>
          <a:p>
            <a:pPr lvl="1"/>
            <a:r>
              <a:rPr lang="en-US"/>
              <a:t>Limited by emittance growth (IBS)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88676-9211-D84A-815C-E273DB60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4FF9E-37E5-DA41-A94C-6F7F6248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7" y="1168487"/>
            <a:ext cx="4429633" cy="25577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8C55A-B917-AD4C-B44B-F2AD9DBE305D}"/>
              </a:ext>
            </a:extLst>
          </p:cNvPr>
          <p:cNvSpPr/>
          <p:nvPr/>
        </p:nvSpPr>
        <p:spPr>
          <a:xfrm>
            <a:off x="273981" y="1336128"/>
            <a:ext cx="3503691" cy="5884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E5C02-ADB7-AC4E-BC87-2A73D77A2F1E}"/>
              </a:ext>
            </a:extLst>
          </p:cNvPr>
          <p:cNvSpPr/>
          <p:nvPr/>
        </p:nvSpPr>
        <p:spPr>
          <a:xfrm>
            <a:off x="479228" y="1965061"/>
            <a:ext cx="3768327" cy="518171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8369F-44B1-3A43-96CF-7E5974AE3851}"/>
              </a:ext>
            </a:extLst>
          </p:cNvPr>
          <p:cNvSpPr/>
          <p:nvPr/>
        </p:nvSpPr>
        <p:spPr>
          <a:xfrm>
            <a:off x="479228" y="2486588"/>
            <a:ext cx="3768327" cy="453843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36726-180C-7649-8B50-46213CC22397}"/>
              </a:ext>
            </a:extLst>
          </p:cNvPr>
          <p:cNvSpPr/>
          <p:nvPr/>
        </p:nvSpPr>
        <p:spPr>
          <a:xfrm>
            <a:off x="479228" y="2940431"/>
            <a:ext cx="4486785" cy="52251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4784C-F090-AD4F-8121-53D6D15EE21E}"/>
              </a:ext>
            </a:extLst>
          </p:cNvPr>
          <p:cNvSpPr txBox="1"/>
          <p:nvPr/>
        </p:nvSpPr>
        <p:spPr>
          <a:xfrm>
            <a:off x="345837" y="3726243"/>
            <a:ext cx="462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Every parameter optimized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separately and collectively in the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EIC design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C9872-5AC6-1144-AC99-EF18D8B642C4}"/>
              </a:ext>
            </a:extLst>
          </p:cNvPr>
          <p:cNvSpPr txBox="1"/>
          <p:nvPr/>
        </p:nvSpPr>
        <p:spPr>
          <a:xfrm>
            <a:off x="1061849" y="5274487"/>
            <a:ext cx="420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Try multiplying out the given numbers –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should be very close to 10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17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6E10E73-35B1-7E41-8C99-4E088E0B5D04}"/>
              </a:ext>
            </a:extLst>
          </p:cNvPr>
          <p:cNvSpPr/>
          <p:nvPr/>
        </p:nvSpPr>
        <p:spPr>
          <a:xfrm>
            <a:off x="5320012" y="1062967"/>
            <a:ext cx="6791306" cy="125889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8FDEF-9FFD-7145-89BF-79B6E9BAF293}"/>
              </a:ext>
            </a:extLst>
          </p:cNvPr>
          <p:cNvSpPr/>
          <p:nvPr/>
        </p:nvSpPr>
        <p:spPr>
          <a:xfrm>
            <a:off x="5320012" y="2348754"/>
            <a:ext cx="6809235" cy="196327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4B26A-AD8D-DB4B-B31C-6FEB7C92DBC7}"/>
              </a:ext>
            </a:extLst>
          </p:cNvPr>
          <p:cNvSpPr/>
          <p:nvPr/>
        </p:nvSpPr>
        <p:spPr>
          <a:xfrm>
            <a:off x="5320012" y="4312024"/>
            <a:ext cx="6809235" cy="166743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AF13D-012B-C646-8366-61874906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/>
              <a:t>Luminosity (Lumi) Limits In One Slide™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C2DF-7983-AD49-A893-28A7B4546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665" y="1128890"/>
            <a:ext cx="6864581" cy="5048073"/>
          </a:xfrm>
        </p:spPr>
        <p:txBody>
          <a:bodyPr>
            <a:normAutofit lnSpcReduction="10000"/>
          </a:bodyPr>
          <a:lstStyle/>
          <a:p>
            <a:r>
              <a:rPr lang="en-US" b="1"/>
              <a:t>Maximize collision frequency </a:t>
            </a:r>
            <a:r>
              <a:rPr lang="en-US" sz="2200" b="1"/>
              <a:t>(~90 MHz)</a:t>
            </a:r>
          </a:p>
          <a:p>
            <a:pPr lvl="1"/>
            <a:r>
              <a:rPr lang="en-US"/>
              <a:t>Limited by kicker rise times</a:t>
            </a:r>
          </a:p>
          <a:p>
            <a:pPr lvl="1"/>
            <a:r>
              <a:rPr lang="en-US"/>
              <a:t>Limited by parasitic collisions </a:t>
            </a:r>
            <a:r>
              <a:rPr lang="en-US" sz="2400"/>
              <a:t>(crabbing)</a:t>
            </a:r>
          </a:p>
          <a:p>
            <a:r>
              <a:rPr lang="en-US" b="1"/>
              <a:t>Maximize particles per bunch </a:t>
            </a:r>
            <a:r>
              <a:rPr lang="en-US" sz="2200" b="1"/>
              <a:t>(~10</a:t>
            </a:r>
            <a:r>
              <a:rPr lang="en-US" sz="2200" b="1" baseline="30000"/>
              <a:t>11</a:t>
            </a:r>
            <a:r>
              <a:rPr lang="en-US" sz="2200" b="1"/>
              <a:t>)</a:t>
            </a:r>
          </a:p>
          <a:p>
            <a:pPr lvl="1"/>
            <a:r>
              <a:rPr lang="en-US"/>
              <a:t>Limited by sources, space charge</a:t>
            </a:r>
          </a:p>
          <a:p>
            <a:pPr lvl="1"/>
            <a:r>
              <a:rPr lang="en-US"/>
              <a:t>Limited by collective effects</a:t>
            </a:r>
          </a:p>
          <a:p>
            <a:pPr lvl="2"/>
            <a:r>
              <a:rPr lang="en-US"/>
              <a:t>Interaction of beam with impedances</a:t>
            </a:r>
          </a:p>
          <a:p>
            <a:pPr lvl="2"/>
            <a:r>
              <a:rPr lang="en-US"/>
              <a:t>Also total currents: I</a:t>
            </a:r>
            <a:r>
              <a:rPr lang="en-US" baseline="-25000"/>
              <a:t>1,2</a:t>
            </a:r>
            <a:r>
              <a:rPr lang="en-US"/>
              <a:t>=q</a:t>
            </a:r>
            <a:r>
              <a:rPr lang="en-US" baseline="-25000"/>
              <a:t>1,2</a:t>
            </a:r>
            <a:r>
              <a:rPr lang="en-US"/>
              <a:t>N</a:t>
            </a:r>
            <a:r>
              <a:rPr lang="en-US" baseline="-25000"/>
              <a:t>1,2</a:t>
            </a:r>
            <a:r>
              <a:rPr lang="en-US"/>
              <a:t>f</a:t>
            </a:r>
            <a:r>
              <a:rPr lang="en-US" baseline="-25000"/>
              <a:t>coll</a:t>
            </a:r>
            <a:r>
              <a:rPr lang="en-US"/>
              <a:t> </a:t>
            </a:r>
            <a:r>
              <a:rPr lang="en-US" sz="2200"/>
              <a:t>~1-3A</a:t>
            </a:r>
          </a:p>
          <a:p>
            <a:r>
              <a:rPr lang="en-US" b="1"/>
              <a:t>Minimize beam sizes at IP </a:t>
            </a:r>
            <a:r>
              <a:rPr lang="en-US" sz="2200" b="1"/>
              <a:t>(~250/25 um)</a:t>
            </a:r>
          </a:p>
          <a:p>
            <a:pPr lvl="1"/>
            <a:r>
              <a:rPr lang="en-US"/>
              <a:t>Limited by IR focusing, magnets</a:t>
            </a:r>
          </a:p>
          <a:p>
            <a:pPr lvl="1"/>
            <a:r>
              <a:rPr lang="en-US"/>
              <a:t>Limited by chromatic dynamic aperture</a:t>
            </a:r>
          </a:p>
          <a:p>
            <a:pPr lvl="1"/>
            <a:r>
              <a:rPr lang="en-US"/>
              <a:t>Limited by emittance growth (IBS)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88676-9211-D84A-815C-E273DB60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4FF9E-37E5-DA41-A94C-6F7F6248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7" y="1168487"/>
            <a:ext cx="4429633" cy="25577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8C55A-B917-AD4C-B44B-F2AD9DBE305D}"/>
              </a:ext>
            </a:extLst>
          </p:cNvPr>
          <p:cNvSpPr/>
          <p:nvPr/>
        </p:nvSpPr>
        <p:spPr>
          <a:xfrm>
            <a:off x="273981" y="1336128"/>
            <a:ext cx="3503691" cy="5884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E5C02-ADB7-AC4E-BC87-2A73D77A2F1E}"/>
              </a:ext>
            </a:extLst>
          </p:cNvPr>
          <p:cNvSpPr/>
          <p:nvPr/>
        </p:nvSpPr>
        <p:spPr>
          <a:xfrm>
            <a:off x="479228" y="1965061"/>
            <a:ext cx="3768327" cy="518171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8369F-44B1-3A43-96CF-7E5974AE3851}"/>
              </a:ext>
            </a:extLst>
          </p:cNvPr>
          <p:cNvSpPr/>
          <p:nvPr/>
        </p:nvSpPr>
        <p:spPr>
          <a:xfrm>
            <a:off x="479228" y="2486588"/>
            <a:ext cx="3768327" cy="453843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36726-180C-7649-8B50-46213CC22397}"/>
              </a:ext>
            </a:extLst>
          </p:cNvPr>
          <p:cNvSpPr/>
          <p:nvPr/>
        </p:nvSpPr>
        <p:spPr>
          <a:xfrm>
            <a:off x="479228" y="2940431"/>
            <a:ext cx="4486785" cy="52251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4784C-F090-AD4F-8121-53D6D15EE21E}"/>
              </a:ext>
            </a:extLst>
          </p:cNvPr>
          <p:cNvSpPr txBox="1"/>
          <p:nvPr/>
        </p:nvSpPr>
        <p:spPr>
          <a:xfrm>
            <a:off x="345837" y="3726243"/>
            <a:ext cx="462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Every parameter optimized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separately and collectively in the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EIC design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C9872-5AC6-1144-AC99-EF18D8B642C4}"/>
              </a:ext>
            </a:extLst>
          </p:cNvPr>
          <p:cNvSpPr txBox="1"/>
          <p:nvPr/>
        </p:nvSpPr>
        <p:spPr>
          <a:xfrm>
            <a:off x="1061849" y="5274487"/>
            <a:ext cx="420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Try multiplying out the given numbers –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should be very close to 10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19304-62F2-9BF5-AB3F-B07CC93F1EEB}"/>
              </a:ext>
            </a:extLst>
          </p:cNvPr>
          <p:cNvSpPr/>
          <p:nvPr/>
        </p:nvSpPr>
        <p:spPr>
          <a:xfrm>
            <a:off x="5320012" y="4312024"/>
            <a:ext cx="6809234" cy="1667435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EA4C0-78C3-484F-098D-3856DDE34FB6}"/>
              </a:ext>
            </a:extLst>
          </p:cNvPr>
          <p:cNvSpPr/>
          <p:nvPr/>
        </p:nvSpPr>
        <p:spPr>
          <a:xfrm>
            <a:off x="2756452" y="1336128"/>
            <a:ext cx="914400" cy="628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62F6-821D-E74C-6482-C8D67FF9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“p</a:t>
            </a:r>
            <a:r>
              <a:rPr lang="en-US" dirty="0"/>
              <a:t>/2” Insertion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137E1-E004-10D1-5755-2C726575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3566853" cy="4878741"/>
          </a:xfrm>
        </p:spPr>
        <p:txBody>
          <a:bodyPr/>
          <a:lstStyle/>
          <a:p>
            <a:r>
              <a:rPr lang="en-US"/>
              <a:t>“Make smaller beam size in longer magnet-free region”</a:t>
            </a:r>
          </a:p>
          <a:p>
            <a:r>
              <a:rPr lang="en-US"/>
              <a:t>Among simplest insertions</a:t>
            </a:r>
          </a:p>
          <a:p>
            <a:r>
              <a:rPr lang="en-US"/>
              <a:t>Match boundary conditions at insertion 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952CB-7140-4785-D2ED-27CC5296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25677-6653-8583-76EA-67EFCA6C7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59" y="1182168"/>
            <a:ext cx="5601526" cy="1357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71243-39F5-A78E-41F8-891C9DC1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3" y="3220887"/>
            <a:ext cx="8312727" cy="2814785"/>
          </a:xfrm>
          <a:prstGeom prst="rect">
            <a:avLst/>
          </a:prstGeom>
        </p:spPr>
      </p:pic>
      <p:sp>
        <p:nvSpPr>
          <p:cNvPr id="7" name="TextBox 45">
            <a:extLst>
              <a:ext uri="{FF2B5EF4-FFF2-40B4-BE49-F238E27FC236}">
                <a16:creationId xmlns:a16="http://schemas.microsoft.com/office/drawing/2014/main" id="{C96B8D1F-8CF7-CE11-947E-F07013BE1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329" y="3216272"/>
            <a:ext cx="2204180" cy="2817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dirty="0">
                <a:latin typeface="Arial" charset="0"/>
              </a:rPr>
              <a:t>/2 insertion</a:t>
            </a: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7EB11D87-6AA6-C1DE-15BC-9B2974497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835" y="3673472"/>
            <a:ext cx="18288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/>
                <a:cs typeface="Arial"/>
              </a:rPr>
              <a:t>5m FODO drifts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9A59DE-3ADD-0047-8C06-BA69BEFF082E}"/>
              </a:ext>
            </a:extLst>
          </p:cNvPr>
          <p:cNvCxnSpPr/>
          <p:nvPr/>
        </p:nvCxnSpPr>
        <p:spPr bwMode="auto">
          <a:xfrm flipH="1">
            <a:off x="5521035" y="3978271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F54FE1-4A4A-AB1D-6D53-36172E8C575B}"/>
              </a:ext>
            </a:extLst>
          </p:cNvPr>
          <p:cNvCxnSpPr/>
          <p:nvPr/>
        </p:nvCxnSpPr>
        <p:spPr bwMode="auto">
          <a:xfrm flipH="1">
            <a:off x="5944580" y="3973713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45">
            <a:extLst>
              <a:ext uri="{FF2B5EF4-FFF2-40B4-BE49-F238E27FC236}">
                <a16:creationId xmlns:a16="http://schemas.microsoft.com/office/drawing/2014/main" id="{3470923D-2B0A-F32C-C0C1-11E4C5CF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435" y="4054472"/>
            <a:ext cx="247526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/>
                <a:cs typeface="Arial"/>
              </a:rPr>
              <a:t>l</a:t>
            </a:r>
            <a:r>
              <a:rPr lang="en-US" sz="1800" baseline="-25000" dirty="0">
                <a:latin typeface="Arial"/>
                <a:cs typeface="Arial"/>
              </a:rPr>
              <a:t>1</a:t>
            </a:r>
            <a:r>
              <a:rPr lang="en-US" sz="1800" dirty="0">
                <a:latin typeface="Arial"/>
                <a:cs typeface="Arial"/>
              </a:rPr>
              <a:t>=7.95m, l</a:t>
            </a:r>
            <a:r>
              <a:rPr lang="en-US" sz="1800" baseline="-25000" dirty="0">
                <a:latin typeface="Arial"/>
                <a:cs typeface="Arial"/>
              </a:rPr>
              <a:t>2</a:t>
            </a:r>
            <a:r>
              <a:rPr lang="en-US" sz="1800" dirty="0">
                <a:latin typeface="Arial"/>
                <a:cs typeface="Arial"/>
              </a:rPr>
              <a:t>=8.75m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0259ED-4F1A-4B53-114A-708E03EF41B1}"/>
              </a:ext>
            </a:extLst>
          </p:cNvPr>
          <p:cNvCxnSpPr/>
          <p:nvPr/>
        </p:nvCxnSpPr>
        <p:spPr bwMode="auto">
          <a:xfrm flipH="1">
            <a:off x="7174037" y="4196070"/>
            <a:ext cx="1698222" cy="870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F498F1-A6A1-BA8F-84C6-6D2C99BB3F5A}"/>
              </a:ext>
            </a:extLst>
          </p:cNvPr>
          <p:cNvCxnSpPr/>
          <p:nvPr/>
        </p:nvCxnSpPr>
        <p:spPr bwMode="auto">
          <a:xfrm flipH="1">
            <a:off x="7930389" y="4348470"/>
            <a:ext cx="1094271" cy="675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E690E4-5A4E-2A4A-AC7B-C0DCF01E2780}"/>
              </a:ext>
            </a:extLst>
          </p:cNvPr>
          <p:cNvCxnSpPr/>
          <p:nvPr/>
        </p:nvCxnSpPr>
        <p:spPr>
          <a:xfrm>
            <a:off x="6839329" y="2518229"/>
            <a:ext cx="675163" cy="65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FDA496-1D5B-ABE9-B0C9-4E6AEA78A069}"/>
              </a:ext>
            </a:extLst>
          </p:cNvPr>
          <p:cNvCxnSpPr>
            <a:cxnSpLocks/>
          </p:cNvCxnSpPr>
          <p:nvPr/>
        </p:nvCxnSpPr>
        <p:spPr>
          <a:xfrm flipH="1">
            <a:off x="8370277" y="2547848"/>
            <a:ext cx="823285" cy="62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84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/2 Insertions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0" y="1801141"/>
            <a:ext cx="11925980" cy="396571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572" y="1509168"/>
            <a:ext cx="998855" cy="291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F1B59-818A-CB15-0BF4-E0642D9B3A26}"/>
              </a:ext>
            </a:extLst>
          </p:cNvPr>
          <p:cNvSpPr txBox="1"/>
          <p:nvPr/>
        </p:nvSpPr>
        <p:spPr>
          <a:xfrm>
            <a:off x="9422296" y="1444487"/>
            <a:ext cx="18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= Identity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9A575-9D65-2825-E6F2-9FEC95A8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09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7FB1-45A9-EAC5-E263-FE50E098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65127"/>
            <a:ext cx="11567160" cy="2260842"/>
          </a:xfrm>
        </p:spPr>
        <p:txBody>
          <a:bodyPr>
            <a:normAutofit/>
          </a:bodyPr>
          <a:lstStyle/>
          <a:p>
            <a:r>
              <a:rPr lang="en-US"/>
              <a:t>(1/6 of)</a:t>
            </a:r>
            <a:br>
              <a:rPr lang="en-US"/>
            </a:br>
            <a:r>
              <a:rPr lang="en-US"/>
              <a:t>RHIC</a:t>
            </a:r>
            <a:br>
              <a:rPr lang="en-US"/>
            </a:br>
            <a:r>
              <a:rPr lang="en-US"/>
              <a:t>Lattice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98504-A507-C6ED-A43C-19725E01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3429000"/>
            <a:ext cx="11567160" cy="2747963"/>
          </a:xfrm>
        </p:spPr>
        <p:txBody>
          <a:bodyPr>
            <a:normAutofit/>
          </a:bodyPr>
          <a:lstStyle/>
          <a:p>
            <a:r>
              <a:rPr lang="en-US"/>
              <a:t>Note modular, symmetric design, including low-beta insertions</a:t>
            </a:r>
          </a:p>
          <a:p>
            <a:pPr lvl="1"/>
            <a:r>
              <a:rPr lang="en-US"/>
              <a:t>Used for experimental collisions</a:t>
            </a:r>
          </a:p>
          <a:p>
            <a:pPr lvl="1"/>
            <a:r>
              <a:rPr lang="en-US"/>
              <a:t>Minimum beam sizes </a:t>
            </a:r>
            <a:r>
              <a:rPr lang="en-US">
                <a:latin typeface="Symbol" pitchFamily="2" charset="2"/>
              </a:rPr>
              <a:t>s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x,y</a:t>
            </a:r>
            <a:r>
              <a:rPr lang="en-US">
                <a:latin typeface="Symbol" pitchFamily="2" charset="2"/>
              </a:rPr>
              <a:t> </a:t>
            </a:r>
            <a:r>
              <a:rPr lang="en-US"/>
              <a:t>, Maximize luminosity</a:t>
            </a:r>
          </a:p>
          <a:p>
            <a:pPr lvl="1"/>
            <a:r>
              <a:rPr lang="en-US"/>
              <a:t>Large </a:t>
            </a:r>
            <a:r>
              <a:rPr lang="en-US">
                <a:latin typeface="Symbol" pitchFamily="2" charset="2"/>
              </a:rPr>
              <a:t>s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x,y </a:t>
            </a:r>
            <a:r>
              <a:rPr lang="en-US"/>
              <a:t>, beam sizes in “low beta quadrupoles”</a:t>
            </a:r>
          </a:p>
          <a:p>
            <a:r>
              <a:rPr lang="en-US"/>
              <a:t>Other facilities also have longitudinal bunch compressors</a:t>
            </a:r>
          </a:p>
          <a:p>
            <a:pPr lvl="1"/>
            <a:r>
              <a:rPr lang="en-US"/>
              <a:t>Minimize longitudinal beam size (bunch length) for, e.g, FELs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42E60-CBCC-83CE-3130-58EBD55E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Content Placeholder 21" descr="A picture containing text, line, diagram, sketch&#10;&#10;Description automatically generated">
            <a:extLst>
              <a:ext uri="{FF2B5EF4-FFF2-40B4-BE49-F238E27FC236}">
                <a16:creationId xmlns:a16="http://schemas.microsoft.com/office/drawing/2014/main" id="{614689B3-2E2D-D33D-BB9A-F1E69435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297" y="68596"/>
            <a:ext cx="8599579" cy="33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33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802B-3C0F-894B-A36F-76E6373A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Primary Interaction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A5DF-1B1A-C546-A1E3-271EE8C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6CC3529F-26BF-2B46-BC69-1274C6B7A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27" y="1000503"/>
            <a:ext cx="6997147" cy="5176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5993B-6C9A-9643-A4E1-3D7D1DCBF6B6}"/>
              </a:ext>
            </a:extLst>
          </p:cNvPr>
          <p:cNvSpPr txBox="1"/>
          <p:nvPr/>
        </p:nvSpPr>
        <p:spPr>
          <a:xfrm>
            <a:off x="921873" y="2798005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axis scales!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B6E8C-C6DE-D042-BB15-F02421EA4940}"/>
              </a:ext>
            </a:extLst>
          </p:cNvPr>
          <p:cNvSpPr txBox="1"/>
          <p:nvPr/>
        </p:nvSpPr>
        <p:spPr>
          <a:xfrm>
            <a:off x="275992" y="1146431"/>
            <a:ext cx="2014206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/>
              <a:t>Existing tunnel and</a:t>
            </a:r>
          </a:p>
          <a:p>
            <a:pPr algn="ctr"/>
            <a:r>
              <a:rPr lang="en-US" b="1" i="1"/>
              <a:t>experiment halls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C2894-E06C-FF4E-86C3-95B1502E5D8B}"/>
              </a:ext>
            </a:extLst>
          </p:cNvPr>
          <p:cNvSpPr txBox="1"/>
          <p:nvPr/>
        </p:nvSpPr>
        <p:spPr>
          <a:xfrm>
            <a:off x="9565653" y="1920842"/>
            <a:ext cx="26228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Focusing (quads)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as close to IP as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possible (~5m!)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Tensions in magnet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high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large apertures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e/p magnet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proximity near IP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Chromaticity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focusing dependence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particle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C4178-00FD-5D4E-97A4-431328E95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7974" y="176974"/>
            <a:ext cx="2468690" cy="1615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E902A-C723-4249-967D-7BCDC8D6A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32" y="4356145"/>
            <a:ext cx="3578704" cy="1957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3A6D8-84AD-3041-9B97-566830999638}"/>
              </a:ext>
            </a:extLst>
          </p:cNvPr>
          <p:cNvSpPr txBox="1"/>
          <p:nvPr/>
        </p:nvSpPr>
        <p:spPr>
          <a:xfrm>
            <a:off x="186732" y="3915299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25 mrad crab crossing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D9362-3112-0D42-872B-F9E27FE27CFC}"/>
              </a:ext>
            </a:extLst>
          </p:cNvPr>
          <p:cNvSpPr txBox="1"/>
          <p:nvPr/>
        </p:nvSpPr>
        <p:spPr>
          <a:xfrm>
            <a:off x="110532" y="512790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A. Parker (SULI)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D. Higinbotham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807E5-CEC2-3D46-9628-16B1228C755E}"/>
              </a:ext>
            </a:extLst>
          </p:cNvPr>
          <p:cNvSpPr txBox="1"/>
          <p:nvPr/>
        </p:nvSpPr>
        <p:spPr>
          <a:xfrm rot="549435">
            <a:off x="3788227" y="2272337"/>
            <a:ext cx="12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6FF3"/>
                </a:solidFill>
              </a:rPr>
              <a:t>”Rear side”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0DF0B-E923-E644-82B8-D94FA7C53446}"/>
              </a:ext>
            </a:extLst>
          </p:cNvPr>
          <p:cNvSpPr txBox="1"/>
          <p:nvPr/>
        </p:nvSpPr>
        <p:spPr>
          <a:xfrm rot="549435">
            <a:off x="7542365" y="3275930"/>
            <a:ext cx="158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6FF3"/>
                </a:solidFill>
              </a:rPr>
              <a:t>”Forward side”</a:t>
            </a:r>
          </a:p>
        </p:txBody>
      </p:sp>
    </p:spTree>
    <p:extLst>
      <p:ext uri="{BB962C8B-B14F-4D97-AF65-F5344CB8AC3E}">
        <p14:creationId xmlns:p14="http://schemas.microsoft.com/office/powerpoint/2010/main" val="3674692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3BEC-FB7B-96CA-F2F0-D8FD8912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7" y="1168487"/>
            <a:ext cx="4429633" cy="2557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E6182-67C9-2301-9211-F5BC0D3C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Focus/Luminosity Game</a:t>
            </a:r>
          </a:p>
        </p:txBody>
      </p:sp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C5CE220-9967-3188-2C2D-D95CFB230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0922" y="1128890"/>
            <a:ext cx="5998658" cy="48783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24480-C02A-FA66-7756-26D7F016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4DD76-6BF7-049A-37D6-AE043F8F9CD5}"/>
              </a:ext>
            </a:extLst>
          </p:cNvPr>
          <p:cNvSpPr txBox="1"/>
          <p:nvPr/>
        </p:nvSpPr>
        <p:spPr>
          <a:xfrm>
            <a:off x="375601" y="3726243"/>
            <a:ext cx="51406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hlinkClick r:id="rId5"/>
              </a:rPr>
              <a:t>http://stephenbrooks.org/ap/beam2d/</a:t>
            </a:r>
            <a:endParaRPr lang="en-US" sz="2400"/>
          </a:p>
          <a:p>
            <a:endParaRPr lang="en-US" sz="2400"/>
          </a:p>
          <a:p>
            <a:r>
              <a:rPr lang="en-US" sz="2400"/>
              <a:t>Can </a:t>
            </a:r>
            <a:r>
              <a:rPr lang="en-US" sz="2400" b="1"/>
              <a:t>you</a:t>
            </a:r>
            <a:r>
              <a:rPr lang="en-US" sz="2400"/>
              <a:t> achieve a peak luminosity of</a:t>
            </a:r>
          </a:p>
          <a:p>
            <a:r>
              <a:rPr lang="en-US" sz="2400"/>
              <a:t>10</a:t>
            </a:r>
            <a:r>
              <a:rPr lang="en-US" sz="2400" baseline="30000"/>
              <a:t>34</a:t>
            </a:r>
            <a:r>
              <a:rPr lang="en-US" sz="2400"/>
              <a:t> cm</a:t>
            </a:r>
            <a:r>
              <a:rPr lang="en-US" sz="2400" baseline="30000"/>
              <a:t>-2</a:t>
            </a:r>
            <a:r>
              <a:rPr lang="en-US" sz="2400"/>
              <a:t> s</a:t>
            </a:r>
            <a:r>
              <a:rPr lang="en-US" sz="2400" baseline="30000"/>
              <a:t>-1</a:t>
            </a:r>
            <a:r>
              <a:rPr lang="en-US" sz="2400"/>
              <a:t>?</a:t>
            </a:r>
          </a:p>
          <a:p>
            <a:endParaRPr lang="en-US" sz="2400"/>
          </a:p>
          <a:p>
            <a:r>
              <a:rPr lang="en-US" sz="2400"/>
              <a:t>(NB: You may have to click on up/down rather than using the arrow keys)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1E7CD-FC87-AF9E-774E-A1B640FDC3E3}"/>
              </a:ext>
            </a:extLst>
          </p:cNvPr>
          <p:cNvSpPr/>
          <p:nvPr/>
        </p:nvSpPr>
        <p:spPr>
          <a:xfrm>
            <a:off x="273981" y="1336128"/>
            <a:ext cx="3503691" cy="5884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77F01-0690-4923-BCAD-8AEA999B6C90}"/>
              </a:ext>
            </a:extLst>
          </p:cNvPr>
          <p:cNvSpPr/>
          <p:nvPr/>
        </p:nvSpPr>
        <p:spPr>
          <a:xfrm>
            <a:off x="479228" y="1965061"/>
            <a:ext cx="3768327" cy="518171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54A89A-248D-DC2C-65D7-A9797D9E45B0}"/>
              </a:ext>
            </a:extLst>
          </p:cNvPr>
          <p:cNvSpPr/>
          <p:nvPr/>
        </p:nvSpPr>
        <p:spPr>
          <a:xfrm>
            <a:off x="479228" y="2486588"/>
            <a:ext cx="3768327" cy="453843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C8EEB-A937-9607-614B-20B99BABF64E}"/>
              </a:ext>
            </a:extLst>
          </p:cNvPr>
          <p:cNvSpPr/>
          <p:nvPr/>
        </p:nvSpPr>
        <p:spPr>
          <a:xfrm>
            <a:off x="479228" y="2940431"/>
            <a:ext cx="4486785" cy="52251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9696-10E0-D03C-A844-B3C7F4D0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(Hour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E9D4-B51F-B481-BE9E-9EBC4DD4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5783580" cy="4878741"/>
          </a:xfrm>
        </p:spPr>
        <p:txBody>
          <a:bodyPr>
            <a:normAutofit lnSpcReduction="10000"/>
          </a:bodyPr>
          <a:lstStyle/>
          <a:p>
            <a:endParaRPr lang="en-US"/>
          </a:p>
          <a:p>
            <a:r>
              <a:rPr lang="en-US"/>
              <a:t>EIC interaction region</a:t>
            </a:r>
          </a:p>
          <a:p>
            <a:r>
              <a:rPr lang="en-US"/>
              <a:t>Luminosity revisited</a:t>
            </a:r>
          </a:p>
          <a:p>
            <a:r>
              <a:rPr lang="en-US"/>
              <a:t>Lumi optimization and limitations</a:t>
            </a:r>
          </a:p>
          <a:p>
            <a:pPr lvl="1"/>
            <a:r>
              <a:rPr lang="en-US"/>
              <a:t>Superconducting magnets</a:t>
            </a:r>
          </a:p>
          <a:p>
            <a:pPr lvl="1"/>
            <a:r>
              <a:rPr lang="en-US"/>
              <a:t>Crab cavities, crossing angle</a:t>
            </a:r>
          </a:p>
          <a:p>
            <a:pPr lvl="1"/>
            <a:r>
              <a:rPr lang="en-US"/>
              <a:t>Beam sizes and cooling</a:t>
            </a:r>
          </a:p>
          <a:p>
            <a:pPr lvl="1"/>
            <a:r>
              <a:rPr lang="en-US"/>
              <a:t>Space charge</a:t>
            </a:r>
          </a:p>
          <a:p>
            <a:pPr lvl="1"/>
            <a:r>
              <a:rPr lang="en-US"/>
              <a:t>Synchrotron radiation</a:t>
            </a:r>
          </a:p>
          <a:p>
            <a:pPr lvl="1"/>
            <a:r>
              <a:rPr lang="en-US"/>
              <a:t>Cooling</a:t>
            </a:r>
          </a:p>
          <a:p>
            <a:r>
              <a:rPr lang="en-US"/>
              <a:t>Luminosity ramp-up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076AE-B51D-7095-B45D-11096EA4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FD417-BE2E-3F83-E14A-2C72022560AD}"/>
              </a:ext>
            </a:extLst>
          </p:cNvPr>
          <p:cNvSpPr txBox="1"/>
          <p:nvPr/>
        </p:nvSpPr>
        <p:spPr>
          <a:xfrm>
            <a:off x="8346208" y="4385614"/>
            <a:ext cx="9156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Primary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1D078-863E-B2F9-5662-0812A56EA23C}"/>
              </a:ext>
            </a:extLst>
          </p:cNvPr>
          <p:cNvSpPr txBox="1"/>
          <p:nvPr/>
        </p:nvSpPr>
        <p:spPr>
          <a:xfrm>
            <a:off x="7157616" y="3554617"/>
            <a:ext cx="9220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Future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5E7565-C19B-C6A8-7291-7FC3372ED336}"/>
              </a:ext>
            </a:extLst>
          </p:cNvPr>
          <p:cNvGrpSpPr/>
          <p:nvPr/>
        </p:nvGrpSpPr>
        <p:grpSpPr>
          <a:xfrm>
            <a:off x="5905594" y="152182"/>
            <a:ext cx="6129216" cy="5265803"/>
            <a:chOff x="6047772" y="152182"/>
            <a:chExt cx="6129216" cy="526580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E24A53D-0496-2B69-9ED6-ABCE6DE3C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00" b="38890"/>
            <a:stretch/>
          </p:blipFill>
          <p:spPr>
            <a:xfrm>
              <a:off x="6047772" y="152182"/>
              <a:ext cx="6129216" cy="52658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535560-8A67-4D2D-3A4F-011BDB651BDA}"/>
                </a:ext>
              </a:extLst>
            </p:cNvPr>
            <p:cNvSpPr txBox="1"/>
            <p:nvPr/>
          </p:nvSpPr>
          <p:spPr>
            <a:xfrm>
              <a:off x="8592558" y="3830030"/>
              <a:ext cx="9156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Primary</a:t>
              </a:r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1E308C-F074-E3A3-A2F0-A09732AFA175}"/>
                </a:ext>
              </a:extLst>
            </p:cNvPr>
            <p:cNvSpPr txBox="1"/>
            <p:nvPr/>
          </p:nvSpPr>
          <p:spPr>
            <a:xfrm>
              <a:off x="7350009" y="2999033"/>
              <a:ext cx="1029961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Future 2</a:t>
              </a:r>
              <a:r>
                <a:rPr lang="en-US" sz="1600" baseline="30000" dirty="0"/>
                <a:t>nd</a:t>
              </a:r>
              <a:endParaRPr lang="en-US" sz="1600" dirty="0"/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B0F5A4-BB9C-D45A-957C-72490D2D2277}"/>
              </a:ext>
            </a:extLst>
          </p:cNvPr>
          <p:cNvSpPr txBox="1"/>
          <p:nvPr/>
        </p:nvSpPr>
        <p:spPr>
          <a:xfrm>
            <a:off x="5631376" y="5673198"/>
            <a:ext cx="526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(May look familiar from 2022 Gordon Conference talk)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39BA6-FCFB-8459-6268-31BB71D55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010" y="5497348"/>
            <a:ext cx="732756" cy="721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B968AF-D747-05C6-7CCC-AF4FE495707F}"/>
              </a:ext>
            </a:extLst>
          </p:cNvPr>
          <p:cNvSpPr txBox="1"/>
          <p:nvPr/>
        </p:nvSpPr>
        <p:spPr>
          <a:xfrm>
            <a:off x="546653" y="1128889"/>
            <a:ext cx="456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Please give feedback/make requests!</a:t>
            </a:r>
          </a:p>
        </p:txBody>
      </p:sp>
    </p:spTree>
    <p:extLst>
      <p:ext uri="{BB962C8B-B14F-4D97-AF65-F5344CB8AC3E}">
        <p14:creationId xmlns:p14="http://schemas.microsoft.com/office/powerpoint/2010/main" val="144201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42C2-2106-FF40-8F33-55ABA5D8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1D71-17FC-F343-A0B4-F3B2AD4B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6841415" cy="5113336"/>
          </a:xfrm>
        </p:spPr>
        <p:txBody>
          <a:bodyPr>
            <a:normAutofit/>
          </a:bodyPr>
          <a:lstStyle/>
          <a:p>
            <a:r>
              <a:rPr lang="en-US" sz="2400" b="1" dirty="0"/>
              <a:t>EIC design goals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High luminosity: </a:t>
            </a:r>
            <a:r>
              <a:rPr lang="en-US" sz="2000" b="1" dirty="0"/>
              <a:t>L = (0.1-1)∙10</a:t>
            </a:r>
            <a:r>
              <a:rPr lang="en-US" sz="2000" b="1" baseline="30000" dirty="0"/>
              <a:t>34 </a:t>
            </a:r>
            <a:r>
              <a:rPr lang="en-US" sz="2000" b="1" dirty="0"/>
              <a:t>cm</a:t>
            </a:r>
            <a:r>
              <a:rPr lang="en-US" sz="2000" b="1" baseline="30000" dirty="0"/>
              <a:t>-2 </a:t>
            </a:r>
            <a:r>
              <a:rPr lang="en-US" sz="2000" b="1" dirty="0"/>
              <a:t>s</a:t>
            </a:r>
            <a:r>
              <a:rPr lang="en-US" sz="2000" b="1" baseline="30000" dirty="0"/>
              <a:t>-1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 10-100 fb</a:t>
            </a:r>
            <a:r>
              <a:rPr lang="en-US" sz="1800" baseline="30000" dirty="0"/>
              <a:t>-1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Collisions of highly </a:t>
            </a:r>
            <a:r>
              <a:rPr lang="en-US" sz="2000" b="1" dirty="0"/>
              <a:t>polarized (&gt;70%)</a:t>
            </a:r>
            <a:r>
              <a:rPr lang="en-US" sz="2000" dirty="0"/>
              <a:t> e and p </a:t>
            </a:r>
            <a:r>
              <a:rPr lang="en-US" sz="1600" dirty="0"/>
              <a:t>(and light ion)</a:t>
            </a:r>
            <a:r>
              <a:rPr lang="en-US" sz="2000" dirty="0"/>
              <a:t> beams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with flexible bunch by bunch spin patterns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Large range of CM energies: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b="1" dirty="0"/>
              <a:t>E</a:t>
            </a:r>
            <a:r>
              <a:rPr lang="en-US" sz="1800" b="1" baseline="-25000" dirty="0"/>
              <a:t>cm</a:t>
            </a:r>
            <a:r>
              <a:rPr lang="en-US" sz="1800" b="1" dirty="0"/>
              <a:t> = 20-140 GeV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Large range of ion species: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Protons – Uranium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Ensure accommodation of a second IR</a:t>
            </a:r>
            <a:endParaRPr lang="en-US" sz="1600" dirty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Large detector acceptances; good background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Hadron particle loss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IR synchrotron radiation backgrounds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32911-52C0-0143-A564-97C6E98D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2EE33-BB96-1A47-A5A0-5180D3283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79" y="3557474"/>
            <a:ext cx="2540317" cy="2548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BDEDF-B354-5E4B-BFAC-B1A56EC8A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872" y="2056762"/>
            <a:ext cx="2440624" cy="27202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74412-94E0-5845-A147-0DA25CD7B7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835" y="263154"/>
            <a:ext cx="2440623" cy="30131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Bent-Up Arrow 7">
            <a:extLst>
              <a:ext uri="{FF2B5EF4-FFF2-40B4-BE49-F238E27FC236}">
                <a16:creationId xmlns:a16="http://schemas.microsoft.com/office/drawing/2014/main" id="{6D0A6804-C949-5640-BEEA-A40F68ED6354}"/>
              </a:ext>
            </a:extLst>
          </p:cNvPr>
          <p:cNvSpPr/>
          <p:nvPr/>
        </p:nvSpPr>
        <p:spPr>
          <a:xfrm rot="16200000">
            <a:off x="10995379" y="2777066"/>
            <a:ext cx="530578" cy="5444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E531FE9B-14AE-BF41-9460-28A349303AC1}"/>
              </a:ext>
            </a:extLst>
          </p:cNvPr>
          <p:cNvSpPr/>
          <p:nvPr/>
        </p:nvSpPr>
        <p:spPr>
          <a:xfrm rot="16200000">
            <a:off x="9804401" y="1255775"/>
            <a:ext cx="530578" cy="5444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939730-6666-FB4A-9767-7E188CA27071}"/>
              </a:ext>
            </a:extLst>
          </p:cNvPr>
          <p:cNvSpPr txBox="1"/>
          <p:nvPr/>
        </p:nvSpPr>
        <p:spPr>
          <a:xfrm>
            <a:off x="3598838" y="3731788"/>
            <a:ext cx="76758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“Low”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65D99-DEE8-A745-8BA7-387BDEF70390}"/>
              </a:ext>
            </a:extLst>
          </p:cNvPr>
          <p:cNvSpPr txBox="1"/>
          <p:nvPr/>
        </p:nvSpPr>
        <p:spPr>
          <a:xfrm>
            <a:off x="3141534" y="2056762"/>
            <a:ext cx="80502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“High”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81380-C566-BD4A-BAF5-F97FD64A33AB}"/>
              </a:ext>
            </a:extLst>
          </p:cNvPr>
          <p:cNvSpPr txBox="1"/>
          <p:nvPr/>
        </p:nvSpPr>
        <p:spPr>
          <a:xfrm>
            <a:off x="5259428" y="3557474"/>
            <a:ext cx="1633782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uniquely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challenging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2F838A-6CBC-8E4B-82B5-85564C93EB93}"/>
              </a:ext>
            </a:extLst>
          </p:cNvPr>
          <p:cNvCxnSpPr>
            <a:cxnSpLocks/>
          </p:cNvCxnSpPr>
          <p:nvPr/>
        </p:nvCxnSpPr>
        <p:spPr>
          <a:xfrm>
            <a:off x="4018696" y="2254793"/>
            <a:ext cx="1668671" cy="1262710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74F0F4F-2ABE-964D-B021-DE228F51AD60}"/>
              </a:ext>
            </a:extLst>
          </p:cNvPr>
          <p:cNvSpPr txBox="1"/>
          <p:nvPr/>
        </p:nvSpPr>
        <p:spPr>
          <a:xfrm>
            <a:off x="3598838" y="4431793"/>
            <a:ext cx="87895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Diverse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74B1CB-88EC-AC48-8C82-83CD0AF2356B}"/>
              </a:ext>
            </a:extLst>
          </p:cNvPr>
          <p:cNvSpPr txBox="1"/>
          <p:nvPr/>
        </p:nvSpPr>
        <p:spPr>
          <a:xfrm>
            <a:off x="2873484" y="2708401"/>
            <a:ext cx="8659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Unique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09D441-311D-C74F-B3A4-4A6B75CD9F88}"/>
              </a:ext>
            </a:extLst>
          </p:cNvPr>
          <p:cNvCxnSpPr>
            <a:cxnSpLocks/>
          </p:cNvCxnSpPr>
          <p:nvPr/>
        </p:nvCxnSpPr>
        <p:spPr>
          <a:xfrm>
            <a:off x="3732502" y="2877223"/>
            <a:ext cx="1526926" cy="777285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9399AB-F190-CA40-ADDA-B07D59A2EF0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444018" y="3917918"/>
            <a:ext cx="815410" cy="55055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92B6C5-FE00-704A-AF04-4E55A12C5D8B}"/>
              </a:ext>
            </a:extLst>
          </p:cNvPr>
          <p:cNvCxnSpPr>
            <a:cxnSpLocks/>
          </p:cNvCxnSpPr>
          <p:nvPr/>
        </p:nvCxnSpPr>
        <p:spPr>
          <a:xfrm flipV="1">
            <a:off x="4542804" y="4276938"/>
            <a:ext cx="716624" cy="347415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6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468A-4708-6843-A591-DD1BC967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Accelerator Design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4E190-5479-894D-87BC-1AFC0C58B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128890"/>
            <a:ext cx="6637020" cy="518584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b="1" dirty="0"/>
              <a:t>Hadron storage ring (HSR): 40-275 GeV</a:t>
            </a:r>
            <a:r>
              <a:rPr lang="en-US" sz="2900" dirty="0">
                <a:solidFill>
                  <a:schemeClr val="accent6"/>
                </a:solidFill>
              </a:rPr>
              <a:t> (</a:t>
            </a:r>
            <a:r>
              <a:rPr lang="en-US" sz="2900" b="1" dirty="0">
                <a:solidFill>
                  <a:schemeClr val="accent6"/>
                </a:solidFill>
              </a:rPr>
              <a:t>existing</a:t>
            </a:r>
            <a:r>
              <a:rPr lang="en-US" sz="2900" dirty="0">
                <a:solidFill>
                  <a:schemeClr val="accent6"/>
                </a:solidFill>
              </a:rPr>
              <a:t>)</a:t>
            </a:r>
            <a:r>
              <a:rPr lang="en-US" sz="2900" dirty="0"/>
              <a:t>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up to 1160 bunches, 1A avg beam current </a:t>
            </a:r>
            <a:r>
              <a:rPr lang="en-US" dirty="0">
                <a:solidFill>
                  <a:srgbClr val="FF0000"/>
                </a:solidFill>
              </a:rPr>
              <a:t>(3x RHIC, polarized)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bright vertical beam emittance (1.5 nm); </a:t>
            </a:r>
            <a:r>
              <a:rPr lang="en-US" dirty="0">
                <a:solidFill>
                  <a:srgbClr val="FF0000"/>
                </a:solidFill>
              </a:rPr>
              <a:t>new</a:t>
            </a:r>
            <a:r>
              <a:rPr lang="en-US" dirty="0"/>
              <a:t> vac sleeves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hadron beam cooling</a:t>
            </a:r>
            <a:endParaRPr lang="en-US" sz="600" dirty="0"/>
          </a:p>
          <a:p>
            <a:pPr>
              <a:lnSpc>
                <a:spcPct val="120000"/>
              </a:lnSpc>
            </a:pPr>
            <a:r>
              <a:rPr lang="en-US" sz="2900" b="1" dirty="0"/>
              <a:t>Electron storage ring (ESR): 2.5–18 GeV</a:t>
            </a:r>
            <a:r>
              <a:rPr lang="en-US" sz="2900" dirty="0"/>
              <a:t> (</a:t>
            </a:r>
            <a:r>
              <a:rPr lang="en-US" sz="2900" b="1" dirty="0">
                <a:solidFill>
                  <a:srgbClr val="FF0000"/>
                </a:solidFill>
              </a:rPr>
              <a:t>new</a:t>
            </a:r>
            <a:r>
              <a:rPr lang="en-US" sz="29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up to 1160 polarized bunches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high </a:t>
            </a:r>
            <a:r>
              <a:rPr lang="en-US" sz="2200" dirty="0">
                <a:solidFill>
                  <a:srgbClr val="FF0000"/>
                </a:solidFill>
              </a:rPr>
              <a:t>polarization</a:t>
            </a:r>
            <a:r>
              <a:rPr lang="en-US" sz="2200" dirty="0"/>
              <a:t> by </a:t>
            </a:r>
            <a:r>
              <a:rPr lang="en-US" sz="2200" dirty="0">
                <a:solidFill>
                  <a:srgbClr val="FF0000"/>
                </a:solidFill>
              </a:rPr>
              <a:t>continual reinjection</a:t>
            </a:r>
            <a:r>
              <a:rPr lang="en-US" sz="2200" dirty="0"/>
              <a:t> from RCS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2.5 A avg beam current </a:t>
            </a:r>
            <a:r>
              <a:rPr lang="en-US" dirty="0">
                <a:sym typeface="Wingdings" panose="05000000000000000000" pitchFamily="2" charset="2"/>
              </a:rPr>
              <a:t> 9 MW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SR</a:t>
            </a:r>
            <a:r>
              <a:rPr lang="en-US" dirty="0">
                <a:sym typeface="Wingdings" panose="05000000000000000000" pitchFamily="2" charset="2"/>
              </a:rPr>
              <a:t> power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superconducting RF cavities</a:t>
            </a:r>
          </a:p>
          <a:p>
            <a:pPr>
              <a:lnSpc>
                <a:spcPct val="120000"/>
              </a:lnSpc>
            </a:pPr>
            <a:r>
              <a:rPr lang="en-US" sz="2900" b="1" dirty="0"/>
              <a:t>Rapid cycling synchrotron (RCS): 0.4-18 GeV </a:t>
            </a:r>
            <a:r>
              <a:rPr lang="en-US" sz="2900" dirty="0"/>
              <a:t>(</a:t>
            </a:r>
            <a:r>
              <a:rPr lang="en-US" sz="2900" b="1" dirty="0">
                <a:solidFill>
                  <a:srgbClr val="FF0000"/>
                </a:solidFill>
              </a:rPr>
              <a:t>new</a:t>
            </a:r>
            <a:r>
              <a:rPr lang="en-US" sz="29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2 bunches at 1 Hz; spin transparent due to high periodicity</a:t>
            </a:r>
          </a:p>
          <a:p>
            <a:pPr>
              <a:lnSpc>
                <a:spcPct val="120000"/>
              </a:lnSpc>
            </a:pPr>
            <a:r>
              <a:rPr lang="en-US" sz="2900" b="1" dirty="0"/>
              <a:t>High luminosity interaction region </a:t>
            </a:r>
            <a:r>
              <a:rPr lang="en-US" sz="2900" dirty="0"/>
              <a:t>(</a:t>
            </a:r>
            <a:r>
              <a:rPr lang="en-US" sz="2900" b="1" dirty="0">
                <a:solidFill>
                  <a:srgbClr val="FF0000"/>
                </a:solidFill>
              </a:rPr>
              <a:t>new; future 2</a:t>
            </a:r>
            <a:r>
              <a:rPr lang="en-US" sz="2900" b="1" baseline="30000" dirty="0">
                <a:solidFill>
                  <a:srgbClr val="FF0000"/>
                </a:solidFill>
              </a:rPr>
              <a:t>nd</a:t>
            </a:r>
            <a:r>
              <a:rPr lang="en-US" sz="2900" b="1" dirty="0">
                <a:solidFill>
                  <a:srgbClr val="FF0000"/>
                </a:solidFill>
              </a:rPr>
              <a:t> IR</a:t>
            </a:r>
            <a:r>
              <a:rPr lang="en-US" sz="29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L = 10</a:t>
            </a:r>
            <a:r>
              <a:rPr lang="en-US" baseline="30000" dirty="0"/>
              <a:t>34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= 10 kHz-uba, superconducting magnets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25 mrad crossing angle with </a:t>
            </a:r>
            <a:r>
              <a:rPr lang="en-US" dirty="0">
                <a:solidFill>
                  <a:srgbClr val="FF0000"/>
                </a:solidFill>
              </a:rPr>
              <a:t>crab cavities/crab crossing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spin rotators (produce longitudinal polarization at IP)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E79D-8F92-1249-80F6-D0A835DE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059C29C-F73C-E864-1BC6-B3FB8C7C5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0" b="38890"/>
          <a:stretch/>
        </p:blipFill>
        <p:spPr>
          <a:xfrm>
            <a:off x="6974764" y="1128889"/>
            <a:ext cx="5172673" cy="4444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AD604-6F19-7B4D-BEAA-29EA689FDFE3}"/>
              </a:ext>
            </a:extLst>
          </p:cNvPr>
          <p:cNvSpPr txBox="1"/>
          <p:nvPr/>
        </p:nvSpPr>
        <p:spPr>
          <a:xfrm rot="20376905">
            <a:off x="5044987" y="3198166"/>
            <a:ext cx="190064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Comparable to new mature</a:t>
            </a:r>
          </a:p>
          <a:p>
            <a:r>
              <a:rPr lang="en-US" sz="1200">
                <a:solidFill>
                  <a:schemeClr val="bg1"/>
                </a:solidFill>
              </a:rPr>
              <a:t>B-factory, e.g. SuperKEKB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47829-BA71-F72C-57F7-6868EB5297D0}"/>
              </a:ext>
            </a:extLst>
          </p:cNvPr>
          <p:cNvSpPr txBox="1"/>
          <p:nvPr/>
        </p:nvSpPr>
        <p:spPr>
          <a:xfrm>
            <a:off x="8110810" y="3594240"/>
            <a:ext cx="868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Future 2nd</a:t>
            </a:r>
          </a:p>
          <a:p>
            <a:pPr algn="ctr"/>
            <a:r>
              <a:rPr lang="en-US" sz="1200" dirty="0"/>
              <a:t>Detector</a:t>
            </a:r>
          </a:p>
          <a:p>
            <a:pPr algn="ctr"/>
            <a:r>
              <a:rPr lang="en-US" sz="1200" dirty="0"/>
              <a:t>Location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87D6-66EF-ED21-4C10-33D9337EAF4B}"/>
              </a:ext>
            </a:extLst>
          </p:cNvPr>
          <p:cNvSpPr txBox="1"/>
          <p:nvPr/>
        </p:nvSpPr>
        <p:spPr>
          <a:xfrm>
            <a:off x="9096183" y="4240571"/>
            <a:ext cx="7321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Primary</a:t>
            </a:r>
          </a:p>
          <a:p>
            <a:pPr algn="ctr"/>
            <a:r>
              <a:rPr lang="en-US" sz="1200" dirty="0"/>
              <a:t>Detector</a:t>
            </a:r>
          </a:p>
          <a:p>
            <a:pPr algn="ctr"/>
            <a:r>
              <a:rPr lang="en-US" sz="1200" dirty="0"/>
              <a:t>Location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05DD05-7911-4714-3FAE-1B210374BA7C}"/>
              </a:ext>
            </a:extLst>
          </p:cNvPr>
          <p:cNvSpPr txBox="1"/>
          <p:nvPr/>
        </p:nvSpPr>
        <p:spPr>
          <a:xfrm rot="20376905">
            <a:off x="5648194" y="3580418"/>
            <a:ext cx="1300997" cy="27699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Current 6x NSLS-II</a:t>
            </a:r>
          </a:p>
        </p:txBody>
      </p:sp>
    </p:spTree>
    <p:extLst>
      <p:ext uri="{BB962C8B-B14F-4D97-AF65-F5344CB8AC3E}">
        <p14:creationId xmlns:p14="http://schemas.microsoft.com/office/powerpoint/2010/main" val="423877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FF90E-885F-4844-8CB3-E984ED50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21579-A71D-2F42-864F-9D9E9B048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04979" y="-1964301"/>
            <a:ext cx="6739397" cy="106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7D7B8-2A56-D54A-87F9-B360ED85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678" y="302043"/>
            <a:ext cx="1146030" cy="1230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FF61C4-93E8-3546-AC6F-6D219948087F}"/>
              </a:ext>
            </a:extLst>
          </p:cNvPr>
          <p:cNvSpPr/>
          <p:nvPr/>
        </p:nvSpPr>
        <p:spPr>
          <a:xfrm>
            <a:off x="174944" y="1929506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0FAE47-3D13-3041-A723-070B5189BB03}"/>
              </a:ext>
            </a:extLst>
          </p:cNvPr>
          <p:cNvSpPr/>
          <p:nvPr/>
        </p:nvSpPr>
        <p:spPr>
          <a:xfrm>
            <a:off x="174944" y="2794600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3572E-886E-D842-9490-E2E00A7BF7CB}"/>
              </a:ext>
            </a:extLst>
          </p:cNvPr>
          <p:cNvSpPr/>
          <p:nvPr/>
        </p:nvSpPr>
        <p:spPr>
          <a:xfrm>
            <a:off x="174944" y="3874986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A1E0AA-59C7-EB4A-B009-FB46C4583369}"/>
              </a:ext>
            </a:extLst>
          </p:cNvPr>
          <p:cNvSpPr/>
          <p:nvPr/>
        </p:nvSpPr>
        <p:spPr>
          <a:xfrm>
            <a:off x="179426" y="6071339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22CC-E2AB-BAB7-58E7-CF323FA0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Whoa, wait! Emittance?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5B2E8-E65F-A774-AA76-E812CF9A4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8" y="1298222"/>
            <a:ext cx="11728715" cy="5023065"/>
          </a:xfrm>
        </p:spPr>
        <p:txBody>
          <a:bodyPr>
            <a:normAutofit/>
          </a:bodyPr>
          <a:lstStyle/>
          <a:p>
            <a:r>
              <a:rPr lang="en-US"/>
              <a:t>Oops - let’s start with some </a:t>
            </a:r>
            <a:r>
              <a:rPr lang="en-US" b="1"/>
              <a:t>background, scales, and definitions</a:t>
            </a:r>
            <a:endParaRPr lang="en-US"/>
          </a:p>
          <a:p>
            <a:r>
              <a:rPr lang="en-US"/>
              <a:t>To zeroth order a separated Lorentz force rules: </a:t>
            </a:r>
          </a:p>
          <a:p>
            <a:pPr lvl="1"/>
            <a:r>
              <a:rPr lang="en-US"/>
              <a:t>Charged particle beams are </a:t>
            </a:r>
            <a:r>
              <a:rPr lang="en-US" b="1"/>
              <a:t>ensembles of oscillators</a:t>
            </a:r>
          </a:p>
          <a:p>
            <a:pPr lvl="2"/>
            <a:r>
              <a:rPr lang="en-US"/>
              <a:t>Manipulated </a:t>
            </a:r>
            <a:r>
              <a:rPr lang="en-US" b="1"/>
              <a:t>longitudinally</a:t>
            </a:r>
            <a:r>
              <a:rPr lang="en-US"/>
              <a:t> by time-varying </a:t>
            </a:r>
            <a:r>
              <a:rPr lang="en-US" b="1"/>
              <a:t>electric fields</a:t>
            </a:r>
            <a:r>
              <a:rPr lang="en-US"/>
              <a:t> from </a:t>
            </a:r>
            <a:r>
              <a:rPr lang="en-US" b="1"/>
              <a:t>RF cavities</a:t>
            </a:r>
          </a:p>
          <a:p>
            <a:pPr lvl="3"/>
            <a:r>
              <a:rPr lang="en-US"/>
              <a:t>Typically 10s kV to MV at frequencies of 10s MHz to GHz</a:t>
            </a:r>
          </a:p>
          <a:p>
            <a:pPr lvl="3"/>
            <a:r>
              <a:rPr lang="en-US"/>
              <a:t>Longitudinal </a:t>
            </a:r>
            <a:r>
              <a:rPr lang="en-US" b="1"/>
              <a:t>focusing</a:t>
            </a:r>
            <a:r>
              <a:rPr lang="en-US"/>
              <a:t> creates </a:t>
            </a:r>
            <a:r>
              <a:rPr lang="en-US" b="1"/>
              <a:t>bunches</a:t>
            </a:r>
            <a:r>
              <a:rPr lang="en-US"/>
              <a:t> </a:t>
            </a:r>
            <a:r>
              <a:rPr lang="en-US" sz="1800"/>
              <a:t>(EIC: 10</a:t>
            </a:r>
            <a:r>
              <a:rPr lang="en-US" sz="1800" baseline="30000"/>
              <a:t>10-11</a:t>
            </a:r>
            <a:r>
              <a:rPr lang="en-US" sz="1800"/>
              <a:t> particles/bunch)</a:t>
            </a:r>
          </a:p>
          <a:p>
            <a:pPr lvl="3"/>
            <a:r>
              <a:rPr lang="en-US"/>
              <a:t>Sinusoidal weak restoring force =&gt; </a:t>
            </a:r>
            <a:r>
              <a:rPr lang="en-US" b="1"/>
              <a:t>slow pendulum-like oscillator</a:t>
            </a:r>
          </a:p>
          <a:p>
            <a:pPr lvl="2"/>
            <a:r>
              <a:rPr lang="en-US"/>
              <a:t>Manipulated </a:t>
            </a:r>
            <a:r>
              <a:rPr lang="en-US" b="1"/>
              <a:t>transversely </a:t>
            </a:r>
            <a:r>
              <a:rPr lang="en-US"/>
              <a:t>by (conservative) </a:t>
            </a:r>
            <a:r>
              <a:rPr lang="en-US" b="1"/>
              <a:t>magnetic fields</a:t>
            </a:r>
            <a:r>
              <a:rPr lang="en-US"/>
              <a:t> from </a:t>
            </a:r>
            <a:r>
              <a:rPr lang="en-US" b="1"/>
              <a:t>magnets</a:t>
            </a:r>
          </a:p>
          <a:p>
            <a:pPr lvl="3"/>
            <a:r>
              <a:rPr lang="en-US"/>
              <a:t>Typically 10s G (very low energy) to ~4 T+ (superconducting IR)</a:t>
            </a:r>
          </a:p>
          <a:p>
            <a:pPr lvl="3"/>
            <a:r>
              <a:rPr lang="en-US"/>
              <a:t>Transverse </a:t>
            </a:r>
            <a:r>
              <a:rPr lang="en-US" b="1"/>
              <a:t>focusing </a:t>
            </a:r>
            <a:r>
              <a:rPr lang="en-US"/>
              <a:t>keeps bunches transversely confined</a:t>
            </a:r>
          </a:p>
          <a:p>
            <a:pPr lvl="3"/>
            <a:r>
              <a:rPr lang="en-US"/>
              <a:t>Linear strong restoring force =&gt; </a:t>
            </a:r>
            <a:r>
              <a:rPr lang="en-US" b="1"/>
              <a:t>fast SHO-like oscillator</a:t>
            </a:r>
          </a:p>
          <a:p>
            <a:r>
              <a:rPr lang="en-US" sz="2400"/>
              <a:t>Higher orders add messy nonlinearities, coupling, environmental interactions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E841B-984B-F09D-46F9-D663ED09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BD593-5E91-934E-019D-F1338F3F1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5" r="36765" b="36417"/>
          <a:stretch/>
        </p:blipFill>
        <p:spPr>
          <a:xfrm>
            <a:off x="10595812" y="3048462"/>
            <a:ext cx="1283986" cy="1103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6E491-8F8F-CD55-621D-A244C54B3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812" y="4590772"/>
            <a:ext cx="1445322" cy="1220231"/>
          </a:xfrm>
          <a:prstGeom prst="rect">
            <a:avLst/>
          </a:prstGeom>
        </p:spPr>
      </p:pic>
      <p:pic>
        <p:nvPicPr>
          <p:cNvPr id="7" name="Picture 45" descr="latex-image-1.pdf">
            <a:extLst>
              <a:ext uri="{FF2B5EF4-FFF2-40B4-BE49-F238E27FC236}">
                <a16:creationId xmlns:a16="http://schemas.microsoft.com/office/drawing/2014/main" id="{E02AAEA0-B6C0-0051-8185-A688EE73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193" y="1787187"/>
            <a:ext cx="2912458" cy="46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10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22CC-E2AB-BAB7-58E7-CF323FA0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Focusing on the transverse focusing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5B2E8-E65F-A774-AA76-E812CF9A4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8" y="1298222"/>
            <a:ext cx="11728715" cy="5023065"/>
          </a:xfrm>
        </p:spPr>
        <p:txBody>
          <a:bodyPr>
            <a:normAutofit/>
          </a:bodyPr>
          <a:lstStyle/>
          <a:p>
            <a:r>
              <a:rPr lang="en-US"/>
              <a:t>Oops - let’s start with some </a:t>
            </a:r>
            <a:r>
              <a:rPr lang="en-US" b="1"/>
              <a:t>background, scales, and definitions</a:t>
            </a:r>
            <a:endParaRPr lang="en-US"/>
          </a:p>
          <a:p>
            <a:r>
              <a:rPr lang="en-US"/>
              <a:t>To zeroth order a separated Lorentz force rules: </a:t>
            </a:r>
          </a:p>
          <a:p>
            <a:pPr lvl="1"/>
            <a:r>
              <a:rPr lang="en-US"/>
              <a:t>Charged particle beams are </a:t>
            </a:r>
            <a:r>
              <a:rPr lang="en-US" b="1"/>
              <a:t>ensembles of oscillators</a:t>
            </a:r>
          </a:p>
          <a:p>
            <a:pPr lvl="2"/>
            <a:r>
              <a:rPr lang="en-US">
                <a:solidFill>
                  <a:schemeClr val="bg2">
                    <a:lumMod val="75000"/>
                  </a:schemeClr>
                </a:solidFill>
              </a:rPr>
              <a:t>Manipulated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longitudinally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by time-varying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electric fields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from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RF cavities</a:t>
            </a:r>
          </a:p>
          <a:p>
            <a:pPr lvl="3"/>
            <a:r>
              <a:rPr lang="en-US">
                <a:solidFill>
                  <a:schemeClr val="bg2">
                    <a:lumMod val="75000"/>
                  </a:schemeClr>
                </a:solidFill>
              </a:rPr>
              <a:t>Typically 10s kV to MV at frequencies of 10s MHz to GHz</a:t>
            </a:r>
          </a:p>
          <a:p>
            <a:pPr lvl="3"/>
            <a:r>
              <a:rPr lang="en-US">
                <a:solidFill>
                  <a:schemeClr val="bg2">
                    <a:lumMod val="75000"/>
                  </a:schemeClr>
                </a:solidFill>
              </a:rPr>
              <a:t>Longitudinal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focusing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creates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bunches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</a:rPr>
              <a:t>(EIC: 10</a:t>
            </a:r>
            <a:r>
              <a:rPr lang="en-US" sz="1800" baseline="30000">
                <a:solidFill>
                  <a:schemeClr val="bg2">
                    <a:lumMod val="75000"/>
                  </a:schemeClr>
                </a:solidFill>
              </a:rPr>
              <a:t>10-11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</a:rPr>
              <a:t> particles/bunch)</a:t>
            </a:r>
          </a:p>
          <a:p>
            <a:pPr lvl="3"/>
            <a:r>
              <a:rPr lang="en-US">
                <a:solidFill>
                  <a:schemeClr val="bg2">
                    <a:lumMod val="75000"/>
                  </a:schemeClr>
                </a:solidFill>
              </a:rPr>
              <a:t>Sinusoidal weak restoring force =&gt;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slow pendulum-like oscillator</a:t>
            </a:r>
          </a:p>
          <a:p>
            <a:pPr lvl="2"/>
            <a:r>
              <a:rPr lang="en-US"/>
              <a:t>Manipulated </a:t>
            </a:r>
            <a:r>
              <a:rPr lang="en-US" b="1"/>
              <a:t>transversely </a:t>
            </a:r>
            <a:r>
              <a:rPr lang="en-US"/>
              <a:t>by (conservative) </a:t>
            </a:r>
            <a:r>
              <a:rPr lang="en-US" b="1"/>
              <a:t>magnetic fields</a:t>
            </a:r>
            <a:r>
              <a:rPr lang="en-US"/>
              <a:t> from </a:t>
            </a:r>
            <a:r>
              <a:rPr lang="en-US" b="1"/>
              <a:t>magnets</a:t>
            </a:r>
          </a:p>
          <a:p>
            <a:pPr lvl="3"/>
            <a:r>
              <a:rPr lang="en-US"/>
              <a:t>Typically 10s G (very low energy) to ~4 T+ (superconducting IR)</a:t>
            </a:r>
          </a:p>
          <a:p>
            <a:pPr lvl="3"/>
            <a:r>
              <a:rPr lang="en-US"/>
              <a:t>Transverse </a:t>
            </a:r>
            <a:r>
              <a:rPr lang="en-US" b="1"/>
              <a:t>focusing </a:t>
            </a:r>
            <a:r>
              <a:rPr lang="en-US"/>
              <a:t>keeps bunches transversely confined</a:t>
            </a:r>
          </a:p>
          <a:p>
            <a:pPr lvl="3"/>
            <a:r>
              <a:rPr lang="en-US"/>
              <a:t>Linear strong restoring force =&gt; </a:t>
            </a:r>
            <a:r>
              <a:rPr lang="en-US" b="1"/>
              <a:t>fast SHO-like oscillator</a:t>
            </a:r>
          </a:p>
          <a:p>
            <a:r>
              <a:rPr lang="en-US" sz="2400"/>
              <a:t>Higher orders add messy nonlinearities, coupling, environmental interactions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E841B-984B-F09D-46F9-D663ED09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BD593-5E91-934E-019D-F1338F3F1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5" r="36765" b="36417"/>
          <a:stretch/>
        </p:blipFill>
        <p:spPr>
          <a:xfrm>
            <a:off x="10595812" y="3048462"/>
            <a:ext cx="1283986" cy="1103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6E491-8F8F-CD55-621D-A244C54B3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812" y="4590772"/>
            <a:ext cx="1445322" cy="1220231"/>
          </a:xfrm>
          <a:prstGeom prst="rect">
            <a:avLst/>
          </a:prstGeom>
        </p:spPr>
      </p:pic>
      <p:pic>
        <p:nvPicPr>
          <p:cNvPr id="7" name="Picture 45" descr="latex-image-1.pdf">
            <a:extLst>
              <a:ext uri="{FF2B5EF4-FFF2-40B4-BE49-F238E27FC236}">
                <a16:creationId xmlns:a16="http://schemas.microsoft.com/office/drawing/2014/main" id="{E02AAEA0-B6C0-0051-8185-A688EE73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193" y="1787187"/>
            <a:ext cx="2912458" cy="46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4AA62D-5B2A-A3F2-7501-EFDD9CEB3122}"/>
              </a:ext>
            </a:extLst>
          </p:cNvPr>
          <p:cNvSpPr txBox="1"/>
          <p:nvPr/>
        </p:nvSpPr>
        <p:spPr>
          <a:xfrm>
            <a:off x="285359" y="3048462"/>
            <a:ext cx="1167307" cy="923330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/>
              <a:t>One</a:t>
            </a:r>
          </a:p>
          <a:p>
            <a:pPr algn="ctr"/>
            <a:r>
              <a:rPr lang="en-US"/>
              <a:t>dynamical</a:t>
            </a:r>
          </a:p>
          <a:p>
            <a:pPr algn="ctr"/>
            <a:r>
              <a:rPr lang="en-US"/>
              <a:t>dimension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B8A7E-EA60-E5EC-D8B8-E27E2756A194}"/>
              </a:ext>
            </a:extLst>
          </p:cNvPr>
          <p:cNvSpPr txBox="1"/>
          <p:nvPr/>
        </p:nvSpPr>
        <p:spPr>
          <a:xfrm>
            <a:off x="150866" y="4590772"/>
            <a:ext cx="1436292" cy="92333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/>
              <a:t>Two separate</a:t>
            </a:r>
          </a:p>
          <a:p>
            <a:pPr algn="ctr"/>
            <a:r>
              <a:rPr lang="en-US"/>
              <a:t>dynamical</a:t>
            </a:r>
          </a:p>
          <a:p>
            <a:pPr algn="ctr"/>
            <a:r>
              <a:rPr lang="en-US"/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345775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D2CC-1791-0A61-7D8E-3B052246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Charged Particle Bending by Magnetic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1D4B-DD3B-7B57-08F9-F44959AC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7EF578-7AC4-51BD-3C50-18C404911F12}"/>
              </a:ext>
            </a:extLst>
          </p:cNvPr>
          <p:cNvSpPr txBox="1">
            <a:spLocks/>
          </p:cNvSpPr>
          <p:nvPr/>
        </p:nvSpPr>
        <p:spPr>
          <a:xfrm>
            <a:off x="685800" y="1219200"/>
            <a:ext cx="10314708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ＭＳ Ｐゴシック" charset="0"/>
                <a:cs typeface="ＭＳ Ｐゴシック" charset="0"/>
              </a:rPr>
              <a:t>In a constant magnetic field, charged particles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move in circular arcs of radius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r</a:t>
            </a:r>
            <a:r>
              <a:rPr lang="en-US" dirty="0">
                <a:ea typeface="ＭＳ Ｐゴシック" charset="0"/>
                <a:cs typeface="ＭＳ Ｐゴシック" charset="0"/>
              </a:rPr>
              <a:t> with constant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angular velocity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w:</a:t>
            </a: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For             (magnets with fields transverse to particle motion)</a:t>
            </a:r>
          </a:p>
        </p:txBody>
      </p:sp>
      <p:pic>
        <p:nvPicPr>
          <p:cNvPr id="6" name="Picture 3" descr="latex-image-1.pdf">
            <a:extLst>
              <a:ext uri="{FF2B5EF4-FFF2-40B4-BE49-F238E27FC236}">
                <a16:creationId xmlns:a16="http://schemas.microsoft.com/office/drawing/2014/main" id="{0AA3037B-A606-30D9-F2AF-0685971F6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2590800"/>
            <a:ext cx="47371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atex-image-1.pdf">
            <a:extLst>
              <a:ext uri="{FF2B5EF4-FFF2-40B4-BE49-F238E27FC236}">
                <a16:creationId xmlns:a16="http://schemas.microsoft.com/office/drawing/2014/main" id="{5555B085-4006-45BB-5B37-B41555B3D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7467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6">
            <a:extLst>
              <a:ext uri="{FF2B5EF4-FFF2-40B4-BE49-F238E27FC236}">
                <a16:creationId xmlns:a16="http://schemas.microsoft.com/office/drawing/2014/main" id="{17F72E5E-9781-20CC-48B9-865AE086CB26}"/>
              </a:ext>
            </a:extLst>
          </p:cNvPr>
          <p:cNvGrpSpPr>
            <a:grpSpLocks/>
          </p:cNvGrpSpPr>
          <p:nvPr/>
        </p:nvGrpSpPr>
        <p:grpSpPr bwMode="auto">
          <a:xfrm>
            <a:off x="7135091" y="1948878"/>
            <a:ext cx="4371109" cy="1578479"/>
            <a:chOff x="4876800" y="2134394"/>
            <a:chExt cx="3276600" cy="1046956"/>
          </a:xfrm>
        </p:grpSpPr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60C9E291-0032-497D-6024-E6ECFCD29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2362200"/>
              <a:ext cx="3276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  <p:cxnSp>
          <p:nvCxnSpPr>
            <p:cNvPr id="10" name="Straight Arrow Connector 6">
              <a:extLst>
                <a:ext uri="{FF2B5EF4-FFF2-40B4-BE49-F238E27FC236}">
                  <a16:creationId xmlns:a16="http://schemas.microsoft.com/office/drawing/2014/main" id="{13269E32-168D-399E-5087-9FD25F2B03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5410200" y="2590800"/>
              <a:ext cx="1143000" cy="228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Arrow Connector 8">
              <a:extLst>
                <a:ext uri="{FF2B5EF4-FFF2-40B4-BE49-F238E27FC236}">
                  <a16:creationId xmlns:a16="http://schemas.microsoft.com/office/drawing/2014/main" id="{99BADB84-45D2-74AE-8987-7F4DF80A30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324600" y="2362200"/>
              <a:ext cx="457200" cy="1588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Straight Arrow Connector 10">
              <a:extLst>
                <a:ext uri="{FF2B5EF4-FFF2-40B4-BE49-F238E27FC236}">
                  <a16:creationId xmlns:a16="http://schemas.microsoft.com/office/drawing/2014/main" id="{C7CC900E-0378-1DC0-A5C6-64419E0F09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10200" y="2819400"/>
              <a:ext cx="1219200" cy="228600"/>
            </a:xfrm>
            <a:prstGeom prst="straightConnector1">
              <a:avLst/>
            </a:prstGeom>
            <a:noFill/>
            <a:ln w="25400">
              <a:solidFill>
                <a:srgbClr val="00B5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3" name="Picture 13" descr="latex-image-1.pdf">
              <a:extLst>
                <a:ext uri="{FF2B5EF4-FFF2-40B4-BE49-F238E27FC236}">
                  <a16:creationId xmlns:a16="http://schemas.microsoft.com/office/drawing/2014/main" id="{A41235AC-BDE6-8C7D-5A59-570342677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5" y="2940050"/>
              <a:ext cx="2032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latex-image-1.pdf">
              <a:extLst>
                <a:ext uri="{FF2B5EF4-FFF2-40B4-BE49-F238E27FC236}">
                  <a16:creationId xmlns:a16="http://schemas.microsoft.com/office/drawing/2014/main" id="{D9A28287-E7D4-20CE-0DD7-75AD35EB2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413" y="2474913"/>
              <a:ext cx="2159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latex-image-1.pdf">
              <a:extLst>
                <a:ext uri="{FF2B5EF4-FFF2-40B4-BE49-F238E27FC236}">
                  <a16:creationId xmlns:a16="http://schemas.microsoft.com/office/drawing/2014/main" id="{810C4C99-E207-B6D7-F478-E5482513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688" y="2406650"/>
              <a:ext cx="2159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8" descr="latex-image-1.pdf">
            <a:extLst>
              <a:ext uri="{FF2B5EF4-FFF2-40B4-BE49-F238E27FC236}">
                <a16:creationId xmlns:a16="http://schemas.microsoft.com/office/drawing/2014/main" id="{CD212D0B-AF0A-E094-53FD-1344800E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084" y="4979135"/>
            <a:ext cx="18669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latex-image-1.pdf">
            <a:extLst>
              <a:ext uri="{FF2B5EF4-FFF2-40B4-BE49-F238E27FC236}">
                <a16:creationId xmlns:a16="http://schemas.microsoft.com/office/drawing/2014/main" id="{92E397CE-4DE5-B62E-0180-3D0B59018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121" y="5226785"/>
            <a:ext cx="2971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latex-image-1.pdf">
            <a:extLst>
              <a:ext uri="{FF2B5EF4-FFF2-40B4-BE49-F238E27FC236}">
                <a16:creationId xmlns:a16="http://schemas.microsoft.com/office/drawing/2014/main" id="{0F27DCB0-D5FF-16C9-9CDA-51B826337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621" y="5074385"/>
            <a:ext cx="1333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latex-image-1.pdf">
            <a:extLst>
              <a:ext uri="{FF2B5EF4-FFF2-40B4-BE49-F238E27FC236}">
                <a16:creationId xmlns:a16="http://schemas.microsoft.com/office/drawing/2014/main" id="{8F3D0ACE-6A8A-E262-69CC-7480849E7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662" y="4996453"/>
            <a:ext cx="1866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1528FB-619B-CD76-76C6-60A31B199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921" y="4921985"/>
            <a:ext cx="1828800" cy="990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2" name="Picture 25" descr="latex-image-1.pdf">
            <a:extLst>
              <a:ext uri="{FF2B5EF4-FFF2-40B4-BE49-F238E27FC236}">
                <a16:creationId xmlns:a16="http://schemas.microsoft.com/office/drawing/2014/main" id="{B686034F-C1A7-C645-9858-D6C9552CE3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284" y="4505692"/>
            <a:ext cx="90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9E8357CC-698D-6CFD-651E-BABD819075A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20943" y="1961669"/>
            <a:ext cx="0" cy="70069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4" name="Picture 32" descr="latex-image-1.pdf">
            <a:extLst>
              <a:ext uri="{FF2B5EF4-FFF2-40B4-BE49-F238E27FC236}">
                <a16:creationId xmlns:a16="http://schemas.microsoft.com/office/drawing/2014/main" id="{D2245737-4C2B-21F8-550B-1D1AF52DAF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750" y="2159403"/>
            <a:ext cx="403111" cy="5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E6193B-B929-377E-8815-84CAADC5B92B}"/>
              </a:ext>
            </a:extLst>
          </p:cNvPr>
          <p:cNvSpPr txBox="1"/>
          <p:nvPr/>
        </p:nvSpPr>
        <p:spPr>
          <a:xfrm rot="20376905">
            <a:off x="10710152" y="5755219"/>
            <a:ext cx="933654" cy="27699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(Cyclotrons)</a:t>
            </a:r>
          </a:p>
        </p:txBody>
      </p:sp>
    </p:spTree>
    <p:extLst>
      <p:ext uri="{BB962C8B-B14F-4D97-AF65-F5344CB8AC3E}">
        <p14:creationId xmlns:p14="http://schemas.microsoft.com/office/powerpoint/2010/main" val="1548991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420_Widescreen" id="{9E38B862-608B-A543-ACF9-09AE29A0433D}" vid="{C9BD760F-AF2A-1741-8180-A6B740950F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B02FF48614A4783A09347C32707CC" ma:contentTypeVersion="4" ma:contentTypeDescription="Create a new document." ma:contentTypeScope="" ma:versionID="a394e6e0e1bad162922a8cea578a8359">
  <xsd:schema xmlns:xsd="http://www.w3.org/2001/XMLSchema" xmlns:xs="http://www.w3.org/2001/XMLSchema" xmlns:p="http://schemas.microsoft.com/office/2006/metadata/properties" xmlns:ns2="72d0f9dd-df76-4339-bfc5-0b3cd4779496" xmlns:ns3="3c4a931e-84ca-455b-b63c-5cc68d160249" targetNamespace="http://schemas.microsoft.com/office/2006/metadata/properties" ma:root="true" ma:fieldsID="390f2993e35782a362256ca8f3b765b3" ns2:_="" ns3:_="">
    <xsd:import namespace="72d0f9dd-df76-4339-bfc5-0b3cd4779496"/>
    <xsd:import namespace="3c4a931e-84ca-455b-b63c-5cc68d160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0f9dd-df76-4339-bfc5-0b3cd47794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a931e-84ca-455b-b63c-5cc68d160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9CB03B-F935-4657-AE95-6E221ED94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0f9dd-df76-4339-bfc5-0b3cd4779496"/>
    <ds:schemaRef ds:uri="3c4a931e-84ca-455b-b63c-5cc68d160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87D868-2FE5-4E6E-B6DE-0B31813BAE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D16CF-CCAD-40C9-AEA4-6ECC95C36F8C}">
  <ds:schemaRefs>
    <ds:schemaRef ds:uri="http://purl.org/dc/elements/1.1/"/>
    <ds:schemaRef ds:uri="http://schemas.microsoft.com/office/2006/metadata/properties"/>
    <ds:schemaRef ds:uri="9e4a43c1-b2a9-408a-8cac-448eda25f0f3"/>
    <ds:schemaRef ds:uri="http://purl.org/dc/terms/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EIC_PPT_Template_rev0420_Widescreen</Template>
  <TotalTime>1222</TotalTime>
  <Words>2007</Words>
  <Application>Microsoft Macintosh PowerPoint</Application>
  <PresentationFormat>Widescreen</PresentationFormat>
  <Paragraphs>385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AdvOT19ee2aa8.B</vt:lpstr>
      <vt:lpstr>AdvOT483a8203</vt:lpstr>
      <vt:lpstr>Arial</vt:lpstr>
      <vt:lpstr>Calibri</vt:lpstr>
      <vt:lpstr>Courier New</vt:lpstr>
      <vt:lpstr>Symbol</vt:lpstr>
      <vt:lpstr>Wingdings</vt:lpstr>
      <vt:lpstr>Office Theme</vt:lpstr>
      <vt:lpstr>EIC Accelerator Physics/Technology </vt:lpstr>
      <vt:lpstr>Outline (Hour 1)</vt:lpstr>
      <vt:lpstr>Outline (Hour 2)</vt:lpstr>
      <vt:lpstr>EIC Requirements</vt:lpstr>
      <vt:lpstr>EIC Accelerator Design Overview</vt:lpstr>
      <vt:lpstr>PowerPoint Presentation</vt:lpstr>
      <vt:lpstr>Whoa, wait! Emittance?</vt:lpstr>
      <vt:lpstr>Focusing on the transverse focusing</vt:lpstr>
      <vt:lpstr>Charged Particle Bending by Magnetic Fields</vt:lpstr>
      <vt:lpstr>Rigidity: Bending Radius vs Momentum</vt:lpstr>
      <vt:lpstr>Application: Particle Spectrometer</vt:lpstr>
      <vt:lpstr>Transverse Charged Particle (De)Focusing</vt:lpstr>
      <vt:lpstr>FODO Lives</vt:lpstr>
      <vt:lpstr>EIC HSR/ESR/RCS are Synchrotrons</vt:lpstr>
      <vt:lpstr>Synchrotrons: Periodic Focusing Systems</vt:lpstr>
      <vt:lpstr>Phase Space and Emittance</vt:lpstr>
      <vt:lpstr>PowerPoint Presentation</vt:lpstr>
      <vt:lpstr>“Blah blah beta star blah blah”</vt:lpstr>
      <vt:lpstr>PowerPoint Presentation</vt:lpstr>
      <vt:lpstr>Beta in Free Space</vt:lpstr>
      <vt:lpstr>PowerPoint Presentation</vt:lpstr>
      <vt:lpstr>Luminosity (Lumi) Limits In One Slide™</vt:lpstr>
      <vt:lpstr>Luminosity (Lumi) Limits In One Slide™</vt:lpstr>
      <vt:lpstr>“p/2” Insertion</vt:lpstr>
      <vt:lpstr>Multiple p/2 Insertions</vt:lpstr>
      <vt:lpstr>(1/6 of) RHIC Lattice</vt:lpstr>
      <vt:lpstr>EIC Primary Interaction Region</vt:lpstr>
      <vt:lpstr>Final Focus/Luminosity Game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Schoefer, Kristine</dc:creator>
  <cp:lastModifiedBy>Todd Satogata</cp:lastModifiedBy>
  <cp:revision>654</cp:revision>
  <dcterms:created xsi:type="dcterms:W3CDTF">2022-03-28T18:21:24Z</dcterms:created>
  <dcterms:modified xsi:type="dcterms:W3CDTF">2023-06-08T10:55:05Z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0x0101001CFB02FF48614A4783A09347C32707CC</vt:lpwstr>
  </property>
</Properties>
</file>