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gi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59"/>
  </p:notesMasterIdLst>
  <p:handoutMasterIdLst>
    <p:handoutMasterId r:id="rId60"/>
  </p:handoutMasterIdLst>
  <p:sldIdLst>
    <p:sldId id="546" r:id="rId3"/>
    <p:sldId id="561" r:id="rId4"/>
    <p:sldId id="4787" r:id="rId5"/>
    <p:sldId id="257" r:id="rId6"/>
    <p:sldId id="4731" r:id="rId7"/>
    <p:sldId id="4788" r:id="rId8"/>
    <p:sldId id="4807" r:id="rId9"/>
    <p:sldId id="4789" r:id="rId10"/>
    <p:sldId id="4767" r:id="rId11"/>
    <p:sldId id="261" r:id="rId12"/>
    <p:sldId id="4727" r:id="rId13"/>
    <p:sldId id="4771" r:id="rId14"/>
    <p:sldId id="4791" r:id="rId15"/>
    <p:sldId id="4773" r:id="rId16"/>
    <p:sldId id="2099" r:id="rId17"/>
    <p:sldId id="4793" r:id="rId18"/>
    <p:sldId id="4775" r:id="rId19"/>
    <p:sldId id="266" r:id="rId20"/>
    <p:sldId id="267" r:id="rId21"/>
    <p:sldId id="4811" r:id="rId22"/>
    <p:sldId id="577" r:id="rId23"/>
    <p:sldId id="4779" r:id="rId24"/>
    <p:sldId id="4805" r:id="rId25"/>
    <p:sldId id="282" r:id="rId26"/>
    <p:sldId id="284" r:id="rId27"/>
    <p:sldId id="283" r:id="rId28"/>
    <p:sldId id="285" r:id="rId29"/>
    <p:sldId id="286" r:id="rId30"/>
    <p:sldId id="569" r:id="rId31"/>
    <p:sldId id="541" r:id="rId32"/>
    <p:sldId id="271" r:id="rId33"/>
    <p:sldId id="270" r:id="rId34"/>
    <p:sldId id="4808" r:id="rId35"/>
    <p:sldId id="4810" r:id="rId36"/>
    <p:sldId id="4813" r:id="rId37"/>
    <p:sldId id="4809" r:id="rId38"/>
    <p:sldId id="4795" r:id="rId39"/>
    <p:sldId id="4783" r:id="rId40"/>
    <p:sldId id="4769" r:id="rId41"/>
    <p:sldId id="4815" r:id="rId42"/>
    <p:sldId id="4718" r:id="rId43"/>
    <p:sldId id="4804" r:id="rId44"/>
    <p:sldId id="4812" r:id="rId45"/>
    <p:sldId id="4721" r:id="rId46"/>
    <p:sldId id="4720" r:id="rId47"/>
    <p:sldId id="4722" r:id="rId48"/>
    <p:sldId id="4723" r:id="rId49"/>
    <p:sldId id="4774" r:id="rId50"/>
    <p:sldId id="4750" r:id="rId51"/>
    <p:sldId id="259" r:id="rId52"/>
    <p:sldId id="4803" r:id="rId53"/>
    <p:sldId id="258" r:id="rId54"/>
    <p:sldId id="529" r:id="rId55"/>
    <p:sldId id="530" r:id="rId56"/>
    <p:sldId id="4806" r:id="rId57"/>
    <p:sldId id="4814" r:id="rId58"/>
  </p:sldIdLst>
  <p:sldSz cx="12192000" cy="6858000"/>
  <p:notesSz cx="6400800" cy="117284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58" autoAdjust="0"/>
    <p:restoredTop sz="89030" autoAdjust="0"/>
  </p:normalViewPr>
  <p:slideViewPr>
    <p:cSldViewPr snapToGrid="0">
      <p:cViewPr>
        <p:scale>
          <a:sx n="97" d="100"/>
          <a:sy n="97" d="100"/>
        </p:scale>
        <p:origin x="51" y="16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3218"/>
    </p:cViewPr>
  </p:sorterViewPr>
  <p:notesViewPr>
    <p:cSldViewPr snapToGrid="0">
      <p:cViewPr varScale="1">
        <p:scale>
          <a:sx n="68" d="100"/>
          <a:sy n="68" d="100"/>
        </p:scale>
        <p:origin x="344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Mech-Eng\EIC\DET\SIM\SynRad%20Molflow\Detector%20chamber%20210813.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15732043921771"/>
          <c:y val="5.3740280916139721E-2"/>
          <c:w val="0.62723248086599492"/>
          <c:h val="0.74782168326628018"/>
        </c:manualLayout>
      </c:layout>
      <c:scatterChart>
        <c:scatterStyle val="smoothMarker"/>
        <c:varyColors val="0"/>
        <c:ser>
          <c:idx val="2"/>
          <c:order val="0"/>
          <c:tx>
            <c:v>OFHC H2</c:v>
          </c:tx>
          <c:spPr>
            <a:ln w="19050" cap="rnd">
              <a:solidFill>
                <a:schemeClr val="tx1"/>
              </a:solidFill>
              <a:round/>
            </a:ln>
            <a:effectLst/>
          </c:spPr>
          <c:marker>
            <c:symbol val="none"/>
          </c:marker>
          <c:xVal>
            <c:numRef>
              <c:f>Sheet1!$A$14:$A$22</c:f>
              <c:numCache>
                <c:formatCode>0.00E+00</c:formatCode>
                <c:ptCount val="9"/>
                <c:pt idx="0">
                  <c:v>1430000000000000</c:v>
                </c:pt>
                <c:pt idx="1">
                  <c:v>4.29E+18</c:v>
                </c:pt>
                <c:pt idx="2">
                  <c:v>1.43E+19</c:v>
                </c:pt>
                <c:pt idx="3">
                  <c:v>1.43E+20</c:v>
                </c:pt>
                <c:pt idx="4">
                  <c:v>1.43E+21</c:v>
                </c:pt>
                <c:pt idx="5">
                  <c:v>1.4300000000000001E+22</c:v>
                </c:pt>
                <c:pt idx="6">
                  <c:v>1.4299999999999999E+23</c:v>
                </c:pt>
                <c:pt idx="7">
                  <c:v>1.43E+24</c:v>
                </c:pt>
                <c:pt idx="8">
                  <c:v>1.4299999999999999E+25</c:v>
                </c:pt>
              </c:numCache>
            </c:numRef>
          </c:xVal>
          <c:yVal>
            <c:numRef>
              <c:f>Sheet1!$B$14:$B$22</c:f>
              <c:numCache>
                <c:formatCode>0.00E+00</c:formatCode>
                <c:ptCount val="9"/>
                <c:pt idx="0">
                  <c:v>1.9599999999999999E-3</c:v>
                </c:pt>
                <c:pt idx="1">
                  <c:v>1.9599999999999999E-3</c:v>
                </c:pt>
                <c:pt idx="2">
                  <c:v>9.1799999999999998E-4</c:v>
                </c:pt>
                <c:pt idx="3">
                  <c:v>2.14E-4</c:v>
                </c:pt>
                <c:pt idx="4">
                  <c:v>5.0000000000000002E-5</c:v>
                </c:pt>
                <c:pt idx="5">
                  <c:v>1.17E-5</c:v>
                </c:pt>
                <c:pt idx="6">
                  <c:v>2.7300000000000001E-6</c:v>
                </c:pt>
                <c:pt idx="7">
                  <c:v>6.3499999999999996E-7</c:v>
                </c:pt>
                <c:pt idx="8">
                  <c:v>1.48E-7</c:v>
                </c:pt>
              </c:numCache>
            </c:numRef>
          </c:yVal>
          <c:smooth val="0"/>
          <c:extLst>
            <c:ext xmlns:c16="http://schemas.microsoft.com/office/drawing/2014/chart" uri="{C3380CC4-5D6E-409C-BE32-E72D297353CC}">
              <c16:uniqueId val="{00000000-C773-4E63-996B-0CE156AEB1A1}"/>
            </c:ext>
          </c:extLst>
        </c:ser>
        <c:ser>
          <c:idx val="3"/>
          <c:order val="1"/>
          <c:tx>
            <c:v>OFHC CO</c:v>
          </c:tx>
          <c:spPr>
            <a:ln w="19050" cap="rnd">
              <a:solidFill>
                <a:srgbClr val="FF0000"/>
              </a:solidFill>
              <a:round/>
            </a:ln>
            <a:effectLst/>
          </c:spPr>
          <c:marker>
            <c:symbol val="none"/>
          </c:marker>
          <c:xVal>
            <c:numRef>
              <c:f>Sheet1!$A$14:$A$22</c:f>
              <c:numCache>
                <c:formatCode>0.00E+00</c:formatCode>
                <c:ptCount val="9"/>
                <c:pt idx="0">
                  <c:v>1430000000000000</c:v>
                </c:pt>
                <c:pt idx="1">
                  <c:v>4.29E+18</c:v>
                </c:pt>
                <c:pt idx="2">
                  <c:v>1.43E+19</c:v>
                </c:pt>
                <c:pt idx="3">
                  <c:v>1.43E+20</c:v>
                </c:pt>
                <c:pt idx="4">
                  <c:v>1.43E+21</c:v>
                </c:pt>
                <c:pt idx="5">
                  <c:v>1.4300000000000001E+22</c:v>
                </c:pt>
                <c:pt idx="6">
                  <c:v>1.4299999999999999E+23</c:v>
                </c:pt>
                <c:pt idx="7">
                  <c:v>1.43E+24</c:v>
                </c:pt>
                <c:pt idx="8">
                  <c:v>1.4299999999999999E+25</c:v>
                </c:pt>
              </c:numCache>
            </c:numRef>
          </c:xVal>
          <c:yVal>
            <c:numRef>
              <c:f>Sheet1!$C$14:$C$22</c:f>
              <c:numCache>
                <c:formatCode>0.00E+00</c:formatCode>
                <c:ptCount val="9"/>
                <c:pt idx="0">
                  <c:v>4.0000000000000002E-4</c:v>
                </c:pt>
                <c:pt idx="1">
                  <c:v>4.0000000000000002E-4</c:v>
                </c:pt>
                <c:pt idx="2">
                  <c:v>1.5200000000000001E-4</c:v>
                </c:pt>
                <c:pt idx="3">
                  <c:v>2.41E-5</c:v>
                </c:pt>
                <c:pt idx="4">
                  <c:v>3.8E-6</c:v>
                </c:pt>
                <c:pt idx="5">
                  <c:v>5.9999999999999997E-7</c:v>
                </c:pt>
                <c:pt idx="6">
                  <c:v>9.4800000000000002E-8</c:v>
                </c:pt>
                <c:pt idx="7">
                  <c:v>1.4999999999999999E-8</c:v>
                </c:pt>
                <c:pt idx="8">
                  <c:v>2.3600000000000001E-9</c:v>
                </c:pt>
              </c:numCache>
            </c:numRef>
          </c:yVal>
          <c:smooth val="0"/>
          <c:extLst>
            <c:ext xmlns:c16="http://schemas.microsoft.com/office/drawing/2014/chart" uri="{C3380CC4-5D6E-409C-BE32-E72D297353CC}">
              <c16:uniqueId val="{00000001-C773-4E63-996B-0CE156AEB1A1}"/>
            </c:ext>
          </c:extLst>
        </c:ser>
        <c:ser>
          <c:idx val="4"/>
          <c:order val="2"/>
          <c:tx>
            <c:v>OFHC CO2</c:v>
          </c:tx>
          <c:spPr>
            <a:ln w="19050" cap="rnd">
              <a:solidFill>
                <a:schemeClr val="accent1"/>
              </a:solidFill>
              <a:round/>
            </a:ln>
            <a:effectLst/>
          </c:spPr>
          <c:marker>
            <c:symbol val="none"/>
          </c:marker>
          <c:xVal>
            <c:numRef>
              <c:f>Sheet1!$A$14:$A$22</c:f>
              <c:numCache>
                <c:formatCode>0.00E+00</c:formatCode>
                <c:ptCount val="9"/>
                <c:pt idx="0">
                  <c:v>1430000000000000</c:v>
                </c:pt>
                <c:pt idx="1">
                  <c:v>4.29E+18</c:v>
                </c:pt>
                <c:pt idx="2">
                  <c:v>1.43E+19</c:v>
                </c:pt>
                <c:pt idx="3">
                  <c:v>1.43E+20</c:v>
                </c:pt>
                <c:pt idx="4">
                  <c:v>1.43E+21</c:v>
                </c:pt>
                <c:pt idx="5">
                  <c:v>1.4300000000000001E+22</c:v>
                </c:pt>
                <c:pt idx="6">
                  <c:v>1.4299999999999999E+23</c:v>
                </c:pt>
                <c:pt idx="7">
                  <c:v>1.43E+24</c:v>
                </c:pt>
                <c:pt idx="8">
                  <c:v>1.4299999999999999E+25</c:v>
                </c:pt>
              </c:numCache>
            </c:numRef>
          </c:xVal>
          <c:yVal>
            <c:numRef>
              <c:f>Sheet1!$D$14:$D$22</c:f>
              <c:numCache>
                <c:formatCode>0.00E+00</c:formatCode>
                <c:ptCount val="9"/>
                <c:pt idx="0">
                  <c:v>4.6500000000000003E-4</c:v>
                </c:pt>
                <c:pt idx="1">
                  <c:v>4.6500000000000003E-4</c:v>
                </c:pt>
                <c:pt idx="2">
                  <c:v>2.2100000000000001E-4</c:v>
                </c:pt>
                <c:pt idx="3">
                  <c:v>5.3300000000000001E-5</c:v>
                </c:pt>
                <c:pt idx="4">
                  <c:v>1.29E-5</c:v>
                </c:pt>
                <c:pt idx="5">
                  <c:v>3.1E-6</c:v>
                </c:pt>
                <c:pt idx="6">
                  <c:v>7.5000000000000002E-7</c:v>
                </c:pt>
                <c:pt idx="7">
                  <c:v>1.8099999999999999E-7</c:v>
                </c:pt>
                <c:pt idx="8">
                  <c:v>4.3499999999999999E-8</c:v>
                </c:pt>
              </c:numCache>
            </c:numRef>
          </c:yVal>
          <c:smooth val="0"/>
          <c:extLst>
            <c:ext xmlns:c16="http://schemas.microsoft.com/office/drawing/2014/chart" uri="{C3380CC4-5D6E-409C-BE32-E72D297353CC}">
              <c16:uniqueId val="{00000002-C773-4E63-996B-0CE156AEB1A1}"/>
            </c:ext>
          </c:extLst>
        </c:ser>
        <c:ser>
          <c:idx val="0"/>
          <c:order val="3"/>
          <c:tx>
            <c:v>NEG H2</c:v>
          </c:tx>
          <c:spPr>
            <a:ln w="19050" cap="rnd">
              <a:solidFill>
                <a:schemeClr val="tx1"/>
              </a:solidFill>
              <a:prstDash val="sysDash"/>
              <a:round/>
            </a:ln>
            <a:effectLst/>
          </c:spPr>
          <c:marker>
            <c:symbol val="none"/>
          </c:marker>
          <c:xVal>
            <c:numRef>
              <c:f>Sheet1!$A$3:$A$11</c:f>
              <c:numCache>
                <c:formatCode>0.00E+00</c:formatCode>
                <c:ptCount val="9"/>
                <c:pt idx="0">
                  <c:v>1430000000000000</c:v>
                </c:pt>
                <c:pt idx="1">
                  <c:v>1.43E+18</c:v>
                </c:pt>
                <c:pt idx="2">
                  <c:v>1.43E+19</c:v>
                </c:pt>
                <c:pt idx="3">
                  <c:v>1.43E+20</c:v>
                </c:pt>
                <c:pt idx="4">
                  <c:v>1.43E+21</c:v>
                </c:pt>
                <c:pt idx="5">
                  <c:v>1.4300000000000001E+22</c:v>
                </c:pt>
                <c:pt idx="6">
                  <c:v>1.4299999999999999E+23</c:v>
                </c:pt>
                <c:pt idx="7">
                  <c:v>1.43E+24</c:v>
                </c:pt>
                <c:pt idx="8">
                  <c:v>1.4299999999999999E+25</c:v>
                </c:pt>
              </c:numCache>
            </c:numRef>
          </c:xVal>
          <c:yVal>
            <c:numRef>
              <c:f>Sheet1!$B$3:$B$11</c:f>
              <c:numCache>
                <c:formatCode>0.00E+00</c:formatCode>
                <c:ptCount val="9"/>
                <c:pt idx="0">
                  <c:v>1.1199999999999999E-5</c:v>
                </c:pt>
                <c:pt idx="1">
                  <c:v>1.1199999999999999E-5</c:v>
                </c:pt>
                <c:pt idx="2">
                  <c:v>4.6500000000000004E-6</c:v>
                </c:pt>
                <c:pt idx="3">
                  <c:v>1.9400000000000001E-6</c:v>
                </c:pt>
                <c:pt idx="4">
                  <c:v>8.0800000000000004E-7</c:v>
                </c:pt>
                <c:pt idx="5">
                  <c:v>3.3500000000000002E-7</c:v>
                </c:pt>
                <c:pt idx="6">
                  <c:v>1.4000000000000001E-7</c:v>
                </c:pt>
                <c:pt idx="7">
                  <c:v>5.8299999999999999E-8</c:v>
                </c:pt>
                <c:pt idx="8">
                  <c:v>2.4200000000000002E-8</c:v>
                </c:pt>
              </c:numCache>
            </c:numRef>
          </c:yVal>
          <c:smooth val="0"/>
          <c:extLst>
            <c:ext xmlns:c16="http://schemas.microsoft.com/office/drawing/2014/chart" uri="{C3380CC4-5D6E-409C-BE32-E72D297353CC}">
              <c16:uniqueId val="{00000003-C773-4E63-996B-0CE156AEB1A1}"/>
            </c:ext>
          </c:extLst>
        </c:ser>
        <c:ser>
          <c:idx val="1"/>
          <c:order val="4"/>
          <c:tx>
            <c:v>NEG CO</c:v>
          </c:tx>
          <c:spPr>
            <a:ln w="19050" cap="rnd">
              <a:solidFill>
                <a:srgbClr val="FF0000"/>
              </a:solidFill>
              <a:prstDash val="dash"/>
              <a:round/>
            </a:ln>
            <a:effectLst/>
          </c:spPr>
          <c:marker>
            <c:symbol val="none"/>
          </c:marker>
          <c:xVal>
            <c:numRef>
              <c:f>Sheet1!$A$3:$A$11</c:f>
              <c:numCache>
                <c:formatCode>0.00E+00</c:formatCode>
                <c:ptCount val="9"/>
                <c:pt idx="0">
                  <c:v>1430000000000000</c:v>
                </c:pt>
                <c:pt idx="1">
                  <c:v>1.43E+18</c:v>
                </c:pt>
                <c:pt idx="2">
                  <c:v>1.43E+19</c:v>
                </c:pt>
                <c:pt idx="3">
                  <c:v>1.43E+20</c:v>
                </c:pt>
                <c:pt idx="4">
                  <c:v>1.43E+21</c:v>
                </c:pt>
                <c:pt idx="5">
                  <c:v>1.4300000000000001E+22</c:v>
                </c:pt>
                <c:pt idx="6">
                  <c:v>1.4299999999999999E+23</c:v>
                </c:pt>
                <c:pt idx="7">
                  <c:v>1.43E+24</c:v>
                </c:pt>
                <c:pt idx="8">
                  <c:v>1.4299999999999999E+25</c:v>
                </c:pt>
              </c:numCache>
            </c:numRef>
          </c:xVal>
          <c:yVal>
            <c:numRef>
              <c:f>Sheet1!$C$3:$C$11</c:f>
              <c:numCache>
                <c:formatCode>0.00E+00</c:formatCode>
                <c:ptCount val="9"/>
                <c:pt idx="0">
                  <c:v>3.1999999999999999E-6</c:v>
                </c:pt>
                <c:pt idx="1">
                  <c:v>3.1999999999999999E-6</c:v>
                </c:pt>
                <c:pt idx="2">
                  <c:v>1.33E-6</c:v>
                </c:pt>
                <c:pt idx="3">
                  <c:v>5.5499999999999998E-7</c:v>
                </c:pt>
                <c:pt idx="4">
                  <c:v>2.3099999999999999E-7</c:v>
                </c:pt>
                <c:pt idx="5">
                  <c:v>9.5999999999999999E-8</c:v>
                </c:pt>
                <c:pt idx="6">
                  <c:v>4.0000000000000001E-8</c:v>
                </c:pt>
                <c:pt idx="7">
                  <c:v>1.66E-8</c:v>
                </c:pt>
                <c:pt idx="8">
                  <c:v>6.8999999999999997E-9</c:v>
                </c:pt>
              </c:numCache>
            </c:numRef>
          </c:yVal>
          <c:smooth val="0"/>
          <c:extLst>
            <c:ext xmlns:c16="http://schemas.microsoft.com/office/drawing/2014/chart" uri="{C3380CC4-5D6E-409C-BE32-E72D297353CC}">
              <c16:uniqueId val="{00000004-C773-4E63-996B-0CE156AEB1A1}"/>
            </c:ext>
          </c:extLst>
        </c:ser>
        <c:ser>
          <c:idx val="5"/>
          <c:order val="5"/>
          <c:tx>
            <c:v>NEG CO2</c:v>
          </c:tx>
          <c:spPr>
            <a:ln w="19050" cap="rnd">
              <a:solidFill>
                <a:schemeClr val="accent1"/>
              </a:solidFill>
              <a:prstDash val="dash"/>
              <a:round/>
            </a:ln>
            <a:effectLst/>
          </c:spPr>
          <c:marker>
            <c:symbol val="none"/>
          </c:marker>
          <c:xVal>
            <c:numRef>
              <c:f>Sheet1!$A$3:$A$11</c:f>
              <c:numCache>
                <c:formatCode>0.00E+00</c:formatCode>
                <c:ptCount val="9"/>
                <c:pt idx="0">
                  <c:v>1430000000000000</c:v>
                </c:pt>
                <c:pt idx="1">
                  <c:v>1.43E+18</c:v>
                </c:pt>
                <c:pt idx="2">
                  <c:v>1.43E+19</c:v>
                </c:pt>
                <c:pt idx="3">
                  <c:v>1.43E+20</c:v>
                </c:pt>
                <c:pt idx="4">
                  <c:v>1.43E+21</c:v>
                </c:pt>
                <c:pt idx="5">
                  <c:v>1.4300000000000001E+22</c:v>
                </c:pt>
                <c:pt idx="6">
                  <c:v>1.4299999999999999E+23</c:v>
                </c:pt>
                <c:pt idx="7">
                  <c:v>1.43E+24</c:v>
                </c:pt>
                <c:pt idx="8">
                  <c:v>1.4299999999999999E+25</c:v>
                </c:pt>
              </c:numCache>
            </c:numRef>
          </c:xVal>
          <c:yVal>
            <c:numRef>
              <c:f>Sheet1!$D$3:$D$11</c:f>
              <c:numCache>
                <c:formatCode>0.00E+00</c:formatCode>
                <c:ptCount val="9"/>
                <c:pt idx="0">
                  <c:v>6.4000000000000001E-7</c:v>
                </c:pt>
                <c:pt idx="1">
                  <c:v>6.4000000000000001E-7</c:v>
                </c:pt>
                <c:pt idx="2">
                  <c:v>2.65E-7</c:v>
                </c:pt>
                <c:pt idx="3">
                  <c:v>1.11E-7</c:v>
                </c:pt>
                <c:pt idx="4">
                  <c:v>4.6000000000000002E-8</c:v>
                </c:pt>
                <c:pt idx="5">
                  <c:v>1.92E-8</c:v>
                </c:pt>
                <c:pt idx="6">
                  <c:v>7.9799999999999993E-9</c:v>
                </c:pt>
                <c:pt idx="7">
                  <c:v>3.3299999999999999E-9</c:v>
                </c:pt>
                <c:pt idx="8">
                  <c:v>1.38E-9</c:v>
                </c:pt>
              </c:numCache>
            </c:numRef>
          </c:yVal>
          <c:smooth val="0"/>
          <c:extLst>
            <c:ext xmlns:c16="http://schemas.microsoft.com/office/drawing/2014/chart" uri="{C3380CC4-5D6E-409C-BE32-E72D297353CC}">
              <c16:uniqueId val="{00000005-C773-4E63-996B-0CE156AEB1A1}"/>
            </c:ext>
          </c:extLst>
        </c:ser>
        <c:dLbls>
          <c:showLegendKey val="0"/>
          <c:showVal val="0"/>
          <c:showCatName val="0"/>
          <c:showSerName val="0"/>
          <c:showPercent val="0"/>
          <c:showBubbleSize val="0"/>
        </c:dLbls>
        <c:axId val="2107212815"/>
        <c:axId val="2107213231"/>
      </c:scatterChart>
      <c:valAx>
        <c:axId val="2107212815"/>
        <c:scaling>
          <c:logBase val="10"/>
          <c:orientation val="minMax"/>
          <c:max val="9.9999999999999988E+24"/>
          <c:min val="1E+1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r>
                  <a:rPr lang="en-US" sz="1050" b="1" dirty="0"/>
                  <a:t>Dose</a:t>
                </a:r>
                <a:r>
                  <a:rPr lang="en-US" sz="1050" b="1" baseline="0" dirty="0"/>
                  <a:t> [accumulated photons/m]</a:t>
                </a:r>
                <a:endParaRPr lang="en-US" sz="1050" b="1" dirty="0"/>
              </a:p>
            </c:rich>
          </c:tx>
          <c:layout>
            <c:manualLayout>
              <c:xMode val="edge"/>
              <c:yMode val="edge"/>
              <c:x val="0.40785307644080027"/>
              <c:y val="0.94431058972420745"/>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title>
        <c:numFmt formatCode="0.00E+00"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107213231"/>
        <c:crosses val="autoZero"/>
        <c:crossBetween val="midCat"/>
        <c:majorUnit val="100"/>
      </c:valAx>
      <c:valAx>
        <c:axId val="2107213231"/>
        <c:scaling>
          <c:logBase val="10"/>
          <c:orientation val="minMax"/>
          <c:max val="1.0000000000000002E-2"/>
          <c:min val="1.0000000000000005E-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r>
                  <a:rPr lang="en-US" sz="1050" b="1" dirty="0"/>
                  <a:t>Desorption [mol/photon]</a:t>
                </a:r>
              </a:p>
            </c:rich>
          </c:tx>
          <c:overlay val="0"/>
          <c:spPr>
            <a:noFill/>
            <a:ln>
              <a:noFill/>
            </a:ln>
            <a:effectLst/>
          </c:spPr>
          <c:txPr>
            <a:bodyPr rot="-54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title>
        <c:numFmt formatCode="0.00E+00"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107212815"/>
        <c:crosses val="autoZero"/>
        <c:crossBetween val="midCat"/>
        <c:majorUnit val="100"/>
      </c:valAx>
      <c:spPr>
        <a:noFill/>
        <a:ln>
          <a:noFill/>
        </a:ln>
        <a:effectLst/>
      </c:spPr>
    </c:plotArea>
    <c:legend>
      <c:legendPos val="l"/>
      <c:layout>
        <c:manualLayout>
          <c:xMode val="edge"/>
          <c:yMode val="edge"/>
          <c:x val="0.67675507271349478"/>
          <c:y val="1.3244797954690716E-2"/>
          <c:w val="0.30143323735501626"/>
          <c:h val="0.32478786754939015"/>
        </c:manualLayout>
      </c:layout>
      <c:overlay val="0"/>
      <c:spPr>
        <a:solidFill>
          <a:schemeClr val="bg1"/>
        </a:solidFill>
        <a:ln>
          <a:solidFill>
            <a:schemeClr val="tx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310738622973183E-2"/>
          <c:y val="2.3504273504273504E-2"/>
          <c:w val="0.89374170959889998"/>
          <c:h val="0.85327838559644087"/>
        </c:manualLayout>
      </c:layout>
      <c:scatterChart>
        <c:scatterStyle val="smoothMarker"/>
        <c:varyColors val="0"/>
        <c:ser>
          <c:idx val="0"/>
          <c:order val="0"/>
          <c:tx>
            <c:strRef>
              <c:f>'H2 only, 10000Ahrs'!$C$11</c:f>
              <c:strCache>
                <c:ptCount val="1"/>
                <c:pt idx="0">
                  <c:v>1</c:v>
                </c:pt>
              </c:strCache>
            </c:strRef>
          </c:tx>
          <c:spPr>
            <a:ln w="19050" cap="rnd">
              <a:solidFill>
                <a:schemeClr val="accent1"/>
              </a:solidFill>
              <a:round/>
            </a:ln>
            <a:effectLst/>
          </c:spPr>
          <c:marker>
            <c:symbol val="none"/>
          </c:marker>
          <c:xVal>
            <c:numRef>
              <c:f>'H2 only, 10000Ahrs'!$B$13:$B$112</c:f>
              <c:numCache>
                <c:formatCode>General</c:formatCode>
                <c:ptCount val="100"/>
                <c:pt idx="0">
                  <c:v>5</c:v>
                </c:pt>
                <c:pt idx="1">
                  <c:v>4.7979797979797976</c:v>
                </c:pt>
                <c:pt idx="2">
                  <c:v>4.595959595959596</c:v>
                </c:pt>
                <c:pt idx="3">
                  <c:v>4.3939393939393936</c:v>
                </c:pt>
                <c:pt idx="4">
                  <c:v>4.191919191919192</c:v>
                </c:pt>
                <c:pt idx="5">
                  <c:v>3.9898989898989896</c:v>
                </c:pt>
                <c:pt idx="6">
                  <c:v>3.7878787878787881</c:v>
                </c:pt>
                <c:pt idx="7">
                  <c:v>3.5858585858585856</c:v>
                </c:pt>
                <c:pt idx="8">
                  <c:v>3.3838383838383836</c:v>
                </c:pt>
                <c:pt idx="9">
                  <c:v>3.1818181818181817</c:v>
                </c:pt>
                <c:pt idx="10">
                  <c:v>2.9797979797979797</c:v>
                </c:pt>
                <c:pt idx="11">
                  <c:v>2.7777777777777777</c:v>
                </c:pt>
                <c:pt idx="12">
                  <c:v>2.5757575757575757</c:v>
                </c:pt>
                <c:pt idx="13">
                  <c:v>2.3737373737373737</c:v>
                </c:pt>
                <c:pt idx="14">
                  <c:v>2.1717171717171717</c:v>
                </c:pt>
                <c:pt idx="15">
                  <c:v>1.9696969696969697</c:v>
                </c:pt>
                <c:pt idx="16">
                  <c:v>1.7676767676767673</c:v>
                </c:pt>
                <c:pt idx="17">
                  <c:v>1.5656565656565657</c:v>
                </c:pt>
                <c:pt idx="18">
                  <c:v>1.3636363636363633</c:v>
                </c:pt>
                <c:pt idx="19">
                  <c:v>1.1616161616161618</c:v>
                </c:pt>
                <c:pt idx="20">
                  <c:v>0.95959595959595934</c:v>
                </c:pt>
                <c:pt idx="21">
                  <c:v>0.75757575757575779</c:v>
                </c:pt>
                <c:pt idx="22">
                  <c:v>0.55555555555555536</c:v>
                </c:pt>
                <c:pt idx="23">
                  <c:v>0.35353535353535381</c:v>
                </c:pt>
                <c:pt idx="24">
                  <c:v>0.15151515151515138</c:v>
                </c:pt>
                <c:pt idx="25">
                  <c:v>-5.0505050505051052E-2</c:v>
                </c:pt>
                <c:pt idx="26">
                  <c:v>-0.2525252525252526</c:v>
                </c:pt>
                <c:pt idx="27">
                  <c:v>-0.45454545454545414</c:v>
                </c:pt>
                <c:pt idx="28">
                  <c:v>-0.65656565656565657</c:v>
                </c:pt>
                <c:pt idx="29">
                  <c:v>-0.85858585858585812</c:v>
                </c:pt>
                <c:pt idx="30">
                  <c:v>-1.0606060606060606</c:v>
                </c:pt>
                <c:pt idx="31">
                  <c:v>-1.262626262626263</c:v>
                </c:pt>
                <c:pt idx="32">
                  <c:v>-1.4646464646464654</c:v>
                </c:pt>
                <c:pt idx="33">
                  <c:v>-1.6666666666666661</c:v>
                </c:pt>
                <c:pt idx="34">
                  <c:v>-1.8686868686868685</c:v>
                </c:pt>
                <c:pt idx="35">
                  <c:v>-2.0707070707070709</c:v>
                </c:pt>
                <c:pt idx="36">
                  <c:v>-2.2727272727272734</c:v>
                </c:pt>
                <c:pt idx="37">
                  <c:v>-2.4747474747474749</c:v>
                </c:pt>
                <c:pt idx="38">
                  <c:v>-2.6767676767676765</c:v>
                </c:pt>
                <c:pt idx="39">
                  <c:v>-2.8787878787878789</c:v>
                </c:pt>
                <c:pt idx="40">
                  <c:v>-3.0808080808080813</c:v>
                </c:pt>
                <c:pt idx="41">
                  <c:v>-3.2828282828282838</c:v>
                </c:pt>
                <c:pt idx="42">
                  <c:v>-3.4848484848484844</c:v>
                </c:pt>
                <c:pt idx="43">
                  <c:v>-3.6868686868686869</c:v>
                </c:pt>
                <c:pt idx="44">
                  <c:v>-3.8888888888888893</c:v>
                </c:pt>
                <c:pt idx="45">
                  <c:v>-4.0909090909090899</c:v>
                </c:pt>
                <c:pt idx="46">
                  <c:v>-4.2929292929292924</c:v>
                </c:pt>
                <c:pt idx="47">
                  <c:v>-4.4949494949494948</c:v>
                </c:pt>
                <c:pt idx="48">
                  <c:v>-4.6969696969696972</c:v>
                </c:pt>
                <c:pt idx="49">
                  <c:v>-4.8989898989898997</c:v>
                </c:pt>
                <c:pt idx="50">
                  <c:v>-5.1010101010101021</c:v>
                </c:pt>
                <c:pt idx="51">
                  <c:v>-5.3030303030303028</c:v>
                </c:pt>
                <c:pt idx="52">
                  <c:v>-5.5050505050505052</c:v>
                </c:pt>
                <c:pt idx="53">
                  <c:v>-5.7070707070707076</c:v>
                </c:pt>
                <c:pt idx="54">
                  <c:v>-5.9090909090909083</c:v>
                </c:pt>
                <c:pt idx="55">
                  <c:v>-6.1111111111111107</c:v>
                </c:pt>
                <c:pt idx="56">
                  <c:v>-6.3131313131313131</c:v>
                </c:pt>
                <c:pt idx="57">
                  <c:v>-6.5151515151515156</c:v>
                </c:pt>
                <c:pt idx="58">
                  <c:v>-6.7171717171717162</c:v>
                </c:pt>
                <c:pt idx="59">
                  <c:v>-6.9191919191919187</c:v>
                </c:pt>
                <c:pt idx="60">
                  <c:v>-7.1212121212121211</c:v>
                </c:pt>
                <c:pt idx="61">
                  <c:v>-7.3232323232323218</c:v>
                </c:pt>
                <c:pt idx="62">
                  <c:v>-7.525252525252526</c:v>
                </c:pt>
                <c:pt idx="63">
                  <c:v>-7.7272727272727266</c:v>
                </c:pt>
                <c:pt idx="64">
                  <c:v>-7.9292929292929308</c:v>
                </c:pt>
                <c:pt idx="65">
                  <c:v>-8.1313131313131315</c:v>
                </c:pt>
                <c:pt idx="66">
                  <c:v>-8.3333333333333321</c:v>
                </c:pt>
                <c:pt idx="67">
                  <c:v>-8.5353535353535364</c:v>
                </c:pt>
                <c:pt idx="68">
                  <c:v>-8.737373737373737</c:v>
                </c:pt>
                <c:pt idx="69">
                  <c:v>-8.9393939393939412</c:v>
                </c:pt>
                <c:pt idx="70">
                  <c:v>-9.1414141414141419</c:v>
                </c:pt>
                <c:pt idx="71">
                  <c:v>-9.3434343434343425</c:v>
                </c:pt>
                <c:pt idx="72">
                  <c:v>-9.5454545454545467</c:v>
                </c:pt>
                <c:pt idx="73">
                  <c:v>-9.7474747474747474</c:v>
                </c:pt>
                <c:pt idx="74">
                  <c:v>-9.9494949494949498</c:v>
                </c:pt>
                <c:pt idx="75">
                  <c:v>-10.151515151515152</c:v>
                </c:pt>
                <c:pt idx="76">
                  <c:v>-10.353535353535353</c:v>
                </c:pt>
                <c:pt idx="77">
                  <c:v>-10.555555555555555</c:v>
                </c:pt>
                <c:pt idx="78">
                  <c:v>-10.757575757575758</c:v>
                </c:pt>
                <c:pt idx="79">
                  <c:v>-10.95959595959596</c:v>
                </c:pt>
                <c:pt idx="80">
                  <c:v>-11.161616161616163</c:v>
                </c:pt>
                <c:pt idx="81">
                  <c:v>-11.363636363636363</c:v>
                </c:pt>
                <c:pt idx="82">
                  <c:v>-11.565656565656568</c:v>
                </c:pt>
                <c:pt idx="83">
                  <c:v>-11.767676767676768</c:v>
                </c:pt>
                <c:pt idx="84">
                  <c:v>-11.969696969696969</c:v>
                </c:pt>
                <c:pt idx="85">
                  <c:v>-12.171717171717169</c:v>
                </c:pt>
                <c:pt idx="86">
                  <c:v>-12.373737373737374</c:v>
                </c:pt>
                <c:pt idx="87">
                  <c:v>-12.575757575757574</c:v>
                </c:pt>
                <c:pt idx="88">
                  <c:v>-12.777777777777779</c:v>
                </c:pt>
                <c:pt idx="89">
                  <c:v>-12.979797979797979</c:v>
                </c:pt>
                <c:pt idx="90">
                  <c:v>-13.18181818181818</c:v>
                </c:pt>
                <c:pt idx="91">
                  <c:v>-13.383838383838384</c:v>
                </c:pt>
                <c:pt idx="92">
                  <c:v>-13.585858585858585</c:v>
                </c:pt>
                <c:pt idx="93">
                  <c:v>-13.787878787878789</c:v>
                </c:pt>
                <c:pt idx="94">
                  <c:v>-13.98989898989899</c:v>
                </c:pt>
                <c:pt idx="95">
                  <c:v>-14.19191919191919</c:v>
                </c:pt>
                <c:pt idx="96">
                  <c:v>-14.393939393939394</c:v>
                </c:pt>
                <c:pt idx="97">
                  <c:v>-14.595959595959595</c:v>
                </c:pt>
                <c:pt idx="98">
                  <c:v>-14.797979797979799</c:v>
                </c:pt>
                <c:pt idx="99">
                  <c:v>-15</c:v>
                </c:pt>
              </c:numCache>
            </c:numRef>
          </c:xVal>
          <c:yVal>
            <c:numRef>
              <c:f>'H2 only, 10000Ahrs'!$C$13:$C$112</c:f>
              <c:numCache>
                <c:formatCode>0.00E+00</c:formatCode>
                <c:ptCount val="100"/>
                <c:pt idx="0">
                  <c:v>2.7779400000000001E-10</c:v>
                </c:pt>
                <c:pt idx="1">
                  <c:v>3.3160500000000001E-10</c:v>
                </c:pt>
                <c:pt idx="2">
                  <c:v>4.0533699999999999E-10</c:v>
                </c:pt>
                <c:pt idx="3">
                  <c:v>4.8140300000000004E-10</c:v>
                </c:pt>
                <c:pt idx="4">
                  <c:v>5.7288400000000002E-10</c:v>
                </c:pt>
                <c:pt idx="5">
                  <c:v>6.5467600000000003E-10</c:v>
                </c:pt>
                <c:pt idx="6">
                  <c:v>7.3956099999999999E-10</c:v>
                </c:pt>
                <c:pt idx="7">
                  <c:v>8.3183400000000005E-10</c:v>
                </c:pt>
                <c:pt idx="8">
                  <c:v>9.4579399999999993E-10</c:v>
                </c:pt>
                <c:pt idx="9">
                  <c:v>1.03413E-9</c:v>
                </c:pt>
                <c:pt idx="10">
                  <c:v>1.1495800000000001E-9</c:v>
                </c:pt>
                <c:pt idx="11">
                  <c:v>1.2603799999999999E-9</c:v>
                </c:pt>
                <c:pt idx="12">
                  <c:v>1.3815E-9</c:v>
                </c:pt>
                <c:pt idx="13">
                  <c:v>1.51497E-9</c:v>
                </c:pt>
                <c:pt idx="14">
                  <c:v>1.6694E-9</c:v>
                </c:pt>
                <c:pt idx="15">
                  <c:v>1.78908E-9</c:v>
                </c:pt>
                <c:pt idx="16">
                  <c:v>1.9228099999999999E-9</c:v>
                </c:pt>
                <c:pt idx="17">
                  <c:v>2.0696600000000001E-9</c:v>
                </c:pt>
                <c:pt idx="18">
                  <c:v>2.2283800000000001E-9</c:v>
                </c:pt>
                <c:pt idx="19">
                  <c:v>2.4323099999999998E-9</c:v>
                </c:pt>
                <c:pt idx="20">
                  <c:v>2.60134E-9</c:v>
                </c:pt>
                <c:pt idx="21">
                  <c:v>2.7582999999999999E-9</c:v>
                </c:pt>
                <c:pt idx="22">
                  <c:v>2.9084600000000001E-9</c:v>
                </c:pt>
                <c:pt idx="23">
                  <c:v>3.0808900000000001E-9</c:v>
                </c:pt>
                <c:pt idx="24">
                  <c:v>3.1840599999999999E-9</c:v>
                </c:pt>
                <c:pt idx="25">
                  <c:v>3.2859099999999999E-9</c:v>
                </c:pt>
                <c:pt idx="26">
                  <c:v>3.3434100000000001E-9</c:v>
                </c:pt>
                <c:pt idx="27">
                  <c:v>3.4332000000000001E-9</c:v>
                </c:pt>
                <c:pt idx="28">
                  <c:v>3.4646299999999999E-9</c:v>
                </c:pt>
                <c:pt idx="29">
                  <c:v>3.4830799999999999E-9</c:v>
                </c:pt>
                <c:pt idx="30">
                  <c:v>3.4249799999999999E-9</c:v>
                </c:pt>
                <c:pt idx="31">
                  <c:v>3.3267600000000002E-9</c:v>
                </c:pt>
                <c:pt idx="32">
                  <c:v>3.23754E-9</c:v>
                </c:pt>
                <c:pt idx="33">
                  <c:v>3.1255099999999999E-9</c:v>
                </c:pt>
                <c:pt idx="34">
                  <c:v>3.0388399999999998E-9</c:v>
                </c:pt>
                <c:pt idx="35">
                  <c:v>2.9073899999999998E-9</c:v>
                </c:pt>
                <c:pt idx="36">
                  <c:v>2.8246900000000001E-9</c:v>
                </c:pt>
                <c:pt idx="37">
                  <c:v>2.7460599999999999E-9</c:v>
                </c:pt>
                <c:pt idx="38">
                  <c:v>2.6893800000000001E-9</c:v>
                </c:pt>
                <c:pt idx="39">
                  <c:v>2.63303E-9</c:v>
                </c:pt>
                <c:pt idx="40">
                  <c:v>2.6443899999999998E-9</c:v>
                </c:pt>
                <c:pt idx="41">
                  <c:v>2.9660200000000001E-9</c:v>
                </c:pt>
                <c:pt idx="42">
                  <c:v>3.4293400000000001E-9</c:v>
                </c:pt>
                <c:pt idx="43">
                  <c:v>4.1884199999999999E-9</c:v>
                </c:pt>
                <c:pt idx="44">
                  <c:v>4.5701899999999999E-9</c:v>
                </c:pt>
                <c:pt idx="45">
                  <c:v>4.8463499999999999E-9</c:v>
                </c:pt>
                <c:pt idx="46">
                  <c:v>4.9146000000000004E-9</c:v>
                </c:pt>
                <c:pt idx="47">
                  <c:v>4.8981799999999997E-9</c:v>
                </c:pt>
                <c:pt idx="48">
                  <c:v>4.7384399999999996E-9</c:v>
                </c:pt>
                <c:pt idx="49">
                  <c:v>4.4481099999999999E-9</c:v>
                </c:pt>
                <c:pt idx="50">
                  <c:v>4.0624800000000002E-9</c:v>
                </c:pt>
                <c:pt idx="51">
                  <c:v>3.8074400000000002E-9</c:v>
                </c:pt>
                <c:pt idx="52">
                  <c:v>4.3100399999999997E-9</c:v>
                </c:pt>
                <c:pt idx="53">
                  <c:v>4.6059499999999998E-9</c:v>
                </c:pt>
                <c:pt idx="54">
                  <c:v>4.7343199999999998E-9</c:v>
                </c:pt>
                <c:pt idx="55">
                  <c:v>4.6921499999999998E-9</c:v>
                </c:pt>
                <c:pt idx="56">
                  <c:v>4.5496999999999997E-9</c:v>
                </c:pt>
                <c:pt idx="57">
                  <c:v>4.1908199999999998E-9</c:v>
                </c:pt>
                <c:pt idx="58">
                  <c:v>3.6817100000000001E-9</c:v>
                </c:pt>
                <c:pt idx="59">
                  <c:v>2.9990000000000001E-9</c:v>
                </c:pt>
                <c:pt idx="60">
                  <c:v>2.13515E-9</c:v>
                </c:pt>
                <c:pt idx="61">
                  <c:v>1.2986099999999999E-9</c:v>
                </c:pt>
                <c:pt idx="62">
                  <c:v>1.1480400000000001E-9</c:v>
                </c:pt>
                <c:pt idx="63">
                  <c:v>9.7570099999999996E-10</c:v>
                </c:pt>
                <c:pt idx="64">
                  <c:v>7.6353199999999996E-10</c:v>
                </c:pt>
                <c:pt idx="65">
                  <c:v>8.0220600000000003E-10</c:v>
                </c:pt>
                <c:pt idx="66">
                  <c:v>1.0508499999999999E-9</c:v>
                </c:pt>
                <c:pt idx="67">
                  <c:v>1.24588E-9</c:v>
                </c:pt>
                <c:pt idx="68">
                  <c:v>1.4239800000000001E-9</c:v>
                </c:pt>
                <c:pt idx="69">
                  <c:v>1.5826499999999999E-9</c:v>
                </c:pt>
                <c:pt idx="70">
                  <c:v>1.7314799999999999E-9</c:v>
                </c:pt>
                <c:pt idx="71">
                  <c:v>1.8712999999999999E-9</c:v>
                </c:pt>
                <c:pt idx="72">
                  <c:v>2.04068E-9</c:v>
                </c:pt>
                <c:pt idx="73">
                  <c:v>2.1632700000000001E-9</c:v>
                </c:pt>
                <c:pt idx="74">
                  <c:v>2.2487100000000002E-9</c:v>
                </c:pt>
                <c:pt idx="75">
                  <c:v>2.3436600000000002E-9</c:v>
                </c:pt>
                <c:pt idx="76">
                  <c:v>2.3872899999999999E-9</c:v>
                </c:pt>
                <c:pt idx="77">
                  <c:v>2.3757799999999998E-9</c:v>
                </c:pt>
                <c:pt idx="78">
                  <c:v>2.60319E-9</c:v>
                </c:pt>
                <c:pt idx="79">
                  <c:v>2.9380399999999999E-9</c:v>
                </c:pt>
                <c:pt idx="80">
                  <c:v>3.2029899999999999E-9</c:v>
                </c:pt>
                <c:pt idx="81">
                  <c:v>3.42644E-9</c:v>
                </c:pt>
                <c:pt idx="82">
                  <c:v>3.6010100000000002E-9</c:v>
                </c:pt>
                <c:pt idx="83">
                  <c:v>3.7453600000000004E-9</c:v>
                </c:pt>
                <c:pt idx="84">
                  <c:v>3.79085E-9</c:v>
                </c:pt>
                <c:pt idx="85">
                  <c:v>3.8243300000000002E-9</c:v>
                </c:pt>
                <c:pt idx="86">
                  <c:v>3.8180900000000004E-9</c:v>
                </c:pt>
                <c:pt idx="87">
                  <c:v>3.7286699999999997E-9</c:v>
                </c:pt>
                <c:pt idx="88">
                  <c:v>3.7305699999999999E-9</c:v>
                </c:pt>
                <c:pt idx="89">
                  <c:v>4.2199999999999999E-9</c:v>
                </c:pt>
                <c:pt idx="90">
                  <c:v>4.61598E-9</c:v>
                </c:pt>
                <c:pt idx="91">
                  <c:v>4.9380299999999997E-9</c:v>
                </c:pt>
                <c:pt idx="92">
                  <c:v>5.1998100000000001E-9</c:v>
                </c:pt>
                <c:pt idx="93">
                  <c:v>5.4387499999999996E-9</c:v>
                </c:pt>
                <c:pt idx="94">
                  <c:v>5.6540100000000004E-9</c:v>
                </c:pt>
                <c:pt idx="95">
                  <c:v>5.8235199999999998E-9</c:v>
                </c:pt>
                <c:pt idx="96">
                  <c:v>5.9173699999999998E-9</c:v>
                </c:pt>
                <c:pt idx="97">
                  <c:v>5.9855400000000004E-9</c:v>
                </c:pt>
                <c:pt idx="98">
                  <c:v>6.011E-9</c:v>
                </c:pt>
                <c:pt idx="99">
                  <c:v>6.0090299999999999E-9</c:v>
                </c:pt>
              </c:numCache>
            </c:numRef>
          </c:yVal>
          <c:smooth val="1"/>
          <c:extLst>
            <c:ext xmlns:c16="http://schemas.microsoft.com/office/drawing/2014/chart" uri="{C3380CC4-5D6E-409C-BE32-E72D297353CC}">
              <c16:uniqueId val="{00000000-A5B7-4199-8295-EB902B96618F}"/>
            </c:ext>
          </c:extLst>
        </c:ser>
        <c:ser>
          <c:idx val="1"/>
          <c:order val="1"/>
          <c:tx>
            <c:strRef>
              <c:f>'H2 only, 10000Ahrs'!$H$11</c:f>
              <c:strCache>
                <c:ptCount val="1"/>
                <c:pt idx="0">
                  <c:v>6</c:v>
                </c:pt>
              </c:strCache>
              <c:extLst xmlns:c15="http://schemas.microsoft.com/office/drawing/2012/chart"/>
            </c:strRef>
          </c:tx>
          <c:spPr>
            <a:ln w="19050" cap="rnd">
              <a:solidFill>
                <a:schemeClr val="accent2"/>
              </a:solidFill>
              <a:round/>
            </a:ln>
            <a:effectLst/>
          </c:spPr>
          <c:marker>
            <c:symbol val="none"/>
          </c:marker>
          <c:xVal>
            <c:numRef>
              <c:f>'H2 only, 10000Ahrs'!$B$13:$B$112</c:f>
              <c:numCache>
                <c:formatCode>General</c:formatCode>
                <c:ptCount val="100"/>
                <c:pt idx="0">
                  <c:v>5</c:v>
                </c:pt>
                <c:pt idx="1">
                  <c:v>4.7979797979797976</c:v>
                </c:pt>
                <c:pt idx="2">
                  <c:v>4.595959595959596</c:v>
                </c:pt>
                <c:pt idx="3">
                  <c:v>4.3939393939393936</c:v>
                </c:pt>
                <c:pt idx="4">
                  <c:v>4.191919191919192</c:v>
                </c:pt>
                <c:pt idx="5">
                  <c:v>3.9898989898989896</c:v>
                </c:pt>
                <c:pt idx="6">
                  <c:v>3.7878787878787881</c:v>
                </c:pt>
                <c:pt idx="7">
                  <c:v>3.5858585858585856</c:v>
                </c:pt>
                <c:pt idx="8">
                  <c:v>3.3838383838383836</c:v>
                </c:pt>
                <c:pt idx="9">
                  <c:v>3.1818181818181817</c:v>
                </c:pt>
                <c:pt idx="10">
                  <c:v>2.9797979797979797</c:v>
                </c:pt>
                <c:pt idx="11">
                  <c:v>2.7777777777777777</c:v>
                </c:pt>
                <c:pt idx="12">
                  <c:v>2.5757575757575757</c:v>
                </c:pt>
                <c:pt idx="13">
                  <c:v>2.3737373737373737</c:v>
                </c:pt>
                <c:pt idx="14">
                  <c:v>2.1717171717171717</c:v>
                </c:pt>
                <c:pt idx="15">
                  <c:v>1.9696969696969697</c:v>
                </c:pt>
                <c:pt idx="16">
                  <c:v>1.7676767676767673</c:v>
                </c:pt>
                <c:pt idx="17">
                  <c:v>1.5656565656565657</c:v>
                </c:pt>
                <c:pt idx="18">
                  <c:v>1.3636363636363633</c:v>
                </c:pt>
                <c:pt idx="19">
                  <c:v>1.1616161616161618</c:v>
                </c:pt>
                <c:pt idx="20">
                  <c:v>0.95959595959595934</c:v>
                </c:pt>
                <c:pt idx="21">
                  <c:v>0.75757575757575779</c:v>
                </c:pt>
                <c:pt idx="22">
                  <c:v>0.55555555555555536</c:v>
                </c:pt>
                <c:pt idx="23">
                  <c:v>0.35353535353535381</c:v>
                </c:pt>
                <c:pt idx="24">
                  <c:v>0.15151515151515138</c:v>
                </c:pt>
                <c:pt idx="25">
                  <c:v>-5.0505050505051052E-2</c:v>
                </c:pt>
                <c:pt idx="26">
                  <c:v>-0.2525252525252526</c:v>
                </c:pt>
                <c:pt idx="27">
                  <c:v>-0.45454545454545414</c:v>
                </c:pt>
                <c:pt idx="28">
                  <c:v>-0.65656565656565657</c:v>
                </c:pt>
                <c:pt idx="29">
                  <c:v>-0.85858585858585812</c:v>
                </c:pt>
                <c:pt idx="30">
                  <c:v>-1.0606060606060606</c:v>
                </c:pt>
                <c:pt idx="31">
                  <c:v>-1.262626262626263</c:v>
                </c:pt>
                <c:pt idx="32">
                  <c:v>-1.4646464646464654</c:v>
                </c:pt>
                <c:pt idx="33">
                  <c:v>-1.6666666666666661</c:v>
                </c:pt>
                <c:pt idx="34">
                  <c:v>-1.8686868686868685</c:v>
                </c:pt>
                <c:pt idx="35">
                  <c:v>-2.0707070707070709</c:v>
                </c:pt>
                <c:pt idx="36">
                  <c:v>-2.2727272727272734</c:v>
                </c:pt>
                <c:pt idx="37">
                  <c:v>-2.4747474747474749</c:v>
                </c:pt>
                <c:pt idx="38">
                  <c:v>-2.6767676767676765</c:v>
                </c:pt>
                <c:pt idx="39">
                  <c:v>-2.8787878787878789</c:v>
                </c:pt>
                <c:pt idx="40">
                  <c:v>-3.0808080808080813</c:v>
                </c:pt>
                <c:pt idx="41">
                  <c:v>-3.2828282828282838</c:v>
                </c:pt>
                <c:pt idx="42">
                  <c:v>-3.4848484848484844</c:v>
                </c:pt>
                <c:pt idx="43">
                  <c:v>-3.6868686868686869</c:v>
                </c:pt>
                <c:pt idx="44">
                  <c:v>-3.8888888888888893</c:v>
                </c:pt>
                <c:pt idx="45">
                  <c:v>-4.0909090909090899</c:v>
                </c:pt>
                <c:pt idx="46">
                  <c:v>-4.2929292929292924</c:v>
                </c:pt>
                <c:pt idx="47">
                  <c:v>-4.4949494949494948</c:v>
                </c:pt>
                <c:pt idx="48">
                  <c:v>-4.6969696969696972</c:v>
                </c:pt>
                <c:pt idx="49">
                  <c:v>-4.8989898989898997</c:v>
                </c:pt>
                <c:pt idx="50">
                  <c:v>-5.1010101010101021</c:v>
                </c:pt>
                <c:pt idx="51">
                  <c:v>-5.3030303030303028</c:v>
                </c:pt>
                <c:pt idx="52">
                  <c:v>-5.5050505050505052</c:v>
                </c:pt>
                <c:pt idx="53">
                  <c:v>-5.7070707070707076</c:v>
                </c:pt>
                <c:pt idx="54">
                  <c:v>-5.9090909090909083</c:v>
                </c:pt>
                <c:pt idx="55">
                  <c:v>-6.1111111111111107</c:v>
                </c:pt>
                <c:pt idx="56">
                  <c:v>-6.3131313131313131</c:v>
                </c:pt>
                <c:pt idx="57">
                  <c:v>-6.5151515151515156</c:v>
                </c:pt>
                <c:pt idx="58">
                  <c:v>-6.7171717171717162</c:v>
                </c:pt>
                <c:pt idx="59">
                  <c:v>-6.9191919191919187</c:v>
                </c:pt>
                <c:pt idx="60">
                  <c:v>-7.1212121212121211</c:v>
                </c:pt>
                <c:pt idx="61">
                  <c:v>-7.3232323232323218</c:v>
                </c:pt>
                <c:pt idx="62">
                  <c:v>-7.525252525252526</c:v>
                </c:pt>
                <c:pt idx="63">
                  <c:v>-7.7272727272727266</c:v>
                </c:pt>
                <c:pt idx="64">
                  <c:v>-7.9292929292929308</c:v>
                </c:pt>
                <c:pt idx="65">
                  <c:v>-8.1313131313131315</c:v>
                </c:pt>
                <c:pt idx="66">
                  <c:v>-8.3333333333333321</c:v>
                </c:pt>
                <c:pt idx="67">
                  <c:v>-8.5353535353535364</c:v>
                </c:pt>
                <c:pt idx="68">
                  <c:v>-8.737373737373737</c:v>
                </c:pt>
                <c:pt idx="69">
                  <c:v>-8.9393939393939412</c:v>
                </c:pt>
                <c:pt idx="70">
                  <c:v>-9.1414141414141419</c:v>
                </c:pt>
                <c:pt idx="71">
                  <c:v>-9.3434343434343425</c:v>
                </c:pt>
                <c:pt idx="72">
                  <c:v>-9.5454545454545467</c:v>
                </c:pt>
                <c:pt idx="73">
                  <c:v>-9.7474747474747474</c:v>
                </c:pt>
                <c:pt idx="74">
                  <c:v>-9.9494949494949498</c:v>
                </c:pt>
                <c:pt idx="75">
                  <c:v>-10.151515151515152</c:v>
                </c:pt>
                <c:pt idx="76">
                  <c:v>-10.353535353535353</c:v>
                </c:pt>
                <c:pt idx="77">
                  <c:v>-10.555555555555555</c:v>
                </c:pt>
                <c:pt idx="78">
                  <c:v>-10.757575757575758</c:v>
                </c:pt>
                <c:pt idx="79">
                  <c:v>-10.95959595959596</c:v>
                </c:pt>
                <c:pt idx="80">
                  <c:v>-11.161616161616163</c:v>
                </c:pt>
                <c:pt idx="81">
                  <c:v>-11.363636363636363</c:v>
                </c:pt>
                <c:pt idx="82">
                  <c:v>-11.565656565656568</c:v>
                </c:pt>
                <c:pt idx="83">
                  <c:v>-11.767676767676768</c:v>
                </c:pt>
                <c:pt idx="84">
                  <c:v>-11.969696969696969</c:v>
                </c:pt>
                <c:pt idx="85">
                  <c:v>-12.171717171717169</c:v>
                </c:pt>
                <c:pt idx="86">
                  <c:v>-12.373737373737374</c:v>
                </c:pt>
                <c:pt idx="87">
                  <c:v>-12.575757575757574</c:v>
                </c:pt>
                <c:pt idx="88">
                  <c:v>-12.777777777777779</c:v>
                </c:pt>
                <c:pt idx="89">
                  <c:v>-12.979797979797979</c:v>
                </c:pt>
                <c:pt idx="90">
                  <c:v>-13.18181818181818</c:v>
                </c:pt>
                <c:pt idx="91">
                  <c:v>-13.383838383838384</c:v>
                </c:pt>
                <c:pt idx="92">
                  <c:v>-13.585858585858585</c:v>
                </c:pt>
                <c:pt idx="93">
                  <c:v>-13.787878787878789</c:v>
                </c:pt>
                <c:pt idx="94">
                  <c:v>-13.98989898989899</c:v>
                </c:pt>
                <c:pt idx="95">
                  <c:v>-14.19191919191919</c:v>
                </c:pt>
                <c:pt idx="96">
                  <c:v>-14.393939393939394</c:v>
                </c:pt>
                <c:pt idx="97">
                  <c:v>-14.595959595959595</c:v>
                </c:pt>
                <c:pt idx="98">
                  <c:v>-14.797979797979799</c:v>
                </c:pt>
                <c:pt idx="99">
                  <c:v>-15</c:v>
                </c:pt>
              </c:numCache>
              <c:extLst xmlns:c15="http://schemas.microsoft.com/office/drawing/2012/chart"/>
            </c:numRef>
          </c:xVal>
          <c:yVal>
            <c:numRef>
              <c:f>'H2 only, 10000Ahrs'!$H$13:$H$112</c:f>
              <c:numCache>
                <c:formatCode>0.00E+00</c:formatCode>
                <c:ptCount val="100"/>
                <c:pt idx="0">
                  <c:v>2.7273200000000002E-10</c:v>
                </c:pt>
                <c:pt idx="1">
                  <c:v>3.39347E-10</c:v>
                </c:pt>
                <c:pt idx="2">
                  <c:v>3.9446999999999998E-10</c:v>
                </c:pt>
                <c:pt idx="3">
                  <c:v>4.7873900000000004E-10</c:v>
                </c:pt>
                <c:pt idx="4">
                  <c:v>5.5711900000000003E-10</c:v>
                </c:pt>
                <c:pt idx="5">
                  <c:v>6.3501700000000002E-10</c:v>
                </c:pt>
                <c:pt idx="6">
                  <c:v>7.3671000000000003E-10</c:v>
                </c:pt>
                <c:pt idx="7">
                  <c:v>8.13436E-10</c:v>
                </c:pt>
                <c:pt idx="8">
                  <c:v>9.2408199999999999E-10</c:v>
                </c:pt>
                <c:pt idx="9">
                  <c:v>1.01277E-9</c:v>
                </c:pt>
                <c:pt idx="10">
                  <c:v>1.13689E-9</c:v>
                </c:pt>
                <c:pt idx="11">
                  <c:v>1.27758E-9</c:v>
                </c:pt>
                <c:pt idx="12">
                  <c:v>1.3659E-9</c:v>
                </c:pt>
                <c:pt idx="13">
                  <c:v>1.50232E-9</c:v>
                </c:pt>
                <c:pt idx="14">
                  <c:v>1.7294599999999999E-9</c:v>
                </c:pt>
                <c:pt idx="15">
                  <c:v>1.8667400000000001E-9</c:v>
                </c:pt>
                <c:pt idx="16">
                  <c:v>2.0659799999999999E-9</c:v>
                </c:pt>
                <c:pt idx="17">
                  <c:v>2.1914600000000002E-9</c:v>
                </c:pt>
                <c:pt idx="18">
                  <c:v>2.3714699999999999E-9</c:v>
                </c:pt>
                <c:pt idx="19">
                  <c:v>2.5563900000000001E-9</c:v>
                </c:pt>
                <c:pt idx="20">
                  <c:v>2.6745100000000001E-9</c:v>
                </c:pt>
                <c:pt idx="21">
                  <c:v>2.9302499999999999E-9</c:v>
                </c:pt>
                <c:pt idx="22">
                  <c:v>3.2265799999999998E-9</c:v>
                </c:pt>
                <c:pt idx="23">
                  <c:v>3.3453799999999999E-9</c:v>
                </c:pt>
                <c:pt idx="24">
                  <c:v>3.39602E-9</c:v>
                </c:pt>
                <c:pt idx="25">
                  <c:v>3.5517600000000002E-9</c:v>
                </c:pt>
                <c:pt idx="26">
                  <c:v>3.68107E-9</c:v>
                </c:pt>
                <c:pt idx="27">
                  <c:v>3.86816E-9</c:v>
                </c:pt>
                <c:pt idx="28">
                  <c:v>3.8859499999999998E-9</c:v>
                </c:pt>
                <c:pt idx="29">
                  <c:v>3.8857000000000003E-9</c:v>
                </c:pt>
                <c:pt idx="30">
                  <c:v>3.7881999999999998E-9</c:v>
                </c:pt>
                <c:pt idx="31">
                  <c:v>3.7689700000000001E-9</c:v>
                </c:pt>
                <c:pt idx="32">
                  <c:v>3.68732E-9</c:v>
                </c:pt>
                <c:pt idx="33">
                  <c:v>3.57108E-9</c:v>
                </c:pt>
                <c:pt idx="34">
                  <c:v>3.4528500000000001E-9</c:v>
                </c:pt>
                <c:pt idx="35">
                  <c:v>3.3859499999999999E-9</c:v>
                </c:pt>
                <c:pt idx="36">
                  <c:v>3.2974100000000001E-9</c:v>
                </c:pt>
                <c:pt idx="37">
                  <c:v>3.20363E-9</c:v>
                </c:pt>
                <c:pt idx="38">
                  <c:v>3.1202099999999999E-9</c:v>
                </c:pt>
                <c:pt idx="39">
                  <c:v>3.06808E-9</c:v>
                </c:pt>
                <c:pt idx="40">
                  <c:v>3.0648099999999999E-9</c:v>
                </c:pt>
                <c:pt idx="41">
                  <c:v>3.5926400000000001E-9</c:v>
                </c:pt>
                <c:pt idx="42">
                  <c:v>4.3043900000000003E-9</c:v>
                </c:pt>
                <c:pt idx="43">
                  <c:v>5.6965799999999998E-9</c:v>
                </c:pt>
                <c:pt idx="44">
                  <c:v>6.4871500000000003E-9</c:v>
                </c:pt>
                <c:pt idx="45">
                  <c:v>6.95289E-9</c:v>
                </c:pt>
                <c:pt idx="46">
                  <c:v>7.3033599999999999E-9</c:v>
                </c:pt>
                <c:pt idx="47">
                  <c:v>7.5982899999999994E-9</c:v>
                </c:pt>
                <c:pt idx="48">
                  <c:v>7.8298699999999996E-9</c:v>
                </c:pt>
                <c:pt idx="49">
                  <c:v>7.8832999999999999E-9</c:v>
                </c:pt>
                <c:pt idx="50">
                  <c:v>7.8639800000000004E-9</c:v>
                </c:pt>
                <c:pt idx="51">
                  <c:v>8.2305899999999994E-9</c:v>
                </c:pt>
                <c:pt idx="52">
                  <c:v>1.03899E-8</c:v>
                </c:pt>
                <c:pt idx="53">
                  <c:v>1.22879E-8</c:v>
                </c:pt>
                <c:pt idx="54">
                  <c:v>1.3857299999999999E-8</c:v>
                </c:pt>
                <c:pt idx="55">
                  <c:v>1.5440300000000001E-8</c:v>
                </c:pt>
                <c:pt idx="56">
                  <c:v>1.6951399999999999E-8</c:v>
                </c:pt>
                <c:pt idx="57">
                  <c:v>1.8103399999999999E-8</c:v>
                </c:pt>
                <c:pt idx="58">
                  <c:v>1.8980100000000001E-8</c:v>
                </c:pt>
                <c:pt idx="59">
                  <c:v>2.01996E-8</c:v>
                </c:pt>
                <c:pt idx="60">
                  <c:v>2.09103E-8</c:v>
                </c:pt>
                <c:pt idx="61">
                  <c:v>2.14413E-8</c:v>
                </c:pt>
                <c:pt idx="62">
                  <c:v>2.2285800000000001E-8</c:v>
                </c:pt>
                <c:pt idx="63">
                  <c:v>2.2760599999999999E-8</c:v>
                </c:pt>
                <c:pt idx="64">
                  <c:v>2.2847100000000001E-8</c:v>
                </c:pt>
                <c:pt idx="65">
                  <c:v>2.34028E-8</c:v>
                </c:pt>
                <c:pt idx="66">
                  <c:v>2.36951E-8</c:v>
                </c:pt>
                <c:pt idx="67">
                  <c:v>2.38827E-8</c:v>
                </c:pt>
                <c:pt idx="68">
                  <c:v>2.4217000000000001E-8</c:v>
                </c:pt>
                <c:pt idx="69">
                  <c:v>2.4351999999999999E-8</c:v>
                </c:pt>
                <c:pt idx="70">
                  <c:v>2.4422499999999999E-8</c:v>
                </c:pt>
                <c:pt idx="71">
                  <c:v>2.4731799999999998E-8</c:v>
                </c:pt>
                <c:pt idx="72">
                  <c:v>2.5192900000000001E-8</c:v>
                </c:pt>
                <c:pt idx="73">
                  <c:v>2.5484300000000001E-8</c:v>
                </c:pt>
                <c:pt idx="74">
                  <c:v>2.5841899999999999E-8</c:v>
                </c:pt>
                <c:pt idx="75">
                  <c:v>2.5932200000000001E-8</c:v>
                </c:pt>
                <c:pt idx="76">
                  <c:v>2.5962499999999998E-8</c:v>
                </c:pt>
                <c:pt idx="77">
                  <c:v>2.6169000000000001E-8</c:v>
                </c:pt>
                <c:pt idx="78">
                  <c:v>2.6176400000000001E-8</c:v>
                </c:pt>
                <c:pt idx="79">
                  <c:v>2.6125200000000002E-8</c:v>
                </c:pt>
                <c:pt idx="80">
                  <c:v>2.6295900000000001E-8</c:v>
                </c:pt>
                <c:pt idx="81">
                  <c:v>2.62402E-8</c:v>
                </c:pt>
                <c:pt idx="82">
                  <c:v>2.61461E-8</c:v>
                </c:pt>
                <c:pt idx="83">
                  <c:v>2.5975299999999999E-8</c:v>
                </c:pt>
                <c:pt idx="84">
                  <c:v>2.5786899999999999E-8</c:v>
                </c:pt>
                <c:pt idx="85">
                  <c:v>2.5613799999999999E-8</c:v>
                </c:pt>
                <c:pt idx="86">
                  <c:v>2.5442899999999999E-8</c:v>
                </c:pt>
                <c:pt idx="87">
                  <c:v>2.5198799999999999E-8</c:v>
                </c:pt>
                <c:pt idx="88">
                  <c:v>2.4957700000000001E-8</c:v>
                </c:pt>
                <c:pt idx="89">
                  <c:v>2.4588300000000001E-8</c:v>
                </c:pt>
                <c:pt idx="90">
                  <c:v>2.42048E-8</c:v>
                </c:pt>
                <c:pt idx="91">
                  <c:v>2.37091E-8</c:v>
                </c:pt>
                <c:pt idx="92">
                  <c:v>2.3282099999999998E-8</c:v>
                </c:pt>
                <c:pt idx="93">
                  <c:v>2.2881799999999998E-8</c:v>
                </c:pt>
                <c:pt idx="94">
                  <c:v>2.2266100000000001E-8</c:v>
                </c:pt>
                <c:pt idx="95">
                  <c:v>2.16939E-8</c:v>
                </c:pt>
                <c:pt idx="96">
                  <c:v>2.1022199999999999E-8</c:v>
                </c:pt>
                <c:pt idx="97">
                  <c:v>2.04815E-8</c:v>
                </c:pt>
                <c:pt idx="98">
                  <c:v>1.96364E-8</c:v>
                </c:pt>
                <c:pt idx="99">
                  <c:v>1.8923200000000001E-8</c:v>
                </c:pt>
              </c:numCache>
              <c:extLst xmlns:c15="http://schemas.microsoft.com/office/drawing/2012/chart"/>
            </c:numRef>
          </c:yVal>
          <c:smooth val="1"/>
          <c:extLst xmlns:c15="http://schemas.microsoft.com/office/drawing/2012/chart">
            <c:ext xmlns:c16="http://schemas.microsoft.com/office/drawing/2014/chart" uri="{C3380CC4-5D6E-409C-BE32-E72D297353CC}">
              <c16:uniqueId val="{00000001-A5B7-4199-8295-EB902B96618F}"/>
            </c:ext>
          </c:extLst>
        </c:ser>
        <c:ser>
          <c:idx val="2"/>
          <c:order val="2"/>
          <c:tx>
            <c:v>100Ahr</c:v>
          </c:tx>
          <c:spPr>
            <a:ln w="19050" cap="rnd">
              <a:solidFill>
                <a:schemeClr val="accent3"/>
              </a:solidFill>
              <a:round/>
            </a:ln>
            <a:effectLst/>
          </c:spPr>
          <c:marker>
            <c:symbol val="none"/>
          </c:marker>
          <c:xVal>
            <c:numRef>
              <c:f>'H2 only, 100Ahrs'!$B$13:$B$112</c:f>
              <c:numCache>
                <c:formatCode>General</c:formatCode>
                <c:ptCount val="100"/>
                <c:pt idx="0">
                  <c:v>5</c:v>
                </c:pt>
                <c:pt idx="1">
                  <c:v>4.7979797979797976</c:v>
                </c:pt>
                <c:pt idx="2">
                  <c:v>4.595959595959596</c:v>
                </c:pt>
                <c:pt idx="3">
                  <c:v>4.3939393939393936</c:v>
                </c:pt>
                <c:pt idx="4">
                  <c:v>4.191919191919192</c:v>
                </c:pt>
                <c:pt idx="5">
                  <c:v>3.9898989898989896</c:v>
                </c:pt>
                <c:pt idx="6">
                  <c:v>3.7878787878787881</c:v>
                </c:pt>
                <c:pt idx="7">
                  <c:v>3.5858585858585856</c:v>
                </c:pt>
                <c:pt idx="8">
                  <c:v>3.3838383838383836</c:v>
                </c:pt>
                <c:pt idx="9">
                  <c:v>3.1818181818181817</c:v>
                </c:pt>
                <c:pt idx="10">
                  <c:v>2.9797979797979797</c:v>
                </c:pt>
                <c:pt idx="11">
                  <c:v>2.7777777777777777</c:v>
                </c:pt>
                <c:pt idx="12">
                  <c:v>2.5757575757575757</c:v>
                </c:pt>
                <c:pt idx="13">
                  <c:v>2.3737373737373737</c:v>
                </c:pt>
                <c:pt idx="14">
                  <c:v>2.1717171717171717</c:v>
                </c:pt>
                <c:pt idx="15">
                  <c:v>1.9696969696969697</c:v>
                </c:pt>
                <c:pt idx="16">
                  <c:v>1.7676767676767673</c:v>
                </c:pt>
                <c:pt idx="17">
                  <c:v>1.5656565656565657</c:v>
                </c:pt>
                <c:pt idx="18">
                  <c:v>1.3636363636363633</c:v>
                </c:pt>
                <c:pt idx="19">
                  <c:v>1.1616161616161618</c:v>
                </c:pt>
                <c:pt idx="20">
                  <c:v>0.95959595959595934</c:v>
                </c:pt>
                <c:pt idx="21">
                  <c:v>0.75757575757575779</c:v>
                </c:pt>
                <c:pt idx="22">
                  <c:v>0.55555555555555536</c:v>
                </c:pt>
                <c:pt idx="23">
                  <c:v>0.35353535353535381</c:v>
                </c:pt>
                <c:pt idx="24">
                  <c:v>0.15151515151515138</c:v>
                </c:pt>
                <c:pt idx="25">
                  <c:v>-5.0505050505051052E-2</c:v>
                </c:pt>
                <c:pt idx="26">
                  <c:v>-0.2525252525252526</c:v>
                </c:pt>
                <c:pt idx="27">
                  <c:v>-0.45454545454545414</c:v>
                </c:pt>
                <c:pt idx="28">
                  <c:v>-0.65656565656565657</c:v>
                </c:pt>
                <c:pt idx="29">
                  <c:v>-0.85858585858585812</c:v>
                </c:pt>
                <c:pt idx="30">
                  <c:v>-1.0606060606060606</c:v>
                </c:pt>
                <c:pt idx="31">
                  <c:v>-1.262626262626263</c:v>
                </c:pt>
                <c:pt idx="32">
                  <c:v>-1.4646464646464654</c:v>
                </c:pt>
                <c:pt idx="33">
                  <c:v>-1.6666666666666661</c:v>
                </c:pt>
                <c:pt idx="34">
                  <c:v>-1.8686868686868685</c:v>
                </c:pt>
                <c:pt idx="35">
                  <c:v>-2.0707070707070709</c:v>
                </c:pt>
                <c:pt idx="36">
                  <c:v>-2.2727272727272734</c:v>
                </c:pt>
                <c:pt idx="37">
                  <c:v>-2.4747474747474749</c:v>
                </c:pt>
                <c:pt idx="38">
                  <c:v>-2.6767676767676765</c:v>
                </c:pt>
                <c:pt idx="39">
                  <c:v>-2.8787878787878789</c:v>
                </c:pt>
                <c:pt idx="40">
                  <c:v>-3.0808080808080813</c:v>
                </c:pt>
                <c:pt idx="41">
                  <c:v>-3.2828282828282838</c:v>
                </c:pt>
                <c:pt idx="42">
                  <c:v>-3.4848484848484844</c:v>
                </c:pt>
                <c:pt idx="43">
                  <c:v>-3.6868686868686869</c:v>
                </c:pt>
                <c:pt idx="44">
                  <c:v>-3.8888888888888893</c:v>
                </c:pt>
                <c:pt idx="45">
                  <c:v>-4.0909090909090899</c:v>
                </c:pt>
                <c:pt idx="46">
                  <c:v>-4.2929292929292924</c:v>
                </c:pt>
                <c:pt idx="47">
                  <c:v>-4.4949494949494948</c:v>
                </c:pt>
                <c:pt idx="48">
                  <c:v>-4.6969696969696972</c:v>
                </c:pt>
                <c:pt idx="49">
                  <c:v>-4.8989898989898997</c:v>
                </c:pt>
                <c:pt idx="50">
                  <c:v>-5.1010101010101021</c:v>
                </c:pt>
                <c:pt idx="51">
                  <c:v>-5.3030303030303028</c:v>
                </c:pt>
                <c:pt idx="52">
                  <c:v>-5.5050505050505052</c:v>
                </c:pt>
                <c:pt idx="53">
                  <c:v>-5.7070707070707076</c:v>
                </c:pt>
                <c:pt idx="54">
                  <c:v>-5.9090909090909083</c:v>
                </c:pt>
                <c:pt idx="55">
                  <c:v>-6.1111111111111107</c:v>
                </c:pt>
                <c:pt idx="56">
                  <c:v>-6.3131313131313131</c:v>
                </c:pt>
                <c:pt idx="57">
                  <c:v>-6.5151515151515156</c:v>
                </c:pt>
                <c:pt idx="58">
                  <c:v>-6.7171717171717162</c:v>
                </c:pt>
                <c:pt idx="59">
                  <c:v>-6.9191919191919187</c:v>
                </c:pt>
                <c:pt idx="60">
                  <c:v>-7.1212121212121211</c:v>
                </c:pt>
                <c:pt idx="61">
                  <c:v>-7.3232323232323218</c:v>
                </c:pt>
                <c:pt idx="62">
                  <c:v>-7.525252525252526</c:v>
                </c:pt>
                <c:pt idx="63">
                  <c:v>-7.7272727272727266</c:v>
                </c:pt>
                <c:pt idx="64">
                  <c:v>-7.9292929292929308</c:v>
                </c:pt>
                <c:pt idx="65">
                  <c:v>-8.1313131313131315</c:v>
                </c:pt>
                <c:pt idx="66">
                  <c:v>-8.3333333333333321</c:v>
                </c:pt>
                <c:pt idx="67">
                  <c:v>-8.5353535353535364</c:v>
                </c:pt>
                <c:pt idx="68">
                  <c:v>-8.737373737373737</c:v>
                </c:pt>
                <c:pt idx="69">
                  <c:v>-8.9393939393939412</c:v>
                </c:pt>
                <c:pt idx="70">
                  <c:v>-9.1414141414141419</c:v>
                </c:pt>
                <c:pt idx="71">
                  <c:v>-9.3434343434343425</c:v>
                </c:pt>
                <c:pt idx="72">
                  <c:v>-9.5454545454545467</c:v>
                </c:pt>
                <c:pt idx="73">
                  <c:v>-9.7474747474747474</c:v>
                </c:pt>
                <c:pt idx="74">
                  <c:v>-9.9494949494949498</c:v>
                </c:pt>
                <c:pt idx="75">
                  <c:v>-10.151515151515152</c:v>
                </c:pt>
                <c:pt idx="76">
                  <c:v>-10.353535353535353</c:v>
                </c:pt>
                <c:pt idx="77">
                  <c:v>-10.555555555555555</c:v>
                </c:pt>
                <c:pt idx="78">
                  <c:v>-10.757575757575758</c:v>
                </c:pt>
                <c:pt idx="79">
                  <c:v>-10.95959595959596</c:v>
                </c:pt>
                <c:pt idx="80">
                  <c:v>-11.161616161616163</c:v>
                </c:pt>
                <c:pt idx="81">
                  <c:v>-11.363636363636363</c:v>
                </c:pt>
                <c:pt idx="82">
                  <c:v>-11.565656565656568</c:v>
                </c:pt>
                <c:pt idx="83">
                  <c:v>-11.767676767676768</c:v>
                </c:pt>
                <c:pt idx="84">
                  <c:v>-11.969696969696969</c:v>
                </c:pt>
                <c:pt idx="85">
                  <c:v>-12.171717171717169</c:v>
                </c:pt>
                <c:pt idx="86">
                  <c:v>-12.373737373737374</c:v>
                </c:pt>
                <c:pt idx="87">
                  <c:v>-12.575757575757574</c:v>
                </c:pt>
                <c:pt idx="88">
                  <c:v>-12.777777777777779</c:v>
                </c:pt>
                <c:pt idx="89">
                  <c:v>-12.979797979797979</c:v>
                </c:pt>
                <c:pt idx="90">
                  <c:v>-13.18181818181818</c:v>
                </c:pt>
                <c:pt idx="91">
                  <c:v>-13.383838383838384</c:v>
                </c:pt>
                <c:pt idx="92">
                  <c:v>-13.585858585858585</c:v>
                </c:pt>
                <c:pt idx="93">
                  <c:v>-13.787878787878789</c:v>
                </c:pt>
                <c:pt idx="94">
                  <c:v>-13.98989898989899</c:v>
                </c:pt>
                <c:pt idx="95">
                  <c:v>-14.19191919191919</c:v>
                </c:pt>
                <c:pt idx="96">
                  <c:v>-14.393939393939394</c:v>
                </c:pt>
                <c:pt idx="97">
                  <c:v>-14.595959595959595</c:v>
                </c:pt>
                <c:pt idx="98">
                  <c:v>-14.797979797979799</c:v>
                </c:pt>
                <c:pt idx="99">
                  <c:v>-15</c:v>
                </c:pt>
              </c:numCache>
            </c:numRef>
          </c:xVal>
          <c:yVal>
            <c:numRef>
              <c:f>'H2 only, 100Ahrs'!$H$13:$H$112</c:f>
              <c:numCache>
                <c:formatCode>0.00E+00</c:formatCode>
                <c:ptCount val="100"/>
                <c:pt idx="0">
                  <c:v>2.6946299999999998E-9</c:v>
                </c:pt>
                <c:pt idx="1">
                  <c:v>3.0482699999999999E-9</c:v>
                </c:pt>
                <c:pt idx="2">
                  <c:v>3.6688499999999998E-9</c:v>
                </c:pt>
                <c:pt idx="3">
                  <c:v>4.4982500000000003E-9</c:v>
                </c:pt>
                <c:pt idx="4">
                  <c:v>5.1026600000000002E-9</c:v>
                </c:pt>
                <c:pt idx="5">
                  <c:v>6.0052899999999996E-9</c:v>
                </c:pt>
                <c:pt idx="6">
                  <c:v>7.0610999999999999E-9</c:v>
                </c:pt>
                <c:pt idx="7">
                  <c:v>8.3602700000000001E-9</c:v>
                </c:pt>
                <c:pt idx="8">
                  <c:v>8.9152199999999997E-9</c:v>
                </c:pt>
                <c:pt idx="9">
                  <c:v>1.0117800000000001E-8</c:v>
                </c:pt>
                <c:pt idx="10">
                  <c:v>1.1270700000000001E-8</c:v>
                </c:pt>
                <c:pt idx="11">
                  <c:v>1.3141E-8</c:v>
                </c:pt>
                <c:pt idx="12">
                  <c:v>1.3931000000000001E-8</c:v>
                </c:pt>
                <c:pt idx="13">
                  <c:v>1.54316E-8</c:v>
                </c:pt>
                <c:pt idx="14">
                  <c:v>1.65401E-8</c:v>
                </c:pt>
                <c:pt idx="15">
                  <c:v>1.7783800000000001E-8</c:v>
                </c:pt>
                <c:pt idx="16">
                  <c:v>1.8631099999999999E-8</c:v>
                </c:pt>
                <c:pt idx="17">
                  <c:v>2.0131399999999999E-8</c:v>
                </c:pt>
                <c:pt idx="18">
                  <c:v>2.18025E-8</c:v>
                </c:pt>
                <c:pt idx="19">
                  <c:v>2.3476300000000001E-8</c:v>
                </c:pt>
                <c:pt idx="20">
                  <c:v>2.63405E-8</c:v>
                </c:pt>
                <c:pt idx="21">
                  <c:v>2.8727200000000001E-8</c:v>
                </c:pt>
                <c:pt idx="22">
                  <c:v>3.1417399999999998E-8</c:v>
                </c:pt>
                <c:pt idx="23">
                  <c:v>3.2759700000000001E-8</c:v>
                </c:pt>
                <c:pt idx="24">
                  <c:v>3.39021E-8</c:v>
                </c:pt>
                <c:pt idx="25">
                  <c:v>3.4942299999999999E-8</c:v>
                </c:pt>
                <c:pt idx="26">
                  <c:v>3.4358299999999999E-8</c:v>
                </c:pt>
                <c:pt idx="27">
                  <c:v>3.5793199999999999E-8</c:v>
                </c:pt>
                <c:pt idx="28">
                  <c:v>3.6788599999999998E-8</c:v>
                </c:pt>
                <c:pt idx="29">
                  <c:v>3.6672300000000002E-8</c:v>
                </c:pt>
                <c:pt idx="30">
                  <c:v>3.78679E-8</c:v>
                </c:pt>
                <c:pt idx="31">
                  <c:v>3.6594899999999999E-8</c:v>
                </c:pt>
                <c:pt idx="32">
                  <c:v>3.6019599999999999E-8</c:v>
                </c:pt>
                <c:pt idx="33">
                  <c:v>3.5026499999999999E-8</c:v>
                </c:pt>
                <c:pt idx="34">
                  <c:v>3.4726100000000002E-8</c:v>
                </c:pt>
                <c:pt idx="35">
                  <c:v>3.4234900000000003E-8</c:v>
                </c:pt>
                <c:pt idx="36">
                  <c:v>3.2943599999999999E-8</c:v>
                </c:pt>
                <c:pt idx="37">
                  <c:v>3.3076700000000003E-8</c:v>
                </c:pt>
                <c:pt idx="38">
                  <c:v>3.2413500000000001E-8</c:v>
                </c:pt>
                <c:pt idx="39">
                  <c:v>3.24743E-8</c:v>
                </c:pt>
                <c:pt idx="40">
                  <c:v>3.2802999999999999E-8</c:v>
                </c:pt>
                <c:pt idx="41">
                  <c:v>3.8992299999999999E-8</c:v>
                </c:pt>
                <c:pt idx="42">
                  <c:v>4.8761600000000002E-8</c:v>
                </c:pt>
                <c:pt idx="43">
                  <c:v>6.4595500000000004E-8</c:v>
                </c:pt>
                <c:pt idx="44">
                  <c:v>7.5996300000000004E-8</c:v>
                </c:pt>
                <c:pt idx="45">
                  <c:v>8.0642800000000005E-8</c:v>
                </c:pt>
                <c:pt idx="46">
                  <c:v>8.7902599999999995E-8</c:v>
                </c:pt>
                <c:pt idx="47">
                  <c:v>9.1506199999999997E-8</c:v>
                </c:pt>
                <c:pt idx="48">
                  <c:v>9.4698799999999996E-8</c:v>
                </c:pt>
                <c:pt idx="49">
                  <c:v>9.8924400000000001E-8</c:v>
                </c:pt>
                <c:pt idx="50">
                  <c:v>9.8939600000000003E-8</c:v>
                </c:pt>
                <c:pt idx="51">
                  <c:v>1.03024E-7</c:v>
                </c:pt>
                <c:pt idx="52">
                  <c:v>1.28018E-7</c:v>
                </c:pt>
                <c:pt idx="53">
                  <c:v>1.47014E-7</c:v>
                </c:pt>
                <c:pt idx="54">
                  <c:v>1.6854800000000001E-7</c:v>
                </c:pt>
                <c:pt idx="55">
                  <c:v>1.88781E-7</c:v>
                </c:pt>
                <c:pt idx="56">
                  <c:v>2.0820800000000001E-7</c:v>
                </c:pt>
                <c:pt idx="57">
                  <c:v>2.2081200000000001E-7</c:v>
                </c:pt>
                <c:pt idx="58">
                  <c:v>2.3566999999999999E-7</c:v>
                </c:pt>
                <c:pt idx="59">
                  <c:v>2.4464600000000001E-7</c:v>
                </c:pt>
                <c:pt idx="60">
                  <c:v>2.5394400000000001E-7</c:v>
                </c:pt>
                <c:pt idx="61">
                  <c:v>2.6465700000000001E-7</c:v>
                </c:pt>
                <c:pt idx="62">
                  <c:v>2.7145200000000001E-7</c:v>
                </c:pt>
                <c:pt idx="63">
                  <c:v>2.8235399999999999E-7</c:v>
                </c:pt>
                <c:pt idx="64">
                  <c:v>2.88319E-7</c:v>
                </c:pt>
                <c:pt idx="65">
                  <c:v>2.9484699999999999E-7</c:v>
                </c:pt>
                <c:pt idx="66">
                  <c:v>2.9750400000000001E-7</c:v>
                </c:pt>
                <c:pt idx="67">
                  <c:v>2.9918499999999999E-7</c:v>
                </c:pt>
                <c:pt idx="68">
                  <c:v>3.0664699999999998E-7</c:v>
                </c:pt>
                <c:pt idx="69">
                  <c:v>3.1004500000000002E-7</c:v>
                </c:pt>
                <c:pt idx="70">
                  <c:v>3.0929500000000002E-7</c:v>
                </c:pt>
                <c:pt idx="71">
                  <c:v>3.1579299999999997E-7</c:v>
                </c:pt>
                <c:pt idx="72">
                  <c:v>3.2006999999999998E-7</c:v>
                </c:pt>
                <c:pt idx="73">
                  <c:v>3.2616699999999999E-7</c:v>
                </c:pt>
                <c:pt idx="74">
                  <c:v>3.29428E-7</c:v>
                </c:pt>
                <c:pt idx="75">
                  <c:v>3.3266400000000002E-7</c:v>
                </c:pt>
                <c:pt idx="76">
                  <c:v>3.3180699999999997E-7</c:v>
                </c:pt>
                <c:pt idx="77">
                  <c:v>3.3236300000000002E-7</c:v>
                </c:pt>
                <c:pt idx="78">
                  <c:v>3.3340000000000001E-7</c:v>
                </c:pt>
                <c:pt idx="79">
                  <c:v>3.3175399999999999E-7</c:v>
                </c:pt>
                <c:pt idx="80">
                  <c:v>3.3125499999999998E-7</c:v>
                </c:pt>
                <c:pt idx="81">
                  <c:v>3.3278100000000002E-7</c:v>
                </c:pt>
                <c:pt idx="82">
                  <c:v>3.30475E-7</c:v>
                </c:pt>
                <c:pt idx="83">
                  <c:v>3.2665199999999998E-7</c:v>
                </c:pt>
                <c:pt idx="84">
                  <c:v>3.2555600000000001E-7</c:v>
                </c:pt>
                <c:pt idx="85">
                  <c:v>3.22029E-7</c:v>
                </c:pt>
                <c:pt idx="86">
                  <c:v>3.1802900000000002E-7</c:v>
                </c:pt>
                <c:pt idx="87">
                  <c:v>3.1481499999999998E-7</c:v>
                </c:pt>
                <c:pt idx="88">
                  <c:v>3.0887399999999999E-7</c:v>
                </c:pt>
                <c:pt idx="89">
                  <c:v>3.0532100000000001E-7</c:v>
                </c:pt>
                <c:pt idx="90">
                  <c:v>2.988E-7</c:v>
                </c:pt>
                <c:pt idx="91">
                  <c:v>2.9021699999999998E-7</c:v>
                </c:pt>
                <c:pt idx="92">
                  <c:v>2.8402700000000001E-7</c:v>
                </c:pt>
                <c:pt idx="93">
                  <c:v>2.77184E-7</c:v>
                </c:pt>
                <c:pt idx="94">
                  <c:v>2.7003300000000002E-7</c:v>
                </c:pt>
                <c:pt idx="95">
                  <c:v>2.6292900000000001E-7</c:v>
                </c:pt>
                <c:pt idx="96">
                  <c:v>2.5400999999999998E-7</c:v>
                </c:pt>
                <c:pt idx="97">
                  <c:v>2.4566700000000003E-7</c:v>
                </c:pt>
                <c:pt idx="98">
                  <c:v>2.3645700000000001E-7</c:v>
                </c:pt>
                <c:pt idx="99">
                  <c:v>2.2752299999999999E-7</c:v>
                </c:pt>
              </c:numCache>
            </c:numRef>
          </c:yVal>
          <c:smooth val="1"/>
          <c:extLst>
            <c:ext xmlns:c16="http://schemas.microsoft.com/office/drawing/2014/chart" uri="{C3380CC4-5D6E-409C-BE32-E72D297353CC}">
              <c16:uniqueId val="{00000002-A5B7-4199-8295-EB902B96618F}"/>
            </c:ext>
          </c:extLst>
        </c:ser>
        <c:dLbls>
          <c:showLegendKey val="0"/>
          <c:showVal val="0"/>
          <c:showCatName val="0"/>
          <c:showSerName val="0"/>
          <c:showPercent val="0"/>
          <c:showBubbleSize val="0"/>
        </c:dLbls>
        <c:axId val="1814158719"/>
        <c:axId val="1814173695"/>
        <c:extLst/>
      </c:scatterChart>
      <c:valAx>
        <c:axId val="1814158719"/>
        <c:scaling>
          <c:orientation val="maxMin"/>
          <c:max val="5"/>
          <c:min val="-15"/>
        </c:scaling>
        <c:delete val="0"/>
        <c:axPos val="b"/>
        <c:majorGridlines>
          <c:spPr>
            <a:ln w="9525" cap="flat" cmpd="sng" algn="ctr">
              <a:solidFill>
                <a:schemeClr val="tx1">
                  <a:lumMod val="15000"/>
                  <a:lumOff val="85000"/>
                </a:schemeClr>
              </a:solidFill>
              <a:round/>
            </a:ln>
            <a:effectLst/>
          </c:spPr>
        </c:majorGridlines>
        <c:minorGridlines>
          <c:spPr>
            <a:ln w="9525" cap="flat" cmpd="sng" algn="ctr">
              <a:no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 [m]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out"/>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4173695"/>
        <c:crosses val="autoZero"/>
        <c:crossBetween val="midCat"/>
        <c:majorUnit val="1"/>
      </c:valAx>
      <c:valAx>
        <c:axId val="1814173695"/>
        <c:scaling>
          <c:logBase val="10"/>
          <c:orientation val="minMax"/>
          <c:max val="5.000000000000003E-7"/>
          <c:min val="5.0000000000000024E-10"/>
        </c:scaling>
        <c:delete val="0"/>
        <c:axPos val="r"/>
        <c:majorGridlines>
          <c:spPr>
            <a:ln w="1587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prstDash val="sysDash"/>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Pressure [mbar]</a:t>
                </a:r>
              </a:p>
            </c:rich>
          </c:tx>
          <c:layout>
            <c:manualLayout>
              <c:xMode val="edge"/>
              <c:yMode val="edge"/>
              <c:x val="6.0296946793272615E-3"/>
              <c:y val="0.3883831348004576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E+00" sourceLinked="1"/>
        <c:majorTickMark val="none"/>
        <c:minorTickMark val="none"/>
        <c:tickLblPos val="high"/>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415871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1B380B-59BD-4648-99FC-57D8C3A05C90}"/>
              </a:ext>
            </a:extLst>
          </p:cNvPr>
          <p:cNvSpPr>
            <a:spLocks noGrp="1"/>
          </p:cNvSpPr>
          <p:nvPr>
            <p:ph type="hdr" sz="quarter"/>
          </p:nvPr>
        </p:nvSpPr>
        <p:spPr>
          <a:xfrm>
            <a:off x="0" y="0"/>
            <a:ext cx="2773363" cy="58737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22FF8C0-86E1-4C7D-B2E7-755CD23850E5}"/>
              </a:ext>
            </a:extLst>
          </p:cNvPr>
          <p:cNvSpPr>
            <a:spLocks noGrp="1"/>
          </p:cNvSpPr>
          <p:nvPr>
            <p:ph type="dt" sz="quarter" idx="1"/>
          </p:nvPr>
        </p:nvSpPr>
        <p:spPr>
          <a:xfrm>
            <a:off x="3625850" y="0"/>
            <a:ext cx="2773363" cy="587375"/>
          </a:xfrm>
          <a:prstGeom prst="rect">
            <a:avLst/>
          </a:prstGeom>
        </p:spPr>
        <p:txBody>
          <a:bodyPr vert="horz" lIns="91440" tIns="45720" rIns="91440" bIns="45720" rtlCol="0"/>
          <a:lstStyle>
            <a:lvl1pPr algn="r">
              <a:defRPr sz="1200"/>
            </a:lvl1pPr>
          </a:lstStyle>
          <a:p>
            <a:fld id="{A9BEFCC0-7B02-4266-B144-81B583BBDA70}" type="datetimeFigureOut">
              <a:rPr lang="en-US" smtClean="0"/>
              <a:t>6/9/2023</a:t>
            </a:fld>
            <a:endParaRPr lang="en-US"/>
          </a:p>
        </p:txBody>
      </p:sp>
      <p:sp>
        <p:nvSpPr>
          <p:cNvPr id="4" name="Footer Placeholder 3">
            <a:extLst>
              <a:ext uri="{FF2B5EF4-FFF2-40B4-BE49-F238E27FC236}">
                <a16:creationId xmlns:a16="http://schemas.microsoft.com/office/drawing/2014/main" id="{1DA903E7-9306-4A12-9B25-53A9033FB314}"/>
              </a:ext>
            </a:extLst>
          </p:cNvPr>
          <p:cNvSpPr>
            <a:spLocks noGrp="1"/>
          </p:cNvSpPr>
          <p:nvPr>
            <p:ph type="ftr" sz="quarter" idx="2"/>
          </p:nvPr>
        </p:nvSpPr>
        <p:spPr>
          <a:xfrm>
            <a:off x="0" y="11141075"/>
            <a:ext cx="2773363" cy="5873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FF0B37-24CF-4EFC-94A7-680BE6966C7F}"/>
              </a:ext>
            </a:extLst>
          </p:cNvPr>
          <p:cNvSpPr>
            <a:spLocks noGrp="1"/>
          </p:cNvSpPr>
          <p:nvPr>
            <p:ph type="sldNum" sz="quarter" idx="3"/>
          </p:nvPr>
        </p:nvSpPr>
        <p:spPr>
          <a:xfrm>
            <a:off x="3625850" y="11141075"/>
            <a:ext cx="2773363" cy="587375"/>
          </a:xfrm>
          <a:prstGeom prst="rect">
            <a:avLst/>
          </a:prstGeom>
        </p:spPr>
        <p:txBody>
          <a:bodyPr vert="horz" lIns="91440" tIns="45720" rIns="91440" bIns="45720" rtlCol="0" anchor="b"/>
          <a:lstStyle>
            <a:lvl1pPr algn="r">
              <a:defRPr sz="1200"/>
            </a:lvl1pPr>
          </a:lstStyle>
          <a:p>
            <a:fld id="{15CD4F64-A18C-4548-A7E3-DDEA481A0F57}" type="slidenum">
              <a:rPr lang="en-US" smtClean="0"/>
              <a:t>‹#›</a:t>
            </a:fld>
            <a:endParaRPr lang="en-US"/>
          </a:p>
        </p:txBody>
      </p:sp>
    </p:spTree>
    <p:extLst>
      <p:ext uri="{BB962C8B-B14F-4D97-AF65-F5344CB8AC3E}">
        <p14:creationId xmlns:p14="http://schemas.microsoft.com/office/powerpoint/2010/main" val="37709947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773680" cy="588460"/>
          </a:xfrm>
          <a:prstGeom prst="rect">
            <a:avLst/>
          </a:prstGeom>
        </p:spPr>
        <p:txBody>
          <a:bodyPr vert="horz" lIns="103545" tIns="51773" rIns="103545" bIns="51773" rtlCol="0"/>
          <a:lstStyle>
            <a:lvl1pPr algn="l">
              <a:defRPr sz="1400"/>
            </a:lvl1pPr>
          </a:lstStyle>
          <a:p>
            <a:endParaRPr lang="en-US"/>
          </a:p>
        </p:txBody>
      </p:sp>
      <p:sp>
        <p:nvSpPr>
          <p:cNvPr id="3" name="Date Placeholder 2"/>
          <p:cNvSpPr>
            <a:spLocks noGrp="1"/>
          </p:cNvSpPr>
          <p:nvPr>
            <p:ph type="dt" idx="1"/>
          </p:nvPr>
        </p:nvSpPr>
        <p:spPr>
          <a:xfrm>
            <a:off x="3625639" y="0"/>
            <a:ext cx="2773680" cy="588460"/>
          </a:xfrm>
          <a:prstGeom prst="rect">
            <a:avLst/>
          </a:prstGeom>
        </p:spPr>
        <p:txBody>
          <a:bodyPr vert="horz" lIns="103545" tIns="51773" rIns="103545" bIns="51773" rtlCol="0"/>
          <a:lstStyle>
            <a:lvl1pPr algn="r">
              <a:defRPr sz="1400"/>
            </a:lvl1pPr>
          </a:lstStyle>
          <a:p>
            <a:fld id="{10A07F3E-2FAC-4F25-AB2D-57652CFB3F76}" type="datetimeFigureOut">
              <a:rPr lang="en-US" smtClean="0"/>
              <a:t>6/9/2023</a:t>
            </a:fld>
            <a:endParaRPr lang="en-US"/>
          </a:p>
        </p:txBody>
      </p:sp>
      <p:sp>
        <p:nvSpPr>
          <p:cNvPr id="4" name="Slide Image Placeholder 3"/>
          <p:cNvSpPr>
            <a:spLocks noGrp="1" noRot="1" noChangeAspect="1"/>
          </p:cNvSpPr>
          <p:nvPr>
            <p:ph type="sldImg" idx="2"/>
          </p:nvPr>
        </p:nvSpPr>
        <p:spPr>
          <a:xfrm>
            <a:off x="-317500" y="1466850"/>
            <a:ext cx="7035800" cy="3957638"/>
          </a:xfrm>
          <a:prstGeom prst="rect">
            <a:avLst/>
          </a:prstGeom>
          <a:noFill/>
          <a:ln w="12700">
            <a:solidFill>
              <a:prstClr val="black"/>
            </a:solidFill>
          </a:ln>
        </p:spPr>
        <p:txBody>
          <a:bodyPr vert="horz" lIns="103545" tIns="51773" rIns="103545" bIns="51773" rtlCol="0" anchor="ctr"/>
          <a:lstStyle/>
          <a:p>
            <a:endParaRPr lang="en-US"/>
          </a:p>
        </p:txBody>
      </p:sp>
      <p:sp>
        <p:nvSpPr>
          <p:cNvPr id="5" name="Notes Placeholder 4"/>
          <p:cNvSpPr>
            <a:spLocks noGrp="1"/>
          </p:cNvSpPr>
          <p:nvPr>
            <p:ph type="body" sz="quarter" idx="3"/>
          </p:nvPr>
        </p:nvSpPr>
        <p:spPr>
          <a:xfrm>
            <a:off x="640080" y="5644316"/>
            <a:ext cx="5120640" cy="4618078"/>
          </a:xfrm>
          <a:prstGeom prst="rect">
            <a:avLst/>
          </a:prstGeom>
        </p:spPr>
        <p:txBody>
          <a:bodyPr vert="horz" lIns="103545" tIns="51773" rIns="103545" bIns="517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139992"/>
            <a:ext cx="2773680" cy="588458"/>
          </a:xfrm>
          <a:prstGeom prst="rect">
            <a:avLst/>
          </a:prstGeom>
        </p:spPr>
        <p:txBody>
          <a:bodyPr vert="horz" lIns="103545" tIns="51773" rIns="103545" bIns="51773" rtlCol="0" anchor="b"/>
          <a:lstStyle>
            <a:lvl1pPr algn="l">
              <a:defRPr sz="1400"/>
            </a:lvl1pPr>
          </a:lstStyle>
          <a:p>
            <a:endParaRPr lang="en-US"/>
          </a:p>
        </p:txBody>
      </p:sp>
      <p:sp>
        <p:nvSpPr>
          <p:cNvPr id="7" name="Slide Number Placeholder 6"/>
          <p:cNvSpPr>
            <a:spLocks noGrp="1"/>
          </p:cNvSpPr>
          <p:nvPr>
            <p:ph type="sldNum" sz="quarter" idx="5"/>
          </p:nvPr>
        </p:nvSpPr>
        <p:spPr>
          <a:xfrm>
            <a:off x="3625639" y="11139992"/>
            <a:ext cx="2773680" cy="588458"/>
          </a:xfrm>
          <a:prstGeom prst="rect">
            <a:avLst/>
          </a:prstGeom>
        </p:spPr>
        <p:txBody>
          <a:bodyPr vert="horz" lIns="103545" tIns="51773" rIns="103545" bIns="51773" rtlCol="0" anchor="b"/>
          <a:lstStyle>
            <a:lvl1pPr algn="r">
              <a:defRPr sz="1400"/>
            </a:lvl1pPr>
          </a:lstStyle>
          <a:p>
            <a:fld id="{0F27E3DE-8F3D-4442-9E56-0EDB4E26FAF2}" type="slidenum">
              <a:rPr lang="en-US" smtClean="0"/>
              <a:t>‹#›</a:t>
            </a:fld>
            <a:endParaRPr lang="en-US"/>
          </a:p>
        </p:txBody>
      </p:sp>
    </p:spTree>
    <p:extLst>
      <p:ext uri="{BB962C8B-B14F-4D97-AF65-F5344CB8AC3E}">
        <p14:creationId xmlns:p14="http://schemas.microsoft.com/office/powerpoint/2010/main" val="1929796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CE404C41-9A1A-943F-87B0-80A48DF7B595}"/>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3A26237C-FFBE-70AE-2C55-D24BCC458DD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388" name="Slide Number Placeholder 3">
            <a:extLst>
              <a:ext uri="{FF2B5EF4-FFF2-40B4-BE49-F238E27FC236}">
                <a16:creationId xmlns:a16="http://schemas.microsoft.com/office/drawing/2014/main" id="{0BBAC127-BA35-6E8C-8F0B-C6C0E6F82D1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b="1">
                <a:solidFill>
                  <a:schemeClr val="tx1"/>
                </a:solidFill>
                <a:latin typeface="Arial" panose="020B0604020202020204" pitchFamily="34" charset="0"/>
              </a:defRPr>
            </a:lvl1pPr>
            <a:lvl2pPr marL="742950" indent="-285750" defTabSz="966788">
              <a:defRPr sz="1400" b="1">
                <a:solidFill>
                  <a:schemeClr val="tx1"/>
                </a:solidFill>
                <a:latin typeface="Arial" panose="020B0604020202020204" pitchFamily="34" charset="0"/>
              </a:defRPr>
            </a:lvl2pPr>
            <a:lvl3pPr marL="1143000" indent="-228600" defTabSz="966788">
              <a:defRPr sz="1400" b="1">
                <a:solidFill>
                  <a:schemeClr val="tx1"/>
                </a:solidFill>
                <a:latin typeface="Arial" panose="020B0604020202020204" pitchFamily="34" charset="0"/>
              </a:defRPr>
            </a:lvl3pPr>
            <a:lvl4pPr marL="1600200" indent="-228600" defTabSz="966788">
              <a:defRPr sz="1400" b="1">
                <a:solidFill>
                  <a:schemeClr val="tx1"/>
                </a:solidFill>
                <a:latin typeface="Arial" panose="020B0604020202020204" pitchFamily="34" charset="0"/>
              </a:defRPr>
            </a:lvl4pPr>
            <a:lvl5pPr marL="2057400" indent="-228600" defTabSz="966788">
              <a:defRPr sz="1400" b="1">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04F5DAAF-625E-4272-A0C5-4C0499C3A1F1}"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7E3DE-8F3D-4442-9E56-0EDB4E26FAF2}" type="slidenum">
              <a:rPr lang="en-US" smtClean="0"/>
              <a:t>20</a:t>
            </a:fld>
            <a:endParaRPr lang="en-US"/>
          </a:p>
        </p:txBody>
      </p:sp>
    </p:spTree>
    <p:extLst>
      <p:ext uri="{BB962C8B-B14F-4D97-AF65-F5344CB8AC3E}">
        <p14:creationId xmlns:p14="http://schemas.microsoft.com/office/powerpoint/2010/main" val="396830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45d989327c_1_2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0" name="Google Shape;530;g245d989327c_1_2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131840a361a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6" name="Google Shape;726;g131840a361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131e4c70358_0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g131e4c70358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131840a361a_0_8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5" name="Google Shape;735;g131840a361a_0_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131e4c70358_0_1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2" name="Google Shape;762;g131e4c70358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131e4c70358_0_1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4" name="Google Shape;774;g131e4c70358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45d989327c_1_4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0" name="Google Shape;570;g245d989327c_1_4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45d989327c_1_3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g245d989327c_1_3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24b5c1efbe_0_4:notes"/>
          <p:cNvSpPr txBox="1">
            <a:spLocks noGrp="1"/>
          </p:cNvSpPr>
          <p:nvPr>
            <p:ph type="body" idx="1"/>
          </p:nvPr>
        </p:nvSpPr>
        <p:spPr>
          <a:xfrm>
            <a:off x="685787" y="4343386"/>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g224b5c1efb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24b5c1efbe_0_15:notes"/>
          <p:cNvSpPr txBox="1">
            <a:spLocks noGrp="1"/>
          </p:cNvSpPr>
          <p:nvPr>
            <p:ph type="body" idx="1"/>
          </p:nvPr>
        </p:nvSpPr>
        <p:spPr>
          <a:xfrm>
            <a:off x="685787" y="4343386"/>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g224b5c1efb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24b5c1efbe_0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224b5c1efbe_0_255:notes"/>
          <p:cNvSpPr txBox="1">
            <a:spLocks noGrp="1"/>
          </p:cNvSpPr>
          <p:nvPr>
            <p:ph type="body" idx="1"/>
          </p:nvPr>
        </p:nvSpPr>
        <p:spPr>
          <a:xfrm>
            <a:off x="685800" y="4400550"/>
            <a:ext cx="5486400" cy="3600600"/>
          </a:xfrm>
          <a:prstGeom prst="rect">
            <a:avLst/>
          </a:prstGeom>
          <a:noFill/>
          <a:ln>
            <a:noFill/>
          </a:ln>
        </p:spPr>
        <p:txBody>
          <a:bodyPr spcFirstLastPara="1" wrap="square" lIns="103525" tIns="51750" rIns="103525" bIns="51750" anchor="t" anchorCtr="0">
            <a:noAutofit/>
          </a:bodyPr>
          <a:lstStyle/>
          <a:p>
            <a:pPr marL="0" lvl="0" indent="0" algn="l" rtl="0">
              <a:spcBef>
                <a:spcPts val="0"/>
              </a:spcBef>
              <a:spcAft>
                <a:spcPts val="0"/>
              </a:spcAft>
              <a:buNone/>
            </a:pPr>
            <a:endParaRPr dirty="0"/>
          </a:p>
        </p:txBody>
      </p:sp>
      <p:sp>
        <p:nvSpPr>
          <p:cNvPr id="385" name="Google Shape;385;g224b5c1efbe_0_255:notes"/>
          <p:cNvSpPr txBox="1">
            <a:spLocks noGrp="1"/>
          </p:cNvSpPr>
          <p:nvPr>
            <p:ph type="sldNum" idx="12"/>
          </p:nvPr>
        </p:nvSpPr>
        <p:spPr>
          <a:xfrm>
            <a:off x="3884613" y="8685213"/>
            <a:ext cx="2971800" cy="459000"/>
          </a:xfrm>
          <a:prstGeom prst="rect">
            <a:avLst/>
          </a:prstGeom>
          <a:noFill/>
          <a:ln>
            <a:noFill/>
          </a:ln>
        </p:spPr>
        <p:txBody>
          <a:bodyPr spcFirstLastPara="1" wrap="square" lIns="103525" tIns="51750" rIns="103525" bIns="5175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BaBar</a:t>
            </a:r>
            <a:r>
              <a:rPr lang="en-US" dirty="0"/>
              <a:t> 2.8M 1.4T    ATHENA 3.2M 3.0T</a:t>
            </a:r>
          </a:p>
        </p:txBody>
      </p:sp>
      <p:sp>
        <p:nvSpPr>
          <p:cNvPr id="4" name="Slide Number Placeholder 3"/>
          <p:cNvSpPr>
            <a:spLocks noGrp="1"/>
          </p:cNvSpPr>
          <p:nvPr>
            <p:ph type="sldNum" sz="quarter" idx="5"/>
          </p:nvPr>
        </p:nvSpPr>
        <p:spPr/>
        <p:txBody>
          <a:bodyPr/>
          <a:lstStyle/>
          <a:p>
            <a:fld id="{0F27E3DE-8F3D-4442-9E56-0EDB4E26FAF2}" type="slidenum">
              <a:rPr lang="en-US" smtClean="0"/>
              <a:t>11</a:t>
            </a:fld>
            <a:endParaRPr lang="en-US"/>
          </a:p>
        </p:txBody>
      </p:sp>
    </p:spTree>
    <p:extLst>
      <p:ext uri="{BB962C8B-B14F-4D97-AF65-F5344CB8AC3E}">
        <p14:creationId xmlns:p14="http://schemas.microsoft.com/office/powerpoint/2010/main" val="1740826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 countries total</a:t>
            </a:r>
          </a:p>
        </p:txBody>
      </p:sp>
      <p:sp>
        <p:nvSpPr>
          <p:cNvPr id="4" name="Slide Number Placeholder 3"/>
          <p:cNvSpPr>
            <a:spLocks noGrp="1"/>
          </p:cNvSpPr>
          <p:nvPr>
            <p:ph type="sldNum" sz="quarter" idx="5"/>
          </p:nvPr>
        </p:nvSpPr>
        <p:spPr/>
        <p:txBody>
          <a:bodyPr/>
          <a:lstStyle/>
          <a:p>
            <a:fld id="{0F27E3DE-8F3D-4442-9E56-0EDB4E26FAF2}" type="slidenum">
              <a:rPr lang="en-US" smtClean="0"/>
              <a:t>12</a:t>
            </a:fld>
            <a:endParaRPr lang="en-US"/>
          </a:p>
        </p:txBody>
      </p:sp>
    </p:spTree>
    <p:extLst>
      <p:ext uri="{BB962C8B-B14F-4D97-AF65-F5344CB8AC3E}">
        <p14:creationId xmlns:p14="http://schemas.microsoft.com/office/powerpoint/2010/main" val="2547851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24b5c1efbe_0_4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g224b5c1efbe_0_4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24b5c1efbe_0_6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7" name="Google Shape;467;g224b5c1efbe_0_6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45d989327c_1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g245d989327c_1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5AB34-511A-FD0A-45FB-B3D367E76A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947CD7-C734-21F6-81DC-8290AD721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45552A-C9A1-3B8D-7A2D-F5441EEA6A8E}"/>
              </a:ext>
            </a:extLst>
          </p:cNvPr>
          <p:cNvSpPr>
            <a:spLocks noGrp="1"/>
          </p:cNvSpPr>
          <p:nvPr>
            <p:ph type="dt" sz="half" idx="10"/>
          </p:nvPr>
        </p:nvSpPr>
        <p:spPr/>
        <p:txBody>
          <a:bodyPr/>
          <a:lstStyle/>
          <a:p>
            <a:r>
              <a:rPr lang="en-US"/>
              <a:t>6/9/2023</a:t>
            </a:r>
          </a:p>
        </p:txBody>
      </p:sp>
      <p:sp>
        <p:nvSpPr>
          <p:cNvPr id="5" name="Footer Placeholder 4">
            <a:extLst>
              <a:ext uri="{FF2B5EF4-FFF2-40B4-BE49-F238E27FC236}">
                <a16:creationId xmlns:a16="http://schemas.microsoft.com/office/drawing/2014/main" id="{4207893C-2C1F-EBE1-FB9B-B608C68488F9}"/>
              </a:ext>
            </a:extLst>
          </p:cNvPr>
          <p:cNvSpPr>
            <a:spLocks noGrp="1"/>
          </p:cNvSpPr>
          <p:nvPr>
            <p:ph type="ftr" sz="quarter" idx="11"/>
          </p:nvPr>
        </p:nvSpPr>
        <p:spPr/>
        <p:txBody>
          <a:bodyPr/>
          <a:lstStyle/>
          <a:p>
            <a:r>
              <a:rPr lang="en-US"/>
              <a:t>2023 CTEQ Summer School</a:t>
            </a:r>
          </a:p>
        </p:txBody>
      </p:sp>
      <p:sp>
        <p:nvSpPr>
          <p:cNvPr id="6" name="Slide Number Placeholder 5">
            <a:extLst>
              <a:ext uri="{FF2B5EF4-FFF2-40B4-BE49-F238E27FC236}">
                <a16:creationId xmlns:a16="http://schemas.microsoft.com/office/drawing/2014/main" id="{4D856ED7-D41B-2D16-06CA-A7C673BE3CC3}"/>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2688530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E58DC-EC7D-1AAE-FC0C-EFA2DBBA96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119D6F-A165-85EA-8148-8317F9EDFE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50DB6-7CEF-B406-D3D9-151521C949CE}"/>
              </a:ext>
            </a:extLst>
          </p:cNvPr>
          <p:cNvSpPr>
            <a:spLocks noGrp="1"/>
          </p:cNvSpPr>
          <p:nvPr>
            <p:ph type="dt" sz="half" idx="10"/>
          </p:nvPr>
        </p:nvSpPr>
        <p:spPr/>
        <p:txBody>
          <a:bodyPr/>
          <a:lstStyle/>
          <a:p>
            <a:r>
              <a:rPr lang="en-US"/>
              <a:t>6/9/2023</a:t>
            </a:r>
          </a:p>
        </p:txBody>
      </p:sp>
      <p:sp>
        <p:nvSpPr>
          <p:cNvPr id="5" name="Footer Placeholder 4">
            <a:extLst>
              <a:ext uri="{FF2B5EF4-FFF2-40B4-BE49-F238E27FC236}">
                <a16:creationId xmlns:a16="http://schemas.microsoft.com/office/drawing/2014/main" id="{FAE2322C-6410-55F0-D892-B131B6997969}"/>
              </a:ext>
            </a:extLst>
          </p:cNvPr>
          <p:cNvSpPr>
            <a:spLocks noGrp="1"/>
          </p:cNvSpPr>
          <p:nvPr>
            <p:ph type="ftr" sz="quarter" idx="11"/>
          </p:nvPr>
        </p:nvSpPr>
        <p:spPr/>
        <p:txBody>
          <a:bodyPr/>
          <a:lstStyle/>
          <a:p>
            <a:r>
              <a:rPr lang="en-US"/>
              <a:t>2023 CTEQ Summer School</a:t>
            </a:r>
          </a:p>
        </p:txBody>
      </p:sp>
      <p:sp>
        <p:nvSpPr>
          <p:cNvPr id="6" name="Slide Number Placeholder 5">
            <a:extLst>
              <a:ext uri="{FF2B5EF4-FFF2-40B4-BE49-F238E27FC236}">
                <a16:creationId xmlns:a16="http://schemas.microsoft.com/office/drawing/2014/main" id="{E88312EE-FC0C-F3A3-E0D7-778686D8C375}"/>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3708137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399AC2-BF2C-3B86-904C-346D92D26B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EC373F-E4F1-6A11-3C23-AEBA271E78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73865-0919-6864-3097-95B6E7972ED2}"/>
              </a:ext>
            </a:extLst>
          </p:cNvPr>
          <p:cNvSpPr>
            <a:spLocks noGrp="1"/>
          </p:cNvSpPr>
          <p:nvPr>
            <p:ph type="dt" sz="half" idx="10"/>
          </p:nvPr>
        </p:nvSpPr>
        <p:spPr/>
        <p:txBody>
          <a:bodyPr/>
          <a:lstStyle/>
          <a:p>
            <a:r>
              <a:rPr lang="en-US"/>
              <a:t>6/9/2023</a:t>
            </a:r>
          </a:p>
        </p:txBody>
      </p:sp>
      <p:sp>
        <p:nvSpPr>
          <p:cNvPr id="5" name="Footer Placeholder 4">
            <a:extLst>
              <a:ext uri="{FF2B5EF4-FFF2-40B4-BE49-F238E27FC236}">
                <a16:creationId xmlns:a16="http://schemas.microsoft.com/office/drawing/2014/main" id="{EBA333B7-AA9C-C8D3-A171-FE697565EE4F}"/>
              </a:ext>
            </a:extLst>
          </p:cNvPr>
          <p:cNvSpPr>
            <a:spLocks noGrp="1"/>
          </p:cNvSpPr>
          <p:nvPr>
            <p:ph type="ftr" sz="quarter" idx="11"/>
          </p:nvPr>
        </p:nvSpPr>
        <p:spPr/>
        <p:txBody>
          <a:bodyPr/>
          <a:lstStyle/>
          <a:p>
            <a:r>
              <a:rPr lang="en-US"/>
              <a:t>2023 CTEQ Summer School</a:t>
            </a:r>
          </a:p>
        </p:txBody>
      </p:sp>
      <p:sp>
        <p:nvSpPr>
          <p:cNvPr id="6" name="Slide Number Placeholder 5">
            <a:extLst>
              <a:ext uri="{FF2B5EF4-FFF2-40B4-BE49-F238E27FC236}">
                <a16:creationId xmlns:a16="http://schemas.microsoft.com/office/drawing/2014/main" id="{AA9917D7-4F3D-F06C-89C8-B22ED9066061}"/>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3988542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808A0CE-7F07-794B-83E2-4CD24BFD7FF3}"/>
              </a:ext>
            </a:extLst>
          </p:cNvPr>
          <p:cNvSpPr>
            <a:spLocks noGrp="1" noChangeArrowheads="1"/>
          </p:cNvSpPr>
          <p:nvPr>
            <p:ph type="dt" sz="half" idx="10"/>
          </p:nvPr>
        </p:nvSpPr>
        <p:spPr/>
        <p:txBody>
          <a:bodyPr/>
          <a:lstStyle>
            <a:lvl1pPr>
              <a:defRPr/>
            </a:lvl1pPr>
          </a:lstStyle>
          <a:p>
            <a:pPr>
              <a:defRPr/>
            </a:pPr>
            <a:r>
              <a:rPr lang="en-US"/>
              <a:t>6/9/2023</a:t>
            </a:r>
          </a:p>
        </p:txBody>
      </p:sp>
      <p:sp>
        <p:nvSpPr>
          <p:cNvPr id="5" name="Rectangle 5">
            <a:extLst>
              <a:ext uri="{FF2B5EF4-FFF2-40B4-BE49-F238E27FC236}">
                <a16:creationId xmlns:a16="http://schemas.microsoft.com/office/drawing/2014/main" id="{A93FA085-D3E0-8A8A-21AF-A92C2A25BEE4}"/>
              </a:ext>
            </a:extLst>
          </p:cNvPr>
          <p:cNvSpPr>
            <a:spLocks noGrp="1" noChangeArrowheads="1"/>
          </p:cNvSpPr>
          <p:nvPr>
            <p:ph type="ftr" sz="quarter" idx="11"/>
          </p:nvPr>
        </p:nvSpPr>
        <p:spPr/>
        <p:txBody>
          <a:bodyPr/>
          <a:lstStyle>
            <a:lvl1pPr>
              <a:defRPr/>
            </a:lvl1pPr>
          </a:lstStyle>
          <a:p>
            <a:pPr>
              <a:defRPr/>
            </a:pPr>
            <a:r>
              <a:rPr lang="en-US"/>
              <a:t>2023 CTEQ Summer School</a:t>
            </a:r>
          </a:p>
        </p:txBody>
      </p:sp>
      <p:sp>
        <p:nvSpPr>
          <p:cNvPr id="6" name="Rectangle 6">
            <a:extLst>
              <a:ext uri="{FF2B5EF4-FFF2-40B4-BE49-F238E27FC236}">
                <a16:creationId xmlns:a16="http://schemas.microsoft.com/office/drawing/2014/main" id="{C0ED2090-F488-AA56-6A70-80951B4D8992}"/>
              </a:ext>
            </a:extLst>
          </p:cNvPr>
          <p:cNvSpPr>
            <a:spLocks noGrp="1" noChangeArrowheads="1"/>
          </p:cNvSpPr>
          <p:nvPr>
            <p:ph type="sldNum" sz="quarter" idx="12"/>
          </p:nvPr>
        </p:nvSpPr>
        <p:spPr/>
        <p:txBody>
          <a:bodyPr/>
          <a:lstStyle>
            <a:lvl1pPr>
              <a:defRPr/>
            </a:lvl1pPr>
          </a:lstStyle>
          <a:p>
            <a:pPr>
              <a:defRPr/>
            </a:pPr>
            <a:fld id="{40469A36-7068-4AB8-8E9F-ED9B90675524}" type="slidenum">
              <a:rPr lang="en-US" altLang="en-US"/>
              <a:pPr>
                <a:defRPr/>
              </a:pPr>
              <a:t>‹#›</a:t>
            </a:fld>
            <a:endParaRPr lang="en-US" altLang="en-US"/>
          </a:p>
        </p:txBody>
      </p:sp>
    </p:spTree>
    <p:extLst>
      <p:ext uri="{BB962C8B-B14F-4D97-AF65-F5344CB8AC3E}">
        <p14:creationId xmlns:p14="http://schemas.microsoft.com/office/powerpoint/2010/main" val="2838499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714DF5-E09C-F1BC-5469-654D8032515B}"/>
              </a:ext>
            </a:extLst>
          </p:cNvPr>
          <p:cNvSpPr>
            <a:spLocks noGrp="1" noChangeArrowheads="1"/>
          </p:cNvSpPr>
          <p:nvPr>
            <p:ph type="dt" sz="half" idx="10"/>
          </p:nvPr>
        </p:nvSpPr>
        <p:spPr/>
        <p:txBody>
          <a:bodyPr/>
          <a:lstStyle>
            <a:lvl1pPr>
              <a:defRPr/>
            </a:lvl1pPr>
          </a:lstStyle>
          <a:p>
            <a:pPr>
              <a:defRPr/>
            </a:pPr>
            <a:r>
              <a:rPr lang="en-US"/>
              <a:t>6/9/2023</a:t>
            </a:r>
          </a:p>
        </p:txBody>
      </p:sp>
      <p:sp>
        <p:nvSpPr>
          <p:cNvPr id="5" name="Rectangle 5">
            <a:extLst>
              <a:ext uri="{FF2B5EF4-FFF2-40B4-BE49-F238E27FC236}">
                <a16:creationId xmlns:a16="http://schemas.microsoft.com/office/drawing/2014/main" id="{2FC4C7AF-7852-4E64-2109-9699A94C389F}"/>
              </a:ext>
            </a:extLst>
          </p:cNvPr>
          <p:cNvSpPr>
            <a:spLocks noGrp="1" noChangeArrowheads="1"/>
          </p:cNvSpPr>
          <p:nvPr>
            <p:ph type="ftr" sz="quarter" idx="11"/>
          </p:nvPr>
        </p:nvSpPr>
        <p:spPr/>
        <p:txBody>
          <a:bodyPr/>
          <a:lstStyle>
            <a:lvl1pPr>
              <a:defRPr/>
            </a:lvl1pPr>
          </a:lstStyle>
          <a:p>
            <a:pPr>
              <a:defRPr/>
            </a:pPr>
            <a:r>
              <a:rPr lang="en-US"/>
              <a:t>2023 CTEQ Summer School</a:t>
            </a:r>
          </a:p>
        </p:txBody>
      </p:sp>
      <p:sp>
        <p:nvSpPr>
          <p:cNvPr id="6" name="Rectangle 6">
            <a:extLst>
              <a:ext uri="{FF2B5EF4-FFF2-40B4-BE49-F238E27FC236}">
                <a16:creationId xmlns:a16="http://schemas.microsoft.com/office/drawing/2014/main" id="{122CDC45-6FD3-BC79-2E96-918E44AB6A95}"/>
              </a:ext>
            </a:extLst>
          </p:cNvPr>
          <p:cNvSpPr>
            <a:spLocks noGrp="1" noChangeArrowheads="1"/>
          </p:cNvSpPr>
          <p:nvPr>
            <p:ph type="sldNum" sz="quarter" idx="12"/>
          </p:nvPr>
        </p:nvSpPr>
        <p:spPr/>
        <p:txBody>
          <a:bodyPr/>
          <a:lstStyle>
            <a:lvl1pPr>
              <a:defRPr/>
            </a:lvl1pPr>
          </a:lstStyle>
          <a:p>
            <a:pPr>
              <a:defRPr/>
            </a:pPr>
            <a:fld id="{459D2CF6-DC3F-4E60-91E5-3A4E43A0454B}" type="slidenum">
              <a:rPr lang="en-US" altLang="en-US"/>
              <a:pPr>
                <a:defRPr/>
              </a:pPr>
              <a:t>‹#›</a:t>
            </a:fld>
            <a:endParaRPr lang="en-US" altLang="en-US"/>
          </a:p>
        </p:txBody>
      </p:sp>
    </p:spTree>
    <p:extLst>
      <p:ext uri="{BB962C8B-B14F-4D97-AF65-F5344CB8AC3E}">
        <p14:creationId xmlns:p14="http://schemas.microsoft.com/office/powerpoint/2010/main" val="2589671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339FABE-CA80-0E74-6EEA-46D4AB9DC8A8}"/>
              </a:ext>
            </a:extLst>
          </p:cNvPr>
          <p:cNvSpPr>
            <a:spLocks noGrp="1" noChangeArrowheads="1"/>
          </p:cNvSpPr>
          <p:nvPr>
            <p:ph type="dt" sz="half" idx="10"/>
          </p:nvPr>
        </p:nvSpPr>
        <p:spPr/>
        <p:txBody>
          <a:bodyPr/>
          <a:lstStyle>
            <a:lvl1pPr>
              <a:defRPr/>
            </a:lvl1pPr>
          </a:lstStyle>
          <a:p>
            <a:pPr>
              <a:defRPr/>
            </a:pPr>
            <a:r>
              <a:rPr lang="en-US"/>
              <a:t>6/9/2023</a:t>
            </a:r>
          </a:p>
        </p:txBody>
      </p:sp>
      <p:sp>
        <p:nvSpPr>
          <p:cNvPr id="5" name="Rectangle 5">
            <a:extLst>
              <a:ext uri="{FF2B5EF4-FFF2-40B4-BE49-F238E27FC236}">
                <a16:creationId xmlns:a16="http://schemas.microsoft.com/office/drawing/2014/main" id="{17E8A399-C17B-0454-621A-19184B88AE8F}"/>
              </a:ext>
            </a:extLst>
          </p:cNvPr>
          <p:cNvSpPr>
            <a:spLocks noGrp="1" noChangeArrowheads="1"/>
          </p:cNvSpPr>
          <p:nvPr>
            <p:ph type="ftr" sz="quarter" idx="11"/>
          </p:nvPr>
        </p:nvSpPr>
        <p:spPr/>
        <p:txBody>
          <a:bodyPr/>
          <a:lstStyle>
            <a:lvl1pPr>
              <a:defRPr/>
            </a:lvl1pPr>
          </a:lstStyle>
          <a:p>
            <a:pPr>
              <a:defRPr/>
            </a:pPr>
            <a:r>
              <a:rPr lang="en-US"/>
              <a:t>2023 CTEQ Summer School</a:t>
            </a:r>
          </a:p>
        </p:txBody>
      </p:sp>
      <p:sp>
        <p:nvSpPr>
          <p:cNvPr id="6" name="Rectangle 6">
            <a:extLst>
              <a:ext uri="{FF2B5EF4-FFF2-40B4-BE49-F238E27FC236}">
                <a16:creationId xmlns:a16="http://schemas.microsoft.com/office/drawing/2014/main" id="{7C2BD29C-C200-517E-76D4-6F4A4A0C39B5}"/>
              </a:ext>
            </a:extLst>
          </p:cNvPr>
          <p:cNvSpPr>
            <a:spLocks noGrp="1" noChangeArrowheads="1"/>
          </p:cNvSpPr>
          <p:nvPr>
            <p:ph type="sldNum" sz="quarter" idx="12"/>
          </p:nvPr>
        </p:nvSpPr>
        <p:spPr/>
        <p:txBody>
          <a:bodyPr/>
          <a:lstStyle>
            <a:lvl1pPr>
              <a:defRPr/>
            </a:lvl1pPr>
          </a:lstStyle>
          <a:p>
            <a:pPr>
              <a:defRPr/>
            </a:pPr>
            <a:fld id="{BAF93232-C089-4FAB-A383-50FAD2284333}" type="slidenum">
              <a:rPr lang="en-US" altLang="en-US"/>
              <a:pPr>
                <a:defRPr/>
              </a:pPr>
              <a:t>‹#›</a:t>
            </a:fld>
            <a:endParaRPr lang="en-US" altLang="en-US"/>
          </a:p>
        </p:txBody>
      </p:sp>
    </p:spTree>
    <p:extLst>
      <p:ext uri="{BB962C8B-B14F-4D97-AF65-F5344CB8AC3E}">
        <p14:creationId xmlns:p14="http://schemas.microsoft.com/office/powerpoint/2010/main" val="3740976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sz="half" idx="1"/>
          </p:nvPr>
        </p:nvSpPr>
        <p:spPr>
          <a:xfrm>
            <a:off x="914400" y="1066800"/>
            <a:ext cx="5080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066800"/>
            <a:ext cx="5080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
            <a:extLst>
              <a:ext uri="{FF2B5EF4-FFF2-40B4-BE49-F238E27FC236}">
                <a16:creationId xmlns:a16="http://schemas.microsoft.com/office/drawing/2014/main" id="{658D64FC-13F1-29A2-5701-E600A112B09D}"/>
              </a:ext>
            </a:extLst>
          </p:cNvPr>
          <p:cNvSpPr>
            <a:spLocks noGrp="1" noChangeArrowheads="1"/>
          </p:cNvSpPr>
          <p:nvPr>
            <p:ph type="dt" sz="half" idx="10"/>
          </p:nvPr>
        </p:nvSpPr>
        <p:spPr/>
        <p:txBody>
          <a:bodyPr/>
          <a:lstStyle>
            <a:lvl1pPr>
              <a:defRPr/>
            </a:lvl1pPr>
          </a:lstStyle>
          <a:p>
            <a:pPr>
              <a:defRPr/>
            </a:pPr>
            <a:r>
              <a:rPr lang="en-US"/>
              <a:t>6/9/2023</a:t>
            </a:r>
          </a:p>
        </p:txBody>
      </p:sp>
      <p:sp>
        <p:nvSpPr>
          <p:cNvPr id="6" name="Footer Placeholder 2">
            <a:extLst>
              <a:ext uri="{FF2B5EF4-FFF2-40B4-BE49-F238E27FC236}">
                <a16:creationId xmlns:a16="http://schemas.microsoft.com/office/drawing/2014/main" id="{E2137A23-7AFE-5651-0309-CCF8B998DE92}"/>
              </a:ext>
            </a:extLst>
          </p:cNvPr>
          <p:cNvSpPr>
            <a:spLocks noGrp="1" noChangeArrowheads="1"/>
          </p:cNvSpPr>
          <p:nvPr>
            <p:ph type="ftr" sz="quarter" idx="11"/>
          </p:nvPr>
        </p:nvSpPr>
        <p:spPr/>
        <p:txBody>
          <a:bodyPr/>
          <a:lstStyle>
            <a:lvl1pPr>
              <a:defRPr/>
            </a:lvl1pPr>
          </a:lstStyle>
          <a:p>
            <a:pPr>
              <a:defRPr/>
            </a:pPr>
            <a:r>
              <a:rPr lang="en-US"/>
              <a:t>2023 CTEQ Summer School</a:t>
            </a:r>
          </a:p>
        </p:txBody>
      </p:sp>
      <p:sp>
        <p:nvSpPr>
          <p:cNvPr id="7" name="Slide Number Placeholder 3">
            <a:extLst>
              <a:ext uri="{FF2B5EF4-FFF2-40B4-BE49-F238E27FC236}">
                <a16:creationId xmlns:a16="http://schemas.microsoft.com/office/drawing/2014/main" id="{34CB51C9-01A8-9A5E-9DA9-E9163387414E}"/>
              </a:ext>
            </a:extLst>
          </p:cNvPr>
          <p:cNvSpPr>
            <a:spLocks noGrp="1" noChangeArrowheads="1"/>
          </p:cNvSpPr>
          <p:nvPr>
            <p:ph type="sldNum" sz="quarter" idx="12"/>
          </p:nvPr>
        </p:nvSpPr>
        <p:spPr/>
        <p:txBody>
          <a:bodyPr/>
          <a:lstStyle>
            <a:lvl1pPr>
              <a:defRPr/>
            </a:lvl1pPr>
          </a:lstStyle>
          <a:p>
            <a:pPr>
              <a:defRPr/>
            </a:pPr>
            <a:fld id="{8EBF6C83-13A2-4B9C-B22A-18EB575FDD1A}" type="slidenum">
              <a:rPr lang="en-US" altLang="en-US"/>
              <a:pPr>
                <a:defRPr/>
              </a:pPr>
              <a:t>‹#›</a:t>
            </a:fld>
            <a:endParaRPr lang="en-US" altLang="en-US"/>
          </a:p>
        </p:txBody>
      </p:sp>
    </p:spTree>
    <p:extLst>
      <p:ext uri="{BB962C8B-B14F-4D97-AF65-F5344CB8AC3E}">
        <p14:creationId xmlns:p14="http://schemas.microsoft.com/office/powerpoint/2010/main" val="402077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sz="4400"/>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7816A3E-99E7-D172-1C39-7C09E13E9E26}"/>
              </a:ext>
            </a:extLst>
          </p:cNvPr>
          <p:cNvSpPr>
            <a:spLocks noGrp="1" noChangeArrowheads="1"/>
          </p:cNvSpPr>
          <p:nvPr>
            <p:ph type="dt" sz="half" idx="10"/>
          </p:nvPr>
        </p:nvSpPr>
        <p:spPr/>
        <p:txBody>
          <a:bodyPr/>
          <a:lstStyle>
            <a:lvl1pPr>
              <a:defRPr/>
            </a:lvl1pPr>
          </a:lstStyle>
          <a:p>
            <a:pPr>
              <a:defRPr/>
            </a:pPr>
            <a:r>
              <a:rPr lang="en-US"/>
              <a:t>6/9/2023</a:t>
            </a:r>
          </a:p>
        </p:txBody>
      </p:sp>
      <p:sp>
        <p:nvSpPr>
          <p:cNvPr id="8" name="Rectangle 5">
            <a:extLst>
              <a:ext uri="{FF2B5EF4-FFF2-40B4-BE49-F238E27FC236}">
                <a16:creationId xmlns:a16="http://schemas.microsoft.com/office/drawing/2014/main" id="{472A4295-8335-38C8-C86B-4AF5B02ADA79}"/>
              </a:ext>
            </a:extLst>
          </p:cNvPr>
          <p:cNvSpPr>
            <a:spLocks noGrp="1" noChangeArrowheads="1"/>
          </p:cNvSpPr>
          <p:nvPr>
            <p:ph type="ftr" sz="quarter" idx="11"/>
          </p:nvPr>
        </p:nvSpPr>
        <p:spPr/>
        <p:txBody>
          <a:bodyPr/>
          <a:lstStyle>
            <a:lvl1pPr>
              <a:defRPr/>
            </a:lvl1pPr>
          </a:lstStyle>
          <a:p>
            <a:pPr>
              <a:defRPr/>
            </a:pPr>
            <a:r>
              <a:rPr lang="en-US"/>
              <a:t>2023 CTEQ Summer School</a:t>
            </a:r>
          </a:p>
        </p:txBody>
      </p:sp>
      <p:sp>
        <p:nvSpPr>
          <p:cNvPr id="9" name="Rectangle 6">
            <a:extLst>
              <a:ext uri="{FF2B5EF4-FFF2-40B4-BE49-F238E27FC236}">
                <a16:creationId xmlns:a16="http://schemas.microsoft.com/office/drawing/2014/main" id="{4C583C6D-56C3-21F0-385E-122F61690FE7}"/>
              </a:ext>
            </a:extLst>
          </p:cNvPr>
          <p:cNvSpPr>
            <a:spLocks noGrp="1" noChangeArrowheads="1"/>
          </p:cNvSpPr>
          <p:nvPr>
            <p:ph type="sldNum" sz="quarter" idx="12"/>
          </p:nvPr>
        </p:nvSpPr>
        <p:spPr/>
        <p:txBody>
          <a:bodyPr/>
          <a:lstStyle>
            <a:lvl1pPr>
              <a:defRPr/>
            </a:lvl1pPr>
          </a:lstStyle>
          <a:p>
            <a:pPr>
              <a:defRPr/>
            </a:pPr>
            <a:fld id="{1C528B11-2BB9-4335-A15F-0B66737AB296}" type="slidenum">
              <a:rPr lang="en-US" altLang="en-US"/>
              <a:pPr>
                <a:defRPr/>
              </a:pPr>
              <a:t>‹#›</a:t>
            </a:fld>
            <a:endParaRPr lang="en-US" altLang="en-US"/>
          </a:p>
        </p:txBody>
      </p:sp>
    </p:spTree>
    <p:extLst>
      <p:ext uri="{BB962C8B-B14F-4D97-AF65-F5344CB8AC3E}">
        <p14:creationId xmlns:p14="http://schemas.microsoft.com/office/powerpoint/2010/main" val="1413674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Rectangle 4">
            <a:extLst>
              <a:ext uri="{FF2B5EF4-FFF2-40B4-BE49-F238E27FC236}">
                <a16:creationId xmlns:a16="http://schemas.microsoft.com/office/drawing/2014/main" id="{FA6A8EA7-CB96-DF30-D707-AC0E1B3D6971}"/>
              </a:ext>
            </a:extLst>
          </p:cNvPr>
          <p:cNvSpPr>
            <a:spLocks noGrp="1" noChangeArrowheads="1"/>
          </p:cNvSpPr>
          <p:nvPr>
            <p:ph type="dt" sz="half" idx="10"/>
          </p:nvPr>
        </p:nvSpPr>
        <p:spPr/>
        <p:txBody>
          <a:bodyPr/>
          <a:lstStyle>
            <a:lvl1pPr>
              <a:defRPr/>
            </a:lvl1pPr>
          </a:lstStyle>
          <a:p>
            <a:pPr>
              <a:defRPr/>
            </a:pPr>
            <a:r>
              <a:rPr lang="en-US"/>
              <a:t>6/9/2023</a:t>
            </a:r>
          </a:p>
        </p:txBody>
      </p:sp>
      <p:sp>
        <p:nvSpPr>
          <p:cNvPr id="4" name="Rectangle 5">
            <a:extLst>
              <a:ext uri="{FF2B5EF4-FFF2-40B4-BE49-F238E27FC236}">
                <a16:creationId xmlns:a16="http://schemas.microsoft.com/office/drawing/2014/main" id="{41ABE673-E2B4-B428-E205-3C1B1B0B0422}"/>
              </a:ext>
            </a:extLst>
          </p:cNvPr>
          <p:cNvSpPr>
            <a:spLocks noGrp="1" noChangeArrowheads="1"/>
          </p:cNvSpPr>
          <p:nvPr>
            <p:ph type="ftr" sz="quarter" idx="11"/>
          </p:nvPr>
        </p:nvSpPr>
        <p:spPr/>
        <p:txBody>
          <a:bodyPr/>
          <a:lstStyle>
            <a:lvl1pPr>
              <a:defRPr/>
            </a:lvl1pPr>
          </a:lstStyle>
          <a:p>
            <a:pPr>
              <a:defRPr/>
            </a:pPr>
            <a:r>
              <a:rPr lang="en-US"/>
              <a:t>2023 CTEQ Summer School</a:t>
            </a:r>
          </a:p>
        </p:txBody>
      </p:sp>
      <p:sp>
        <p:nvSpPr>
          <p:cNvPr id="5" name="Rectangle 6">
            <a:extLst>
              <a:ext uri="{FF2B5EF4-FFF2-40B4-BE49-F238E27FC236}">
                <a16:creationId xmlns:a16="http://schemas.microsoft.com/office/drawing/2014/main" id="{F0B6F4A0-30E0-8FB6-2FA3-7A514E5CEC17}"/>
              </a:ext>
            </a:extLst>
          </p:cNvPr>
          <p:cNvSpPr>
            <a:spLocks noGrp="1" noChangeArrowheads="1"/>
          </p:cNvSpPr>
          <p:nvPr>
            <p:ph type="sldNum" sz="quarter" idx="12"/>
          </p:nvPr>
        </p:nvSpPr>
        <p:spPr/>
        <p:txBody>
          <a:bodyPr/>
          <a:lstStyle>
            <a:lvl1pPr>
              <a:defRPr/>
            </a:lvl1pPr>
          </a:lstStyle>
          <a:p>
            <a:pPr>
              <a:defRPr/>
            </a:pPr>
            <a:fld id="{C5730E7E-9027-45BA-BA1F-EF32F4DB5416}" type="slidenum">
              <a:rPr lang="en-US" altLang="en-US"/>
              <a:pPr>
                <a:defRPr/>
              </a:pPr>
              <a:t>‹#›</a:t>
            </a:fld>
            <a:endParaRPr lang="en-US" altLang="en-US"/>
          </a:p>
        </p:txBody>
      </p:sp>
    </p:spTree>
    <p:extLst>
      <p:ext uri="{BB962C8B-B14F-4D97-AF65-F5344CB8AC3E}">
        <p14:creationId xmlns:p14="http://schemas.microsoft.com/office/powerpoint/2010/main" val="1296299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CF58E3E-943A-FF2E-39DE-F6A9880E1E01}"/>
              </a:ext>
            </a:extLst>
          </p:cNvPr>
          <p:cNvSpPr>
            <a:spLocks noGrp="1" noChangeArrowheads="1"/>
          </p:cNvSpPr>
          <p:nvPr>
            <p:ph type="dt" sz="half" idx="10"/>
          </p:nvPr>
        </p:nvSpPr>
        <p:spPr/>
        <p:txBody>
          <a:bodyPr/>
          <a:lstStyle>
            <a:lvl1pPr>
              <a:defRPr/>
            </a:lvl1pPr>
          </a:lstStyle>
          <a:p>
            <a:pPr>
              <a:defRPr/>
            </a:pPr>
            <a:r>
              <a:rPr lang="en-US"/>
              <a:t>6/9/2023</a:t>
            </a:r>
          </a:p>
        </p:txBody>
      </p:sp>
      <p:sp>
        <p:nvSpPr>
          <p:cNvPr id="3" name="Rectangle 5">
            <a:extLst>
              <a:ext uri="{FF2B5EF4-FFF2-40B4-BE49-F238E27FC236}">
                <a16:creationId xmlns:a16="http://schemas.microsoft.com/office/drawing/2014/main" id="{A085C130-9AF9-C614-4B85-FF81E3FBDC5B}"/>
              </a:ext>
            </a:extLst>
          </p:cNvPr>
          <p:cNvSpPr>
            <a:spLocks noGrp="1" noChangeArrowheads="1"/>
          </p:cNvSpPr>
          <p:nvPr>
            <p:ph type="ftr" sz="quarter" idx="11"/>
          </p:nvPr>
        </p:nvSpPr>
        <p:spPr/>
        <p:txBody>
          <a:bodyPr/>
          <a:lstStyle>
            <a:lvl1pPr>
              <a:defRPr/>
            </a:lvl1pPr>
          </a:lstStyle>
          <a:p>
            <a:pPr>
              <a:defRPr/>
            </a:pPr>
            <a:r>
              <a:rPr lang="en-US"/>
              <a:t>2023 CTEQ Summer School</a:t>
            </a:r>
          </a:p>
        </p:txBody>
      </p:sp>
      <p:sp>
        <p:nvSpPr>
          <p:cNvPr id="4" name="Rectangle 6">
            <a:extLst>
              <a:ext uri="{FF2B5EF4-FFF2-40B4-BE49-F238E27FC236}">
                <a16:creationId xmlns:a16="http://schemas.microsoft.com/office/drawing/2014/main" id="{89916B1B-29DB-1D32-91F8-A80B17BB495B}"/>
              </a:ext>
            </a:extLst>
          </p:cNvPr>
          <p:cNvSpPr>
            <a:spLocks noGrp="1" noChangeArrowheads="1"/>
          </p:cNvSpPr>
          <p:nvPr>
            <p:ph type="sldNum" sz="quarter" idx="12"/>
          </p:nvPr>
        </p:nvSpPr>
        <p:spPr/>
        <p:txBody>
          <a:bodyPr/>
          <a:lstStyle>
            <a:lvl1pPr>
              <a:defRPr/>
            </a:lvl1pPr>
          </a:lstStyle>
          <a:p>
            <a:pPr>
              <a:defRPr/>
            </a:pPr>
            <a:fld id="{91FED80A-9446-42CA-8D93-913753849226}" type="slidenum">
              <a:rPr lang="en-US" altLang="en-US"/>
              <a:pPr>
                <a:defRPr/>
              </a:pPr>
              <a:t>‹#›</a:t>
            </a:fld>
            <a:endParaRPr lang="en-US" altLang="en-US"/>
          </a:p>
        </p:txBody>
      </p:sp>
    </p:spTree>
    <p:extLst>
      <p:ext uri="{BB962C8B-B14F-4D97-AF65-F5344CB8AC3E}">
        <p14:creationId xmlns:p14="http://schemas.microsoft.com/office/powerpoint/2010/main" val="3805222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a:extLst>
              <a:ext uri="{FF2B5EF4-FFF2-40B4-BE49-F238E27FC236}">
                <a16:creationId xmlns:a16="http://schemas.microsoft.com/office/drawing/2014/main" id="{AE9D5BB9-E942-D98D-9887-24E8EF9D9AC7}"/>
              </a:ext>
            </a:extLst>
          </p:cNvPr>
          <p:cNvSpPr>
            <a:spLocks noGrp="1" noChangeArrowheads="1"/>
          </p:cNvSpPr>
          <p:nvPr>
            <p:ph type="dt" sz="half" idx="10"/>
          </p:nvPr>
        </p:nvSpPr>
        <p:spPr/>
        <p:txBody>
          <a:bodyPr/>
          <a:lstStyle>
            <a:lvl1pPr>
              <a:defRPr/>
            </a:lvl1pPr>
          </a:lstStyle>
          <a:p>
            <a:pPr>
              <a:defRPr/>
            </a:pPr>
            <a:r>
              <a:rPr lang="en-US"/>
              <a:t>6/9/2023</a:t>
            </a:r>
          </a:p>
        </p:txBody>
      </p:sp>
      <p:sp>
        <p:nvSpPr>
          <p:cNvPr id="6" name="Footer Placeholder 2">
            <a:extLst>
              <a:ext uri="{FF2B5EF4-FFF2-40B4-BE49-F238E27FC236}">
                <a16:creationId xmlns:a16="http://schemas.microsoft.com/office/drawing/2014/main" id="{64A2F6F4-EF34-A6A6-5A53-6B2BD25188E4}"/>
              </a:ext>
            </a:extLst>
          </p:cNvPr>
          <p:cNvSpPr>
            <a:spLocks noGrp="1" noChangeArrowheads="1"/>
          </p:cNvSpPr>
          <p:nvPr>
            <p:ph type="ftr" sz="quarter" idx="11"/>
          </p:nvPr>
        </p:nvSpPr>
        <p:spPr/>
        <p:txBody>
          <a:bodyPr/>
          <a:lstStyle>
            <a:lvl1pPr>
              <a:defRPr/>
            </a:lvl1pPr>
          </a:lstStyle>
          <a:p>
            <a:pPr>
              <a:defRPr/>
            </a:pPr>
            <a:r>
              <a:rPr lang="en-US"/>
              <a:t>2023 CTEQ Summer School</a:t>
            </a:r>
          </a:p>
        </p:txBody>
      </p:sp>
      <p:sp>
        <p:nvSpPr>
          <p:cNvPr id="7" name="Slide Number Placeholder 3">
            <a:extLst>
              <a:ext uri="{FF2B5EF4-FFF2-40B4-BE49-F238E27FC236}">
                <a16:creationId xmlns:a16="http://schemas.microsoft.com/office/drawing/2014/main" id="{31F23F82-CBBD-2554-B4A5-22A6E1EA8B24}"/>
              </a:ext>
            </a:extLst>
          </p:cNvPr>
          <p:cNvSpPr>
            <a:spLocks noGrp="1" noChangeArrowheads="1"/>
          </p:cNvSpPr>
          <p:nvPr>
            <p:ph type="sldNum" sz="quarter" idx="12"/>
          </p:nvPr>
        </p:nvSpPr>
        <p:spPr/>
        <p:txBody>
          <a:bodyPr/>
          <a:lstStyle>
            <a:lvl1pPr>
              <a:defRPr/>
            </a:lvl1pPr>
          </a:lstStyle>
          <a:p>
            <a:pPr>
              <a:defRPr/>
            </a:pPr>
            <a:fld id="{9E28C27C-66A7-4577-8978-AEB62226C7CC}" type="slidenum">
              <a:rPr lang="en-US" altLang="en-US"/>
              <a:pPr>
                <a:defRPr/>
              </a:pPr>
              <a:t>‹#›</a:t>
            </a:fld>
            <a:endParaRPr lang="en-US" altLang="en-US"/>
          </a:p>
        </p:txBody>
      </p:sp>
    </p:spTree>
    <p:extLst>
      <p:ext uri="{BB962C8B-B14F-4D97-AF65-F5344CB8AC3E}">
        <p14:creationId xmlns:p14="http://schemas.microsoft.com/office/powerpoint/2010/main" val="1893883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EBA92-7908-1273-E767-7B2A32132E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54B9B4-47EF-CC1D-C064-45CA347A2E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C63157-7AFE-02D8-18E0-37EED59654C4}"/>
              </a:ext>
            </a:extLst>
          </p:cNvPr>
          <p:cNvSpPr>
            <a:spLocks noGrp="1"/>
          </p:cNvSpPr>
          <p:nvPr>
            <p:ph type="dt" sz="half" idx="10"/>
          </p:nvPr>
        </p:nvSpPr>
        <p:spPr/>
        <p:txBody>
          <a:bodyPr/>
          <a:lstStyle/>
          <a:p>
            <a:r>
              <a:rPr lang="en-US"/>
              <a:t>6/9/2023</a:t>
            </a:r>
          </a:p>
        </p:txBody>
      </p:sp>
      <p:sp>
        <p:nvSpPr>
          <p:cNvPr id="5" name="Footer Placeholder 4">
            <a:extLst>
              <a:ext uri="{FF2B5EF4-FFF2-40B4-BE49-F238E27FC236}">
                <a16:creationId xmlns:a16="http://schemas.microsoft.com/office/drawing/2014/main" id="{2A3DEC48-4944-1100-0E64-1C1DB3CCDB24}"/>
              </a:ext>
            </a:extLst>
          </p:cNvPr>
          <p:cNvSpPr>
            <a:spLocks noGrp="1"/>
          </p:cNvSpPr>
          <p:nvPr>
            <p:ph type="ftr" sz="quarter" idx="11"/>
          </p:nvPr>
        </p:nvSpPr>
        <p:spPr/>
        <p:txBody>
          <a:bodyPr/>
          <a:lstStyle/>
          <a:p>
            <a:r>
              <a:rPr lang="en-US"/>
              <a:t>2023 CTEQ Summer School</a:t>
            </a:r>
          </a:p>
        </p:txBody>
      </p:sp>
      <p:sp>
        <p:nvSpPr>
          <p:cNvPr id="6" name="Slide Number Placeholder 5">
            <a:extLst>
              <a:ext uri="{FF2B5EF4-FFF2-40B4-BE49-F238E27FC236}">
                <a16:creationId xmlns:a16="http://schemas.microsoft.com/office/drawing/2014/main" id="{4060AB3E-0CF0-B66D-CA0A-3C4AA0A736C3}"/>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3748189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a:extLst>
              <a:ext uri="{FF2B5EF4-FFF2-40B4-BE49-F238E27FC236}">
                <a16:creationId xmlns:a16="http://schemas.microsoft.com/office/drawing/2014/main" id="{17AD9918-4787-01E4-8531-FA21DBA33006}"/>
              </a:ext>
            </a:extLst>
          </p:cNvPr>
          <p:cNvSpPr>
            <a:spLocks noGrp="1" noChangeArrowheads="1"/>
          </p:cNvSpPr>
          <p:nvPr>
            <p:ph type="dt" sz="half" idx="10"/>
          </p:nvPr>
        </p:nvSpPr>
        <p:spPr/>
        <p:txBody>
          <a:bodyPr/>
          <a:lstStyle>
            <a:lvl1pPr>
              <a:defRPr/>
            </a:lvl1pPr>
          </a:lstStyle>
          <a:p>
            <a:pPr>
              <a:defRPr/>
            </a:pPr>
            <a:r>
              <a:rPr lang="en-US"/>
              <a:t>6/9/2023</a:t>
            </a:r>
          </a:p>
        </p:txBody>
      </p:sp>
      <p:sp>
        <p:nvSpPr>
          <p:cNvPr id="6" name="Footer Placeholder 2">
            <a:extLst>
              <a:ext uri="{FF2B5EF4-FFF2-40B4-BE49-F238E27FC236}">
                <a16:creationId xmlns:a16="http://schemas.microsoft.com/office/drawing/2014/main" id="{9B91F272-7217-C274-8CC3-8D55831BD625}"/>
              </a:ext>
            </a:extLst>
          </p:cNvPr>
          <p:cNvSpPr>
            <a:spLocks noGrp="1" noChangeArrowheads="1"/>
          </p:cNvSpPr>
          <p:nvPr>
            <p:ph type="ftr" sz="quarter" idx="11"/>
          </p:nvPr>
        </p:nvSpPr>
        <p:spPr/>
        <p:txBody>
          <a:bodyPr/>
          <a:lstStyle>
            <a:lvl1pPr>
              <a:defRPr/>
            </a:lvl1pPr>
          </a:lstStyle>
          <a:p>
            <a:pPr>
              <a:defRPr/>
            </a:pPr>
            <a:r>
              <a:rPr lang="en-US"/>
              <a:t>2023 CTEQ Summer School</a:t>
            </a:r>
          </a:p>
        </p:txBody>
      </p:sp>
      <p:sp>
        <p:nvSpPr>
          <p:cNvPr id="7" name="Slide Number Placeholder 3">
            <a:extLst>
              <a:ext uri="{FF2B5EF4-FFF2-40B4-BE49-F238E27FC236}">
                <a16:creationId xmlns:a16="http://schemas.microsoft.com/office/drawing/2014/main" id="{B5F4B8F4-6813-9CE7-186A-9596CD51D600}"/>
              </a:ext>
            </a:extLst>
          </p:cNvPr>
          <p:cNvSpPr>
            <a:spLocks noGrp="1" noChangeArrowheads="1"/>
          </p:cNvSpPr>
          <p:nvPr>
            <p:ph type="sldNum" sz="quarter" idx="12"/>
          </p:nvPr>
        </p:nvSpPr>
        <p:spPr/>
        <p:txBody>
          <a:bodyPr/>
          <a:lstStyle>
            <a:lvl1pPr>
              <a:defRPr/>
            </a:lvl1pPr>
          </a:lstStyle>
          <a:p>
            <a:pPr>
              <a:defRPr/>
            </a:pPr>
            <a:fld id="{04BD2BA5-B1AA-4DF4-ABCB-98ED5CFA8CBE}" type="slidenum">
              <a:rPr lang="en-US" altLang="en-US"/>
              <a:pPr>
                <a:defRPr/>
              </a:pPr>
              <a:t>‹#›</a:t>
            </a:fld>
            <a:endParaRPr lang="en-US" altLang="en-US"/>
          </a:p>
        </p:txBody>
      </p:sp>
    </p:spTree>
    <p:extLst>
      <p:ext uri="{BB962C8B-B14F-4D97-AF65-F5344CB8AC3E}">
        <p14:creationId xmlns:p14="http://schemas.microsoft.com/office/powerpoint/2010/main" val="1557653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E7C5B7-A9FC-D924-B332-7F72D865E289}"/>
              </a:ext>
            </a:extLst>
          </p:cNvPr>
          <p:cNvSpPr>
            <a:spLocks noGrp="1" noChangeArrowheads="1"/>
          </p:cNvSpPr>
          <p:nvPr>
            <p:ph type="dt" sz="half" idx="10"/>
          </p:nvPr>
        </p:nvSpPr>
        <p:spPr/>
        <p:txBody>
          <a:bodyPr/>
          <a:lstStyle>
            <a:lvl1pPr>
              <a:defRPr/>
            </a:lvl1pPr>
          </a:lstStyle>
          <a:p>
            <a:pPr>
              <a:defRPr/>
            </a:pPr>
            <a:r>
              <a:rPr lang="en-US"/>
              <a:t>6/9/2023</a:t>
            </a:r>
          </a:p>
        </p:txBody>
      </p:sp>
      <p:sp>
        <p:nvSpPr>
          <p:cNvPr id="5" name="Rectangle 5">
            <a:extLst>
              <a:ext uri="{FF2B5EF4-FFF2-40B4-BE49-F238E27FC236}">
                <a16:creationId xmlns:a16="http://schemas.microsoft.com/office/drawing/2014/main" id="{ED729467-52E9-5102-018C-97E6A88D7F24}"/>
              </a:ext>
            </a:extLst>
          </p:cNvPr>
          <p:cNvSpPr>
            <a:spLocks noGrp="1" noChangeArrowheads="1"/>
          </p:cNvSpPr>
          <p:nvPr>
            <p:ph type="ftr" sz="quarter" idx="11"/>
          </p:nvPr>
        </p:nvSpPr>
        <p:spPr/>
        <p:txBody>
          <a:bodyPr/>
          <a:lstStyle>
            <a:lvl1pPr>
              <a:defRPr/>
            </a:lvl1pPr>
          </a:lstStyle>
          <a:p>
            <a:pPr>
              <a:defRPr/>
            </a:pPr>
            <a:r>
              <a:rPr lang="en-US"/>
              <a:t>2023 CTEQ Summer School</a:t>
            </a:r>
          </a:p>
        </p:txBody>
      </p:sp>
      <p:sp>
        <p:nvSpPr>
          <p:cNvPr id="6" name="Rectangle 6">
            <a:extLst>
              <a:ext uri="{FF2B5EF4-FFF2-40B4-BE49-F238E27FC236}">
                <a16:creationId xmlns:a16="http://schemas.microsoft.com/office/drawing/2014/main" id="{C5CE8D1F-E94E-8F57-C8A0-FFA79915F1DA}"/>
              </a:ext>
            </a:extLst>
          </p:cNvPr>
          <p:cNvSpPr>
            <a:spLocks noGrp="1" noChangeArrowheads="1"/>
          </p:cNvSpPr>
          <p:nvPr>
            <p:ph type="sldNum" sz="quarter" idx="12"/>
          </p:nvPr>
        </p:nvSpPr>
        <p:spPr/>
        <p:txBody>
          <a:bodyPr/>
          <a:lstStyle>
            <a:lvl1pPr>
              <a:defRPr/>
            </a:lvl1pPr>
          </a:lstStyle>
          <a:p>
            <a:pPr>
              <a:defRPr/>
            </a:pPr>
            <a:fld id="{4E64BEB1-2883-48ED-9CD7-C510EC8F69D1}" type="slidenum">
              <a:rPr lang="en-US" altLang="en-US"/>
              <a:pPr>
                <a:defRPr/>
              </a:pPr>
              <a:t>‹#›</a:t>
            </a:fld>
            <a:endParaRPr lang="en-US" altLang="en-US"/>
          </a:p>
        </p:txBody>
      </p:sp>
    </p:spTree>
    <p:extLst>
      <p:ext uri="{BB962C8B-B14F-4D97-AF65-F5344CB8AC3E}">
        <p14:creationId xmlns:p14="http://schemas.microsoft.com/office/powerpoint/2010/main" val="2018784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228600"/>
            <a:ext cx="2590800" cy="5867400"/>
          </a:xfrm>
        </p:spPr>
        <p:txBody>
          <a:bodyPr vert="eaVert"/>
          <a:lstStyle>
            <a:lvl1pPr>
              <a:defRPr sz="4400"/>
            </a:lvl1pPr>
          </a:lstStyle>
          <a:p>
            <a:r>
              <a:rPr lang="en-US" dirty="0"/>
              <a:t>Click to edit Master title style</a:t>
            </a:r>
          </a:p>
        </p:txBody>
      </p:sp>
      <p:sp>
        <p:nvSpPr>
          <p:cNvPr id="3" name="Vertical Text Placeholder 2"/>
          <p:cNvSpPr>
            <a:spLocks noGrp="1"/>
          </p:cNvSpPr>
          <p:nvPr>
            <p:ph type="body" orient="vert" idx="1"/>
          </p:nvPr>
        </p:nvSpPr>
        <p:spPr>
          <a:xfrm>
            <a:off x="914400" y="228600"/>
            <a:ext cx="75692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3E8254-4F0F-D159-9D0A-E5F0ECA6B075}"/>
              </a:ext>
            </a:extLst>
          </p:cNvPr>
          <p:cNvSpPr>
            <a:spLocks noGrp="1" noChangeArrowheads="1"/>
          </p:cNvSpPr>
          <p:nvPr>
            <p:ph type="dt" sz="half" idx="10"/>
          </p:nvPr>
        </p:nvSpPr>
        <p:spPr/>
        <p:txBody>
          <a:bodyPr/>
          <a:lstStyle>
            <a:lvl1pPr>
              <a:defRPr/>
            </a:lvl1pPr>
          </a:lstStyle>
          <a:p>
            <a:pPr>
              <a:defRPr/>
            </a:pPr>
            <a:r>
              <a:rPr lang="en-US"/>
              <a:t>6/9/2023</a:t>
            </a:r>
          </a:p>
        </p:txBody>
      </p:sp>
      <p:sp>
        <p:nvSpPr>
          <p:cNvPr id="5" name="Rectangle 5">
            <a:extLst>
              <a:ext uri="{FF2B5EF4-FFF2-40B4-BE49-F238E27FC236}">
                <a16:creationId xmlns:a16="http://schemas.microsoft.com/office/drawing/2014/main" id="{57FBF532-204A-95C9-2917-C79ABBB6A144}"/>
              </a:ext>
            </a:extLst>
          </p:cNvPr>
          <p:cNvSpPr>
            <a:spLocks noGrp="1" noChangeArrowheads="1"/>
          </p:cNvSpPr>
          <p:nvPr>
            <p:ph type="ftr" sz="quarter" idx="11"/>
          </p:nvPr>
        </p:nvSpPr>
        <p:spPr/>
        <p:txBody>
          <a:bodyPr/>
          <a:lstStyle>
            <a:lvl1pPr>
              <a:defRPr/>
            </a:lvl1pPr>
          </a:lstStyle>
          <a:p>
            <a:pPr>
              <a:defRPr/>
            </a:pPr>
            <a:r>
              <a:rPr lang="en-US"/>
              <a:t>2023 CTEQ Summer School</a:t>
            </a:r>
          </a:p>
        </p:txBody>
      </p:sp>
      <p:sp>
        <p:nvSpPr>
          <p:cNvPr id="6" name="Rectangle 6">
            <a:extLst>
              <a:ext uri="{FF2B5EF4-FFF2-40B4-BE49-F238E27FC236}">
                <a16:creationId xmlns:a16="http://schemas.microsoft.com/office/drawing/2014/main" id="{F3B6BFA8-9CA1-05F6-2C08-E35D3647E863}"/>
              </a:ext>
            </a:extLst>
          </p:cNvPr>
          <p:cNvSpPr>
            <a:spLocks noGrp="1" noChangeArrowheads="1"/>
          </p:cNvSpPr>
          <p:nvPr>
            <p:ph type="sldNum" sz="quarter" idx="12"/>
          </p:nvPr>
        </p:nvSpPr>
        <p:spPr/>
        <p:txBody>
          <a:bodyPr/>
          <a:lstStyle>
            <a:lvl1pPr>
              <a:defRPr/>
            </a:lvl1pPr>
          </a:lstStyle>
          <a:p>
            <a:pPr>
              <a:defRPr/>
            </a:pPr>
            <a:fld id="{D00D5C74-8E57-41CA-836D-78C582588192}" type="slidenum">
              <a:rPr lang="en-US" altLang="en-US"/>
              <a:pPr>
                <a:defRPr/>
              </a:pPr>
              <a:t>‹#›</a:t>
            </a:fld>
            <a:endParaRPr lang="en-US" altLang="en-US"/>
          </a:p>
        </p:txBody>
      </p:sp>
    </p:spTree>
    <p:extLst>
      <p:ext uri="{BB962C8B-B14F-4D97-AF65-F5344CB8AC3E}">
        <p14:creationId xmlns:p14="http://schemas.microsoft.com/office/powerpoint/2010/main" val="25999727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685800"/>
          </a:xfrm>
        </p:spPr>
        <p:txBody>
          <a:bodyPr/>
          <a:lstStyle>
            <a:lvl1pPr>
              <a:defRPr sz="4400"/>
            </a:lvl1pPr>
          </a:lstStyle>
          <a:p>
            <a:r>
              <a:rPr lang="en-US" dirty="0"/>
              <a:t>Click to edit Master title style</a:t>
            </a:r>
          </a:p>
        </p:txBody>
      </p:sp>
      <p:sp>
        <p:nvSpPr>
          <p:cNvPr id="3" name="Text Placeholder 2"/>
          <p:cNvSpPr>
            <a:spLocks noGrp="1"/>
          </p:cNvSpPr>
          <p:nvPr>
            <p:ph type="body" sz="half" idx="1"/>
          </p:nvPr>
        </p:nvSpPr>
        <p:spPr>
          <a:xfrm>
            <a:off x="914400" y="1066800"/>
            <a:ext cx="50800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066800"/>
            <a:ext cx="50800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
            <a:extLst>
              <a:ext uri="{FF2B5EF4-FFF2-40B4-BE49-F238E27FC236}">
                <a16:creationId xmlns:a16="http://schemas.microsoft.com/office/drawing/2014/main" id="{C22FC8D5-F088-4AE2-81FC-F61301370D48}"/>
              </a:ext>
            </a:extLst>
          </p:cNvPr>
          <p:cNvSpPr>
            <a:spLocks noGrp="1" noChangeArrowheads="1"/>
          </p:cNvSpPr>
          <p:nvPr>
            <p:ph type="dt" sz="half" idx="10"/>
          </p:nvPr>
        </p:nvSpPr>
        <p:spPr/>
        <p:txBody>
          <a:bodyPr/>
          <a:lstStyle>
            <a:lvl1pPr>
              <a:defRPr/>
            </a:lvl1pPr>
          </a:lstStyle>
          <a:p>
            <a:pPr>
              <a:defRPr/>
            </a:pPr>
            <a:r>
              <a:rPr lang="en-US"/>
              <a:t>6/9/2023</a:t>
            </a:r>
          </a:p>
        </p:txBody>
      </p:sp>
      <p:sp>
        <p:nvSpPr>
          <p:cNvPr id="6" name="Footer Placeholder 2">
            <a:extLst>
              <a:ext uri="{FF2B5EF4-FFF2-40B4-BE49-F238E27FC236}">
                <a16:creationId xmlns:a16="http://schemas.microsoft.com/office/drawing/2014/main" id="{05843B06-D758-8569-0F06-BD398042AB25}"/>
              </a:ext>
            </a:extLst>
          </p:cNvPr>
          <p:cNvSpPr>
            <a:spLocks noGrp="1" noChangeArrowheads="1"/>
          </p:cNvSpPr>
          <p:nvPr>
            <p:ph type="ftr" sz="quarter" idx="11"/>
          </p:nvPr>
        </p:nvSpPr>
        <p:spPr/>
        <p:txBody>
          <a:bodyPr/>
          <a:lstStyle>
            <a:lvl1pPr>
              <a:defRPr/>
            </a:lvl1pPr>
          </a:lstStyle>
          <a:p>
            <a:pPr>
              <a:defRPr/>
            </a:pPr>
            <a:r>
              <a:rPr lang="en-US"/>
              <a:t>2023 CTEQ Summer School</a:t>
            </a:r>
          </a:p>
        </p:txBody>
      </p:sp>
      <p:sp>
        <p:nvSpPr>
          <p:cNvPr id="7" name="Slide Number Placeholder 3">
            <a:extLst>
              <a:ext uri="{FF2B5EF4-FFF2-40B4-BE49-F238E27FC236}">
                <a16:creationId xmlns:a16="http://schemas.microsoft.com/office/drawing/2014/main" id="{81DD9206-FE6D-C93D-A4D8-5558D0DA6255}"/>
              </a:ext>
            </a:extLst>
          </p:cNvPr>
          <p:cNvSpPr>
            <a:spLocks noGrp="1" noChangeArrowheads="1"/>
          </p:cNvSpPr>
          <p:nvPr>
            <p:ph type="sldNum" sz="quarter" idx="12"/>
          </p:nvPr>
        </p:nvSpPr>
        <p:spPr/>
        <p:txBody>
          <a:bodyPr/>
          <a:lstStyle>
            <a:lvl1pPr>
              <a:defRPr/>
            </a:lvl1pPr>
          </a:lstStyle>
          <a:p>
            <a:pPr>
              <a:defRPr/>
            </a:pPr>
            <a:fld id="{C41BC13B-2DD4-409D-8B1B-7E0DDCA3B3B9}" type="slidenum">
              <a:rPr lang="en-US" altLang="en-US"/>
              <a:pPr>
                <a:defRPr/>
              </a:pPr>
              <a:t>‹#›</a:t>
            </a:fld>
            <a:endParaRPr lang="en-US" altLang="en-US"/>
          </a:p>
        </p:txBody>
      </p:sp>
    </p:spTree>
    <p:extLst>
      <p:ext uri="{BB962C8B-B14F-4D97-AF65-F5344CB8AC3E}">
        <p14:creationId xmlns:p14="http://schemas.microsoft.com/office/powerpoint/2010/main" val="3494316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69262-B510-C432-D04D-8499F967DC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94D96B-5635-2E89-C26B-ACC811BE17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62199A-CBEA-7765-2943-D1FF7675EA1A}"/>
              </a:ext>
            </a:extLst>
          </p:cNvPr>
          <p:cNvSpPr>
            <a:spLocks noGrp="1"/>
          </p:cNvSpPr>
          <p:nvPr>
            <p:ph type="dt" sz="half" idx="10"/>
          </p:nvPr>
        </p:nvSpPr>
        <p:spPr/>
        <p:txBody>
          <a:bodyPr/>
          <a:lstStyle/>
          <a:p>
            <a:r>
              <a:rPr lang="en-US"/>
              <a:t>6/9/2023</a:t>
            </a:r>
          </a:p>
        </p:txBody>
      </p:sp>
      <p:sp>
        <p:nvSpPr>
          <p:cNvPr id="5" name="Footer Placeholder 4">
            <a:extLst>
              <a:ext uri="{FF2B5EF4-FFF2-40B4-BE49-F238E27FC236}">
                <a16:creationId xmlns:a16="http://schemas.microsoft.com/office/drawing/2014/main" id="{2B8D99E3-67B5-E122-9252-424B616A7BB5}"/>
              </a:ext>
            </a:extLst>
          </p:cNvPr>
          <p:cNvSpPr>
            <a:spLocks noGrp="1"/>
          </p:cNvSpPr>
          <p:nvPr>
            <p:ph type="ftr" sz="quarter" idx="11"/>
          </p:nvPr>
        </p:nvSpPr>
        <p:spPr/>
        <p:txBody>
          <a:bodyPr/>
          <a:lstStyle/>
          <a:p>
            <a:r>
              <a:rPr lang="en-US"/>
              <a:t>2023 CTEQ Summer School</a:t>
            </a:r>
          </a:p>
        </p:txBody>
      </p:sp>
      <p:sp>
        <p:nvSpPr>
          <p:cNvPr id="6" name="Slide Number Placeholder 5">
            <a:extLst>
              <a:ext uri="{FF2B5EF4-FFF2-40B4-BE49-F238E27FC236}">
                <a16:creationId xmlns:a16="http://schemas.microsoft.com/office/drawing/2014/main" id="{442C15FD-16DF-FC3D-4F1B-9BFF1310DA51}"/>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1119083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D5E06-5C5A-4089-57EC-176D40AC42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BF8A1A-0A38-BD51-B130-3E61C224E7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58B401-440A-2CFD-4FAD-13FC6AC691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EFB9E2-BA7B-0D56-B8F3-60E2AB38DDBD}"/>
              </a:ext>
            </a:extLst>
          </p:cNvPr>
          <p:cNvSpPr>
            <a:spLocks noGrp="1"/>
          </p:cNvSpPr>
          <p:nvPr>
            <p:ph type="dt" sz="half" idx="10"/>
          </p:nvPr>
        </p:nvSpPr>
        <p:spPr/>
        <p:txBody>
          <a:bodyPr/>
          <a:lstStyle/>
          <a:p>
            <a:r>
              <a:rPr lang="en-US"/>
              <a:t>6/9/2023</a:t>
            </a:r>
          </a:p>
        </p:txBody>
      </p:sp>
      <p:sp>
        <p:nvSpPr>
          <p:cNvPr id="6" name="Footer Placeholder 5">
            <a:extLst>
              <a:ext uri="{FF2B5EF4-FFF2-40B4-BE49-F238E27FC236}">
                <a16:creationId xmlns:a16="http://schemas.microsoft.com/office/drawing/2014/main" id="{46B24088-5AEC-4DA0-5C47-F543B1B489C4}"/>
              </a:ext>
            </a:extLst>
          </p:cNvPr>
          <p:cNvSpPr>
            <a:spLocks noGrp="1"/>
          </p:cNvSpPr>
          <p:nvPr>
            <p:ph type="ftr" sz="quarter" idx="11"/>
          </p:nvPr>
        </p:nvSpPr>
        <p:spPr/>
        <p:txBody>
          <a:bodyPr/>
          <a:lstStyle/>
          <a:p>
            <a:r>
              <a:rPr lang="en-US"/>
              <a:t>2023 CTEQ Summer School</a:t>
            </a:r>
          </a:p>
        </p:txBody>
      </p:sp>
      <p:sp>
        <p:nvSpPr>
          <p:cNvPr id="7" name="Slide Number Placeholder 6">
            <a:extLst>
              <a:ext uri="{FF2B5EF4-FFF2-40B4-BE49-F238E27FC236}">
                <a16:creationId xmlns:a16="http://schemas.microsoft.com/office/drawing/2014/main" id="{CB1F257F-693C-3229-7620-D94FA6D81377}"/>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2754850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4561-025E-004B-C7A8-4739232C9A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AC9AB3-9AAD-BAA5-E760-92E2508A39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B52426-AE55-6BE5-ADC7-2590154B6F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9B071D-0BA2-447D-120F-23A5BE6F9A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DFD439-6179-397E-53A2-0C9D40C576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2BBDD-4F03-E7A6-7A03-86CB71834B89}"/>
              </a:ext>
            </a:extLst>
          </p:cNvPr>
          <p:cNvSpPr>
            <a:spLocks noGrp="1"/>
          </p:cNvSpPr>
          <p:nvPr>
            <p:ph type="dt" sz="half" idx="10"/>
          </p:nvPr>
        </p:nvSpPr>
        <p:spPr/>
        <p:txBody>
          <a:bodyPr/>
          <a:lstStyle/>
          <a:p>
            <a:r>
              <a:rPr lang="en-US"/>
              <a:t>6/9/2023</a:t>
            </a:r>
          </a:p>
        </p:txBody>
      </p:sp>
      <p:sp>
        <p:nvSpPr>
          <p:cNvPr id="8" name="Footer Placeholder 7">
            <a:extLst>
              <a:ext uri="{FF2B5EF4-FFF2-40B4-BE49-F238E27FC236}">
                <a16:creationId xmlns:a16="http://schemas.microsoft.com/office/drawing/2014/main" id="{B437E2B5-E85C-FFB5-7CB4-227258449C8B}"/>
              </a:ext>
            </a:extLst>
          </p:cNvPr>
          <p:cNvSpPr>
            <a:spLocks noGrp="1"/>
          </p:cNvSpPr>
          <p:nvPr>
            <p:ph type="ftr" sz="quarter" idx="11"/>
          </p:nvPr>
        </p:nvSpPr>
        <p:spPr/>
        <p:txBody>
          <a:bodyPr/>
          <a:lstStyle/>
          <a:p>
            <a:r>
              <a:rPr lang="en-US"/>
              <a:t>2023 CTEQ Summer School</a:t>
            </a:r>
          </a:p>
        </p:txBody>
      </p:sp>
      <p:sp>
        <p:nvSpPr>
          <p:cNvPr id="9" name="Slide Number Placeholder 8">
            <a:extLst>
              <a:ext uri="{FF2B5EF4-FFF2-40B4-BE49-F238E27FC236}">
                <a16:creationId xmlns:a16="http://schemas.microsoft.com/office/drawing/2014/main" id="{B7ED8C27-580B-ECD0-7760-DB9DF74B0DE9}"/>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1661692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81C7B-176A-7987-56DF-4FB1FF9844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DB5906-75B8-CA47-90FF-B40E10E463AF}"/>
              </a:ext>
            </a:extLst>
          </p:cNvPr>
          <p:cNvSpPr>
            <a:spLocks noGrp="1"/>
          </p:cNvSpPr>
          <p:nvPr>
            <p:ph type="dt" sz="half" idx="10"/>
          </p:nvPr>
        </p:nvSpPr>
        <p:spPr/>
        <p:txBody>
          <a:bodyPr/>
          <a:lstStyle/>
          <a:p>
            <a:r>
              <a:rPr lang="en-US"/>
              <a:t>6/9/2023</a:t>
            </a:r>
          </a:p>
        </p:txBody>
      </p:sp>
      <p:sp>
        <p:nvSpPr>
          <p:cNvPr id="4" name="Footer Placeholder 3">
            <a:extLst>
              <a:ext uri="{FF2B5EF4-FFF2-40B4-BE49-F238E27FC236}">
                <a16:creationId xmlns:a16="http://schemas.microsoft.com/office/drawing/2014/main" id="{9BF0E031-C721-04CB-329B-5C3D894CCC0D}"/>
              </a:ext>
            </a:extLst>
          </p:cNvPr>
          <p:cNvSpPr>
            <a:spLocks noGrp="1"/>
          </p:cNvSpPr>
          <p:nvPr>
            <p:ph type="ftr" sz="quarter" idx="11"/>
          </p:nvPr>
        </p:nvSpPr>
        <p:spPr/>
        <p:txBody>
          <a:bodyPr/>
          <a:lstStyle/>
          <a:p>
            <a:r>
              <a:rPr lang="en-US"/>
              <a:t>2023 CTEQ Summer School</a:t>
            </a:r>
          </a:p>
        </p:txBody>
      </p:sp>
      <p:sp>
        <p:nvSpPr>
          <p:cNvPr id="5" name="Slide Number Placeholder 4">
            <a:extLst>
              <a:ext uri="{FF2B5EF4-FFF2-40B4-BE49-F238E27FC236}">
                <a16:creationId xmlns:a16="http://schemas.microsoft.com/office/drawing/2014/main" id="{9FF6CBF7-6901-0C83-6C7C-815088464A96}"/>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2415545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0E1C9B-B735-78AF-127B-A74A000FB63E}"/>
              </a:ext>
            </a:extLst>
          </p:cNvPr>
          <p:cNvSpPr>
            <a:spLocks noGrp="1"/>
          </p:cNvSpPr>
          <p:nvPr>
            <p:ph type="dt" sz="half" idx="10"/>
          </p:nvPr>
        </p:nvSpPr>
        <p:spPr/>
        <p:txBody>
          <a:bodyPr/>
          <a:lstStyle/>
          <a:p>
            <a:r>
              <a:rPr lang="en-US"/>
              <a:t>6/9/2023</a:t>
            </a:r>
          </a:p>
        </p:txBody>
      </p:sp>
      <p:sp>
        <p:nvSpPr>
          <p:cNvPr id="3" name="Footer Placeholder 2">
            <a:extLst>
              <a:ext uri="{FF2B5EF4-FFF2-40B4-BE49-F238E27FC236}">
                <a16:creationId xmlns:a16="http://schemas.microsoft.com/office/drawing/2014/main" id="{66608120-3DBA-5C15-1F08-AAD72542C0E1}"/>
              </a:ext>
            </a:extLst>
          </p:cNvPr>
          <p:cNvSpPr>
            <a:spLocks noGrp="1"/>
          </p:cNvSpPr>
          <p:nvPr>
            <p:ph type="ftr" sz="quarter" idx="11"/>
          </p:nvPr>
        </p:nvSpPr>
        <p:spPr/>
        <p:txBody>
          <a:bodyPr/>
          <a:lstStyle/>
          <a:p>
            <a:r>
              <a:rPr lang="en-US"/>
              <a:t>2023 CTEQ Summer School</a:t>
            </a:r>
          </a:p>
        </p:txBody>
      </p:sp>
      <p:sp>
        <p:nvSpPr>
          <p:cNvPr id="4" name="Slide Number Placeholder 3">
            <a:extLst>
              <a:ext uri="{FF2B5EF4-FFF2-40B4-BE49-F238E27FC236}">
                <a16:creationId xmlns:a16="http://schemas.microsoft.com/office/drawing/2014/main" id="{66305029-1627-473B-0BAB-1C2F3271431A}"/>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2817206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A2A3A-ED7F-C1A1-3087-72B30DE6FD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4F622D-E5C4-97C5-3E1F-B8EA3C7139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26DACA-02F4-D01D-3321-F37E2906D0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0041F7-FB4D-016B-36A3-3AAEAF741DC0}"/>
              </a:ext>
            </a:extLst>
          </p:cNvPr>
          <p:cNvSpPr>
            <a:spLocks noGrp="1"/>
          </p:cNvSpPr>
          <p:nvPr>
            <p:ph type="dt" sz="half" idx="10"/>
          </p:nvPr>
        </p:nvSpPr>
        <p:spPr/>
        <p:txBody>
          <a:bodyPr/>
          <a:lstStyle/>
          <a:p>
            <a:r>
              <a:rPr lang="en-US"/>
              <a:t>6/9/2023</a:t>
            </a:r>
          </a:p>
        </p:txBody>
      </p:sp>
      <p:sp>
        <p:nvSpPr>
          <p:cNvPr id="6" name="Footer Placeholder 5">
            <a:extLst>
              <a:ext uri="{FF2B5EF4-FFF2-40B4-BE49-F238E27FC236}">
                <a16:creationId xmlns:a16="http://schemas.microsoft.com/office/drawing/2014/main" id="{9E469B2C-598D-7489-04C4-53A0E599E0C5}"/>
              </a:ext>
            </a:extLst>
          </p:cNvPr>
          <p:cNvSpPr>
            <a:spLocks noGrp="1"/>
          </p:cNvSpPr>
          <p:nvPr>
            <p:ph type="ftr" sz="quarter" idx="11"/>
          </p:nvPr>
        </p:nvSpPr>
        <p:spPr/>
        <p:txBody>
          <a:bodyPr/>
          <a:lstStyle/>
          <a:p>
            <a:r>
              <a:rPr lang="en-US"/>
              <a:t>2023 CTEQ Summer School</a:t>
            </a:r>
          </a:p>
        </p:txBody>
      </p:sp>
      <p:sp>
        <p:nvSpPr>
          <p:cNvPr id="7" name="Slide Number Placeholder 6">
            <a:extLst>
              <a:ext uri="{FF2B5EF4-FFF2-40B4-BE49-F238E27FC236}">
                <a16:creationId xmlns:a16="http://schemas.microsoft.com/office/drawing/2014/main" id="{99DFCB9C-A0FF-8B09-B7F6-0AE1B6242CDD}"/>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2244543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AD3AD-A53C-9FD4-318C-1F4BA8DA0C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E6B677-3CCB-AAD5-582C-4375F193A3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99CB5C-76BD-9AED-2315-60B5A0F1F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673BD1-9B5C-105B-746B-AB71A898972F}"/>
              </a:ext>
            </a:extLst>
          </p:cNvPr>
          <p:cNvSpPr>
            <a:spLocks noGrp="1"/>
          </p:cNvSpPr>
          <p:nvPr>
            <p:ph type="dt" sz="half" idx="10"/>
          </p:nvPr>
        </p:nvSpPr>
        <p:spPr/>
        <p:txBody>
          <a:bodyPr/>
          <a:lstStyle/>
          <a:p>
            <a:r>
              <a:rPr lang="en-US"/>
              <a:t>6/9/2023</a:t>
            </a:r>
          </a:p>
        </p:txBody>
      </p:sp>
      <p:sp>
        <p:nvSpPr>
          <p:cNvPr id="6" name="Footer Placeholder 5">
            <a:extLst>
              <a:ext uri="{FF2B5EF4-FFF2-40B4-BE49-F238E27FC236}">
                <a16:creationId xmlns:a16="http://schemas.microsoft.com/office/drawing/2014/main" id="{BB9F82F6-6F88-C36E-4EA2-B88F37AF8737}"/>
              </a:ext>
            </a:extLst>
          </p:cNvPr>
          <p:cNvSpPr>
            <a:spLocks noGrp="1"/>
          </p:cNvSpPr>
          <p:nvPr>
            <p:ph type="ftr" sz="quarter" idx="11"/>
          </p:nvPr>
        </p:nvSpPr>
        <p:spPr/>
        <p:txBody>
          <a:bodyPr/>
          <a:lstStyle/>
          <a:p>
            <a:r>
              <a:rPr lang="en-US"/>
              <a:t>2023 CTEQ Summer School</a:t>
            </a:r>
          </a:p>
        </p:txBody>
      </p:sp>
      <p:sp>
        <p:nvSpPr>
          <p:cNvPr id="7" name="Slide Number Placeholder 6">
            <a:extLst>
              <a:ext uri="{FF2B5EF4-FFF2-40B4-BE49-F238E27FC236}">
                <a16:creationId xmlns:a16="http://schemas.microsoft.com/office/drawing/2014/main" id="{30082276-A3E9-F29D-EF5F-FBAE65D27E78}"/>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3251633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EBB4CE-BDD6-0140-7004-520D4D62AC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65F9E5-1D88-D574-889C-49955B5818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9A1C8-C595-E3AC-0813-004238830A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6/9/2023</a:t>
            </a:r>
          </a:p>
        </p:txBody>
      </p:sp>
      <p:sp>
        <p:nvSpPr>
          <p:cNvPr id="5" name="Footer Placeholder 4">
            <a:extLst>
              <a:ext uri="{FF2B5EF4-FFF2-40B4-BE49-F238E27FC236}">
                <a16:creationId xmlns:a16="http://schemas.microsoft.com/office/drawing/2014/main" id="{B1E72998-AA47-DCE8-6929-79E93B1702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2023 CTEQ Summer School</a:t>
            </a:r>
          </a:p>
        </p:txBody>
      </p:sp>
      <p:sp>
        <p:nvSpPr>
          <p:cNvPr id="6" name="Slide Number Placeholder 5">
            <a:extLst>
              <a:ext uri="{FF2B5EF4-FFF2-40B4-BE49-F238E27FC236}">
                <a16:creationId xmlns:a16="http://schemas.microsoft.com/office/drawing/2014/main" id="{07F8CAE8-F96F-3E9F-7C41-E6C6FBAE85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A14187-AF44-4271-AA62-1C5C376B8E74}" type="slidenum">
              <a:rPr lang="en-US" smtClean="0"/>
              <a:t>‹#›</a:t>
            </a:fld>
            <a:endParaRPr lang="en-US"/>
          </a:p>
        </p:txBody>
      </p:sp>
    </p:spTree>
    <p:extLst>
      <p:ext uri="{BB962C8B-B14F-4D97-AF65-F5344CB8AC3E}">
        <p14:creationId xmlns:p14="http://schemas.microsoft.com/office/powerpoint/2010/main" val="4047613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0BC38DF-61CB-541F-3C94-D7F10D456C7C}"/>
              </a:ext>
            </a:extLst>
          </p:cNvPr>
          <p:cNvSpPr>
            <a:spLocks noGrp="1" noChangeArrowheads="1"/>
          </p:cNvSpPr>
          <p:nvPr>
            <p:ph type="title"/>
          </p:nvPr>
        </p:nvSpPr>
        <p:spPr bwMode="auto">
          <a:xfrm>
            <a:off x="914400" y="228600"/>
            <a:ext cx="10363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37EA7A5-21F6-5A8D-D541-622D659607C3}"/>
              </a:ext>
            </a:extLst>
          </p:cNvPr>
          <p:cNvSpPr>
            <a:spLocks noGrp="1" noChangeArrowheads="1"/>
          </p:cNvSpPr>
          <p:nvPr>
            <p:ph type="body" idx="1"/>
          </p:nvPr>
        </p:nvSpPr>
        <p:spPr bwMode="auto">
          <a:xfrm>
            <a:off x="914400" y="1066800"/>
            <a:ext cx="10363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a:extLst>
              <a:ext uri="{FF2B5EF4-FFF2-40B4-BE49-F238E27FC236}">
                <a16:creationId xmlns:a16="http://schemas.microsoft.com/office/drawing/2014/main" id="{2E036F33-5CB4-B15E-5A9A-80313D8A4388}"/>
              </a:ext>
            </a:extLst>
          </p:cNvPr>
          <p:cNvSpPr>
            <a:spLocks noGrp="1" noChangeArrowheads="1"/>
          </p:cNvSpPr>
          <p:nvPr>
            <p:ph type="dt" sz="half" idx="2"/>
          </p:nvPr>
        </p:nvSpPr>
        <p:spPr bwMode="auto">
          <a:xfrm>
            <a:off x="914400" y="6248400"/>
            <a:ext cx="1422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b="0">
                <a:solidFill>
                  <a:schemeClr val="bg1">
                    <a:lumMod val="50000"/>
                  </a:schemeClr>
                </a:solidFill>
                <a:latin typeface="+mn-lt"/>
              </a:defRPr>
            </a:lvl1pPr>
          </a:lstStyle>
          <a:p>
            <a:pPr>
              <a:defRPr/>
            </a:pPr>
            <a:r>
              <a:rPr lang="en-US"/>
              <a:t>6/9/2023</a:t>
            </a:r>
          </a:p>
        </p:txBody>
      </p:sp>
      <p:sp>
        <p:nvSpPr>
          <p:cNvPr id="5125" name="Rectangle 5">
            <a:extLst>
              <a:ext uri="{FF2B5EF4-FFF2-40B4-BE49-F238E27FC236}">
                <a16:creationId xmlns:a16="http://schemas.microsoft.com/office/drawing/2014/main" id="{6908AFFF-8D1E-C7F6-3614-8FF980091495}"/>
              </a:ext>
            </a:extLst>
          </p:cNvPr>
          <p:cNvSpPr>
            <a:spLocks noGrp="1" noChangeArrowheads="1"/>
          </p:cNvSpPr>
          <p:nvPr>
            <p:ph type="ftr" sz="quarter" idx="3"/>
          </p:nvPr>
        </p:nvSpPr>
        <p:spPr bwMode="auto">
          <a:xfrm>
            <a:off x="2540000" y="6248400"/>
            <a:ext cx="782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b="0">
                <a:solidFill>
                  <a:schemeClr val="bg1">
                    <a:lumMod val="50000"/>
                  </a:schemeClr>
                </a:solidFill>
                <a:latin typeface="+mn-lt"/>
              </a:defRPr>
            </a:lvl1pPr>
          </a:lstStyle>
          <a:p>
            <a:pPr>
              <a:defRPr/>
            </a:pPr>
            <a:r>
              <a:rPr lang="en-US"/>
              <a:t>2023 CTEQ Summer School</a:t>
            </a:r>
          </a:p>
        </p:txBody>
      </p:sp>
      <p:sp>
        <p:nvSpPr>
          <p:cNvPr id="5126" name="Rectangle 6">
            <a:extLst>
              <a:ext uri="{FF2B5EF4-FFF2-40B4-BE49-F238E27FC236}">
                <a16:creationId xmlns:a16="http://schemas.microsoft.com/office/drawing/2014/main" id="{7C94C60A-D49F-C740-FD61-34786AA05C88}"/>
              </a:ext>
            </a:extLst>
          </p:cNvPr>
          <p:cNvSpPr>
            <a:spLocks noGrp="1" noChangeArrowheads="1"/>
          </p:cNvSpPr>
          <p:nvPr>
            <p:ph type="sldNum" sz="quarter" idx="4"/>
          </p:nvPr>
        </p:nvSpPr>
        <p:spPr bwMode="auto">
          <a:xfrm>
            <a:off x="10566400" y="6248400"/>
            <a:ext cx="71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b="0" smtClean="0">
                <a:solidFill>
                  <a:schemeClr val="bg1">
                    <a:lumMod val="50000"/>
                  </a:schemeClr>
                </a:solidFill>
                <a:latin typeface="Times" panose="02020603050405020304" pitchFamily="18" charset="0"/>
              </a:defRPr>
            </a:lvl1pPr>
          </a:lstStyle>
          <a:p>
            <a:pPr>
              <a:defRPr/>
            </a:pPr>
            <a:fld id="{EA386F09-AC79-4F88-839B-C4BC43BBEFD8}" type="slidenum">
              <a:rPr lang="en-US" altLang="en-US"/>
              <a:pPr>
                <a:defRPr/>
              </a:pPr>
              <a:t>‹#›</a:t>
            </a:fld>
            <a:endParaRPr lang="en-US" altLang="en-US"/>
          </a:p>
        </p:txBody>
      </p:sp>
    </p:spTree>
    <p:extLst>
      <p:ext uri="{BB962C8B-B14F-4D97-AF65-F5344CB8AC3E}">
        <p14:creationId xmlns:p14="http://schemas.microsoft.com/office/powerpoint/2010/main" val="15679098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ctr" rtl="0" eaLnBrk="0" fontAlgn="base" hangingPunct="0">
        <a:spcBef>
          <a:spcPct val="0"/>
        </a:spcBef>
        <a:spcAft>
          <a:spcPct val="0"/>
        </a:spcAft>
        <a:defRPr sz="4400" b="1">
          <a:solidFill>
            <a:schemeClr val="accent2"/>
          </a:solidFill>
          <a:latin typeface="+mj-lt"/>
          <a:ea typeface="+mj-ea"/>
          <a:cs typeface="+mj-cs"/>
        </a:defRPr>
      </a:lvl1pPr>
      <a:lvl2pPr algn="ctr" rtl="0" eaLnBrk="0" fontAlgn="base" hangingPunct="0">
        <a:spcBef>
          <a:spcPct val="0"/>
        </a:spcBef>
        <a:spcAft>
          <a:spcPct val="0"/>
        </a:spcAft>
        <a:defRPr sz="4400" b="1">
          <a:solidFill>
            <a:schemeClr val="accent2"/>
          </a:solidFill>
          <a:latin typeface="Calibri Light" panose="020F0302020204030204" pitchFamily="34" charset="0"/>
        </a:defRPr>
      </a:lvl2pPr>
      <a:lvl3pPr algn="ctr" rtl="0" eaLnBrk="0" fontAlgn="base" hangingPunct="0">
        <a:spcBef>
          <a:spcPct val="0"/>
        </a:spcBef>
        <a:spcAft>
          <a:spcPct val="0"/>
        </a:spcAft>
        <a:defRPr sz="4400" b="1">
          <a:solidFill>
            <a:schemeClr val="accent2"/>
          </a:solidFill>
          <a:latin typeface="Calibri Light" panose="020F0302020204030204" pitchFamily="34" charset="0"/>
        </a:defRPr>
      </a:lvl3pPr>
      <a:lvl4pPr algn="ctr" rtl="0" eaLnBrk="0" fontAlgn="base" hangingPunct="0">
        <a:spcBef>
          <a:spcPct val="0"/>
        </a:spcBef>
        <a:spcAft>
          <a:spcPct val="0"/>
        </a:spcAft>
        <a:defRPr sz="4400" b="1">
          <a:solidFill>
            <a:schemeClr val="accent2"/>
          </a:solidFill>
          <a:latin typeface="Calibri Light" panose="020F0302020204030204" pitchFamily="34" charset="0"/>
        </a:defRPr>
      </a:lvl4pPr>
      <a:lvl5pPr algn="ctr" rtl="0" eaLnBrk="0" fontAlgn="base" hangingPunct="0">
        <a:spcBef>
          <a:spcPct val="0"/>
        </a:spcBef>
        <a:spcAft>
          <a:spcPct val="0"/>
        </a:spcAft>
        <a:defRPr sz="4400" b="1">
          <a:solidFill>
            <a:schemeClr val="accent2"/>
          </a:solidFill>
          <a:latin typeface="Calibri Light" panose="020F0302020204030204" pitchFamily="34" charset="0"/>
        </a:defRPr>
      </a:lvl5pPr>
      <a:lvl6pPr marL="457200" algn="ctr" rtl="0" fontAlgn="base">
        <a:spcBef>
          <a:spcPct val="0"/>
        </a:spcBef>
        <a:spcAft>
          <a:spcPct val="0"/>
        </a:spcAft>
        <a:defRPr sz="3200" b="1">
          <a:solidFill>
            <a:schemeClr val="accent2"/>
          </a:solidFill>
          <a:latin typeface="Arial" charset="0"/>
        </a:defRPr>
      </a:lvl6pPr>
      <a:lvl7pPr marL="914400" algn="ctr" rtl="0" fontAlgn="base">
        <a:spcBef>
          <a:spcPct val="0"/>
        </a:spcBef>
        <a:spcAft>
          <a:spcPct val="0"/>
        </a:spcAft>
        <a:defRPr sz="3200" b="1">
          <a:solidFill>
            <a:schemeClr val="accent2"/>
          </a:solidFill>
          <a:latin typeface="Arial" charset="0"/>
        </a:defRPr>
      </a:lvl7pPr>
      <a:lvl8pPr marL="1371600" algn="ctr" rtl="0" fontAlgn="base">
        <a:spcBef>
          <a:spcPct val="0"/>
        </a:spcBef>
        <a:spcAft>
          <a:spcPct val="0"/>
        </a:spcAft>
        <a:defRPr sz="3200" b="1">
          <a:solidFill>
            <a:schemeClr val="accent2"/>
          </a:solidFill>
          <a:latin typeface="Arial" charset="0"/>
        </a:defRPr>
      </a:lvl8pPr>
      <a:lvl9pPr marL="1828800" algn="ctr" rtl="0" fontAlgn="base">
        <a:spcBef>
          <a:spcPct val="0"/>
        </a:spcBef>
        <a:spcAft>
          <a:spcPct val="0"/>
        </a:spcAft>
        <a:defRPr sz="32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8.tmp"/><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1.emf"/></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emf"/><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4.png"/><Relationship Id="rId7" Type="http://schemas.openxmlformats.org/officeDocument/2006/relationships/image" Target="../media/image68.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4.wmf"/></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emf"/><Relationship Id="rId1" Type="http://schemas.openxmlformats.org/officeDocument/2006/relationships/slideLayout" Target="../slideLayouts/slideLayout6.xml"/><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85.emf"/></Relationships>
</file>

<file path=ppt/slides/_rels/slide34.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0.jpeg"/><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image" Target="../media/image96.emf"/><Relationship Id="rId7" Type="http://schemas.openxmlformats.org/officeDocument/2006/relationships/image" Target="../media/image100.emf"/><Relationship Id="rId2" Type="http://schemas.openxmlformats.org/officeDocument/2006/relationships/image" Target="../media/image95.png"/><Relationship Id="rId1" Type="http://schemas.openxmlformats.org/officeDocument/2006/relationships/slideLayout" Target="../slideLayouts/slideLayout6.xml"/><Relationship Id="rId6" Type="http://schemas.openxmlformats.org/officeDocument/2006/relationships/image" Target="../media/image99.emf"/><Relationship Id="rId5" Type="http://schemas.openxmlformats.org/officeDocument/2006/relationships/image" Target="../media/image98.emf"/><Relationship Id="rId4" Type="http://schemas.openxmlformats.org/officeDocument/2006/relationships/image" Target="../media/image97.png"/><Relationship Id="rId9"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6.xml"/><Relationship Id="rId5" Type="http://schemas.openxmlformats.org/officeDocument/2006/relationships/image" Target="../media/image106.png"/><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emf"/></Relationships>
</file>

<file path=ppt/slides/_rels/slide4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080.png"/><Relationship Id="rId1" Type="http://schemas.openxmlformats.org/officeDocument/2006/relationships/slideLayout" Target="../slideLayouts/slideLayout6.xml"/><Relationship Id="rId6" Type="http://schemas.openxmlformats.org/officeDocument/2006/relationships/image" Target="../media/image117.png"/><Relationship Id="rId5" Type="http://schemas.openxmlformats.org/officeDocument/2006/relationships/image" Target="../media/image116.emf"/><Relationship Id="rId4" Type="http://schemas.openxmlformats.org/officeDocument/2006/relationships/image" Target="../media/image115.png"/></Relationships>
</file>

<file path=ppt/slides/_rels/slide48.xml.rels><?xml version="1.0" encoding="UTF-8" standalone="yes"?>
<Relationships xmlns="http://schemas.openxmlformats.org/package/2006/relationships"><Relationship Id="rId3" Type="http://schemas.openxmlformats.org/officeDocument/2006/relationships/image" Target="../media/image119.emf"/><Relationship Id="rId7" Type="http://schemas.openxmlformats.org/officeDocument/2006/relationships/image" Target="../media/image25.png"/><Relationship Id="rId2" Type="http://schemas.openxmlformats.org/officeDocument/2006/relationships/image" Target="../media/image118.emf"/><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660.png"/><Relationship Id="rId1" Type="http://schemas.openxmlformats.org/officeDocument/2006/relationships/slideLayout" Target="../slideLayouts/slideLayout13.xml"/><Relationship Id="rId4" Type="http://schemas.openxmlformats.org/officeDocument/2006/relationships/image" Target="../media/image125.wmf"/></Relationships>
</file>

<file path=ppt/slides/_rels/slide54.x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oleObject" Target="../embeddings/oleObject3.bin"/><Relationship Id="rId1" Type="http://schemas.openxmlformats.org/officeDocument/2006/relationships/slideLayout" Target="../slideLayouts/slideLayout13.xml"/><Relationship Id="rId5" Type="http://schemas.openxmlformats.org/officeDocument/2006/relationships/image" Target="../media/image127.wmf"/><Relationship Id="rId4" Type="http://schemas.openxmlformats.org/officeDocument/2006/relationships/oleObject" Target="../embeddings/oleObject4.bin"/></Relationships>
</file>

<file path=ppt/slides/_rels/slide55.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hyperlink" Target="https://arxiv.org/abs/2103.05419" TargetMode="External"/><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19.gif"/><Relationship Id="rId7" Type="http://schemas.openxmlformats.org/officeDocument/2006/relationships/image" Target="../media/image23.emf"/><Relationship Id="rId2" Type="http://schemas.openxmlformats.org/officeDocument/2006/relationships/image" Target="../media/image18.gif"/><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7F32BE8C-9E84-2DDD-0E97-09F6C3A8FE9D}"/>
              </a:ext>
            </a:extLst>
          </p:cNvPr>
          <p:cNvSpPr>
            <a:spLocks noGrp="1" noChangeArrowheads="1"/>
          </p:cNvSpPr>
          <p:nvPr>
            <p:ph type="ctrTitle"/>
          </p:nvPr>
        </p:nvSpPr>
        <p:spPr>
          <a:xfrm>
            <a:off x="1066800" y="889000"/>
            <a:ext cx="10363200" cy="1470025"/>
          </a:xfrm>
        </p:spPr>
        <p:txBody>
          <a:bodyPr/>
          <a:lstStyle/>
          <a:p>
            <a:r>
              <a:rPr lang="en-US" altLang="en-US" dirty="0"/>
              <a:t>Particle Detectors and the ePIC Experiment</a:t>
            </a:r>
            <a:br>
              <a:rPr lang="en-US" altLang="en-US" dirty="0"/>
            </a:br>
            <a:r>
              <a:rPr lang="en-US" altLang="en-US" dirty="0"/>
              <a:t>Lecture 2: EIC Detectors </a:t>
            </a:r>
            <a:r>
              <a:rPr lang="en-US" altLang="en-US"/>
              <a:t>and ePIC</a:t>
            </a:r>
            <a:endParaRPr lang="en-US" altLang="en-US" dirty="0"/>
          </a:p>
        </p:txBody>
      </p:sp>
      <p:sp>
        <p:nvSpPr>
          <p:cNvPr id="3075" name="Subtitle 2">
            <a:extLst>
              <a:ext uri="{FF2B5EF4-FFF2-40B4-BE49-F238E27FC236}">
                <a16:creationId xmlns:a16="http://schemas.microsoft.com/office/drawing/2014/main" id="{F1BDA541-20DF-8D88-D529-092DADE0FC18}"/>
              </a:ext>
            </a:extLst>
          </p:cNvPr>
          <p:cNvSpPr>
            <a:spLocks noGrp="1" noChangeArrowheads="1"/>
          </p:cNvSpPr>
          <p:nvPr>
            <p:ph type="subTitle" idx="1"/>
          </p:nvPr>
        </p:nvSpPr>
        <p:spPr>
          <a:xfrm>
            <a:off x="1981200" y="2514600"/>
            <a:ext cx="8534400" cy="1752600"/>
          </a:xfrm>
        </p:spPr>
        <p:txBody>
          <a:bodyPr/>
          <a:lstStyle/>
          <a:p>
            <a:pPr>
              <a:defRPr/>
            </a:pPr>
            <a:r>
              <a:rPr lang="en-US" altLang="en-US" dirty="0"/>
              <a:t>John Lajoie</a:t>
            </a:r>
          </a:p>
          <a:p>
            <a:pPr>
              <a:defRPr/>
            </a:pPr>
            <a:r>
              <a:rPr lang="en-US" altLang="en-US" dirty="0">
                <a:solidFill>
                  <a:schemeClr val="bg1">
                    <a:lumMod val="50000"/>
                  </a:schemeClr>
                </a:solidFill>
              </a:rPr>
              <a:t>2023 CFNS-CTEQ Summer School on </a:t>
            </a:r>
            <a:br>
              <a:rPr lang="en-US" altLang="en-US" dirty="0">
                <a:solidFill>
                  <a:schemeClr val="bg1">
                    <a:lumMod val="50000"/>
                  </a:schemeClr>
                </a:solidFill>
              </a:rPr>
            </a:br>
            <a:r>
              <a:rPr lang="en-US" altLang="en-US" dirty="0">
                <a:solidFill>
                  <a:schemeClr val="bg1">
                    <a:lumMod val="50000"/>
                  </a:schemeClr>
                </a:solidFill>
              </a:rPr>
              <a:t>Physics of the Electron-Ion Collider</a:t>
            </a:r>
          </a:p>
        </p:txBody>
      </p:sp>
      <p:pic>
        <p:nvPicPr>
          <p:cNvPr id="15364" name="Picture 1" descr="Logo&#10;&#10;Description automatically generated">
            <a:extLst>
              <a:ext uri="{FF2B5EF4-FFF2-40B4-BE49-F238E27FC236}">
                <a16:creationId xmlns:a16="http://schemas.microsoft.com/office/drawing/2014/main" id="{8322987B-D529-7B7F-CD16-EFD8CDE490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0350" y="4667250"/>
            <a:ext cx="1646238"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 descr="A picture containing text&#10;&#10;Description automatically generated">
            <a:extLst>
              <a:ext uri="{FF2B5EF4-FFF2-40B4-BE49-F238E27FC236}">
                <a16:creationId xmlns:a16="http://schemas.microsoft.com/office/drawing/2014/main" id="{806681F0-8DF3-9E17-EB7F-AC2A755D32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4800600"/>
            <a:ext cx="3152775"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5" descr="A red and blue arrow in a circle&#10;&#10;Description automatically generated with medium confidence">
            <a:extLst>
              <a:ext uri="{FF2B5EF4-FFF2-40B4-BE49-F238E27FC236}">
                <a16:creationId xmlns:a16="http://schemas.microsoft.com/office/drawing/2014/main" id="{BC39C8AF-7AA3-D744-E8B7-E4BCFBC66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6788" y="4267200"/>
            <a:ext cx="25146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8" name="Google Shape;388;p41"/>
          <p:cNvSpPr txBox="1"/>
          <p:nvPr/>
        </p:nvSpPr>
        <p:spPr>
          <a:xfrm>
            <a:off x="142657" y="2946710"/>
            <a:ext cx="11082000" cy="3716056"/>
          </a:xfrm>
          <a:prstGeom prst="rect">
            <a:avLst/>
          </a:prstGeom>
          <a:noFill/>
          <a:ln>
            <a:noFill/>
          </a:ln>
        </p:spPr>
        <p:txBody>
          <a:bodyPr spcFirstLastPara="1" wrap="square" lIns="91433" tIns="45700" rIns="91433" bIns="45700" anchor="t" anchorCtr="0">
            <a:noAutofit/>
          </a:bodyPr>
          <a:lstStyle/>
          <a:p>
            <a:pPr marL="609585" indent="-406390">
              <a:lnSpc>
                <a:spcPct val="90000"/>
              </a:lnSpc>
              <a:spcBef>
                <a:spcPts val="1067"/>
              </a:spcBef>
              <a:buClr>
                <a:srgbClr val="1C1C1C"/>
              </a:buClr>
              <a:buSzPts val="1200"/>
              <a:buFont typeface="Roboto"/>
              <a:buChar char="●"/>
            </a:pPr>
            <a:r>
              <a:rPr lang="en-US" sz="1500" dirty="0">
                <a:solidFill>
                  <a:srgbClr val="1C1C1C"/>
                </a:solidFill>
                <a:latin typeface="Roboto"/>
                <a:ea typeface="Roboto"/>
                <a:cs typeface="Roboto"/>
                <a:sym typeface="Roboto"/>
              </a:rPr>
              <a:t>Call for proposals issued jointly by BNL and </a:t>
            </a:r>
            <a:r>
              <a:rPr lang="en-US" sz="1500" dirty="0" err="1">
                <a:solidFill>
                  <a:srgbClr val="1C1C1C"/>
                </a:solidFill>
                <a:latin typeface="Roboto"/>
                <a:ea typeface="Roboto"/>
                <a:cs typeface="Roboto"/>
                <a:sym typeface="Roboto"/>
              </a:rPr>
              <a:t>JLab</a:t>
            </a:r>
            <a:r>
              <a:rPr lang="en-US" sz="1500" dirty="0">
                <a:solidFill>
                  <a:srgbClr val="1C1C1C"/>
                </a:solidFill>
                <a:latin typeface="Roboto"/>
                <a:ea typeface="Roboto"/>
                <a:cs typeface="Roboto"/>
                <a:sym typeface="Roboto"/>
              </a:rPr>
              <a:t> in </a:t>
            </a:r>
            <a:r>
              <a:rPr lang="en-US" sz="1500" b="1" dirty="0">
                <a:solidFill>
                  <a:srgbClr val="1C1C1C"/>
                </a:solidFill>
                <a:latin typeface="Roboto"/>
                <a:ea typeface="Roboto"/>
                <a:cs typeface="Roboto"/>
                <a:sym typeface="Roboto"/>
              </a:rPr>
              <a:t>March 2021</a:t>
            </a:r>
            <a:r>
              <a:rPr lang="en-US" sz="1500" dirty="0">
                <a:solidFill>
                  <a:srgbClr val="1C1C1C"/>
                </a:solidFill>
                <a:latin typeface="Roboto"/>
                <a:ea typeface="Roboto"/>
                <a:cs typeface="Roboto"/>
                <a:sym typeface="Roboto"/>
              </a:rPr>
              <a:t> (Due Dec 2021)</a:t>
            </a:r>
            <a:endParaRPr sz="1500" dirty="0">
              <a:solidFill>
                <a:srgbClr val="1C1C1C"/>
              </a:solidFill>
              <a:latin typeface="Roboto"/>
              <a:ea typeface="Roboto"/>
              <a:cs typeface="Roboto"/>
              <a:sym typeface="Roboto"/>
            </a:endParaRPr>
          </a:p>
          <a:p>
            <a:pPr marL="1219170" lvl="1" indent="-406390">
              <a:lnSpc>
                <a:spcPct val="90000"/>
              </a:lnSpc>
              <a:buClr>
                <a:srgbClr val="1C1C1C"/>
              </a:buClr>
              <a:buSzPts val="1200"/>
              <a:buFont typeface="Roboto"/>
              <a:buChar char="○"/>
            </a:pPr>
            <a:r>
              <a:rPr lang="en-US" sz="1500" dirty="0">
                <a:solidFill>
                  <a:srgbClr val="1C1C1C"/>
                </a:solidFill>
                <a:latin typeface="Roboto"/>
                <a:ea typeface="Roboto"/>
                <a:cs typeface="Roboto"/>
                <a:sym typeface="Roboto"/>
              </a:rPr>
              <a:t>ATHENA, CORE and ECCE proposals submitted</a:t>
            </a:r>
            <a:endParaRPr sz="1500" dirty="0">
              <a:solidFill>
                <a:srgbClr val="1C1C1C"/>
              </a:solidFill>
              <a:latin typeface="Roboto"/>
              <a:ea typeface="Roboto"/>
              <a:cs typeface="Roboto"/>
              <a:sym typeface="Roboto"/>
            </a:endParaRPr>
          </a:p>
          <a:p>
            <a:pPr marL="609585" indent="-406390">
              <a:lnSpc>
                <a:spcPct val="90000"/>
              </a:lnSpc>
              <a:spcBef>
                <a:spcPts val="1333"/>
              </a:spcBef>
              <a:buClr>
                <a:srgbClr val="1C1C1C"/>
              </a:buClr>
              <a:buSzPts val="1200"/>
              <a:buFont typeface="Roboto"/>
              <a:buChar char="●"/>
            </a:pPr>
            <a:r>
              <a:rPr lang="en-US" sz="1500" dirty="0">
                <a:solidFill>
                  <a:srgbClr val="1C1C1C"/>
                </a:solidFill>
                <a:latin typeface="Roboto"/>
                <a:ea typeface="Roboto"/>
                <a:cs typeface="Roboto"/>
                <a:sym typeface="Roboto"/>
              </a:rPr>
              <a:t>DPAP closeout </a:t>
            </a:r>
            <a:r>
              <a:rPr lang="en-US" sz="1500" b="1" dirty="0">
                <a:solidFill>
                  <a:srgbClr val="1C1C1C"/>
                </a:solidFill>
                <a:latin typeface="Roboto"/>
                <a:ea typeface="Roboto"/>
                <a:cs typeface="Roboto"/>
                <a:sym typeface="Roboto"/>
              </a:rPr>
              <a:t>March 2022</a:t>
            </a:r>
            <a:endParaRPr sz="1500" b="1" dirty="0">
              <a:solidFill>
                <a:srgbClr val="1C1C1C"/>
              </a:solidFill>
              <a:latin typeface="Roboto"/>
              <a:ea typeface="Roboto"/>
              <a:cs typeface="Roboto"/>
              <a:sym typeface="Roboto"/>
            </a:endParaRPr>
          </a:p>
          <a:p>
            <a:pPr marL="1219170" lvl="1" indent="-406390">
              <a:lnSpc>
                <a:spcPct val="90000"/>
              </a:lnSpc>
              <a:buClr>
                <a:srgbClr val="1C1C1C"/>
              </a:buClr>
              <a:buSzPts val="1200"/>
              <a:buFont typeface="Roboto"/>
              <a:buChar char="○"/>
            </a:pPr>
            <a:r>
              <a:rPr lang="en-US" sz="1500" dirty="0">
                <a:solidFill>
                  <a:srgbClr val="1C1C1C"/>
                </a:solidFill>
                <a:latin typeface="Roboto"/>
                <a:ea typeface="Roboto"/>
                <a:cs typeface="Roboto"/>
                <a:sym typeface="Roboto"/>
              </a:rPr>
              <a:t>ECCE proposal chosen as basis for first EIC detector reference design </a:t>
            </a:r>
            <a:endParaRPr sz="1500" dirty="0">
              <a:solidFill>
                <a:srgbClr val="1C1C1C"/>
              </a:solidFill>
              <a:latin typeface="Roboto"/>
              <a:ea typeface="Roboto"/>
              <a:cs typeface="Roboto"/>
              <a:sym typeface="Roboto"/>
            </a:endParaRPr>
          </a:p>
          <a:p>
            <a:pPr marL="609585" indent="-406390">
              <a:lnSpc>
                <a:spcPct val="90000"/>
              </a:lnSpc>
              <a:spcBef>
                <a:spcPts val="1333"/>
              </a:spcBef>
              <a:buClr>
                <a:srgbClr val="1C1C1C"/>
              </a:buClr>
              <a:buSzPts val="1200"/>
              <a:buFont typeface="Roboto"/>
              <a:buChar char="●"/>
            </a:pPr>
            <a:r>
              <a:rPr lang="en-US" sz="1500" b="1" dirty="0">
                <a:solidFill>
                  <a:srgbClr val="1C1C1C"/>
                </a:solidFill>
                <a:latin typeface="Roboto"/>
                <a:ea typeface="Roboto"/>
                <a:cs typeface="Roboto"/>
                <a:sym typeface="Roboto"/>
              </a:rPr>
              <a:t>Spring/Summer 2022</a:t>
            </a:r>
            <a:r>
              <a:rPr lang="en-US" sz="1500" dirty="0">
                <a:solidFill>
                  <a:srgbClr val="1C1C1C"/>
                </a:solidFill>
                <a:latin typeface="Roboto"/>
                <a:ea typeface="Roboto"/>
                <a:cs typeface="Roboto"/>
                <a:sym typeface="Roboto"/>
              </a:rPr>
              <a:t> – ATHENA and ECCE form joint leadership team</a:t>
            </a:r>
            <a:endParaRPr sz="1500" dirty="0">
              <a:solidFill>
                <a:srgbClr val="1C1C1C"/>
              </a:solidFill>
              <a:latin typeface="Roboto"/>
              <a:ea typeface="Roboto"/>
              <a:cs typeface="Roboto"/>
              <a:sym typeface="Roboto"/>
            </a:endParaRPr>
          </a:p>
          <a:p>
            <a:pPr marL="1219170" lvl="1" indent="-406390">
              <a:lnSpc>
                <a:spcPct val="90000"/>
              </a:lnSpc>
              <a:buClr>
                <a:srgbClr val="1C1C1C"/>
              </a:buClr>
              <a:buSzPts val="1200"/>
              <a:buFont typeface="Roboto"/>
              <a:buChar char="○"/>
            </a:pPr>
            <a:r>
              <a:rPr lang="en-US" sz="1500" dirty="0">
                <a:solidFill>
                  <a:srgbClr val="1C1C1C"/>
                </a:solidFill>
                <a:latin typeface="Roboto"/>
                <a:ea typeface="Roboto"/>
                <a:cs typeface="Roboto"/>
                <a:sym typeface="Roboto"/>
              </a:rPr>
              <a:t>Joint WG’s formed and consolidation process undertaken</a:t>
            </a:r>
            <a:endParaRPr sz="1500" dirty="0">
              <a:solidFill>
                <a:srgbClr val="1C1C1C"/>
              </a:solidFill>
              <a:latin typeface="Roboto"/>
              <a:ea typeface="Roboto"/>
              <a:cs typeface="Roboto"/>
              <a:sym typeface="Roboto"/>
            </a:endParaRPr>
          </a:p>
          <a:p>
            <a:pPr marL="1219170" lvl="1" indent="-406390">
              <a:lnSpc>
                <a:spcPct val="90000"/>
              </a:lnSpc>
              <a:buClr>
                <a:srgbClr val="1C1C1C"/>
              </a:buClr>
              <a:buSzPts val="1200"/>
              <a:buFont typeface="Roboto"/>
              <a:buChar char="○"/>
            </a:pPr>
            <a:r>
              <a:rPr lang="en-US" sz="1500" dirty="0">
                <a:solidFill>
                  <a:srgbClr val="1C1C1C"/>
                </a:solidFill>
                <a:latin typeface="Roboto"/>
                <a:ea typeface="Roboto"/>
                <a:cs typeface="Roboto"/>
                <a:sym typeface="Roboto"/>
              </a:rPr>
              <a:t>Coordination with EIC project on development of technical design</a:t>
            </a:r>
            <a:endParaRPr sz="1500" dirty="0">
              <a:solidFill>
                <a:srgbClr val="1C1C1C"/>
              </a:solidFill>
              <a:latin typeface="Roboto"/>
              <a:ea typeface="Roboto"/>
              <a:cs typeface="Roboto"/>
              <a:sym typeface="Roboto"/>
            </a:endParaRPr>
          </a:p>
          <a:p>
            <a:pPr marL="609585" indent="-406390">
              <a:lnSpc>
                <a:spcPct val="90000"/>
              </a:lnSpc>
              <a:spcBef>
                <a:spcPts val="1333"/>
              </a:spcBef>
              <a:buClr>
                <a:srgbClr val="1C1C1C"/>
              </a:buClr>
              <a:buSzPts val="1200"/>
              <a:buFont typeface="Roboto"/>
              <a:buChar char="●"/>
            </a:pPr>
            <a:r>
              <a:rPr lang="en-US" sz="1500" dirty="0">
                <a:solidFill>
                  <a:srgbClr val="1C1C1C"/>
                </a:solidFill>
                <a:latin typeface="Roboto"/>
                <a:ea typeface="Roboto"/>
                <a:cs typeface="Roboto"/>
                <a:sym typeface="Roboto"/>
              </a:rPr>
              <a:t>Collaboration formation process started </a:t>
            </a:r>
            <a:r>
              <a:rPr lang="en-US" sz="1500" b="1" dirty="0">
                <a:solidFill>
                  <a:srgbClr val="1C1C1C"/>
                </a:solidFill>
                <a:latin typeface="Roboto"/>
                <a:ea typeface="Roboto"/>
                <a:cs typeface="Roboto"/>
                <a:sym typeface="Roboto"/>
              </a:rPr>
              <a:t>July 2022</a:t>
            </a:r>
            <a:endParaRPr sz="1500" b="1" dirty="0">
              <a:solidFill>
                <a:srgbClr val="1C1C1C"/>
              </a:solidFill>
              <a:latin typeface="Roboto"/>
              <a:ea typeface="Roboto"/>
              <a:cs typeface="Roboto"/>
              <a:sym typeface="Roboto"/>
            </a:endParaRPr>
          </a:p>
          <a:p>
            <a:pPr marL="609585" indent="-406390">
              <a:lnSpc>
                <a:spcPct val="90000"/>
              </a:lnSpc>
              <a:spcBef>
                <a:spcPts val="1333"/>
              </a:spcBef>
              <a:buClr>
                <a:srgbClr val="1C1C1C"/>
              </a:buClr>
              <a:buSzPts val="1200"/>
              <a:buFont typeface="Roboto"/>
              <a:buChar char="●"/>
            </a:pPr>
            <a:r>
              <a:rPr lang="en-US" sz="1500" dirty="0">
                <a:solidFill>
                  <a:srgbClr val="1C1C1C"/>
                </a:solidFill>
                <a:latin typeface="Roboto"/>
                <a:ea typeface="Roboto"/>
                <a:cs typeface="Roboto"/>
                <a:sym typeface="Roboto"/>
              </a:rPr>
              <a:t>Charter ratified &amp; elected ePIC Leadership Team </a:t>
            </a:r>
            <a:r>
              <a:rPr lang="en-US" sz="1500" b="1" dirty="0">
                <a:solidFill>
                  <a:srgbClr val="1C1C1C"/>
                </a:solidFill>
                <a:latin typeface="Roboto"/>
                <a:ea typeface="Roboto"/>
                <a:cs typeface="Roboto"/>
                <a:sym typeface="Roboto"/>
              </a:rPr>
              <a:t>February 2023</a:t>
            </a:r>
            <a:endParaRPr sz="1500" b="1" dirty="0">
              <a:solidFill>
                <a:srgbClr val="1C1C1C"/>
              </a:solidFill>
              <a:latin typeface="Roboto"/>
              <a:ea typeface="Roboto"/>
              <a:cs typeface="Roboto"/>
              <a:sym typeface="Roboto"/>
            </a:endParaRPr>
          </a:p>
          <a:p>
            <a:pPr marL="609585" indent="-406390">
              <a:spcBef>
                <a:spcPts val="1333"/>
              </a:spcBef>
              <a:buClr>
                <a:srgbClr val="1C1C1C"/>
              </a:buClr>
              <a:buSzPts val="1200"/>
              <a:buFont typeface="Roboto"/>
              <a:buChar char="●"/>
            </a:pPr>
            <a:r>
              <a:rPr lang="en-US" sz="1500" b="1" dirty="0">
                <a:solidFill>
                  <a:srgbClr val="1C1C1C"/>
                </a:solidFill>
                <a:latin typeface="Roboto"/>
                <a:ea typeface="Roboto"/>
                <a:cs typeface="Roboto"/>
                <a:sym typeface="Roboto"/>
              </a:rPr>
              <a:t>Working towards TDR and CD-3A and CD-2/3</a:t>
            </a:r>
            <a:endParaRPr sz="1500" b="1" dirty="0">
              <a:solidFill>
                <a:srgbClr val="1C1C1C"/>
              </a:solidFill>
              <a:latin typeface="Roboto"/>
              <a:ea typeface="Roboto"/>
              <a:cs typeface="Roboto"/>
              <a:sym typeface="Roboto"/>
            </a:endParaRPr>
          </a:p>
        </p:txBody>
      </p:sp>
      <p:sp>
        <p:nvSpPr>
          <p:cNvPr id="387" name="Google Shape;387;p41"/>
          <p:cNvSpPr txBox="1">
            <a:spLocks noGrp="1"/>
          </p:cNvSpPr>
          <p:nvPr>
            <p:ph type="sldNum" idx="12"/>
          </p:nvPr>
        </p:nvSpPr>
        <p:spPr>
          <a:xfrm>
            <a:off x="10032267" y="6522988"/>
            <a:ext cx="2057600" cy="208000"/>
          </a:xfrm>
          <a:prstGeom prst="rect">
            <a:avLst/>
          </a:prstGeom>
          <a:noFill/>
          <a:ln>
            <a:noFill/>
          </a:ln>
        </p:spPr>
        <p:txBody>
          <a:bodyPr spcFirstLastPara="1" vert="horz" wrap="square" lIns="91433" tIns="45700" rIns="91433" bIns="45700" rtlCol="0" anchor="ctr" anchorCtr="0">
            <a:normAutofit fontScale="77500" lnSpcReduction="20000"/>
          </a:bodyPr>
          <a:lstStyle/>
          <a:p>
            <a:pPr>
              <a:buClr>
                <a:srgbClr val="000000"/>
              </a:buClr>
            </a:pPr>
            <a:fld id="{00000000-1234-1234-1234-123412341234}" type="slidenum">
              <a:rPr lang="en-US"/>
              <a:pPr>
                <a:buClr>
                  <a:srgbClr val="000000"/>
                </a:buClr>
              </a:pPr>
              <a:t>10</a:t>
            </a:fld>
            <a:endParaRPr/>
          </a:p>
        </p:txBody>
      </p:sp>
      <p:pic>
        <p:nvPicPr>
          <p:cNvPr id="389" name="Google Shape;389;p41" descr="Logo&#10;&#10;Description automatically generated"/>
          <p:cNvPicPr preferRelativeResize="0"/>
          <p:nvPr/>
        </p:nvPicPr>
        <p:blipFill rotWithShape="1">
          <a:blip r:embed="rId3">
            <a:alphaModFix/>
          </a:blip>
          <a:srcRect/>
          <a:stretch/>
        </p:blipFill>
        <p:spPr>
          <a:xfrm>
            <a:off x="10285260" y="74876"/>
            <a:ext cx="1804597" cy="1299013"/>
          </a:xfrm>
          <a:prstGeom prst="rect">
            <a:avLst/>
          </a:prstGeom>
          <a:noFill/>
          <a:ln>
            <a:noFill/>
          </a:ln>
        </p:spPr>
      </p:pic>
      <p:sp>
        <p:nvSpPr>
          <p:cNvPr id="390" name="Google Shape;390;p41"/>
          <p:cNvSpPr txBox="1"/>
          <p:nvPr/>
        </p:nvSpPr>
        <p:spPr>
          <a:xfrm>
            <a:off x="532687" y="74880"/>
            <a:ext cx="11372000" cy="780800"/>
          </a:xfrm>
          <a:prstGeom prst="rect">
            <a:avLst/>
          </a:prstGeom>
          <a:noFill/>
          <a:ln>
            <a:noFill/>
          </a:ln>
        </p:spPr>
        <p:txBody>
          <a:bodyPr spcFirstLastPara="1" wrap="square" lIns="91433" tIns="45700" rIns="91433" bIns="45700" anchor="ctr" anchorCtr="0">
            <a:noAutofit/>
          </a:bodyPr>
          <a:lstStyle/>
          <a:p>
            <a:r>
              <a:rPr lang="en-US" sz="4400" b="1" dirty="0">
                <a:solidFill>
                  <a:schemeClr val="accent1"/>
                </a:solidFill>
                <a:latin typeface="+mj-lt"/>
                <a:ea typeface="Roboto"/>
                <a:cs typeface="Roboto"/>
                <a:sym typeface="Roboto"/>
              </a:rPr>
              <a:t>Detector Design Process Timeline</a:t>
            </a:r>
            <a:endParaRPr sz="4400" dirty="0">
              <a:solidFill>
                <a:schemeClr val="accent1"/>
              </a:solidFill>
              <a:latin typeface="+mj-lt"/>
              <a:ea typeface="Roboto"/>
              <a:cs typeface="Roboto"/>
              <a:sym typeface="Roboto"/>
            </a:endParaRPr>
          </a:p>
        </p:txBody>
      </p:sp>
      <p:pic>
        <p:nvPicPr>
          <p:cNvPr id="391" name="Google Shape;391;p41"/>
          <p:cNvPicPr preferRelativeResize="0"/>
          <p:nvPr/>
        </p:nvPicPr>
        <p:blipFill rotWithShape="1">
          <a:blip r:embed="rId4">
            <a:alphaModFix/>
          </a:blip>
          <a:srcRect t="2410"/>
          <a:stretch/>
        </p:blipFill>
        <p:spPr>
          <a:xfrm>
            <a:off x="532687" y="1005222"/>
            <a:ext cx="5085823" cy="1731333"/>
          </a:xfrm>
          <a:prstGeom prst="rect">
            <a:avLst/>
          </a:prstGeom>
          <a:noFill/>
          <a:ln>
            <a:noFill/>
          </a:ln>
        </p:spPr>
      </p:pic>
      <p:sp>
        <p:nvSpPr>
          <p:cNvPr id="392" name="Google Shape;392;p41"/>
          <p:cNvSpPr txBox="1"/>
          <p:nvPr/>
        </p:nvSpPr>
        <p:spPr>
          <a:xfrm>
            <a:off x="6036933" y="1232824"/>
            <a:ext cx="4597200" cy="1354176"/>
          </a:xfrm>
          <a:prstGeom prst="rect">
            <a:avLst/>
          </a:prstGeom>
          <a:noFill/>
          <a:ln>
            <a:noFill/>
          </a:ln>
        </p:spPr>
        <p:txBody>
          <a:bodyPr spcFirstLastPara="1" wrap="square" lIns="121900" tIns="121900" rIns="121900" bIns="121900" anchor="t" anchorCtr="0">
            <a:spAutoFit/>
          </a:bodyPr>
          <a:lstStyle/>
          <a:p>
            <a:r>
              <a:rPr lang="en-US" sz="2400" dirty="0">
                <a:latin typeface="Roboto"/>
                <a:ea typeface="Roboto"/>
                <a:cs typeface="Roboto"/>
                <a:sym typeface="Roboto"/>
              </a:rPr>
              <a:t>Detector and machine design parameters driven by physics objectives</a:t>
            </a:r>
            <a:endParaRPr sz="2400" dirty="0">
              <a:latin typeface="Roboto"/>
              <a:ea typeface="Roboto"/>
              <a:cs typeface="Roboto"/>
              <a:sym typeface="Roboto"/>
            </a:endParaRPr>
          </a:p>
        </p:txBody>
      </p:sp>
      <p:sp>
        <p:nvSpPr>
          <p:cNvPr id="2" name="Date Placeholder 1">
            <a:extLst>
              <a:ext uri="{FF2B5EF4-FFF2-40B4-BE49-F238E27FC236}">
                <a16:creationId xmlns:a16="http://schemas.microsoft.com/office/drawing/2014/main" id="{A94B159C-2F74-8534-EE50-47ECA0A17229}"/>
              </a:ext>
            </a:extLst>
          </p:cNvPr>
          <p:cNvSpPr>
            <a:spLocks noGrp="1"/>
          </p:cNvSpPr>
          <p:nvPr>
            <p:ph type="dt" sz="half" idx="10"/>
          </p:nvPr>
        </p:nvSpPr>
        <p:spPr/>
        <p:txBody>
          <a:bodyPr/>
          <a:lstStyle/>
          <a:p>
            <a:r>
              <a:rPr lang="en-US"/>
              <a:t>6/9/2023</a:t>
            </a:r>
          </a:p>
        </p:txBody>
      </p:sp>
      <p:sp>
        <p:nvSpPr>
          <p:cNvPr id="3" name="Footer Placeholder 2">
            <a:extLst>
              <a:ext uri="{FF2B5EF4-FFF2-40B4-BE49-F238E27FC236}">
                <a16:creationId xmlns:a16="http://schemas.microsoft.com/office/drawing/2014/main" id="{311E7094-84EF-FA95-C078-CDB9B88AADDF}"/>
              </a:ext>
            </a:extLst>
          </p:cNvPr>
          <p:cNvSpPr>
            <a:spLocks noGrp="1"/>
          </p:cNvSpPr>
          <p:nvPr>
            <p:ph type="ftr" sz="quarter" idx="11"/>
          </p:nvPr>
        </p:nvSpPr>
        <p:spPr/>
        <p:txBody>
          <a:bodyPr/>
          <a:lstStyle/>
          <a:p>
            <a:r>
              <a:rPr lang="en-US"/>
              <a:t>2023 CTEQ Summer School</a:t>
            </a:r>
          </a:p>
        </p:txBody>
      </p:sp>
      <p:pic>
        <p:nvPicPr>
          <p:cNvPr id="5" name="Picture 4" descr="A picture containing engineering, scale model, LEGO, ship&#10;&#10;Description automatically generated">
            <a:extLst>
              <a:ext uri="{FF2B5EF4-FFF2-40B4-BE49-F238E27FC236}">
                <a16:creationId xmlns:a16="http://schemas.microsoft.com/office/drawing/2014/main" id="{A589AAC9-5FA3-EBC8-FEB1-7B4BDFA3D33F}"/>
              </a:ext>
            </a:extLst>
          </p:cNvPr>
          <p:cNvPicPr>
            <a:picLocks noChangeAspect="1"/>
          </p:cNvPicPr>
          <p:nvPr/>
        </p:nvPicPr>
        <p:blipFill>
          <a:blip r:embed="rId5"/>
          <a:stretch>
            <a:fillRect/>
          </a:stretch>
        </p:blipFill>
        <p:spPr>
          <a:xfrm>
            <a:off x="7710891" y="2891761"/>
            <a:ext cx="4233760" cy="337386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1C625-46D4-44F9-6528-703EFE42B842}"/>
              </a:ext>
            </a:extLst>
          </p:cNvPr>
          <p:cNvSpPr>
            <a:spLocks noGrp="1"/>
          </p:cNvSpPr>
          <p:nvPr>
            <p:ph type="title"/>
          </p:nvPr>
        </p:nvSpPr>
        <p:spPr>
          <a:xfrm>
            <a:off x="838200" y="365126"/>
            <a:ext cx="10515600" cy="848378"/>
          </a:xfrm>
        </p:spPr>
        <p:txBody>
          <a:bodyPr/>
          <a:lstStyle/>
          <a:p>
            <a:r>
              <a:rPr lang="en-US" b="1" dirty="0">
                <a:solidFill>
                  <a:schemeClr val="accent1"/>
                </a:solidFill>
              </a:rPr>
              <a:t>ECCE and ATHENA</a:t>
            </a:r>
          </a:p>
        </p:txBody>
      </p:sp>
      <p:sp>
        <p:nvSpPr>
          <p:cNvPr id="6" name="Slide Number Placeholder 5">
            <a:extLst>
              <a:ext uri="{FF2B5EF4-FFF2-40B4-BE49-F238E27FC236}">
                <a16:creationId xmlns:a16="http://schemas.microsoft.com/office/drawing/2014/main" id="{852F4DBF-7875-9625-23C2-D4716E5FBCD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A14187-AF44-4271-AA62-1C5C376B8E74}" type="slidenum">
              <a:rPr lang="en-US" smtClean="0"/>
              <a:pPr/>
              <a:t>11</a:t>
            </a:fld>
            <a:endParaRPr lang="en-US"/>
          </a:p>
        </p:txBody>
      </p:sp>
      <p:sp>
        <p:nvSpPr>
          <p:cNvPr id="3" name="TextBox 2">
            <a:extLst>
              <a:ext uri="{FF2B5EF4-FFF2-40B4-BE49-F238E27FC236}">
                <a16:creationId xmlns:a16="http://schemas.microsoft.com/office/drawing/2014/main" id="{A8A97167-307A-FD63-6827-697988C7DBD5}"/>
              </a:ext>
            </a:extLst>
          </p:cNvPr>
          <p:cNvSpPr txBox="1"/>
          <p:nvPr/>
        </p:nvSpPr>
        <p:spPr>
          <a:xfrm>
            <a:off x="3123569" y="5827796"/>
            <a:ext cx="5944861" cy="369332"/>
          </a:xfrm>
          <a:prstGeom prst="rect">
            <a:avLst/>
          </a:prstGeom>
          <a:noFill/>
        </p:spPr>
        <p:txBody>
          <a:bodyPr wrap="square" rtlCol="0">
            <a:spAutoFit/>
          </a:bodyPr>
          <a:lstStyle/>
          <a:p>
            <a:r>
              <a:rPr lang="en-US" dirty="0"/>
              <a:t>Key conceptual differences – bore size and magnetic field!</a:t>
            </a:r>
          </a:p>
        </p:txBody>
      </p:sp>
      <p:pic>
        <p:nvPicPr>
          <p:cNvPr id="7" name="Picture 6" descr="Diagram&#10;&#10;Description automatically generated">
            <a:extLst>
              <a:ext uri="{FF2B5EF4-FFF2-40B4-BE49-F238E27FC236}">
                <a16:creationId xmlns:a16="http://schemas.microsoft.com/office/drawing/2014/main" id="{25329137-99C6-D581-8893-8E6225370DB5}"/>
              </a:ext>
            </a:extLst>
          </p:cNvPr>
          <p:cNvPicPr>
            <a:picLocks noChangeAspect="1"/>
          </p:cNvPicPr>
          <p:nvPr/>
        </p:nvPicPr>
        <p:blipFill>
          <a:blip r:embed="rId3"/>
          <a:stretch>
            <a:fillRect/>
          </a:stretch>
        </p:blipFill>
        <p:spPr>
          <a:xfrm>
            <a:off x="226700" y="1118328"/>
            <a:ext cx="7084755" cy="4550246"/>
          </a:xfrm>
          <a:prstGeom prst="rect">
            <a:avLst/>
          </a:prstGeom>
        </p:spPr>
      </p:pic>
      <p:pic>
        <p:nvPicPr>
          <p:cNvPr id="5" name="Picture 4" descr="Diagram&#10;&#10;Description automatically generated">
            <a:extLst>
              <a:ext uri="{FF2B5EF4-FFF2-40B4-BE49-F238E27FC236}">
                <a16:creationId xmlns:a16="http://schemas.microsoft.com/office/drawing/2014/main" id="{44633456-237C-7AEB-FF54-4EA4BE21DFCC}"/>
              </a:ext>
            </a:extLst>
          </p:cNvPr>
          <p:cNvPicPr>
            <a:picLocks noChangeAspect="1"/>
          </p:cNvPicPr>
          <p:nvPr/>
        </p:nvPicPr>
        <p:blipFill>
          <a:blip r:embed="rId4"/>
          <a:stretch>
            <a:fillRect/>
          </a:stretch>
        </p:blipFill>
        <p:spPr>
          <a:xfrm>
            <a:off x="6364360" y="1526531"/>
            <a:ext cx="5747432" cy="3592358"/>
          </a:xfrm>
          <a:prstGeom prst="rect">
            <a:avLst/>
          </a:prstGeom>
        </p:spPr>
      </p:pic>
      <p:pic>
        <p:nvPicPr>
          <p:cNvPr id="8" name="Picture 7" descr="Logo&#10;&#10;Description automatically generated">
            <a:extLst>
              <a:ext uri="{FF2B5EF4-FFF2-40B4-BE49-F238E27FC236}">
                <a16:creationId xmlns:a16="http://schemas.microsoft.com/office/drawing/2014/main" id="{8AE9C581-9D8C-3C97-1E73-CC1D6D96003D}"/>
              </a:ext>
            </a:extLst>
          </p:cNvPr>
          <p:cNvPicPr>
            <a:picLocks noChangeAspect="1"/>
          </p:cNvPicPr>
          <p:nvPr/>
        </p:nvPicPr>
        <p:blipFill>
          <a:blip r:embed="rId5"/>
          <a:stretch>
            <a:fillRect/>
          </a:stretch>
        </p:blipFill>
        <p:spPr>
          <a:xfrm>
            <a:off x="10936013" y="4321867"/>
            <a:ext cx="1175779" cy="1346707"/>
          </a:xfrm>
          <a:prstGeom prst="rect">
            <a:avLst/>
          </a:prstGeom>
        </p:spPr>
      </p:pic>
      <p:sp>
        <p:nvSpPr>
          <p:cNvPr id="13" name="Date Placeholder 12">
            <a:extLst>
              <a:ext uri="{FF2B5EF4-FFF2-40B4-BE49-F238E27FC236}">
                <a16:creationId xmlns:a16="http://schemas.microsoft.com/office/drawing/2014/main" id="{FF6EA454-3962-FEB1-17EA-7E57D3B14EA7}"/>
              </a:ext>
            </a:extLst>
          </p:cNvPr>
          <p:cNvSpPr>
            <a:spLocks noGrp="1"/>
          </p:cNvSpPr>
          <p:nvPr>
            <p:ph type="dt" sz="half" idx="10"/>
          </p:nvPr>
        </p:nvSpPr>
        <p:spPr>
          <a:xfrm>
            <a:off x="687186" y="6356349"/>
            <a:ext cx="2743200" cy="365125"/>
          </a:xfrm>
        </p:spPr>
        <p:txBody>
          <a:bodyPr/>
          <a:lstStyle/>
          <a:p>
            <a:r>
              <a:rPr lang="en-US"/>
              <a:t>6/9/2023</a:t>
            </a:r>
            <a:endParaRPr lang="en-US" dirty="0"/>
          </a:p>
        </p:txBody>
      </p:sp>
      <p:sp>
        <p:nvSpPr>
          <p:cNvPr id="14" name="Footer Placeholder 13">
            <a:extLst>
              <a:ext uri="{FF2B5EF4-FFF2-40B4-BE49-F238E27FC236}">
                <a16:creationId xmlns:a16="http://schemas.microsoft.com/office/drawing/2014/main" id="{CF3F1B0F-47C9-9723-AB3D-3B92EBCE1E79}"/>
              </a:ext>
            </a:extLst>
          </p:cNvPr>
          <p:cNvSpPr>
            <a:spLocks noGrp="1"/>
          </p:cNvSpPr>
          <p:nvPr>
            <p:ph type="ftr" sz="quarter" idx="11"/>
          </p:nvPr>
        </p:nvSpPr>
        <p:spPr>
          <a:xfrm>
            <a:off x="4038600" y="6300110"/>
            <a:ext cx="4114800" cy="365125"/>
          </a:xfrm>
        </p:spPr>
        <p:txBody>
          <a:bodyPr/>
          <a:lstStyle/>
          <a:p>
            <a:r>
              <a:rPr lang="en-US"/>
              <a:t>2023 CTEQ Summer School</a:t>
            </a:r>
            <a:endParaRPr lang="en-US" dirty="0"/>
          </a:p>
        </p:txBody>
      </p:sp>
    </p:spTree>
    <p:extLst>
      <p:ext uri="{BB962C8B-B14F-4D97-AF65-F5344CB8AC3E}">
        <p14:creationId xmlns:p14="http://schemas.microsoft.com/office/powerpoint/2010/main" val="2721396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8E1CB-8242-647A-453C-8846A202333C}"/>
              </a:ext>
            </a:extLst>
          </p:cNvPr>
          <p:cNvSpPr>
            <a:spLocks noGrp="1"/>
          </p:cNvSpPr>
          <p:nvPr>
            <p:ph type="title" idx="4294967295"/>
          </p:nvPr>
        </p:nvSpPr>
        <p:spPr>
          <a:xfrm>
            <a:off x="404262" y="279590"/>
            <a:ext cx="10515600" cy="885825"/>
          </a:xfrm>
        </p:spPr>
        <p:txBody>
          <a:bodyPr/>
          <a:lstStyle/>
          <a:p>
            <a:r>
              <a:rPr lang="en-US" b="1" dirty="0">
                <a:solidFill>
                  <a:schemeClr val="accent1"/>
                </a:solidFill>
              </a:rPr>
              <a:t>The </a:t>
            </a:r>
            <a:r>
              <a:rPr lang="en-US" b="1" dirty="0" err="1">
                <a:solidFill>
                  <a:schemeClr val="accent1"/>
                </a:solidFill>
              </a:rPr>
              <a:t>ePIC</a:t>
            </a:r>
            <a:r>
              <a:rPr lang="en-US" b="1" dirty="0">
                <a:solidFill>
                  <a:schemeClr val="accent1"/>
                </a:solidFill>
              </a:rPr>
              <a:t> Collaboration</a:t>
            </a:r>
          </a:p>
        </p:txBody>
      </p:sp>
      <p:sp>
        <p:nvSpPr>
          <p:cNvPr id="9" name="TextBox 8">
            <a:extLst>
              <a:ext uri="{FF2B5EF4-FFF2-40B4-BE49-F238E27FC236}">
                <a16:creationId xmlns:a16="http://schemas.microsoft.com/office/drawing/2014/main" id="{D03B7A62-851F-BE7E-6BC3-A052CE698D72}"/>
              </a:ext>
            </a:extLst>
          </p:cNvPr>
          <p:cNvSpPr txBox="1"/>
          <p:nvPr/>
        </p:nvSpPr>
        <p:spPr>
          <a:xfrm>
            <a:off x="8661600" y="443984"/>
            <a:ext cx="3230156" cy="3046988"/>
          </a:xfrm>
          <a:prstGeom prst="rect">
            <a:avLst/>
          </a:prstGeom>
          <a:noFill/>
        </p:spPr>
        <p:txBody>
          <a:bodyPr wrap="square" rtlCol="0">
            <a:spAutoFit/>
          </a:bodyPr>
          <a:lstStyle/>
          <a:p>
            <a:r>
              <a:rPr lang="en-US" sz="2400" i="1" dirty="0"/>
              <a:t>160+ institutions</a:t>
            </a:r>
          </a:p>
          <a:p>
            <a:r>
              <a:rPr lang="en-US" sz="2400" i="1" dirty="0"/>
              <a:t>24 countries</a:t>
            </a:r>
          </a:p>
          <a:p>
            <a:endParaRPr lang="en-US" sz="2400" i="1" dirty="0"/>
          </a:p>
          <a:p>
            <a:r>
              <a:rPr lang="en-US" sz="2400" i="1" dirty="0"/>
              <a:t>500+ participants</a:t>
            </a:r>
          </a:p>
          <a:p>
            <a:endParaRPr lang="en-US" sz="2400" i="1" dirty="0"/>
          </a:p>
          <a:p>
            <a:r>
              <a:rPr lang="en-US" sz="2400" i="1" dirty="0"/>
              <a:t>A truly global pursuit for a new experiment at the EIC!</a:t>
            </a:r>
          </a:p>
        </p:txBody>
      </p:sp>
      <p:grpSp>
        <p:nvGrpSpPr>
          <p:cNvPr id="12" name="Group 11">
            <a:extLst>
              <a:ext uri="{FF2B5EF4-FFF2-40B4-BE49-F238E27FC236}">
                <a16:creationId xmlns:a16="http://schemas.microsoft.com/office/drawing/2014/main" id="{6DA92204-73AA-4863-A090-0B5DCA9646BA}"/>
              </a:ext>
            </a:extLst>
          </p:cNvPr>
          <p:cNvGrpSpPr/>
          <p:nvPr/>
        </p:nvGrpSpPr>
        <p:grpSpPr>
          <a:xfrm>
            <a:off x="-134230" y="1037329"/>
            <a:ext cx="8516811" cy="5452620"/>
            <a:chOff x="256616" y="1028891"/>
            <a:chExt cx="8516811" cy="5452620"/>
          </a:xfrm>
        </p:grpSpPr>
        <p:pic>
          <p:nvPicPr>
            <p:cNvPr id="11" name="Picture 10">
              <a:extLst>
                <a:ext uri="{FF2B5EF4-FFF2-40B4-BE49-F238E27FC236}">
                  <a16:creationId xmlns:a16="http://schemas.microsoft.com/office/drawing/2014/main" id="{723A2C91-D10A-4E30-9712-BA1BF04EAE5C}"/>
                </a:ext>
              </a:extLst>
            </p:cNvPr>
            <p:cNvPicPr>
              <a:picLocks noChangeAspect="1"/>
            </p:cNvPicPr>
            <p:nvPr/>
          </p:nvPicPr>
          <p:blipFill>
            <a:blip r:embed="rId3"/>
            <a:stretch>
              <a:fillRect/>
            </a:stretch>
          </p:blipFill>
          <p:spPr>
            <a:xfrm>
              <a:off x="256616" y="1028891"/>
              <a:ext cx="8516811" cy="5452620"/>
            </a:xfrm>
            <a:prstGeom prst="rect">
              <a:avLst/>
            </a:prstGeom>
          </p:spPr>
        </p:pic>
        <p:sp>
          <p:nvSpPr>
            <p:cNvPr id="3" name="TextBox 2">
              <a:extLst>
                <a:ext uri="{FF2B5EF4-FFF2-40B4-BE49-F238E27FC236}">
                  <a16:creationId xmlns:a16="http://schemas.microsoft.com/office/drawing/2014/main" id="{6E1E4775-4B7E-BF53-895D-28941DBC89C5}"/>
                </a:ext>
              </a:extLst>
            </p:cNvPr>
            <p:cNvSpPr txBox="1"/>
            <p:nvPr/>
          </p:nvSpPr>
          <p:spPr>
            <a:xfrm>
              <a:off x="2695625" y="2222549"/>
              <a:ext cx="1222909" cy="738664"/>
            </a:xfrm>
            <a:prstGeom prst="rect">
              <a:avLst/>
            </a:prstGeom>
            <a:solidFill>
              <a:schemeClr val="bg1"/>
            </a:solidFill>
          </p:spPr>
          <p:txBody>
            <a:bodyPr wrap="square" rtlCol="0">
              <a:spAutoFit/>
            </a:bodyPr>
            <a:lstStyle/>
            <a:p>
              <a:pPr algn="ctr"/>
              <a:r>
                <a:rPr lang="en-US" sz="1400" dirty="0" err="1"/>
                <a:t>ePIC</a:t>
              </a:r>
              <a:r>
                <a:rPr lang="en-US" sz="1400" dirty="0"/>
                <a:t> non-US </a:t>
              </a:r>
              <a:br>
                <a:rPr lang="en-US" sz="1400" dirty="0"/>
              </a:br>
              <a:r>
                <a:rPr lang="en-US" sz="1400" dirty="0"/>
                <a:t>Institutions</a:t>
              </a:r>
              <a:br>
                <a:rPr lang="en-US" sz="1400" dirty="0"/>
              </a:br>
              <a:r>
                <a:rPr lang="en-US" sz="1400" b="1" dirty="0">
                  <a:solidFill>
                    <a:schemeClr val="accent1"/>
                  </a:solidFill>
                </a:rPr>
                <a:t>59%</a:t>
              </a:r>
            </a:p>
          </p:txBody>
        </p:sp>
      </p:grpSp>
      <p:pic>
        <p:nvPicPr>
          <p:cNvPr id="10" name="Picture 9" descr="Logo&#10;&#10;Description automatically generated">
            <a:extLst>
              <a:ext uri="{FF2B5EF4-FFF2-40B4-BE49-F238E27FC236}">
                <a16:creationId xmlns:a16="http://schemas.microsoft.com/office/drawing/2014/main" id="{0F8B8B71-4053-49CC-B476-442F42E84093}"/>
              </a:ext>
            </a:extLst>
          </p:cNvPr>
          <p:cNvPicPr>
            <a:picLocks noChangeAspect="1"/>
          </p:cNvPicPr>
          <p:nvPr/>
        </p:nvPicPr>
        <p:blipFill>
          <a:blip r:embed="rId4"/>
          <a:stretch>
            <a:fillRect/>
          </a:stretch>
        </p:blipFill>
        <p:spPr>
          <a:xfrm>
            <a:off x="6749786" y="0"/>
            <a:ext cx="1804597" cy="1299014"/>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71F075B1-59F0-4BE8-8ABE-9250A614B36E}"/>
              </a:ext>
            </a:extLst>
          </p:cNvPr>
          <p:cNvPicPr>
            <a:picLocks noChangeAspect="1"/>
          </p:cNvPicPr>
          <p:nvPr/>
        </p:nvPicPr>
        <p:blipFill>
          <a:blip r:embed="rId5"/>
          <a:stretch>
            <a:fillRect/>
          </a:stretch>
        </p:blipFill>
        <p:spPr>
          <a:xfrm>
            <a:off x="8067825" y="3734292"/>
            <a:ext cx="4052650" cy="2619025"/>
          </a:xfrm>
          <a:prstGeom prst="rect">
            <a:avLst/>
          </a:prstGeom>
        </p:spPr>
      </p:pic>
      <p:sp>
        <p:nvSpPr>
          <p:cNvPr id="7" name="Date Placeholder 6">
            <a:extLst>
              <a:ext uri="{FF2B5EF4-FFF2-40B4-BE49-F238E27FC236}">
                <a16:creationId xmlns:a16="http://schemas.microsoft.com/office/drawing/2014/main" id="{05CB9440-AC8B-42D4-BFB6-6D7FFBF58222}"/>
              </a:ext>
            </a:extLst>
          </p:cNvPr>
          <p:cNvSpPr>
            <a:spLocks noGrp="1"/>
          </p:cNvSpPr>
          <p:nvPr>
            <p:ph type="dt" sz="half" idx="10"/>
          </p:nvPr>
        </p:nvSpPr>
        <p:spPr/>
        <p:txBody>
          <a:bodyPr/>
          <a:lstStyle/>
          <a:p>
            <a:r>
              <a:rPr lang="en-US"/>
              <a:t>6/9/2023</a:t>
            </a:r>
          </a:p>
        </p:txBody>
      </p:sp>
      <p:sp>
        <p:nvSpPr>
          <p:cNvPr id="13" name="Footer Placeholder 12">
            <a:extLst>
              <a:ext uri="{FF2B5EF4-FFF2-40B4-BE49-F238E27FC236}">
                <a16:creationId xmlns:a16="http://schemas.microsoft.com/office/drawing/2014/main" id="{7A8194D1-617D-4BBA-AA37-545F11B387BF}"/>
              </a:ext>
            </a:extLst>
          </p:cNvPr>
          <p:cNvSpPr>
            <a:spLocks noGrp="1"/>
          </p:cNvSpPr>
          <p:nvPr>
            <p:ph type="ftr" sz="quarter" idx="11"/>
          </p:nvPr>
        </p:nvSpPr>
        <p:spPr/>
        <p:txBody>
          <a:bodyPr/>
          <a:lstStyle/>
          <a:p>
            <a:r>
              <a:rPr lang="en-US"/>
              <a:t>2023 CTEQ Summer School</a:t>
            </a:r>
          </a:p>
        </p:txBody>
      </p:sp>
      <p:sp>
        <p:nvSpPr>
          <p:cNvPr id="14" name="Slide Number Placeholder 13">
            <a:extLst>
              <a:ext uri="{FF2B5EF4-FFF2-40B4-BE49-F238E27FC236}">
                <a16:creationId xmlns:a16="http://schemas.microsoft.com/office/drawing/2014/main" id="{7E01EA85-EE13-4416-84F5-93F51A1AB96A}"/>
              </a:ext>
            </a:extLst>
          </p:cNvPr>
          <p:cNvSpPr>
            <a:spLocks noGrp="1"/>
          </p:cNvSpPr>
          <p:nvPr>
            <p:ph type="sldNum" sz="quarter" idx="12"/>
          </p:nvPr>
        </p:nvSpPr>
        <p:spPr/>
        <p:txBody>
          <a:bodyPr/>
          <a:lstStyle/>
          <a:p>
            <a:fld id="{00A14187-AF44-4271-AA62-1C5C376B8E74}" type="slidenum">
              <a:rPr lang="en-US" smtClean="0"/>
              <a:t>12</a:t>
            </a:fld>
            <a:endParaRPr lang="en-US"/>
          </a:p>
        </p:txBody>
      </p:sp>
    </p:spTree>
    <p:extLst>
      <p:ext uri="{BB962C8B-B14F-4D97-AF65-F5344CB8AC3E}">
        <p14:creationId xmlns:p14="http://schemas.microsoft.com/office/powerpoint/2010/main" val="2868700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CCBB2840-9AD5-9206-B016-BCD03BC41BFE}"/>
              </a:ext>
            </a:extLst>
          </p:cNvPr>
          <p:cNvGrpSpPr/>
          <p:nvPr/>
        </p:nvGrpSpPr>
        <p:grpSpPr>
          <a:xfrm>
            <a:off x="109374" y="1293026"/>
            <a:ext cx="7188489" cy="4946602"/>
            <a:chOff x="109374" y="1293026"/>
            <a:chExt cx="7188489" cy="4946602"/>
          </a:xfrm>
        </p:grpSpPr>
        <p:grpSp>
          <p:nvGrpSpPr>
            <p:cNvPr id="37" name="Group 36">
              <a:extLst>
                <a:ext uri="{FF2B5EF4-FFF2-40B4-BE49-F238E27FC236}">
                  <a16:creationId xmlns:a16="http://schemas.microsoft.com/office/drawing/2014/main" id="{0F9589EE-B94F-162F-C22C-BE8A2F55207B}"/>
                </a:ext>
              </a:extLst>
            </p:cNvPr>
            <p:cNvGrpSpPr/>
            <p:nvPr/>
          </p:nvGrpSpPr>
          <p:grpSpPr>
            <a:xfrm>
              <a:off x="109374" y="1293026"/>
              <a:ext cx="7188489" cy="4946602"/>
              <a:chOff x="109374" y="1293026"/>
              <a:chExt cx="7188489" cy="4946602"/>
            </a:xfrm>
          </p:grpSpPr>
          <p:pic>
            <p:nvPicPr>
              <p:cNvPr id="2" name="Google Shape;401;p42">
                <a:extLst>
                  <a:ext uri="{FF2B5EF4-FFF2-40B4-BE49-F238E27FC236}">
                    <a16:creationId xmlns:a16="http://schemas.microsoft.com/office/drawing/2014/main" id="{11AF0FAF-67BE-168E-08C4-68E4DF0C4AF3}"/>
                  </a:ext>
                </a:extLst>
              </p:cNvPr>
              <p:cNvPicPr preferRelativeResize="0"/>
              <p:nvPr/>
            </p:nvPicPr>
            <p:blipFill>
              <a:blip r:embed="rId2">
                <a:alphaModFix/>
              </a:blip>
              <a:stretch>
                <a:fillRect/>
              </a:stretch>
            </p:blipFill>
            <p:spPr>
              <a:xfrm>
                <a:off x="109374" y="1293026"/>
                <a:ext cx="7188489" cy="4946602"/>
              </a:xfrm>
              <a:prstGeom prst="rect">
                <a:avLst/>
              </a:prstGeom>
              <a:noFill/>
              <a:ln>
                <a:noFill/>
              </a:ln>
            </p:spPr>
          </p:pic>
          <p:sp>
            <p:nvSpPr>
              <p:cNvPr id="14" name="TextBox 13">
                <a:extLst>
                  <a:ext uri="{FF2B5EF4-FFF2-40B4-BE49-F238E27FC236}">
                    <a16:creationId xmlns:a16="http://schemas.microsoft.com/office/drawing/2014/main" id="{BFD58614-DBEF-6AC5-657D-7A648761E8B1}"/>
                  </a:ext>
                </a:extLst>
              </p:cNvPr>
              <p:cNvSpPr txBox="1"/>
              <p:nvPr/>
            </p:nvSpPr>
            <p:spPr>
              <a:xfrm>
                <a:off x="5052661" y="3020514"/>
                <a:ext cx="929238" cy="307777"/>
              </a:xfrm>
              <a:prstGeom prst="rect">
                <a:avLst/>
              </a:prstGeom>
              <a:noFill/>
            </p:spPr>
            <p:txBody>
              <a:bodyPr wrap="square" rtlCol="0">
                <a:spAutoFit/>
              </a:bodyPr>
              <a:lstStyle/>
              <a:p>
                <a:r>
                  <a:rPr lang="en-US" sz="1400" dirty="0" err="1">
                    <a:solidFill>
                      <a:schemeClr val="bg1"/>
                    </a:solidFill>
                    <a:latin typeface="Roboto" panose="02000000000000000000" pitchFamily="2" charset="0"/>
                    <a:ea typeface="Roboto" panose="02000000000000000000" pitchFamily="2" charset="0"/>
                    <a:cs typeface="Roboto" panose="02000000000000000000" pitchFamily="2" charset="0"/>
                  </a:rPr>
                  <a:t>dRICH</a:t>
                </a:r>
                <a:endParaRPr lang="en-US" sz="14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8" name="TextBox 17">
                <a:extLst>
                  <a:ext uri="{FF2B5EF4-FFF2-40B4-BE49-F238E27FC236}">
                    <a16:creationId xmlns:a16="http://schemas.microsoft.com/office/drawing/2014/main" id="{3B5DC782-A76C-D01A-F011-2598698F7839}"/>
                  </a:ext>
                </a:extLst>
              </p:cNvPr>
              <p:cNvSpPr txBox="1"/>
              <p:nvPr/>
            </p:nvSpPr>
            <p:spPr>
              <a:xfrm>
                <a:off x="2771233" y="2166902"/>
                <a:ext cx="1606940" cy="307777"/>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cs typeface="Roboto" panose="02000000000000000000" pitchFamily="2" charset="0"/>
                  </a:rPr>
                  <a:t>Solenoid</a:t>
                </a:r>
              </a:p>
            </p:txBody>
          </p:sp>
          <p:sp>
            <p:nvSpPr>
              <p:cNvPr id="19" name="TextBox 18">
                <a:extLst>
                  <a:ext uri="{FF2B5EF4-FFF2-40B4-BE49-F238E27FC236}">
                    <a16:creationId xmlns:a16="http://schemas.microsoft.com/office/drawing/2014/main" id="{5F70F26C-7B3A-AE98-0891-EC2CAD6E48D7}"/>
                  </a:ext>
                </a:extLst>
              </p:cNvPr>
              <p:cNvSpPr txBox="1"/>
              <p:nvPr/>
            </p:nvSpPr>
            <p:spPr>
              <a:xfrm rot="16200000">
                <a:off x="-510941" y="2380152"/>
                <a:ext cx="1795965" cy="307777"/>
              </a:xfrm>
              <a:prstGeom prst="rect">
                <a:avLst/>
              </a:prstGeom>
              <a:noFill/>
            </p:spPr>
            <p:txBody>
              <a:bodyPr wrap="square" rtlCol="0">
                <a:spAutoFit/>
              </a:bodyPr>
              <a:lstStyle/>
              <a:p>
                <a:r>
                  <a:rPr lang="en-US" sz="1400" dirty="0">
                    <a:solidFill>
                      <a:schemeClr val="bg1"/>
                    </a:solidFill>
                    <a:latin typeface="Roboto" panose="02000000000000000000" pitchFamily="2" charset="0"/>
                    <a:ea typeface="Roboto" panose="02000000000000000000" pitchFamily="2" charset="0"/>
                    <a:cs typeface="Roboto" panose="02000000000000000000" pitchFamily="2" charset="0"/>
                  </a:rPr>
                  <a:t>Backwards HCAL</a:t>
                </a:r>
              </a:p>
            </p:txBody>
          </p:sp>
          <p:sp>
            <p:nvSpPr>
              <p:cNvPr id="29" name="TextBox 28">
                <a:extLst>
                  <a:ext uri="{FF2B5EF4-FFF2-40B4-BE49-F238E27FC236}">
                    <a16:creationId xmlns:a16="http://schemas.microsoft.com/office/drawing/2014/main" id="{73296E92-2283-701E-23D9-0A87081013DA}"/>
                  </a:ext>
                </a:extLst>
              </p:cNvPr>
              <p:cNvSpPr txBox="1"/>
              <p:nvPr/>
            </p:nvSpPr>
            <p:spPr>
              <a:xfrm rot="5400000">
                <a:off x="5826072" y="2431117"/>
                <a:ext cx="1795965" cy="307777"/>
              </a:xfrm>
              <a:prstGeom prst="rect">
                <a:avLst/>
              </a:prstGeom>
              <a:noFill/>
            </p:spPr>
            <p:txBody>
              <a:bodyPr wrap="square" rtlCol="0">
                <a:spAutoFit/>
              </a:bodyPr>
              <a:lstStyle/>
              <a:p>
                <a:r>
                  <a:rPr lang="en-US" sz="1400" dirty="0">
                    <a:solidFill>
                      <a:schemeClr val="bg1"/>
                    </a:solidFill>
                    <a:latin typeface="Roboto" panose="02000000000000000000" pitchFamily="2" charset="0"/>
                    <a:ea typeface="Roboto" panose="02000000000000000000" pitchFamily="2" charset="0"/>
                    <a:cs typeface="Roboto" panose="02000000000000000000" pitchFamily="2" charset="0"/>
                  </a:rPr>
                  <a:t>Forward LFHCAL</a:t>
                </a:r>
              </a:p>
            </p:txBody>
          </p:sp>
          <p:sp>
            <p:nvSpPr>
              <p:cNvPr id="30" name="TextBox 29">
                <a:extLst>
                  <a:ext uri="{FF2B5EF4-FFF2-40B4-BE49-F238E27FC236}">
                    <a16:creationId xmlns:a16="http://schemas.microsoft.com/office/drawing/2014/main" id="{AEE3D0F5-696E-1371-FFD4-DBD0511880CC}"/>
                  </a:ext>
                </a:extLst>
              </p:cNvPr>
              <p:cNvSpPr txBox="1"/>
              <p:nvPr/>
            </p:nvSpPr>
            <p:spPr>
              <a:xfrm rot="16200000">
                <a:off x="645430" y="3551735"/>
                <a:ext cx="926506" cy="307777"/>
              </a:xfrm>
              <a:prstGeom prst="rect">
                <a:avLst/>
              </a:prstGeom>
              <a:noFill/>
            </p:spPr>
            <p:txBody>
              <a:bodyPr wrap="square" rtlCol="0">
                <a:spAutoFit/>
              </a:bodyPr>
              <a:lstStyle/>
              <a:p>
                <a:r>
                  <a:rPr lang="en-US" sz="1400" dirty="0" err="1">
                    <a:solidFill>
                      <a:schemeClr val="bg1"/>
                    </a:solidFill>
                    <a:latin typeface="Roboto" panose="02000000000000000000" pitchFamily="2" charset="0"/>
                    <a:ea typeface="Roboto" panose="02000000000000000000" pitchFamily="2" charset="0"/>
                    <a:cs typeface="Roboto" panose="02000000000000000000" pitchFamily="2" charset="0"/>
                  </a:rPr>
                  <a:t>hpDIRC</a:t>
                </a:r>
                <a:endParaRPr lang="en-US" sz="14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1" name="TextBox 30">
                <a:extLst>
                  <a:ext uri="{FF2B5EF4-FFF2-40B4-BE49-F238E27FC236}">
                    <a16:creationId xmlns:a16="http://schemas.microsoft.com/office/drawing/2014/main" id="{A080906C-BBD1-FF24-E99B-F634A6FDA2C2}"/>
                  </a:ext>
                </a:extLst>
              </p:cNvPr>
              <p:cNvSpPr txBox="1"/>
              <p:nvPr/>
            </p:nvSpPr>
            <p:spPr>
              <a:xfrm rot="16200000">
                <a:off x="1291939" y="3837242"/>
                <a:ext cx="926506" cy="307777"/>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cs typeface="Roboto" panose="02000000000000000000" pitchFamily="2" charset="0"/>
                  </a:rPr>
                  <a:t>EEMC</a:t>
                </a:r>
              </a:p>
            </p:txBody>
          </p:sp>
          <p:sp>
            <p:nvSpPr>
              <p:cNvPr id="32" name="TextBox 31">
                <a:extLst>
                  <a:ext uri="{FF2B5EF4-FFF2-40B4-BE49-F238E27FC236}">
                    <a16:creationId xmlns:a16="http://schemas.microsoft.com/office/drawing/2014/main" id="{82662D6F-7F8F-169C-6526-82AA5F1A747D}"/>
                  </a:ext>
                </a:extLst>
              </p:cNvPr>
              <p:cNvSpPr txBox="1"/>
              <p:nvPr/>
            </p:nvSpPr>
            <p:spPr>
              <a:xfrm rot="16200000">
                <a:off x="1661738" y="3515699"/>
                <a:ext cx="926506" cy="307777"/>
              </a:xfrm>
              <a:prstGeom prst="rect">
                <a:avLst/>
              </a:prstGeom>
              <a:noFill/>
            </p:spPr>
            <p:txBody>
              <a:bodyPr wrap="square" rtlCol="0">
                <a:spAutoFit/>
              </a:bodyPr>
              <a:lstStyle/>
              <a:p>
                <a:r>
                  <a:rPr lang="en-US" sz="1400" dirty="0" err="1">
                    <a:solidFill>
                      <a:schemeClr val="bg1"/>
                    </a:solidFill>
                    <a:latin typeface="Roboto" panose="02000000000000000000" pitchFamily="2" charset="0"/>
                    <a:ea typeface="Roboto" panose="02000000000000000000" pitchFamily="2" charset="0"/>
                    <a:cs typeface="Roboto" panose="02000000000000000000" pitchFamily="2" charset="0"/>
                  </a:rPr>
                  <a:t>pfRICH</a:t>
                </a:r>
                <a:endParaRPr lang="en-US" sz="14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3" name="TextBox 32">
                <a:extLst>
                  <a:ext uri="{FF2B5EF4-FFF2-40B4-BE49-F238E27FC236}">
                    <a16:creationId xmlns:a16="http://schemas.microsoft.com/office/drawing/2014/main" id="{71190311-1BAC-D505-AEB4-70FF98F84D83}"/>
                  </a:ext>
                </a:extLst>
              </p:cNvPr>
              <p:cNvSpPr txBox="1"/>
              <p:nvPr/>
            </p:nvSpPr>
            <p:spPr>
              <a:xfrm>
                <a:off x="1436070" y="2682136"/>
                <a:ext cx="1795965" cy="307777"/>
              </a:xfrm>
              <a:prstGeom prst="rect">
                <a:avLst/>
              </a:prstGeom>
              <a:noFill/>
            </p:spPr>
            <p:txBody>
              <a:bodyPr wrap="square" rtlCol="0">
                <a:spAutoFit/>
              </a:bodyPr>
              <a:lstStyle/>
              <a:p>
                <a:r>
                  <a:rPr lang="en-US" sz="1400" dirty="0">
                    <a:solidFill>
                      <a:schemeClr val="bg1"/>
                    </a:solidFill>
                    <a:latin typeface="Roboto" panose="02000000000000000000" pitchFamily="2" charset="0"/>
                    <a:ea typeface="Roboto" panose="02000000000000000000" pitchFamily="2" charset="0"/>
                    <a:cs typeface="Roboto" panose="02000000000000000000" pitchFamily="2" charset="0"/>
                  </a:rPr>
                  <a:t>Barrel EMCAL</a:t>
                </a:r>
              </a:p>
            </p:txBody>
          </p:sp>
          <p:sp>
            <p:nvSpPr>
              <p:cNvPr id="34" name="TextBox 33">
                <a:extLst>
                  <a:ext uri="{FF2B5EF4-FFF2-40B4-BE49-F238E27FC236}">
                    <a16:creationId xmlns:a16="http://schemas.microsoft.com/office/drawing/2014/main" id="{41ABA509-1300-9EF7-AFE2-939D631D8A49}"/>
                  </a:ext>
                </a:extLst>
              </p:cNvPr>
              <p:cNvSpPr txBox="1"/>
              <p:nvPr/>
            </p:nvSpPr>
            <p:spPr>
              <a:xfrm>
                <a:off x="3734456" y="3588176"/>
                <a:ext cx="929238" cy="307777"/>
              </a:xfrm>
              <a:prstGeom prst="rect">
                <a:avLst/>
              </a:prstGeom>
              <a:noFill/>
            </p:spPr>
            <p:txBody>
              <a:bodyPr wrap="square" rtlCol="0">
                <a:spAutoFit/>
              </a:bodyPr>
              <a:lstStyle/>
              <a:p>
                <a:r>
                  <a:rPr lang="en-US" sz="1400" dirty="0">
                    <a:solidFill>
                      <a:schemeClr val="bg1"/>
                    </a:solidFill>
                    <a:latin typeface="Roboto" panose="02000000000000000000" pitchFamily="2" charset="0"/>
                    <a:ea typeface="Roboto" panose="02000000000000000000" pitchFamily="2" charset="0"/>
                    <a:cs typeface="Roboto" panose="02000000000000000000" pitchFamily="2" charset="0"/>
                  </a:rPr>
                  <a:t>SVT</a:t>
                </a:r>
              </a:p>
            </p:txBody>
          </p:sp>
          <p:sp>
            <p:nvSpPr>
              <p:cNvPr id="35" name="TextBox 34">
                <a:extLst>
                  <a:ext uri="{FF2B5EF4-FFF2-40B4-BE49-F238E27FC236}">
                    <a16:creationId xmlns:a16="http://schemas.microsoft.com/office/drawing/2014/main" id="{E2EAC951-3DF0-3E01-CA73-0FF3730B16C0}"/>
                  </a:ext>
                </a:extLst>
              </p:cNvPr>
              <p:cNvSpPr txBox="1"/>
              <p:nvPr/>
            </p:nvSpPr>
            <p:spPr>
              <a:xfrm rot="5400000">
                <a:off x="5179038" y="4908225"/>
                <a:ext cx="1795965" cy="307777"/>
              </a:xfrm>
              <a:prstGeom prst="rect">
                <a:avLst/>
              </a:prstGeom>
              <a:noFill/>
            </p:spPr>
            <p:txBody>
              <a:bodyPr wrap="square" rtlCol="0">
                <a:spAutoFit/>
              </a:bodyPr>
              <a:lstStyle/>
              <a:p>
                <a:r>
                  <a:rPr lang="en-US" sz="1400" dirty="0">
                    <a:solidFill>
                      <a:schemeClr val="bg1"/>
                    </a:solidFill>
                    <a:latin typeface="Roboto" panose="02000000000000000000" pitchFamily="2" charset="0"/>
                    <a:ea typeface="Roboto" panose="02000000000000000000" pitchFamily="2" charset="0"/>
                    <a:cs typeface="Roboto" panose="02000000000000000000" pitchFamily="2" charset="0"/>
                  </a:rPr>
                  <a:t>FEMC</a:t>
                </a:r>
              </a:p>
            </p:txBody>
          </p:sp>
          <p:sp>
            <p:nvSpPr>
              <p:cNvPr id="36" name="TextBox 35">
                <a:extLst>
                  <a:ext uri="{FF2B5EF4-FFF2-40B4-BE49-F238E27FC236}">
                    <a16:creationId xmlns:a16="http://schemas.microsoft.com/office/drawing/2014/main" id="{0D6A1E42-12DB-8AD9-D43C-AF56B64C98E6}"/>
                  </a:ext>
                </a:extLst>
              </p:cNvPr>
              <p:cNvSpPr txBox="1"/>
              <p:nvPr/>
            </p:nvSpPr>
            <p:spPr>
              <a:xfrm>
                <a:off x="1289361" y="1517784"/>
                <a:ext cx="1795965" cy="307777"/>
              </a:xfrm>
              <a:prstGeom prst="rect">
                <a:avLst/>
              </a:prstGeom>
              <a:noFill/>
            </p:spPr>
            <p:txBody>
              <a:bodyPr wrap="square" rtlCol="0">
                <a:spAutoFit/>
              </a:bodyPr>
              <a:lstStyle/>
              <a:p>
                <a:r>
                  <a:rPr lang="en-US" sz="1400" dirty="0">
                    <a:solidFill>
                      <a:schemeClr val="bg1"/>
                    </a:solidFill>
                    <a:latin typeface="Roboto" panose="02000000000000000000" pitchFamily="2" charset="0"/>
                    <a:ea typeface="Roboto" panose="02000000000000000000" pitchFamily="2" charset="0"/>
                    <a:cs typeface="Roboto" panose="02000000000000000000" pitchFamily="2" charset="0"/>
                  </a:rPr>
                  <a:t>Barrel HCAL</a:t>
                </a:r>
              </a:p>
            </p:txBody>
          </p:sp>
        </p:grpSp>
        <p:sp>
          <p:nvSpPr>
            <p:cNvPr id="38" name="TextBox 37">
              <a:extLst>
                <a:ext uri="{FF2B5EF4-FFF2-40B4-BE49-F238E27FC236}">
                  <a16:creationId xmlns:a16="http://schemas.microsoft.com/office/drawing/2014/main" id="{A6D5BBBB-2C86-87FF-16C3-F1505D55D109}"/>
                </a:ext>
              </a:extLst>
            </p:cNvPr>
            <p:cNvSpPr txBox="1"/>
            <p:nvPr/>
          </p:nvSpPr>
          <p:spPr>
            <a:xfrm>
              <a:off x="3643110" y="3063029"/>
              <a:ext cx="929238" cy="307777"/>
            </a:xfrm>
            <a:prstGeom prst="rect">
              <a:avLst/>
            </a:prstGeom>
            <a:noFill/>
          </p:spPr>
          <p:txBody>
            <a:bodyPr wrap="square" rtlCol="0">
              <a:spAutoFit/>
            </a:bodyPr>
            <a:lstStyle/>
            <a:p>
              <a:r>
                <a:rPr lang="en-US" sz="1400" dirty="0">
                  <a:solidFill>
                    <a:schemeClr val="bg1"/>
                  </a:solidFill>
                  <a:latin typeface="Roboto" panose="02000000000000000000" pitchFamily="2" charset="0"/>
                  <a:ea typeface="Roboto" panose="02000000000000000000" pitchFamily="2" charset="0"/>
                  <a:cs typeface="Roboto" panose="02000000000000000000" pitchFamily="2" charset="0"/>
                </a:rPr>
                <a:t>TOF</a:t>
              </a:r>
            </a:p>
          </p:txBody>
        </p:sp>
      </p:grpSp>
      <p:sp>
        <p:nvSpPr>
          <p:cNvPr id="28" name="Title 1">
            <a:extLst>
              <a:ext uri="{FF2B5EF4-FFF2-40B4-BE49-F238E27FC236}">
                <a16:creationId xmlns:a16="http://schemas.microsoft.com/office/drawing/2014/main" id="{A9252A96-61B1-5240-AFF9-AE7DDF400F9C}"/>
              </a:ext>
            </a:extLst>
          </p:cNvPr>
          <p:cNvSpPr txBox="1">
            <a:spLocks/>
          </p:cNvSpPr>
          <p:nvPr/>
        </p:nvSpPr>
        <p:spPr>
          <a:xfrm>
            <a:off x="592991" y="20616"/>
            <a:ext cx="10027768" cy="1035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ePIC Detector Design</a:t>
            </a:r>
          </a:p>
        </p:txBody>
      </p:sp>
      <p:sp>
        <p:nvSpPr>
          <p:cNvPr id="8" name="Rectangle 7">
            <a:extLst>
              <a:ext uri="{FF2B5EF4-FFF2-40B4-BE49-F238E27FC236}">
                <a16:creationId xmlns:a16="http://schemas.microsoft.com/office/drawing/2014/main" id="{7BFF0A0C-36B8-E476-0706-58AEF3210071}"/>
              </a:ext>
            </a:extLst>
          </p:cNvPr>
          <p:cNvSpPr/>
          <p:nvPr/>
        </p:nvSpPr>
        <p:spPr>
          <a:xfrm>
            <a:off x="2109817" y="3220172"/>
            <a:ext cx="2244437" cy="1128155"/>
          </a:xfrm>
          <a:prstGeom prst="rect">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F1B15BD-A99E-EBFE-1D87-D635DB645C65}"/>
              </a:ext>
            </a:extLst>
          </p:cNvPr>
          <p:cNvSpPr txBox="1"/>
          <p:nvPr/>
        </p:nvSpPr>
        <p:spPr>
          <a:xfrm>
            <a:off x="7776670" y="1277957"/>
            <a:ext cx="3834896" cy="5355312"/>
          </a:xfrm>
          <a:prstGeom prst="rect">
            <a:avLst/>
          </a:prstGeom>
          <a:noFill/>
        </p:spPr>
        <p:txBody>
          <a:bodyPr wrap="square" rtlCol="0">
            <a:spAutoFit/>
          </a:bodyPr>
          <a:lstStyle/>
          <a:p>
            <a:r>
              <a:rPr lang="en-US" b="1" dirty="0"/>
              <a:t>Tracking:</a:t>
            </a:r>
          </a:p>
          <a:p>
            <a:pPr marL="742950" lvl="1" indent="-285750">
              <a:buFont typeface="Arial" panose="020B0604020202020204" pitchFamily="34" charset="0"/>
              <a:buChar char="•"/>
            </a:pPr>
            <a:r>
              <a:rPr lang="en-US" dirty="0"/>
              <a:t>New 1.7T solenoid</a:t>
            </a:r>
          </a:p>
          <a:p>
            <a:pPr marL="742950" lvl="1" indent="-285750">
              <a:buFont typeface="Arial" panose="020B0604020202020204" pitchFamily="34" charset="0"/>
              <a:buChar char="•"/>
            </a:pPr>
            <a:r>
              <a:rPr lang="en-US" dirty="0"/>
              <a:t>Si MAPS Tracker</a:t>
            </a:r>
          </a:p>
          <a:p>
            <a:pPr marL="742950" lvl="1" indent="-285750">
              <a:buFont typeface="Arial" panose="020B0604020202020204" pitchFamily="34" charset="0"/>
              <a:buChar char="•"/>
            </a:pPr>
            <a:r>
              <a:rPr lang="en-US" dirty="0"/>
              <a:t>MPGDs (</a:t>
            </a:r>
            <a:r>
              <a:rPr lang="en-US" dirty="0" err="1">
                <a:latin typeface="Symbol" panose="05050102010706020507" pitchFamily="18" charset="2"/>
              </a:rPr>
              <a:t>m</a:t>
            </a:r>
            <a:r>
              <a:rPr lang="en-US" dirty="0" err="1"/>
              <a:t>RWELL</a:t>
            </a:r>
            <a:r>
              <a:rPr lang="en-US" dirty="0"/>
              <a:t>/</a:t>
            </a:r>
            <a:r>
              <a:rPr lang="en-US" dirty="0" err="1">
                <a:latin typeface="Symbol" panose="05050102010706020507" pitchFamily="18" charset="2"/>
              </a:rPr>
              <a:t>m</a:t>
            </a:r>
            <a:r>
              <a:rPr lang="en-US" dirty="0" err="1"/>
              <a:t>Megas</a:t>
            </a:r>
            <a:r>
              <a:rPr lang="en-US" dirty="0"/>
              <a:t>)</a:t>
            </a:r>
          </a:p>
          <a:p>
            <a:pPr lvl="1"/>
            <a:endParaRPr lang="en-US" dirty="0"/>
          </a:p>
          <a:p>
            <a:r>
              <a:rPr lang="en-US" b="1" dirty="0"/>
              <a:t>PID:</a:t>
            </a:r>
          </a:p>
          <a:p>
            <a:pPr marL="800100" lvl="1" indent="-342900">
              <a:buFont typeface="Arial" panose="020B0604020202020204" pitchFamily="34" charset="0"/>
              <a:buChar char="•"/>
            </a:pPr>
            <a:r>
              <a:rPr lang="en-US" dirty="0" err="1"/>
              <a:t>hpDIRC</a:t>
            </a:r>
            <a:endParaRPr lang="en-US" dirty="0"/>
          </a:p>
          <a:p>
            <a:pPr marL="800100" lvl="1" indent="-342900">
              <a:buFont typeface="Arial" panose="020B0604020202020204" pitchFamily="34" charset="0"/>
              <a:buChar char="•"/>
            </a:pPr>
            <a:r>
              <a:rPr lang="en-US" dirty="0" err="1"/>
              <a:t>pfRICH</a:t>
            </a:r>
            <a:endParaRPr lang="en-US" dirty="0"/>
          </a:p>
          <a:p>
            <a:pPr marL="800100" lvl="1" indent="-342900">
              <a:buFont typeface="Arial" panose="020B0604020202020204" pitchFamily="34" charset="0"/>
              <a:buChar char="•"/>
            </a:pPr>
            <a:r>
              <a:rPr lang="en-US" dirty="0" err="1"/>
              <a:t>dRICH</a:t>
            </a:r>
            <a:endParaRPr lang="en-US" dirty="0"/>
          </a:p>
          <a:p>
            <a:pPr marL="800100" lvl="1" indent="-342900">
              <a:buFont typeface="Arial" panose="020B0604020202020204" pitchFamily="34" charset="0"/>
              <a:buChar char="•"/>
            </a:pPr>
            <a:r>
              <a:rPr lang="en-US" dirty="0"/>
              <a:t>AC-LGAD (~30ps TOF)</a:t>
            </a:r>
          </a:p>
          <a:p>
            <a:pPr marL="800100" lvl="1" indent="-342900">
              <a:buFont typeface="Arial" panose="020B0604020202020204" pitchFamily="34" charset="0"/>
              <a:buChar char="•"/>
            </a:pPr>
            <a:endParaRPr lang="en-US" dirty="0"/>
          </a:p>
          <a:p>
            <a:r>
              <a:rPr lang="en-US" b="1" dirty="0"/>
              <a:t>Calorimetry:</a:t>
            </a:r>
          </a:p>
          <a:p>
            <a:pPr marL="742950" lvl="1" indent="-285750">
              <a:buFont typeface="Arial" panose="020B0604020202020204" pitchFamily="34" charset="0"/>
              <a:buChar char="•"/>
            </a:pPr>
            <a:r>
              <a:rPr lang="en-US" dirty="0"/>
              <a:t>Imaging Barrel </a:t>
            </a:r>
            <a:r>
              <a:rPr lang="en-US" dirty="0" err="1"/>
              <a:t>EMCal</a:t>
            </a:r>
            <a:endParaRPr lang="en-US" dirty="0"/>
          </a:p>
          <a:p>
            <a:pPr marL="742950" lvl="1" indent="-285750">
              <a:buFont typeface="Arial" panose="020B0604020202020204" pitchFamily="34" charset="0"/>
              <a:buChar char="•"/>
            </a:pPr>
            <a:r>
              <a:rPr lang="en-US" dirty="0"/>
              <a:t>PbWO4 </a:t>
            </a:r>
            <a:r>
              <a:rPr lang="en-US" dirty="0" err="1"/>
              <a:t>EMCal</a:t>
            </a:r>
            <a:r>
              <a:rPr lang="en-US" dirty="0"/>
              <a:t> in backward </a:t>
            </a:r>
            <a:br>
              <a:rPr lang="en-US" dirty="0"/>
            </a:br>
            <a:r>
              <a:rPr lang="en-US" dirty="0"/>
              <a:t>direction</a:t>
            </a:r>
          </a:p>
          <a:p>
            <a:pPr marL="742950" lvl="1" indent="-285750">
              <a:buFont typeface="Arial" panose="020B0604020202020204" pitchFamily="34" charset="0"/>
              <a:buChar char="•"/>
            </a:pPr>
            <a:r>
              <a:rPr lang="en-US" dirty="0"/>
              <a:t>Finely segmented </a:t>
            </a:r>
            <a:r>
              <a:rPr lang="en-US" dirty="0" err="1"/>
              <a:t>EMCal</a:t>
            </a:r>
            <a:r>
              <a:rPr lang="en-US" dirty="0"/>
              <a:t> +HCal</a:t>
            </a:r>
            <a:br>
              <a:rPr lang="en-US" dirty="0"/>
            </a:br>
            <a:r>
              <a:rPr lang="en-US" dirty="0"/>
              <a:t>in forward direction</a:t>
            </a:r>
          </a:p>
          <a:p>
            <a:pPr marL="742950" lvl="1" indent="-285750">
              <a:buFont typeface="Arial" panose="020B0604020202020204" pitchFamily="34" charset="0"/>
              <a:buChar char="•"/>
            </a:pPr>
            <a:r>
              <a:rPr lang="en-US" dirty="0"/>
              <a:t>Outer HCal (sPHENIX re-use)</a:t>
            </a:r>
          </a:p>
          <a:p>
            <a:pPr marL="742950" lvl="1" indent="-285750">
              <a:buFont typeface="Arial" panose="020B0604020202020204" pitchFamily="34" charset="0"/>
              <a:buChar char="•"/>
            </a:pPr>
            <a:r>
              <a:rPr lang="en-US" dirty="0"/>
              <a:t>Backwards HCal (tail-catcher)</a:t>
            </a:r>
          </a:p>
        </p:txBody>
      </p:sp>
      <p:sp>
        <p:nvSpPr>
          <p:cNvPr id="10" name="Rectangle 9">
            <a:extLst>
              <a:ext uri="{FF2B5EF4-FFF2-40B4-BE49-F238E27FC236}">
                <a16:creationId xmlns:a16="http://schemas.microsoft.com/office/drawing/2014/main" id="{652C2DA5-73A4-7377-B6C3-AC192BBED9B7}"/>
              </a:ext>
            </a:extLst>
          </p:cNvPr>
          <p:cNvSpPr/>
          <p:nvPr/>
        </p:nvSpPr>
        <p:spPr>
          <a:xfrm>
            <a:off x="831392" y="3143105"/>
            <a:ext cx="3933029" cy="84912"/>
          </a:xfrm>
          <a:prstGeom prst="rect">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FF96938-428B-BF9B-1DFB-ADCCEF6AB49E}"/>
              </a:ext>
            </a:extLst>
          </p:cNvPr>
          <p:cNvSpPr/>
          <p:nvPr/>
        </p:nvSpPr>
        <p:spPr>
          <a:xfrm>
            <a:off x="811085" y="4362681"/>
            <a:ext cx="3736707" cy="78404"/>
          </a:xfrm>
          <a:prstGeom prst="rect">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23F7633-6D57-674A-25C3-04680998C28B}"/>
              </a:ext>
            </a:extLst>
          </p:cNvPr>
          <p:cNvSpPr/>
          <p:nvPr/>
        </p:nvSpPr>
        <p:spPr>
          <a:xfrm>
            <a:off x="1839104" y="3209507"/>
            <a:ext cx="270713" cy="1128155"/>
          </a:xfrm>
          <a:prstGeom prst="rect">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306F247-E0F8-17FB-2577-B47456E586AE}"/>
              </a:ext>
            </a:extLst>
          </p:cNvPr>
          <p:cNvSpPr/>
          <p:nvPr/>
        </p:nvSpPr>
        <p:spPr>
          <a:xfrm>
            <a:off x="4428002" y="3242371"/>
            <a:ext cx="119790" cy="1053908"/>
          </a:xfrm>
          <a:prstGeom prst="rect">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35BCEA8-2AEF-061C-F7C8-B57F0C187B66}"/>
              </a:ext>
            </a:extLst>
          </p:cNvPr>
          <p:cNvSpPr/>
          <p:nvPr/>
        </p:nvSpPr>
        <p:spPr>
          <a:xfrm>
            <a:off x="5055651" y="2134644"/>
            <a:ext cx="652770" cy="3214840"/>
          </a:xfrm>
          <a:prstGeom prst="rect">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1DDC09E-8BCC-994E-6A49-82B4BCC5E38B}"/>
              </a:ext>
            </a:extLst>
          </p:cNvPr>
          <p:cNvSpPr/>
          <p:nvPr/>
        </p:nvSpPr>
        <p:spPr>
          <a:xfrm>
            <a:off x="851700" y="4441085"/>
            <a:ext cx="3912721" cy="515480"/>
          </a:xfrm>
          <a:prstGeom prst="rect">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36565C0-DB4A-213E-77A7-02DAE28C5B94}"/>
              </a:ext>
            </a:extLst>
          </p:cNvPr>
          <p:cNvSpPr/>
          <p:nvPr/>
        </p:nvSpPr>
        <p:spPr>
          <a:xfrm>
            <a:off x="6075283" y="1299386"/>
            <a:ext cx="1222580" cy="4940242"/>
          </a:xfrm>
          <a:prstGeom prst="rect">
            <a:avLst/>
          </a:prstGeom>
          <a:solidFill>
            <a:schemeClr val="accent2">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a:p>
        </p:txBody>
      </p:sp>
      <p:sp>
        <p:nvSpPr>
          <p:cNvPr id="20" name="Rectangle 19">
            <a:extLst>
              <a:ext uri="{FF2B5EF4-FFF2-40B4-BE49-F238E27FC236}">
                <a16:creationId xmlns:a16="http://schemas.microsoft.com/office/drawing/2014/main" id="{BC692B44-68BC-4DA2-6E5C-CF83AD92FD40}"/>
              </a:ext>
            </a:extLst>
          </p:cNvPr>
          <p:cNvSpPr/>
          <p:nvPr/>
        </p:nvSpPr>
        <p:spPr>
          <a:xfrm>
            <a:off x="592991" y="1374402"/>
            <a:ext cx="5264198" cy="617037"/>
          </a:xfrm>
          <a:prstGeom prst="rect">
            <a:avLst/>
          </a:prstGeom>
          <a:solidFill>
            <a:schemeClr val="accent2">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2DC2BDB-1B18-FCEC-9E44-5CE4A36CE0CD}"/>
              </a:ext>
            </a:extLst>
          </p:cNvPr>
          <p:cNvSpPr/>
          <p:nvPr/>
        </p:nvSpPr>
        <p:spPr>
          <a:xfrm>
            <a:off x="624316" y="5531349"/>
            <a:ext cx="5264198" cy="617037"/>
          </a:xfrm>
          <a:prstGeom prst="rect">
            <a:avLst/>
          </a:prstGeom>
          <a:solidFill>
            <a:schemeClr val="accent2">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5B7DA07-90FA-42E3-40B8-C38E637BF6FB}"/>
              </a:ext>
            </a:extLst>
          </p:cNvPr>
          <p:cNvSpPr/>
          <p:nvPr/>
        </p:nvSpPr>
        <p:spPr>
          <a:xfrm>
            <a:off x="5792203" y="1557696"/>
            <a:ext cx="267907" cy="4475903"/>
          </a:xfrm>
          <a:prstGeom prst="rect">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5B1DE2A-F2CE-EAE1-4A44-6F8B3274B290}"/>
              </a:ext>
            </a:extLst>
          </p:cNvPr>
          <p:cNvSpPr/>
          <p:nvPr/>
        </p:nvSpPr>
        <p:spPr>
          <a:xfrm>
            <a:off x="838200" y="2619242"/>
            <a:ext cx="3916428" cy="523863"/>
          </a:xfrm>
          <a:prstGeom prst="rect">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11323D6-666B-C45C-B990-0A17BD26DCFF}"/>
              </a:ext>
            </a:extLst>
          </p:cNvPr>
          <p:cNvSpPr/>
          <p:nvPr/>
        </p:nvSpPr>
        <p:spPr>
          <a:xfrm>
            <a:off x="1501974" y="3228017"/>
            <a:ext cx="329323" cy="1128155"/>
          </a:xfrm>
          <a:prstGeom prst="rect">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Logo&#10;&#10;Description automatically generated">
            <a:extLst>
              <a:ext uri="{FF2B5EF4-FFF2-40B4-BE49-F238E27FC236}">
                <a16:creationId xmlns:a16="http://schemas.microsoft.com/office/drawing/2014/main" id="{9A6C4888-8E79-4055-801B-A5A671BEFABB}"/>
              </a:ext>
            </a:extLst>
          </p:cNvPr>
          <p:cNvPicPr>
            <a:picLocks noChangeAspect="1"/>
          </p:cNvPicPr>
          <p:nvPr/>
        </p:nvPicPr>
        <p:blipFill>
          <a:blip r:embed="rId3"/>
          <a:stretch>
            <a:fillRect/>
          </a:stretch>
        </p:blipFill>
        <p:spPr>
          <a:xfrm>
            <a:off x="9529763" y="132161"/>
            <a:ext cx="1804597" cy="1299014"/>
          </a:xfrm>
          <a:prstGeom prst="rect">
            <a:avLst/>
          </a:prstGeom>
        </p:spPr>
      </p:pic>
      <p:sp>
        <p:nvSpPr>
          <p:cNvPr id="26" name="Rectangle 25">
            <a:extLst>
              <a:ext uri="{FF2B5EF4-FFF2-40B4-BE49-F238E27FC236}">
                <a16:creationId xmlns:a16="http://schemas.microsoft.com/office/drawing/2014/main" id="{B52B5D19-6DE7-4085-ADD7-690009B1D8BA}"/>
              </a:ext>
            </a:extLst>
          </p:cNvPr>
          <p:cNvSpPr/>
          <p:nvPr/>
        </p:nvSpPr>
        <p:spPr>
          <a:xfrm>
            <a:off x="190499" y="1431175"/>
            <a:ext cx="352692" cy="4717211"/>
          </a:xfrm>
          <a:prstGeom prst="rect">
            <a:avLst/>
          </a:prstGeom>
          <a:solidFill>
            <a:schemeClr val="accent2">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a:p>
        </p:txBody>
      </p:sp>
      <p:sp>
        <p:nvSpPr>
          <p:cNvPr id="3" name="Date Placeholder 2">
            <a:extLst>
              <a:ext uri="{FF2B5EF4-FFF2-40B4-BE49-F238E27FC236}">
                <a16:creationId xmlns:a16="http://schemas.microsoft.com/office/drawing/2014/main" id="{5564EB83-8D5C-4C1E-9B49-8CBCAD47315D}"/>
              </a:ext>
            </a:extLst>
          </p:cNvPr>
          <p:cNvSpPr>
            <a:spLocks noGrp="1"/>
          </p:cNvSpPr>
          <p:nvPr>
            <p:ph type="dt" sz="half" idx="10"/>
          </p:nvPr>
        </p:nvSpPr>
        <p:spPr/>
        <p:txBody>
          <a:bodyPr/>
          <a:lstStyle/>
          <a:p>
            <a:r>
              <a:rPr lang="en-US"/>
              <a:t>6/9/2023</a:t>
            </a:r>
          </a:p>
        </p:txBody>
      </p:sp>
      <p:sp>
        <p:nvSpPr>
          <p:cNvPr id="6" name="Footer Placeholder 5">
            <a:extLst>
              <a:ext uri="{FF2B5EF4-FFF2-40B4-BE49-F238E27FC236}">
                <a16:creationId xmlns:a16="http://schemas.microsoft.com/office/drawing/2014/main" id="{12121315-F0DB-470B-959C-40616D93F449}"/>
              </a:ext>
            </a:extLst>
          </p:cNvPr>
          <p:cNvSpPr>
            <a:spLocks noGrp="1"/>
          </p:cNvSpPr>
          <p:nvPr>
            <p:ph type="ftr" sz="quarter" idx="11"/>
          </p:nvPr>
        </p:nvSpPr>
        <p:spPr/>
        <p:txBody>
          <a:bodyPr/>
          <a:lstStyle/>
          <a:p>
            <a:r>
              <a:rPr lang="en-US"/>
              <a:t>2023 CTEQ Summer School</a:t>
            </a:r>
          </a:p>
        </p:txBody>
      </p:sp>
      <p:sp>
        <p:nvSpPr>
          <p:cNvPr id="7" name="Slide Number Placeholder 6">
            <a:extLst>
              <a:ext uri="{FF2B5EF4-FFF2-40B4-BE49-F238E27FC236}">
                <a16:creationId xmlns:a16="http://schemas.microsoft.com/office/drawing/2014/main" id="{8C96CA4E-58DB-407F-A221-29BB419E75CC}"/>
              </a:ext>
            </a:extLst>
          </p:cNvPr>
          <p:cNvSpPr>
            <a:spLocks noGrp="1"/>
          </p:cNvSpPr>
          <p:nvPr>
            <p:ph type="sldNum" sz="quarter" idx="12"/>
          </p:nvPr>
        </p:nvSpPr>
        <p:spPr/>
        <p:txBody>
          <a:bodyPr/>
          <a:lstStyle/>
          <a:p>
            <a:fld id="{00A14187-AF44-4271-AA62-1C5C376B8E74}" type="slidenum">
              <a:rPr lang="en-US" smtClean="0"/>
              <a:t>13</a:t>
            </a:fld>
            <a:endParaRPr lang="en-US"/>
          </a:p>
        </p:txBody>
      </p:sp>
      <p:sp>
        <p:nvSpPr>
          <p:cNvPr id="4" name="Google Shape;413;p42">
            <a:extLst>
              <a:ext uri="{FF2B5EF4-FFF2-40B4-BE49-F238E27FC236}">
                <a16:creationId xmlns:a16="http://schemas.microsoft.com/office/drawing/2014/main" id="{48F99875-A34F-9DA3-06FB-F409CE3CB8E9}"/>
              </a:ext>
            </a:extLst>
          </p:cNvPr>
          <p:cNvSpPr/>
          <p:nvPr/>
        </p:nvSpPr>
        <p:spPr>
          <a:xfrm>
            <a:off x="404260" y="6373763"/>
            <a:ext cx="1933800" cy="338700"/>
          </a:xfrm>
          <a:prstGeom prst="rightArrow">
            <a:avLst>
              <a:gd name="adj1" fmla="val 50000"/>
              <a:gd name="adj2" fmla="val 50000"/>
            </a:avLst>
          </a:prstGeom>
          <a:solidFill>
            <a:srgbClr val="FFC000"/>
          </a:solidFill>
          <a:ln w="9525"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Roboto"/>
                <a:ea typeface="Roboto"/>
                <a:cs typeface="Roboto"/>
                <a:sym typeface="Roboto"/>
              </a:rPr>
              <a:t>hadrons</a:t>
            </a:r>
            <a:endParaRPr sz="1200">
              <a:latin typeface="Roboto"/>
              <a:ea typeface="Roboto"/>
              <a:cs typeface="Roboto"/>
              <a:sym typeface="Roboto"/>
            </a:endParaRPr>
          </a:p>
        </p:txBody>
      </p:sp>
      <p:sp>
        <p:nvSpPr>
          <p:cNvPr id="5" name="Google Shape;414;p42">
            <a:extLst>
              <a:ext uri="{FF2B5EF4-FFF2-40B4-BE49-F238E27FC236}">
                <a16:creationId xmlns:a16="http://schemas.microsoft.com/office/drawing/2014/main" id="{FEB12E6A-B4A7-5E52-5744-48665B82283B}"/>
              </a:ext>
            </a:extLst>
          </p:cNvPr>
          <p:cNvSpPr/>
          <p:nvPr/>
        </p:nvSpPr>
        <p:spPr>
          <a:xfrm flipH="1">
            <a:off x="4647370" y="6358955"/>
            <a:ext cx="1933800" cy="338700"/>
          </a:xfrm>
          <a:prstGeom prst="rightArrow">
            <a:avLst>
              <a:gd name="adj1" fmla="val 50000"/>
              <a:gd name="adj2" fmla="val 50000"/>
            </a:avLst>
          </a:prstGeom>
          <a:solidFill>
            <a:srgbClr val="6FA8DC"/>
          </a:solidFill>
          <a:ln w="9525"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latin typeface="Roboto"/>
                <a:ea typeface="Roboto"/>
                <a:cs typeface="Roboto"/>
                <a:sym typeface="Roboto"/>
              </a:rPr>
              <a:t>electrons</a:t>
            </a:r>
            <a:endParaRPr sz="1200" dirty="0">
              <a:latin typeface="Roboto"/>
              <a:ea typeface="Roboto"/>
              <a:cs typeface="Roboto"/>
              <a:sym typeface="Roboto"/>
            </a:endParaRPr>
          </a:p>
        </p:txBody>
      </p:sp>
      <p:cxnSp>
        <p:nvCxnSpPr>
          <p:cNvPr id="40" name="Straight Connector 39">
            <a:extLst>
              <a:ext uri="{FF2B5EF4-FFF2-40B4-BE49-F238E27FC236}">
                <a16:creationId xmlns:a16="http://schemas.microsoft.com/office/drawing/2014/main" id="{7378B9F0-47B4-8964-A06F-5F25DCBCDF11}"/>
              </a:ext>
            </a:extLst>
          </p:cNvPr>
          <p:cNvCxnSpPr>
            <a:cxnSpLocks/>
          </p:cNvCxnSpPr>
          <p:nvPr/>
        </p:nvCxnSpPr>
        <p:spPr>
          <a:xfrm>
            <a:off x="3232035" y="1166400"/>
            <a:ext cx="0" cy="4793696"/>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70F2839A-4FF6-D3A1-941E-F895517C8F00}"/>
              </a:ext>
            </a:extLst>
          </p:cNvPr>
          <p:cNvSpPr txBox="1"/>
          <p:nvPr/>
        </p:nvSpPr>
        <p:spPr>
          <a:xfrm>
            <a:off x="3127588" y="808225"/>
            <a:ext cx="606868" cy="307777"/>
          </a:xfrm>
          <a:prstGeom prst="rect">
            <a:avLst/>
          </a:prstGeom>
          <a:noFill/>
        </p:spPr>
        <p:txBody>
          <a:bodyPr wrap="square" rtlCol="0">
            <a:spAutoFit/>
          </a:bodyPr>
          <a:lstStyle/>
          <a:p>
            <a:r>
              <a:rPr lang="en-US" sz="1400" dirty="0">
                <a:latin typeface="Symbol" panose="05050102010706020507" pitchFamily="18" charset="2"/>
              </a:rPr>
              <a:t>h</a:t>
            </a:r>
            <a:r>
              <a:rPr lang="en-US" sz="1400" dirty="0"/>
              <a:t>=0</a:t>
            </a:r>
          </a:p>
        </p:txBody>
      </p:sp>
      <p:cxnSp>
        <p:nvCxnSpPr>
          <p:cNvPr id="43" name="Straight Arrow Connector 42">
            <a:extLst>
              <a:ext uri="{FF2B5EF4-FFF2-40B4-BE49-F238E27FC236}">
                <a16:creationId xmlns:a16="http://schemas.microsoft.com/office/drawing/2014/main" id="{3EFD0738-F962-D503-9021-DF6F4497D7FF}"/>
              </a:ext>
            </a:extLst>
          </p:cNvPr>
          <p:cNvCxnSpPr>
            <a:cxnSpLocks/>
          </p:cNvCxnSpPr>
          <p:nvPr/>
        </p:nvCxnSpPr>
        <p:spPr>
          <a:xfrm>
            <a:off x="7535917" y="1293026"/>
            <a:ext cx="0" cy="4946602"/>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787116D-D064-4895-8176-4DF2BB6418D1}"/>
              </a:ext>
            </a:extLst>
          </p:cNvPr>
          <p:cNvSpPr txBox="1"/>
          <p:nvPr/>
        </p:nvSpPr>
        <p:spPr>
          <a:xfrm>
            <a:off x="7297863" y="3476472"/>
            <a:ext cx="677478" cy="276999"/>
          </a:xfrm>
          <a:prstGeom prst="rect">
            <a:avLst/>
          </a:prstGeom>
          <a:solidFill>
            <a:schemeClr val="bg1"/>
          </a:solidFill>
        </p:spPr>
        <p:txBody>
          <a:bodyPr wrap="square" rtlCol="0">
            <a:spAutoFit/>
          </a:bodyPr>
          <a:lstStyle/>
          <a:p>
            <a:r>
              <a:rPr lang="en-US" sz="1200" b="1" dirty="0">
                <a:latin typeface="+mj-lt"/>
              </a:rPr>
              <a:t>5.34m</a:t>
            </a:r>
          </a:p>
        </p:txBody>
      </p:sp>
      <p:cxnSp>
        <p:nvCxnSpPr>
          <p:cNvPr id="46" name="Straight Arrow Connector 45">
            <a:extLst>
              <a:ext uri="{FF2B5EF4-FFF2-40B4-BE49-F238E27FC236}">
                <a16:creationId xmlns:a16="http://schemas.microsoft.com/office/drawing/2014/main" id="{43E2F329-493F-C53F-B9BD-C9D57D9F4C0C}"/>
              </a:ext>
            </a:extLst>
          </p:cNvPr>
          <p:cNvCxnSpPr>
            <a:cxnSpLocks/>
          </p:cNvCxnSpPr>
          <p:nvPr/>
        </p:nvCxnSpPr>
        <p:spPr>
          <a:xfrm>
            <a:off x="3283234" y="1162813"/>
            <a:ext cx="4019897" cy="19346"/>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FEEE8A9B-9EDB-C54C-4BB6-EE43520920A5}"/>
              </a:ext>
            </a:extLst>
          </p:cNvPr>
          <p:cNvSpPr txBox="1"/>
          <p:nvPr/>
        </p:nvSpPr>
        <p:spPr>
          <a:xfrm>
            <a:off x="5100892" y="839277"/>
            <a:ext cx="677478" cy="276999"/>
          </a:xfrm>
          <a:prstGeom prst="rect">
            <a:avLst/>
          </a:prstGeom>
          <a:solidFill>
            <a:schemeClr val="bg1"/>
          </a:solidFill>
        </p:spPr>
        <p:txBody>
          <a:bodyPr wrap="square" rtlCol="0">
            <a:spAutoFit/>
          </a:bodyPr>
          <a:lstStyle/>
          <a:p>
            <a:r>
              <a:rPr lang="en-US" sz="1200" b="1" dirty="0">
                <a:latin typeface="+mj-lt"/>
              </a:rPr>
              <a:t>5.0m</a:t>
            </a:r>
          </a:p>
        </p:txBody>
      </p:sp>
      <p:cxnSp>
        <p:nvCxnSpPr>
          <p:cNvPr id="52" name="Straight Arrow Connector 51">
            <a:extLst>
              <a:ext uri="{FF2B5EF4-FFF2-40B4-BE49-F238E27FC236}">
                <a16:creationId xmlns:a16="http://schemas.microsoft.com/office/drawing/2014/main" id="{6E0CF0BA-C25E-64DB-E3FB-9667C83C42EA}"/>
              </a:ext>
            </a:extLst>
          </p:cNvPr>
          <p:cNvCxnSpPr>
            <a:cxnSpLocks/>
          </p:cNvCxnSpPr>
          <p:nvPr/>
        </p:nvCxnSpPr>
        <p:spPr>
          <a:xfrm flipH="1">
            <a:off x="592991" y="1147054"/>
            <a:ext cx="2588600" cy="0"/>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29E4C87B-4F49-BC01-777A-0232FA225693}"/>
              </a:ext>
            </a:extLst>
          </p:cNvPr>
          <p:cNvSpPr txBox="1"/>
          <p:nvPr/>
        </p:nvSpPr>
        <p:spPr>
          <a:xfrm>
            <a:off x="1652206" y="1031081"/>
            <a:ext cx="606866" cy="276999"/>
          </a:xfrm>
          <a:prstGeom prst="rect">
            <a:avLst/>
          </a:prstGeom>
          <a:solidFill>
            <a:schemeClr val="bg1"/>
          </a:solidFill>
        </p:spPr>
        <p:txBody>
          <a:bodyPr wrap="square" rtlCol="0">
            <a:spAutoFit/>
          </a:bodyPr>
          <a:lstStyle/>
          <a:p>
            <a:r>
              <a:rPr lang="en-US" sz="1200" b="1" dirty="0">
                <a:latin typeface="+mj-lt"/>
              </a:rPr>
              <a:t>3.2m</a:t>
            </a:r>
          </a:p>
        </p:txBody>
      </p:sp>
      <p:cxnSp>
        <p:nvCxnSpPr>
          <p:cNvPr id="58" name="Straight Arrow Connector 57">
            <a:extLst>
              <a:ext uri="{FF2B5EF4-FFF2-40B4-BE49-F238E27FC236}">
                <a16:creationId xmlns:a16="http://schemas.microsoft.com/office/drawing/2014/main" id="{716C5474-3AC9-0311-BFB7-EC4E205A2D57}"/>
              </a:ext>
            </a:extLst>
          </p:cNvPr>
          <p:cNvCxnSpPr>
            <a:cxnSpLocks/>
          </p:cNvCxnSpPr>
          <p:nvPr/>
        </p:nvCxnSpPr>
        <p:spPr>
          <a:xfrm flipH="1">
            <a:off x="190499" y="976575"/>
            <a:ext cx="2991092" cy="0"/>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32B2F5CD-8186-356C-D515-D3B84F40881A}"/>
              </a:ext>
            </a:extLst>
          </p:cNvPr>
          <p:cNvSpPr txBox="1"/>
          <p:nvPr/>
        </p:nvSpPr>
        <p:spPr>
          <a:xfrm>
            <a:off x="1660393" y="836840"/>
            <a:ext cx="606868" cy="276999"/>
          </a:xfrm>
          <a:prstGeom prst="rect">
            <a:avLst/>
          </a:prstGeom>
          <a:solidFill>
            <a:schemeClr val="bg1"/>
          </a:solidFill>
        </p:spPr>
        <p:txBody>
          <a:bodyPr wrap="square" rtlCol="0">
            <a:spAutoFit/>
          </a:bodyPr>
          <a:lstStyle/>
          <a:p>
            <a:r>
              <a:rPr lang="en-US" sz="1200" b="1" dirty="0">
                <a:latin typeface="+mj-lt"/>
              </a:rPr>
              <a:t>3.5m</a:t>
            </a:r>
          </a:p>
        </p:txBody>
      </p:sp>
    </p:spTree>
    <p:extLst>
      <p:ext uri="{BB962C8B-B14F-4D97-AF65-F5344CB8AC3E}">
        <p14:creationId xmlns:p14="http://schemas.microsoft.com/office/powerpoint/2010/main" val="317928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9" end="9"/>
                                            </p:txEl>
                                          </p:spTgt>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11" end="1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xEl>
                                              <p:pRg st="12" end="1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
                                            <p:txEl>
                                              <p:pRg st="13" end="13"/>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xEl>
                                              <p:pRg st="14" end="14"/>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xEl>
                                              <p:pRg st="15" end="15"/>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
                                            <p:txEl>
                                              <p:pRg st="16" end="16"/>
                                            </p:txEl>
                                          </p:spTgt>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10"/>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1"/>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2"/>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3"/>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5"/>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1" grpId="0" animBg="1"/>
      <p:bldP spid="11" grpId="1" animBg="1"/>
      <p:bldP spid="12" grpId="0" animBg="1"/>
      <p:bldP spid="12" grpId="1" animBg="1"/>
      <p:bldP spid="13" grpId="0" animBg="1"/>
      <p:bldP spid="13" grpId="1" animBg="1"/>
      <p:bldP spid="15" grpId="0" animBg="1"/>
      <p:bldP spid="15" grpId="1" animBg="1"/>
      <p:bldP spid="16" grpId="0" animBg="1"/>
      <p:bldP spid="17" grpId="0" animBg="1"/>
      <p:bldP spid="20" grpId="0" animBg="1"/>
      <p:bldP spid="21" grpId="0" animBg="1"/>
      <p:bldP spid="22" grpId="0" animBg="1"/>
      <p:bldP spid="23" grpId="0" animBg="1"/>
      <p:bldP spid="27"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 line chart&#10;&#10;Description automatically generated">
            <a:extLst>
              <a:ext uri="{FF2B5EF4-FFF2-40B4-BE49-F238E27FC236}">
                <a16:creationId xmlns:a16="http://schemas.microsoft.com/office/drawing/2014/main" id="{41185E15-88EF-050A-7F53-1064E2703D71}"/>
              </a:ext>
            </a:extLst>
          </p:cNvPr>
          <p:cNvPicPr>
            <a:picLocks noChangeAspect="1"/>
          </p:cNvPicPr>
          <p:nvPr/>
        </p:nvPicPr>
        <p:blipFill>
          <a:blip r:embed="rId2"/>
          <a:stretch>
            <a:fillRect/>
          </a:stretch>
        </p:blipFill>
        <p:spPr>
          <a:xfrm>
            <a:off x="1948157" y="2034973"/>
            <a:ext cx="5897733" cy="4445615"/>
          </a:xfrm>
          <a:prstGeom prst="rect">
            <a:avLst/>
          </a:prstGeom>
        </p:spPr>
      </p:pic>
      <p:sp>
        <p:nvSpPr>
          <p:cNvPr id="2" name="Title 1">
            <a:extLst>
              <a:ext uri="{FF2B5EF4-FFF2-40B4-BE49-F238E27FC236}">
                <a16:creationId xmlns:a16="http://schemas.microsoft.com/office/drawing/2014/main" id="{84C842AB-675D-974C-BDDB-33FB7587BC5E}"/>
              </a:ext>
            </a:extLst>
          </p:cNvPr>
          <p:cNvSpPr>
            <a:spLocks noGrp="1"/>
          </p:cNvSpPr>
          <p:nvPr>
            <p:ph type="title"/>
          </p:nvPr>
        </p:nvSpPr>
        <p:spPr>
          <a:xfrm>
            <a:off x="191144" y="280226"/>
            <a:ext cx="11552663" cy="720960"/>
          </a:xfrm>
        </p:spPr>
        <p:txBody>
          <a:bodyPr>
            <a:normAutofit/>
          </a:bodyPr>
          <a:lstStyle/>
          <a:p>
            <a:r>
              <a:rPr lang="en-US" b="1" dirty="0">
                <a:solidFill>
                  <a:schemeClr val="accent1"/>
                </a:solidFill>
              </a:rPr>
              <a:t>Far-Forward and Far-Backward Detectors</a:t>
            </a:r>
          </a:p>
        </p:txBody>
      </p:sp>
      <p:cxnSp>
        <p:nvCxnSpPr>
          <p:cNvPr id="20" name="Straight Arrow Connector 19">
            <a:extLst>
              <a:ext uri="{FF2B5EF4-FFF2-40B4-BE49-F238E27FC236}">
                <a16:creationId xmlns:a16="http://schemas.microsoft.com/office/drawing/2014/main" id="{F6B6B86E-B741-FD4D-B064-5F5DC9046A51}"/>
              </a:ext>
            </a:extLst>
          </p:cNvPr>
          <p:cNvCxnSpPr>
            <a:cxnSpLocks/>
          </p:cNvCxnSpPr>
          <p:nvPr/>
        </p:nvCxnSpPr>
        <p:spPr>
          <a:xfrm flipV="1">
            <a:off x="5509910" y="2261175"/>
            <a:ext cx="570102" cy="932141"/>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47D0211-7087-1A49-BC47-F1295EAA878E}"/>
              </a:ext>
            </a:extLst>
          </p:cNvPr>
          <p:cNvCxnSpPr>
            <a:cxnSpLocks/>
          </p:cNvCxnSpPr>
          <p:nvPr/>
        </p:nvCxnSpPr>
        <p:spPr>
          <a:xfrm flipH="1" flipV="1">
            <a:off x="4292363" y="2339805"/>
            <a:ext cx="643003" cy="894283"/>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9EACB94D-1B3A-D18E-E84D-EF6C2290D08A}"/>
              </a:ext>
            </a:extLst>
          </p:cNvPr>
          <p:cNvSpPr/>
          <p:nvPr/>
        </p:nvSpPr>
        <p:spPr>
          <a:xfrm rot="19686176">
            <a:off x="3381092" y="3269322"/>
            <a:ext cx="1521195" cy="14489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2EB212D-7FC8-7ACB-93D3-B8F092381D85}"/>
              </a:ext>
            </a:extLst>
          </p:cNvPr>
          <p:cNvSpPr txBox="1"/>
          <p:nvPr/>
        </p:nvSpPr>
        <p:spPr>
          <a:xfrm>
            <a:off x="144970" y="4328495"/>
            <a:ext cx="2156438" cy="1754326"/>
          </a:xfrm>
          <a:prstGeom prst="rect">
            <a:avLst/>
          </a:prstGeom>
          <a:noFill/>
        </p:spPr>
        <p:txBody>
          <a:bodyPr wrap="square" rtlCol="0">
            <a:spAutoFit/>
          </a:bodyPr>
          <a:lstStyle/>
          <a:p>
            <a:r>
              <a:rPr lang="en-US" b="1" dirty="0">
                <a:solidFill>
                  <a:schemeClr val="bg2">
                    <a:lumMod val="50000"/>
                  </a:schemeClr>
                </a:solidFill>
              </a:rPr>
              <a:t>Far-Backward Detectors</a:t>
            </a:r>
          </a:p>
          <a:p>
            <a:pPr marL="285750" indent="-285750">
              <a:buFont typeface="Arial" panose="020B0604020202020204" pitchFamily="34" charset="0"/>
              <a:buChar char="•"/>
            </a:pPr>
            <a:r>
              <a:rPr lang="en-US" dirty="0"/>
              <a:t>Luminosity monitor</a:t>
            </a:r>
          </a:p>
          <a:p>
            <a:pPr marL="285750" indent="-285750">
              <a:buFont typeface="Arial" panose="020B0604020202020204" pitchFamily="34" charset="0"/>
              <a:buChar char="•"/>
            </a:pPr>
            <a:r>
              <a:rPr lang="en-US" dirty="0"/>
              <a:t>Low-Q</a:t>
            </a:r>
            <a:r>
              <a:rPr lang="en-US" baseline="30000" dirty="0"/>
              <a:t>2</a:t>
            </a:r>
            <a:r>
              <a:rPr lang="en-US" dirty="0"/>
              <a:t> Tagging Detectors</a:t>
            </a:r>
          </a:p>
        </p:txBody>
      </p:sp>
      <p:cxnSp>
        <p:nvCxnSpPr>
          <p:cNvPr id="9" name="Straight Arrow Connector 8">
            <a:extLst>
              <a:ext uri="{FF2B5EF4-FFF2-40B4-BE49-F238E27FC236}">
                <a16:creationId xmlns:a16="http://schemas.microsoft.com/office/drawing/2014/main" id="{2915AF05-B64E-97B9-632C-295AE10D9AA8}"/>
              </a:ext>
            </a:extLst>
          </p:cNvPr>
          <p:cNvCxnSpPr>
            <a:cxnSpLocks/>
          </p:cNvCxnSpPr>
          <p:nvPr/>
        </p:nvCxnSpPr>
        <p:spPr>
          <a:xfrm flipH="1">
            <a:off x="2487551" y="4212110"/>
            <a:ext cx="830483" cy="2631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914D68E-D98B-E560-B796-6EC991EF3BB0}"/>
              </a:ext>
            </a:extLst>
          </p:cNvPr>
          <p:cNvSpPr/>
          <p:nvPr/>
        </p:nvSpPr>
        <p:spPr>
          <a:xfrm rot="1558022">
            <a:off x="5200343" y="4112858"/>
            <a:ext cx="2277214" cy="9978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6641634-6EB3-69AE-5CBE-38572D590B21}"/>
              </a:ext>
            </a:extLst>
          </p:cNvPr>
          <p:cNvPicPr>
            <a:picLocks noChangeAspect="1"/>
          </p:cNvPicPr>
          <p:nvPr/>
        </p:nvPicPr>
        <p:blipFill>
          <a:blip r:embed="rId3"/>
          <a:stretch>
            <a:fillRect/>
          </a:stretch>
        </p:blipFill>
        <p:spPr>
          <a:xfrm>
            <a:off x="6434608" y="1299081"/>
            <a:ext cx="5686359" cy="2926553"/>
          </a:xfrm>
          <a:prstGeom prst="rect">
            <a:avLst/>
          </a:prstGeom>
          <a:ln w="12700">
            <a:solidFill>
              <a:schemeClr val="tx1"/>
            </a:solidFill>
          </a:ln>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6F44F58E-107B-FCD5-F3DF-7917628B6C6A}"/>
              </a:ext>
            </a:extLst>
          </p:cNvPr>
          <p:cNvSpPr/>
          <p:nvPr/>
        </p:nvSpPr>
        <p:spPr>
          <a:xfrm>
            <a:off x="11419066" y="3455688"/>
            <a:ext cx="701901" cy="769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93FEC28C-A5B2-D8CD-61E3-34F56E938938}"/>
              </a:ext>
            </a:extLst>
          </p:cNvPr>
          <p:cNvCxnSpPr>
            <a:cxnSpLocks/>
          </p:cNvCxnSpPr>
          <p:nvPr/>
        </p:nvCxnSpPr>
        <p:spPr>
          <a:xfrm>
            <a:off x="7499429" y="4919874"/>
            <a:ext cx="137225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8789F70-EF0F-2060-1F6E-B33DF38CFEBB}"/>
              </a:ext>
            </a:extLst>
          </p:cNvPr>
          <p:cNvSpPr txBox="1"/>
          <p:nvPr/>
        </p:nvSpPr>
        <p:spPr>
          <a:xfrm>
            <a:off x="9088448" y="4681756"/>
            <a:ext cx="2905008" cy="1754326"/>
          </a:xfrm>
          <a:prstGeom prst="rect">
            <a:avLst/>
          </a:prstGeom>
          <a:noFill/>
        </p:spPr>
        <p:txBody>
          <a:bodyPr wrap="square" rtlCol="0">
            <a:spAutoFit/>
          </a:bodyPr>
          <a:lstStyle/>
          <a:p>
            <a:r>
              <a:rPr lang="en-US" b="1" dirty="0">
                <a:solidFill>
                  <a:schemeClr val="bg2">
                    <a:lumMod val="50000"/>
                  </a:schemeClr>
                </a:solidFill>
              </a:rPr>
              <a:t>Far-Forward Detectors</a:t>
            </a:r>
          </a:p>
          <a:p>
            <a:pPr marL="285750" indent="-285750">
              <a:buFont typeface="Arial" panose="020B0604020202020204" pitchFamily="34" charset="0"/>
              <a:buChar char="•"/>
            </a:pPr>
            <a:r>
              <a:rPr lang="en-US" dirty="0"/>
              <a:t>B0 Tracking and Photon Detection</a:t>
            </a:r>
          </a:p>
          <a:p>
            <a:pPr marL="285750" indent="-285750">
              <a:buFont typeface="Arial" panose="020B0604020202020204" pitchFamily="34" charset="0"/>
              <a:buChar char="•"/>
            </a:pPr>
            <a:r>
              <a:rPr lang="en-US" dirty="0"/>
              <a:t>Roman Pots and Off-Momentum Detectors</a:t>
            </a:r>
          </a:p>
          <a:p>
            <a:pPr marL="285750" indent="-285750">
              <a:buFont typeface="Arial" panose="020B0604020202020204" pitchFamily="34" charset="0"/>
              <a:buChar char="•"/>
            </a:pPr>
            <a:r>
              <a:rPr lang="en-US" dirty="0"/>
              <a:t>Zero-Degree Calorimeter</a:t>
            </a:r>
          </a:p>
        </p:txBody>
      </p:sp>
      <p:pic>
        <p:nvPicPr>
          <p:cNvPr id="32" name="Picture 2">
            <a:extLst>
              <a:ext uri="{FF2B5EF4-FFF2-40B4-BE49-F238E27FC236}">
                <a16:creationId xmlns:a16="http://schemas.microsoft.com/office/drawing/2014/main" id="{FAC55024-A1EA-56A7-0A92-C848B94E30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8506" y="1537791"/>
            <a:ext cx="1669219" cy="129998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ABA04B2C-3469-29AB-7536-A3B6B8ACD7DD}"/>
              </a:ext>
            </a:extLst>
          </p:cNvPr>
          <p:cNvSpPr txBox="1"/>
          <p:nvPr/>
        </p:nvSpPr>
        <p:spPr>
          <a:xfrm>
            <a:off x="8277725" y="1436996"/>
            <a:ext cx="728552" cy="461665"/>
          </a:xfrm>
          <a:prstGeom prst="rect">
            <a:avLst/>
          </a:prstGeom>
          <a:noFill/>
        </p:spPr>
        <p:txBody>
          <a:bodyPr wrap="square" rtlCol="0">
            <a:spAutoFit/>
          </a:bodyPr>
          <a:lstStyle/>
          <a:p>
            <a:r>
              <a:rPr lang="en-US" sz="1200" dirty="0"/>
              <a:t>PbW04 EMCAL</a:t>
            </a:r>
          </a:p>
        </p:txBody>
      </p:sp>
      <p:cxnSp>
        <p:nvCxnSpPr>
          <p:cNvPr id="29" name="Straight Arrow Connector 28">
            <a:extLst>
              <a:ext uri="{FF2B5EF4-FFF2-40B4-BE49-F238E27FC236}">
                <a16:creationId xmlns:a16="http://schemas.microsoft.com/office/drawing/2014/main" id="{190F5C26-E26E-7A04-F45A-49B23AD55D64}"/>
              </a:ext>
            </a:extLst>
          </p:cNvPr>
          <p:cNvCxnSpPr>
            <a:cxnSpLocks/>
          </p:cNvCxnSpPr>
          <p:nvPr/>
        </p:nvCxnSpPr>
        <p:spPr>
          <a:xfrm>
            <a:off x="4358240" y="1175084"/>
            <a:ext cx="1595090" cy="0"/>
          </a:xfrm>
          <a:prstGeom prst="straightConnector1">
            <a:avLst/>
          </a:prstGeom>
          <a:ln w="127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6982A09-F0C6-C7C3-6DDF-599B69045117}"/>
              </a:ext>
            </a:extLst>
          </p:cNvPr>
          <p:cNvSpPr txBox="1"/>
          <p:nvPr/>
        </p:nvSpPr>
        <p:spPr>
          <a:xfrm>
            <a:off x="4897023" y="965025"/>
            <a:ext cx="637107" cy="246221"/>
          </a:xfrm>
          <a:prstGeom prst="rect">
            <a:avLst/>
          </a:prstGeom>
          <a:noFill/>
        </p:spPr>
        <p:txBody>
          <a:bodyPr wrap="square" rtlCol="0">
            <a:spAutoFit/>
          </a:bodyPr>
          <a:lstStyle/>
          <a:p>
            <a:r>
              <a:rPr lang="en-US" sz="1000" dirty="0"/>
              <a:t>8.5m</a:t>
            </a:r>
          </a:p>
        </p:txBody>
      </p:sp>
      <p:cxnSp>
        <p:nvCxnSpPr>
          <p:cNvPr id="18" name="Straight Arrow Connector 17">
            <a:extLst>
              <a:ext uri="{FF2B5EF4-FFF2-40B4-BE49-F238E27FC236}">
                <a16:creationId xmlns:a16="http://schemas.microsoft.com/office/drawing/2014/main" id="{970A4C61-40CC-46CC-8119-83A0A284DDFC}"/>
              </a:ext>
            </a:extLst>
          </p:cNvPr>
          <p:cNvCxnSpPr>
            <a:cxnSpLocks/>
          </p:cNvCxnSpPr>
          <p:nvPr/>
        </p:nvCxnSpPr>
        <p:spPr>
          <a:xfrm flipH="1">
            <a:off x="7542440" y="1663463"/>
            <a:ext cx="643114" cy="3564"/>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F9D66C8-B938-49E5-B52D-2C1A46916F4B}"/>
              </a:ext>
            </a:extLst>
          </p:cNvPr>
          <p:cNvSpPr txBox="1"/>
          <p:nvPr/>
        </p:nvSpPr>
        <p:spPr>
          <a:xfrm>
            <a:off x="8254078" y="1983482"/>
            <a:ext cx="1126044" cy="307777"/>
          </a:xfrm>
          <a:prstGeom prst="rect">
            <a:avLst/>
          </a:prstGeom>
          <a:noFill/>
        </p:spPr>
        <p:txBody>
          <a:bodyPr wrap="square" rtlCol="0">
            <a:spAutoFit/>
          </a:bodyPr>
          <a:lstStyle/>
          <a:p>
            <a:r>
              <a:rPr lang="en-US" sz="1400" dirty="0"/>
              <a:t>Si Tracking</a:t>
            </a:r>
          </a:p>
        </p:txBody>
      </p:sp>
      <p:cxnSp>
        <p:nvCxnSpPr>
          <p:cNvPr id="35" name="Straight Arrow Connector 34">
            <a:extLst>
              <a:ext uri="{FF2B5EF4-FFF2-40B4-BE49-F238E27FC236}">
                <a16:creationId xmlns:a16="http://schemas.microsoft.com/office/drawing/2014/main" id="{F9225DB1-DE55-4413-A49B-7FEFF2A0530B}"/>
              </a:ext>
            </a:extLst>
          </p:cNvPr>
          <p:cNvCxnSpPr>
            <a:cxnSpLocks/>
            <a:stCxn id="22" idx="1"/>
          </p:cNvCxnSpPr>
          <p:nvPr/>
        </p:nvCxnSpPr>
        <p:spPr>
          <a:xfrm flipH="1">
            <a:off x="7904212" y="2137371"/>
            <a:ext cx="349866" cy="0"/>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Date Placeholder 9">
            <a:extLst>
              <a:ext uri="{FF2B5EF4-FFF2-40B4-BE49-F238E27FC236}">
                <a16:creationId xmlns:a16="http://schemas.microsoft.com/office/drawing/2014/main" id="{20E72B28-DB96-4B82-BD0E-2A102B3EC44A}"/>
              </a:ext>
            </a:extLst>
          </p:cNvPr>
          <p:cNvSpPr>
            <a:spLocks noGrp="1"/>
          </p:cNvSpPr>
          <p:nvPr>
            <p:ph type="dt" sz="half" idx="10"/>
          </p:nvPr>
        </p:nvSpPr>
        <p:spPr/>
        <p:txBody>
          <a:bodyPr/>
          <a:lstStyle/>
          <a:p>
            <a:r>
              <a:rPr lang="en-US"/>
              <a:t>6/9/2023</a:t>
            </a:r>
            <a:endParaRPr lang="en-US" dirty="0"/>
          </a:p>
        </p:txBody>
      </p:sp>
      <p:sp>
        <p:nvSpPr>
          <p:cNvPr id="14" name="Footer Placeholder 13">
            <a:extLst>
              <a:ext uri="{FF2B5EF4-FFF2-40B4-BE49-F238E27FC236}">
                <a16:creationId xmlns:a16="http://schemas.microsoft.com/office/drawing/2014/main" id="{55C739F6-866F-40CD-ACBA-D8EEBAC877AA}"/>
              </a:ext>
            </a:extLst>
          </p:cNvPr>
          <p:cNvSpPr>
            <a:spLocks noGrp="1"/>
          </p:cNvSpPr>
          <p:nvPr>
            <p:ph type="ftr" sz="quarter" idx="11"/>
          </p:nvPr>
        </p:nvSpPr>
        <p:spPr/>
        <p:txBody>
          <a:bodyPr/>
          <a:lstStyle/>
          <a:p>
            <a:r>
              <a:rPr lang="en-US"/>
              <a:t>2023 CTEQ Summer School</a:t>
            </a:r>
            <a:endParaRPr lang="en-US" dirty="0"/>
          </a:p>
        </p:txBody>
      </p:sp>
      <p:sp>
        <p:nvSpPr>
          <p:cNvPr id="15" name="Slide Number Placeholder 14">
            <a:extLst>
              <a:ext uri="{FF2B5EF4-FFF2-40B4-BE49-F238E27FC236}">
                <a16:creationId xmlns:a16="http://schemas.microsoft.com/office/drawing/2014/main" id="{8AC53C80-644D-4D84-A3AE-328F547DEAD9}"/>
              </a:ext>
            </a:extLst>
          </p:cNvPr>
          <p:cNvSpPr>
            <a:spLocks noGrp="1"/>
          </p:cNvSpPr>
          <p:nvPr>
            <p:ph type="sldNum" sz="quarter" idx="12"/>
          </p:nvPr>
        </p:nvSpPr>
        <p:spPr/>
        <p:txBody>
          <a:bodyPr/>
          <a:lstStyle/>
          <a:p>
            <a:fld id="{00A14187-AF44-4271-AA62-1C5C376B8E74}" type="slidenum">
              <a:rPr lang="en-US" smtClean="0"/>
              <a:t>14</a:t>
            </a:fld>
            <a:endParaRPr lang="en-US" dirty="0"/>
          </a:p>
        </p:txBody>
      </p:sp>
      <p:pic>
        <p:nvPicPr>
          <p:cNvPr id="3" name="Google Shape;433;p43">
            <a:extLst>
              <a:ext uri="{FF2B5EF4-FFF2-40B4-BE49-F238E27FC236}">
                <a16:creationId xmlns:a16="http://schemas.microsoft.com/office/drawing/2014/main" id="{BA96F37B-5C7E-487A-8284-1369AC46D55A}"/>
              </a:ext>
            </a:extLst>
          </p:cNvPr>
          <p:cNvPicPr preferRelativeResize="0"/>
          <p:nvPr/>
        </p:nvPicPr>
        <p:blipFill>
          <a:blip r:embed="rId5">
            <a:alphaModFix/>
          </a:blip>
          <a:stretch>
            <a:fillRect/>
          </a:stretch>
        </p:blipFill>
        <p:spPr>
          <a:xfrm>
            <a:off x="372288" y="1001186"/>
            <a:ext cx="2490801" cy="2775114"/>
          </a:xfrm>
          <a:prstGeom prst="rect">
            <a:avLst/>
          </a:prstGeom>
          <a:noFill/>
          <a:ln w="9525" cap="flat" cmpd="sng">
            <a:solidFill>
              <a:schemeClr val="dk2"/>
            </a:solidFill>
            <a:prstDash val="solid"/>
            <a:round/>
            <a:headEnd type="none" w="sm" len="sm"/>
            <a:tailEnd type="none" w="sm" len="sm"/>
          </a:ln>
        </p:spPr>
      </p:pic>
      <p:pic>
        <p:nvPicPr>
          <p:cNvPr id="4" name="Google Shape;507;p48">
            <a:extLst>
              <a:ext uri="{FF2B5EF4-FFF2-40B4-BE49-F238E27FC236}">
                <a16:creationId xmlns:a16="http://schemas.microsoft.com/office/drawing/2014/main" id="{FBA1DC9C-B512-00E0-4649-3637A4E09BAA}"/>
              </a:ext>
            </a:extLst>
          </p:cNvPr>
          <p:cNvPicPr preferRelativeResize="0"/>
          <p:nvPr/>
        </p:nvPicPr>
        <p:blipFill>
          <a:blip r:embed="rId6">
            <a:alphaModFix/>
          </a:blip>
          <a:stretch>
            <a:fillRect/>
          </a:stretch>
        </p:blipFill>
        <p:spPr>
          <a:xfrm>
            <a:off x="4432714" y="1201248"/>
            <a:ext cx="1480913" cy="1331421"/>
          </a:xfrm>
          <a:prstGeom prst="rect">
            <a:avLst/>
          </a:prstGeom>
          <a:noFill/>
          <a:ln>
            <a:noFill/>
          </a:ln>
        </p:spPr>
      </p:pic>
    </p:spTree>
    <p:extLst>
      <p:ext uri="{BB962C8B-B14F-4D97-AF65-F5344CB8AC3E}">
        <p14:creationId xmlns:p14="http://schemas.microsoft.com/office/powerpoint/2010/main" val="3706319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2CA4A-E82E-4E11-B269-D9FF81129CFF}"/>
              </a:ext>
            </a:extLst>
          </p:cNvPr>
          <p:cNvSpPr>
            <a:spLocks noGrp="1"/>
          </p:cNvSpPr>
          <p:nvPr>
            <p:ph type="title"/>
          </p:nvPr>
        </p:nvSpPr>
        <p:spPr/>
        <p:txBody>
          <a:bodyPr/>
          <a:lstStyle/>
          <a:p>
            <a:r>
              <a:rPr lang="en-US" b="1" dirty="0">
                <a:solidFill>
                  <a:schemeClr val="accent1"/>
                </a:solidFill>
              </a:rPr>
              <a:t>Why a Crossing Angle?</a:t>
            </a:r>
          </a:p>
        </p:txBody>
      </p:sp>
      <p:sp>
        <p:nvSpPr>
          <p:cNvPr id="3" name="Content Placeholder 2">
            <a:extLst>
              <a:ext uri="{FF2B5EF4-FFF2-40B4-BE49-F238E27FC236}">
                <a16:creationId xmlns:a16="http://schemas.microsoft.com/office/drawing/2014/main" id="{63233FA0-935C-4186-A244-7F7CFBE07CF4}"/>
              </a:ext>
            </a:extLst>
          </p:cNvPr>
          <p:cNvSpPr>
            <a:spLocks noGrp="1"/>
          </p:cNvSpPr>
          <p:nvPr>
            <p:ph idx="4294967295"/>
          </p:nvPr>
        </p:nvSpPr>
        <p:spPr>
          <a:xfrm>
            <a:off x="423492" y="1591676"/>
            <a:ext cx="5445418" cy="4351338"/>
          </a:xfrm>
        </p:spPr>
        <p:txBody>
          <a:bodyPr>
            <a:normAutofit/>
          </a:bodyPr>
          <a:lstStyle/>
          <a:p>
            <a:pPr>
              <a:lnSpc>
                <a:spcPct val="100000"/>
              </a:lnSpc>
              <a:spcBef>
                <a:spcPts val="0"/>
              </a:spcBef>
              <a:buClr>
                <a:srgbClr val="0432FF"/>
              </a:buClr>
            </a:pPr>
            <a:r>
              <a:rPr lang="en-US" sz="1800" dirty="0">
                <a:latin typeface="+mj-lt"/>
              </a:rPr>
              <a:t> </a:t>
            </a:r>
            <a:r>
              <a:rPr lang="en-US" sz="1800" dirty="0"/>
              <a:t>Brings focusing magnets close to IP</a:t>
            </a:r>
          </a:p>
          <a:p>
            <a:pPr marL="0" indent="0">
              <a:lnSpc>
                <a:spcPct val="100000"/>
              </a:lnSpc>
              <a:spcBef>
                <a:spcPts val="0"/>
              </a:spcBef>
              <a:buClr>
                <a:srgbClr val="0432FF"/>
              </a:buClr>
              <a:buNone/>
            </a:pPr>
            <a:r>
              <a:rPr lang="en-US" sz="1800" dirty="0">
                <a:sym typeface="Wingdings" pitchFamily="2" charset="2"/>
              </a:rPr>
              <a:t>    </a:t>
            </a:r>
            <a:r>
              <a:rPr lang="en-US" sz="1800" dirty="0">
                <a:solidFill>
                  <a:srgbClr val="0432FF"/>
                </a:solidFill>
                <a:sym typeface="Wingdings" pitchFamily="2" charset="2"/>
              </a:rPr>
              <a:t></a:t>
            </a:r>
            <a:r>
              <a:rPr lang="en-US" sz="1800" dirty="0">
                <a:sym typeface="Wingdings" pitchFamily="2" charset="2"/>
              </a:rPr>
              <a:t> high luminosity</a:t>
            </a:r>
          </a:p>
          <a:p>
            <a:pPr>
              <a:lnSpc>
                <a:spcPct val="100000"/>
              </a:lnSpc>
              <a:spcBef>
                <a:spcPts val="0"/>
              </a:spcBef>
              <a:buClr>
                <a:srgbClr val="0432FF"/>
              </a:buClr>
            </a:pPr>
            <a:r>
              <a:rPr lang="en-US" sz="1800" dirty="0"/>
              <a:t>Beam separation without separation dipoles</a:t>
            </a:r>
          </a:p>
          <a:p>
            <a:pPr marL="0" indent="0">
              <a:lnSpc>
                <a:spcPct val="100000"/>
              </a:lnSpc>
              <a:spcBef>
                <a:spcPts val="0"/>
              </a:spcBef>
              <a:buClr>
                <a:srgbClr val="0432FF"/>
              </a:buClr>
              <a:buNone/>
            </a:pPr>
            <a:r>
              <a:rPr lang="en-US" sz="1800" dirty="0">
                <a:sym typeface="Wingdings" pitchFamily="2" charset="2"/>
              </a:rPr>
              <a:t>   </a:t>
            </a:r>
            <a:r>
              <a:rPr lang="en-US" sz="1800" dirty="0">
                <a:solidFill>
                  <a:srgbClr val="0432FF"/>
                </a:solidFill>
                <a:sym typeface="Wingdings" pitchFamily="2" charset="2"/>
              </a:rPr>
              <a:t></a:t>
            </a:r>
            <a:r>
              <a:rPr lang="en-US" sz="1800" dirty="0"/>
              <a:t> reduced synchrotron radiation background</a:t>
            </a:r>
          </a:p>
          <a:p>
            <a:pPr marL="0" indent="0">
              <a:lnSpc>
                <a:spcPct val="100000"/>
              </a:lnSpc>
              <a:spcBef>
                <a:spcPts val="0"/>
              </a:spcBef>
              <a:buClr>
                <a:srgbClr val="0432FF"/>
              </a:buClr>
              <a:buNone/>
            </a:pPr>
            <a:r>
              <a:rPr lang="en-US" sz="2400" dirty="0">
                <a:solidFill>
                  <a:srgbClr val="0432FF"/>
                </a:solidFill>
              </a:rPr>
              <a:t>But significant loss of luminosity!</a:t>
            </a:r>
          </a:p>
          <a:p>
            <a:pPr marL="0" indent="0">
              <a:lnSpc>
                <a:spcPct val="100000"/>
              </a:lnSpc>
              <a:spcBef>
                <a:spcPts val="0"/>
              </a:spcBef>
              <a:buClr>
                <a:srgbClr val="0432FF"/>
              </a:buClr>
              <a:buNone/>
            </a:pPr>
            <a:r>
              <a:rPr lang="en-US" sz="1800" dirty="0"/>
              <a:t> </a:t>
            </a:r>
          </a:p>
          <a:p>
            <a:pPr marL="0" indent="0">
              <a:lnSpc>
                <a:spcPct val="100000"/>
              </a:lnSpc>
              <a:spcBef>
                <a:spcPts val="0"/>
              </a:spcBef>
              <a:buClr>
                <a:srgbClr val="0432FF"/>
              </a:buClr>
              <a:buNone/>
            </a:pPr>
            <a:endParaRPr lang="en-US" sz="1800" dirty="0"/>
          </a:p>
          <a:p>
            <a:pPr marL="0" indent="0">
              <a:lnSpc>
                <a:spcPct val="100000"/>
              </a:lnSpc>
              <a:spcBef>
                <a:spcPts val="0"/>
              </a:spcBef>
              <a:buClr>
                <a:srgbClr val="0432FF"/>
              </a:buClr>
              <a:buNone/>
            </a:pPr>
            <a:r>
              <a:rPr lang="en-US" sz="1800" dirty="0">
                <a:solidFill>
                  <a:srgbClr val="0432FF"/>
                </a:solidFill>
              </a:rPr>
              <a:t>Solution: Crab crossing </a:t>
            </a:r>
          </a:p>
          <a:p>
            <a:pPr>
              <a:lnSpc>
                <a:spcPct val="100000"/>
              </a:lnSpc>
              <a:spcBef>
                <a:spcPts val="0"/>
              </a:spcBef>
              <a:buClr>
                <a:srgbClr val="0432FF"/>
              </a:buClr>
            </a:pPr>
            <a:r>
              <a:rPr lang="en-US" sz="1800" dirty="0"/>
              <a:t>Head-on collision geometry is restored by rotating the bunches before colliding (“crab crossing”)</a:t>
            </a:r>
          </a:p>
          <a:p>
            <a:pPr>
              <a:lnSpc>
                <a:spcPct val="100000"/>
              </a:lnSpc>
              <a:spcBef>
                <a:spcPts val="0"/>
              </a:spcBef>
              <a:buClr>
                <a:srgbClr val="0432FF"/>
              </a:buClr>
            </a:pPr>
            <a:r>
              <a:rPr lang="en-US" sz="1800" dirty="0"/>
              <a:t>Bunch rotation (“crabbing”) is accomplished by transversely deflecting RF resonators (“crab cavities”)</a:t>
            </a:r>
          </a:p>
          <a:p>
            <a:pPr>
              <a:lnSpc>
                <a:spcPct val="100000"/>
              </a:lnSpc>
              <a:spcBef>
                <a:spcPts val="0"/>
              </a:spcBef>
              <a:buClr>
                <a:srgbClr val="0432FF"/>
              </a:buClr>
            </a:pPr>
            <a:r>
              <a:rPr lang="en-US" sz="1800" dirty="0"/>
              <a:t>Actual collision point moves laterally during bunch interaction</a:t>
            </a:r>
          </a:p>
        </p:txBody>
      </p:sp>
      <p:pic>
        <p:nvPicPr>
          <p:cNvPr id="7" name="304F1C63-7B50-4584-B5A2-403EFD9B7CC3">
            <a:extLst>
              <a:ext uri="{FF2B5EF4-FFF2-40B4-BE49-F238E27FC236}">
                <a16:creationId xmlns:a16="http://schemas.microsoft.com/office/drawing/2014/main" id="{8F82F127-722A-4832-BECF-6519EA97C62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323091" y="448010"/>
            <a:ext cx="5177854" cy="3076815"/>
          </a:xfrm>
          <a:prstGeom prst="rect">
            <a:avLst/>
          </a:prstGeom>
          <a:noFill/>
          <a:ln>
            <a:noFill/>
          </a:ln>
        </p:spPr>
      </p:pic>
      <p:pic>
        <p:nvPicPr>
          <p:cNvPr id="6" name="DCAF5BFF-1B62-4D6A-A20F-FD22EFE40FF4">
            <a:extLst>
              <a:ext uri="{FF2B5EF4-FFF2-40B4-BE49-F238E27FC236}">
                <a16:creationId xmlns:a16="http://schemas.microsoft.com/office/drawing/2014/main" id="{BCE0E935-91AE-42C4-9891-AB6CC567513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323091" y="356769"/>
            <a:ext cx="5158332" cy="3159700"/>
          </a:xfrm>
          <a:prstGeom prst="rect">
            <a:avLst/>
          </a:prstGeom>
          <a:noFill/>
          <a:ln>
            <a:noFill/>
          </a:ln>
        </p:spPr>
      </p:pic>
      <p:sp>
        <p:nvSpPr>
          <p:cNvPr id="9" name="Date Placeholder 8">
            <a:extLst>
              <a:ext uri="{FF2B5EF4-FFF2-40B4-BE49-F238E27FC236}">
                <a16:creationId xmlns:a16="http://schemas.microsoft.com/office/drawing/2014/main" id="{A0474E50-2CC7-46F3-B4E4-DA42BE8D409C}"/>
              </a:ext>
            </a:extLst>
          </p:cNvPr>
          <p:cNvSpPr>
            <a:spLocks noGrp="1"/>
          </p:cNvSpPr>
          <p:nvPr>
            <p:ph type="dt" sz="half" idx="10"/>
          </p:nvPr>
        </p:nvSpPr>
        <p:spPr/>
        <p:txBody>
          <a:bodyPr/>
          <a:lstStyle/>
          <a:p>
            <a:r>
              <a:rPr lang="en-US"/>
              <a:t>6/9/2023</a:t>
            </a:r>
          </a:p>
        </p:txBody>
      </p:sp>
      <p:sp>
        <p:nvSpPr>
          <p:cNvPr id="11" name="Footer Placeholder 10">
            <a:extLst>
              <a:ext uri="{FF2B5EF4-FFF2-40B4-BE49-F238E27FC236}">
                <a16:creationId xmlns:a16="http://schemas.microsoft.com/office/drawing/2014/main" id="{B706A4AA-0F43-4335-BB9E-E8D6B70554DB}"/>
              </a:ext>
            </a:extLst>
          </p:cNvPr>
          <p:cNvSpPr>
            <a:spLocks noGrp="1"/>
          </p:cNvSpPr>
          <p:nvPr>
            <p:ph type="ftr" sz="quarter" idx="11"/>
          </p:nvPr>
        </p:nvSpPr>
        <p:spPr/>
        <p:txBody>
          <a:bodyPr/>
          <a:lstStyle/>
          <a:p>
            <a:r>
              <a:rPr lang="en-US"/>
              <a:t>2023 CTEQ Summer School</a:t>
            </a:r>
          </a:p>
        </p:txBody>
      </p:sp>
      <p:sp>
        <p:nvSpPr>
          <p:cNvPr id="12" name="Slide Number Placeholder 11">
            <a:extLst>
              <a:ext uri="{FF2B5EF4-FFF2-40B4-BE49-F238E27FC236}">
                <a16:creationId xmlns:a16="http://schemas.microsoft.com/office/drawing/2014/main" id="{839A985A-E053-4492-8165-D87397C97031}"/>
              </a:ext>
            </a:extLst>
          </p:cNvPr>
          <p:cNvSpPr>
            <a:spLocks noGrp="1"/>
          </p:cNvSpPr>
          <p:nvPr>
            <p:ph type="sldNum" sz="quarter" idx="12"/>
          </p:nvPr>
        </p:nvSpPr>
        <p:spPr/>
        <p:txBody>
          <a:bodyPr/>
          <a:lstStyle/>
          <a:p>
            <a:fld id="{00A14187-AF44-4271-AA62-1C5C376B8E74}" type="slidenum">
              <a:rPr lang="en-US" smtClean="0"/>
              <a:t>15</a:t>
            </a:fld>
            <a:endParaRPr lang="en-US"/>
          </a:p>
        </p:txBody>
      </p:sp>
      <p:pic>
        <p:nvPicPr>
          <p:cNvPr id="4" name="Picture 3" descr="Chart, line chart&#10;&#10;Description automatically generated">
            <a:extLst>
              <a:ext uri="{FF2B5EF4-FFF2-40B4-BE49-F238E27FC236}">
                <a16:creationId xmlns:a16="http://schemas.microsoft.com/office/drawing/2014/main" id="{D188C39D-5283-DE7A-7836-1601DA579FFA}"/>
              </a:ext>
            </a:extLst>
          </p:cNvPr>
          <p:cNvPicPr>
            <a:picLocks noChangeAspect="1"/>
          </p:cNvPicPr>
          <p:nvPr/>
        </p:nvPicPr>
        <p:blipFill>
          <a:blip r:embed="rId4"/>
          <a:stretch>
            <a:fillRect/>
          </a:stretch>
        </p:blipFill>
        <p:spPr>
          <a:xfrm>
            <a:off x="6765964" y="3767345"/>
            <a:ext cx="3882372" cy="2926469"/>
          </a:xfrm>
          <a:prstGeom prst="rect">
            <a:avLst/>
          </a:prstGeom>
        </p:spPr>
      </p:pic>
    </p:spTree>
    <p:extLst>
      <p:ext uri="{BB962C8B-B14F-4D97-AF65-F5344CB8AC3E}">
        <p14:creationId xmlns:p14="http://schemas.microsoft.com/office/powerpoint/2010/main" val="263032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44"/>
          <p:cNvPicPr preferRelativeResize="0"/>
          <p:nvPr/>
        </p:nvPicPr>
        <p:blipFill>
          <a:blip r:embed="rId3">
            <a:alphaModFix/>
          </a:blip>
          <a:stretch>
            <a:fillRect/>
          </a:stretch>
        </p:blipFill>
        <p:spPr>
          <a:xfrm>
            <a:off x="776597" y="419395"/>
            <a:ext cx="7767567" cy="4287732"/>
          </a:xfrm>
          <a:prstGeom prst="rect">
            <a:avLst/>
          </a:prstGeom>
          <a:noFill/>
          <a:ln>
            <a:noFill/>
          </a:ln>
        </p:spPr>
      </p:pic>
      <p:sp>
        <p:nvSpPr>
          <p:cNvPr id="439" name="Google Shape;439;p44"/>
          <p:cNvSpPr txBox="1">
            <a:spLocks noGrp="1"/>
          </p:cNvSpPr>
          <p:nvPr>
            <p:ph type="sldNum" idx="12"/>
          </p:nvPr>
        </p:nvSpPr>
        <p:spPr>
          <a:xfrm>
            <a:off x="10072100" y="6576188"/>
            <a:ext cx="2057600" cy="208000"/>
          </a:xfrm>
          <a:prstGeom prst="rect">
            <a:avLst/>
          </a:prstGeom>
          <a:noFill/>
          <a:ln>
            <a:noFill/>
          </a:ln>
        </p:spPr>
        <p:txBody>
          <a:bodyPr spcFirstLastPara="1" vert="horz" wrap="square" lIns="91433" tIns="45700" rIns="91433" bIns="45700" rtlCol="0" anchor="ctr" anchorCtr="0">
            <a:noAutofit/>
          </a:bodyPr>
          <a:lstStyle/>
          <a:p>
            <a:pPr>
              <a:buClr>
                <a:srgbClr val="000000"/>
              </a:buClr>
            </a:pPr>
            <a:fld id="{00000000-1234-1234-1234-123412341234}" type="slidenum">
              <a:rPr lang="en-US"/>
              <a:pPr>
                <a:buClr>
                  <a:srgbClr val="000000"/>
                </a:buClr>
              </a:pPr>
              <a:t>16</a:t>
            </a:fld>
            <a:endParaRPr/>
          </a:p>
        </p:txBody>
      </p:sp>
      <p:graphicFrame>
        <p:nvGraphicFramePr>
          <p:cNvPr id="440" name="Google Shape;440;p44"/>
          <p:cNvGraphicFramePr/>
          <p:nvPr/>
        </p:nvGraphicFramePr>
        <p:xfrm>
          <a:off x="450333" y="4906197"/>
          <a:ext cx="7909700" cy="1534165"/>
        </p:xfrm>
        <a:graphic>
          <a:graphicData uri="http://schemas.openxmlformats.org/drawingml/2006/table">
            <a:tbl>
              <a:tblPr firstRow="1" bandRow="1">
                <a:noFill/>
              </a:tblPr>
              <a:tblGrid>
                <a:gridCol w="4508500">
                  <a:extLst>
                    <a:ext uri="{9D8B030D-6E8A-4147-A177-3AD203B41FA5}">
                      <a16:colId xmlns:a16="http://schemas.microsoft.com/office/drawing/2014/main" val="20000"/>
                    </a:ext>
                  </a:extLst>
                </a:gridCol>
                <a:gridCol w="3401200">
                  <a:extLst>
                    <a:ext uri="{9D8B030D-6E8A-4147-A177-3AD203B41FA5}">
                      <a16:colId xmlns:a16="http://schemas.microsoft.com/office/drawing/2014/main" val="20001"/>
                    </a:ext>
                  </a:extLst>
                </a:gridCol>
              </a:tblGrid>
              <a:tr h="306833">
                <a:tc>
                  <a:txBody>
                    <a:bodyPr/>
                    <a:lstStyle/>
                    <a:p>
                      <a:pPr marL="0" marR="0" lvl="0" indent="0" algn="ctr" rtl="0">
                        <a:spcBef>
                          <a:spcPts val="0"/>
                        </a:spcBef>
                        <a:spcAft>
                          <a:spcPts val="0"/>
                        </a:spcAft>
                        <a:buNone/>
                      </a:pPr>
                      <a:r>
                        <a:rPr lang="en-US" sz="1300" u="none" strike="noStrike" cap="none">
                          <a:latin typeface="Roboto"/>
                          <a:ea typeface="Roboto"/>
                          <a:cs typeface="Roboto"/>
                          <a:sym typeface="Roboto"/>
                        </a:rPr>
                        <a:t>Detector</a:t>
                      </a:r>
                      <a:endParaRPr sz="1300">
                        <a:latin typeface="Roboto"/>
                        <a:ea typeface="Roboto"/>
                        <a:cs typeface="Roboto"/>
                        <a:sym typeface="Roboto"/>
                      </a:endParaRPr>
                    </a:p>
                  </a:txBody>
                  <a:tcPr marL="91467" marR="91467" marT="45733" marB="45733" anchor="ctr">
                    <a:solidFill>
                      <a:srgbClr val="6FA8DC"/>
                    </a:solidFill>
                  </a:tcPr>
                </a:tc>
                <a:tc>
                  <a:txBody>
                    <a:bodyPr/>
                    <a:lstStyle/>
                    <a:p>
                      <a:pPr marL="0" marR="0" lvl="0" indent="0" algn="ctr" rtl="0">
                        <a:spcBef>
                          <a:spcPts val="0"/>
                        </a:spcBef>
                        <a:spcAft>
                          <a:spcPts val="0"/>
                        </a:spcAft>
                        <a:buNone/>
                      </a:pPr>
                      <a:r>
                        <a:rPr lang="en-US" sz="1300" u="none" strike="noStrike" cap="none">
                          <a:latin typeface="Roboto"/>
                          <a:ea typeface="Roboto"/>
                          <a:cs typeface="Roboto"/>
                          <a:sym typeface="Roboto"/>
                        </a:rPr>
                        <a:t>Acceptance</a:t>
                      </a:r>
                      <a:endParaRPr sz="1300">
                        <a:latin typeface="Roboto"/>
                        <a:ea typeface="Roboto"/>
                        <a:cs typeface="Roboto"/>
                        <a:sym typeface="Roboto"/>
                      </a:endParaRPr>
                    </a:p>
                  </a:txBody>
                  <a:tcPr marL="91467" marR="91467" marT="45733" marB="45733" anchor="ctr">
                    <a:solidFill>
                      <a:srgbClr val="6FA8DC"/>
                    </a:solidFill>
                  </a:tcPr>
                </a:tc>
                <a:extLst>
                  <a:ext uri="{0D108BD9-81ED-4DB2-BD59-A6C34878D82A}">
                    <a16:rowId xmlns:a16="http://schemas.microsoft.com/office/drawing/2014/main" val="10000"/>
                  </a:ext>
                </a:extLst>
              </a:tr>
              <a:tr h="306833">
                <a:tc>
                  <a:txBody>
                    <a:bodyPr/>
                    <a:lstStyle/>
                    <a:p>
                      <a:pPr marL="0" marR="0" lvl="0" indent="0" algn="ctr" rtl="0">
                        <a:spcBef>
                          <a:spcPts val="0"/>
                        </a:spcBef>
                        <a:spcAft>
                          <a:spcPts val="0"/>
                        </a:spcAft>
                        <a:buNone/>
                      </a:pPr>
                      <a:r>
                        <a:rPr lang="en-US" sz="1300" u="none" strike="noStrike" cap="none">
                          <a:latin typeface="Roboto"/>
                          <a:ea typeface="Roboto"/>
                          <a:cs typeface="Roboto"/>
                          <a:sym typeface="Roboto"/>
                        </a:rPr>
                        <a:t>Zero-Degree Calorimeter (ZDC)</a:t>
                      </a:r>
                      <a:endParaRPr sz="1300">
                        <a:latin typeface="Roboto"/>
                        <a:ea typeface="Roboto"/>
                        <a:cs typeface="Roboto"/>
                        <a:sym typeface="Roboto"/>
                      </a:endParaRPr>
                    </a:p>
                  </a:txBody>
                  <a:tcPr marL="91467" marR="91467" marT="45733" marB="45733" anchor="ctr"/>
                </a:tc>
                <a:tc>
                  <a:txBody>
                    <a:bodyPr/>
                    <a:lstStyle/>
                    <a:p>
                      <a:pPr marL="0" marR="0" lvl="0" indent="0" algn="ctr" rtl="0">
                        <a:spcBef>
                          <a:spcPts val="0"/>
                        </a:spcBef>
                        <a:spcAft>
                          <a:spcPts val="0"/>
                        </a:spcAft>
                        <a:buNone/>
                      </a:pPr>
                      <a:r>
                        <a:rPr lang="en-US" sz="1300" u="none" strike="noStrike" cap="none" dirty="0">
                          <a:latin typeface="Roboto"/>
                          <a:ea typeface="Roboto"/>
                          <a:cs typeface="Roboto"/>
                          <a:sym typeface="Roboto"/>
                        </a:rPr>
                        <a:t>𝜽 &lt; 5.5 </a:t>
                      </a:r>
                      <a:r>
                        <a:rPr lang="en-US" sz="1300" u="none" strike="noStrike" cap="none" dirty="0" err="1">
                          <a:latin typeface="Roboto"/>
                          <a:ea typeface="Roboto"/>
                          <a:cs typeface="Roboto"/>
                          <a:sym typeface="Roboto"/>
                        </a:rPr>
                        <a:t>mrad</a:t>
                      </a:r>
                      <a:r>
                        <a:rPr lang="en-US" sz="1300" u="none" strike="noStrike" cap="none" dirty="0">
                          <a:latin typeface="Roboto"/>
                          <a:ea typeface="Roboto"/>
                          <a:cs typeface="Roboto"/>
                          <a:sym typeface="Roboto"/>
                        </a:rPr>
                        <a:t> (𝜂 &gt; 6)</a:t>
                      </a:r>
                      <a:endParaRPr sz="1300" dirty="0">
                        <a:latin typeface="Roboto"/>
                        <a:ea typeface="Roboto"/>
                        <a:cs typeface="Roboto"/>
                        <a:sym typeface="Roboto"/>
                      </a:endParaRPr>
                    </a:p>
                  </a:txBody>
                  <a:tcPr marL="91467" marR="91467" marT="45733" marB="45733" anchor="ctr"/>
                </a:tc>
                <a:extLst>
                  <a:ext uri="{0D108BD9-81ED-4DB2-BD59-A6C34878D82A}">
                    <a16:rowId xmlns:a16="http://schemas.microsoft.com/office/drawing/2014/main" val="10001"/>
                  </a:ext>
                </a:extLst>
              </a:tr>
              <a:tr h="306833">
                <a:tc>
                  <a:txBody>
                    <a:bodyPr/>
                    <a:lstStyle/>
                    <a:p>
                      <a:pPr marL="0" marR="0" lvl="0" indent="0" algn="ctr" rtl="0">
                        <a:spcBef>
                          <a:spcPts val="0"/>
                        </a:spcBef>
                        <a:spcAft>
                          <a:spcPts val="0"/>
                        </a:spcAft>
                        <a:buNone/>
                      </a:pPr>
                      <a:r>
                        <a:rPr lang="en-US" sz="1300" u="none" strike="noStrike" cap="none">
                          <a:latin typeface="Roboto"/>
                          <a:ea typeface="Roboto"/>
                          <a:cs typeface="Roboto"/>
                          <a:sym typeface="Roboto"/>
                        </a:rPr>
                        <a:t>Roman Pots (2 stations)</a:t>
                      </a:r>
                      <a:endParaRPr sz="1300">
                        <a:latin typeface="Roboto"/>
                        <a:ea typeface="Roboto"/>
                        <a:cs typeface="Roboto"/>
                        <a:sym typeface="Roboto"/>
                      </a:endParaRPr>
                    </a:p>
                  </a:txBody>
                  <a:tcPr marL="91467" marR="91467" marT="45733" marB="45733" anchor="ctr"/>
                </a:tc>
                <a:tc>
                  <a:txBody>
                    <a:bodyPr/>
                    <a:lstStyle/>
                    <a:p>
                      <a:pPr marL="0" marR="0" lvl="0" indent="0" algn="ctr" rtl="0">
                        <a:lnSpc>
                          <a:spcPct val="100000"/>
                        </a:lnSpc>
                        <a:spcBef>
                          <a:spcPts val="0"/>
                        </a:spcBef>
                        <a:spcAft>
                          <a:spcPts val="0"/>
                        </a:spcAft>
                        <a:buClr>
                          <a:srgbClr val="FF0000"/>
                        </a:buClr>
                        <a:buSzPts val="1200"/>
                        <a:buFont typeface="Calibri"/>
                        <a:buNone/>
                      </a:pPr>
                      <a:r>
                        <a:rPr lang="en-US" sz="1300">
                          <a:latin typeface="Roboto"/>
                          <a:ea typeface="Roboto"/>
                          <a:cs typeface="Roboto"/>
                          <a:sym typeface="Roboto"/>
                        </a:rPr>
                        <a:t>0.0 &lt; </a:t>
                      </a:r>
                      <a:r>
                        <a:rPr lang="en-US" sz="1300" u="none" strike="noStrike" cap="none">
                          <a:latin typeface="Roboto"/>
                          <a:ea typeface="Roboto"/>
                          <a:cs typeface="Roboto"/>
                          <a:sym typeface="Roboto"/>
                        </a:rPr>
                        <a:t>𝜽 &lt; 5.0 mrad (𝜂 &gt; 6)</a:t>
                      </a:r>
                      <a:endParaRPr sz="1300">
                        <a:latin typeface="Roboto"/>
                        <a:ea typeface="Roboto"/>
                        <a:cs typeface="Roboto"/>
                        <a:sym typeface="Roboto"/>
                      </a:endParaRPr>
                    </a:p>
                  </a:txBody>
                  <a:tcPr marL="91467" marR="91467" marT="45733" marB="45733" anchor="ctr"/>
                </a:tc>
                <a:extLst>
                  <a:ext uri="{0D108BD9-81ED-4DB2-BD59-A6C34878D82A}">
                    <a16:rowId xmlns:a16="http://schemas.microsoft.com/office/drawing/2014/main" val="10002"/>
                  </a:ext>
                </a:extLst>
              </a:tr>
              <a:tr h="306833">
                <a:tc>
                  <a:txBody>
                    <a:bodyPr/>
                    <a:lstStyle/>
                    <a:p>
                      <a:pPr marL="0" marR="0" lvl="0" indent="0" algn="ctr" rtl="0">
                        <a:spcBef>
                          <a:spcPts val="0"/>
                        </a:spcBef>
                        <a:spcAft>
                          <a:spcPts val="0"/>
                        </a:spcAft>
                        <a:buNone/>
                      </a:pPr>
                      <a:r>
                        <a:rPr lang="en-US" sz="1300" u="none" strike="noStrike" cap="none">
                          <a:latin typeface="Roboto"/>
                          <a:ea typeface="Roboto"/>
                          <a:cs typeface="Roboto"/>
                          <a:sym typeface="Roboto"/>
                        </a:rPr>
                        <a:t>Off-Momentum Detectors (2 stations)</a:t>
                      </a:r>
                      <a:endParaRPr sz="1300">
                        <a:latin typeface="Roboto"/>
                        <a:ea typeface="Roboto"/>
                        <a:cs typeface="Roboto"/>
                        <a:sym typeface="Roboto"/>
                      </a:endParaRPr>
                    </a:p>
                  </a:txBody>
                  <a:tcPr marL="91467" marR="91467" marT="45733" marB="45733" anchor="ctr"/>
                </a:tc>
                <a:tc>
                  <a:txBody>
                    <a:bodyPr/>
                    <a:lstStyle/>
                    <a:p>
                      <a:pPr marL="0" marR="0" lvl="0" indent="0" algn="ctr" rtl="0">
                        <a:spcBef>
                          <a:spcPts val="0"/>
                        </a:spcBef>
                        <a:spcAft>
                          <a:spcPts val="0"/>
                        </a:spcAft>
                        <a:buNone/>
                      </a:pPr>
                      <a:r>
                        <a:rPr lang="en-US" sz="1300" u="none" strike="noStrike" cap="none">
                          <a:latin typeface="Roboto"/>
                          <a:ea typeface="Roboto"/>
                          <a:cs typeface="Roboto"/>
                          <a:sym typeface="Roboto"/>
                        </a:rPr>
                        <a:t>𝜽 &lt; 5.0 mrad (𝜂 &gt; 6)</a:t>
                      </a:r>
                      <a:endParaRPr sz="1300">
                        <a:latin typeface="Roboto"/>
                        <a:ea typeface="Roboto"/>
                        <a:cs typeface="Roboto"/>
                        <a:sym typeface="Roboto"/>
                      </a:endParaRPr>
                    </a:p>
                  </a:txBody>
                  <a:tcPr marL="91467" marR="91467" marT="45733" marB="45733" anchor="ctr"/>
                </a:tc>
                <a:extLst>
                  <a:ext uri="{0D108BD9-81ED-4DB2-BD59-A6C34878D82A}">
                    <a16:rowId xmlns:a16="http://schemas.microsoft.com/office/drawing/2014/main" val="10003"/>
                  </a:ext>
                </a:extLst>
              </a:tr>
              <a:tr h="306833">
                <a:tc>
                  <a:txBody>
                    <a:bodyPr/>
                    <a:lstStyle/>
                    <a:p>
                      <a:pPr marL="0" marR="0" lvl="0" indent="0" algn="ctr" rtl="0">
                        <a:spcBef>
                          <a:spcPts val="0"/>
                        </a:spcBef>
                        <a:spcAft>
                          <a:spcPts val="0"/>
                        </a:spcAft>
                        <a:buNone/>
                      </a:pPr>
                      <a:r>
                        <a:rPr lang="en-US" sz="1300" u="none" strike="noStrike" cap="none">
                          <a:latin typeface="Roboto"/>
                          <a:ea typeface="Roboto"/>
                          <a:cs typeface="Roboto"/>
                          <a:sym typeface="Roboto"/>
                        </a:rPr>
                        <a:t>B0 Detector</a:t>
                      </a:r>
                      <a:endParaRPr sz="1300">
                        <a:latin typeface="Roboto"/>
                        <a:ea typeface="Roboto"/>
                        <a:cs typeface="Roboto"/>
                        <a:sym typeface="Roboto"/>
                      </a:endParaRPr>
                    </a:p>
                  </a:txBody>
                  <a:tcPr marL="91467" marR="91467" marT="45733" marB="45733" anchor="ctr"/>
                </a:tc>
                <a:tc>
                  <a:txBody>
                    <a:bodyPr/>
                    <a:lstStyle/>
                    <a:p>
                      <a:pPr marL="0" marR="0" lvl="0" indent="0" algn="ctr" rtl="0">
                        <a:lnSpc>
                          <a:spcPct val="100000"/>
                        </a:lnSpc>
                        <a:spcBef>
                          <a:spcPts val="0"/>
                        </a:spcBef>
                        <a:spcAft>
                          <a:spcPts val="0"/>
                        </a:spcAft>
                        <a:buClr>
                          <a:schemeClr val="dk1"/>
                        </a:buClr>
                        <a:buSzPts val="1200"/>
                        <a:buFont typeface="Calibri"/>
                        <a:buNone/>
                      </a:pPr>
                      <a:r>
                        <a:rPr lang="en-US" sz="1300" u="none" strike="noStrike" cap="none" dirty="0">
                          <a:latin typeface="Roboto"/>
                          <a:ea typeface="Roboto"/>
                          <a:cs typeface="Roboto"/>
                          <a:sym typeface="Roboto"/>
                        </a:rPr>
                        <a:t>5.5 &lt; 𝜽 &lt; 20.0 </a:t>
                      </a:r>
                      <a:r>
                        <a:rPr lang="en-US" sz="1300" u="none" strike="noStrike" cap="none" dirty="0" err="1">
                          <a:latin typeface="Roboto"/>
                          <a:ea typeface="Roboto"/>
                          <a:cs typeface="Roboto"/>
                          <a:sym typeface="Roboto"/>
                        </a:rPr>
                        <a:t>mrad</a:t>
                      </a:r>
                      <a:r>
                        <a:rPr lang="en-US" sz="1300" u="none" strike="noStrike" cap="none" dirty="0">
                          <a:latin typeface="Roboto"/>
                          <a:ea typeface="Roboto"/>
                          <a:cs typeface="Roboto"/>
                          <a:sym typeface="Roboto"/>
                        </a:rPr>
                        <a:t> (4.6 &lt; 𝜂 &lt; 5.9)</a:t>
                      </a:r>
                      <a:endParaRPr sz="1300" dirty="0">
                        <a:latin typeface="Roboto"/>
                        <a:ea typeface="Roboto"/>
                        <a:cs typeface="Roboto"/>
                        <a:sym typeface="Roboto"/>
                      </a:endParaRPr>
                    </a:p>
                  </a:txBody>
                  <a:tcPr marL="91467" marR="91467" marT="45733" marB="45733" anchor="ctr"/>
                </a:tc>
                <a:extLst>
                  <a:ext uri="{0D108BD9-81ED-4DB2-BD59-A6C34878D82A}">
                    <a16:rowId xmlns:a16="http://schemas.microsoft.com/office/drawing/2014/main" val="10004"/>
                  </a:ext>
                </a:extLst>
              </a:tr>
            </a:tbl>
          </a:graphicData>
        </a:graphic>
      </p:graphicFrame>
      <p:cxnSp>
        <p:nvCxnSpPr>
          <p:cNvPr id="441" name="Google Shape;441;p44"/>
          <p:cNvCxnSpPr/>
          <p:nvPr/>
        </p:nvCxnSpPr>
        <p:spPr>
          <a:xfrm rot="10800000" flipH="1">
            <a:off x="4437359" y="1975608"/>
            <a:ext cx="446000" cy="604000"/>
          </a:xfrm>
          <a:prstGeom prst="straightConnector1">
            <a:avLst/>
          </a:prstGeom>
          <a:noFill/>
          <a:ln w="38100" cap="flat" cmpd="sng">
            <a:solidFill>
              <a:schemeClr val="lt1"/>
            </a:solidFill>
            <a:prstDash val="solid"/>
            <a:miter lim="800000"/>
            <a:headEnd type="none" w="sm" len="sm"/>
            <a:tailEnd type="triangle" w="med" len="med"/>
          </a:ln>
        </p:spPr>
      </p:cxnSp>
      <p:cxnSp>
        <p:nvCxnSpPr>
          <p:cNvPr id="442" name="Google Shape;442;p44"/>
          <p:cNvCxnSpPr/>
          <p:nvPr/>
        </p:nvCxnSpPr>
        <p:spPr>
          <a:xfrm rot="10800000">
            <a:off x="2607543" y="1013976"/>
            <a:ext cx="1569200" cy="0"/>
          </a:xfrm>
          <a:prstGeom prst="straightConnector1">
            <a:avLst/>
          </a:prstGeom>
          <a:noFill/>
          <a:ln w="12700" cap="flat" cmpd="sng">
            <a:solidFill>
              <a:schemeClr val="lt1"/>
            </a:solidFill>
            <a:prstDash val="solid"/>
            <a:miter lim="800000"/>
            <a:headEnd type="none" w="sm" len="sm"/>
            <a:tailEnd type="triangle" w="med" len="med"/>
          </a:ln>
        </p:spPr>
      </p:cxnSp>
      <p:cxnSp>
        <p:nvCxnSpPr>
          <p:cNvPr id="443" name="Google Shape;443;p44"/>
          <p:cNvCxnSpPr/>
          <p:nvPr/>
        </p:nvCxnSpPr>
        <p:spPr>
          <a:xfrm rot="10800000">
            <a:off x="3392351" y="1697319"/>
            <a:ext cx="713600" cy="0"/>
          </a:xfrm>
          <a:prstGeom prst="straightConnector1">
            <a:avLst/>
          </a:prstGeom>
          <a:noFill/>
          <a:ln w="12700" cap="flat" cmpd="sng">
            <a:solidFill>
              <a:schemeClr val="lt1"/>
            </a:solidFill>
            <a:prstDash val="solid"/>
            <a:miter lim="800000"/>
            <a:headEnd type="none" w="sm" len="sm"/>
            <a:tailEnd type="triangle" w="med" len="med"/>
          </a:ln>
        </p:spPr>
      </p:cxnSp>
      <p:sp>
        <p:nvSpPr>
          <p:cNvPr id="444" name="Google Shape;444;p44"/>
          <p:cNvSpPr txBox="1"/>
          <p:nvPr/>
        </p:nvSpPr>
        <p:spPr>
          <a:xfrm>
            <a:off x="532687" y="74880"/>
            <a:ext cx="11372000" cy="780800"/>
          </a:xfrm>
          <a:prstGeom prst="rect">
            <a:avLst/>
          </a:prstGeom>
          <a:noFill/>
          <a:ln>
            <a:noFill/>
          </a:ln>
        </p:spPr>
        <p:txBody>
          <a:bodyPr spcFirstLastPara="1" wrap="square" lIns="91433" tIns="45700" rIns="91433" bIns="45700" anchor="ctr" anchorCtr="0">
            <a:noAutofit/>
          </a:bodyPr>
          <a:lstStyle/>
          <a:p>
            <a:r>
              <a:rPr lang="en-US" sz="4400" b="1" dirty="0">
                <a:solidFill>
                  <a:srgbClr val="2A6099"/>
                </a:solidFill>
                <a:latin typeface="+mj-lt"/>
                <a:ea typeface="Roboto"/>
                <a:cs typeface="Roboto"/>
                <a:sym typeface="Roboto"/>
              </a:rPr>
              <a:t>Far-Forward Detectors</a:t>
            </a:r>
            <a:endParaRPr sz="4400" b="1" dirty="0">
              <a:solidFill>
                <a:srgbClr val="2A6099"/>
              </a:solidFill>
              <a:latin typeface="+mj-lt"/>
              <a:ea typeface="Roboto"/>
              <a:cs typeface="Roboto"/>
              <a:sym typeface="Roboto"/>
            </a:endParaRPr>
          </a:p>
        </p:txBody>
      </p:sp>
      <p:sp>
        <p:nvSpPr>
          <p:cNvPr id="445" name="Google Shape;445;p44"/>
          <p:cNvSpPr txBox="1"/>
          <p:nvPr/>
        </p:nvSpPr>
        <p:spPr>
          <a:xfrm>
            <a:off x="8599067" y="1283633"/>
            <a:ext cx="3373200" cy="4466823"/>
          </a:xfrm>
          <a:prstGeom prst="rect">
            <a:avLst/>
          </a:prstGeom>
          <a:noFill/>
          <a:ln>
            <a:noFill/>
          </a:ln>
        </p:spPr>
        <p:txBody>
          <a:bodyPr spcFirstLastPara="1" wrap="square" lIns="121900" tIns="121900" rIns="121900" bIns="121900" anchor="t" anchorCtr="0">
            <a:spAutoFit/>
          </a:bodyPr>
          <a:lstStyle/>
          <a:p>
            <a:pPr marL="609585" indent="-406390">
              <a:lnSpc>
                <a:spcPct val="115000"/>
              </a:lnSpc>
              <a:spcBef>
                <a:spcPts val="2000"/>
              </a:spcBef>
              <a:buClr>
                <a:srgbClr val="374151"/>
              </a:buClr>
              <a:buSzPts val="1200"/>
              <a:buFont typeface="Roboto"/>
              <a:buChar char="●"/>
            </a:pPr>
            <a:r>
              <a:rPr lang="en-US" sz="1600" b="1" dirty="0">
                <a:solidFill>
                  <a:srgbClr val="374151"/>
                </a:solidFill>
                <a:latin typeface="Roboto"/>
                <a:ea typeface="Roboto"/>
                <a:cs typeface="Roboto"/>
                <a:sym typeface="Roboto"/>
              </a:rPr>
              <a:t>B0 system:</a:t>
            </a:r>
            <a:r>
              <a:rPr lang="en-US" sz="1600" dirty="0">
                <a:solidFill>
                  <a:srgbClr val="374151"/>
                </a:solidFill>
                <a:latin typeface="Roboto"/>
                <a:ea typeface="Roboto"/>
                <a:cs typeface="Roboto"/>
                <a:sym typeface="Roboto"/>
              </a:rPr>
              <a:t> Measures charged particles in the forward direction and tags neutral particles</a:t>
            </a:r>
            <a:endParaRPr sz="1600" dirty="0">
              <a:solidFill>
                <a:srgbClr val="374151"/>
              </a:solidFill>
              <a:latin typeface="Roboto"/>
              <a:ea typeface="Roboto"/>
              <a:cs typeface="Roboto"/>
              <a:sym typeface="Roboto"/>
            </a:endParaRPr>
          </a:p>
          <a:p>
            <a:pPr marL="609585" indent="-406390">
              <a:lnSpc>
                <a:spcPct val="115000"/>
              </a:lnSpc>
              <a:buClr>
                <a:srgbClr val="374151"/>
              </a:buClr>
              <a:buSzPts val="1200"/>
              <a:buFont typeface="Roboto"/>
              <a:buChar char="●"/>
            </a:pPr>
            <a:r>
              <a:rPr lang="en-US" sz="1600" b="1" dirty="0">
                <a:solidFill>
                  <a:srgbClr val="374151"/>
                </a:solidFill>
                <a:latin typeface="Roboto"/>
                <a:ea typeface="Roboto"/>
                <a:cs typeface="Roboto"/>
                <a:sym typeface="Roboto"/>
              </a:rPr>
              <a:t>Off-momentum detectors:</a:t>
            </a:r>
            <a:r>
              <a:rPr lang="en-US" sz="1600" dirty="0">
                <a:solidFill>
                  <a:srgbClr val="374151"/>
                </a:solidFill>
                <a:latin typeface="Roboto"/>
                <a:ea typeface="Roboto"/>
                <a:cs typeface="Roboto"/>
                <a:sym typeface="Roboto"/>
              </a:rPr>
              <a:t> Measure charged particles resulting from, e.g., decays and fission</a:t>
            </a:r>
            <a:endParaRPr sz="1600" dirty="0">
              <a:solidFill>
                <a:srgbClr val="374151"/>
              </a:solidFill>
              <a:latin typeface="Roboto"/>
              <a:ea typeface="Roboto"/>
              <a:cs typeface="Roboto"/>
              <a:sym typeface="Roboto"/>
            </a:endParaRPr>
          </a:p>
          <a:p>
            <a:pPr marL="609585" indent="-406390">
              <a:lnSpc>
                <a:spcPct val="115000"/>
              </a:lnSpc>
              <a:buClr>
                <a:srgbClr val="374151"/>
              </a:buClr>
              <a:buSzPts val="1200"/>
              <a:buFont typeface="Roboto"/>
              <a:buChar char="●"/>
            </a:pPr>
            <a:r>
              <a:rPr lang="en-US" sz="1600" b="1" dirty="0">
                <a:solidFill>
                  <a:srgbClr val="374151"/>
                </a:solidFill>
                <a:latin typeface="Roboto"/>
                <a:ea typeface="Roboto"/>
                <a:cs typeface="Roboto"/>
                <a:sym typeface="Roboto"/>
              </a:rPr>
              <a:t>Roman pot detectors: </a:t>
            </a:r>
            <a:r>
              <a:rPr lang="en-US" sz="1600" dirty="0">
                <a:solidFill>
                  <a:srgbClr val="374151"/>
                </a:solidFill>
                <a:latin typeface="Roboto"/>
                <a:ea typeface="Roboto"/>
                <a:cs typeface="Roboto"/>
                <a:sym typeface="Roboto"/>
              </a:rPr>
              <a:t>Measure charged particles near the beam</a:t>
            </a:r>
            <a:endParaRPr sz="1600" dirty="0">
              <a:solidFill>
                <a:srgbClr val="374151"/>
              </a:solidFill>
              <a:latin typeface="Roboto"/>
              <a:ea typeface="Roboto"/>
              <a:cs typeface="Roboto"/>
              <a:sym typeface="Roboto"/>
            </a:endParaRPr>
          </a:p>
          <a:p>
            <a:pPr marL="609585" indent="-406390">
              <a:lnSpc>
                <a:spcPct val="115000"/>
              </a:lnSpc>
              <a:buClr>
                <a:srgbClr val="374151"/>
              </a:buClr>
              <a:buSzPts val="1200"/>
              <a:buFont typeface="Roboto"/>
              <a:buChar char="●"/>
            </a:pPr>
            <a:r>
              <a:rPr lang="en-US" sz="1600" b="1" dirty="0">
                <a:solidFill>
                  <a:srgbClr val="374151"/>
                </a:solidFill>
                <a:latin typeface="Roboto"/>
                <a:ea typeface="Roboto"/>
                <a:cs typeface="Roboto"/>
                <a:sym typeface="Roboto"/>
              </a:rPr>
              <a:t>Zero-degree calorimeter:</a:t>
            </a:r>
            <a:r>
              <a:rPr lang="en-US" sz="1600" dirty="0">
                <a:solidFill>
                  <a:srgbClr val="374151"/>
                </a:solidFill>
                <a:latin typeface="Roboto"/>
                <a:ea typeface="Roboto"/>
                <a:cs typeface="Roboto"/>
                <a:sym typeface="Roboto"/>
              </a:rPr>
              <a:t> Measures neutral particles at small angles</a:t>
            </a:r>
            <a:endParaRPr sz="2400" dirty="0"/>
          </a:p>
        </p:txBody>
      </p:sp>
      <p:sp>
        <p:nvSpPr>
          <p:cNvPr id="2" name="Date Placeholder 1">
            <a:extLst>
              <a:ext uri="{FF2B5EF4-FFF2-40B4-BE49-F238E27FC236}">
                <a16:creationId xmlns:a16="http://schemas.microsoft.com/office/drawing/2014/main" id="{C1F07EDB-C9D3-648D-A8F0-E0744461A6E7}"/>
              </a:ext>
            </a:extLst>
          </p:cNvPr>
          <p:cNvSpPr>
            <a:spLocks noGrp="1"/>
          </p:cNvSpPr>
          <p:nvPr>
            <p:ph type="dt" sz="half" idx="10"/>
          </p:nvPr>
        </p:nvSpPr>
        <p:spPr/>
        <p:txBody>
          <a:bodyPr/>
          <a:lstStyle/>
          <a:p>
            <a:r>
              <a:rPr lang="en-US"/>
              <a:t>6/9/2023</a:t>
            </a:r>
          </a:p>
        </p:txBody>
      </p:sp>
      <p:sp>
        <p:nvSpPr>
          <p:cNvPr id="3" name="Footer Placeholder 2">
            <a:extLst>
              <a:ext uri="{FF2B5EF4-FFF2-40B4-BE49-F238E27FC236}">
                <a16:creationId xmlns:a16="http://schemas.microsoft.com/office/drawing/2014/main" id="{146EB6B3-15BB-A538-6CDA-6E0EDD240CAE}"/>
              </a:ext>
            </a:extLst>
          </p:cNvPr>
          <p:cNvSpPr>
            <a:spLocks noGrp="1"/>
          </p:cNvSpPr>
          <p:nvPr>
            <p:ph type="ftr" sz="quarter" idx="11"/>
          </p:nvPr>
        </p:nvSpPr>
        <p:spPr/>
        <p:txBody>
          <a:bodyPr/>
          <a:lstStyle/>
          <a:p>
            <a:r>
              <a:rPr lang="en-US"/>
              <a:t>2023 CTEQ Summer School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33B6-8847-43B2-B8DB-C300A40614AF}"/>
              </a:ext>
            </a:extLst>
          </p:cNvPr>
          <p:cNvSpPr>
            <a:spLocks noGrp="1"/>
          </p:cNvSpPr>
          <p:nvPr>
            <p:ph type="title"/>
          </p:nvPr>
        </p:nvSpPr>
        <p:spPr>
          <a:xfrm>
            <a:off x="626444" y="132131"/>
            <a:ext cx="10515600" cy="945321"/>
          </a:xfrm>
        </p:spPr>
        <p:txBody>
          <a:bodyPr/>
          <a:lstStyle/>
          <a:p>
            <a:r>
              <a:rPr lang="en-US" b="1" dirty="0">
                <a:solidFill>
                  <a:schemeClr val="accent1"/>
                </a:solidFill>
              </a:rPr>
              <a:t>Far Backwards Detectors</a:t>
            </a:r>
          </a:p>
        </p:txBody>
      </p:sp>
      <p:pic>
        <p:nvPicPr>
          <p:cNvPr id="8" name="Picture 7">
            <a:extLst>
              <a:ext uri="{FF2B5EF4-FFF2-40B4-BE49-F238E27FC236}">
                <a16:creationId xmlns:a16="http://schemas.microsoft.com/office/drawing/2014/main" id="{FBB0148E-89B3-486A-B379-D1FDF183F909}"/>
              </a:ext>
            </a:extLst>
          </p:cNvPr>
          <p:cNvPicPr>
            <a:picLocks noChangeAspect="1"/>
          </p:cNvPicPr>
          <p:nvPr/>
        </p:nvPicPr>
        <p:blipFill>
          <a:blip r:embed="rId2"/>
          <a:stretch>
            <a:fillRect/>
          </a:stretch>
        </p:blipFill>
        <p:spPr>
          <a:xfrm>
            <a:off x="1905000" y="1394538"/>
            <a:ext cx="3699516" cy="4726472"/>
          </a:xfrm>
          <a:prstGeom prst="rect">
            <a:avLst/>
          </a:prstGeom>
        </p:spPr>
      </p:pic>
      <p:pic>
        <p:nvPicPr>
          <p:cNvPr id="10" name="Picture 9">
            <a:extLst>
              <a:ext uri="{FF2B5EF4-FFF2-40B4-BE49-F238E27FC236}">
                <a16:creationId xmlns:a16="http://schemas.microsoft.com/office/drawing/2014/main" id="{0E51ACE0-79C6-45F8-A0BD-C1F763CA1FE0}"/>
              </a:ext>
            </a:extLst>
          </p:cNvPr>
          <p:cNvPicPr>
            <a:picLocks noChangeAspect="1"/>
          </p:cNvPicPr>
          <p:nvPr/>
        </p:nvPicPr>
        <p:blipFill>
          <a:blip r:embed="rId3"/>
          <a:stretch>
            <a:fillRect/>
          </a:stretch>
        </p:blipFill>
        <p:spPr>
          <a:xfrm>
            <a:off x="217937" y="2101873"/>
            <a:ext cx="2836387" cy="2677202"/>
          </a:xfrm>
          <a:prstGeom prst="rect">
            <a:avLst/>
          </a:prstGeom>
        </p:spPr>
      </p:pic>
      <p:sp>
        <p:nvSpPr>
          <p:cNvPr id="11" name="TextBox 10">
            <a:extLst>
              <a:ext uri="{FF2B5EF4-FFF2-40B4-BE49-F238E27FC236}">
                <a16:creationId xmlns:a16="http://schemas.microsoft.com/office/drawing/2014/main" id="{61C120B1-A03A-46D8-B24B-DF61B780513D}"/>
              </a:ext>
            </a:extLst>
          </p:cNvPr>
          <p:cNvSpPr txBox="1"/>
          <p:nvPr/>
        </p:nvSpPr>
        <p:spPr>
          <a:xfrm>
            <a:off x="270355" y="1209872"/>
            <a:ext cx="1741437" cy="369332"/>
          </a:xfrm>
          <a:prstGeom prst="rect">
            <a:avLst/>
          </a:prstGeom>
          <a:noFill/>
        </p:spPr>
        <p:txBody>
          <a:bodyPr wrap="square" rtlCol="0">
            <a:spAutoFit/>
          </a:bodyPr>
          <a:lstStyle/>
          <a:p>
            <a:r>
              <a:rPr lang="en-US" b="1" dirty="0"/>
              <a:t>Low-Q</a:t>
            </a:r>
            <a:r>
              <a:rPr lang="en-US" b="1" baseline="30000" dirty="0"/>
              <a:t>2</a:t>
            </a:r>
            <a:r>
              <a:rPr lang="en-US" b="1" dirty="0"/>
              <a:t> tagger</a:t>
            </a:r>
          </a:p>
        </p:txBody>
      </p:sp>
      <p:sp>
        <p:nvSpPr>
          <p:cNvPr id="12" name="TextBox 11">
            <a:extLst>
              <a:ext uri="{FF2B5EF4-FFF2-40B4-BE49-F238E27FC236}">
                <a16:creationId xmlns:a16="http://schemas.microsoft.com/office/drawing/2014/main" id="{643CB1DF-BE97-4BCF-B1F6-2B13C48D0F50}"/>
              </a:ext>
            </a:extLst>
          </p:cNvPr>
          <p:cNvSpPr txBox="1"/>
          <p:nvPr/>
        </p:nvSpPr>
        <p:spPr>
          <a:xfrm>
            <a:off x="151253" y="4938791"/>
            <a:ext cx="1949116" cy="1200329"/>
          </a:xfrm>
          <a:prstGeom prst="rect">
            <a:avLst/>
          </a:prstGeom>
          <a:noFill/>
        </p:spPr>
        <p:txBody>
          <a:bodyPr wrap="square" rtlCol="0">
            <a:spAutoFit/>
          </a:bodyPr>
          <a:lstStyle/>
          <a:p>
            <a:r>
              <a:rPr lang="en-US" dirty="0"/>
              <a:t>Clean photoproduction signal for </a:t>
            </a:r>
            <a:br>
              <a:rPr lang="en-US" dirty="0"/>
            </a:br>
            <a:r>
              <a:rPr lang="en-US" dirty="0"/>
              <a:t>10</a:t>
            </a:r>
            <a:r>
              <a:rPr lang="en-US" baseline="30000" dirty="0"/>
              <a:t>-3</a:t>
            </a:r>
            <a:r>
              <a:rPr lang="en-US" dirty="0"/>
              <a:t> &lt; Q</a:t>
            </a:r>
            <a:r>
              <a:rPr lang="en-US" baseline="30000" dirty="0"/>
              <a:t>2</a:t>
            </a:r>
            <a:r>
              <a:rPr lang="en-US" dirty="0"/>
              <a:t> &lt; 10</a:t>
            </a:r>
            <a:r>
              <a:rPr lang="en-US" baseline="30000" dirty="0"/>
              <a:t>-1</a:t>
            </a:r>
          </a:p>
        </p:txBody>
      </p:sp>
      <p:grpSp>
        <p:nvGrpSpPr>
          <p:cNvPr id="24" name="Group 23">
            <a:extLst>
              <a:ext uri="{FF2B5EF4-FFF2-40B4-BE49-F238E27FC236}">
                <a16:creationId xmlns:a16="http://schemas.microsoft.com/office/drawing/2014/main" id="{3781B894-0236-476E-92B4-BD8A4744D2F3}"/>
              </a:ext>
            </a:extLst>
          </p:cNvPr>
          <p:cNvGrpSpPr/>
          <p:nvPr/>
        </p:nvGrpSpPr>
        <p:grpSpPr>
          <a:xfrm>
            <a:off x="5768741" y="1293201"/>
            <a:ext cx="6421655" cy="3849484"/>
            <a:chOff x="5770345" y="1198345"/>
            <a:chExt cx="6421655" cy="3849484"/>
          </a:xfrm>
        </p:grpSpPr>
        <p:pic>
          <p:nvPicPr>
            <p:cNvPr id="18" name="Picture 17" descr="Diagram&#10;&#10;Description automatically generated">
              <a:extLst>
                <a:ext uri="{FF2B5EF4-FFF2-40B4-BE49-F238E27FC236}">
                  <a16:creationId xmlns:a16="http://schemas.microsoft.com/office/drawing/2014/main" id="{72F003F8-C22A-4272-93C4-7E6F7EE85659}"/>
                </a:ext>
              </a:extLst>
            </p:cNvPr>
            <p:cNvPicPr>
              <a:picLocks noChangeAspect="1"/>
            </p:cNvPicPr>
            <p:nvPr/>
          </p:nvPicPr>
          <p:blipFill>
            <a:blip r:embed="rId4"/>
            <a:stretch>
              <a:fillRect/>
            </a:stretch>
          </p:blipFill>
          <p:spPr>
            <a:xfrm>
              <a:off x="5847603" y="1394536"/>
              <a:ext cx="6344397" cy="3569203"/>
            </a:xfrm>
            <a:prstGeom prst="rect">
              <a:avLst/>
            </a:prstGeom>
          </p:spPr>
        </p:pic>
        <p:sp>
          <p:nvSpPr>
            <p:cNvPr id="20" name="Rectangle 19">
              <a:extLst>
                <a:ext uri="{FF2B5EF4-FFF2-40B4-BE49-F238E27FC236}">
                  <a16:creationId xmlns:a16="http://schemas.microsoft.com/office/drawing/2014/main" id="{D962B072-11DB-446A-97EC-471920299D34}"/>
                </a:ext>
              </a:extLst>
            </p:cNvPr>
            <p:cNvSpPr/>
            <p:nvPr/>
          </p:nvSpPr>
          <p:spPr>
            <a:xfrm>
              <a:off x="5770345" y="1198345"/>
              <a:ext cx="4350619" cy="1102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4CE316B-E0F2-434A-8550-E7F5C56D6228}"/>
                </a:ext>
              </a:extLst>
            </p:cNvPr>
            <p:cNvSpPr/>
            <p:nvPr/>
          </p:nvSpPr>
          <p:spPr>
            <a:xfrm>
              <a:off x="8610601" y="3545305"/>
              <a:ext cx="3530272" cy="1502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472459-05F0-409A-A0E1-E5A9F9D19576}"/>
                </a:ext>
              </a:extLst>
            </p:cNvPr>
            <p:cNvSpPr/>
            <p:nvPr/>
          </p:nvSpPr>
          <p:spPr>
            <a:xfrm>
              <a:off x="6029395" y="2271537"/>
              <a:ext cx="2914027" cy="455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91266BBF-2F86-4C0C-BB11-E771C534F1A0}"/>
              </a:ext>
            </a:extLst>
          </p:cNvPr>
          <p:cNvSpPr txBox="1"/>
          <p:nvPr/>
        </p:nvSpPr>
        <p:spPr>
          <a:xfrm>
            <a:off x="5940047" y="1021965"/>
            <a:ext cx="2836431" cy="369332"/>
          </a:xfrm>
          <a:prstGeom prst="rect">
            <a:avLst/>
          </a:prstGeom>
          <a:noFill/>
        </p:spPr>
        <p:txBody>
          <a:bodyPr wrap="square" rtlCol="0">
            <a:spAutoFit/>
          </a:bodyPr>
          <a:lstStyle/>
          <a:p>
            <a:r>
              <a:rPr lang="en-US" b="1" dirty="0"/>
              <a:t>Luminosity Spectrometer</a:t>
            </a:r>
          </a:p>
        </p:txBody>
      </p:sp>
      <p:sp>
        <p:nvSpPr>
          <p:cNvPr id="29" name="TextBox 28">
            <a:extLst>
              <a:ext uri="{FF2B5EF4-FFF2-40B4-BE49-F238E27FC236}">
                <a16:creationId xmlns:a16="http://schemas.microsoft.com/office/drawing/2014/main" id="{97156097-6E37-46F8-B9B8-BAE4B46B9BFF}"/>
              </a:ext>
            </a:extLst>
          </p:cNvPr>
          <p:cNvSpPr txBox="1"/>
          <p:nvPr/>
        </p:nvSpPr>
        <p:spPr>
          <a:xfrm>
            <a:off x="6008540" y="1681951"/>
            <a:ext cx="2003889" cy="646331"/>
          </a:xfrm>
          <a:prstGeom prst="rect">
            <a:avLst/>
          </a:prstGeom>
          <a:noFill/>
        </p:spPr>
        <p:txBody>
          <a:bodyPr wrap="square">
            <a:spAutoFit/>
          </a:bodyPr>
          <a:lstStyle/>
          <a:p>
            <a:pPr algn="l"/>
            <a:r>
              <a:rPr lang="en-US" sz="1800" b="0" i="0" u="none" strike="noStrike" baseline="0" dirty="0" err="1">
                <a:latin typeface="ArialMT"/>
              </a:rPr>
              <a:t>e+p</a:t>
            </a:r>
            <a:r>
              <a:rPr lang="en-US" sz="1800" b="0" i="0" u="none" strike="noStrike" baseline="0" dirty="0">
                <a:latin typeface="ArialMT"/>
              </a:rPr>
              <a:t> → e </a:t>
            </a:r>
            <a:r>
              <a:rPr lang="el-GR" sz="1800" b="0" i="0" u="none" strike="noStrike" baseline="0" dirty="0">
                <a:latin typeface="ArialMT"/>
              </a:rPr>
              <a:t>γ </a:t>
            </a:r>
            <a:r>
              <a:rPr lang="en-US" sz="1800" b="0" i="0" u="none" strike="noStrike" baseline="0" dirty="0">
                <a:latin typeface="ArialMT"/>
              </a:rPr>
              <a:t>p</a:t>
            </a:r>
          </a:p>
          <a:p>
            <a:pPr algn="l"/>
            <a:r>
              <a:rPr lang="en-US" sz="1800" b="0" i="0" u="none" strike="noStrike" baseline="0" dirty="0" err="1">
                <a:latin typeface="ArialMT"/>
              </a:rPr>
              <a:t>e+Au</a:t>
            </a:r>
            <a:r>
              <a:rPr lang="en-US" sz="1800" b="0" i="0" u="none" strike="noStrike" baseline="0" dirty="0">
                <a:latin typeface="ArialMT"/>
              </a:rPr>
              <a:t> → e </a:t>
            </a:r>
            <a:r>
              <a:rPr lang="el-GR" sz="1800" b="0" i="0" u="none" strike="noStrike" baseline="0" dirty="0">
                <a:latin typeface="ArialMT"/>
              </a:rPr>
              <a:t>γ </a:t>
            </a:r>
            <a:r>
              <a:rPr lang="en-US" sz="1800" b="0" i="0" u="none" strike="noStrike" baseline="0" dirty="0">
                <a:latin typeface="ArialMT"/>
              </a:rPr>
              <a:t>Au</a:t>
            </a:r>
            <a:endParaRPr lang="en-US" dirty="0"/>
          </a:p>
        </p:txBody>
      </p:sp>
      <p:sp>
        <p:nvSpPr>
          <p:cNvPr id="30" name="TextBox 29">
            <a:extLst>
              <a:ext uri="{FF2B5EF4-FFF2-40B4-BE49-F238E27FC236}">
                <a16:creationId xmlns:a16="http://schemas.microsoft.com/office/drawing/2014/main" id="{A4D6B03C-4D4E-4339-9457-0DCD060DCA58}"/>
              </a:ext>
            </a:extLst>
          </p:cNvPr>
          <p:cNvSpPr txBox="1"/>
          <p:nvPr/>
        </p:nvSpPr>
        <p:spPr>
          <a:xfrm>
            <a:off x="7765517" y="1459732"/>
            <a:ext cx="3446000" cy="646331"/>
          </a:xfrm>
          <a:prstGeom prst="rect">
            <a:avLst/>
          </a:prstGeom>
          <a:noFill/>
        </p:spPr>
        <p:txBody>
          <a:bodyPr wrap="square" rtlCol="0">
            <a:spAutoFit/>
          </a:bodyPr>
          <a:lstStyle/>
          <a:p>
            <a:r>
              <a:rPr lang="en-US" dirty="0"/>
              <a:t>~1% measure of luminosity</a:t>
            </a:r>
          </a:p>
          <a:p>
            <a:r>
              <a:rPr lang="en-US" dirty="0"/>
              <a:t>relative luminosity to 10</a:t>
            </a:r>
            <a:r>
              <a:rPr lang="en-US" baseline="30000" dirty="0"/>
              <a:t>-4</a:t>
            </a:r>
            <a:r>
              <a:rPr lang="en-US" dirty="0"/>
              <a:t> </a:t>
            </a:r>
          </a:p>
        </p:txBody>
      </p:sp>
      <p:pic>
        <p:nvPicPr>
          <p:cNvPr id="13" name="Picture 12" descr="Chart, line chart&#10;&#10;Description automatically generated">
            <a:extLst>
              <a:ext uri="{FF2B5EF4-FFF2-40B4-BE49-F238E27FC236}">
                <a16:creationId xmlns:a16="http://schemas.microsoft.com/office/drawing/2014/main" id="{4E61D73D-795B-4B75-85A6-8FF5F68CB45E}"/>
              </a:ext>
            </a:extLst>
          </p:cNvPr>
          <p:cNvPicPr>
            <a:picLocks noChangeAspect="1"/>
          </p:cNvPicPr>
          <p:nvPr/>
        </p:nvPicPr>
        <p:blipFill>
          <a:blip r:embed="rId5"/>
          <a:stretch>
            <a:fillRect/>
          </a:stretch>
        </p:blipFill>
        <p:spPr>
          <a:xfrm>
            <a:off x="7660335" y="4472229"/>
            <a:ext cx="4459683" cy="1796456"/>
          </a:xfrm>
          <a:prstGeom prst="rect">
            <a:avLst/>
          </a:prstGeom>
        </p:spPr>
      </p:pic>
      <p:sp>
        <p:nvSpPr>
          <p:cNvPr id="3" name="Date Placeholder 2">
            <a:extLst>
              <a:ext uri="{FF2B5EF4-FFF2-40B4-BE49-F238E27FC236}">
                <a16:creationId xmlns:a16="http://schemas.microsoft.com/office/drawing/2014/main" id="{60B45E8C-2429-4DC5-8BE9-356669C63755}"/>
              </a:ext>
            </a:extLst>
          </p:cNvPr>
          <p:cNvSpPr>
            <a:spLocks noGrp="1"/>
          </p:cNvSpPr>
          <p:nvPr>
            <p:ph type="dt" sz="half" idx="10"/>
          </p:nvPr>
        </p:nvSpPr>
        <p:spPr/>
        <p:txBody>
          <a:bodyPr/>
          <a:lstStyle/>
          <a:p>
            <a:r>
              <a:rPr lang="en-US"/>
              <a:t>6/9/2023</a:t>
            </a:r>
          </a:p>
        </p:txBody>
      </p:sp>
      <p:sp>
        <p:nvSpPr>
          <p:cNvPr id="7" name="Footer Placeholder 6">
            <a:extLst>
              <a:ext uri="{FF2B5EF4-FFF2-40B4-BE49-F238E27FC236}">
                <a16:creationId xmlns:a16="http://schemas.microsoft.com/office/drawing/2014/main" id="{B2750FBC-D165-46B1-A842-07390FA23A33}"/>
              </a:ext>
            </a:extLst>
          </p:cNvPr>
          <p:cNvSpPr>
            <a:spLocks noGrp="1"/>
          </p:cNvSpPr>
          <p:nvPr>
            <p:ph type="ftr" sz="quarter" idx="11"/>
          </p:nvPr>
        </p:nvSpPr>
        <p:spPr/>
        <p:txBody>
          <a:bodyPr/>
          <a:lstStyle/>
          <a:p>
            <a:r>
              <a:rPr lang="en-US"/>
              <a:t>2023 CTEQ Summer School</a:t>
            </a:r>
          </a:p>
        </p:txBody>
      </p:sp>
      <p:sp>
        <p:nvSpPr>
          <p:cNvPr id="9" name="Slide Number Placeholder 8">
            <a:extLst>
              <a:ext uri="{FF2B5EF4-FFF2-40B4-BE49-F238E27FC236}">
                <a16:creationId xmlns:a16="http://schemas.microsoft.com/office/drawing/2014/main" id="{C098DBD0-D513-47DC-B647-69142B3E7926}"/>
              </a:ext>
            </a:extLst>
          </p:cNvPr>
          <p:cNvSpPr>
            <a:spLocks noGrp="1"/>
          </p:cNvSpPr>
          <p:nvPr>
            <p:ph type="sldNum" sz="quarter" idx="12"/>
          </p:nvPr>
        </p:nvSpPr>
        <p:spPr/>
        <p:txBody>
          <a:bodyPr/>
          <a:lstStyle/>
          <a:p>
            <a:fld id="{00A14187-AF44-4271-AA62-1C5C376B8E74}" type="slidenum">
              <a:rPr lang="en-US" smtClean="0"/>
              <a:t>17</a:t>
            </a:fld>
            <a:endParaRPr lang="en-US"/>
          </a:p>
        </p:txBody>
      </p:sp>
    </p:spTree>
    <p:extLst>
      <p:ext uri="{BB962C8B-B14F-4D97-AF65-F5344CB8AC3E}">
        <p14:creationId xmlns:p14="http://schemas.microsoft.com/office/powerpoint/2010/main" val="2641381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46"/>
          <p:cNvPicPr preferRelativeResize="0"/>
          <p:nvPr/>
        </p:nvPicPr>
        <p:blipFill>
          <a:blip r:embed="rId3">
            <a:alphaModFix/>
          </a:blip>
          <a:stretch>
            <a:fillRect/>
          </a:stretch>
        </p:blipFill>
        <p:spPr>
          <a:xfrm>
            <a:off x="468234" y="1296867"/>
            <a:ext cx="7357076" cy="3851000"/>
          </a:xfrm>
          <a:prstGeom prst="rect">
            <a:avLst/>
          </a:prstGeom>
          <a:noFill/>
          <a:ln>
            <a:noFill/>
          </a:ln>
        </p:spPr>
      </p:pic>
      <p:sp>
        <p:nvSpPr>
          <p:cNvPr id="470" name="Google Shape;470;p46"/>
          <p:cNvSpPr txBox="1">
            <a:spLocks noGrp="1"/>
          </p:cNvSpPr>
          <p:nvPr>
            <p:ph type="title"/>
          </p:nvPr>
        </p:nvSpPr>
        <p:spPr>
          <a:xfrm>
            <a:off x="530961" y="29167"/>
            <a:ext cx="10515600" cy="802800"/>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accent1"/>
              </a:buClr>
              <a:buSzPts val="3300"/>
            </a:pPr>
            <a:r>
              <a:rPr lang="en-US" b="1" dirty="0">
                <a:solidFill>
                  <a:schemeClr val="accent1"/>
                </a:solidFill>
                <a:ea typeface="Roboto"/>
                <a:cs typeface="Roboto"/>
                <a:sym typeface="Roboto"/>
              </a:rPr>
              <a:t>Tracking</a:t>
            </a:r>
            <a:endParaRPr b="1" dirty="0">
              <a:solidFill>
                <a:schemeClr val="accent1"/>
              </a:solidFill>
              <a:ea typeface="Roboto"/>
              <a:cs typeface="Roboto"/>
              <a:sym typeface="Roboto"/>
            </a:endParaRPr>
          </a:p>
        </p:txBody>
      </p:sp>
      <p:sp>
        <p:nvSpPr>
          <p:cNvPr id="471" name="Google Shape;471;p46"/>
          <p:cNvSpPr txBox="1">
            <a:spLocks noGrp="1"/>
          </p:cNvSpPr>
          <p:nvPr>
            <p:ph type="sldNum" idx="12"/>
          </p:nvPr>
        </p:nvSpPr>
        <p:spPr>
          <a:xfrm>
            <a:off x="9222800" y="6541584"/>
            <a:ext cx="2743200" cy="277200"/>
          </a:xfrm>
          <a:prstGeom prst="rect">
            <a:avLst/>
          </a:prstGeom>
          <a:noFill/>
          <a:ln>
            <a:noFill/>
          </a:ln>
        </p:spPr>
        <p:txBody>
          <a:bodyPr spcFirstLastPara="1" vert="horz" wrap="square" lIns="91433" tIns="45700" rIns="91433" bIns="45700" rtlCol="0" anchor="ctr" anchorCtr="0">
            <a:noAutofit/>
          </a:bodyPr>
          <a:lstStyle/>
          <a:p>
            <a:pPr>
              <a:buClr>
                <a:srgbClr val="000000"/>
              </a:buClr>
            </a:pPr>
            <a:fld id="{00000000-1234-1234-1234-123412341234}" type="slidenum">
              <a:rPr lang="en-US"/>
              <a:pPr>
                <a:buClr>
                  <a:srgbClr val="000000"/>
                </a:buClr>
              </a:pPr>
              <a:t>18</a:t>
            </a:fld>
            <a:endParaRPr/>
          </a:p>
        </p:txBody>
      </p:sp>
      <p:sp>
        <p:nvSpPr>
          <p:cNvPr id="472" name="Google Shape;472;p46"/>
          <p:cNvSpPr txBox="1"/>
          <p:nvPr/>
        </p:nvSpPr>
        <p:spPr>
          <a:xfrm>
            <a:off x="530961" y="860401"/>
            <a:ext cx="5927200" cy="380064"/>
          </a:xfrm>
          <a:prstGeom prst="rect">
            <a:avLst/>
          </a:prstGeom>
          <a:noFill/>
          <a:ln>
            <a:noFill/>
          </a:ln>
        </p:spPr>
        <p:txBody>
          <a:bodyPr spcFirstLastPara="1" wrap="square" lIns="91433" tIns="45700" rIns="91433" bIns="45700" anchor="t" anchorCtr="0">
            <a:spAutoFit/>
          </a:bodyPr>
          <a:lstStyle/>
          <a:p>
            <a:r>
              <a:rPr lang="en-US" sz="1870" dirty="0" err="1">
                <a:solidFill>
                  <a:schemeClr val="dk1"/>
                </a:solidFill>
                <a:latin typeface="Calibri"/>
                <a:ea typeface="Calibri"/>
                <a:cs typeface="Calibri"/>
                <a:sym typeface="Calibri"/>
              </a:rPr>
              <a:t>AstroPix</a:t>
            </a:r>
            <a:r>
              <a:rPr lang="en-US" sz="1870" dirty="0">
                <a:solidFill>
                  <a:schemeClr val="dk1"/>
                </a:solidFill>
                <a:latin typeface="Calibri"/>
                <a:ea typeface="Calibri"/>
                <a:cs typeface="Calibri"/>
                <a:sym typeface="Calibri"/>
              </a:rPr>
              <a:t> (MAPS) layer</a:t>
            </a:r>
            <a:r>
              <a:rPr lang="en-US" sz="1870" dirty="0"/>
              <a:t> </a:t>
            </a:r>
            <a:r>
              <a:rPr lang="en-US" sz="1870" dirty="0">
                <a:solidFill>
                  <a:schemeClr val="dk1"/>
                </a:solidFill>
                <a:latin typeface="Calibri"/>
                <a:ea typeface="Calibri"/>
                <a:cs typeface="Calibri"/>
                <a:sym typeface="Calibri"/>
              </a:rPr>
              <a:t>(behind DIRC)</a:t>
            </a:r>
            <a:endParaRPr sz="1870" dirty="0"/>
          </a:p>
        </p:txBody>
      </p:sp>
      <p:cxnSp>
        <p:nvCxnSpPr>
          <p:cNvPr id="473" name="Google Shape;473;p46"/>
          <p:cNvCxnSpPr>
            <a:cxnSpLocks/>
          </p:cNvCxnSpPr>
          <p:nvPr/>
        </p:nvCxnSpPr>
        <p:spPr>
          <a:xfrm>
            <a:off x="2396359" y="1296867"/>
            <a:ext cx="788445" cy="845073"/>
          </a:xfrm>
          <a:prstGeom prst="straightConnector1">
            <a:avLst/>
          </a:prstGeom>
          <a:noFill/>
          <a:ln w="19050" cap="flat" cmpd="sng">
            <a:solidFill>
              <a:schemeClr val="dk2"/>
            </a:solidFill>
            <a:prstDash val="solid"/>
            <a:miter lim="800000"/>
            <a:headEnd type="none" w="sm" len="sm"/>
            <a:tailEnd type="triangle" w="med" len="med"/>
          </a:ln>
        </p:spPr>
      </p:cxnSp>
      <p:sp>
        <p:nvSpPr>
          <p:cNvPr id="474" name="Google Shape;474;p46"/>
          <p:cNvSpPr txBox="1"/>
          <p:nvPr/>
        </p:nvSpPr>
        <p:spPr>
          <a:xfrm>
            <a:off x="5424200" y="5204733"/>
            <a:ext cx="2352000" cy="666937"/>
          </a:xfrm>
          <a:prstGeom prst="rect">
            <a:avLst/>
          </a:prstGeom>
          <a:noFill/>
          <a:ln>
            <a:noFill/>
          </a:ln>
        </p:spPr>
        <p:txBody>
          <a:bodyPr spcFirstLastPara="1" wrap="square" lIns="91433" tIns="45700" rIns="91433" bIns="45700" anchor="t" anchorCtr="0">
            <a:spAutoFit/>
          </a:bodyPr>
          <a:lstStyle/>
          <a:p>
            <a:pPr algn="ctr"/>
            <a:r>
              <a:rPr lang="en-US" sz="1867" dirty="0">
                <a:solidFill>
                  <a:schemeClr val="dk1"/>
                </a:solidFill>
                <a:latin typeface="Calibri"/>
                <a:ea typeface="Calibri"/>
                <a:cs typeface="Calibri"/>
                <a:sym typeface="Calibri"/>
              </a:rPr>
              <a:t>Service cones and cylinders</a:t>
            </a:r>
            <a:endParaRPr sz="1467" dirty="0"/>
          </a:p>
        </p:txBody>
      </p:sp>
      <p:sp>
        <p:nvSpPr>
          <p:cNvPr id="475" name="Google Shape;475;p46"/>
          <p:cNvSpPr txBox="1"/>
          <p:nvPr/>
        </p:nvSpPr>
        <p:spPr>
          <a:xfrm>
            <a:off x="4382099" y="860400"/>
            <a:ext cx="3314400" cy="379615"/>
          </a:xfrm>
          <a:prstGeom prst="rect">
            <a:avLst/>
          </a:prstGeom>
          <a:noFill/>
          <a:ln>
            <a:noFill/>
          </a:ln>
        </p:spPr>
        <p:txBody>
          <a:bodyPr spcFirstLastPara="1" wrap="square" lIns="91433" tIns="45700" rIns="91433" bIns="45700" anchor="t" anchorCtr="0">
            <a:spAutoFit/>
          </a:bodyPr>
          <a:lstStyle/>
          <a:p>
            <a:pPr algn="ctr"/>
            <a:r>
              <a:rPr lang="en-US" sz="1867" dirty="0">
                <a:solidFill>
                  <a:schemeClr val="dk1"/>
                </a:solidFill>
                <a:latin typeface="Calibri"/>
                <a:ea typeface="Calibri"/>
                <a:cs typeface="Calibri"/>
                <a:sym typeface="Calibri"/>
              </a:rPr>
              <a:t>Barrel tracking layers</a:t>
            </a:r>
            <a:endParaRPr sz="1467" dirty="0"/>
          </a:p>
        </p:txBody>
      </p:sp>
      <p:cxnSp>
        <p:nvCxnSpPr>
          <p:cNvPr id="476" name="Google Shape;476;p46"/>
          <p:cNvCxnSpPr/>
          <p:nvPr/>
        </p:nvCxnSpPr>
        <p:spPr>
          <a:xfrm flipH="1">
            <a:off x="4879700" y="1216200"/>
            <a:ext cx="395200" cy="1365200"/>
          </a:xfrm>
          <a:prstGeom prst="straightConnector1">
            <a:avLst/>
          </a:prstGeom>
          <a:noFill/>
          <a:ln w="19050" cap="flat" cmpd="sng">
            <a:solidFill>
              <a:schemeClr val="dk2"/>
            </a:solidFill>
            <a:prstDash val="solid"/>
            <a:miter lim="800000"/>
            <a:headEnd type="none" w="sm" len="sm"/>
            <a:tailEnd type="triangle" w="med" len="med"/>
          </a:ln>
        </p:spPr>
      </p:cxnSp>
      <p:sp>
        <p:nvSpPr>
          <p:cNvPr id="477" name="Google Shape;477;p46"/>
          <p:cNvSpPr txBox="1"/>
          <p:nvPr/>
        </p:nvSpPr>
        <p:spPr>
          <a:xfrm>
            <a:off x="3404936" y="5705189"/>
            <a:ext cx="2505200" cy="666937"/>
          </a:xfrm>
          <a:prstGeom prst="rect">
            <a:avLst/>
          </a:prstGeom>
          <a:noFill/>
          <a:ln>
            <a:noFill/>
          </a:ln>
        </p:spPr>
        <p:txBody>
          <a:bodyPr spcFirstLastPara="1" wrap="square" lIns="91433" tIns="45700" rIns="91433" bIns="45700" anchor="t" anchorCtr="0">
            <a:spAutoFit/>
          </a:bodyPr>
          <a:lstStyle/>
          <a:p>
            <a:pPr algn="ctr"/>
            <a:r>
              <a:rPr lang="en-US" sz="1867">
                <a:solidFill>
                  <a:schemeClr val="dk1"/>
                </a:solidFill>
                <a:latin typeface="Calibri"/>
                <a:ea typeface="Calibri"/>
                <a:cs typeface="Calibri"/>
                <a:sym typeface="Calibri"/>
              </a:rPr>
              <a:t>Backward/Forward tracking discs (5 layers)</a:t>
            </a:r>
            <a:endParaRPr sz="1467"/>
          </a:p>
        </p:txBody>
      </p:sp>
      <p:cxnSp>
        <p:nvCxnSpPr>
          <p:cNvPr id="478" name="Google Shape;478;p46"/>
          <p:cNvCxnSpPr>
            <a:stCxn id="477" idx="0"/>
          </p:cNvCxnSpPr>
          <p:nvPr/>
        </p:nvCxnSpPr>
        <p:spPr>
          <a:xfrm flipH="1" flipV="1">
            <a:off x="3592736" y="3236788"/>
            <a:ext cx="1064800" cy="2468401"/>
          </a:xfrm>
          <a:prstGeom prst="straightConnector1">
            <a:avLst/>
          </a:prstGeom>
          <a:noFill/>
          <a:ln w="19050" cap="flat" cmpd="sng">
            <a:solidFill>
              <a:schemeClr val="dk2"/>
            </a:solidFill>
            <a:prstDash val="solid"/>
            <a:miter lim="800000"/>
            <a:headEnd type="none" w="sm" len="sm"/>
            <a:tailEnd type="triangle" w="med" len="med"/>
          </a:ln>
        </p:spPr>
      </p:cxnSp>
      <p:cxnSp>
        <p:nvCxnSpPr>
          <p:cNvPr id="479" name="Google Shape;479;p46"/>
          <p:cNvCxnSpPr>
            <a:stCxn id="477" idx="0"/>
          </p:cNvCxnSpPr>
          <p:nvPr/>
        </p:nvCxnSpPr>
        <p:spPr>
          <a:xfrm flipV="1">
            <a:off x="4657536" y="3345988"/>
            <a:ext cx="1304000" cy="2359201"/>
          </a:xfrm>
          <a:prstGeom prst="straightConnector1">
            <a:avLst/>
          </a:prstGeom>
          <a:noFill/>
          <a:ln w="19050" cap="flat" cmpd="sng">
            <a:solidFill>
              <a:srgbClr val="0070C0"/>
            </a:solidFill>
            <a:prstDash val="solid"/>
            <a:miter lim="800000"/>
            <a:headEnd type="none" w="sm" len="sm"/>
            <a:tailEnd type="triangle" w="med" len="med"/>
          </a:ln>
        </p:spPr>
      </p:cxnSp>
      <p:sp>
        <p:nvSpPr>
          <p:cNvPr id="480" name="Google Shape;480;p46"/>
          <p:cNvSpPr txBox="1"/>
          <p:nvPr/>
        </p:nvSpPr>
        <p:spPr>
          <a:xfrm>
            <a:off x="7941219" y="1296878"/>
            <a:ext cx="4201600" cy="4285748"/>
          </a:xfrm>
          <a:prstGeom prst="rect">
            <a:avLst/>
          </a:prstGeom>
          <a:noFill/>
          <a:ln>
            <a:noFill/>
          </a:ln>
        </p:spPr>
        <p:txBody>
          <a:bodyPr spcFirstLastPara="1" wrap="square" lIns="91433" tIns="45700" rIns="91433" bIns="45700" anchor="t" anchorCtr="0">
            <a:spAutoFit/>
          </a:bodyPr>
          <a:lstStyle/>
          <a:p>
            <a:pPr marL="609585" indent="-406390">
              <a:spcBef>
                <a:spcPts val="1333"/>
              </a:spcBef>
              <a:buClr>
                <a:srgbClr val="1C1C1C"/>
              </a:buClr>
              <a:buSzPts val="1200"/>
              <a:buFont typeface="Roboto"/>
              <a:buChar char="●"/>
            </a:pPr>
            <a:r>
              <a:rPr lang="en-US" sz="1600" b="1" dirty="0">
                <a:solidFill>
                  <a:srgbClr val="1C1C1C"/>
                </a:solidFill>
                <a:latin typeface="Roboto"/>
                <a:ea typeface="Roboto"/>
                <a:cs typeface="Roboto"/>
                <a:sym typeface="Roboto"/>
              </a:rPr>
              <a:t>Inner two vertex layers</a:t>
            </a:r>
            <a:r>
              <a:rPr lang="en-US" sz="1600" dirty="0">
                <a:solidFill>
                  <a:srgbClr val="1C1C1C"/>
                </a:solidFill>
                <a:latin typeface="Roboto"/>
                <a:ea typeface="Roboto"/>
                <a:cs typeface="Roboto"/>
                <a:sym typeface="Roboto"/>
              </a:rPr>
              <a:t> optimized for beam pipe bakeout and ITS-3 sensor size</a:t>
            </a:r>
            <a:endParaRPr sz="1600" dirty="0">
              <a:solidFill>
                <a:srgbClr val="1C1C1C"/>
              </a:solidFill>
              <a:latin typeface="Roboto"/>
              <a:ea typeface="Roboto"/>
              <a:cs typeface="Roboto"/>
              <a:sym typeface="Roboto"/>
            </a:endParaRPr>
          </a:p>
          <a:p>
            <a:pPr marL="609585" indent="-406390">
              <a:spcBef>
                <a:spcPts val="1333"/>
              </a:spcBef>
              <a:buClr>
                <a:srgbClr val="1C1C1C"/>
              </a:buClr>
              <a:buSzPts val="1200"/>
              <a:buFont typeface="Roboto"/>
              <a:buChar char="●"/>
            </a:pPr>
            <a:r>
              <a:rPr lang="en-US" sz="1600" dirty="0">
                <a:solidFill>
                  <a:srgbClr val="1C1C1C"/>
                </a:solidFill>
                <a:latin typeface="Roboto"/>
                <a:ea typeface="Roboto"/>
                <a:cs typeface="Roboto"/>
                <a:sym typeface="Roboto"/>
              </a:rPr>
              <a:t>Third layer dual-purpose (vertex + sagitta) - </a:t>
            </a:r>
            <a:r>
              <a:rPr lang="en-US" sz="1600" b="1" dirty="0">
                <a:solidFill>
                  <a:srgbClr val="1C1C1C"/>
                </a:solidFill>
                <a:latin typeface="Roboto"/>
                <a:ea typeface="Roboto"/>
                <a:cs typeface="Roboto"/>
                <a:sym typeface="Roboto"/>
              </a:rPr>
              <a:t>5 layers total</a:t>
            </a:r>
            <a:endParaRPr sz="1600" b="1" dirty="0">
              <a:solidFill>
                <a:srgbClr val="1C1C1C"/>
              </a:solidFill>
              <a:latin typeface="Roboto"/>
              <a:ea typeface="Roboto"/>
              <a:cs typeface="Roboto"/>
              <a:sym typeface="Roboto"/>
            </a:endParaRPr>
          </a:p>
          <a:p>
            <a:pPr marL="609585" indent="-406390">
              <a:spcBef>
                <a:spcPts val="1333"/>
              </a:spcBef>
              <a:buClr>
                <a:srgbClr val="1C1C1C"/>
              </a:buClr>
              <a:buSzPts val="1200"/>
              <a:buFont typeface="Roboto"/>
              <a:buChar char="●"/>
            </a:pPr>
            <a:r>
              <a:rPr lang="en-US" sz="1600" b="1" dirty="0">
                <a:solidFill>
                  <a:srgbClr val="1C1C1C"/>
                </a:solidFill>
                <a:latin typeface="Roboto"/>
                <a:ea typeface="Roboto"/>
                <a:cs typeface="Roboto"/>
                <a:sym typeface="Roboto"/>
              </a:rPr>
              <a:t>Five discs in forward/backwards</a:t>
            </a:r>
            <a:r>
              <a:rPr lang="en-US" sz="1600" dirty="0">
                <a:solidFill>
                  <a:srgbClr val="1C1C1C"/>
                </a:solidFill>
                <a:latin typeface="Roboto"/>
                <a:ea typeface="Roboto"/>
                <a:cs typeface="Roboto"/>
                <a:sym typeface="Roboto"/>
              </a:rPr>
              <a:t> direction (ITS-3 based large area sensor design EIC LAS)</a:t>
            </a:r>
            <a:endParaRPr sz="1600" dirty="0">
              <a:solidFill>
                <a:srgbClr val="1C1C1C"/>
              </a:solidFill>
              <a:latin typeface="Roboto"/>
              <a:ea typeface="Roboto"/>
              <a:cs typeface="Roboto"/>
              <a:sym typeface="Roboto"/>
            </a:endParaRPr>
          </a:p>
          <a:p>
            <a:endParaRPr sz="1600" dirty="0">
              <a:solidFill>
                <a:srgbClr val="1C1C1C"/>
              </a:solidFill>
              <a:latin typeface="Roboto"/>
              <a:ea typeface="Roboto"/>
              <a:cs typeface="Roboto"/>
              <a:sym typeface="Roboto"/>
            </a:endParaRPr>
          </a:p>
          <a:p>
            <a:pPr marL="609585" indent="-406390">
              <a:buClr>
                <a:srgbClr val="1C1C1C"/>
              </a:buClr>
              <a:buSzPts val="1200"/>
              <a:buFont typeface="Roboto"/>
              <a:buChar char="●"/>
            </a:pPr>
            <a:r>
              <a:rPr lang="en-US" sz="1600" b="1" dirty="0">
                <a:solidFill>
                  <a:srgbClr val="1C1C1C"/>
                </a:solidFill>
                <a:latin typeface="Roboto"/>
                <a:ea typeface="Roboto"/>
                <a:cs typeface="Roboto"/>
                <a:sym typeface="Roboto"/>
              </a:rPr>
              <a:t>Cylindrical </a:t>
            </a:r>
            <a:r>
              <a:rPr lang="en-US" sz="1600" b="1" dirty="0" err="1">
                <a:solidFill>
                  <a:srgbClr val="1C1C1C"/>
                </a:solidFill>
                <a:latin typeface="Roboto"/>
                <a:ea typeface="Roboto"/>
                <a:cs typeface="Roboto"/>
                <a:sym typeface="Roboto"/>
              </a:rPr>
              <a:t>μMega</a:t>
            </a:r>
            <a:r>
              <a:rPr lang="en-US" sz="1600" dirty="0">
                <a:solidFill>
                  <a:srgbClr val="1C1C1C"/>
                </a:solidFill>
                <a:latin typeface="Roboto"/>
                <a:ea typeface="Roboto"/>
                <a:cs typeface="Roboto"/>
                <a:sym typeface="Roboto"/>
              </a:rPr>
              <a:t> provide pattern recognition redundancy</a:t>
            </a:r>
            <a:endParaRPr sz="1600" dirty="0">
              <a:solidFill>
                <a:srgbClr val="1C1C1C"/>
              </a:solidFill>
              <a:latin typeface="Roboto"/>
              <a:ea typeface="Roboto"/>
              <a:cs typeface="Roboto"/>
              <a:sym typeface="Roboto"/>
            </a:endParaRPr>
          </a:p>
          <a:p>
            <a:pPr marL="609585"/>
            <a:endParaRPr sz="1600" dirty="0">
              <a:solidFill>
                <a:srgbClr val="1C1C1C"/>
              </a:solidFill>
              <a:latin typeface="Roboto"/>
              <a:ea typeface="Roboto"/>
              <a:cs typeface="Roboto"/>
              <a:sym typeface="Roboto"/>
            </a:endParaRPr>
          </a:p>
          <a:p>
            <a:pPr marL="609585" indent="-406390">
              <a:buClr>
                <a:srgbClr val="1C1C1C"/>
              </a:buClr>
              <a:buSzPts val="1200"/>
              <a:buFont typeface="Roboto"/>
              <a:buChar char="●"/>
            </a:pPr>
            <a:r>
              <a:rPr lang="en-US" sz="1600" b="1" dirty="0">
                <a:solidFill>
                  <a:srgbClr val="1C1C1C"/>
                </a:solidFill>
                <a:latin typeface="Roboto"/>
                <a:ea typeface="Roboto"/>
                <a:cs typeface="Roboto"/>
                <a:sym typeface="Roboto"/>
              </a:rPr>
              <a:t>1st </a:t>
            </a:r>
            <a:r>
              <a:rPr lang="en-US" sz="1600" b="1" dirty="0" err="1">
                <a:solidFill>
                  <a:srgbClr val="1C1C1C"/>
                </a:solidFill>
                <a:latin typeface="Roboto"/>
                <a:ea typeface="Roboto"/>
                <a:cs typeface="Roboto"/>
                <a:sym typeface="Roboto"/>
              </a:rPr>
              <a:t>AstroPix</a:t>
            </a:r>
            <a:r>
              <a:rPr lang="en-US" sz="1600" b="1" dirty="0">
                <a:solidFill>
                  <a:srgbClr val="1C1C1C"/>
                </a:solidFill>
                <a:latin typeface="Roboto"/>
                <a:ea typeface="Roboto"/>
                <a:cs typeface="Roboto"/>
                <a:sym typeface="Roboto"/>
              </a:rPr>
              <a:t> layer of Barrel </a:t>
            </a:r>
            <a:r>
              <a:rPr lang="en-US" sz="1600" b="1" dirty="0" err="1">
                <a:solidFill>
                  <a:srgbClr val="1C1C1C"/>
                </a:solidFill>
                <a:latin typeface="Roboto"/>
                <a:ea typeface="Roboto"/>
                <a:cs typeface="Roboto"/>
                <a:sym typeface="Roboto"/>
              </a:rPr>
              <a:t>ECal</a:t>
            </a:r>
            <a:r>
              <a:rPr lang="en-US" sz="1600" b="1" dirty="0">
                <a:solidFill>
                  <a:srgbClr val="1C1C1C"/>
                </a:solidFill>
                <a:latin typeface="Roboto"/>
                <a:ea typeface="Roboto"/>
                <a:cs typeface="Roboto"/>
                <a:sym typeface="Roboto"/>
              </a:rPr>
              <a:t> </a:t>
            </a:r>
            <a:r>
              <a:rPr lang="en-US" sz="1600" dirty="0">
                <a:solidFill>
                  <a:srgbClr val="1C1C1C"/>
                </a:solidFill>
                <a:latin typeface="Roboto"/>
                <a:ea typeface="Roboto"/>
                <a:cs typeface="Roboto"/>
                <a:sym typeface="Roboto"/>
              </a:rPr>
              <a:t>provides ring seed direction, space point for pattern recognition </a:t>
            </a:r>
            <a:endParaRPr sz="1600" dirty="0">
              <a:solidFill>
                <a:srgbClr val="1C1C1C"/>
              </a:solidFill>
              <a:latin typeface="Calibri"/>
              <a:ea typeface="Calibri"/>
              <a:cs typeface="Calibri"/>
              <a:sym typeface="Calibri"/>
            </a:endParaRPr>
          </a:p>
        </p:txBody>
      </p:sp>
      <p:sp>
        <p:nvSpPr>
          <p:cNvPr id="481" name="Google Shape;481;p46"/>
          <p:cNvSpPr txBox="1"/>
          <p:nvPr/>
        </p:nvSpPr>
        <p:spPr>
          <a:xfrm>
            <a:off x="609601" y="5264033"/>
            <a:ext cx="2784000" cy="461624"/>
          </a:xfrm>
          <a:prstGeom prst="rect">
            <a:avLst/>
          </a:prstGeom>
          <a:noFill/>
          <a:ln>
            <a:noFill/>
          </a:ln>
        </p:spPr>
        <p:txBody>
          <a:bodyPr spcFirstLastPara="1" wrap="square" lIns="91433" tIns="45700" rIns="91433" bIns="45700" anchor="t" anchorCtr="0">
            <a:spAutoFit/>
          </a:bodyPr>
          <a:lstStyle/>
          <a:p>
            <a:r>
              <a:rPr lang="en-US" sz="1867">
                <a:solidFill>
                  <a:schemeClr val="dk1"/>
                </a:solidFill>
                <a:latin typeface="Calibri"/>
                <a:ea typeface="Calibri"/>
                <a:cs typeface="Calibri"/>
                <a:sym typeface="Calibri"/>
              </a:rPr>
              <a:t>cylindrical </a:t>
            </a:r>
            <a:r>
              <a:rPr lang="en-US" sz="1867">
                <a:solidFill>
                  <a:schemeClr val="dk1"/>
                </a:solidFill>
                <a:latin typeface="Noto Sans Symbols"/>
                <a:ea typeface="Noto Sans Symbols"/>
                <a:cs typeface="Noto Sans Symbols"/>
                <a:sym typeface="Noto Sans Symbols"/>
              </a:rPr>
              <a:t>μ</a:t>
            </a:r>
            <a:r>
              <a:rPr lang="en-US" sz="1867">
                <a:solidFill>
                  <a:schemeClr val="dk1"/>
                </a:solidFill>
                <a:latin typeface="Calibri"/>
                <a:ea typeface="Calibri"/>
                <a:cs typeface="Calibri"/>
                <a:sym typeface="Calibri"/>
              </a:rPr>
              <a:t>Megas</a:t>
            </a:r>
            <a:r>
              <a:rPr lang="en-US" sz="2400">
                <a:solidFill>
                  <a:schemeClr val="dk1"/>
                </a:solidFill>
                <a:latin typeface="Calibri"/>
                <a:ea typeface="Calibri"/>
                <a:cs typeface="Calibri"/>
                <a:sym typeface="Calibri"/>
              </a:rPr>
              <a:t> </a:t>
            </a:r>
            <a:r>
              <a:rPr lang="en-US" sz="1867">
                <a:solidFill>
                  <a:schemeClr val="dk1"/>
                </a:solidFill>
                <a:latin typeface="Calibri"/>
                <a:ea typeface="Calibri"/>
                <a:cs typeface="Calibri"/>
                <a:sym typeface="Calibri"/>
              </a:rPr>
              <a:t>layer</a:t>
            </a:r>
            <a:endParaRPr sz="1467"/>
          </a:p>
        </p:txBody>
      </p:sp>
      <p:cxnSp>
        <p:nvCxnSpPr>
          <p:cNvPr id="482" name="Google Shape;482;p46"/>
          <p:cNvCxnSpPr/>
          <p:nvPr/>
        </p:nvCxnSpPr>
        <p:spPr>
          <a:xfrm rot="10800000" flipH="1">
            <a:off x="2149767" y="3922300"/>
            <a:ext cx="1539200" cy="1394400"/>
          </a:xfrm>
          <a:prstGeom prst="straightConnector1">
            <a:avLst/>
          </a:prstGeom>
          <a:noFill/>
          <a:ln w="19050" cap="flat" cmpd="sng">
            <a:solidFill>
              <a:schemeClr val="dk2"/>
            </a:solidFill>
            <a:prstDash val="solid"/>
            <a:miter lim="800000"/>
            <a:headEnd type="none" w="sm" len="sm"/>
            <a:tailEnd type="triangle" w="med" len="med"/>
          </a:ln>
        </p:spPr>
      </p:cxnSp>
      <p:cxnSp>
        <p:nvCxnSpPr>
          <p:cNvPr id="483" name="Google Shape;483;p46"/>
          <p:cNvCxnSpPr/>
          <p:nvPr/>
        </p:nvCxnSpPr>
        <p:spPr>
          <a:xfrm rot="10800000">
            <a:off x="6449203" y="3475621"/>
            <a:ext cx="332400" cy="1788400"/>
          </a:xfrm>
          <a:prstGeom prst="straightConnector1">
            <a:avLst/>
          </a:prstGeom>
          <a:noFill/>
          <a:ln w="19050" cap="flat" cmpd="sng">
            <a:solidFill>
              <a:srgbClr val="0070C0"/>
            </a:solidFill>
            <a:prstDash val="solid"/>
            <a:miter lim="800000"/>
            <a:headEnd type="none" w="sm" len="sm"/>
            <a:tailEnd type="triangle" w="med" len="med"/>
          </a:ln>
        </p:spPr>
      </p:cxnSp>
      <p:sp>
        <p:nvSpPr>
          <p:cNvPr id="2" name="Date Placeholder 1">
            <a:extLst>
              <a:ext uri="{FF2B5EF4-FFF2-40B4-BE49-F238E27FC236}">
                <a16:creationId xmlns:a16="http://schemas.microsoft.com/office/drawing/2014/main" id="{76983235-C98F-6D26-1EB8-ED7DACE4E969}"/>
              </a:ext>
            </a:extLst>
          </p:cNvPr>
          <p:cNvSpPr>
            <a:spLocks noGrp="1"/>
          </p:cNvSpPr>
          <p:nvPr>
            <p:ph type="dt" sz="half" idx="10"/>
          </p:nvPr>
        </p:nvSpPr>
        <p:spPr/>
        <p:txBody>
          <a:bodyPr/>
          <a:lstStyle/>
          <a:p>
            <a:r>
              <a:rPr lang="en-US"/>
              <a:t>6/9/2023</a:t>
            </a:r>
          </a:p>
        </p:txBody>
      </p:sp>
      <p:sp>
        <p:nvSpPr>
          <p:cNvPr id="3" name="Footer Placeholder 2">
            <a:extLst>
              <a:ext uri="{FF2B5EF4-FFF2-40B4-BE49-F238E27FC236}">
                <a16:creationId xmlns:a16="http://schemas.microsoft.com/office/drawing/2014/main" id="{D8403524-E425-B88C-7FBF-BADB8AD36CFD}"/>
              </a:ext>
            </a:extLst>
          </p:cNvPr>
          <p:cNvSpPr>
            <a:spLocks noGrp="1"/>
          </p:cNvSpPr>
          <p:nvPr>
            <p:ph type="ftr" sz="quarter" idx="11"/>
          </p:nvPr>
        </p:nvSpPr>
        <p:spPr/>
        <p:txBody>
          <a:bodyPr/>
          <a:lstStyle/>
          <a:p>
            <a:r>
              <a:rPr lang="en-US"/>
              <a:t>2023 CTEQ Summer School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47"/>
          <p:cNvSpPr txBox="1">
            <a:spLocks noGrp="1"/>
          </p:cNvSpPr>
          <p:nvPr>
            <p:ph type="title"/>
          </p:nvPr>
        </p:nvSpPr>
        <p:spPr>
          <a:xfrm>
            <a:off x="430254" y="110153"/>
            <a:ext cx="10515600" cy="802800"/>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accent1"/>
              </a:buClr>
              <a:buSzPts val="3300"/>
            </a:pPr>
            <a:r>
              <a:rPr lang="en-US" b="1" dirty="0">
                <a:solidFill>
                  <a:schemeClr val="accent1"/>
                </a:solidFill>
                <a:ea typeface="Roboto"/>
                <a:cs typeface="Roboto"/>
                <a:sym typeface="Roboto"/>
              </a:rPr>
              <a:t>Tracking</a:t>
            </a:r>
            <a:endParaRPr b="1" dirty="0">
              <a:solidFill>
                <a:schemeClr val="accent1"/>
              </a:solidFill>
              <a:ea typeface="Roboto"/>
              <a:cs typeface="Roboto"/>
              <a:sym typeface="Roboto"/>
            </a:endParaRPr>
          </a:p>
        </p:txBody>
      </p:sp>
      <p:pic>
        <p:nvPicPr>
          <p:cNvPr id="489" name="Google Shape;489;p47"/>
          <p:cNvPicPr preferRelativeResize="0"/>
          <p:nvPr/>
        </p:nvPicPr>
        <p:blipFill>
          <a:blip r:embed="rId3">
            <a:alphaModFix/>
          </a:blip>
          <a:stretch>
            <a:fillRect/>
          </a:stretch>
        </p:blipFill>
        <p:spPr>
          <a:xfrm>
            <a:off x="7876700" y="990601"/>
            <a:ext cx="3800712" cy="5335767"/>
          </a:xfrm>
          <a:prstGeom prst="rect">
            <a:avLst/>
          </a:prstGeom>
          <a:noFill/>
          <a:ln>
            <a:noFill/>
          </a:ln>
        </p:spPr>
      </p:pic>
      <p:sp>
        <p:nvSpPr>
          <p:cNvPr id="490" name="Google Shape;490;p47"/>
          <p:cNvSpPr txBox="1"/>
          <p:nvPr/>
        </p:nvSpPr>
        <p:spPr>
          <a:xfrm>
            <a:off x="8549367" y="721800"/>
            <a:ext cx="3015600" cy="430847"/>
          </a:xfrm>
          <a:prstGeom prst="rect">
            <a:avLst/>
          </a:prstGeom>
          <a:noFill/>
          <a:ln>
            <a:noFill/>
          </a:ln>
        </p:spPr>
        <p:txBody>
          <a:bodyPr spcFirstLastPara="1" wrap="square" lIns="121900" tIns="121900" rIns="121900" bIns="121900" anchor="t" anchorCtr="0">
            <a:spAutoFit/>
          </a:bodyPr>
          <a:lstStyle/>
          <a:p>
            <a:pPr algn="r"/>
            <a:r>
              <a:rPr lang="en-US" sz="1200">
                <a:solidFill>
                  <a:srgbClr val="777777"/>
                </a:solidFill>
              </a:rPr>
              <a:t>F. Bock, Hard Probes 2023</a:t>
            </a:r>
            <a:endParaRPr sz="1200">
              <a:solidFill>
                <a:srgbClr val="777777"/>
              </a:solidFill>
            </a:endParaRPr>
          </a:p>
        </p:txBody>
      </p:sp>
      <p:pic>
        <p:nvPicPr>
          <p:cNvPr id="491" name="Google Shape;491;p47"/>
          <p:cNvPicPr preferRelativeResize="0"/>
          <p:nvPr/>
        </p:nvPicPr>
        <p:blipFill>
          <a:blip r:embed="rId4">
            <a:alphaModFix/>
          </a:blip>
          <a:stretch>
            <a:fillRect/>
          </a:stretch>
        </p:blipFill>
        <p:spPr>
          <a:xfrm>
            <a:off x="4410767" y="1756500"/>
            <a:ext cx="3511567" cy="2450067"/>
          </a:xfrm>
          <a:prstGeom prst="rect">
            <a:avLst/>
          </a:prstGeom>
          <a:noFill/>
          <a:ln>
            <a:noFill/>
          </a:ln>
        </p:spPr>
      </p:pic>
      <p:sp>
        <p:nvSpPr>
          <p:cNvPr id="492" name="Google Shape;492;p47"/>
          <p:cNvSpPr txBox="1"/>
          <p:nvPr/>
        </p:nvSpPr>
        <p:spPr>
          <a:xfrm>
            <a:off x="4951484" y="1433000"/>
            <a:ext cx="3015600" cy="430847"/>
          </a:xfrm>
          <a:prstGeom prst="rect">
            <a:avLst/>
          </a:prstGeom>
          <a:noFill/>
          <a:ln>
            <a:noFill/>
          </a:ln>
        </p:spPr>
        <p:txBody>
          <a:bodyPr spcFirstLastPara="1" wrap="square" lIns="121900" tIns="121900" rIns="121900" bIns="121900" anchor="t" anchorCtr="0">
            <a:spAutoFit/>
          </a:bodyPr>
          <a:lstStyle/>
          <a:p>
            <a:pPr algn="r"/>
            <a:r>
              <a:rPr lang="en-US" sz="1200" dirty="0">
                <a:solidFill>
                  <a:srgbClr val="777777"/>
                </a:solidFill>
              </a:rPr>
              <a:t>F. Bock, Hard Probes 2023</a:t>
            </a:r>
            <a:endParaRPr sz="1200" dirty="0">
              <a:solidFill>
                <a:srgbClr val="777777"/>
              </a:solidFill>
            </a:endParaRPr>
          </a:p>
        </p:txBody>
      </p:sp>
      <p:sp>
        <p:nvSpPr>
          <p:cNvPr id="493" name="Google Shape;493;p47"/>
          <p:cNvSpPr txBox="1"/>
          <p:nvPr/>
        </p:nvSpPr>
        <p:spPr>
          <a:xfrm>
            <a:off x="4568267" y="4362412"/>
            <a:ext cx="3354400" cy="1810712"/>
          </a:xfrm>
          <a:prstGeom prst="rect">
            <a:avLst/>
          </a:prstGeom>
          <a:noFill/>
          <a:ln>
            <a:noFill/>
          </a:ln>
        </p:spPr>
        <p:txBody>
          <a:bodyPr spcFirstLastPara="1" wrap="square" lIns="121900" tIns="121900" rIns="121900" bIns="121900" anchor="ctr" anchorCtr="0">
            <a:spAutoFit/>
          </a:bodyPr>
          <a:lstStyle/>
          <a:p>
            <a:pPr marL="609585" indent="-406390">
              <a:spcBef>
                <a:spcPts val="1333"/>
              </a:spcBef>
              <a:buClr>
                <a:schemeClr val="dk1"/>
              </a:buClr>
              <a:buSzPts val="1200"/>
              <a:buFont typeface="Roboto"/>
              <a:buChar char="●"/>
            </a:pPr>
            <a:r>
              <a:rPr lang="en-US" sz="1600">
                <a:solidFill>
                  <a:schemeClr val="dk1"/>
                </a:solidFill>
                <a:latin typeface="Roboto"/>
                <a:ea typeface="Roboto"/>
                <a:cs typeface="Roboto"/>
                <a:sym typeface="Roboto"/>
              </a:rPr>
              <a:t>Meets EICUG Yellow Report design requirements</a:t>
            </a:r>
            <a:endParaRPr sz="1600">
              <a:solidFill>
                <a:schemeClr val="dk1"/>
              </a:solidFill>
              <a:latin typeface="Roboto"/>
              <a:ea typeface="Roboto"/>
              <a:cs typeface="Roboto"/>
              <a:sym typeface="Roboto"/>
            </a:endParaRPr>
          </a:p>
          <a:p>
            <a:pPr marL="609585" indent="-406390">
              <a:spcBef>
                <a:spcPts val="1333"/>
              </a:spcBef>
              <a:buClr>
                <a:schemeClr val="dk1"/>
              </a:buClr>
              <a:buSzPts val="1200"/>
              <a:buFont typeface="Roboto"/>
              <a:buChar char="●"/>
            </a:pPr>
            <a:r>
              <a:rPr lang="en-US" sz="1600">
                <a:solidFill>
                  <a:schemeClr val="dk1"/>
                </a:solidFill>
                <a:latin typeface="Roboto"/>
                <a:ea typeface="Roboto"/>
                <a:cs typeface="Roboto"/>
                <a:sym typeface="Roboto"/>
              </a:rPr>
              <a:t>Backward momentum resolution complemented by calorimetric resolution</a:t>
            </a:r>
            <a:endParaRPr sz="1600">
              <a:solidFill>
                <a:schemeClr val="dk1"/>
              </a:solidFill>
              <a:latin typeface="Roboto"/>
              <a:ea typeface="Roboto"/>
              <a:cs typeface="Roboto"/>
              <a:sym typeface="Roboto"/>
            </a:endParaRPr>
          </a:p>
        </p:txBody>
      </p:sp>
      <p:sp>
        <p:nvSpPr>
          <p:cNvPr id="494" name="Google Shape;494;p47"/>
          <p:cNvSpPr txBox="1"/>
          <p:nvPr/>
        </p:nvSpPr>
        <p:spPr>
          <a:xfrm>
            <a:off x="507600" y="901485"/>
            <a:ext cx="4000000" cy="2462172"/>
          </a:xfrm>
          <a:prstGeom prst="rect">
            <a:avLst/>
          </a:prstGeom>
          <a:noFill/>
          <a:ln>
            <a:noFill/>
          </a:ln>
        </p:spPr>
        <p:txBody>
          <a:bodyPr spcFirstLastPara="1" wrap="square" lIns="121900" tIns="121900" rIns="121900" bIns="121900" anchor="t" anchorCtr="0">
            <a:spAutoFit/>
          </a:bodyPr>
          <a:lstStyle/>
          <a:p>
            <a:r>
              <a:rPr lang="en-US" sz="1600" b="1" dirty="0">
                <a:latin typeface="Roboto"/>
                <a:ea typeface="Roboto"/>
                <a:cs typeface="Roboto"/>
                <a:sym typeface="Roboto"/>
              </a:rPr>
              <a:t>Technology</a:t>
            </a:r>
            <a:endParaRPr sz="1600" b="1" dirty="0">
              <a:latin typeface="Roboto"/>
              <a:ea typeface="Roboto"/>
              <a:cs typeface="Roboto"/>
              <a:sym typeface="Roboto"/>
            </a:endParaRPr>
          </a:p>
          <a:p>
            <a:endParaRPr sz="1600" b="1" dirty="0">
              <a:latin typeface="Roboto"/>
              <a:ea typeface="Roboto"/>
              <a:cs typeface="Roboto"/>
              <a:sym typeface="Roboto"/>
            </a:endParaRPr>
          </a:p>
          <a:p>
            <a:r>
              <a:rPr lang="en-US" sz="1600" dirty="0">
                <a:latin typeface="Roboto"/>
                <a:ea typeface="Roboto"/>
                <a:cs typeface="Roboto"/>
                <a:sym typeface="Roboto"/>
              </a:rPr>
              <a:t>ITS3 MAPS based Si-detectors: </a:t>
            </a:r>
            <a:endParaRPr sz="1600" dirty="0">
              <a:latin typeface="Roboto"/>
              <a:ea typeface="Roboto"/>
              <a:cs typeface="Roboto"/>
              <a:sym typeface="Roboto"/>
            </a:endParaRPr>
          </a:p>
          <a:p>
            <a:pPr marL="609585" indent="-406390">
              <a:buSzPts val="1200"/>
              <a:buFont typeface="Roboto"/>
              <a:buChar char="●"/>
            </a:pPr>
            <a:r>
              <a:rPr lang="en-US" sz="1600" dirty="0">
                <a:latin typeface="Roboto"/>
                <a:ea typeface="Roboto"/>
                <a:cs typeface="Roboto"/>
                <a:sym typeface="Roboto"/>
              </a:rPr>
              <a:t>O(10µm) pitch, X/X</a:t>
            </a:r>
            <a:r>
              <a:rPr lang="en-US" sz="1600" baseline="30000" dirty="0">
                <a:latin typeface="Roboto"/>
                <a:ea typeface="Roboto"/>
                <a:cs typeface="Roboto"/>
                <a:sym typeface="Roboto"/>
              </a:rPr>
              <a:t>0</a:t>
            </a:r>
            <a:r>
              <a:rPr lang="en-US" sz="1600" dirty="0">
                <a:latin typeface="Roboto"/>
                <a:ea typeface="Roboto"/>
                <a:cs typeface="Roboto"/>
                <a:sym typeface="Roboto"/>
              </a:rPr>
              <a:t> ∼ 0.05 − 0.55%/ layer </a:t>
            </a:r>
            <a:endParaRPr sz="1600" dirty="0">
              <a:latin typeface="Roboto"/>
              <a:ea typeface="Roboto"/>
              <a:cs typeface="Roboto"/>
              <a:sym typeface="Roboto"/>
            </a:endParaRPr>
          </a:p>
          <a:p>
            <a:r>
              <a:rPr lang="en-US" sz="1600" dirty="0">
                <a:latin typeface="Roboto"/>
                <a:ea typeface="Roboto"/>
                <a:cs typeface="Roboto"/>
                <a:sym typeface="Roboto"/>
              </a:rPr>
              <a:t>Gaseous tracker: </a:t>
            </a:r>
            <a:endParaRPr sz="1600" dirty="0">
              <a:latin typeface="Roboto"/>
              <a:ea typeface="Roboto"/>
              <a:cs typeface="Roboto"/>
              <a:sym typeface="Roboto"/>
            </a:endParaRPr>
          </a:p>
          <a:p>
            <a:pPr marL="609585" indent="-406390">
              <a:buSzPts val="1200"/>
              <a:buFont typeface="Roboto"/>
              <a:buChar char="●"/>
            </a:pPr>
            <a:r>
              <a:rPr lang="en-US" sz="1600" dirty="0">
                <a:latin typeface="Roboto"/>
                <a:ea typeface="Roboto"/>
                <a:cs typeface="Roboto"/>
                <a:sym typeface="Roboto"/>
              </a:rPr>
              <a:t>σ = 55 µm, X/X</a:t>
            </a:r>
            <a:r>
              <a:rPr lang="en-US" sz="1600" baseline="-25000" dirty="0">
                <a:latin typeface="Roboto"/>
                <a:ea typeface="Roboto"/>
                <a:cs typeface="Roboto"/>
                <a:sym typeface="Roboto"/>
              </a:rPr>
              <a:t>0</a:t>
            </a:r>
            <a:r>
              <a:rPr lang="en-US" sz="1600" dirty="0">
                <a:latin typeface="Roboto"/>
                <a:ea typeface="Roboto"/>
                <a:cs typeface="Roboto"/>
                <a:sym typeface="Roboto"/>
              </a:rPr>
              <a:t> ∼ 0.2%/layer</a:t>
            </a:r>
            <a:endParaRPr sz="1600" dirty="0">
              <a:latin typeface="Roboto"/>
              <a:ea typeface="Roboto"/>
              <a:cs typeface="Roboto"/>
              <a:sym typeface="Roboto"/>
            </a:endParaRPr>
          </a:p>
          <a:p>
            <a:r>
              <a:rPr lang="en-US" sz="1600" dirty="0" err="1">
                <a:latin typeface="Roboto"/>
                <a:ea typeface="Roboto"/>
                <a:cs typeface="Roboto"/>
                <a:sym typeface="Roboto"/>
              </a:rPr>
              <a:t>AstroPix</a:t>
            </a:r>
            <a:r>
              <a:rPr lang="en-US" sz="1600" dirty="0">
                <a:latin typeface="Roboto"/>
                <a:ea typeface="Roboto"/>
                <a:cs typeface="Roboto"/>
                <a:sym typeface="Roboto"/>
              </a:rPr>
              <a:t> outer tracker layer:</a:t>
            </a:r>
            <a:endParaRPr sz="1600" dirty="0">
              <a:latin typeface="Roboto"/>
              <a:ea typeface="Roboto"/>
              <a:cs typeface="Roboto"/>
              <a:sym typeface="Roboto"/>
            </a:endParaRPr>
          </a:p>
          <a:p>
            <a:pPr marL="609585" indent="-406390">
              <a:buSzPts val="1200"/>
              <a:buFont typeface="Roboto"/>
              <a:buChar char="●"/>
            </a:pPr>
            <a:r>
              <a:rPr lang="en-US" sz="1600" dirty="0">
                <a:latin typeface="Roboto"/>
                <a:ea typeface="Roboto"/>
                <a:cs typeface="Roboto"/>
                <a:sym typeface="Roboto"/>
              </a:rPr>
              <a:t>500µm pixel pitch (σ = 144 µm)</a:t>
            </a:r>
            <a:endParaRPr sz="1600" dirty="0">
              <a:latin typeface="Roboto"/>
              <a:ea typeface="Roboto"/>
              <a:cs typeface="Roboto"/>
              <a:sym typeface="Roboto"/>
            </a:endParaRPr>
          </a:p>
        </p:txBody>
      </p:sp>
      <p:sp>
        <p:nvSpPr>
          <p:cNvPr id="495" name="Google Shape;495;p47"/>
          <p:cNvSpPr txBox="1">
            <a:spLocks noGrp="1"/>
          </p:cNvSpPr>
          <p:nvPr>
            <p:ph type="sldNum" idx="12"/>
          </p:nvPr>
        </p:nvSpPr>
        <p:spPr>
          <a:xfrm>
            <a:off x="9222800" y="6541584"/>
            <a:ext cx="2743200" cy="277200"/>
          </a:xfrm>
          <a:prstGeom prst="rect">
            <a:avLst/>
          </a:prstGeom>
          <a:noFill/>
          <a:ln>
            <a:noFill/>
          </a:ln>
        </p:spPr>
        <p:txBody>
          <a:bodyPr spcFirstLastPara="1" vert="horz" wrap="square" lIns="91433" tIns="45700" rIns="91433" bIns="45700" rtlCol="0" anchor="ctr" anchorCtr="0">
            <a:noAutofit/>
          </a:bodyPr>
          <a:lstStyle/>
          <a:p>
            <a:pPr>
              <a:buClr>
                <a:srgbClr val="000000"/>
              </a:buClr>
            </a:pPr>
            <a:fld id="{00000000-1234-1234-1234-123412341234}" type="slidenum">
              <a:rPr lang="en-US"/>
              <a:pPr>
                <a:buClr>
                  <a:srgbClr val="000000"/>
                </a:buClr>
              </a:pPr>
              <a:t>19</a:t>
            </a:fld>
            <a:endParaRPr/>
          </a:p>
        </p:txBody>
      </p:sp>
      <p:sp>
        <p:nvSpPr>
          <p:cNvPr id="496" name="Google Shape;496;p47"/>
          <p:cNvSpPr txBox="1"/>
          <p:nvPr/>
        </p:nvSpPr>
        <p:spPr>
          <a:xfrm>
            <a:off x="4410767" y="717534"/>
            <a:ext cx="4000000" cy="492402"/>
          </a:xfrm>
          <a:prstGeom prst="rect">
            <a:avLst/>
          </a:prstGeom>
          <a:noFill/>
          <a:ln>
            <a:noFill/>
          </a:ln>
        </p:spPr>
        <p:txBody>
          <a:bodyPr spcFirstLastPara="1" wrap="square" lIns="121900" tIns="121900" rIns="121900" bIns="121900" anchor="t" anchorCtr="0">
            <a:spAutoFit/>
          </a:bodyPr>
          <a:lstStyle/>
          <a:p>
            <a:r>
              <a:rPr lang="en-US" sz="1600" b="1">
                <a:solidFill>
                  <a:schemeClr val="hlink"/>
                </a:solidFill>
                <a:latin typeface="Roboto"/>
                <a:ea typeface="Roboto"/>
                <a:cs typeface="Roboto"/>
                <a:sym typeface="Roboto"/>
              </a:rPr>
              <a:t>Simulated performance</a:t>
            </a:r>
            <a:endParaRPr sz="2400"/>
          </a:p>
        </p:txBody>
      </p:sp>
      <p:pic>
        <p:nvPicPr>
          <p:cNvPr id="497" name="Google Shape;497;p47"/>
          <p:cNvPicPr preferRelativeResize="0"/>
          <p:nvPr/>
        </p:nvPicPr>
        <p:blipFill>
          <a:blip r:embed="rId5">
            <a:alphaModFix/>
          </a:blip>
          <a:stretch>
            <a:fillRect/>
          </a:stretch>
        </p:blipFill>
        <p:spPr>
          <a:xfrm>
            <a:off x="2145434" y="4609601"/>
            <a:ext cx="2265333" cy="1716767"/>
          </a:xfrm>
          <a:prstGeom prst="rect">
            <a:avLst/>
          </a:prstGeom>
          <a:noFill/>
          <a:ln>
            <a:noFill/>
          </a:ln>
        </p:spPr>
      </p:pic>
      <p:pic>
        <p:nvPicPr>
          <p:cNvPr id="498" name="Google Shape;498;p47" descr="A picture containing text, printer&#10;&#10;Description automatically generated"/>
          <p:cNvPicPr preferRelativeResize="0"/>
          <p:nvPr/>
        </p:nvPicPr>
        <p:blipFill rotWithShape="1">
          <a:blip r:embed="rId6">
            <a:alphaModFix/>
          </a:blip>
          <a:srcRect/>
          <a:stretch/>
        </p:blipFill>
        <p:spPr>
          <a:xfrm>
            <a:off x="507602" y="3573068"/>
            <a:ext cx="2318965" cy="1842168"/>
          </a:xfrm>
          <a:prstGeom prst="rect">
            <a:avLst/>
          </a:prstGeom>
          <a:noFill/>
          <a:ln>
            <a:noFill/>
          </a:ln>
        </p:spPr>
      </p:pic>
      <p:sp>
        <p:nvSpPr>
          <p:cNvPr id="499" name="Google Shape;499;p47"/>
          <p:cNvSpPr txBox="1"/>
          <p:nvPr/>
        </p:nvSpPr>
        <p:spPr>
          <a:xfrm>
            <a:off x="581275" y="3364301"/>
            <a:ext cx="2171600" cy="256505"/>
          </a:xfrm>
          <a:prstGeom prst="rect">
            <a:avLst/>
          </a:prstGeom>
          <a:noFill/>
          <a:ln>
            <a:noFill/>
          </a:ln>
        </p:spPr>
        <p:txBody>
          <a:bodyPr spcFirstLastPara="1" wrap="square" lIns="91433" tIns="45700" rIns="91433" bIns="45700" anchor="t" anchorCtr="0">
            <a:spAutoFit/>
          </a:bodyPr>
          <a:lstStyle/>
          <a:p>
            <a:r>
              <a:rPr lang="en-US" sz="1067">
                <a:solidFill>
                  <a:schemeClr val="dk1"/>
                </a:solidFill>
                <a:latin typeface="Roboto"/>
                <a:ea typeface="Roboto"/>
                <a:cs typeface="Roboto"/>
                <a:sym typeface="Roboto"/>
              </a:rPr>
              <a:t>First “μITS3” assembly at CERN</a:t>
            </a:r>
            <a:endParaRPr sz="1333">
              <a:latin typeface="Roboto"/>
              <a:ea typeface="Roboto"/>
              <a:cs typeface="Roboto"/>
              <a:sym typeface="Roboto"/>
            </a:endParaRPr>
          </a:p>
        </p:txBody>
      </p:sp>
      <p:sp>
        <p:nvSpPr>
          <p:cNvPr id="500" name="Google Shape;500;p47"/>
          <p:cNvSpPr txBox="1"/>
          <p:nvPr/>
        </p:nvSpPr>
        <p:spPr>
          <a:xfrm>
            <a:off x="3044400" y="4247952"/>
            <a:ext cx="1463200" cy="492402"/>
          </a:xfrm>
          <a:prstGeom prst="rect">
            <a:avLst/>
          </a:prstGeom>
          <a:noFill/>
          <a:ln>
            <a:noFill/>
          </a:ln>
        </p:spPr>
        <p:txBody>
          <a:bodyPr spcFirstLastPara="1" wrap="square" lIns="121900" tIns="121900" rIns="121900" bIns="121900" anchor="t" anchorCtr="0">
            <a:spAutoFit/>
          </a:bodyPr>
          <a:lstStyle/>
          <a:p>
            <a:pPr>
              <a:buClr>
                <a:srgbClr val="000000"/>
              </a:buClr>
            </a:pPr>
            <a:r>
              <a:rPr lang="en-US" sz="1067">
                <a:solidFill>
                  <a:schemeClr val="dk1"/>
                </a:solidFill>
                <a:latin typeface="Roboto"/>
                <a:ea typeface="Roboto"/>
                <a:cs typeface="Roboto"/>
                <a:sym typeface="Roboto"/>
              </a:rPr>
              <a:t>Cylindrical</a:t>
            </a:r>
            <a:r>
              <a:rPr lang="en-US" sz="1600" b="1">
                <a:solidFill>
                  <a:srgbClr val="1C1C1C"/>
                </a:solidFill>
                <a:latin typeface="Roboto"/>
                <a:ea typeface="Roboto"/>
                <a:cs typeface="Roboto"/>
                <a:sym typeface="Roboto"/>
              </a:rPr>
              <a:t> </a:t>
            </a:r>
            <a:r>
              <a:rPr lang="en-US" sz="1067">
                <a:solidFill>
                  <a:schemeClr val="dk1"/>
                </a:solidFill>
                <a:latin typeface="Roboto"/>
                <a:ea typeface="Roboto"/>
                <a:cs typeface="Roboto"/>
                <a:sym typeface="Roboto"/>
              </a:rPr>
              <a:t>μMega</a:t>
            </a:r>
            <a:endParaRPr sz="2400"/>
          </a:p>
        </p:txBody>
      </p:sp>
      <p:sp>
        <p:nvSpPr>
          <p:cNvPr id="2" name="Date Placeholder 1">
            <a:extLst>
              <a:ext uri="{FF2B5EF4-FFF2-40B4-BE49-F238E27FC236}">
                <a16:creationId xmlns:a16="http://schemas.microsoft.com/office/drawing/2014/main" id="{A0F6AC2C-D983-3DAE-DA7C-38C99E3CCDFC}"/>
              </a:ext>
            </a:extLst>
          </p:cNvPr>
          <p:cNvSpPr>
            <a:spLocks noGrp="1"/>
          </p:cNvSpPr>
          <p:nvPr>
            <p:ph type="dt" sz="half" idx="10"/>
          </p:nvPr>
        </p:nvSpPr>
        <p:spPr/>
        <p:txBody>
          <a:bodyPr/>
          <a:lstStyle/>
          <a:p>
            <a:r>
              <a:rPr lang="en-US"/>
              <a:t>6/9/2023</a:t>
            </a:r>
          </a:p>
        </p:txBody>
      </p:sp>
      <p:sp>
        <p:nvSpPr>
          <p:cNvPr id="3" name="Footer Placeholder 2">
            <a:extLst>
              <a:ext uri="{FF2B5EF4-FFF2-40B4-BE49-F238E27FC236}">
                <a16:creationId xmlns:a16="http://schemas.microsoft.com/office/drawing/2014/main" id="{A2AF8187-5585-1AF2-74A9-98012B2A512B}"/>
              </a:ext>
            </a:extLst>
          </p:cNvPr>
          <p:cNvSpPr>
            <a:spLocks noGrp="1"/>
          </p:cNvSpPr>
          <p:nvPr>
            <p:ph type="ftr" sz="quarter" idx="11"/>
          </p:nvPr>
        </p:nvSpPr>
        <p:spPr/>
        <p:txBody>
          <a:bodyPr/>
          <a:lstStyle/>
          <a:p>
            <a:r>
              <a:rPr lang="en-US"/>
              <a:t>2023 CTEQ Summer School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a:extLst>
              <a:ext uri="{FF2B5EF4-FFF2-40B4-BE49-F238E27FC236}">
                <a16:creationId xmlns:a16="http://schemas.microsoft.com/office/drawing/2014/main" id="{D4D70BAA-3B4F-BDC8-2FC5-5A2A8E3D7FD0}"/>
              </a:ext>
            </a:extLst>
          </p:cNvPr>
          <p:cNvSpPr>
            <a:spLocks noGrp="1" noChangeArrowheads="1"/>
          </p:cNvSpPr>
          <p:nvPr>
            <p:ph type="title"/>
          </p:nvPr>
        </p:nvSpPr>
        <p:spPr/>
        <p:txBody>
          <a:bodyPr/>
          <a:lstStyle/>
          <a:p>
            <a:r>
              <a:rPr lang="en-US" altLang="en-US" dirty="0"/>
              <a:t>Outline of Lectures</a:t>
            </a:r>
          </a:p>
        </p:txBody>
      </p:sp>
      <p:sp>
        <p:nvSpPr>
          <p:cNvPr id="17411" name="Content Placeholder 4">
            <a:extLst>
              <a:ext uri="{FF2B5EF4-FFF2-40B4-BE49-F238E27FC236}">
                <a16:creationId xmlns:a16="http://schemas.microsoft.com/office/drawing/2014/main" id="{EA871206-3590-81F7-DDA0-09B187CB9A37}"/>
              </a:ext>
            </a:extLst>
          </p:cNvPr>
          <p:cNvSpPr>
            <a:spLocks noGrp="1" noChangeArrowheads="1"/>
          </p:cNvSpPr>
          <p:nvPr>
            <p:ph idx="1"/>
          </p:nvPr>
        </p:nvSpPr>
        <p:spPr/>
        <p:txBody>
          <a:bodyPr/>
          <a:lstStyle/>
          <a:p>
            <a:r>
              <a:rPr lang="en-US" altLang="en-US" sz="3600" dirty="0"/>
              <a:t>Lecture 1: Particle Physics Detectors</a:t>
            </a:r>
          </a:p>
          <a:p>
            <a:pPr lvl="1"/>
            <a:r>
              <a:rPr lang="en-US" altLang="en-US" dirty="0"/>
              <a:t>Interaction of Particles with Matter</a:t>
            </a:r>
          </a:p>
          <a:p>
            <a:pPr lvl="1"/>
            <a:r>
              <a:rPr lang="en-US" altLang="en-US" dirty="0"/>
              <a:t>Tracking Detectors</a:t>
            </a:r>
          </a:p>
          <a:p>
            <a:pPr lvl="1"/>
            <a:r>
              <a:rPr lang="en-US" altLang="en-US" dirty="0"/>
              <a:t>Calorimetry</a:t>
            </a:r>
          </a:p>
          <a:p>
            <a:pPr lvl="1"/>
            <a:r>
              <a:rPr lang="en-US" altLang="en-US" dirty="0"/>
              <a:t>Particle Identification</a:t>
            </a:r>
          </a:p>
          <a:p>
            <a:r>
              <a:rPr lang="en-US" altLang="en-US" sz="3600" dirty="0"/>
              <a:t>Lecture 2: The ePIC Detector and the EIC</a:t>
            </a:r>
          </a:p>
          <a:p>
            <a:pPr lvl="1"/>
            <a:r>
              <a:rPr lang="en-US" altLang="en-US" dirty="0"/>
              <a:t>Detector requirements at the EIC</a:t>
            </a:r>
          </a:p>
          <a:p>
            <a:pPr lvl="1"/>
            <a:r>
              <a:rPr lang="en-US" altLang="en-US" dirty="0"/>
              <a:t>The design of the ePIC Detector</a:t>
            </a:r>
          </a:p>
          <a:p>
            <a:pPr lvl="1"/>
            <a:r>
              <a:rPr lang="en-US" altLang="en-US" dirty="0"/>
              <a:t>Interaction Region Considerations </a:t>
            </a:r>
          </a:p>
        </p:txBody>
      </p:sp>
      <p:sp>
        <p:nvSpPr>
          <p:cNvPr id="6" name="Date Placeholder 5">
            <a:extLst>
              <a:ext uri="{FF2B5EF4-FFF2-40B4-BE49-F238E27FC236}">
                <a16:creationId xmlns:a16="http://schemas.microsoft.com/office/drawing/2014/main" id="{F3CB8601-40EB-3EEF-A702-C18E33B06C84}"/>
              </a:ext>
            </a:extLst>
          </p:cNvPr>
          <p:cNvSpPr>
            <a:spLocks noGrp="1"/>
          </p:cNvSpPr>
          <p:nvPr>
            <p:ph type="dt"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6/9/2023</a:t>
            </a:r>
          </a:p>
        </p:txBody>
      </p:sp>
      <p:sp>
        <p:nvSpPr>
          <p:cNvPr id="7" name="Footer Placeholder 6">
            <a:extLst>
              <a:ext uri="{FF2B5EF4-FFF2-40B4-BE49-F238E27FC236}">
                <a16:creationId xmlns:a16="http://schemas.microsoft.com/office/drawing/2014/main" id="{E8CADEA7-F2FB-0E0D-E755-2FC78124BB4A}"/>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2023 CTEQ Summer School</a:t>
            </a:r>
          </a:p>
        </p:txBody>
      </p:sp>
      <p:sp>
        <p:nvSpPr>
          <p:cNvPr id="8" name="Slide Number Placeholder 7">
            <a:extLst>
              <a:ext uri="{FF2B5EF4-FFF2-40B4-BE49-F238E27FC236}">
                <a16:creationId xmlns:a16="http://schemas.microsoft.com/office/drawing/2014/main" id="{69D44150-8DEF-090A-212E-2A521E11F7D4}"/>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97C437D-BE8B-4C33-89D9-A2D9952C10FE}" type="slidenum">
              <a:rPr kumimoji="0" lang="en-US" altLang="en-US" sz="1400" b="0" i="0" u="none" strike="noStrike" kern="1200" cap="none" spc="0" normalizeH="0" baseline="0" noProof="0" smtClean="0">
                <a:ln>
                  <a:noFill/>
                </a:ln>
                <a:solidFill>
                  <a:prstClr val="white">
                    <a:lumMod val="50000"/>
                  </a:prstClr>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altLang="en-US" sz="1400" b="0" i="0" u="none" strike="noStrike" kern="1200" cap="none" spc="0" normalizeH="0" baseline="0" noProof="0">
              <a:ln>
                <a:noFill/>
              </a:ln>
              <a:solidFill>
                <a:prstClr val="white">
                  <a:lumMod val="50000"/>
                </a:prstClr>
              </a:solidFill>
              <a:effectLst/>
              <a:uLnTx/>
              <a:uFillTx/>
              <a:latin typeface="Times" panose="02020603050405020304" pitchFamily="18" charset="0"/>
              <a:ea typeface="+mn-ea"/>
              <a:cs typeface="+mn-cs"/>
            </a:endParaRPr>
          </a:p>
        </p:txBody>
      </p:sp>
      <p:sp>
        <p:nvSpPr>
          <p:cNvPr id="2" name="Rectangle 1">
            <a:extLst>
              <a:ext uri="{FF2B5EF4-FFF2-40B4-BE49-F238E27FC236}">
                <a16:creationId xmlns:a16="http://schemas.microsoft.com/office/drawing/2014/main" id="{68542D34-051A-7F1D-609A-72049EA8869A}"/>
              </a:ext>
            </a:extLst>
          </p:cNvPr>
          <p:cNvSpPr/>
          <p:nvPr/>
        </p:nvSpPr>
        <p:spPr bwMode="auto">
          <a:xfrm>
            <a:off x="914400" y="3310200"/>
            <a:ext cx="8305800" cy="1684494"/>
          </a:xfrm>
          <a:prstGeom prst="rect">
            <a:avLst/>
          </a:prstGeom>
          <a:noFill/>
          <a:ln w="222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2D229-28D0-EE78-CBFA-7D12628173A7}"/>
              </a:ext>
            </a:extLst>
          </p:cNvPr>
          <p:cNvSpPr>
            <a:spLocks noGrp="1"/>
          </p:cNvSpPr>
          <p:nvPr>
            <p:ph type="title"/>
          </p:nvPr>
        </p:nvSpPr>
        <p:spPr/>
        <p:txBody>
          <a:bodyPr/>
          <a:lstStyle/>
          <a:p>
            <a:r>
              <a:rPr lang="en-US" b="1" dirty="0">
                <a:solidFill>
                  <a:schemeClr val="accent1"/>
                </a:solidFill>
              </a:rPr>
              <a:t>Si Detector Readout</a:t>
            </a:r>
          </a:p>
        </p:txBody>
      </p:sp>
      <p:sp>
        <p:nvSpPr>
          <p:cNvPr id="4" name="Date Placeholder 3">
            <a:extLst>
              <a:ext uri="{FF2B5EF4-FFF2-40B4-BE49-F238E27FC236}">
                <a16:creationId xmlns:a16="http://schemas.microsoft.com/office/drawing/2014/main" id="{3967D47D-0670-5084-8D2C-D7EF9FBEA333}"/>
              </a:ext>
            </a:extLst>
          </p:cNvPr>
          <p:cNvSpPr>
            <a:spLocks noGrp="1"/>
          </p:cNvSpPr>
          <p:nvPr>
            <p:ph type="dt" sz="half" idx="10"/>
          </p:nvPr>
        </p:nvSpPr>
        <p:spPr/>
        <p:txBody>
          <a:bodyPr/>
          <a:lstStyle/>
          <a:p>
            <a:r>
              <a:rPr lang="en-US"/>
              <a:t>6/9/2023</a:t>
            </a:r>
          </a:p>
        </p:txBody>
      </p:sp>
      <p:sp>
        <p:nvSpPr>
          <p:cNvPr id="5" name="Footer Placeholder 4">
            <a:extLst>
              <a:ext uri="{FF2B5EF4-FFF2-40B4-BE49-F238E27FC236}">
                <a16:creationId xmlns:a16="http://schemas.microsoft.com/office/drawing/2014/main" id="{CEC8DE2E-E47C-D0FE-ADB1-EB7869945C40}"/>
              </a:ext>
            </a:extLst>
          </p:cNvPr>
          <p:cNvSpPr>
            <a:spLocks noGrp="1"/>
          </p:cNvSpPr>
          <p:nvPr>
            <p:ph type="ftr" sz="quarter" idx="11"/>
          </p:nvPr>
        </p:nvSpPr>
        <p:spPr/>
        <p:txBody>
          <a:bodyPr/>
          <a:lstStyle/>
          <a:p>
            <a:r>
              <a:rPr lang="en-US" dirty="0"/>
              <a:t>2023 CTEQ Summer School</a:t>
            </a:r>
          </a:p>
        </p:txBody>
      </p:sp>
      <p:sp>
        <p:nvSpPr>
          <p:cNvPr id="6" name="Slide Number Placeholder 5">
            <a:extLst>
              <a:ext uri="{FF2B5EF4-FFF2-40B4-BE49-F238E27FC236}">
                <a16:creationId xmlns:a16="http://schemas.microsoft.com/office/drawing/2014/main" id="{6F2BC628-DAF6-36F3-369D-B394CE741D2B}"/>
              </a:ext>
            </a:extLst>
          </p:cNvPr>
          <p:cNvSpPr>
            <a:spLocks noGrp="1"/>
          </p:cNvSpPr>
          <p:nvPr>
            <p:ph type="sldNum" sz="quarter" idx="12"/>
          </p:nvPr>
        </p:nvSpPr>
        <p:spPr/>
        <p:txBody>
          <a:bodyPr/>
          <a:lstStyle/>
          <a:p>
            <a:fld id="{00A14187-AF44-4271-AA62-1C5C376B8E74}" type="slidenum">
              <a:rPr lang="en-US" smtClean="0"/>
              <a:t>20</a:t>
            </a:fld>
            <a:endParaRPr lang="en-US"/>
          </a:p>
        </p:txBody>
      </p:sp>
      <p:pic>
        <p:nvPicPr>
          <p:cNvPr id="8" name="Picture 7">
            <a:extLst>
              <a:ext uri="{FF2B5EF4-FFF2-40B4-BE49-F238E27FC236}">
                <a16:creationId xmlns:a16="http://schemas.microsoft.com/office/drawing/2014/main" id="{6DE9DD1D-8E86-799B-8D15-05C269301ADA}"/>
              </a:ext>
            </a:extLst>
          </p:cNvPr>
          <p:cNvPicPr>
            <a:picLocks noChangeAspect="1"/>
          </p:cNvPicPr>
          <p:nvPr/>
        </p:nvPicPr>
        <p:blipFill>
          <a:blip r:embed="rId3"/>
          <a:stretch>
            <a:fillRect/>
          </a:stretch>
        </p:blipFill>
        <p:spPr>
          <a:xfrm>
            <a:off x="7208483" y="519789"/>
            <a:ext cx="3024439" cy="2983568"/>
          </a:xfrm>
          <a:prstGeom prst="rect">
            <a:avLst/>
          </a:prstGeom>
        </p:spPr>
      </p:pic>
      <p:pic>
        <p:nvPicPr>
          <p:cNvPr id="10" name="Picture 9">
            <a:extLst>
              <a:ext uri="{FF2B5EF4-FFF2-40B4-BE49-F238E27FC236}">
                <a16:creationId xmlns:a16="http://schemas.microsoft.com/office/drawing/2014/main" id="{1CC45D66-BA5C-97E2-42F2-2D333E112C95}"/>
              </a:ext>
            </a:extLst>
          </p:cNvPr>
          <p:cNvPicPr>
            <a:picLocks noChangeAspect="1"/>
          </p:cNvPicPr>
          <p:nvPr/>
        </p:nvPicPr>
        <p:blipFill>
          <a:blip r:embed="rId4"/>
          <a:stretch>
            <a:fillRect/>
          </a:stretch>
        </p:blipFill>
        <p:spPr>
          <a:xfrm>
            <a:off x="577098" y="1552640"/>
            <a:ext cx="5677284" cy="3575171"/>
          </a:xfrm>
          <a:prstGeom prst="rect">
            <a:avLst/>
          </a:prstGeom>
        </p:spPr>
      </p:pic>
      <p:sp>
        <p:nvSpPr>
          <p:cNvPr id="11" name="TextBox 10">
            <a:extLst>
              <a:ext uri="{FF2B5EF4-FFF2-40B4-BE49-F238E27FC236}">
                <a16:creationId xmlns:a16="http://schemas.microsoft.com/office/drawing/2014/main" id="{74B8FB5E-20FC-DF48-6F77-B564EC475317}"/>
              </a:ext>
            </a:extLst>
          </p:cNvPr>
          <p:cNvSpPr txBox="1"/>
          <p:nvPr/>
        </p:nvSpPr>
        <p:spPr>
          <a:xfrm>
            <a:off x="5843976" y="4048026"/>
            <a:ext cx="5916706" cy="2308324"/>
          </a:xfrm>
          <a:prstGeom prst="rect">
            <a:avLst/>
          </a:prstGeom>
          <a:noFill/>
        </p:spPr>
        <p:txBody>
          <a:bodyPr wrap="square" rtlCol="0">
            <a:spAutoFit/>
          </a:bodyPr>
          <a:lstStyle/>
          <a:p>
            <a:r>
              <a:rPr lang="en-US" dirty="0"/>
              <a:t>STROBE selects 1 out of 3 latches to store state of discriminator; then MEMSEL allow reading out 1 out of 3 latches through priority encoder.</a:t>
            </a:r>
          </a:p>
          <a:p>
            <a:endParaRPr lang="en-US" dirty="0"/>
          </a:p>
          <a:p>
            <a:r>
              <a:rPr lang="en-US" dirty="0"/>
              <a:t>The precision of time measurement of ALPIDE/ALICE-ITS3 cannot be better than time between STROBES; but if STROBES are sent too often, same hits will be reported </a:t>
            </a:r>
            <a:r>
              <a:rPr lang="en-US"/>
              <a:t>multiple times.</a:t>
            </a:r>
            <a:endParaRPr lang="en-US" dirty="0"/>
          </a:p>
        </p:txBody>
      </p:sp>
      <p:sp>
        <p:nvSpPr>
          <p:cNvPr id="3" name="TextBox 2">
            <a:extLst>
              <a:ext uri="{FF2B5EF4-FFF2-40B4-BE49-F238E27FC236}">
                <a16:creationId xmlns:a16="http://schemas.microsoft.com/office/drawing/2014/main" id="{F496E7C5-5430-C367-84D7-DD6AC640FDE1}"/>
              </a:ext>
            </a:extLst>
          </p:cNvPr>
          <p:cNvSpPr txBox="1"/>
          <p:nvPr/>
        </p:nvSpPr>
        <p:spPr>
          <a:xfrm>
            <a:off x="523617" y="5337917"/>
            <a:ext cx="4984955" cy="923330"/>
          </a:xfrm>
          <a:prstGeom prst="rect">
            <a:avLst/>
          </a:prstGeom>
          <a:noFill/>
          <a:ln>
            <a:solidFill>
              <a:schemeClr val="tx1"/>
            </a:solidFill>
          </a:ln>
        </p:spPr>
        <p:txBody>
          <a:bodyPr wrap="square" rtlCol="0">
            <a:spAutoFit/>
          </a:bodyPr>
          <a:lstStyle/>
          <a:p>
            <a:r>
              <a:rPr lang="en-US" dirty="0"/>
              <a:t>The ITS3 STROBE time is expected to be about 2</a:t>
            </a:r>
            <a:r>
              <a:rPr lang="en-US" dirty="0">
                <a:latin typeface="Symbol" panose="05050102010706020507" pitchFamily="18" charset="2"/>
              </a:rPr>
              <a:t>m</a:t>
            </a:r>
            <a:r>
              <a:rPr lang="en-US" dirty="0"/>
              <a:t>s – this will integrate over 200 bunch crossings! </a:t>
            </a:r>
          </a:p>
          <a:p>
            <a:r>
              <a:rPr lang="en-US" dirty="0"/>
              <a:t>Need a fast detector to sort ambiguities!</a:t>
            </a:r>
          </a:p>
        </p:txBody>
      </p:sp>
    </p:spTree>
    <p:extLst>
      <p:ext uri="{BB962C8B-B14F-4D97-AF65-F5344CB8AC3E}">
        <p14:creationId xmlns:p14="http://schemas.microsoft.com/office/powerpoint/2010/main" val="1546243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CD709-1B46-47FD-1B29-3F9E443EA3F6}"/>
              </a:ext>
            </a:extLst>
          </p:cNvPr>
          <p:cNvSpPr>
            <a:spLocks noGrp="1"/>
          </p:cNvSpPr>
          <p:nvPr>
            <p:ph type="title"/>
          </p:nvPr>
        </p:nvSpPr>
        <p:spPr/>
        <p:txBody>
          <a:bodyPr/>
          <a:lstStyle/>
          <a:p>
            <a:r>
              <a:rPr lang="en-US" dirty="0"/>
              <a:t>Micro Pattern Gas Detectors</a:t>
            </a:r>
          </a:p>
        </p:txBody>
      </p:sp>
      <p:sp>
        <p:nvSpPr>
          <p:cNvPr id="4" name="Date Placeholder 3">
            <a:extLst>
              <a:ext uri="{FF2B5EF4-FFF2-40B4-BE49-F238E27FC236}">
                <a16:creationId xmlns:a16="http://schemas.microsoft.com/office/drawing/2014/main" id="{01CDC061-BD19-E590-E8EE-D1DE3F5CD7D9}"/>
              </a:ext>
            </a:extLst>
          </p:cNvPr>
          <p:cNvSpPr>
            <a:spLocks noGrp="1"/>
          </p:cNvSpPr>
          <p:nvPr>
            <p:ph type="dt" sz="half" idx="10"/>
          </p:nvPr>
        </p:nvSpPr>
        <p:spPr/>
        <p:txBody>
          <a:bodyPr/>
          <a:lstStyle/>
          <a:p>
            <a:pPr>
              <a:defRPr/>
            </a:pPr>
            <a:r>
              <a:rPr lang="en-US"/>
              <a:t>6/9/2023</a:t>
            </a:r>
          </a:p>
        </p:txBody>
      </p:sp>
      <p:sp>
        <p:nvSpPr>
          <p:cNvPr id="5" name="Footer Placeholder 4">
            <a:extLst>
              <a:ext uri="{FF2B5EF4-FFF2-40B4-BE49-F238E27FC236}">
                <a16:creationId xmlns:a16="http://schemas.microsoft.com/office/drawing/2014/main" id="{5AAE9EB7-B4AF-5217-9043-99CD39039947}"/>
              </a:ext>
            </a:extLst>
          </p:cNvPr>
          <p:cNvSpPr>
            <a:spLocks noGrp="1"/>
          </p:cNvSpPr>
          <p:nvPr>
            <p:ph type="ftr" sz="quarter" idx="11"/>
          </p:nvPr>
        </p:nvSpPr>
        <p:spPr/>
        <p:txBody>
          <a:bodyPr/>
          <a:lstStyle/>
          <a:p>
            <a:pPr>
              <a:defRPr/>
            </a:pPr>
            <a:r>
              <a:rPr lang="en-US"/>
              <a:t>2023 CTEQ Summer School</a:t>
            </a:r>
          </a:p>
        </p:txBody>
      </p:sp>
      <p:sp>
        <p:nvSpPr>
          <p:cNvPr id="6" name="Slide Number Placeholder 5">
            <a:extLst>
              <a:ext uri="{FF2B5EF4-FFF2-40B4-BE49-F238E27FC236}">
                <a16:creationId xmlns:a16="http://schemas.microsoft.com/office/drawing/2014/main" id="{722C322C-30C6-2502-D2BE-01AA78C47742}"/>
              </a:ext>
            </a:extLst>
          </p:cNvPr>
          <p:cNvSpPr>
            <a:spLocks noGrp="1"/>
          </p:cNvSpPr>
          <p:nvPr>
            <p:ph type="sldNum" sz="quarter" idx="12"/>
          </p:nvPr>
        </p:nvSpPr>
        <p:spPr/>
        <p:txBody>
          <a:bodyPr/>
          <a:lstStyle/>
          <a:p>
            <a:pPr>
              <a:defRPr/>
            </a:pPr>
            <a:fld id="{F8877072-6434-4C11-A2E6-676C8666E3EA}" type="slidenum">
              <a:rPr lang="en-US" altLang="en-US" smtClean="0"/>
              <a:pPr>
                <a:defRPr/>
              </a:pPr>
              <a:t>21</a:t>
            </a:fld>
            <a:endParaRPr lang="en-US" altLang="en-US"/>
          </a:p>
        </p:txBody>
      </p:sp>
      <p:pic>
        <p:nvPicPr>
          <p:cNvPr id="1026" name="Picture 2">
            <a:extLst>
              <a:ext uri="{FF2B5EF4-FFF2-40B4-BE49-F238E27FC236}">
                <a16:creationId xmlns:a16="http://schemas.microsoft.com/office/drawing/2014/main" id="{267AC0D7-4FE7-1DE6-E612-CA93520167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805" y="2925096"/>
            <a:ext cx="4882409" cy="27485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ECFCD6F-FB26-92E4-A82D-9E7984A10707}"/>
              </a:ext>
            </a:extLst>
          </p:cNvPr>
          <p:cNvSpPr txBox="1"/>
          <p:nvPr/>
        </p:nvSpPr>
        <p:spPr>
          <a:xfrm>
            <a:off x="1419495" y="2490330"/>
            <a:ext cx="3393395" cy="369332"/>
          </a:xfrm>
          <a:prstGeom prst="rect">
            <a:avLst/>
          </a:prstGeom>
          <a:noFill/>
        </p:spPr>
        <p:txBody>
          <a:bodyPr wrap="square" rtlCol="0">
            <a:spAutoFit/>
          </a:bodyPr>
          <a:lstStyle/>
          <a:p>
            <a:r>
              <a:rPr lang="en-US" dirty="0" err="1">
                <a:latin typeface="Symbol" panose="05050102010706020507" pitchFamily="18" charset="2"/>
              </a:rPr>
              <a:t>m</a:t>
            </a:r>
            <a:r>
              <a:rPr lang="en-US" dirty="0" err="1"/>
              <a:t>Mega</a:t>
            </a:r>
            <a:r>
              <a:rPr lang="en-US" dirty="0"/>
              <a:t> Detector</a:t>
            </a:r>
          </a:p>
        </p:txBody>
      </p:sp>
      <p:pic>
        <p:nvPicPr>
          <p:cNvPr id="7" name="Picture 2" descr="Micromegas and GEM detectors - Elementary Particle Physics - LMU Munich">
            <a:extLst>
              <a:ext uri="{FF2B5EF4-FFF2-40B4-BE49-F238E27FC236}">
                <a16:creationId xmlns:a16="http://schemas.microsoft.com/office/drawing/2014/main" id="{E18E7B6C-C290-FC49-6A13-EA42AE617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548" y="2925096"/>
            <a:ext cx="4769767" cy="274857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24F54DF-237B-0CEC-4D21-24C725FC9338}"/>
              </a:ext>
            </a:extLst>
          </p:cNvPr>
          <p:cNvSpPr txBox="1"/>
          <p:nvPr/>
        </p:nvSpPr>
        <p:spPr>
          <a:xfrm>
            <a:off x="7304101" y="2350370"/>
            <a:ext cx="3393395" cy="369332"/>
          </a:xfrm>
          <a:prstGeom prst="rect">
            <a:avLst/>
          </a:prstGeom>
          <a:noFill/>
        </p:spPr>
        <p:txBody>
          <a:bodyPr wrap="square" rtlCol="0">
            <a:spAutoFit/>
          </a:bodyPr>
          <a:lstStyle/>
          <a:p>
            <a:r>
              <a:rPr lang="en-US" dirty="0" err="1">
                <a:latin typeface="Symbol" panose="05050102010706020507" pitchFamily="18" charset="2"/>
              </a:rPr>
              <a:t>m</a:t>
            </a:r>
            <a:r>
              <a:rPr lang="en-US" dirty="0" err="1"/>
              <a:t>RWell</a:t>
            </a:r>
            <a:r>
              <a:rPr lang="en-US" dirty="0"/>
              <a:t> Detector</a:t>
            </a:r>
          </a:p>
        </p:txBody>
      </p:sp>
      <p:sp>
        <p:nvSpPr>
          <p:cNvPr id="9" name="TextBox 8">
            <a:extLst>
              <a:ext uri="{FF2B5EF4-FFF2-40B4-BE49-F238E27FC236}">
                <a16:creationId xmlns:a16="http://schemas.microsoft.com/office/drawing/2014/main" id="{6E158D33-1CE0-DDD1-8814-469796D1F67C}"/>
              </a:ext>
            </a:extLst>
          </p:cNvPr>
          <p:cNvSpPr txBox="1"/>
          <p:nvPr/>
        </p:nvSpPr>
        <p:spPr>
          <a:xfrm>
            <a:off x="1332239" y="1418137"/>
            <a:ext cx="10034177" cy="646331"/>
          </a:xfrm>
          <a:prstGeom prst="rect">
            <a:avLst/>
          </a:prstGeom>
          <a:noFill/>
        </p:spPr>
        <p:txBody>
          <a:bodyPr wrap="square" rtlCol="0">
            <a:spAutoFit/>
          </a:bodyPr>
          <a:lstStyle/>
          <a:p>
            <a:r>
              <a:rPr lang="en-US" dirty="0"/>
              <a:t>Both types of detectors have good spatial resolution of order ~150</a:t>
            </a:r>
            <a:r>
              <a:rPr lang="en-US" dirty="0">
                <a:latin typeface="Symbol" panose="05050102010706020507" pitchFamily="18" charset="2"/>
              </a:rPr>
              <a:t>m</a:t>
            </a:r>
            <a:r>
              <a:rPr lang="en-US" dirty="0"/>
              <a:t>m with a fast time response (&lt;10ns).  </a:t>
            </a:r>
          </a:p>
          <a:p>
            <a:r>
              <a:rPr lang="en-US" dirty="0" err="1"/>
              <a:t>mMega</a:t>
            </a:r>
            <a:r>
              <a:rPr lang="en-US" dirty="0"/>
              <a:t> detectors have been demonstrated in a cylindrical geometry. </a:t>
            </a:r>
          </a:p>
        </p:txBody>
      </p:sp>
    </p:spTree>
    <p:extLst>
      <p:ext uri="{BB962C8B-B14F-4D97-AF65-F5344CB8AC3E}">
        <p14:creationId xmlns:p14="http://schemas.microsoft.com/office/powerpoint/2010/main" val="2825493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507;p48">
            <a:extLst>
              <a:ext uri="{FF2B5EF4-FFF2-40B4-BE49-F238E27FC236}">
                <a16:creationId xmlns:a16="http://schemas.microsoft.com/office/drawing/2014/main" id="{82DBA3BA-B018-84C1-1AD7-132AE6F1E246}"/>
              </a:ext>
            </a:extLst>
          </p:cNvPr>
          <p:cNvPicPr preferRelativeResize="0"/>
          <p:nvPr/>
        </p:nvPicPr>
        <p:blipFill>
          <a:blip r:embed="rId2">
            <a:alphaModFix/>
          </a:blip>
          <a:stretch>
            <a:fillRect/>
          </a:stretch>
        </p:blipFill>
        <p:spPr>
          <a:xfrm>
            <a:off x="3254149" y="736888"/>
            <a:ext cx="5780306" cy="3910305"/>
          </a:xfrm>
          <a:prstGeom prst="rect">
            <a:avLst/>
          </a:prstGeom>
          <a:noFill/>
          <a:ln>
            <a:noFill/>
          </a:ln>
        </p:spPr>
      </p:pic>
      <p:sp>
        <p:nvSpPr>
          <p:cNvPr id="5" name="Title 4">
            <a:extLst>
              <a:ext uri="{FF2B5EF4-FFF2-40B4-BE49-F238E27FC236}">
                <a16:creationId xmlns:a16="http://schemas.microsoft.com/office/drawing/2014/main" id="{C05DEDE4-498F-8C83-B599-D37B5C7995AC}"/>
              </a:ext>
            </a:extLst>
          </p:cNvPr>
          <p:cNvSpPr>
            <a:spLocks noGrp="1"/>
          </p:cNvSpPr>
          <p:nvPr>
            <p:ph type="title"/>
          </p:nvPr>
        </p:nvSpPr>
        <p:spPr>
          <a:xfrm>
            <a:off x="447249" y="202598"/>
            <a:ext cx="10515600" cy="841260"/>
          </a:xfrm>
        </p:spPr>
        <p:txBody>
          <a:bodyPr/>
          <a:lstStyle/>
          <a:p>
            <a:r>
              <a:rPr lang="en-US" b="1" dirty="0">
                <a:solidFill>
                  <a:schemeClr val="accent1"/>
                </a:solidFill>
              </a:rPr>
              <a:t>Calorimetry</a:t>
            </a:r>
          </a:p>
        </p:txBody>
      </p:sp>
      <p:sp>
        <p:nvSpPr>
          <p:cNvPr id="14" name="TextBox 13">
            <a:extLst>
              <a:ext uri="{FF2B5EF4-FFF2-40B4-BE49-F238E27FC236}">
                <a16:creationId xmlns:a16="http://schemas.microsoft.com/office/drawing/2014/main" id="{669F67C2-4F6E-737D-B71A-C88FDB813992}"/>
              </a:ext>
            </a:extLst>
          </p:cNvPr>
          <p:cNvSpPr txBox="1"/>
          <p:nvPr/>
        </p:nvSpPr>
        <p:spPr>
          <a:xfrm>
            <a:off x="0" y="5837460"/>
            <a:ext cx="2299174" cy="523220"/>
          </a:xfrm>
          <a:prstGeom prst="rect">
            <a:avLst/>
          </a:prstGeom>
          <a:noFill/>
        </p:spPr>
        <p:txBody>
          <a:bodyPr wrap="square" rtlCol="0">
            <a:spAutoFit/>
          </a:bodyPr>
          <a:lstStyle/>
          <a:p>
            <a:pPr algn="ctr"/>
            <a:r>
              <a:rPr lang="en-US" sz="1400" b="1" dirty="0">
                <a:solidFill>
                  <a:schemeClr val="bg2">
                    <a:lumMod val="50000"/>
                  </a:schemeClr>
                </a:solidFill>
                <a:latin typeface="Arial" panose="020B0604020202020204" pitchFamily="34" charset="0"/>
                <a:cs typeface="Arial" panose="020B0604020202020204" pitchFamily="34" charset="0"/>
              </a:rPr>
              <a:t>Backwards </a:t>
            </a:r>
            <a:r>
              <a:rPr lang="en-US" sz="1400" b="1" dirty="0" err="1">
                <a:solidFill>
                  <a:schemeClr val="bg2">
                    <a:lumMod val="50000"/>
                  </a:schemeClr>
                </a:solidFill>
                <a:latin typeface="Arial" panose="020B0604020202020204" pitchFamily="34" charset="0"/>
                <a:cs typeface="Arial" panose="020B0604020202020204" pitchFamily="34" charset="0"/>
              </a:rPr>
              <a:t>EMCal</a:t>
            </a:r>
            <a:endParaRPr lang="en-US" sz="1400" b="1" dirty="0">
              <a:solidFill>
                <a:schemeClr val="bg2">
                  <a:lumMod val="50000"/>
                </a:schemeClr>
              </a:solidFill>
              <a:latin typeface="Arial" panose="020B0604020202020204" pitchFamily="34" charset="0"/>
              <a:cs typeface="Arial" panose="020B0604020202020204" pitchFamily="34" charset="0"/>
            </a:endParaRPr>
          </a:p>
          <a:p>
            <a:pPr algn="ctr"/>
            <a:r>
              <a:rPr lang="en-US" sz="1400" b="1" dirty="0">
                <a:solidFill>
                  <a:schemeClr val="bg2">
                    <a:lumMod val="50000"/>
                  </a:schemeClr>
                </a:solidFill>
                <a:latin typeface="Arial" panose="020B0604020202020204" pitchFamily="34" charset="0"/>
                <a:cs typeface="Arial" panose="020B0604020202020204" pitchFamily="34" charset="0"/>
              </a:rPr>
              <a:t>PbW04 crystals</a:t>
            </a:r>
          </a:p>
        </p:txBody>
      </p:sp>
      <p:pic>
        <p:nvPicPr>
          <p:cNvPr id="21" name="Picture 20" descr="Chart, radar chart&#10;&#10;Description automatically generated">
            <a:extLst>
              <a:ext uri="{FF2B5EF4-FFF2-40B4-BE49-F238E27FC236}">
                <a16:creationId xmlns:a16="http://schemas.microsoft.com/office/drawing/2014/main" id="{9DCC659E-CFE6-BA70-058F-C9C12587A079}"/>
              </a:ext>
            </a:extLst>
          </p:cNvPr>
          <p:cNvPicPr>
            <a:picLocks noChangeAspect="1"/>
          </p:cNvPicPr>
          <p:nvPr/>
        </p:nvPicPr>
        <p:blipFill>
          <a:blip r:embed="rId3"/>
          <a:stretch>
            <a:fillRect/>
          </a:stretch>
        </p:blipFill>
        <p:spPr>
          <a:xfrm>
            <a:off x="9503013" y="293693"/>
            <a:ext cx="2507565" cy="2597121"/>
          </a:xfrm>
          <a:prstGeom prst="rect">
            <a:avLst/>
          </a:prstGeom>
        </p:spPr>
      </p:pic>
      <p:sp>
        <p:nvSpPr>
          <p:cNvPr id="30" name="TextBox 29">
            <a:extLst>
              <a:ext uri="{FF2B5EF4-FFF2-40B4-BE49-F238E27FC236}">
                <a16:creationId xmlns:a16="http://schemas.microsoft.com/office/drawing/2014/main" id="{19A86623-251F-7173-89EE-3C35A196F491}"/>
              </a:ext>
            </a:extLst>
          </p:cNvPr>
          <p:cNvSpPr txBox="1"/>
          <p:nvPr/>
        </p:nvSpPr>
        <p:spPr>
          <a:xfrm>
            <a:off x="9574521" y="2813810"/>
            <a:ext cx="2364550" cy="954107"/>
          </a:xfrm>
          <a:prstGeom prst="rect">
            <a:avLst/>
          </a:prstGeom>
          <a:noFill/>
        </p:spPr>
        <p:txBody>
          <a:bodyPr wrap="square" rtlCol="0">
            <a:spAutoFit/>
          </a:bodyPr>
          <a:lstStyle/>
          <a:p>
            <a:pPr algn="ctr"/>
            <a:r>
              <a:rPr lang="en-US" sz="1400" b="1" dirty="0">
                <a:solidFill>
                  <a:schemeClr val="bg2">
                    <a:lumMod val="50000"/>
                  </a:schemeClr>
                </a:solidFill>
                <a:latin typeface="Arial" panose="020B0604020202020204" pitchFamily="34" charset="0"/>
                <a:cs typeface="Arial" panose="020B0604020202020204" pitchFamily="34" charset="0"/>
              </a:rPr>
              <a:t>High granularity </a:t>
            </a:r>
            <a:br>
              <a:rPr lang="en-US" sz="1400" b="1" dirty="0">
                <a:solidFill>
                  <a:schemeClr val="bg2">
                    <a:lumMod val="50000"/>
                  </a:schemeClr>
                </a:solidFill>
                <a:latin typeface="Arial" panose="020B0604020202020204" pitchFamily="34" charset="0"/>
                <a:cs typeface="Arial" panose="020B0604020202020204" pitchFamily="34" charset="0"/>
              </a:rPr>
            </a:br>
            <a:r>
              <a:rPr lang="en-US" sz="1400" b="1" dirty="0">
                <a:solidFill>
                  <a:schemeClr val="bg2">
                    <a:lumMod val="50000"/>
                  </a:schemeClr>
                </a:solidFill>
                <a:latin typeface="Arial" panose="020B0604020202020204" pitchFamily="34" charset="0"/>
                <a:cs typeface="Arial" panose="020B0604020202020204" pitchFamily="34" charset="0"/>
              </a:rPr>
              <a:t>W/</a:t>
            </a:r>
            <a:r>
              <a:rPr lang="en-US" sz="1400" b="1" dirty="0" err="1">
                <a:solidFill>
                  <a:schemeClr val="bg2">
                    <a:lumMod val="50000"/>
                  </a:schemeClr>
                </a:solidFill>
                <a:latin typeface="Arial" panose="020B0604020202020204" pitchFamily="34" charset="0"/>
                <a:cs typeface="Arial" panose="020B0604020202020204" pitchFamily="34" charset="0"/>
              </a:rPr>
              <a:t>SciFi</a:t>
            </a:r>
            <a:r>
              <a:rPr lang="en-US" sz="1400" b="1" dirty="0">
                <a:solidFill>
                  <a:schemeClr val="bg2">
                    <a:lumMod val="50000"/>
                  </a:schemeClr>
                </a:solidFill>
                <a:latin typeface="Arial" panose="020B0604020202020204" pitchFamily="34" charset="0"/>
                <a:cs typeface="Arial" panose="020B0604020202020204" pitchFamily="34" charset="0"/>
              </a:rPr>
              <a:t> </a:t>
            </a:r>
            <a:r>
              <a:rPr lang="en-US" sz="1400" b="1" dirty="0" err="1">
                <a:solidFill>
                  <a:schemeClr val="bg2">
                    <a:lumMod val="50000"/>
                  </a:schemeClr>
                </a:solidFill>
                <a:latin typeface="Arial" panose="020B0604020202020204" pitchFamily="34" charset="0"/>
                <a:cs typeface="Arial" panose="020B0604020202020204" pitchFamily="34" charset="0"/>
              </a:rPr>
              <a:t>EMCal</a:t>
            </a:r>
            <a:r>
              <a:rPr lang="en-US" sz="1400" b="1" dirty="0">
                <a:solidFill>
                  <a:schemeClr val="bg2">
                    <a:lumMod val="50000"/>
                  </a:schemeClr>
                </a:solidFill>
                <a:latin typeface="Arial" panose="020B0604020202020204" pitchFamily="34" charset="0"/>
                <a:cs typeface="Arial" panose="020B0604020202020204" pitchFamily="34" charset="0"/>
              </a:rPr>
              <a:t> </a:t>
            </a:r>
          </a:p>
          <a:p>
            <a:pPr algn="ctr"/>
            <a:r>
              <a:rPr lang="en-US" sz="1400" b="1" dirty="0">
                <a:solidFill>
                  <a:schemeClr val="bg2">
                    <a:lumMod val="50000"/>
                  </a:schemeClr>
                </a:solidFill>
                <a:latin typeface="Arial" panose="020B0604020202020204" pitchFamily="34" charset="0"/>
                <a:cs typeface="Arial" panose="020B0604020202020204" pitchFamily="34" charset="0"/>
              </a:rPr>
              <a:t>Longitudinally separated HCAL with high-</a:t>
            </a:r>
            <a:r>
              <a:rPr lang="en-US" sz="1400" b="1" dirty="0">
                <a:solidFill>
                  <a:schemeClr val="bg2">
                    <a:lumMod val="50000"/>
                  </a:schemeClr>
                </a:solidFill>
                <a:latin typeface="Symbol" panose="05050102010706020507" pitchFamily="18" charset="2"/>
                <a:cs typeface="Arial" panose="020B0604020202020204" pitchFamily="34" charset="0"/>
              </a:rPr>
              <a:t>h</a:t>
            </a:r>
            <a:r>
              <a:rPr lang="en-US" sz="1400" b="1" dirty="0">
                <a:solidFill>
                  <a:schemeClr val="bg2">
                    <a:lumMod val="50000"/>
                  </a:schemeClr>
                </a:solidFill>
                <a:latin typeface="Arial" panose="020B0604020202020204" pitchFamily="34" charset="0"/>
                <a:cs typeface="Arial" panose="020B0604020202020204" pitchFamily="34" charset="0"/>
              </a:rPr>
              <a:t> insert</a:t>
            </a:r>
          </a:p>
        </p:txBody>
      </p:sp>
      <p:pic>
        <p:nvPicPr>
          <p:cNvPr id="9" name="Picture 8" descr="Diagram&#10;&#10;Description automatically generated">
            <a:extLst>
              <a:ext uri="{FF2B5EF4-FFF2-40B4-BE49-F238E27FC236}">
                <a16:creationId xmlns:a16="http://schemas.microsoft.com/office/drawing/2014/main" id="{C5B90444-A64F-EF72-39DA-75771CB12EA7}"/>
              </a:ext>
            </a:extLst>
          </p:cNvPr>
          <p:cNvPicPr>
            <a:picLocks noChangeAspect="1"/>
          </p:cNvPicPr>
          <p:nvPr/>
        </p:nvPicPr>
        <p:blipFill>
          <a:blip r:embed="rId4"/>
          <a:stretch>
            <a:fillRect/>
          </a:stretch>
        </p:blipFill>
        <p:spPr>
          <a:xfrm>
            <a:off x="252929" y="3251036"/>
            <a:ext cx="2291673" cy="2563873"/>
          </a:xfrm>
          <a:prstGeom prst="rect">
            <a:avLst/>
          </a:prstGeom>
        </p:spPr>
      </p:pic>
      <p:pic>
        <p:nvPicPr>
          <p:cNvPr id="57" name="Picture 56">
            <a:extLst>
              <a:ext uri="{FF2B5EF4-FFF2-40B4-BE49-F238E27FC236}">
                <a16:creationId xmlns:a16="http://schemas.microsoft.com/office/drawing/2014/main" id="{68856513-960E-6BDB-F06A-8D0A3754CA65}"/>
              </a:ext>
            </a:extLst>
          </p:cNvPr>
          <p:cNvPicPr>
            <a:picLocks noChangeAspect="1"/>
          </p:cNvPicPr>
          <p:nvPr/>
        </p:nvPicPr>
        <p:blipFill>
          <a:blip r:embed="rId5"/>
          <a:stretch>
            <a:fillRect/>
          </a:stretch>
        </p:blipFill>
        <p:spPr>
          <a:xfrm>
            <a:off x="3894908" y="4215639"/>
            <a:ext cx="2053620" cy="2034778"/>
          </a:xfrm>
          <a:prstGeom prst="rect">
            <a:avLst/>
          </a:prstGeom>
        </p:spPr>
      </p:pic>
      <p:sp>
        <p:nvSpPr>
          <p:cNvPr id="64" name="TextBox 63">
            <a:extLst>
              <a:ext uri="{FF2B5EF4-FFF2-40B4-BE49-F238E27FC236}">
                <a16:creationId xmlns:a16="http://schemas.microsoft.com/office/drawing/2014/main" id="{15DEECEB-EF23-05E1-0B7F-C3EE936B5D7B}"/>
              </a:ext>
            </a:extLst>
          </p:cNvPr>
          <p:cNvSpPr txBox="1"/>
          <p:nvPr/>
        </p:nvSpPr>
        <p:spPr>
          <a:xfrm>
            <a:off x="2200580" y="6118468"/>
            <a:ext cx="2038350" cy="523220"/>
          </a:xfrm>
          <a:prstGeom prst="rect">
            <a:avLst/>
          </a:prstGeom>
          <a:noFill/>
        </p:spPr>
        <p:txBody>
          <a:bodyPr wrap="square" rtlCol="0">
            <a:spAutoFit/>
          </a:bodyPr>
          <a:lstStyle/>
          <a:p>
            <a:pPr algn="ctr"/>
            <a:r>
              <a:rPr lang="en-US" sz="1400" b="1" dirty="0">
                <a:solidFill>
                  <a:schemeClr val="bg2">
                    <a:lumMod val="50000"/>
                  </a:schemeClr>
                </a:solidFill>
                <a:latin typeface="Arial" panose="020B0604020202020204" pitchFamily="34" charset="0"/>
                <a:cs typeface="Arial" panose="020B0604020202020204" pitchFamily="34" charset="0"/>
              </a:rPr>
              <a:t>Barrel HCAL </a:t>
            </a:r>
            <a:br>
              <a:rPr lang="en-US" sz="1400" b="1" dirty="0">
                <a:solidFill>
                  <a:schemeClr val="bg2">
                    <a:lumMod val="50000"/>
                  </a:schemeClr>
                </a:solidFill>
                <a:latin typeface="Arial" panose="020B0604020202020204" pitchFamily="34" charset="0"/>
                <a:cs typeface="Arial" panose="020B0604020202020204" pitchFamily="34" charset="0"/>
              </a:rPr>
            </a:br>
            <a:r>
              <a:rPr lang="en-US" sz="1400" b="1" dirty="0">
                <a:solidFill>
                  <a:schemeClr val="bg2">
                    <a:lumMod val="50000"/>
                  </a:schemeClr>
                </a:solidFill>
                <a:latin typeface="Arial" panose="020B0604020202020204" pitchFamily="34" charset="0"/>
                <a:cs typeface="Arial" panose="020B0604020202020204" pitchFamily="34" charset="0"/>
              </a:rPr>
              <a:t>(sPHENIX re-use)</a:t>
            </a:r>
          </a:p>
        </p:txBody>
      </p:sp>
      <p:pic>
        <p:nvPicPr>
          <p:cNvPr id="31" name="Picture 30">
            <a:extLst>
              <a:ext uri="{FF2B5EF4-FFF2-40B4-BE49-F238E27FC236}">
                <a16:creationId xmlns:a16="http://schemas.microsoft.com/office/drawing/2014/main" id="{6A0B8ACA-5C08-46A9-BD8B-5B6E52A0E3D8}"/>
              </a:ext>
            </a:extLst>
          </p:cNvPr>
          <p:cNvPicPr>
            <a:picLocks noChangeAspect="1"/>
          </p:cNvPicPr>
          <p:nvPr/>
        </p:nvPicPr>
        <p:blipFill rotWithShape="1">
          <a:blip r:embed="rId6"/>
          <a:srcRect l="4038" t="34141" r="65510" b="2870"/>
          <a:stretch/>
        </p:blipFill>
        <p:spPr>
          <a:xfrm>
            <a:off x="382323" y="1015457"/>
            <a:ext cx="933389" cy="2051526"/>
          </a:xfrm>
          <a:prstGeom prst="rect">
            <a:avLst/>
          </a:prstGeom>
        </p:spPr>
      </p:pic>
      <p:sp>
        <p:nvSpPr>
          <p:cNvPr id="32" name="TextBox 31">
            <a:extLst>
              <a:ext uri="{FF2B5EF4-FFF2-40B4-BE49-F238E27FC236}">
                <a16:creationId xmlns:a16="http://schemas.microsoft.com/office/drawing/2014/main" id="{C2DD5BEB-0E05-4F36-BCA3-C97ED1A99E95}"/>
              </a:ext>
            </a:extLst>
          </p:cNvPr>
          <p:cNvSpPr txBox="1"/>
          <p:nvPr/>
        </p:nvSpPr>
        <p:spPr>
          <a:xfrm>
            <a:off x="1321197" y="1185572"/>
            <a:ext cx="1777205" cy="738664"/>
          </a:xfrm>
          <a:prstGeom prst="rect">
            <a:avLst/>
          </a:prstGeom>
          <a:noFill/>
        </p:spPr>
        <p:txBody>
          <a:bodyPr wrap="square" rtlCol="0">
            <a:spAutoFit/>
          </a:bodyPr>
          <a:lstStyle/>
          <a:p>
            <a:pPr algn="ctr"/>
            <a:r>
              <a:rPr lang="en-US" sz="1400" b="1" dirty="0">
                <a:solidFill>
                  <a:schemeClr val="bg2">
                    <a:lumMod val="50000"/>
                  </a:schemeClr>
                </a:solidFill>
                <a:latin typeface="Arial" panose="020B0604020202020204" pitchFamily="34" charset="0"/>
                <a:cs typeface="Arial" panose="020B0604020202020204" pitchFamily="34" charset="0"/>
              </a:rPr>
              <a:t>Backwards </a:t>
            </a:r>
            <a:r>
              <a:rPr lang="en-US" sz="1400" b="1" dirty="0" err="1">
                <a:solidFill>
                  <a:schemeClr val="bg2">
                    <a:lumMod val="50000"/>
                  </a:schemeClr>
                </a:solidFill>
                <a:latin typeface="Arial" panose="020B0604020202020204" pitchFamily="34" charset="0"/>
                <a:cs typeface="Arial" panose="020B0604020202020204" pitchFamily="34" charset="0"/>
              </a:rPr>
              <a:t>HCal</a:t>
            </a:r>
            <a:endParaRPr lang="en-US" sz="1400" b="1" dirty="0">
              <a:solidFill>
                <a:schemeClr val="bg2">
                  <a:lumMod val="50000"/>
                </a:schemeClr>
              </a:solidFill>
              <a:latin typeface="Arial" panose="020B0604020202020204" pitchFamily="34" charset="0"/>
              <a:cs typeface="Arial" panose="020B0604020202020204" pitchFamily="34" charset="0"/>
            </a:endParaRPr>
          </a:p>
          <a:p>
            <a:pPr algn="ctr"/>
            <a:r>
              <a:rPr lang="en-US" sz="1400" b="1" dirty="0">
                <a:solidFill>
                  <a:schemeClr val="bg2">
                    <a:lumMod val="50000"/>
                  </a:schemeClr>
                </a:solidFill>
                <a:latin typeface="Arial" panose="020B0604020202020204" pitchFamily="34" charset="0"/>
                <a:cs typeface="Arial" panose="020B0604020202020204" pitchFamily="34" charset="0"/>
              </a:rPr>
              <a:t>Steel/Sc Sandwich</a:t>
            </a:r>
          </a:p>
          <a:p>
            <a:pPr algn="ctr"/>
            <a:r>
              <a:rPr lang="en-US" sz="1400" b="1" dirty="0">
                <a:solidFill>
                  <a:schemeClr val="bg2">
                    <a:lumMod val="50000"/>
                  </a:schemeClr>
                </a:solidFill>
                <a:latin typeface="Arial" panose="020B0604020202020204" pitchFamily="34" charset="0"/>
                <a:cs typeface="Arial" panose="020B0604020202020204" pitchFamily="34" charset="0"/>
              </a:rPr>
              <a:t>tail catcher</a:t>
            </a:r>
          </a:p>
        </p:txBody>
      </p:sp>
      <p:pic>
        <p:nvPicPr>
          <p:cNvPr id="34" name="Picture 33" descr="Logo&#10;&#10;Description automatically generated">
            <a:extLst>
              <a:ext uri="{FF2B5EF4-FFF2-40B4-BE49-F238E27FC236}">
                <a16:creationId xmlns:a16="http://schemas.microsoft.com/office/drawing/2014/main" id="{B3BBDD1B-3BC4-4DCF-B077-CEE9E7A48B17}"/>
              </a:ext>
            </a:extLst>
          </p:cNvPr>
          <p:cNvPicPr>
            <a:picLocks noChangeAspect="1"/>
          </p:cNvPicPr>
          <p:nvPr/>
        </p:nvPicPr>
        <p:blipFill>
          <a:blip r:embed="rId7"/>
          <a:stretch>
            <a:fillRect/>
          </a:stretch>
        </p:blipFill>
        <p:spPr>
          <a:xfrm>
            <a:off x="9948551" y="4283119"/>
            <a:ext cx="1825466" cy="1314036"/>
          </a:xfrm>
          <a:prstGeom prst="rect">
            <a:avLst/>
          </a:prstGeom>
        </p:spPr>
      </p:pic>
      <p:sp>
        <p:nvSpPr>
          <p:cNvPr id="6" name="Date Placeholder 5">
            <a:extLst>
              <a:ext uri="{FF2B5EF4-FFF2-40B4-BE49-F238E27FC236}">
                <a16:creationId xmlns:a16="http://schemas.microsoft.com/office/drawing/2014/main" id="{C668C44F-5A96-4C67-97AB-C0893F8E2255}"/>
              </a:ext>
            </a:extLst>
          </p:cNvPr>
          <p:cNvSpPr>
            <a:spLocks noGrp="1"/>
          </p:cNvSpPr>
          <p:nvPr>
            <p:ph type="dt" sz="half" idx="10"/>
          </p:nvPr>
        </p:nvSpPr>
        <p:spPr/>
        <p:txBody>
          <a:bodyPr/>
          <a:lstStyle/>
          <a:p>
            <a:r>
              <a:rPr lang="en-US"/>
              <a:t>6/9/2023</a:t>
            </a:r>
          </a:p>
        </p:txBody>
      </p:sp>
      <p:sp>
        <p:nvSpPr>
          <p:cNvPr id="8" name="Footer Placeholder 7">
            <a:extLst>
              <a:ext uri="{FF2B5EF4-FFF2-40B4-BE49-F238E27FC236}">
                <a16:creationId xmlns:a16="http://schemas.microsoft.com/office/drawing/2014/main" id="{0430BDE1-41C6-422C-8B2B-E72FB72F7AE4}"/>
              </a:ext>
            </a:extLst>
          </p:cNvPr>
          <p:cNvSpPr>
            <a:spLocks noGrp="1"/>
          </p:cNvSpPr>
          <p:nvPr>
            <p:ph type="ftr" sz="quarter" idx="11"/>
          </p:nvPr>
        </p:nvSpPr>
        <p:spPr/>
        <p:txBody>
          <a:bodyPr/>
          <a:lstStyle/>
          <a:p>
            <a:r>
              <a:rPr lang="en-US"/>
              <a:t>2023 CTEQ Summer School</a:t>
            </a:r>
          </a:p>
        </p:txBody>
      </p:sp>
      <p:sp>
        <p:nvSpPr>
          <p:cNvPr id="10" name="Slide Number Placeholder 9">
            <a:extLst>
              <a:ext uri="{FF2B5EF4-FFF2-40B4-BE49-F238E27FC236}">
                <a16:creationId xmlns:a16="http://schemas.microsoft.com/office/drawing/2014/main" id="{956D6063-7AC9-4495-9039-73025DFE5C96}"/>
              </a:ext>
            </a:extLst>
          </p:cNvPr>
          <p:cNvSpPr>
            <a:spLocks noGrp="1"/>
          </p:cNvSpPr>
          <p:nvPr>
            <p:ph type="sldNum" sz="quarter" idx="12"/>
          </p:nvPr>
        </p:nvSpPr>
        <p:spPr/>
        <p:txBody>
          <a:bodyPr/>
          <a:lstStyle/>
          <a:p>
            <a:fld id="{00A14187-AF44-4271-AA62-1C5C376B8E74}" type="slidenum">
              <a:rPr lang="en-US" smtClean="0"/>
              <a:t>22</a:t>
            </a:fld>
            <a:endParaRPr lang="en-US"/>
          </a:p>
        </p:txBody>
      </p:sp>
      <p:pic>
        <p:nvPicPr>
          <p:cNvPr id="2" name="Google Shape;517;p48">
            <a:extLst>
              <a:ext uri="{FF2B5EF4-FFF2-40B4-BE49-F238E27FC236}">
                <a16:creationId xmlns:a16="http://schemas.microsoft.com/office/drawing/2014/main" id="{1C5FB4C2-8CA7-DB3F-28F6-65DB2323A4BF}"/>
              </a:ext>
            </a:extLst>
          </p:cNvPr>
          <p:cNvPicPr preferRelativeResize="0"/>
          <p:nvPr/>
        </p:nvPicPr>
        <p:blipFill>
          <a:blip r:embed="rId8">
            <a:alphaModFix/>
          </a:blip>
          <a:stretch>
            <a:fillRect/>
          </a:stretch>
        </p:blipFill>
        <p:spPr>
          <a:xfrm>
            <a:off x="6997700" y="3821441"/>
            <a:ext cx="2344704" cy="2675434"/>
          </a:xfrm>
          <a:prstGeom prst="rect">
            <a:avLst/>
          </a:prstGeom>
          <a:noFill/>
          <a:ln w="19050" cap="flat" cmpd="sng">
            <a:solidFill>
              <a:schemeClr val="dk2"/>
            </a:solidFill>
            <a:prstDash val="solid"/>
            <a:round/>
            <a:headEnd type="none" w="sm" len="sm"/>
            <a:tailEnd type="none" w="sm" len="sm"/>
          </a:ln>
        </p:spPr>
      </p:pic>
      <p:cxnSp>
        <p:nvCxnSpPr>
          <p:cNvPr id="4" name="Google Shape;522;p48">
            <a:extLst>
              <a:ext uri="{FF2B5EF4-FFF2-40B4-BE49-F238E27FC236}">
                <a16:creationId xmlns:a16="http://schemas.microsoft.com/office/drawing/2014/main" id="{F6F88F5B-BCDA-BB2F-9A88-F41B177B2ED8}"/>
              </a:ext>
            </a:extLst>
          </p:cNvPr>
          <p:cNvCxnSpPr>
            <a:cxnSpLocks/>
          </p:cNvCxnSpPr>
          <p:nvPr/>
        </p:nvCxnSpPr>
        <p:spPr>
          <a:xfrm flipV="1">
            <a:off x="2605172" y="3036367"/>
            <a:ext cx="1866774" cy="1559235"/>
          </a:xfrm>
          <a:prstGeom prst="straightConnector1">
            <a:avLst/>
          </a:prstGeom>
          <a:noFill/>
          <a:ln w="19050" cap="flat" cmpd="sng">
            <a:solidFill>
              <a:srgbClr val="000000"/>
            </a:solidFill>
            <a:prstDash val="solid"/>
            <a:round/>
            <a:headEnd type="none" w="med" len="med"/>
            <a:tailEnd type="triangle" w="med" len="med"/>
          </a:ln>
        </p:spPr>
      </p:cxnSp>
      <p:cxnSp>
        <p:nvCxnSpPr>
          <p:cNvPr id="15" name="Google Shape;524;p48">
            <a:extLst>
              <a:ext uri="{FF2B5EF4-FFF2-40B4-BE49-F238E27FC236}">
                <a16:creationId xmlns:a16="http://schemas.microsoft.com/office/drawing/2014/main" id="{B23DEC04-07BB-E741-6681-767620FEBD3F}"/>
              </a:ext>
            </a:extLst>
          </p:cNvPr>
          <p:cNvCxnSpPr/>
          <p:nvPr/>
        </p:nvCxnSpPr>
        <p:spPr>
          <a:xfrm rot="10800000">
            <a:off x="5967874" y="3433634"/>
            <a:ext cx="955500" cy="1425600"/>
          </a:xfrm>
          <a:prstGeom prst="straightConnector1">
            <a:avLst/>
          </a:prstGeom>
          <a:noFill/>
          <a:ln w="19050" cap="flat" cmpd="sng">
            <a:solidFill>
              <a:srgbClr val="1C1C1C"/>
            </a:solidFill>
            <a:prstDash val="solid"/>
            <a:round/>
            <a:headEnd type="none" w="med" len="med"/>
            <a:tailEnd type="triangle" w="med" len="med"/>
          </a:ln>
        </p:spPr>
      </p:cxnSp>
      <p:cxnSp>
        <p:nvCxnSpPr>
          <p:cNvPr id="16" name="Google Shape;525;p48">
            <a:extLst>
              <a:ext uri="{FF2B5EF4-FFF2-40B4-BE49-F238E27FC236}">
                <a16:creationId xmlns:a16="http://schemas.microsoft.com/office/drawing/2014/main" id="{6419640F-197C-5314-3147-E9A7CCBF7837}"/>
              </a:ext>
            </a:extLst>
          </p:cNvPr>
          <p:cNvCxnSpPr/>
          <p:nvPr/>
        </p:nvCxnSpPr>
        <p:spPr>
          <a:xfrm flipH="1">
            <a:off x="8313021" y="1517554"/>
            <a:ext cx="1261500" cy="74700"/>
          </a:xfrm>
          <a:prstGeom prst="straightConnector1">
            <a:avLst/>
          </a:prstGeom>
          <a:noFill/>
          <a:ln w="19050" cap="flat" cmpd="sng">
            <a:solidFill>
              <a:srgbClr val="1C1C1C"/>
            </a:solidFill>
            <a:prstDash val="solid"/>
            <a:round/>
            <a:headEnd type="none" w="med" len="med"/>
            <a:tailEnd type="triangle" w="med" len="med"/>
          </a:ln>
        </p:spPr>
      </p:cxnSp>
      <p:cxnSp>
        <p:nvCxnSpPr>
          <p:cNvPr id="17" name="Google Shape;521;p48">
            <a:extLst>
              <a:ext uri="{FF2B5EF4-FFF2-40B4-BE49-F238E27FC236}">
                <a16:creationId xmlns:a16="http://schemas.microsoft.com/office/drawing/2014/main" id="{5589E1FD-F06F-3CB4-2F62-0790777F76E7}"/>
              </a:ext>
            </a:extLst>
          </p:cNvPr>
          <p:cNvCxnSpPr/>
          <p:nvPr/>
        </p:nvCxnSpPr>
        <p:spPr>
          <a:xfrm>
            <a:off x="2128183" y="2041220"/>
            <a:ext cx="1171800" cy="201600"/>
          </a:xfrm>
          <a:prstGeom prst="straightConnector1">
            <a:avLst/>
          </a:prstGeom>
          <a:noFill/>
          <a:ln w="19050" cap="flat" cmpd="sng">
            <a:solidFill>
              <a:srgbClr val="000000"/>
            </a:solidFill>
            <a:prstDash val="solid"/>
            <a:round/>
            <a:headEnd type="none" w="med" len="med"/>
            <a:tailEnd type="triangle" w="med" len="med"/>
          </a:ln>
        </p:spPr>
      </p:cxnSp>
    </p:spTree>
    <p:extLst>
      <p:ext uri="{BB962C8B-B14F-4D97-AF65-F5344CB8AC3E}">
        <p14:creationId xmlns:p14="http://schemas.microsoft.com/office/powerpoint/2010/main" val="737294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49"/>
          <p:cNvSpPr txBox="1">
            <a:spLocks noGrp="1"/>
          </p:cNvSpPr>
          <p:nvPr>
            <p:ph type="title"/>
          </p:nvPr>
        </p:nvSpPr>
        <p:spPr>
          <a:xfrm>
            <a:off x="394367" y="-4"/>
            <a:ext cx="10515600" cy="728400"/>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accent1"/>
              </a:buClr>
              <a:buSzPts val="3300"/>
            </a:pPr>
            <a:r>
              <a:rPr lang="en-US" b="1" dirty="0">
                <a:solidFill>
                  <a:schemeClr val="accent1"/>
                </a:solidFill>
                <a:ea typeface="Roboto"/>
                <a:cs typeface="Roboto"/>
                <a:sym typeface="Roboto"/>
              </a:rPr>
              <a:t>Calorimetry Performance</a:t>
            </a:r>
            <a:endParaRPr b="1" dirty="0">
              <a:solidFill>
                <a:schemeClr val="accent1"/>
              </a:solidFill>
              <a:ea typeface="Roboto"/>
              <a:cs typeface="Roboto"/>
              <a:sym typeface="Roboto"/>
            </a:endParaRPr>
          </a:p>
        </p:txBody>
      </p:sp>
      <p:sp>
        <p:nvSpPr>
          <p:cNvPr id="533" name="Google Shape;533;p49"/>
          <p:cNvSpPr txBox="1">
            <a:spLocks noGrp="1"/>
          </p:cNvSpPr>
          <p:nvPr>
            <p:ph type="sldNum" idx="12"/>
          </p:nvPr>
        </p:nvSpPr>
        <p:spPr>
          <a:xfrm>
            <a:off x="9222800" y="6541584"/>
            <a:ext cx="2743200" cy="277200"/>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en-US"/>
              <a:pPr/>
              <a:t>23</a:t>
            </a:fld>
            <a:endParaRPr/>
          </a:p>
        </p:txBody>
      </p:sp>
      <p:pic>
        <p:nvPicPr>
          <p:cNvPr id="535" name="Google Shape;535;p49"/>
          <p:cNvPicPr preferRelativeResize="0"/>
          <p:nvPr/>
        </p:nvPicPr>
        <p:blipFill rotWithShape="1">
          <a:blip r:embed="rId3">
            <a:alphaModFix/>
          </a:blip>
          <a:srcRect/>
          <a:stretch/>
        </p:blipFill>
        <p:spPr>
          <a:xfrm>
            <a:off x="4138672" y="856518"/>
            <a:ext cx="3268008" cy="2881167"/>
          </a:xfrm>
          <a:prstGeom prst="rect">
            <a:avLst/>
          </a:prstGeom>
          <a:noFill/>
          <a:ln>
            <a:noFill/>
          </a:ln>
        </p:spPr>
      </p:pic>
      <p:pic>
        <p:nvPicPr>
          <p:cNvPr id="536" name="Google Shape;536;p49"/>
          <p:cNvPicPr preferRelativeResize="0"/>
          <p:nvPr/>
        </p:nvPicPr>
        <p:blipFill>
          <a:blip r:embed="rId4">
            <a:alphaModFix/>
          </a:blip>
          <a:stretch>
            <a:fillRect/>
          </a:stretch>
        </p:blipFill>
        <p:spPr>
          <a:xfrm>
            <a:off x="7406680" y="855220"/>
            <a:ext cx="3278753" cy="2883763"/>
          </a:xfrm>
          <a:prstGeom prst="rect">
            <a:avLst/>
          </a:prstGeom>
          <a:noFill/>
          <a:ln>
            <a:noFill/>
          </a:ln>
        </p:spPr>
      </p:pic>
      <p:pic>
        <p:nvPicPr>
          <p:cNvPr id="537" name="Google Shape;537;p49"/>
          <p:cNvPicPr preferRelativeResize="0"/>
          <p:nvPr/>
        </p:nvPicPr>
        <p:blipFill>
          <a:blip r:embed="rId5">
            <a:alphaModFix/>
          </a:blip>
          <a:stretch>
            <a:fillRect/>
          </a:stretch>
        </p:blipFill>
        <p:spPr>
          <a:xfrm>
            <a:off x="973034" y="856520"/>
            <a:ext cx="3165639" cy="2817545"/>
          </a:xfrm>
          <a:prstGeom prst="rect">
            <a:avLst/>
          </a:prstGeom>
          <a:noFill/>
          <a:ln>
            <a:noFill/>
          </a:ln>
        </p:spPr>
      </p:pic>
      <p:sp>
        <p:nvSpPr>
          <p:cNvPr id="538" name="Google Shape;538;p49"/>
          <p:cNvSpPr txBox="1"/>
          <p:nvPr/>
        </p:nvSpPr>
        <p:spPr>
          <a:xfrm>
            <a:off x="1176651" y="569967"/>
            <a:ext cx="3541200" cy="410393"/>
          </a:xfrm>
          <a:prstGeom prst="rect">
            <a:avLst/>
          </a:prstGeom>
          <a:noFill/>
          <a:ln>
            <a:noFill/>
          </a:ln>
        </p:spPr>
        <p:txBody>
          <a:bodyPr spcFirstLastPara="1" wrap="square" lIns="121900" tIns="121900" rIns="121900" bIns="121900" anchor="t" anchorCtr="0">
            <a:spAutoFit/>
          </a:bodyPr>
          <a:lstStyle/>
          <a:p>
            <a:r>
              <a:rPr lang="en-US" sz="1067">
                <a:solidFill>
                  <a:srgbClr val="1C1C1C"/>
                </a:solidFill>
              </a:rPr>
              <a:t>plots by N. Schmidt</a:t>
            </a:r>
            <a:endParaRPr sz="1600"/>
          </a:p>
        </p:txBody>
      </p:sp>
      <p:pic>
        <p:nvPicPr>
          <p:cNvPr id="539" name="Google Shape;539;p49"/>
          <p:cNvPicPr preferRelativeResize="0"/>
          <p:nvPr/>
        </p:nvPicPr>
        <p:blipFill>
          <a:blip r:embed="rId6">
            <a:alphaModFix/>
          </a:blip>
          <a:stretch>
            <a:fillRect/>
          </a:stretch>
        </p:blipFill>
        <p:spPr>
          <a:xfrm>
            <a:off x="1018282" y="3919159"/>
            <a:ext cx="3339759" cy="2881175"/>
          </a:xfrm>
          <a:prstGeom prst="rect">
            <a:avLst/>
          </a:prstGeom>
          <a:noFill/>
          <a:ln>
            <a:noFill/>
          </a:ln>
        </p:spPr>
      </p:pic>
      <p:sp>
        <p:nvSpPr>
          <p:cNvPr id="540" name="Google Shape;540;p49"/>
          <p:cNvSpPr txBox="1"/>
          <p:nvPr/>
        </p:nvSpPr>
        <p:spPr>
          <a:xfrm>
            <a:off x="1438440" y="3674069"/>
            <a:ext cx="2804000" cy="430847"/>
          </a:xfrm>
          <a:prstGeom prst="rect">
            <a:avLst/>
          </a:prstGeom>
          <a:noFill/>
          <a:ln>
            <a:noFill/>
          </a:ln>
        </p:spPr>
        <p:txBody>
          <a:bodyPr spcFirstLastPara="1" wrap="square" lIns="121900" tIns="121900" rIns="121900" bIns="121900" anchor="t" anchorCtr="0">
            <a:spAutoFit/>
          </a:bodyPr>
          <a:lstStyle/>
          <a:p>
            <a:pPr algn="r"/>
            <a:r>
              <a:rPr lang="en-US" sz="1200">
                <a:solidFill>
                  <a:srgbClr val="777777"/>
                </a:solidFill>
              </a:rPr>
              <a:t>F. Bock, Hard Probes 2023</a:t>
            </a:r>
            <a:endParaRPr sz="1200">
              <a:solidFill>
                <a:srgbClr val="777777"/>
              </a:solidFill>
            </a:endParaRPr>
          </a:p>
        </p:txBody>
      </p:sp>
      <p:sp>
        <p:nvSpPr>
          <p:cNvPr id="541" name="Google Shape;541;p49"/>
          <p:cNvSpPr txBox="1"/>
          <p:nvPr/>
        </p:nvSpPr>
        <p:spPr>
          <a:xfrm>
            <a:off x="4662598" y="4031752"/>
            <a:ext cx="7012400" cy="1969730"/>
          </a:xfrm>
          <a:prstGeom prst="rect">
            <a:avLst/>
          </a:prstGeom>
          <a:noFill/>
          <a:ln>
            <a:noFill/>
          </a:ln>
        </p:spPr>
        <p:txBody>
          <a:bodyPr spcFirstLastPara="1" wrap="square" lIns="121900" tIns="121900" rIns="121900" bIns="121900" anchor="t" anchorCtr="0">
            <a:spAutoFit/>
          </a:bodyPr>
          <a:lstStyle/>
          <a:p>
            <a:r>
              <a:rPr lang="en-US" sz="1600" b="1" dirty="0"/>
              <a:t>Performance on energy resolution and matching</a:t>
            </a:r>
            <a:endParaRPr sz="1600" dirty="0"/>
          </a:p>
          <a:p>
            <a:pPr marL="609585" indent="-406390">
              <a:buSzPts val="1200"/>
              <a:buChar char="●"/>
            </a:pPr>
            <a:r>
              <a:rPr lang="en-US" sz="1600" dirty="0"/>
              <a:t>Technologies fulfill YR requirements on energy resolution</a:t>
            </a:r>
            <a:endParaRPr sz="1600" dirty="0"/>
          </a:p>
          <a:p>
            <a:pPr marL="609585" indent="-406390">
              <a:buSzPts val="1200"/>
              <a:buChar char="●"/>
            </a:pPr>
            <a:r>
              <a:rPr lang="en-US" sz="1600" dirty="0"/>
              <a:t>Ongoing simulation studies related to overlaps between different η regions for calorimetry and reconstruction algorithms</a:t>
            </a:r>
            <a:endParaRPr sz="1600" dirty="0"/>
          </a:p>
          <a:p>
            <a:pPr marL="609585"/>
            <a:endParaRPr sz="1600" dirty="0"/>
          </a:p>
          <a:p>
            <a:r>
              <a:rPr lang="en-US" sz="1600" b="1" dirty="0"/>
              <a:t>Ongoing work on Monte-Carlo validation</a:t>
            </a:r>
            <a:endParaRPr sz="1600" b="1" dirty="0"/>
          </a:p>
          <a:p>
            <a:pPr marL="609585" indent="-406390">
              <a:buSzPts val="1200"/>
              <a:buChar char="●"/>
            </a:pPr>
            <a:r>
              <a:rPr lang="en-US" sz="1600" dirty="0"/>
              <a:t>Validation for high Z absorbers</a:t>
            </a:r>
            <a:endParaRPr sz="2400" dirty="0"/>
          </a:p>
        </p:txBody>
      </p:sp>
      <p:sp>
        <p:nvSpPr>
          <p:cNvPr id="2" name="Date Placeholder 1">
            <a:extLst>
              <a:ext uri="{FF2B5EF4-FFF2-40B4-BE49-F238E27FC236}">
                <a16:creationId xmlns:a16="http://schemas.microsoft.com/office/drawing/2014/main" id="{90EFFDE9-8A42-9D31-A108-344A5E27BD2E}"/>
              </a:ext>
            </a:extLst>
          </p:cNvPr>
          <p:cNvSpPr>
            <a:spLocks noGrp="1"/>
          </p:cNvSpPr>
          <p:nvPr>
            <p:ph type="dt" sz="half" idx="10"/>
          </p:nvPr>
        </p:nvSpPr>
        <p:spPr/>
        <p:txBody>
          <a:bodyPr/>
          <a:lstStyle/>
          <a:p>
            <a:r>
              <a:rPr lang="en-US"/>
              <a:t>6/9/2023</a:t>
            </a:r>
          </a:p>
        </p:txBody>
      </p:sp>
      <p:sp>
        <p:nvSpPr>
          <p:cNvPr id="3" name="Footer Placeholder 2">
            <a:extLst>
              <a:ext uri="{FF2B5EF4-FFF2-40B4-BE49-F238E27FC236}">
                <a16:creationId xmlns:a16="http://schemas.microsoft.com/office/drawing/2014/main" id="{26A5B152-BFC0-5563-2584-15C2CBFB783A}"/>
              </a:ext>
            </a:extLst>
          </p:cNvPr>
          <p:cNvSpPr>
            <a:spLocks noGrp="1"/>
          </p:cNvSpPr>
          <p:nvPr>
            <p:ph type="ftr" sz="quarter" idx="11"/>
          </p:nvPr>
        </p:nvSpPr>
        <p:spPr/>
        <p:txBody>
          <a:bodyPr/>
          <a:lstStyle/>
          <a:p>
            <a:r>
              <a:rPr lang="en-US"/>
              <a:t>2023 CTEQ Summer School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62"/>
          <p:cNvSpPr txBox="1">
            <a:spLocks noGrp="1"/>
          </p:cNvSpPr>
          <p:nvPr>
            <p:ph type="title"/>
          </p:nvPr>
        </p:nvSpPr>
        <p:spPr>
          <a:xfrm>
            <a:off x="838200" y="365128"/>
            <a:ext cx="10515600" cy="494000"/>
          </a:xfrm>
          <a:prstGeom prst="rect">
            <a:avLst/>
          </a:prstGeom>
          <a:noFill/>
          <a:ln>
            <a:noFill/>
          </a:ln>
        </p:spPr>
        <p:txBody>
          <a:bodyPr spcFirstLastPara="1" vert="horz" wrap="square" lIns="0" tIns="0" rIns="0" bIns="0" rtlCol="0" anchor="b" anchorCtr="0">
            <a:noAutofit/>
          </a:bodyPr>
          <a:lstStyle/>
          <a:p>
            <a:pPr>
              <a:lnSpc>
                <a:spcPct val="95000"/>
              </a:lnSpc>
              <a:spcBef>
                <a:spcPts val="0"/>
              </a:spcBef>
              <a:buClr>
                <a:srgbClr val="232425"/>
              </a:buClr>
              <a:buSzPts val="2800"/>
            </a:pPr>
            <a:r>
              <a:rPr lang="en-US" b="1" dirty="0">
                <a:solidFill>
                  <a:schemeClr val="accent1"/>
                </a:solidFill>
              </a:rPr>
              <a:t>Backward Calorimetry</a:t>
            </a:r>
            <a:endParaRPr b="1" dirty="0">
              <a:solidFill>
                <a:schemeClr val="accent1"/>
              </a:solidFill>
            </a:endParaRPr>
          </a:p>
        </p:txBody>
      </p:sp>
      <p:sp>
        <p:nvSpPr>
          <p:cNvPr id="729" name="Google Shape;729;p62"/>
          <p:cNvSpPr txBox="1">
            <a:spLocks noGrp="1"/>
          </p:cNvSpPr>
          <p:nvPr>
            <p:ph type="sldNum" idx="12"/>
          </p:nvPr>
        </p:nvSpPr>
        <p:spPr>
          <a:xfrm>
            <a:off x="9222800" y="6541584"/>
            <a:ext cx="2743200" cy="277200"/>
          </a:xfrm>
          <a:prstGeom prst="rect">
            <a:avLst/>
          </a:prstGeom>
          <a:noFill/>
          <a:ln>
            <a:noFill/>
          </a:ln>
        </p:spPr>
        <p:txBody>
          <a:bodyPr spcFirstLastPara="1" vert="horz" wrap="square" lIns="0" tIns="60933" rIns="0" bIns="0" rtlCol="0" anchor="b" anchorCtr="0">
            <a:noAutofit/>
          </a:bodyPr>
          <a:lstStyle/>
          <a:p>
            <a:pPr>
              <a:buClr>
                <a:srgbClr val="000000"/>
              </a:buClr>
            </a:pPr>
            <a:fld id="{00000000-1234-1234-1234-123412341234}" type="slidenum">
              <a:rPr lang="en-US"/>
              <a:pPr>
                <a:buClr>
                  <a:srgbClr val="000000"/>
                </a:buClr>
              </a:pPr>
              <a:t>24</a:t>
            </a:fld>
            <a:endParaRPr/>
          </a:p>
        </p:txBody>
      </p:sp>
      <p:pic>
        <p:nvPicPr>
          <p:cNvPr id="730" name="Google Shape;730;p62"/>
          <p:cNvPicPr preferRelativeResize="0"/>
          <p:nvPr/>
        </p:nvPicPr>
        <p:blipFill>
          <a:blip r:embed="rId3">
            <a:alphaModFix/>
          </a:blip>
          <a:stretch>
            <a:fillRect/>
          </a:stretch>
        </p:blipFill>
        <p:spPr>
          <a:xfrm>
            <a:off x="442033" y="1318770"/>
            <a:ext cx="4223016" cy="4477399"/>
          </a:xfrm>
          <a:prstGeom prst="rect">
            <a:avLst/>
          </a:prstGeom>
          <a:noFill/>
          <a:ln>
            <a:noFill/>
          </a:ln>
        </p:spPr>
      </p:pic>
      <p:sp>
        <p:nvSpPr>
          <p:cNvPr id="731" name="Google Shape;731;p62"/>
          <p:cNvSpPr txBox="1"/>
          <p:nvPr/>
        </p:nvSpPr>
        <p:spPr>
          <a:xfrm>
            <a:off x="5100400" y="1484967"/>
            <a:ext cx="7091600" cy="4862829"/>
          </a:xfrm>
          <a:prstGeom prst="rect">
            <a:avLst/>
          </a:prstGeom>
          <a:noFill/>
          <a:ln>
            <a:noFill/>
          </a:ln>
        </p:spPr>
        <p:txBody>
          <a:bodyPr spcFirstLastPara="1" wrap="square" lIns="121900" tIns="121900" rIns="121900" bIns="121900" anchor="t" anchorCtr="0">
            <a:spAutoFit/>
          </a:bodyPr>
          <a:lstStyle/>
          <a:p>
            <a:r>
              <a:rPr lang="en-US" sz="2000" b="1" dirty="0">
                <a:solidFill>
                  <a:schemeClr val="dk2"/>
                </a:solidFill>
              </a:rPr>
              <a:t>Backward EMCAL</a:t>
            </a:r>
            <a:endParaRPr sz="2000" b="1" dirty="0">
              <a:solidFill>
                <a:schemeClr val="dk2"/>
              </a:solidFill>
            </a:endParaRPr>
          </a:p>
          <a:p>
            <a:pPr marL="609585" indent="-423323">
              <a:buSzPts val="1400"/>
              <a:buChar char="●"/>
            </a:pPr>
            <a:r>
              <a:rPr lang="en-US" sz="2000" dirty="0"/>
              <a:t>Non-projective </a:t>
            </a:r>
            <a:r>
              <a:rPr lang="en-US" sz="2000" b="1" dirty="0"/>
              <a:t>PbWO</a:t>
            </a:r>
            <a:r>
              <a:rPr lang="en-US" sz="2000" b="1" baseline="-25000" dirty="0"/>
              <a:t>4</a:t>
            </a:r>
            <a:r>
              <a:rPr lang="en-US" sz="2000" b="1" dirty="0"/>
              <a:t> calorimeter</a:t>
            </a:r>
            <a:r>
              <a:rPr lang="en-US" sz="2000" dirty="0"/>
              <a:t> (EEEMC-Consortium) </a:t>
            </a:r>
            <a:endParaRPr sz="2000" dirty="0"/>
          </a:p>
          <a:p>
            <a:pPr marL="1219170" lvl="1" indent="-423323">
              <a:buSzPts val="1400"/>
              <a:buChar char="○"/>
            </a:pPr>
            <a:r>
              <a:rPr lang="en-US" sz="2000" dirty="0"/>
              <a:t>2 × 2 × 20 cm</a:t>
            </a:r>
            <a:r>
              <a:rPr lang="en-US" sz="2000" baseline="30000" dirty="0"/>
              <a:t>3</a:t>
            </a:r>
            <a:r>
              <a:rPr lang="en-US" sz="2000" dirty="0"/>
              <a:t> crystals</a:t>
            </a:r>
            <a:endParaRPr sz="2000" dirty="0"/>
          </a:p>
          <a:p>
            <a:pPr marL="1219170" lvl="1" indent="-423323">
              <a:buSzPts val="1400"/>
              <a:buChar char="○"/>
            </a:pPr>
            <a:r>
              <a:rPr lang="en-US" sz="2000" dirty="0"/>
              <a:t>Length ~20X/X</a:t>
            </a:r>
            <a:r>
              <a:rPr lang="en-US" sz="2000" baseline="-25000" dirty="0"/>
              <a:t>0</a:t>
            </a:r>
            <a:r>
              <a:rPr lang="en-US" sz="2000" dirty="0"/>
              <a:t>, transverse size ~Molière radius</a:t>
            </a:r>
            <a:endParaRPr sz="2000" dirty="0"/>
          </a:p>
          <a:p>
            <a:pPr marL="1219170" lvl="1" indent="-423323">
              <a:buSzPts val="1400"/>
              <a:buChar char="○"/>
            </a:pPr>
            <a:r>
              <a:rPr lang="en-US" sz="2000" dirty="0"/>
              <a:t>Located inside the inner DIRC frame</a:t>
            </a:r>
            <a:endParaRPr sz="2000" dirty="0"/>
          </a:p>
          <a:p>
            <a:pPr marL="1219170" lvl="1" indent="-423323">
              <a:buSzPts val="1400"/>
              <a:buChar char="○"/>
            </a:pPr>
            <a:r>
              <a:rPr lang="en-US" sz="2000" dirty="0"/>
              <a:t>Preferred readout: </a:t>
            </a:r>
            <a:r>
              <a:rPr lang="en-US" sz="2000" dirty="0" err="1"/>
              <a:t>SiPMs</a:t>
            </a:r>
            <a:r>
              <a:rPr lang="en-US" sz="2000" dirty="0"/>
              <a:t> of pixel size 10μm or 15μm</a:t>
            </a:r>
            <a:endParaRPr sz="2000" dirty="0"/>
          </a:p>
          <a:p>
            <a:pPr marL="1219170" lvl="1" indent="-423323">
              <a:buSzPts val="1400"/>
              <a:buChar char="○"/>
            </a:pPr>
            <a:r>
              <a:rPr lang="en-US" sz="2000" dirty="0"/>
              <a:t>Cooling to keep temperature stable within ± 0.1 </a:t>
            </a:r>
            <a:r>
              <a:rPr lang="en-US" sz="2000" baseline="30000" dirty="0"/>
              <a:t>◦</a:t>
            </a:r>
            <a:r>
              <a:rPr lang="en-US" sz="2000" dirty="0"/>
              <a:t>C</a:t>
            </a:r>
            <a:endParaRPr sz="2000" dirty="0"/>
          </a:p>
          <a:p>
            <a:pPr marL="609585" indent="-423323">
              <a:buSzPts val="1400"/>
              <a:buChar char="●"/>
            </a:pPr>
            <a:r>
              <a:rPr lang="en-US" sz="2000" dirty="0"/>
              <a:t>Ongoing efforts advancing the design to increase coverage in η (</a:t>
            </a:r>
            <a:r>
              <a:rPr lang="en-US" sz="2000" dirty="0">
                <a:solidFill>
                  <a:schemeClr val="hlink"/>
                </a:solidFill>
              </a:rPr>
              <a:t>−3.7 &lt; η &lt; −1.5) </a:t>
            </a:r>
            <a:r>
              <a:rPr lang="en-US" sz="2000" dirty="0"/>
              <a:t>with inlay around beampipe</a:t>
            </a:r>
            <a:endParaRPr sz="2000" dirty="0"/>
          </a:p>
          <a:p>
            <a:endParaRPr sz="2000" dirty="0"/>
          </a:p>
          <a:p>
            <a:r>
              <a:rPr lang="en-US" sz="2000" b="1" dirty="0">
                <a:solidFill>
                  <a:schemeClr val="dk2"/>
                </a:solidFill>
              </a:rPr>
              <a:t>Backward HCAL</a:t>
            </a:r>
            <a:r>
              <a:rPr lang="en-US" sz="2000" dirty="0"/>
              <a:t> in consideration</a:t>
            </a:r>
            <a:endParaRPr sz="2000" dirty="0"/>
          </a:p>
          <a:p>
            <a:pPr marL="609585" indent="-423323">
              <a:buSzPts val="1400"/>
              <a:buChar char="●"/>
            </a:pPr>
            <a:r>
              <a:rPr lang="en-US" sz="2000" dirty="0"/>
              <a:t>Possible upgrade path</a:t>
            </a:r>
            <a:endParaRPr sz="2000" dirty="0"/>
          </a:p>
          <a:p>
            <a:endParaRPr sz="2000" dirty="0"/>
          </a:p>
          <a:p>
            <a:pPr>
              <a:buClr>
                <a:schemeClr val="hlink"/>
              </a:buClr>
              <a:buSzPts val="1100"/>
            </a:pPr>
            <a:endParaRPr sz="2000" dirty="0"/>
          </a:p>
          <a:p>
            <a:endParaRPr sz="2000" dirty="0"/>
          </a:p>
        </p:txBody>
      </p:sp>
      <p:sp>
        <p:nvSpPr>
          <p:cNvPr id="2" name="Date Placeholder 1">
            <a:extLst>
              <a:ext uri="{FF2B5EF4-FFF2-40B4-BE49-F238E27FC236}">
                <a16:creationId xmlns:a16="http://schemas.microsoft.com/office/drawing/2014/main" id="{BB3C7C78-0176-9453-465C-56FEA16D5A06}"/>
              </a:ext>
            </a:extLst>
          </p:cNvPr>
          <p:cNvSpPr>
            <a:spLocks noGrp="1"/>
          </p:cNvSpPr>
          <p:nvPr>
            <p:ph type="dt" sz="half" idx="10"/>
          </p:nvPr>
        </p:nvSpPr>
        <p:spPr/>
        <p:txBody>
          <a:bodyPr/>
          <a:lstStyle/>
          <a:p>
            <a:r>
              <a:rPr lang="en-US"/>
              <a:t>6/9/2023</a:t>
            </a:r>
          </a:p>
        </p:txBody>
      </p:sp>
      <p:sp>
        <p:nvSpPr>
          <p:cNvPr id="3" name="Footer Placeholder 2">
            <a:extLst>
              <a:ext uri="{FF2B5EF4-FFF2-40B4-BE49-F238E27FC236}">
                <a16:creationId xmlns:a16="http://schemas.microsoft.com/office/drawing/2014/main" id="{EFDE266E-AEBD-8D40-8850-68CC94A55DBB}"/>
              </a:ext>
            </a:extLst>
          </p:cNvPr>
          <p:cNvSpPr>
            <a:spLocks noGrp="1"/>
          </p:cNvSpPr>
          <p:nvPr>
            <p:ph type="ftr" sz="quarter" idx="11"/>
          </p:nvPr>
        </p:nvSpPr>
        <p:spPr/>
        <p:txBody>
          <a:bodyPr/>
          <a:lstStyle/>
          <a:p>
            <a:r>
              <a:rPr lang="en-US"/>
              <a:t>2023 CTEQ Summer School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64"/>
          <p:cNvSpPr txBox="1">
            <a:spLocks noGrp="1"/>
          </p:cNvSpPr>
          <p:nvPr>
            <p:ph type="title"/>
          </p:nvPr>
        </p:nvSpPr>
        <p:spPr>
          <a:xfrm>
            <a:off x="693767" y="203695"/>
            <a:ext cx="10515600" cy="568400"/>
          </a:xfrm>
          <a:prstGeom prst="rect">
            <a:avLst/>
          </a:prstGeom>
          <a:noFill/>
          <a:ln>
            <a:noFill/>
          </a:ln>
        </p:spPr>
        <p:txBody>
          <a:bodyPr spcFirstLastPara="1" vert="horz" wrap="square" lIns="0" tIns="0" rIns="0" bIns="0" rtlCol="0" anchor="b" anchorCtr="0">
            <a:noAutofit/>
          </a:bodyPr>
          <a:lstStyle/>
          <a:p>
            <a:pPr>
              <a:lnSpc>
                <a:spcPct val="95000"/>
              </a:lnSpc>
              <a:spcBef>
                <a:spcPts val="0"/>
              </a:spcBef>
              <a:buClr>
                <a:srgbClr val="232425"/>
              </a:buClr>
              <a:buSzPts val="2800"/>
            </a:pPr>
            <a:r>
              <a:rPr lang="en-US" b="1" dirty="0">
                <a:solidFill>
                  <a:schemeClr val="accent1"/>
                </a:solidFill>
              </a:rPr>
              <a:t>Barrel Hadronic Calorimetry</a:t>
            </a:r>
            <a:endParaRPr b="1" dirty="0">
              <a:solidFill>
                <a:schemeClr val="accent1"/>
              </a:solidFill>
            </a:endParaRPr>
          </a:p>
        </p:txBody>
      </p:sp>
      <p:pic>
        <p:nvPicPr>
          <p:cNvPr id="749" name="Google Shape;749;p64"/>
          <p:cNvPicPr preferRelativeResize="0"/>
          <p:nvPr/>
        </p:nvPicPr>
        <p:blipFill>
          <a:blip r:embed="rId3">
            <a:alphaModFix/>
          </a:blip>
          <a:stretch>
            <a:fillRect/>
          </a:stretch>
        </p:blipFill>
        <p:spPr>
          <a:xfrm>
            <a:off x="396541" y="906395"/>
            <a:ext cx="2336701" cy="3020700"/>
          </a:xfrm>
          <a:prstGeom prst="rect">
            <a:avLst/>
          </a:prstGeom>
          <a:noFill/>
          <a:ln>
            <a:noFill/>
          </a:ln>
        </p:spPr>
      </p:pic>
      <p:pic>
        <p:nvPicPr>
          <p:cNvPr id="750" name="Google Shape;750;p64"/>
          <p:cNvPicPr preferRelativeResize="0"/>
          <p:nvPr/>
        </p:nvPicPr>
        <p:blipFill>
          <a:blip r:embed="rId4">
            <a:alphaModFix/>
          </a:blip>
          <a:stretch>
            <a:fillRect/>
          </a:stretch>
        </p:blipFill>
        <p:spPr>
          <a:xfrm>
            <a:off x="2733242" y="906395"/>
            <a:ext cx="3509196" cy="3550156"/>
          </a:xfrm>
          <a:prstGeom prst="rect">
            <a:avLst/>
          </a:prstGeom>
          <a:noFill/>
          <a:ln>
            <a:noFill/>
          </a:ln>
        </p:spPr>
      </p:pic>
      <p:sp>
        <p:nvSpPr>
          <p:cNvPr id="751" name="Google Shape;751;p64"/>
          <p:cNvSpPr txBox="1"/>
          <p:nvPr/>
        </p:nvSpPr>
        <p:spPr>
          <a:xfrm>
            <a:off x="6413467" y="1169400"/>
            <a:ext cx="5340000" cy="615513"/>
          </a:xfrm>
          <a:prstGeom prst="rect">
            <a:avLst/>
          </a:prstGeom>
          <a:noFill/>
          <a:ln>
            <a:noFill/>
          </a:ln>
        </p:spPr>
        <p:txBody>
          <a:bodyPr spcFirstLastPara="1" wrap="square" lIns="121900" tIns="121900" rIns="121900" bIns="121900" anchor="t" anchorCtr="0">
            <a:spAutoFit/>
          </a:bodyPr>
          <a:lstStyle/>
          <a:p>
            <a:endParaRPr sz="2400"/>
          </a:p>
        </p:txBody>
      </p:sp>
      <p:sp>
        <p:nvSpPr>
          <p:cNvPr id="752" name="Google Shape;752;p64"/>
          <p:cNvSpPr txBox="1"/>
          <p:nvPr/>
        </p:nvSpPr>
        <p:spPr>
          <a:xfrm>
            <a:off x="6530692" y="1050006"/>
            <a:ext cx="6012000" cy="2462172"/>
          </a:xfrm>
          <a:prstGeom prst="rect">
            <a:avLst/>
          </a:prstGeom>
          <a:noFill/>
          <a:ln>
            <a:noFill/>
          </a:ln>
        </p:spPr>
        <p:txBody>
          <a:bodyPr spcFirstLastPara="1" wrap="square" lIns="121900" tIns="121900" rIns="121900" bIns="121900" anchor="t" anchorCtr="0">
            <a:spAutoFit/>
          </a:bodyPr>
          <a:lstStyle/>
          <a:p>
            <a:r>
              <a:rPr lang="en-US" sz="2400" dirty="0"/>
              <a:t>Reuse of </a:t>
            </a:r>
            <a:r>
              <a:rPr lang="en-US" sz="2400" dirty="0">
                <a:solidFill>
                  <a:schemeClr val="accent1"/>
                </a:solidFill>
              </a:rPr>
              <a:t>sPHENIX outer </a:t>
            </a:r>
            <a:r>
              <a:rPr lang="en-US" sz="2400" dirty="0"/>
              <a:t>(outside of the Solenoid) </a:t>
            </a:r>
            <a:r>
              <a:rPr lang="en-US" sz="2400" dirty="0">
                <a:solidFill>
                  <a:schemeClr val="accent1"/>
                </a:solidFill>
              </a:rPr>
              <a:t>HCal</a:t>
            </a:r>
            <a:r>
              <a:rPr lang="en-US" sz="2400" dirty="0"/>
              <a:t> ≈ 3.5λ</a:t>
            </a:r>
            <a:r>
              <a:rPr lang="en-US" sz="2400" baseline="-25000" dirty="0"/>
              <a:t>l</a:t>
            </a:r>
            <a:endParaRPr sz="2400" baseline="-25000" dirty="0"/>
          </a:p>
          <a:p>
            <a:pPr marL="609585" indent="-423323">
              <a:buSzPts val="1400"/>
              <a:buChar char="●"/>
            </a:pPr>
            <a:r>
              <a:rPr lang="en-US" sz="2400" dirty="0"/>
              <a:t>Steel and scintillating tiles with wavelength shifting fiber</a:t>
            </a:r>
            <a:endParaRPr sz="2400" dirty="0"/>
          </a:p>
          <a:p>
            <a:pPr marL="609585" indent="-423323">
              <a:buSzPts val="1400"/>
              <a:buChar char="●"/>
            </a:pPr>
            <a:r>
              <a:rPr lang="en-US" sz="2400" dirty="0" err="1"/>
              <a:t>Δη</a:t>
            </a:r>
            <a:r>
              <a:rPr lang="en-US" sz="2400" dirty="0"/>
              <a:t> x </a:t>
            </a:r>
            <a:r>
              <a:rPr lang="en-US" sz="2400" dirty="0" err="1"/>
              <a:t>Δφ</a:t>
            </a:r>
            <a:r>
              <a:rPr lang="en-US" sz="2400" dirty="0"/>
              <a:t> ≈ 0.1 x 0.1 </a:t>
            </a:r>
            <a:endParaRPr sz="2400" dirty="0"/>
          </a:p>
          <a:p>
            <a:pPr marL="609585"/>
            <a:r>
              <a:rPr lang="en-US" sz="2400" dirty="0"/>
              <a:t>(1,536 readout channels, </a:t>
            </a:r>
            <a:r>
              <a:rPr lang="en-US" sz="2400" dirty="0" err="1"/>
              <a:t>SiPMs</a:t>
            </a:r>
            <a:r>
              <a:rPr lang="en-US" sz="2400" dirty="0"/>
              <a:t>)</a:t>
            </a:r>
          </a:p>
        </p:txBody>
      </p:sp>
      <p:grpSp>
        <p:nvGrpSpPr>
          <p:cNvPr id="754" name="Google Shape;754;p64"/>
          <p:cNvGrpSpPr/>
          <p:nvPr/>
        </p:nvGrpSpPr>
        <p:grpSpPr>
          <a:xfrm>
            <a:off x="7375364" y="3765471"/>
            <a:ext cx="3797465" cy="2961200"/>
            <a:chOff x="5231787" y="2167625"/>
            <a:chExt cx="2848099" cy="2220900"/>
          </a:xfrm>
        </p:grpSpPr>
        <p:pic>
          <p:nvPicPr>
            <p:cNvPr id="755" name="Google Shape;755;p64"/>
            <p:cNvPicPr preferRelativeResize="0"/>
            <p:nvPr/>
          </p:nvPicPr>
          <p:blipFill>
            <a:blip r:embed="rId5">
              <a:alphaModFix/>
            </a:blip>
            <a:stretch>
              <a:fillRect/>
            </a:stretch>
          </p:blipFill>
          <p:spPr>
            <a:xfrm>
              <a:off x="5231787" y="2167625"/>
              <a:ext cx="2848099" cy="2220900"/>
            </a:xfrm>
            <a:prstGeom prst="rect">
              <a:avLst/>
            </a:prstGeom>
            <a:noFill/>
            <a:ln>
              <a:noFill/>
            </a:ln>
          </p:spPr>
        </p:pic>
        <p:pic>
          <p:nvPicPr>
            <p:cNvPr id="756" name="Google Shape;756;p64"/>
            <p:cNvPicPr preferRelativeResize="0"/>
            <p:nvPr/>
          </p:nvPicPr>
          <p:blipFill>
            <a:blip r:embed="rId6">
              <a:alphaModFix/>
            </a:blip>
            <a:stretch>
              <a:fillRect/>
            </a:stretch>
          </p:blipFill>
          <p:spPr>
            <a:xfrm>
              <a:off x="5639200" y="3917950"/>
              <a:ext cx="2190875" cy="97825"/>
            </a:xfrm>
            <a:prstGeom prst="rect">
              <a:avLst/>
            </a:prstGeom>
            <a:noFill/>
            <a:ln>
              <a:noFill/>
            </a:ln>
          </p:spPr>
        </p:pic>
      </p:grpSp>
      <p:sp>
        <p:nvSpPr>
          <p:cNvPr id="759" name="Google Shape;759;p64"/>
          <p:cNvSpPr txBox="1">
            <a:spLocks noGrp="1"/>
          </p:cNvSpPr>
          <p:nvPr>
            <p:ph type="sldNum" idx="12"/>
          </p:nvPr>
        </p:nvSpPr>
        <p:spPr>
          <a:xfrm>
            <a:off x="9222800" y="6541584"/>
            <a:ext cx="2743200" cy="277200"/>
          </a:xfrm>
          <a:prstGeom prst="rect">
            <a:avLst/>
          </a:prstGeom>
        </p:spPr>
        <p:txBody>
          <a:bodyPr spcFirstLastPara="1" vert="horz" wrap="square" lIns="91433" tIns="45700" rIns="91433" bIns="45700" rtlCol="0" anchor="ctr" anchorCtr="0">
            <a:noAutofit/>
          </a:bodyPr>
          <a:lstStyle/>
          <a:p>
            <a:pPr>
              <a:buClr>
                <a:srgbClr val="000000"/>
              </a:buClr>
            </a:pPr>
            <a:fld id="{00000000-1234-1234-1234-123412341234}" type="slidenum">
              <a:rPr lang="en-US"/>
              <a:pPr>
                <a:buClr>
                  <a:srgbClr val="000000"/>
                </a:buClr>
              </a:pPr>
              <a:t>25</a:t>
            </a:fld>
            <a:endParaRPr/>
          </a:p>
        </p:txBody>
      </p:sp>
      <p:sp>
        <p:nvSpPr>
          <p:cNvPr id="2" name="Date Placeholder 1">
            <a:extLst>
              <a:ext uri="{FF2B5EF4-FFF2-40B4-BE49-F238E27FC236}">
                <a16:creationId xmlns:a16="http://schemas.microsoft.com/office/drawing/2014/main" id="{D47D3415-C372-311B-FCA2-312D17E130E4}"/>
              </a:ext>
            </a:extLst>
          </p:cNvPr>
          <p:cNvSpPr>
            <a:spLocks noGrp="1"/>
          </p:cNvSpPr>
          <p:nvPr>
            <p:ph type="dt" sz="half" idx="10"/>
          </p:nvPr>
        </p:nvSpPr>
        <p:spPr/>
        <p:txBody>
          <a:bodyPr/>
          <a:lstStyle/>
          <a:p>
            <a:r>
              <a:rPr lang="en-US"/>
              <a:t>6/9/2023</a:t>
            </a:r>
          </a:p>
        </p:txBody>
      </p:sp>
      <p:sp>
        <p:nvSpPr>
          <p:cNvPr id="3" name="Footer Placeholder 2">
            <a:extLst>
              <a:ext uri="{FF2B5EF4-FFF2-40B4-BE49-F238E27FC236}">
                <a16:creationId xmlns:a16="http://schemas.microsoft.com/office/drawing/2014/main" id="{5A79B67B-08A8-29F9-A03B-B9E1208BE804}"/>
              </a:ext>
            </a:extLst>
          </p:cNvPr>
          <p:cNvSpPr>
            <a:spLocks noGrp="1"/>
          </p:cNvSpPr>
          <p:nvPr>
            <p:ph type="ftr" sz="quarter" idx="11"/>
          </p:nvPr>
        </p:nvSpPr>
        <p:spPr/>
        <p:txBody>
          <a:bodyPr/>
          <a:lstStyle/>
          <a:p>
            <a:r>
              <a:rPr lang="en-US"/>
              <a:t>2023 CTEQ Summer School</a:t>
            </a:r>
          </a:p>
        </p:txBody>
      </p:sp>
      <p:pic>
        <p:nvPicPr>
          <p:cNvPr id="5" name="Picture 4" descr="A couple of men wearing face masks&#10;&#10;Description automatically generated with low confidence">
            <a:extLst>
              <a:ext uri="{FF2B5EF4-FFF2-40B4-BE49-F238E27FC236}">
                <a16:creationId xmlns:a16="http://schemas.microsoft.com/office/drawing/2014/main" id="{B9C9CD23-9209-4F57-3613-3CB80F5D5AFE}"/>
              </a:ext>
            </a:extLst>
          </p:cNvPr>
          <p:cNvPicPr>
            <a:picLocks noChangeAspect="1"/>
          </p:cNvPicPr>
          <p:nvPr/>
        </p:nvPicPr>
        <p:blipFill>
          <a:blip r:embed="rId7"/>
          <a:stretch>
            <a:fillRect/>
          </a:stretch>
        </p:blipFill>
        <p:spPr>
          <a:xfrm>
            <a:off x="299968" y="3765471"/>
            <a:ext cx="3851778" cy="2888834"/>
          </a:xfrm>
          <a:prstGeom prst="rect">
            <a:avLst/>
          </a:prstGeom>
        </p:spPr>
      </p:pic>
      <p:pic>
        <p:nvPicPr>
          <p:cNvPr id="6" name="Picture 5" descr="Logo&#10;&#10;Description automatically generated">
            <a:extLst>
              <a:ext uri="{FF2B5EF4-FFF2-40B4-BE49-F238E27FC236}">
                <a16:creationId xmlns:a16="http://schemas.microsoft.com/office/drawing/2014/main" id="{B7182CA0-B7EB-EAFC-2568-9000A50046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443" y="4966534"/>
            <a:ext cx="1647114" cy="117778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63"/>
          <p:cNvSpPr txBox="1">
            <a:spLocks noGrp="1"/>
          </p:cNvSpPr>
          <p:nvPr>
            <p:ph type="title"/>
          </p:nvPr>
        </p:nvSpPr>
        <p:spPr>
          <a:xfrm>
            <a:off x="838200" y="365129"/>
            <a:ext cx="10515600" cy="664000"/>
          </a:xfrm>
          <a:prstGeom prst="rect">
            <a:avLst/>
          </a:prstGeom>
          <a:noFill/>
          <a:ln>
            <a:noFill/>
          </a:ln>
        </p:spPr>
        <p:txBody>
          <a:bodyPr spcFirstLastPara="1" vert="horz" wrap="square" lIns="0" tIns="0" rIns="0" bIns="0" rtlCol="0" anchor="b" anchorCtr="0">
            <a:noAutofit/>
          </a:bodyPr>
          <a:lstStyle/>
          <a:p>
            <a:pPr>
              <a:lnSpc>
                <a:spcPct val="95000"/>
              </a:lnSpc>
              <a:spcBef>
                <a:spcPts val="0"/>
              </a:spcBef>
              <a:buClr>
                <a:srgbClr val="232425"/>
              </a:buClr>
              <a:buSzPts val="2800"/>
            </a:pPr>
            <a:r>
              <a:rPr lang="en-US" b="1" dirty="0">
                <a:solidFill>
                  <a:schemeClr val="accent1"/>
                </a:solidFill>
              </a:rPr>
              <a:t>Barrel EM Calorimetry</a:t>
            </a:r>
            <a:endParaRPr b="1" dirty="0">
              <a:solidFill>
                <a:schemeClr val="accent1"/>
              </a:solidFill>
            </a:endParaRPr>
          </a:p>
        </p:txBody>
      </p:sp>
      <p:sp>
        <p:nvSpPr>
          <p:cNvPr id="738" name="Google Shape;738;p63"/>
          <p:cNvSpPr txBox="1"/>
          <p:nvPr/>
        </p:nvSpPr>
        <p:spPr>
          <a:xfrm>
            <a:off x="822233" y="1361267"/>
            <a:ext cx="4828400" cy="615513"/>
          </a:xfrm>
          <a:prstGeom prst="rect">
            <a:avLst/>
          </a:prstGeom>
          <a:noFill/>
          <a:ln>
            <a:noFill/>
          </a:ln>
        </p:spPr>
        <p:txBody>
          <a:bodyPr spcFirstLastPara="1" wrap="square" lIns="121900" tIns="121900" rIns="121900" bIns="121900" anchor="t" anchorCtr="0">
            <a:spAutoFit/>
          </a:bodyPr>
          <a:lstStyle/>
          <a:p>
            <a:endParaRPr sz="2400"/>
          </a:p>
        </p:txBody>
      </p:sp>
      <p:sp>
        <p:nvSpPr>
          <p:cNvPr id="739" name="Google Shape;739;p63"/>
          <p:cNvSpPr txBox="1"/>
          <p:nvPr/>
        </p:nvSpPr>
        <p:spPr>
          <a:xfrm>
            <a:off x="454933" y="951801"/>
            <a:ext cx="6093600" cy="4734589"/>
          </a:xfrm>
          <a:prstGeom prst="rect">
            <a:avLst/>
          </a:prstGeom>
          <a:noFill/>
          <a:ln>
            <a:noFill/>
          </a:ln>
        </p:spPr>
        <p:txBody>
          <a:bodyPr spcFirstLastPara="1" wrap="square" lIns="121900" tIns="121900" rIns="121900" bIns="121900" anchor="t" anchorCtr="0">
            <a:spAutoFit/>
          </a:bodyPr>
          <a:lstStyle/>
          <a:p>
            <a:pPr marL="609585" indent="-423323">
              <a:buClr>
                <a:schemeClr val="tx1"/>
              </a:buClr>
              <a:buSzPts val="1400"/>
              <a:buChar char="●"/>
            </a:pPr>
            <a:r>
              <a:rPr lang="en-US" b="1" dirty="0">
                <a:solidFill>
                  <a:schemeClr val="accent1"/>
                </a:solidFill>
              </a:rPr>
              <a:t>Hybrid concept</a:t>
            </a:r>
            <a:endParaRPr b="1" dirty="0">
              <a:solidFill>
                <a:schemeClr val="accent1"/>
              </a:solidFill>
            </a:endParaRPr>
          </a:p>
          <a:p>
            <a:pPr marL="1219170" lvl="1" indent="-423323">
              <a:buSzPts val="1400"/>
              <a:buChar char="○"/>
            </a:pPr>
            <a:r>
              <a:rPr lang="en-US" dirty="0"/>
              <a:t>Imaging calorimetry based on monolithic silicon sensors </a:t>
            </a:r>
            <a:r>
              <a:rPr lang="en-US" dirty="0" err="1">
                <a:solidFill>
                  <a:schemeClr val="dk2"/>
                </a:solidFill>
              </a:rPr>
              <a:t>AstroPix</a:t>
            </a:r>
            <a:r>
              <a:rPr lang="en-US" dirty="0"/>
              <a:t> (NASA’s AMEGO-X mission) - 500 </a:t>
            </a:r>
            <a:r>
              <a:rPr lang="en-US" dirty="0" err="1"/>
              <a:t>μm</a:t>
            </a:r>
            <a:r>
              <a:rPr lang="en-US" dirty="0"/>
              <a:t> x 500 </a:t>
            </a:r>
            <a:r>
              <a:rPr lang="en-US" dirty="0" err="1"/>
              <a:t>μm</a:t>
            </a:r>
            <a:r>
              <a:rPr lang="en-US" dirty="0"/>
              <a:t> pixels </a:t>
            </a:r>
            <a:r>
              <a:rPr lang="en-US" dirty="0">
                <a:solidFill>
                  <a:schemeClr val="bg2">
                    <a:lumMod val="50000"/>
                  </a:schemeClr>
                </a:solidFill>
              </a:rPr>
              <a:t>Nuclear Inst. and Methods in Physics Research, A 1019 (2021) 165795</a:t>
            </a:r>
            <a:endParaRPr dirty="0">
              <a:solidFill>
                <a:schemeClr val="bg2">
                  <a:lumMod val="50000"/>
                </a:schemeClr>
              </a:solidFill>
            </a:endParaRPr>
          </a:p>
          <a:p>
            <a:pPr marL="1219170" lvl="1" indent="-423323">
              <a:buSzPts val="1400"/>
              <a:buChar char="○"/>
            </a:pPr>
            <a:r>
              <a:rPr lang="en-US" dirty="0"/>
              <a:t>Scintillating fibers in Pb (Similar to </a:t>
            </a:r>
            <a:r>
              <a:rPr lang="en-US" dirty="0" err="1">
                <a:solidFill>
                  <a:schemeClr val="dk2"/>
                </a:solidFill>
              </a:rPr>
              <a:t>GlueX</a:t>
            </a:r>
            <a:r>
              <a:rPr lang="en-US" dirty="0">
                <a:solidFill>
                  <a:schemeClr val="dk2"/>
                </a:solidFill>
              </a:rPr>
              <a:t> Barrel </a:t>
            </a:r>
            <a:r>
              <a:rPr lang="en-US" dirty="0" err="1">
                <a:solidFill>
                  <a:schemeClr val="dk2"/>
                </a:solidFill>
              </a:rPr>
              <a:t>ECal</a:t>
            </a:r>
            <a:r>
              <a:rPr lang="en-US" dirty="0">
                <a:solidFill>
                  <a:schemeClr val="dk2"/>
                </a:solidFill>
              </a:rPr>
              <a:t>, </a:t>
            </a:r>
            <a:r>
              <a:rPr lang="en-US" dirty="0">
                <a:solidFill>
                  <a:srgbClr val="1C1C1C"/>
                </a:solidFill>
              </a:rPr>
              <a:t>2-side readout w/ </a:t>
            </a:r>
            <a:r>
              <a:rPr lang="en-US" dirty="0" err="1">
                <a:solidFill>
                  <a:srgbClr val="1C1C1C"/>
                </a:solidFill>
              </a:rPr>
              <a:t>SiPMs</a:t>
            </a:r>
            <a:r>
              <a:rPr lang="en-US" dirty="0"/>
              <a:t>) </a:t>
            </a:r>
            <a:r>
              <a:rPr lang="en-US" dirty="0">
                <a:solidFill>
                  <a:schemeClr val="bg2">
                    <a:lumMod val="50000"/>
                  </a:schemeClr>
                </a:solidFill>
              </a:rPr>
              <a:t>Nuclear Inst. and Methods in Physics Research, A 896 (2018) 24-42</a:t>
            </a:r>
            <a:endParaRPr dirty="0">
              <a:solidFill>
                <a:schemeClr val="bg2">
                  <a:lumMod val="50000"/>
                </a:schemeClr>
              </a:solidFill>
            </a:endParaRPr>
          </a:p>
          <a:p>
            <a:pPr marL="609585" indent="-423323">
              <a:buSzPts val="1400"/>
              <a:buChar char="●"/>
            </a:pPr>
            <a:r>
              <a:rPr lang="en-US" dirty="0"/>
              <a:t>6 layers of imaging Si sensors interleaved with 5 Pb/</a:t>
            </a:r>
            <a:r>
              <a:rPr lang="en-US" dirty="0" err="1"/>
              <a:t>ScFi</a:t>
            </a:r>
            <a:r>
              <a:rPr lang="en-US" dirty="0"/>
              <a:t> layers and followed by a large chunk of Pb/</a:t>
            </a:r>
            <a:r>
              <a:rPr lang="en-US" dirty="0" err="1"/>
              <a:t>ScFi</a:t>
            </a:r>
            <a:r>
              <a:rPr lang="en-US" dirty="0"/>
              <a:t> section (can be extended to inner HCAL)</a:t>
            </a:r>
            <a:endParaRPr dirty="0"/>
          </a:p>
          <a:p>
            <a:pPr marL="609585" indent="-423323">
              <a:spcBef>
                <a:spcPts val="1333"/>
              </a:spcBef>
              <a:buSzPts val="1400"/>
              <a:buChar char="●"/>
            </a:pPr>
            <a:r>
              <a:rPr lang="en-US" dirty="0"/>
              <a:t>Total radiation thickness for EMCAL of ~20 X</a:t>
            </a:r>
            <a:r>
              <a:rPr lang="en-US" baseline="-25000" dirty="0"/>
              <a:t>0</a:t>
            </a:r>
            <a:endParaRPr baseline="-25000" dirty="0"/>
          </a:p>
          <a:p>
            <a:pPr marL="609585" indent="-423323">
              <a:spcBef>
                <a:spcPts val="1333"/>
              </a:spcBef>
              <a:buSzPts val="1400"/>
              <a:buChar char="●"/>
            </a:pPr>
            <a:r>
              <a:rPr lang="en-US" dirty="0"/>
              <a:t>Detector coverage: </a:t>
            </a:r>
            <a:r>
              <a:rPr lang="en-US" dirty="0">
                <a:solidFill>
                  <a:schemeClr val="hlink"/>
                </a:solidFill>
              </a:rPr>
              <a:t>-1.7 &lt; η &lt; 1.3</a:t>
            </a:r>
            <a:r>
              <a:rPr lang="en-US" dirty="0"/>
              <a:t> which overlaps with “electron-going” side endcap</a:t>
            </a:r>
            <a:endParaRPr dirty="0"/>
          </a:p>
          <a:p>
            <a:endParaRPr dirty="0"/>
          </a:p>
        </p:txBody>
      </p:sp>
      <p:sp>
        <p:nvSpPr>
          <p:cNvPr id="740" name="Google Shape;740;p63"/>
          <p:cNvSpPr txBox="1"/>
          <p:nvPr/>
        </p:nvSpPr>
        <p:spPr>
          <a:xfrm>
            <a:off x="7002733" y="5445067"/>
            <a:ext cx="4654800" cy="615513"/>
          </a:xfrm>
          <a:prstGeom prst="rect">
            <a:avLst/>
          </a:prstGeom>
          <a:noFill/>
          <a:ln>
            <a:noFill/>
          </a:ln>
        </p:spPr>
        <p:txBody>
          <a:bodyPr spcFirstLastPara="1" wrap="square" lIns="121900" tIns="121900" rIns="121900" bIns="121900" anchor="t" anchorCtr="0">
            <a:spAutoFit/>
          </a:bodyPr>
          <a:lstStyle/>
          <a:p>
            <a:endParaRPr sz="2400"/>
          </a:p>
        </p:txBody>
      </p:sp>
      <p:sp>
        <p:nvSpPr>
          <p:cNvPr id="741" name="Google Shape;741;p63"/>
          <p:cNvSpPr txBox="1"/>
          <p:nvPr/>
        </p:nvSpPr>
        <p:spPr>
          <a:xfrm>
            <a:off x="642333" y="5530984"/>
            <a:ext cx="11015200" cy="861734"/>
          </a:xfrm>
          <a:prstGeom prst="rect">
            <a:avLst/>
          </a:prstGeom>
          <a:noFill/>
          <a:ln>
            <a:noFill/>
          </a:ln>
        </p:spPr>
        <p:txBody>
          <a:bodyPr spcFirstLastPara="1" wrap="square" lIns="121900" tIns="121900" rIns="121900" bIns="121900" anchor="t" anchorCtr="0">
            <a:spAutoFit/>
          </a:bodyPr>
          <a:lstStyle/>
          <a:p>
            <a:r>
              <a:rPr lang="en-US" sz="2000" dirty="0">
                <a:solidFill>
                  <a:schemeClr val="accent1"/>
                </a:solidFill>
              </a:rPr>
              <a:t>Energy resolution </a:t>
            </a:r>
            <a:r>
              <a:rPr lang="en-US" sz="2000" dirty="0"/>
              <a:t>- </a:t>
            </a:r>
            <a:r>
              <a:rPr lang="en-US" sz="2000" dirty="0" err="1"/>
              <a:t>SciFi</a:t>
            </a:r>
            <a:r>
              <a:rPr lang="en-US" sz="2000" dirty="0"/>
              <a:t>/Pb Layers: 𝟓.𝟑% /√𝑬 ⨁ 𝟏.𝟎%</a:t>
            </a:r>
            <a:endParaRPr sz="2000" dirty="0"/>
          </a:p>
          <a:p>
            <a:r>
              <a:rPr lang="en-US" sz="2000" dirty="0">
                <a:solidFill>
                  <a:schemeClr val="accent1"/>
                </a:solidFill>
              </a:rPr>
              <a:t>Position resolution </a:t>
            </a:r>
            <a:r>
              <a:rPr lang="en-US" sz="2000" dirty="0"/>
              <a:t>- Imaging Layers (+ 2-side </a:t>
            </a:r>
            <a:r>
              <a:rPr lang="en-US" sz="2000" dirty="0" err="1"/>
              <a:t>SciFi</a:t>
            </a:r>
            <a:r>
              <a:rPr lang="en-US" sz="2000" dirty="0"/>
              <a:t> readout): with 1st layer hit information ~ pixel size</a:t>
            </a:r>
            <a:endParaRPr sz="2000" dirty="0"/>
          </a:p>
        </p:txBody>
      </p:sp>
      <p:pic>
        <p:nvPicPr>
          <p:cNvPr id="742" name="Google Shape;742;p63"/>
          <p:cNvPicPr preferRelativeResize="0"/>
          <p:nvPr/>
        </p:nvPicPr>
        <p:blipFill>
          <a:blip r:embed="rId3">
            <a:alphaModFix/>
          </a:blip>
          <a:stretch>
            <a:fillRect/>
          </a:stretch>
        </p:blipFill>
        <p:spPr>
          <a:xfrm>
            <a:off x="6961834" y="507267"/>
            <a:ext cx="4320933" cy="4937803"/>
          </a:xfrm>
          <a:prstGeom prst="rect">
            <a:avLst/>
          </a:prstGeom>
          <a:noFill/>
          <a:ln>
            <a:noFill/>
          </a:ln>
        </p:spPr>
      </p:pic>
      <p:sp>
        <p:nvSpPr>
          <p:cNvPr id="743" name="Google Shape;743;p63"/>
          <p:cNvSpPr txBox="1">
            <a:spLocks noGrp="1"/>
          </p:cNvSpPr>
          <p:nvPr>
            <p:ph type="sldNum" idx="12"/>
          </p:nvPr>
        </p:nvSpPr>
        <p:spPr>
          <a:xfrm>
            <a:off x="9222800" y="6541584"/>
            <a:ext cx="2743200" cy="277200"/>
          </a:xfrm>
          <a:prstGeom prst="rect">
            <a:avLst/>
          </a:prstGeom>
        </p:spPr>
        <p:txBody>
          <a:bodyPr spcFirstLastPara="1" vert="horz" wrap="square" lIns="91433" tIns="45700" rIns="91433" bIns="45700" rtlCol="0" anchor="ctr" anchorCtr="0">
            <a:noAutofit/>
          </a:bodyPr>
          <a:lstStyle/>
          <a:p>
            <a:pPr>
              <a:buClr>
                <a:srgbClr val="000000"/>
              </a:buClr>
            </a:pPr>
            <a:fld id="{00000000-1234-1234-1234-123412341234}" type="slidenum">
              <a:rPr lang="en-US"/>
              <a:pPr>
                <a:buClr>
                  <a:srgbClr val="000000"/>
                </a:buClr>
              </a:pPr>
              <a:t>26</a:t>
            </a:fld>
            <a:endParaRPr/>
          </a:p>
        </p:txBody>
      </p:sp>
      <p:sp>
        <p:nvSpPr>
          <p:cNvPr id="2" name="Date Placeholder 1">
            <a:extLst>
              <a:ext uri="{FF2B5EF4-FFF2-40B4-BE49-F238E27FC236}">
                <a16:creationId xmlns:a16="http://schemas.microsoft.com/office/drawing/2014/main" id="{D64ACFA6-2972-7E69-7D0C-68AD7E1EC289}"/>
              </a:ext>
            </a:extLst>
          </p:cNvPr>
          <p:cNvSpPr>
            <a:spLocks noGrp="1"/>
          </p:cNvSpPr>
          <p:nvPr>
            <p:ph type="dt" sz="half" idx="10"/>
          </p:nvPr>
        </p:nvSpPr>
        <p:spPr/>
        <p:txBody>
          <a:bodyPr/>
          <a:lstStyle/>
          <a:p>
            <a:r>
              <a:rPr lang="en-US"/>
              <a:t>6/9/2023</a:t>
            </a:r>
          </a:p>
        </p:txBody>
      </p:sp>
      <p:sp>
        <p:nvSpPr>
          <p:cNvPr id="3" name="Footer Placeholder 2">
            <a:extLst>
              <a:ext uri="{FF2B5EF4-FFF2-40B4-BE49-F238E27FC236}">
                <a16:creationId xmlns:a16="http://schemas.microsoft.com/office/drawing/2014/main" id="{0F813A7D-26C8-2E61-1089-12822774FD09}"/>
              </a:ext>
            </a:extLst>
          </p:cNvPr>
          <p:cNvSpPr>
            <a:spLocks noGrp="1"/>
          </p:cNvSpPr>
          <p:nvPr>
            <p:ph type="ftr" sz="quarter" idx="11"/>
          </p:nvPr>
        </p:nvSpPr>
        <p:spPr/>
        <p:txBody>
          <a:bodyPr/>
          <a:lstStyle/>
          <a:p>
            <a:r>
              <a:rPr lang="en-US"/>
              <a:t>2023 CTEQ Summer School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65"/>
          <p:cNvSpPr txBox="1">
            <a:spLocks noGrp="1"/>
          </p:cNvSpPr>
          <p:nvPr>
            <p:ph type="title"/>
          </p:nvPr>
        </p:nvSpPr>
        <p:spPr>
          <a:xfrm>
            <a:off x="838200" y="365129"/>
            <a:ext cx="10515600" cy="720800"/>
          </a:xfrm>
          <a:prstGeom prst="rect">
            <a:avLst/>
          </a:prstGeom>
          <a:noFill/>
          <a:ln>
            <a:noFill/>
          </a:ln>
        </p:spPr>
        <p:txBody>
          <a:bodyPr spcFirstLastPara="1" vert="horz" wrap="square" lIns="0" tIns="0" rIns="0" bIns="0" rtlCol="0" anchor="b" anchorCtr="0">
            <a:noAutofit/>
          </a:bodyPr>
          <a:lstStyle/>
          <a:p>
            <a:pPr>
              <a:lnSpc>
                <a:spcPct val="95000"/>
              </a:lnSpc>
              <a:spcBef>
                <a:spcPts val="0"/>
              </a:spcBef>
              <a:buClr>
                <a:srgbClr val="232425"/>
              </a:buClr>
              <a:buSzPts val="2800"/>
            </a:pPr>
            <a:r>
              <a:rPr lang="en-US" b="1" dirty="0">
                <a:solidFill>
                  <a:schemeClr val="accent1"/>
                </a:solidFill>
              </a:rPr>
              <a:t>Forward EM Calorimetry</a:t>
            </a:r>
            <a:endParaRPr b="1" dirty="0">
              <a:solidFill>
                <a:schemeClr val="accent1"/>
              </a:solidFill>
            </a:endParaRPr>
          </a:p>
        </p:txBody>
      </p:sp>
      <p:sp>
        <p:nvSpPr>
          <p:cNvPr id="765" name="Google Shape;765;p65"/>
          <p:cNvSpPr txBox="1">
            <a:spLocks noGrp="1"/>
          </p:cNvSpPr>
          <p:nvPr>
            <p:ph type="sldNum" idx="12"/>
          </p:nvPr>
        </p:nvSpPr>
        <p:spPr>
          <a:xfrm>
            <a:off x="9222800" y="6541584"/>
            <a:ext cx="2743200" cy="277200"/>
          </a:xfrm>
          <a:prstGeom prst="rect">
            <a:avLst/>
          </a:prstGeom>
          <a:noFill/>
          <a:ln>
            <a:noFill/>
          </a:ln>
        </p:spPr>
        <p:txBody>
          <a:bodyPr spcFirstLastPara="1" vert="horz" wrap="square" lIns="0" tIns="60933" rIns="0" bIns="0" rtlCol="0" anchor="b" anchorCtr="0">
            <a:noAutofit/>
          </a:bodyPr>
          <a:lstStyle/>
          <a:p>
            <a:pPr>
              <a:buClr>
                <a:srgbClr val="000000"/>
              </a:buClr>
            </a:pPr>
            <a:fld id="{00000000-1234-1234-1234-123412341234}" type="slidenum">
              <a:rPr lang="en-US"/>
              <a:pPr>
                <a:buClr>
                  <a:srgbClr val="000000"/>
                </a:buClr>
              </a:pPr>
              <a:t>27</a:t>
            </a:fld>
            <a:endParaRPr/>
          </a:p>
        </p:txBody>
      </p:sp>
      <p:sp>
        <p:nvSpPr>
          <p:cNvPr id="766" name="Google Shape;766;p65"/>
          <p:cNvSpPr txBox="1"/>
          <p:nvPr/>
        </p:nvSpPr>
        <p:spPr>
          <a:xfrm>
            <a:off x="5225133" y="1146567"/>
            <a:ext cx="6724800" cy="5416827"/>
          </a:xfrm>
          <a:prstGeom prst="rect">
            <a:avLst/>
          </a:prstGeom>
          <a:noFill/>
          <a:ln>
            <a:noFill/>
          </a:ln>
        </p:spPr>
        <p:txBody>
          <a:bodyPr spcFirstLastPara="1" wrap="square" lIns="121900" tIns="121900" rIns="121900" bIns="121900" anchor="t" anchorCtr="0">
            <a:spAutoFit/>
          </a:bodyPr>
          <a:lstStyle/>
          <a:p>
            <a:pPr marL="1219170"/>
            <a:endParaRPr sz="2400" dirty="0"/>
          </a:p>
          <a:p>
            <a:pPr marL="609585" indent="-423323">
              <a:buSzPts val="1400"/>
              <a:buChar char="●"/>
            </a:pPr>
            <a:r>
              <a:rPr lang="en-US" sz="2400" dirty="0">
                <a:solidFill>
                  <a:schemeClr val="accent1"/>
                </a:solidFill>
              </a:rPr>
              <a:t>W/</a:t>
            </a:r>
            <a:r>
              <a:rPr lang="en-US" sz="2400" dirty="0" err="1">
                <a:solidFill>
                  <a:schemeClr val="accent1"/>
                </a:solidFill>
              </a:rPr>
              <a:t>SciFi</a:t>
            </a:r>
            <a:r>
              <a:rPr lang="en-US" sz="2400" dirty="0"/>
              <a:t>: scintillating fibers embedded in W/epoxy mix</a:t>
            </a:r>
            <a:endParaRPr sz="2400" dirty="0"/>
          </a:p>
          <a:p>
            <a:pPr marL="1219170" lvl="1" indent="-423323">
              <a:buSzPts val="1400"/>
              <a:buChar char="○"/>
            </a:pPr>
            <a:r>
              <a:rPr lang="en-US" sz="2400" dirty="0"/>
              <a:t>Similar to sPHENIX  </a:t>
            </a:r>
            <a:r>
              <a:rPr lang="en-US" sz="2400" dirty="0">
                <a:solidFill>
                  <a:schemeClr val="hlink"/>
                </a:solidFill>
              </a:rPr>
              <a:t>W/</a:t>
            </a:r>
            <a:r>
              <a:rPr lang="en-US" sz="2400" dirty="0" err="1">
                <a:solidFill>
                  <a:schemeClr val="hlink"/>
                </a:solidFill>
              </a:rPr>
              <a:t>SciFi</a:t>
            </a:r>
            <a:endParaRPr sz="2400" dirty="0"/>
          </a:p>
          <a:p>
            <a:pPr marL="1219170" lvl="1" indent="-423323">
              <a:buSzPts val="1400"/>
              <a:buChar char="○"/>
            </a:pPr>
            <a:r>
              <a:rPr lang="en-US" sz="2400" dirty="0">
                <a:solidFill>
                  <a:schemeClr val="hlink"/>
                </a:solidFill>
              </a:rPr>
              <a:t>X /X</a:t>
            </a:r>
            <a:r>
              <a:rPr lang="en-US" sz="2400" baseline="-25000" dirty="0">
                <a:solidFill>
                  <a:schemeClr val="hlink"/>
                </a:solidFill>
              </a:rPr>
              <a:t>0</a:t>
            </a:r>
            <a:r>
              <a:rPr lang="en-US" sz="2400" dirty="0"/>
              <a:t> = 23 (17 cm + 10 cm readout), 2.5 x 2.5 cm towers (</a:t>
            </a:r>
            <a:r>
              <a:rPr lang="en-US" sz="2400" dirty="0">
                <a:solidFill>
                  <a:schemeClr val="hlink"/>
                </a:solidFill>
              </a:rPr>
              <a:t>R</a:t>
            </a:r>
            <a:r>
              <a:rPr lang="en-US" sz="2400" baseline="-25000" dirty="0">
                <a:solidFill>
                  <a:schemeClr val="hlink"/>
                </a:solidFill>
              </a:rPr>
              <a:t>M</a:t>
            </a:r>
            <a:r>
              <a:rPr lang="en-US" sz="2400" dirty="0"/>
              <a:t>=~2.3 cm)</a:t>
            </a:r>
            <a:endParaRPr sz="2400" dirty="0"/>
          </a:p>
          <a:p>
            <a:pPr marL="1219170" lvl="1" indent="-423323">
              <a:buSzPts val="1400"/>
              <a:buChar char="○"/>
            </a:pPr>
            <a:r>
              <a:rPr lang="en-US" sz="2400" dirty="0"/>
              <a:t>Easier construction for </a:t>
            </a:r>
            <a:r>
              <a:rPr lang="en-US" sz="2400" dirty="0" err="1"/>
              <a:t>WSciFi</a:t>
            </a:r>
            <a:r>
              <a:rPr lang="en-US" sz="2400" dirty="0"/>
              <a:t> calorimeter</a:t>
            </a:r>
            <a:endParaRPr sz="2400" dirty="0"/>
          </a:p>
          <a:p>
            <a:pPr marL="1219170" lvl="1" indent="-423323">
              <a:buSzPts val="1400"/>
              <a:buChar char="○"/>
            </a:pPr>
            <a:r>
              <a:rPr lang="en-US" sz="2400" dirty="0"/>
              <a:t>Compactness and higher EM-shower containment</a:t>
            </a:r>
            <a:endParaRPr sz="2400" dirty="0"/>
          </a:p>
          <a:p>
            <a:pPr marL="1219170"/>
            <a:endParaRPr sz="2400" dirty="0"/>
          </a:p>
          <a:p>
            <a:pPr marL="609585"/>
            <a:endParaRPr sz="2400" dirty="0"/>
          </a:p>
          <a:p>
            <a:endParaRPr sz="2400" dirty="0"/>
          </a:p>
          <a:p>
            <a:endParaRPr sz="2400" dirty="0"/>
          </a:p>
          <a:p>
            <a:endParaRPr sz="2400" dirty="0"/>
          </a:p>
        </p:txBody>
      </p:sp>
      <p:pic>
        <p:nvPicPr>
          <p:cNvPr id="768" name="Google Shape;768;p65"/>
          <p:cNvPicPr preferRelativeResize="0"/>
          <p:nvPr/>
        </p:nvPicPr>
        <p:blipFill>
          <a:blip r:embed="rId3">
            <a:alphaModFix/>
          </a:blip>
          <a:stretch>
            <a:fillRect/>
          </a:stretch>
        </p:blipFill>
        <p:spPr>
          <a:xfrm>
            <a:off x="609601" y="1475496"/>
            <a:ext cx="2210767" cy="2183500"/>
          </a:xfrm>
          <a:prstGeom prst="rect">
            <a:avLst/>
          </a:prstGeom>
          <a:noFill/>
          <a:ln>
            <a:noFill/>
          </a:ln>
        </p:spPr>
      </p:pic>
      <p:sp>
        <p:nvSpPr>
          <p:cNvPr id="769" name="Google Shape;769;p65"/>
          <p:cNvSpPr txBox="1"/>
          <p:nvPr/>
        </p:nvSpPr>
        <p:spPr>
          <a:xfrm>
            <a:off x="609601" y="3987925"/>
            <a:ext cx="5011200" cy="1723508"/>
          </a:xfrm>
          <a:prstGeom prst="rect">
            <a:avLst/>
          </a:prstGeom>
          <a:noFill/>
          <a:ln>
            <a:noFill/>
          </a:ln>
        </p:spPr>
        <p:txBody>
          <a:bodyPr spcFirstLastPara="1" wrap="square" lIns="121900" tIns="121900" rIns="121900" bIns="121900" anchor="t" anchorCtr="0">
            <a:spAutoFit/>
          </a:bodyPr>
          <a:lstStyle/>
          <a:p>
            <a:r>
              <a:rPr lang="en-US" sz="1600"/>
              <a:t>R&amp;D: Improvement of light collection eff. and uniformity</a:t>
            </a:r>
            <a:endParaRPr sz="1600"/>
          </a:p>
          <a:p>
            <a:endParaRPr sz="1600"/>
          </a:p>
          <a:p>
            <a:r>
              <a:rPr lang="en-US" sz="1600"/>
              <a:t>Simulations:</a:t>
            </a:r>
            <a:endParaRPr sz="1600"/>
          </a:p>
          <a:p>
            <a:pPr marL="609585" indent="-406390">
              <a:buSzPts val="1200"/>
              <a:buChar char="●"/>
            </a:pPr>
            <a:r>
              <a:rPr lang="en-US" sz="1600"/>
              <a:t>Expected </a:t>
            </a:r>
            <a:r>
              <a:rPr lang="en-US" sz="1600">
                <a:solidFill>
                  <a:schemeClr val="dk2"/>
                </a:solidFill>
              </a:rPr>
              <a:t>E resolution</a:t>
            </a:r>
            <a:r>
              <a:rPr lang="en-US" sz="1600"/>
              <a:t> ∼ 11%/√E ⊕ 2%</a:t>
            </a:r>
            <a:endParaRPr sz="1600"/>
          </a:p>
          <a:p>
            <a:pPr marL="609585" indent="-406390">
              <a:buSzPts val="1200"/>
              <a:buChar char="●"/>
            </a:pPr>
            <a:r>
              <a:rPr lang="en-US" sz="1600"/>
              <a:t>Can effectively </a:t>
            </a:r>
            <a:r>
              <a:rPr lang="en-US" sz="1600">
                <a:solidFill>
                  <a:schemeClr val="dk2"/>
                </a:solidFill>
              </a:rPr>
              <a:t>separate ɣ/π</a:t>
            </a:r>
            <a:r>
              <a:rPr lang="en-US" sz="1600" baseline="30000">
                <a:solidFill>
                  <a:schemeClr val="dk2"/>
                </a:solidFill>
              </a:rPr>
              <a:t>0</a:t>
            </a:r>
            <a:r>
              <a:rPr lang="en-US" sz="1600">
                <a:solidFill>
                  <a:schemeClr val="dk2"/>
                </a:solidFill>
              </a:rPr>
              <a:t> </a:t>
            </a:r>
            <a:r>
              <a:rPr lang="en-US" sz="1600">
                <a:solidFill>
                  <a:srgbClr val="1C1C1C"/>
                </a:solidFill>
              </a:rPr>
              <a:t>(z = 3.5 m) with ML methods</a:t>
            </a:r>
            <a:r>
              <a:rPr lang="en-US" sz="1600">
                <a:solidFill>
                  <a:schemeClr val="dk2"/>
                </a:solidFill>
              </a:rPr>
              <a:t> </a:t>
            </a:r>
            <a:endParaRPr sz="1600"/>
          </a:p>
        </p:txBody>
      </p:sp>
      <p:pic>
        <p:nvPicPr>
          <p:cNvPr id="770" name="Google Shape;770;p65"/>
          <p:cNvPicPr preferRelativeResize="0"/>
          <p:nvPr/>
        </p:nvPicPr>
        <p:blipFill>
          <a:blip r:embed="rId4">
            <a:alphaModFix/>
          </a:blip>
          <a:stretch>
            <a:fillRect/>
          </a:stretch>
        </p:blipFill>
        <p:spPr>
          <a:xfrm>
            <a:off x="3054334" y="1577756"/>
            <a:ext cx="2340033" cy="1586567"/>
          </a:xfrm>
          <a:prstGeom prst="rect">
            <a:avLst/>
          </a:prstGeom>
          <a:noFill/>
          <a:ln>
            <a:noFill/>
          </a:ln>
        </p:spPr>
      </p:pic>
      <p:sp>
        <p:nvSpPr>
          <p:cNvPr id="2" name="Date Placeholder 1">
            <a:extLst>
              <a:ext uri="{FF2B5EF4-FFF2-40B4-BE49-F238E27FC236}">
                <a16:creationId xmlns:a16="http://schemas.microsoft.com/office/drawing/2014/main" id="{394DA996-5C58-21C9-CFF0-012DBBD711B8}"/>
              </a:ext>
            </a:extLst>
          </p:cNvPr>
          <p:cNvSpPr>
            <a:spLocks noGrp="1"/>
          </p:cNvSpPr>
          <p:nvPr>
            <p:ph type="dt" sz="half" idx="10"/>
          </p:nvPr>
        </p:nvSpPr>
        <p:spPr/>
        <p:txBody>
          <a:bodyPr/>
          <a:lstStyle/>
          <a:p>
            <a:r>
              <a:rPr lang="en-US"/>
              <a:t>6/9/2023</a:t>
            </a:r>
          </a:p>
        </p:txBody>
      </p:sp>
      <p:sp>
        <p:nvSpPr>
          <p:cNvPr id="3" name="Footer Placeholder 2">
            <a:extLst>
              <a:ext uri="{FF2B5EF4-FFF2-40B4-BE49-F238E27FC236}">
                <a16:creationId xmlns:a16="http://schemas.microsoft.com/office/drawing/2014/main" id="{A2370AF9-BE22-C7CC-D4C8-FAF534A2E2B4}"/>
              </a:ext>
            </a:extLst>
          </p:cNvPr>
          <p:cNvSpPr>
            <a:spLocks noGrp="1"/>
          </p:cNvSpPr>
          <p:nvPr>
            <p:ph type="ftr" sz="quarter" idx="11"/>
          </p:nvPr>
        </p:nvSpPr>
        <p:spPr/>
        <p:txBody>
          <a:bodyPr/>
          <a:lstStyle/>
          <a:p>
            <a:r>
              <a:rPr lang="en-US"/>
              <a:t>2023 CTEQ Summer School</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66"/>
          <p:cNvSpPr txBox="1">
            <a:spLocks noGrp="1"/>
          </p:cNvSpPr>
          <p:nvPr>
            <p:ph type="title"/>
          </p:nvPr>
        </p:nvSpPr>
        <p:spPr>
          <a:xfrm>
            <a:off x="465935" y="344735"/>
            <a:ext cx="10515600" cy="562000"/>
          </a:xfrm>
          <a:prstGeom prst="rect">
            <a:avLst/>
          </a:prstGeom>
          <a:noFill/>
          <a:ln>
            <a:noFill/>
          </a:ln>
        </p:spPr>
        <p:txBody>
          <a:bodyPr spcFirstLastPara="1" vert="horz" wrap="square" lIns="0" tIns="0" rIns="0" bIns="0" rtlCol="0" anchor="b" anchorCtr="0">
            <a:noAutofit/>
          </a:bodyPr>
          <a:lstStyle/>
          <a:p>
            <a:pPr>
              <a:lnSpc>
                <a:spcPct val="95000"/>
              </a:lnSpc>
              <a:spcBef>
                <a:spcPts val="0"/>
              </a:spcBef>
              <a:buClr>
                <a:srgbClr val="232425"/>
              </a:buClr>
              <a:buSzPts val="2800"/>
            </a:pPr>
            <a:r>
              <a:rPr lang="en-US" b="1" dirty="0">
                <a:solidFill>
                  <a:schemeClr val="accent1"/>
                </a:solidFill>
              </a:rPr>
              <a:t>Forward Hadronic Calorimetry</a:t>
            </a:r>
            <a:endParaRPr b="1" dirty="0">
              <a:solidFill>
                <a:schemeClr val="accent1"/>
              </a:solidFill>
            </a:endParaRPr>
          </a:p>
        </p:txBody>
      </p:sp>
      <p:sp>
        <p:nvSpPr>
          <p:cNvPr id="777" name="Google Shape;777;p66"/>
          <p:cNvSpPr txBox="1">
            <a:spLocks noGrp="1"/>
          </p:cNvSpPr>
          <p:nvPr>
            <p:ph type="sldNum" idx="12"/>
          </p:nvPr>
        </p:nvSpPr>
        <p:spPr>
          <a:xfrm>
            <a:off x="9222800" y="6541584"/>
            <a:ext cx="2743200" cy="277200"/>
          </a:xfrm>
          <a:prstGeom prst="rect">
            <a:avLst/>
          </a:prstGeom>
          <a:noFill/>
          <a:ln>
            <a:noFill/>
          </a:ln>
        </p:spPr>
        <p:txBody>
          <a:bodyPr spcFirstLastPara="1" vert="horz" wrap="square" lIns="0" tIns="60933" rIns="0" bIns="0" rtlCol="0" anchor="b" anchorCtr="0">
            <a:noAutofit/>
          </a:bodyPr>
          <a:lstStyle/>
          <a:p>
            <a:pPr>
              <a:buClr>
                <a:srgbClr val="000000"/>
              </a:buClr>
            </a:pPr>
            <a:fld id="{00000000-1234-1234-1234-123412341234}" type="slidenum">
              <a:rPr lang="en-US"/>
              <a:pPr>
                <a:buClr>
                  <a:srgbClr val="000000"/>
                </a:buClr>
              </a:pPr>
              <a:t>28</a:t>
            </a:fld>
            <a:endParaRPr/>
          </a:p>
        </p:txBody>
      </p:sp>
      <p:sp>
        <p:nvSpPr>
          <p:cNvPr id="778" name="Google Shape;778;p66"/>
          <p:cNvSpPr txBox="1"/>
          <p:nvPr/>
        </p:nvSpPr>
        <p:spPr>
          <a:xfrm>
            <a:off x="5906000" y="997834"/>
            <a:ext cx="6060000" cy="8002150"/>
          </a:xfrm>
          <a:prstGeom prst="rect">
            <a:avLst/>
          </a:prstGeom>
          <a:noFill/>
          <a:ln>
            <a:noFill/>
          </a:ln>
        </p:spPr>
        <p:txBody>
          <a:bodyPr spcFirstLastPara="1" wrap="square" lIns="121900" tIns="121900" rIns="121900" bIns="121900" anchor="t" anchorCtr="0">
            <a:spAutoFit/>
          </a:bodyPr>
          <a:lstStyle/>
          <a:p>
            <a:r>
              <a:rPr lang="en-US" sz="2400" dirty="0"/>
              <a:t>Design based on longitudinally separated steel and scintillator tiles (ORNL)</a:t>
            </a:r>
            <a:endParaRPr sz="2400" dirty="0"/>
          </a:p>
          <a:p>
            <a:pPr marL="609585" indent="-423323">
              <a:buSzPts val="1400"/>
              <a:buChar char="●"/>
            </a:pPr>
            <a:r>
              <a:rPr lang="en-US" sz="2400" dirty="0">
                <a:solidFill>
                  <a:srgbClr val="0065A2"/>
                </a:solidFill>
              </a:rPr>
              <a:t>Inspired by Projectile Spectator Detector </a:t>
            </a:r>
            <a:r>
              <a:rPr lang="en-US" sz="2400" dirty="0"/>
              <a:t>(CBM)</a:t>
            </a:r>
            <a:endParaRPr sz="2400" dirty="0"/>
          </a:p>
          <a:p>
            <a:pPr marL="1219170" lvl="1" indent="-423323">
              <a:buSzPts val="1400"/>
              <a:buChar char="○"/>
            </a:pPr>
            <a:r>
              <a:rPr lang="en-US" sz="2400" dirty="0"/>
              <a:t>60 layers of steel-sci plates + 10 layers of W-Sci plates (5 x 5 cm towers)</a:t>
            </a:r>
            <a:endParaRPr sz="2400" dirty="0"/>
          </a:p>
          <a:p>
            <a:pPr marL="1219170" lvl="1" indent="-423323">
              <a:buSzPts val="1400"/>
              <a:buChar char="○"/>
            </a:pPr>
            <a:r>
              <a:rPr lang="en-US" sz="2400" dirty="0"/>
              <a:t>7 signals per tower (from 10 plates)</a:t>
            </a:r>
            <a:endParaRPr sz="2400" dirty="0"/>
          </a:p>
          <a:p>
            <a:pPr marL="1219170" lvl="1" indent="-423323">
              <a:buSzPts val="1400"/>
              <a:buChar char="○"/>
            </a:pPr>
            <a:r>
              <a:rPr lang="en-US" sz="2400" dirty="0"/>
              <a:t>λ/λ</a:t>
            </a:r>
            <a:r>
              <a:rPr lang="en-US" sz="2400" baseline="-25000" dirty="0"/>
              <a:t>0</a:t>
            </a:r>
            <a:r>
              <a:rPr lang="en-US" sz="2400" dirty="0"/>
              <a:t> = 6.9 (HCAL only, larger shower containment)</a:t>
            </a:r>
            <a:endParaRPr sz="2400" dirty="0"/>
          </a:p>
          <a:p>
            <a:endParaRPr sz="2400" dirty="0"/>
          </a:p>
          <a:p>
            <a:pPr marL="1219170"/>
            <a:endParaRPr sz="2400" dirty="0"/>
          </a:p>
          <a:p>
            <a:pPr marL="609585" indent="-423323">
              <a:buSzPts val="1400"/>
              <a:buChar char="●"/>
            </a:pPr>
            <a:r>
              <a:rPr lang="en-US" sz="2400" dirty="0"/>
              <a:t>Ongoing efforts to explore granular inlay around beampipe</a:t>
            </a:r>
            <a:endParaRPr sz="2400" dirty="0"/>
          </a:p>
          <a:p>
            <a:endParaRPr sz="2400" dirty="0"/>
          </a:p>
          <a:p>
            <a:endParaRPr sz="2400" dirty="0"/>
          </a:p>
          <a:p>
            <a:endParaRPr sz="2400" dirty="0"/>
          </a:p>
          <a:p>
            <a:pPr marL="609585"/>
            <a:endParaRPr sz="2400" dirty="0"/>
          </a:p>
          <a:p>
            <a:endParaRPr sz="2400" dirty="0"/>
          </a:p>
          <a:p>
            <a:endParaRPr sz="2400" dirty="0"/>
          </a:p>
          <a:p>
            <a:endParaRPr sz="2400" dirty="0"/>
          </a:p>
        </p:txBody>
      </p:sp>
      <p:pic>
        <p:nvPicPr>
          <p:cNvPr id="780" name="Google Shape;780;p66"/>
          <p:cNvPicPr preferRelativeResize="0"/>
          <p:nvPr/>
        </p:nvPicPr>
        <p:blipFill>
          <a:blip r:embed="rId3">
            <a:alphaModFix/>
          </a:blip>
          <a:stretch>
            <a:fillRect/>
          </a:stretch>
        </p:blipFill>
        <p:spPr>
          <a:xfrm>
            <a:off x="718227" y="4318567"/>
            <a:ext cx="4213002" cy="2660106"/>
          </a:xfrm>
          <a:prstGeom prst="rect">
            <a:avLst/>
          </a:prstGeom>
          <a:noFill/>
          <a:ln>
            <a:noFill/>
          </a:ln>
        </p:spPr>
      </p:pic>
      <p:pic>
        <p:nvPicPr>
          <p:cNvPr id="781" name="Google Shape;781;p66"/>
          <p:cNvPicPr preferRelativeResize="0"/>
          <p:nvPr/>
        </p:nvPicPr>
        <p:blipFill>
          <a:blip r:embed="rId4">
            <a:alphaModFix/>
          </a:blip>
          <a:stretch>
            <a:fillRect/>
          </a:stretch>
        </p:blipFill>
        <p:spPr>
          <a:xfrm>
            <a:off x="450177" y="910115"/>
            <a:ext cx="5273558" cy="3408452"/>
          </a:xfrm>
          <a:prstGeom prst="rect">
            <a:avLst/>
          </a:prstGeom>
          <a:noFill/>
          <a:ln>
            <a:noFill/>
          </a:ln>
        </p:spPr>
      </p:pic>
      <p:sp>
        <p:nvSpPr>
          <p:cNvPr id="2" name="Date Placeholder 1">
            <a:extLst>
              <a:ext uri="{FF2B5EF4-FFF2-40B4-BE49-F238E27FC236}">
                <a16:creationId xmlns:a16="http://schemas.microsoft.com/office/drawing/2014/main" id="{25FAE48C-A08A-0A11-391C-89E402197C1A}"/>
              </a:ext>
            </a:extLst>
          </p:cNvPr>
          <p:cNvSpPr>
            <a:spLocks noGrp="1"/>
          </p:cNvSpPr>
          <p:nvPr>
            <p:ph type="dt" sz="half" idx="10"/>
          </p:nvPr>
        </p:nvSpPr>
        <p:spPr/>
        <p:txBody>
          <a:bodyPr/>
          <a:lstStyle/>
          <a:p>
            <a:r>
              <a:rPr lang="en-US"/>
              <a:t>6/9/2023</a:t>
            </a:r>
          </a:p>
        </p:txBody>
      </p:sp>
      <p:sp>
        <p:nvSpPr>
          <p:cNvPr id="3" name="Footer Placeholder 2">
            <a:extLst>
              <a:ext uri="{FF2B5EF4-FFF2-40B4-BE49-F238E27FC236}">
                <a16:creationId xmlns:a16="http://schemas.microsoft.com/office/drawing/2014/main" id="{40925FC0-15C8-31AA-4776-E7CF758F0E64}"/>
              </a:ext>
            </a:extLst>
          </p:cNvPr>
          <p:cNvSpPr>
            <a:spLocks noGrp="1"/>
          </p:cNvSpPr>
          <p:nvPr>
            <p:ph type="ftr" sz="quarter" idx="11"/>
          </p:nvPr>
        </p:nvSpPr>
        <p:spPr/>
        <p:txBody>
          <a:bodyPr/>
          <a:lstStyle/>
          <a:p>
            <a:r>
              <a:rPr lang="en-US"/>
              <a:t>2023 CTEQ Summer School</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7026D-1C11-4871-0453-C2DA501AA34D}"/>
              </a:ext>
            </a:extLst>
          </p:cNvPr>
          <p:cNvSpPr>
            <a:spLocks noGrp="1"/>
          </p:cNvSpPr>
          <p:nvPr>
            <p:ph type="title"/>
          </p:nvPr>
        </p:nvSpPr>
        <p:spPr/>
        <p:txBody>
          <a:bodyPr/>
          <a:lstStyle/>
          <a:p>
            <a:r>
              <a:rPr lang="en-US" b="1" dirty="0">
                <a:solidFill>
                  <a:schemeClr val="accent1"/>
                </a:solidFill>
              </a:rPr>
              <a:t>Particle Identification</a:t>
            </a:r>
          </a:p>
        </p:txBody>
      </p:sp>
      <p:sp>
        <p:nvSpPr>
          <p:cNvPr id="3" name="Content Placeholder 2">
            <a:extLst>
              <a:ext uri="{FF2B5EF4-FFF2-40B4-BE49-F238E27FC236}">
                <a16:creationId xmlns:a16="http://schemas.microsoft.com/office/drawing/2014/main" id="{4A28BF44-DB12-AE0C-4070-A1B578FC295E}"/>
              </a:ext>
            </a:extLst>
          </p:cNvPr>
          <p:cNvSpPr>
            <a:spLocks noGrp="1"/>
          </p:cNvSpPr>
          <p:nvPr>
            <p:ph idx="1"/>
          </p:nvPr>
        </p:nvSpPr>
        <p:spPr/>
        <p:txBody>
          <a:bodyPr>
            <a:normAutofit lnSpcReduction="10000"/>
          </a:bodyPr>
          <a:lstStyle/>
          <a:p>
            <a:r>
              <a:rPr lang="en-US" dirty="0"/>
              <a:t>Sometimes it’s just not enough to know that a particle passed by (and maybe it’s charge).  Some physics requires that we </a:t>
            </a:r>
            <a:r>
              <a:rPr lang="en-US" i="1" dirty="0"/>
              <a:t>identify </a:t>
            </a:r>
            <a:r>
              <a:rPr lang="en-US" dirty="0"/>
              <a:t>the particle as an electron, muon, proton, pion, kaon, etc.  </a:t>
            </a:r>
          </a:p>
          <a:p>
            <a:endParaRPr lang="en-US" dirty="0"/>
          </a:p>
          <a:p>
            <a:r>
              <a:rPr lang="en-US" dirty="0"/>
              <a:t>Many techniques: </a:t>
            </a:r>
          </a:p>
          <a:p>
            <a:pPr lvl="1"/>
            <a:r>
              <a:rPr lang="en-US" dirty="0"/>
              <a:t>Electrons: match momentum (tracking) and calorimetry (energy)</a:t>
            </a:r>
          </a:p>
          <a:p>
            <a:pPr lvl="1"/>
            <a:r>
              <a:rPr lang="en-US" dirty="0"/>
              <a:t>Reconstruct a decay (calculate invariant mass) </a:t>
            </a:r>
          </a:p>
          <a:p>
            <a:pPr lvl="1"/>
            <a:r>
              <a:rPr lang="en-US" dirty="0"/>
              <a:t>Penetration depth (muons)</a:t>
            </a:r>
          </a:p>
          <a:p>
            <a:pPr lvl="1"/>
            <a:r>
              <a:rPr lang="en-US" dirty="0"/>
              <a:t>Time of Flight (sensitive to velocity)</a:t>
            </a:r>
          </a:p>
          <a:p>
            <a:pPr lvl="1"/>
            <a:r>
              <a:rPr lang="en-US" dirty="0"/>
              <a:t>Cerenkov radiation (sensitive to velocity)</a:t>
            </a:r>
          </a:p>
          <a:p>
            <a:pPr lvl="1"/>
            <a:r>
              <a:rPr lang="en-US" dirty="0"/>
              <a:t>…</a:t>
            </a:r>
          </a:p>
        </p:txBody>
      </p:sp>
      <p:sp>
        <p:nvSpPr>
          <p:cNvPr id="4" name="Date Placeholder 3">
            <a:extLst>
              <a:ext uri="{FF2B5EF4-FFF2-40B4-BE49-F238E27FC236}">
                <a16:creationId xmlns:a16="http://schemas.microsoft.com/office/drawing/2014/main" id="{ADA1FFB0-4041-9D8C-8C35-88EDC8C7106C}"/>
              </a:ext>
            </a:extLst>
          </p:cNvPr>
          <p:cNvSpPr>
            <a:spLocks noGrp="1"/>
          </p:cNvSpPr>
          <p:nvPr>
            <p:ph type="dt" sz="half" idx="10"/>
          </p:nvPr>
        </p:nvSpPr>
        <p:spPr/>
        <p:txBody>
          <a:bodyPr/>
          <a:lstStyle/>
          <a:p>
            <a:pPr>
              <a:defRPr/>
            </a:pPr>
            <a:r>
              <a:rPr lang="en-US"/>
              <a:t>6/9/2023</a:t>
            </a:r>
          </a:p>
        </p:txBody>
      </p:sp>
      <p:sp>
        <p:nvSpPr>
          <p:cNvPr id="5" name="Footer Placeholder 4">
            <a:extLst>
              <a:ext uri="{FF2B5EF4-FFF2-40B4-BE49-F238E27FC236}">
                <a16:creationId xmlns:a16="http://schemas.microsoft.com/office/drawing/2014/main" id="{92262B53-8586-905D-5B15-FDF87E1D00A4}"/>
              </a:ext>
            </a:extLst>
          </p:cNvPr>
          <p:cNvSpPr>
            <a:spLocks noGrp="1"/>
          </p:cNvSpPr>
          <p:nvPr>
            <p:ph type="ftr" sz="quarter" idx="11"/>
          </p:nvPr>
        </p:nvSpPr>
        <p:spPr/>
        <p:txBody>
          <a:bodyPr/>
          <a:lstStyle/>
          <a:p>
            <a:pPr>
              <a:defRPr/>
            </a:pPr>
            <a:r>
              <a:rPr lang="en-US"/>
              <a:t>2023 CTEQ Summer School</a:t>
            </a:r>
          </a:p>
        </p:txBody>
      </p:sp>
      <p:sp>
        <p:nvSpPr>
          <p:cNvPr id="6" name="Slide Number Placeholder 5">
            <a:extLst>
              <a:ext uri="{FF2B5EF4-FFF2-40B4-BE49-F238E27FC236}">
                <a16:creationId xmlns:a16="http://schemas.microsoft.com/office/drawing/2014/main" id="{3218D593-86DC-6265-E17A-761042D74AC6}"/>
              </a:ext>
            </a:extLst>
          </p:cNvPr>
          <p:cNvSpPr>
            <a:spLocks noGrp="1"/>
          </p:cNvSpPr>
          <p:nvPr>
            <p:ph type="sldNum" sz="quarter" idx="12"/>
          </p:nvPr>
        </p:nvSpPr>
        <p:spPr/>
        <p:txBody>
          <a:bodyPr/>
          <a:lstStyle/>
          <a:p>
            <a:pPr>
              <a:defRPr/>
            </a:pPr>
            <a:fld id="{F8877072-6434-4C11-A2E6-676C8666E3EA}" type="slidenum">
              <a:rPr lang="en-US" altLang="en-US" smtClean="0"/>
              <a:pPr>
                <a:defRPr/>
              </a:pPr>
              <a:t>29</a:t>
            </a:fld>
            <a:endParaRPr lang="en-US" altLang="en-US"/>
          </a:p>
        </p:txBody>
      </p:sp>
    </p:spTree>
    <p:extLst>
      <p:ext uri="{BB962C8B-B14F-4D97-AF65-F5344CB8AC3E}">
        <p14:creationId xmlns:p14="http://schemas.microsoft.com/office/powerpoint/2010/main" val="863886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6C77B-A5EB-9147-5BEC-A71A8E94E9BE}"/>
              </a:ext>
            </a:extLst>
          </p:cNvPr>
          <p:cNvSpPr>
            <a:spLocks noGrp="1"/>
          </p:cNvSpPr>
          <p:nvPr>
            <p:ph type="title"/>
          </p:nvPr>
        </p:nvSpPr>
        <p:spPr>
          <a:xfrm>
            <a:off x="838200" y="365125"/>
            <a:ext cx="10515600" cy="671675"/>
          </a:xfrm>
        </p:spPr>
        <p:txBody>
          <a:bodyPr>
            <a:noAutofit/>
          </a:bodyPr>
          <a:lstStyle/>
          <a:p>
            <a:r>
              <a:rPr lang="en-US" b="1" dirty="0">
                <a:solidFill>
                  <a:schemeClr val="accent1"/>
                </a:solidFill>
              </a:rPr>
              <a:t>How Do You Study the Structure of Matter?</a:t>
            </a:r>
          </a:p>
        </p:txBody>
      </p:sp>
      <p:sp>
        <p:nvSpPr>
          <p:cNvPr id="3" name="Date Placeholder 2">
            <a:extLst>
              <a:ext uri="{FF2B5EF4-FFF2-40B4-BE49-F238E27FC236}">
                <a16:creationId xmlns:a16="http://schemas.microsoft.com/office/drawing/2014/main" id="{32AF85C7-C051-F82D-A1CF-90A40AAB9E84}"/>
              </a:ext>
            </a:extLst>
          </p:cNvPr>
          <p:cNvSpPr>
            <a:spLocks noGrp="1"/>
          </p:cNvSpPr>
          <p:nvPr>
            <p:ph type="dt" sz="half" idx="10"/>
          </p:nvPr>
        </p:nvSpPr>
        <p:spPr/>
        <p:txBody>
          <a:bodyPr/>
          <a:lstStyle/>
          <a:p>
            <a:r>
              <a:rPr lang="en-US"/>
              <a:t>6/9/2023</a:t>
            </a:r>
          </a:p>
        </p:txBody>
      </p:sp>
      <p:sp>
        <p:nvSpPr>
          <p:cNvPr id="4" name="Footer Placeholder 3">
            <a:extLst>
              <a:ext uri="{FF2B5EF4-FFF2-40B4-BE49-F238E27FC236}">
                <a16:creationId xmlns:a16="http://schemas.microsoft.com/office/drawing/2014/main" id="{AED3CE57-DFE2-AD58-B5BC-5C69D06A38DA}"/>
              </a:ext>
            </a:extLst>
          </p:cNvPr>
          <p:cNvSpPr>
            <a:spLocks noGrp="1"/>
          </p:cNvSpPr>
          <p:nvPr>
            <p:ph type="ftr" sz="quarter" idx="11"/>
          </p:nvPr>
        </p:nvSpPr>
        <p:spPr/>
        <p:txBody>
          <a:bodyPr/>
          <a:lstStyle/>
          <a:p>
            <a:r>
              <a:rPr lang="en-US"/>
              <a:t>2023 CTEQ Summer School</a:t>
            </a:r>
          </a:p>
        </p:txBody>
      </p:sp>
      <p:sp>
        <p:nvSpPr>
          <p:cNvPr id="5" name="Slide Number Placeholder 4">
            <a:extLst>
              <a:ext uri="{FF2B5EF4-FFF2-40B4-BE49-F238E27FC236}">
                <a16:creationId xmlns:a16="http://schemas.microsoft.com/office/drawing/2014/main" id="{425BE097-EB94-6B08-77E0-45787657254E}"/>
              </a:ext>
            </a:extLst>
          </p:cNvPr>
          <p:cNvSpPr>
            <a:spLocks noGrp="1"/>
          </p:cNvSpPr>
          <p:nvPr>
            <p:ph type="sldNum" sz="quarter" idx="12"/>
          </p:nvPr>
        </p:nvSpPr>
        <p:spPr/>
        <p:txBody>
          <a:bodyPr/>
          <a:lstStyle/>
          <a:p>
            <a:fld id="{00A14187-AF44-4271-AA62-1C5C376B8E74}" type="slidenum">
              <a:rPr lang="en-US" smtClean="0"/>
              <a:t>3</a:t>
            </a:fld>
            <a:endParaRPr lang="en-US"/>
          </a:p>
        </p:txBody>
      </p:sp>
      <p:pic>
        <p:nvPicPr>
          <p:cNvPr id="7" name="Picture 6">
            <a:extLst>
              <a:ext uri="{FF2B5EF4-FFF2-40B4-BE49-F238E27FC236}">
                <a16:creationId xmlns:a16="http://schemas.microsoft.com/office/drawing/2014/main" id="{628FFCE5-97D7-2AF4-39A9-2B5008EABECE}"/>
              </a:ext>
            </a:extLst>
          </p:cNvPr>
          <p:cNvPicPr>
            <a:picLocks noChangeAspect="1"/>
          </p:cNvPicPr>
          <p:nvPr/>
        </p:nvPicPr>
        <p:blipFill>
          <a:blip r:embed="rId2"/>
          <a:stretch>
            <a:fillRect/>
          </a:stretch>
        </p:blipFill>
        <p:spPr>
          <a:xfrm>
            <a:off x="127416" y="1407381"/>
            <a:ext cx="4917222" cy="3113902"/>
          </a:xfrm>
          <a:prstGeom prst="rect">
            <a:avLst/>
          </a:prstGeom>
        </p:spPr>
      </p:pic>
      <p:pic>
        <p:nvPicPr>
          <p:cNvPr id="9" name="Picture 8">
            <a:extLst>
              <a:ext uri="{FF2B5EF4-FFF2-40B4-BE49-F238E27FC236}">
                <a16:creationId xmlns:a16="http://schemas.microsoft.com/office/drawing/2014/main" id="{9F0BB28C-2DCD-6013-7F3B-F02D117DB5A3}"/>
              </a:ext>
            </a:extLst>
          </p:cNvPr>
          <p:cNvPicPr>
            <a:picLocks noChangeAspect="1"/>
          </p:cNvPicPr>
          <p:nvPr/>
        </p:nvPicPr>
        <p:blipFill>
          <a:blip r:embed="rId3"/>
          <a:stretch>
            <a:fillRect/>
          </a:stretch>
        </p:blipFill>
        <p:spPr>
          <a:xfrm>
            <a:off x="6194066" y="2066287"/>
            <a:ext cx="5613621" cy="3300967"/>
          </a:xfrm>
          <a:prstGeom prst="rect">
            <a:avLst/>
          </a:prstGeom>
        </p:spPr>
      </p:pic>
      <p:sp>
        <p:nvSpPr>
          <p:cNvPr id="10" name="TextBox 9">
            <a:extLst>
              <a:ext uri="{FF2B5EF4-FFF2-40B4-BE49-F238E27FC236}">
                <a16:creationId xmlns:a16="http://schemas.microsoft.com/office/drawing/2014/main" id="{E8D5A377-92EA-E407-B8E9-61E8CA5E214D}"/>
              </a:ext>
            </a:extLst>
          </p:cNvPr>
          <p:cNvSpPr txBox="1"/>
          <p:nvPr/>
        </p:nvSpPr>
        <p:spPr>
          <a:xfrm>
            <a:off x="5280759" y="1142957"/>
            <a:ext cx="6659682" cy="923330"/>
          </a:xfrm>
          <a:prstGeom prst="rect">
            <a:avLst/>
          </a:prstGeom>
          <a:noFill/>
        </p:spPr>
        <p:txBody>
          <a:bodyPr wrap="square" rtlCol="0">
            <a:spAutoFit/>
          </a:bodyPr>
          <a:lstStyle/>
          <a:p>
            <a:pPr algn="l"/>
            <a:r>
              <a:rPr lang="it-IT" sz="1800" b="1" i="0" u="none" strike="noStrike" baseline="0" dirty="0">
                <a:latin typeface="Carlito-Bold"/>
              </a:rPr>
              <a:t>Deep Inelastic Scattering: e + p → e’ + X</a:t>
            </a:r>
          </a:p>
          <a:p>
            <a:pPr algn="l"/>
            <a:r>
              <a:rPr lang="en-US" sz="1800" b="0" i="0" u="none" strike="noStrike" baseline="0" dirty="0">
                <a:latin typeface="OpenSymbol"/>
              </a:rPr>
              <a:t>● </a:t>
            </a:r>
            <a:r>
              <a:rPr lang="en-US" sz="1800" b="1" i="0" u="none" strike="noStrike" baseline="0" dirty="0">
                <a:latin typeface="Carlito-Bold"/>
              </a:rPr>
              <a:t>Golden process to probe nucleons and nuclei </a:t>
            </a:r>
            <a:r>
              <a:rPr lang="en-US" sz="1800" b="0" i="0" u="none" strike="noStrike" baseline="0" dirty="0">
                <a:latin typeface="Carlito"/>
              </a:rPr>
              <a:t>with electron beams</a:t>
            </a:r>
          </a:p>
          <a:p>
            <a:pPr algn="l"/>
            <a:r>
              <a:rPr lang="en-US" sz="1800" b="0" i="0" u="none" strike="noStrike" baseline="0" dirty="0">
                <a:latin typeface="Carlito"/>
              </a:rPr>
              <a:t>providing the unmatched precision of electromagnetic interactions</a:t>
            </a:r>
            <a:endParaRPr lang="en-US" dirty="0"/>
          </a:p>
        </p:txBody>
      </p:sp>
      <p:sp>
        <p:nvSpPr>
          <p:cNvPr id="11" name="TextBox 10">
            <a:extLst>
              <a:ext uri="{FF2B5EF4-FFF2-40B4-BE49-F238E27FC236}">
                <a16:creationId xmlns:a16="http://schemas.microsoft.com/office/drawing/2014/main" id="{18DA6099-7566-5A5E-5461-FACB0FEB7C57}"/>
              </a:ext>
            </a:extLst>
          </p:cNvPr>
          <p:cNvSpPr txBox="1"/>
          <p:nvPr/>
        </p:nvSpPr>
        <p:spPr>
          <a:xfrm>
            <a:off x="5630400" y="5433020"/>
            <a:ext cx="6454041" cy="923330"/>
          </a:xfrm>
          <a:prstGeom prst="rect">
            <a:avLst/>
          </a:prstGeom>
          <a:noFill/>
        </p:spPr>
        <p:txBody>
          <a:bodyPr wrap="square" rtlCol="0">
            <a:spAutoFit/>
          </a:bodyPr>
          <a:lstStyle/>
          <a:p>
            <a:pPr algn="l"/>
            <a:r>
              <a:rPr lang="en-US" sz="1800" b="0" i="0" u="none" strike="noStrike" baseline="0" dirty="0">
                <a:solidFill>
                  <a:srgbClr val="3465A5"/>
                </a:solidFill>
                <a:latin typeface="Carlito"/>
              </a:rPr>
              <a:t>Center-of-mass energy √s: 20 – 140 GeV</a:t>
            </a:r>
          </a:p>
          <a:p>
            <a:pPr algn="l"/>
            <a:r>
              <a:rPr lang="en-US" sz="1800" b="0" i="0" u="none" strike="noStrike" baseline="0" dirty="0">
                <a:solidFill>
                  <a:srgbClr val="000000"/>
                </a:solidFill>
                <a:latin typeface="OpenSymbol"/>
              </a:rPr>
              <a:t>● </a:t>
            </a:r>
            <a:r>
              <a:rPr lang="en-US" sz="1800" b="0" i="0" u="none" strike="noStrike" baseline="0" dirty="0">
                <a:solidFill>
                  <a:srgbClr val="000000"/>
                </a:solidFill>
                <a:latin typeface="Carlito"/>
              </a:rPr>
              <a:t>Explore QCD landscape over large range of resolution (Q</a:t>
            </a:r>
            <a:r>
              <a:rPr lang="en-US" sz="1800" b="0" i="0" u="none" strike="noStrike" baseline="30000" dirty="0">
                <a:solidFill>
                  <a:srgbClr val="000000"/>
                </a:solidFill>
                <a:latin typeface="Carlito"/>
              </a:rPr>
              <a:t>2</a:t>
            </a:r>
            <a:r>
              <a:rPr lang="en-US" sz="1800" b="0" i="0" u="none" strike="noStrike" baseline="0" dirty="0">
                <a:solidFill>
                  <a:srgbClr val="000000"/>
                </a:solidFill>
                <a:latin typeface="Carlito"/>
              </a:rPr>
              <a:t>) and</a:t>
            </a:r>
          </a:p>
          <a:p>
            <a:pPr algn="l"/>
            <a:r>
              <a:rPr lang="en-US" sz="1800" b="0" i="0" u="none" strike="noStrike" baseline="0" dirty="0">
                <a:solidFill>
                  <a:srgbClr val="000000"/>
                </a:solidFill>
                <a:latin typeface="Carlito"/>
              </a:rPr>
              <a:t>quark/gluon density (1/x)</a:t>
            </a:r>
            <a:endParaRPr lang="en-US" dirty="0"/>
          </a:p>
        </p:txBody>
      </p:sp>
      <p:sp>
        <p:nvSpPr>
          <p:cNvPr id="13" name="TextBox 12">
            <a:extLst>
              <a:ext uri="{FF2B5EF4-FFF2-40B4-BE49-F238E27FC236}">
                <a16:creationId xmlns:a16="http://schemas.microsoft.com/office/drawing/2014/main" id="{520FD3FA-7D95-A5EB-13B8-DB8A79312CB7}"/>
              </a:ext>
            </a:extLst>
          </p:cNvPr>
          <p:cNvSpPr txBox="1"/>
          <p:nvPr/>
        </p:nvSpPr>
        <p:spPr>
          <a:xfrm>
            <a:off x="241448" y="4588199"/>
            <a:ext cx="5176998" cy="1477328"/>
          </a:xfrm>
          <a:prstGeom prst="rect">
            <a:avLst/>
          </a:prstGeom>
          <a:noFill/>
        </p:spPr>
        <p:txBody>
          <a:bodyPr wrap="square" rtlCol="0">
            <a:spAutoFit/>
          </a:bodyPr>
          <a:lstStyle/>
          <a:p>
            <a:pPr algn="l"/>
            <a:r>
              <a:rPr lang="en-US" sz="1800" b="0" i="0" u="none" strike="noStrike" baseline="0" dirty="0">
                <a:latin typeface="Carlito"/>
              </a:rPr>
              <a:t>Q</a:t>
            </a:r>
            <a:r>
              <a:rPr lang="en-US" sz="1800" b="0" i="0" u="none" strike="noStrike" baseline="30000" dirty="0">
                <a:latin typeface="Carlito"/>
              </a:rPr>
              <a:t>2</a:t>
            </a:r>
            <a:r>
              <a:rPr lang="en-US" sz="1800" b="0" i="0" u="none" strike="noStrike" baseline="0" dirty="0">
                <a:latin typeface="Carlito"/>
              </a:rPr>
              <a:t> – resolution power (virtuality of the photon)</a:t>
            </a:r>
          </a:p>
          <a:p>
            <a:pPr algn="l"/>
            <a:r>
              <a:rPr lang="en-US" sz="1800" b="0" i="0" u="none" strike="noStrike" baseline="0" dirty="0">
                <a:latin typeface="Carlito"/>
              </a:rPr>
              <a:t>s – center-of-mass energy squared</a:t>
            </a:r>
          </a:p>
          <a:p>
            <a:pPr algn="l"/>
            <a:r>
              <a:rPr lang="en-US" sz="1800" b="0" i="0" u="none" strike="noStrike" baseline="0" dirty="0">
                <a:latin typeface="Carlito"/>
              </a:rPr>
              <a:t>x - the fraction of the nucleon’s momentum carried by the struck quark</a:t>
            </a:r>
          </a:p>
          <a:p>
            <a:pPr algn="l"/>
            <a:r>
              <a:rPr lang="en-US" sz="1800" b="0" i="0" u="none" strike="noStrike" baseline="0" dirty="0">
                <a:latin typeface="Carlito"/>
              </a:rPr>
              <a:t>y – inelasticity </a:t>
            </a:r>
            <a:endParaRPr lang="en-US" dirty="0"/>
          </a:p>
        </p:txBody>
      </p:sp>
      <p:sp>
        <p:nvSpPr>
          <p:cNvPr id="14" name="TextBox 13">
            <a:extLst>
              <a:ext uri="{FF2B5EF4-FFF2-40B4-BE49-F238E27FC236}">
                <a16:creationId xmlns:a16="http://schemas.microsoft.com/office/drawing/2014/main" id="{C3A79E33-84F2-DC04-376C-27800BACC9E5}"/>
              </a:ext>
            </a:extLst>
          </p:cNvPr>
          <p:cNvSpPr txBox="1"/>
          <p:nvPr/>
        </p:nvSpPr>
        <p:spPr>
          <a:xfrm>
            <a:off x="487416" y="4151951"/>
            <a:ext cx="1665384" cy="369332"/>
          </a:xfrm>
          <a:prstGeom prst="rect">
            <a:avLst/>
          </a:prstGeom>
          <a:noFill/>
        </p:spPr>
        <p:txBody>
          <a:bodyPr wrap="square" rtlCol="0">
            <a:spAutoFit/>
          </a:bodyPr>
          <a:lstStyle/>
          <a:p>
            <a:r>
              <a:rPr lang="en-US" sz="1800" b="1" i="0" u="none" strike="noStrike" baseline="0" dirty="0">
                <a:latin typeface="Carlito-Bold"/>
              </a:rPr>
              <a:t>Q</a:t>
            </a:r>
            <a:r>
              <a:rPr lang="en-US" sz="1800" b="1" i="0" u="none" strike="noStrike" baseline="30000" dirty="0">
                <a:latin typeface="Carlito-Bold"/>
              </a:rPr>
              <a:t>2</a:t>
            </a:r>
            <a:r>
              <a:rPr lang="en-US" sz="1800" b="1" i="0" u="none" strike="noStrike" baseline="0" dirty="0">
                <a:latin typeface="Carlito-Bold"/>
              </a:rPr>
              <a:t> = s ・ x ・ y</a:t>
            </a:r>
          </a:p>
        </p:txBody>
      </p:sp>
    </p:spTree>
    <p:extLst>
      <p:ext uri="{BB962C8B-B14F-4D97-AF65-F5344CB8AC3E}">
        <p14:creationId xmlns:p14="http://schemas.microsoft.com/office/powerpoint/2010/main" val="4227439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EEDB6B10-E3E0-956C-3D91-FD2085CE7B10}"/>
              </a:ext>
            </a:extLst>
          </p:cNvPr>
          <p:cNvSpPr>
            <a:spLocks noGrp="1" noChangeArrowheads="1"/>
          </p:cNvSpPr>
          <p:nvPr>
            <p:ph type="title"/>
          </p:nvPr>
        </p:nvSpPr>
        <p:spPr/>
        <p:txBody>
          <a:bodyPr/>
          <a:lstStyle/>
          <a:p>
            <a:r>
              <a:rPr lang="en-US" altLang="en-US" b="1" dirty="0">
                <a:solidFill>
                  <a:schemeClr val="accent1"/>
                </a:solidFill>
              </a:rPr>
              <a:t>Cerenkov Counters</a:t>
            </a:r>
          </a:p>
        </p:txBody>
      </p:sp>
      <p:sp>
        <p:nvSpPr>
          <p:cNvPr id="33795" name="Rectangle 3">
            <a:extLst>
              <a:ext uri="{FF2B5EF4-FFF2-40B4-BE49-F238E27FC236}">
                <a16:creationId xmlns:a16="http://schemas.microsoft.com/office/drawing/2014/main" id="{EB3F8D1B-2AE0-86C7-E8DE-2BF40C284FF2}"/>
              </a:ext>
            </a:extLst>
          </p:cNvPr>
          <p:cNvSpPr>
            <a:spLocks noGrp="1" noChangeArrowheads="1"/>
          </p:cNvSpPr>
          <p:nvPr>
            <p:ph type="body" idx="1"/>
          </p:nvPr>
        </p:nvSpPr>
        <p:spPr/>
        <p:txBody>
          <a:bodyPr>
            <a:normAutofit fontScale="92500" lnSpcReduction="20000"/>
          </a:bodyPr>
          <a:lstStyle/>
          <a:p>
            <a:pPr>
              <a:lnSpc>
                <a:spcPct val="90000"/>
              </a:lnSpc>
            </a:pPr>
            <a:r>
              <a:rPr lang="en-US" altLang="en-US" dirty="0"/>
              <a:t>Cerenkov light is emitted when a particle travels faster than the speed of light in a medium</a:t>
            </a:r>
          </a:p>
          <a:p>
            <a:pPr lvl="1">
              <a:lnSpc>
                <a:spcPct val="90000"/>
              </a:lnSpc>
            </a:pPr>
            <a:r>
              <a:rPr lang="en-US" altLang="en-US" dirty="0"/>
              <a:t>Similar to a sonic boom (but optical)</a:t>
            </a:r>
          </a:p>
          <a:p>
            <a:pPr lvl="1">
              <a:lnSpc>
                <a:spcPct val="90000"/>
              </a:lnSpc>
            </a:pPr>
            <a:r>
              <a:rPr lang="en-US" altLang="en-US" dirty="0"/>
              <a:t>Light emitted at a characteristic angle:</a:t>
            </a:r>
          </a:p>
          <a:p>
            <a:pPr lvl="1">
              <a:lnSpc>
                <a:spcPct val="90000"/>
              </a:lnSpc>
            </a:pPr>
            <a:endParaRPr lang="en-US" altLang="en-US" dirty="0"/>
          </a:p>
          <a:p>
            <a:pPr marL="457200" lvl="1" indent="0">
              <a:lnSpc>
                <a:spcPct val="90000"/>
              </a:lnSpc>
              <a:buNone/>
            </a:pPr>
            <a:endParaRPr lang="en-US" altLang="en-US" dirty="0"/>
          </a:p>
          <a:p>
            <a:pPr lvl="1">
              <a:lnSpc>
                <a:spcPct val="90000"/>
              </a:lnSpc>
            </a:pPr>
            <a:r>
              <a:rPr lang="en-US" altLang="en-US" dirty="0"/>
              <a:t>Light depends on particle velocity</a:t>
            </a:r>
          </a:p>
          <a:p>
            <a:pPr lvl="2">
              <a:lnSpc>
                <a:spcPct val="90000"/>
              </a:lnSpc>
            </a:pPr>
            <a:r>
              <a:rPr lang="en-US" altLang="en-US" dirty="0"/>
              <a:t>Different momentum for different masses</a:t>
            </a:r>
          </a:p>
          <a:p>
            <a:pPr lvl="1">
              <a:lnSpc>
                <a:spcPct val="90000"/>
              </a:lnSpc>
            </a:pPr>
            <a:r>
              <a:rPr lang="en-US" altLang="en-US" u="sng" dirty="0"/>
              <a:t>Threshold Counter</a:t>
            </a:r>
            <a:r>
              <a:rPr lang="en-US" altLang="en-US" dirty="0"/>
              <a:t>:</a:t>
            </a:r>
          </a:p>
          <a:p>
            <a:pPr lvl="2">
              <a:lnSpc>
                <a:spcPct val="90000"/>
              </a:lnSpc>
            </a:pPr>
            <a:r>
              <a:rPr lang="en-US" altLang="en-US" dirty="0"/>
              <a:t>Just detect the light</a:t>
            </a:r>
          </a:p>
          <a:p>
            <a:pPr lvl="1">
              <a:lnSpc>
                <a:spcPct val="90000"/>
              </a:lnSpc>
            </a:pPr>
            <a:r>
              <a:rPr lang="en-US" altLang="en-US" u="sng" dirty="0"/>
              <a:t>Ring Imaging Cerenkov (RICH):</a:t>
            </a:r>
          </a:p>
          <a:p>
            <a:pPr lvl="2">
              <a:lnSpc>
                <a:spcPct val="90000"/>
              </a:lnSpc>
            </a:pPr>
            <a:r>
              <a:rPr lang="en-US" altLang="en-US" dirty="0"/>
              <a:t>Image the ring, measure the angle</a:t>
            </a:r>
          </a:p>
          <a:p>
            <a:pPr lvl="2">
              <a:lnSpc>
                <a:spcPct val="90000"/>
              </a:lnSpc>
            </a:pPr>
            <a:r>
              <a:rPr lang="en-US" altLang="en-US" dirty="0"/>
              <a:t>Can be used to identify different particle types</a:t>
            </a:r>
          </a:p>
          <a:p>
            <a:pPr lvl="2">
              <a:lnSpc>
                <a:spcPct val="90000"/>
              </a:lnSpc>
            </a:pPr>
            <a:r>
              <a:rPr lang="en-US" altLang="en-US" dirty="0"/>
              <a:t>Typically, only a few photons, measurements are delicate!</a:t>
            </a:r>
          </a:p>
        </p:txBody>
      </p:sp>
      <p:pic>
        <p:nvPicPr>
          <p:cNvPr id="33796" name="Picture 6">
            <a:extLst>
              <a:ext uri="{FF2B5EF4-FFF2-40B4-BE49-F238E27FC236}">
                <a16:creationId xmlns:a16="http://schemas.microsoft.com/office/drawing/2014/main" id="{B3217F7B-9E57-8981-6366-C3F639B5E0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2667000"/>
            <a:ext cx="2084388"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3797" name="Object 7">
            <a:extLst>
              <a:ext uri="{FF2B5EF4-FFF2-40B4-BE49-F238E27FC236}">
                <a16:creationId xmlns:a16="http://schemas.microsoft.com/office/drawing/2014/main" id="{768B5F50-DA37-5177-588B-59C9F5510835}"/>
              </a:ext>
            </a:extLst>
          </p:cNvPr>
          <p:cNvGraphicFramePr>
            <a:graphicFrameLocks noChangeAspect="1"/>
          </p:cNvGraphicFramePr>
          <p:nvPr>
            <p:extLst>
              <p:ext uri="{D42A27DB-BD31-4B8C-83A1-F6EECF244321}">
                <p14:modId xmlns:p14="http://schemas.microsoft.com/office/powerpoint/2010/main" val="3944078107"/>
              </p:ext>
            </p:extLst>
          </p:nvPr>
        </p:nvGraphicFramePr>
        <p:xfrm>
          <a:off x="5519271" y="2908953"/>
          <a:ext cx="1447800" cy="738188"/>
        </p:xfrm>
        <a:graphic>
          <a:graphicData uri="http://schemas.openxmlformats.org/presentationml/2006/ole">
            <mc:AlternateContent xmlns:mc="http://schemas.openxmlformats.org/markup-compatibility/2006">
              <mc:Choice xmlns:v="urn:schemas-microsoft-com:vml" Requires="v">
                <p:oleObj name="Equation" r:id="rId3" imgW="787400" imgH="419100" progId="Equation.3">
                  <p:embed/>
                </p:oleObj>
              </mc:Choice>
              <mc:Fallback>
                <p:oleObj name="Equation" r:id="rId3" imgW="787400" imgH="419100" progId="Equation.3">
                  <p:embed/>
                  <p:pic>
                    <p:nvPicPr>
                      <p:cNvPr id="33797" name="Object 7">
                        <a:extLst>
                          <a:ext uri="{FF2B5EF4-FFF2-40B4-BE49-F238E27FC236}">
                            <a16:creationId xmlns:a16="http://schemas.microsoft.com/office/drawing/2014/main" id="{768B5F50-DA37-5177-588B-59C9F55108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271" y="2908953"/>
                        <a:ext cx="1447800" cy="738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3798" name="Text Box 9">
            <a:extLst>
              <a:ext uri="{FF2B5EF4-FFF2-40B4-BE49-F238E27FC236}">
                <a16:creationId xmlns:a16="http://schemas.microsoft.com/office/drawing/2014/main" id="{A1CFE018-3FC1-0F76-BCF3-B8AB634F51B8}"/>
              </a:ext>
            </a:extLst>
          </p:cNvPr>
          <p:cNvSpPr txBox="1">
            <a:spLocks noChangeArrowheads="1"/>
          </p:cNvSpPr>
          <p:nvPr/>
        </p:nvSpPr>
        <p:spPr bwMode="auto">
          <a:xfrm>
            <a:off x="7772400" y="5573713"/>
            <a:ext cx="2743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rPr>
              <a:t>Cerenkov radiation from nuclear fission reactor core. </a:t>
            </a:r>
          </a:p>
        </p:txBody>
      </p:sp>
      <p:sp>
        <p:nvSpPr>
          <p:cNvPr id="2" name="Date Placeholder 1">
            <a:extLst>
              <a:ext uri="{FF2B5EF4-FFF2-40B4-BE49-F238E27FC236}">
                <a16:creationId xmlns:a16="http://schemas.microsoft.com/office/drawing/2014/main" id="{722A5C79-458F-79BC-38FF-513D2ABB52D6}"/>
              </a:ext>
            </a:extLst>
          </p:cNvPr>
          <p:cNvSpPr>
            <a:spLocks noGrp="1"/>
          </p:cNvSpPr>
          <p:nvPr>
            <p:ph type="dt" sz="quarter" idx="10"/>
          </p:nvPr>
        </p:nvSpPr>
        <p:spPr/>
        <p:txBody>
          <a:bodyPr/>
          <a:lstStyle/>
          <a:p>
            <a:pPr>
              <a:defRPr/>
            </a:pPr>
            <a:r>
              <a:rPr lang="en-US"/>
              <a:t>6/9/2023</a:t>
            </a:r>
          </a:p>
        </p:txBody>
      </p:sp>
      <p:sp>
        <p:nvSpPr>
          <p:cNvPr id="3" name="Footer Placeholder 2">
            <a:extLst>
              <a:ext uri="{FF2B5EF4-FFF2-40B4-BE49-F238E27FC236}">
                <a16:creationId xmlns:a16="http://schemas.microsoft.com/office/drawing/2014/main" id="{BD8009D1-D9FE-7714-B36C-9E80668F07F7}"/>
              </a:ext>
            </a:extLst>
          </p:cNvPr>
          <p:cNvSpPr>
            <a:spLocks noGrp="1"/>
          </p:cNvSpPr>
          <p:nvPr>
            <p:ph type="ftr" sz="quarter" idx="11"/>
          </p:nvPr>
        </p:nvSpPr>
        <p:spPr/>
        <p:txBody>
          <a:bodyPr/>
          <a:lstStyle/>
          <a:p>
            <a:pPr>
              <a:defRPr/>
            </a:pPr>
            <a:r>
              <a:rPr lang="en-US"/>
              <a:t>2023 CTEQ Summer School</a:t>
            </a:r>
          </a:p>
        </p:txBody>
      </p:sp>
      <p:sp>
        <p:nvSpPr>
          <p:cNvPr id="4" name="Slide Number Placeholder 3">
            <a:extLst>
              <a:ext uri="{FF2B5EF4-FFF2-40B4-BE49-F238E27FC236}">
                <a16:creationId xmlns:a16="http://schemas.microsoft.com/office/drawing/2014/main" id="{F7948E75-4FEB-3DB5-E9F3-F6C3145C039C}"/>
              </a:ext>
            </a:extLst>
          </p:cNvPr>
          <p:cNvSpPr>
            <a:spLocks noGrp="1"/>
          </p:cNvSpPr>
          <p:nvPr>
            <p:ph type="sldNum" sz="quarter" idx="12"/>
          </p:nvPr>
        </p:nvSpPr>
        <p:spPr/>
        <p:txBody>
          <a:bodyPr/>
          <a:lstStyle/>
          <a:p>
            <a:pPr>
              <a:defRPr/>
            </a:pPr>
            <a:fld id="{902156AB-8991-4900-957C-0AC9CE7183D6}" type="slidenum">
              <a:rPr lang="en-US" altLang="en-US" smtClean="0"/>
              <a:pPr>
                <a:defRPr/>
              </a:pPr>
              <a:t>30</a:t>
            </a:fld>
            <a:endParaRPr lang="en-US"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51"/>
          <p:cNvSpPr txBox="1">
            <a:spLocks noGrp="1"/>
          </p:cNvSpPr>
          <p:nvPr>
            <p:ph type="sldNum" idx="12"/>
          </p:nvPr>
        </p:nvSpPr>
        <p:spPr>
          <a:xfrm>
            <a:off x="9222800" y="6541584"/>
            <a:ext cx="2743200" cy="277200"/>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en-US"/>
              <a:pPr/>
              <a:t>31</a:t>
            </a:fld>
            <a:endParaRPr/>
          </a:p>
        </p:txBody>
      </p:sp>
      <p:sp>
        <p:nvSpPr>
          <p:cNvPr id="573" name="Google Shape;573;p51"/>
          <p:cNvSpPr txBox="1">
            <a:spLocks noGrp="1"/>
          </p:cNvSpPr>
          <p:nvPr>
            <p:ph type="title" idx="4294967295"/>
          </p:nvPr>
        </p:nvSpPr>
        <p:spPr>
          <a:xfrm>
            <a:off x="562713" y="143397"/>
            <a:ext cx="9938000" cy="1050400"/>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accent1"/>
              </a:buClr>
              <a:buSzPts val="3300"/>
            </a:pPr>
            <a:r>
              <a:rPr lang="en-US" b="1" dirty="0">
                <a:solidFill>
                  <a:schemeClr val="accent1"/>
                </a:solidFill>
                <a:ea typeface="Roboto"/>
                <a:cs typeface="Roboto"/>
                <a:sym typeface="Roboto"/>
              </a:rPr>
              <a:t>Particle ID</a:t>
            </a:r>
            <a:endParaRPr b="1" dirty="0">
              <a:solidFill>
                <a:schemeClr val="accent1"/>
              </a:solidFill>
              <a:ea typeface="Roboto"/>
              <a:cs typeface="Roboto"/>
              <a:sym typeface="Roboto"/>
            </a:endParaRPr>
          </a:p>
        </p:txBody>
      </p:sp>
      <p:sp>
        <p:nvSpPr>
          <p:cNvPr id="574" name="Google Shape;574;p51"/>
          <p:cNvSpPr txBox="1"/>
          <p:nvPr/>
        </p:nvSpPr>
        <p:spPr>
          <a:xfrm>
            <a:off x="476233" y="939600"/>
            <a:ext cx="7036400" cy="1969730"/>
          </a:xfrm>
          <a:prstGeom prst="rect">
            <a:avLst/>
          </a:prstGeom>
          <a:noFill/>
          <a:ln>
            <a:noFill/>
          </a:ln>
        </p:spPr>
        <p:txBody>
          <a:bodyPr spcFirstLastPara="1" wrap="square" lIns="121900" tIns="121900" rIns="121900" bIns="121900" anchor="t" anchorCtr="0">
            <a:spAutoFit/>
          </a:bodyPr>
          <a:lstStyle/>
          <a:p>
            <a:r>
              <a:rPr lang="en-US" sz="1600" b="1" dirty="0">
                <a:latin typeface="Roboto"/>
                <a:ea typeface="Roboto"/>
                <a:cs typeface="Roboto"/>
                <a:sym typeface="Roboto"/>
              </a:rPr>
              <a:t>Particle </a:t>
            </a:r>
            <a:r>
              <a:rPr lang="en-US" sz="1600" b="1" dirty="0" err="1">
                <a:latin typeface="Roboto"/>
                <a:ea typeface="Roboto"/>
                <a:cs typeface="Roboto"/>
                <a:sym typeface="Roboto"/>
              </a:rPr>
              <a:t>IDentification</a:t>
            </a:r>
            <a:r>
              <a:rPr lang="en-US" sz="1600" b="1" dirty="0">
                <a:latin typeface="Roboto"/>
                <a:ea typeface="Roboto"/>
                <a:cs typeface="Roboto"/>
                <a:sym typeface="Roboto"/>
              </a:rPr>
              <a:t> needs</a:t>
            </a:r>
            <a:endParaRPr sz="1600" b="1" dirty="0">
              <a:latin typeface="Roboto"/>
              <a:ea typeface="Roboto"/>
              <a:cs typeface="Roboto"/>
              <a:sym typeface="Roboto"/>
            </a:endParaRPr>
          </a:p>
          <a:p>
            <a:pPr marL="609585" indent="-406390">
              <a:buSzPts val="1200"/>
              <a:buChar char="●"/>
            </a:pPr>
            <a:r>
              <a:rPr lang="en-US" sz="1600" dirty="0">
                <a:latin typeface="Roboto"/>
                <a:ea typeface="Roboto"/>
                <a:cs typeface="Roboto"/>
                <a:sym typeface="Roboto"/>
              </a:rPr>
              <a:t>Electrons from photons ⟶ </a:t>
            </a:r>
            <a:r>
              <a:rPr lang="en-US" sz="1600" b="1" dirty="0">
                <a:latin typeface="Roboto"/>
                <a:ea typeface="Roboto"/>
                <a:cs typeface="Roboto"/>
                <a:sym typeface="Roboto"/>
              </a:rPr>
              <a:t>4π coverage in tracking</a:t>
            </a:r>
            <a:endParaRPr sz="1600" b="1" dirty="0">
              <a:latin typeface="Roboto"/>
              <a:ea typeface="Roboto"/>
              <a:cs typeface="Roboto"/>
              <a:sym typeface="Roboto"/>
            </a:endParaRPr>
          </a:p>
          <a:p>
            <a:pPr marL="609585" indent="-406390">
              <a:buSzPts val="1200"/>
              <a:buChar char="●"/>
            </a:pPr>
            <a:r>
              <a:rPr lang="en-US" sz="1600" dirty="0">
                <a:latin typeface="Roboto"/>
                <a:ea typeface="Roboto"/>
                <a:cs typeface="Roboto"/>
                <a:sym typeface="Roboto"/>
              </a:rPr>
              <a:t>Electrons from charged hadrons</a:t>
            </a:r>
            <a:r>
              <a:rPr lang="en-US" sz="1600" dirty="0">
                <a:solidFill>
                  <a:schemeClr val="hlink"/>
                </a:solidFill>
                <a:latin typeface="Roboto"/>
                <a:ea typeface="Roboto"/>
                <a:cs typeface="Roboto"/>
                <a:sym typeface="Roboto"/>
              </a:rPr>
              <a:t> ⟶ </a:t>
            </a:r>
            <a:r>
              <a:rPr lang="en-US" sz="1600" b="1" dirty="0">
                <a:latin typeface="Roboto"/>
                <a:ea typeface="Roboto"/>
                <a:cs typeface="Roboto"/>
                <a:sym typeface="Roboto"/>
              </a:rPr>
              <a:t>mostly provided by calorimetry and tracking</a:t>
            </a:r>
            <a:endParaRPr sz="1600" b="1" dirty="0">
              <a:latin typeface="Roboto"/>
              <a:ea typeface="Roboto"/>
              <a:cs typeface="Roboto"/>
              <a:sym typeface="Roboto"/>
            </a:endParaRPr>
          </a:p>
          <a:p>
            <a:pPr marL="609585" indent="-406390">
              <a:buSzPts val="1200"/>
              <a:buChar char="●"/>
            </a:pPr>
            <a:r>
              <a:rPr lang="en-US" sz="1600" dirty="0">
                <a:latin typeface="Roboto"/>
                <a:ea typeface="Roboto"/>
                <a:cs typeface="Roboto"/>
                <a:sym typeface="Roboto"/>
              </a:rPr>
              <a:t>Charged </a:t>
            </a:r>
            <a:r>
              <a:rPr lang="en-US" sz="1600" dirty="0" err="1">
                <a:latin typeface="Roboto"/>
                <a:ea typeface="Roboto"/>
                <a:cs typeface="Roboto"/>
                <a:sym typeface="Roboto"/>
              </a:rPr>
              <a:t>pions</a:t>
            </a:r>
            <a:r>
              <a:rPr lang="en-US" sz="1600" dirty="0">
                <a:latin typeface="Roboto"/>
                <a:ea typeface="Roboto"/>
                <a:cs typeface="Roboto"/>
                <a:sym typeface="Roboto"/>
              </a:rPr>
              <a:t>, kaons and protons from each other on track level</a:t>
            </a:r>
            <a:r>
              <a:rPr lang="en-US" sz="1600" dirty="0">
                <a:solidFill>
                  <a:schemeClr val="hlink"/>
                </a:solidFill>
                <a:latin typeface="Roboto"/>
                <a:ea typeface="Roboto"/>
                <a:cs typeface="Roboto"/>
                <a:sym typeface="Roboto"/>
              </a:rPr>
              <a:t> ⟶ </a:t>
            </a:r>
            <a:r>
              <a:rPr lang="en-US" sz="1600" b="1" dirty="0">
                <a:latin typeface="Roboto"/>
                <a:ea typeface="Roboto"/>
                <a:cs typeface="Roboto"/>
                <a:sym typeface="Roboto"/>
              </a:rPr>
              <a:t>Cherenkov detectors</a:t>
            </a:r>
            <a:endParaRPr sz="1600" b="1" dirty="0">
              <a:latin typeface="Roboto"/>
              <a:ea typeface="Roboto"/>
              <a:cs typeface="Roboto"/>
              <a:sym typeface="Roboto"/>
            </a:endParaRPr>
          </a:p>
          <a:p>
            <a:pPr marL="1219170" lvl="1" indent="-406390">
              <a:buSzPts val="1200"/>
              <a:buFont typeface="Roboto"/>
              <a:buChar char="○"/>
            </a:pPr>
            <a:r>
              <a:rPr lang="en-US" sz="1600" dirty="0">
                <a:latin typeface="Roboto"/>
                <a:ea typeface="Roboto"/>
                <a:cs typeface="Roboto"/>
                <a:sym typeface="Roboto"/>
              </a:rPr>
              <a:t>Cherenkov detectors, complemented by </a:t>
            </a:r>
            <a:r>
              <a:rPr lang="en-US" sz="1600" dirty="0" err="1">
                <a:latin typeface="Roboto"/>
                <a:ea typeface="Roboto"/>
                <a:cs typeface="Roboto"/>
                <a:sym typeface="Roboto"/>
              </a:rPr>
              <a:t>ToF</a:t>
            </a:r>
            <a:r>
              <a:rPr lang="en-US" sz="1600" dirty="0">
                <a:latin typeface="Roboto"/>
                <a:ea typeface="Roboto"/>
                <a:cs typeface="Roboto"/>
                <a:sym typeface="Roboto"/>
              </a:rPr>
              <a:t> </a:t>
            </a:r>
            <a:endParaRPr sz="1600" dirty="0">
              <a:latin typeface="Roboto"/>
              <a:ea typeface="Roboto"/>
              <a:cs typeface="Roboto"/>
              <a:sym typeface="Roboto"/>
            </a:endParaRPr>
          </a:p>
        </p:txBody>
      </p:sp>
      <p:pic>
        <p:nvPicPr>
          <p:cNvPr id="575" name="Google Shape;575;p51"/>
          <p:cNvPicPr preferRelativeResize="0"/>
          <p:nvPr/>
        </p:nvPicPr>
        <p:blipFill>
          <a:blip r:embed="rId3">
            <a:alphaModFix/>
          </a:blip>
          <a:stretch>
            <a:fillRect/>
          </a:stretch>
        </p:blipFill>
        <p:spPr>
          <a:xfrm>
            <a:off x="1157034" y="3086117"/>
            <a:ext cx="4097997" cy="2776235"/>
          </a:xfrm>
          <a:prstGeom prst="rect">
            <a:avLst/>
          </a:prstGeom>
          <a:noFill/>
          <a:ln>
            <a:noFill/>
          </a:ln>
        </p:spPr>
      </p:pic>
      <p:pic>
        <p:nvPicPr>
          <p:cNvPr id="576" name="Google Shape;576;p51"/>
          <p:cNvPicPr preferRelativeResize="0"/>
          <p:nvPr/>
        </p:nvPicPr>
        <p:blipFill>
          <a:blip r:embed="rId4">
            <a:alphaModFix/>
          </a:blip>
          <a:stretch>
            <a:fillRect/>
          </a:stretch>
        </p:blipFill>
        <p:spPr>
          <a:xfrm>
            <a:off x="5682967" y="3155134"/>
            <a:ext cx="4996236" cy="2638233"/>
          </a:xfrm>
          <a:prstGeom prst="rect">
            <a:avLst/>
          </a:prstGeom>
          <a:noFill/>
          <a:ln>
            <a:noFill/>
          </a:ln>
        </p:spPr>
      </p:pic>
      <p:sp>
        <p:nvSpPr>
          <p:cNvPr id="577" name="Google Shape;577;p51"/>
          <p:cNvSpPr txBox="1"/>
          <p:nvPr/>
        </p:nvSpPr>
        <p:spPr>
          <a:xfrm>
            <a:off x="609600" y="5888733"/>
            <a:ext cx="10557200" cy="492402"/>
          </a:xfrm>
          <a:prstGeom prst="rect">
            <a:avLst/>
          </a:prstGeom>
          <a:noFill/>
          <a:ln>
            <a:noFill/>
          </a:ln>
        </p:spPr>
        <p:txBody>
          <a:bodyPr spcFirstLastPara="1" wrap="square" lIns="121900" tIns="121900" rIns="121900" bIns="121900" anchor="t" anchorCtr="0">
            <a:spAutoFit/>
          </a:bodyPr>
          <a:lstStyle/>
          <a:p>
            <a:pPr algn="ctr"/>
            <a:r>
              <a:rPr lang="en-US" sz="1600" b="1">
                <a:latin typeface="Roboto"/>
                <a:ea typeface="Roboto"/>
                <a:cs typeface="Roboto"/>
                <a:sym typeface="Roboto"/>
              </a:rPr>
              <a:t>Need more than one technology to cover the entire momentum ranges at different rapidities </a:t>
            </a:r>
            <a:endParaRPr sz="1600" b="1">
              <a:latin typeface="Roboto"/>
              <a:ea typeface="Roboto"/>
              <a:cs typeface="Roboto"/>
              <a:sym typeface="Roboto"/>
            </a:endParaRPr>
          </a:p>
        </p:txBody>
      </p:sp>
      <p:pic>
        <p:nvPicPr>
          <p:cNvPr id="578" name="Google Shape;578;p51"/>
          <p:cNvPicPr preferRelativeResize="0"/>
          <p:nvPr/>
        </p:nvPicPr>
        <p:blipFill>
          <a:blip r:embed="rId5">
            <a:alphaModFix/>
          </a:blip>
          <a:stretch>
            <a:fillRect/>
          </a:stretch>
        </p:blipFill>
        <p:spPr>
          <a:xfrm>
            <a:off x="7763068" y="1357043"/>
            <a:ext cx="4098001" cy="1381525"/>
          </a:xfrm>
          <a:prstGeom prst="rect">
            <a:avLst/>
          </a:prstGeom>
          <a:noFill/>
          <a:ln>
            <a:noFill/>
          </a:ln>
        </p:spPr>
      </p:pic>
      <p:sp>
        <p:nvSpPr>
          <p:cNvPr id="2" name="Date Placeholder 1">
            <a:extLst>
              <a:ext uri="{FF2B5EF4-FFF2-40B4-BE49-F238E27FC236}">
                <a16:creationId xmlns:a16="http://schemas.microsoft.com/office/drawing/2014/main" id="{3FD182CF-5135-AC92-D3C8-60CBF0C05B95}"/>
              </a:ext>
            </a:extLst>
          </p:cNvPr>
          <p:cNvSpPr>
            <a:spLocks noGrp="1"/>
          </p:cNvSpPr>
          <p:nvPr>
            <p:ph type="dt" sz="half" idx="10"/>
          </p:nvPr>
        </p:nvSpPr>
        <p:spPr/>
        <p:txBody>
          <a:bodyPr/>
          <a:lstStyle/>
          <a:p>
            <a:r>
              <a:rPr lang="en-US"/>
              <a:t>6/9/2023</a:t>
            </a:r>
          </a:p>
        </p:txBody>
      </p:sp>
      <p:sp>
        <p:nvSpPr>
          <p:cNvPr id="3" name="Footer Placeholder 2">
            <a:extLst>
              <a:ext uri="{FF2B5EF4-FFF2-40B4-BE49-F238E27FC236}">
                <a16:creationId xmlns:a16="http://schemas.microsoft.com/office/drawing/2014/main" id="{36934681-31D5-A92F-FBF3-7C48ADEABEBC}"/>
              </a:ext>
            </a:extLst>
          </p:cNvPr>
          <p:cNvSpPr>
            <a:spLocks noGrp="1"/>
          </p:cNvSpPr>
          <p:nvPr>
            <p:ph type="ftr" sz="quarter" idx="11"/>
          </p:nvPr>
        </p:nvSpPr>
        <p:spPr/>
        <p:txBody>
          <a:bodyPr/>
          <a:lstStyle/>
          <a:p>
            <a:r>
              <a:rPr lang="en-US"/>
              <a:t>2023 CTEQ Summer School</a:t>
            </a:r>
          </a:p>
        </p:txBody>
      </p:sp>
      <p:sp>
        <p:nvSpPr>
          <p:cNvPr id="4" name="TextBox 3">
            <a:extLst>
              <a:ext uri="{FF2B5EF4-FFF2-40B4-BE49-F238E27FC236}">
                <a16:creationId xmlns:a16="http://schemas.microsoft.com/office/drawing/2014/main" id="{510F7DFF-2DDF-A229-C6FA-063A1B0B6DF8}"/>
              </a:ext>
            </a:extLst>
          </p:cNvPr>
          <p:cNvSpPr txBox="1"/>
          <p:nvPr/>
        </p:nvSpPr>
        <p:spPr>
          <a:xfrm>
            <a:off x="6609119" y="5149913"/>
            <a:ext cx="665260" cy="276999"/>
          </a:xfrm>
          <a:prstGeom prst="rect">
            <a:avLst/>
          </a:prstGeom>
          <a:solidFill>
            <a:schemeClr val="accent2">
              <a:lumMod val="60000"/>
              <a:lumOff val="40000"/>
            </a:schemeClr>
          </a:solidFill>
        </p:spPr>
        <p:txBody>
          <a:bodyPr wrap="square" rtlCol="0">
            <a:spAutoFit/>
          </a:bodyPr>
          <a:lstStyle/>
          <a:p>
            <a:r>
              <a:rPr lang="en-US" sz="1200" b="1" dirty="0"/>
              <a:t>HRPPD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50"/>
          <p:cNvPicPr preferRelativeResize="0"/>
          <p:nvPr/>
        </p:nvPicPr>
        <p:blipFill>
          <a:blip r:embed="rId3">
            <a:alphaModFix/>
          </a:blip>
          <a:stretch>
            <a:fillRect/>
          </a:stretch>
        </p:blipFill>
        <p:spPr>
          <a:xfrm>
            <a:off x="42771" y="3409130"/>
            <a:ext cx="2562400" cy="1953529"/>
          </a:xfrm>
          <a:prstGeom prst="rect">
            <a:avLst/>
          </a:prstGeom>
          <a:noFill/>
          <a:ln>
            <a:noFill/>
          </a:ln>
        </p:spPr>
      </p:pic>
      <p:grpSp>
        <p:nvGrpSpPr>
          <p:cNvPr id="547" name="Google Shape;547;p50"/>
          <p:cNvGrpSpPr/>
          <p:nvPr/>
        </p:nvGrpSpPr>
        <p:grpSpPr>
          <a:xfrm>
            <a:off x="9037925" y="4646945"/>
            <a:ext cx="2823505" cy="1537879"/>
            <a:chOff x="8972824" y="4847577"/>
            <a:chExt cx="2823506" cy="1537879"/>
          </a:xfrm>
        </p:grpSpPr>
        <p:pic>
          <p:nvPicPr>
            <p:cNvPr id="548" name="Google Shape;548;p50"/>
            <p:cNvPicPr preferRelativeResize="0"/>
            <p:nvPr/>
          </p:nvPicPr>
          <p:blipFill rotWithShape="1">
            <a:blip r:embed="rId4">
              <a:alphaModFix/>
            </a:blip>
            <a:srcRect/>
            <a:stretch/>
          </p:blipFill>
          <p:spPr>
            <a:xfrm>
              <a:off x="9071895" y="4847577"/>
              <a:ext cx="2724435" cy="1445952"/>
            </a:xfrm>
            <a:prstGeom prst="rect">
              <a:avLst/>
            </a:prstGeom>
            <a:noFill/>
            <a:ln>
              <a:noFill/>
            </a:ln>
          </p:spPr>
        </p:pic>
        <p:sp>
          <p:nvSpPr>
            <p:cNvPr id="549" name="Google Shape;549;p50"/>
            <p:cNvSpPr/>
            <p:nvPr/>
          </p:nvSpPr>
          <p:spPr>
            <a:xfrm>
              <a:off x="8972824" y="5240956"/>
              <a:ext cx="361800" cy="1144500"/>
            </a:xfrm>
            <a:prstGeom prst="rect">
              <a:avLst/>
            </a:prstGeom>
            <a:solidFill>
              <a:schemeClr val="lt1"/>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grpSp>
      <p:pic>
        <p:nvPicPr>
          <p:cNvPr id="550" name="Google Shape;550;p50" descr="Diagram&#10;&#10;Description automatically generated"/>
          <p:cNvPicPr preferRelativeResize="0"/>
          <p:nvPr/>
        </p:nvPicPr>
        <p:blipFill rotWithShape="1">
          <a:blip r:embed="rId5">
            <a:alphaModFix/>
          </a:blip>
          <a:srcRect/>
          <a:stretch/>
        </p:blipFill>
        <p:spPr>
          <a:xfrm>
            <a:off x="9037935" y="708601"/>
            <a:ext cx="2119000" cy="2536768"/>
          </a:xfrm>
          <a:prstGeom prst="rect">
            <a:avLst/>
          </a:prstGeom>
          <a:noFill/>
          <a:ln>
            <a:noFill/>
          </a:ln>
        </p:spPr>
      </p:pic>
      <p:sp>
        <p:nvSpPr>
          <p:cNvPr id="551" name="Google Shape;551;p50"/>
          <p:cNvSpPr txBox="1">
            <a:spLocks noGrp="1"/>
          </p:cNvSpPr>
          <p:nvPr>
            <p:ph type="sldNum" idx="12"/>
          </p:nvPr>
        </p:nvSpPr>
        <p:spPr>
          <a:xfrm>
            <a:off x="9222800" y="6541584"/>
            <a:ext cx="2743200" cy="277200"/>
          </a:xfrm>
          <a:prstGeom prst="rect">
            <a:avLst/>
          </a:prstGeom>
          <a:noFill/>
          <a:ln>
            <a:noFill/>
          </a:ln>
        </p:spPr>
        <p:txBody>
          <a:bodyPr spcFirstLastPara="1" vert="horz" wrap="square" lIns="91433" tIns="45700" rIns="91433" bIns="45700" rtlCol="0" anchor="ctr" anchorCtr="0">
            <a:noAutofit/>
          </a:bodyPr>
          <a:lstStyle/>
          <a:p>
            <a:pPr>
              <a:buClr>
                <a:srgbClr val="000000"/>
              </a:buClr>
            </a:pPr>
            <a:fld id="{00000000-1234-1234-1234-123412341234}" type="slidenum">
              <a:rPr lang="en-US"/>
              <a:pPr>
                <a:buClr>
                  <a:srgbClr val="000000"/>
                </a:buClr>
              </a:pPr>
              <a:t>32</a:t>
            </a:fld>
            <a:endParaRPr/>
          </a:p>
        </p:txBody>
      </p:sp>
      <p:sp>
        <p:nvSpPr>
          <p:cNvPr id="552" name="Google Shape;552;p50"/>
          <p:cNvSpPr txBox="1">
            <a:spLocks noGrp="1"/>
          </p:cNvSpPr>
          <p:nvPr>
            <p:ph type="title" idx="4294967295"/>
          </p:nvPr>
        </p:nvSpPr>
        <p:spPr>
          <a:xfrm>
            <a:off x="562713" y="-4"/>
            <a:ext cx="9938000" cy="1050400"/>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accent1"/>
              </a:buClr>
              <a:buSzPts val="3300"/>
            </a:pPr>
            <a:r>
              <a:rPr lang="en-US" b="1" dirty="0">
                <a:solidFill>
                  <a:schemeClr val="accent1"/>
                </a:solidFill>
                <a:ea typeface="Roboto"/>
                <a:cs typeface="Roboto"/>
                <a:sym typeface="Roboto"/>
              </a:rPr>
              <a:t>Particle ID</a:t>
            </a:r>
            <a:endParaRPr b="1" dirty="0">
              <a:solidFill>
                <a:schemeClr val="accent1"/>
              </a:solidFill>
              <a:ea typeface="Roboto"/>
              <a:cs typeface="Roboto"/>
              <a:sym typeface="Roboto"/>
            </a:endParaRPr>
          </a:p>
        </p:txBody>
      </p:sp>
      <p:pic>
        <p:nvPicPr>
          <p:cNvPr id="553" name="Google Shape;553;p50"/>
          <p:cNvPicPr preferRelativeResize="0"/>
          <p:nvPr/>
        </p:nvPicPr>
        <p:blipFill rotWithShape="1">
          <a:blip r:embed="rId6">
            <a:alphaModFix/>
          </a:blip>
          <a:srcRect/>
          <a:stretch/>
        </p:blipFill>
        <p:spPr>
          <a:xfrm>
            <a:off x="5157258" y="515153"/>
            <a:ext cx="2999316" cy="1757415"/>
          </a:xfrm>
          <a:prstGeom prst="rect">
            <a:avLst/>
          </a:prstGeom>
          <a:noFill/>
          <a:ln>
            <a:noFill/>
          </a:ln>
        </p:spPr>
      </p:pic>
      <p:sp>
        <p:nvSpPr>
          <p:cNvPr id="554" name="Google Shape;554;p50"/>
          <p:cNvSpPr txBox="1"/>
          <p:nvPr/>
        </p:nvSpPr>
        <p:spPr>
          <a:xfrm>
            <a:off x="198768" y="1641454"/>
            <a:ext cx="2562400" cy="1262228"/>
          </a:xfrm>
          <a:prstGeom prst="rect">
            <a:avLst/>
          </a:prstGeom>
          <a:noFill/>
          <a:ln>
            <a:noFill/>
          </a:ln>
        </p:spPr>
        <p:txBody>
          <a:bodyPr spcFirstLastPara="1" wrap="square" lIns="91433" tIns="45700" rIns="91433" bIns="45700" anchor="t" anchorCtr="0">
            <a:spAutoFit/>
          </a:bodyPr>
          <a:lstStyle/>
          <a:p>
            <a:r>
              <a:rPr lang="en-US" sz="1467" b="1" dirty="0">
                <a:solidFill>
                  <a:schemeClr val="bg2">
                    <a:lumMod val="50000"/>
                  </a:schemeClr>
                </a:solidFill>
                <a:latin typeface="Arial"/>
                <a:ea typeface="Arial"/>
                <a:cs typeface="Arial"/>
                <a:sym typeface="Arial"/>
              </a:rPr>
              <a:t>Proximity Focused (</a:t>
            </a:r>
            <a:r>
              <a:rPr lang="en-US" sz="1467" b="1" dirty="0" err="1">
                <a:solidFill>
                  <a:schemeClr val="bg2">
                    <a:lumMod val="50000"/>
                  </a:schemeClr>
                </a:solidFill>
                <a:latin typeface="Arial"/>
                <a:ea typeface="Arial"/>
                <a:cs typeface="Arial"/>
                <a:sym typeface="Arial"/>
              </a:rPr>
              <a:t>pfRICH</a:t>
            </a:r>
            <a:r>
              <a:rPr lang="en-US" sz="1467" b="1" dirty="0">
                <a:solidFill>
                  <a:schemeClr val="bg2">
                    <a:lumMod val="50000"/>
                  </a:schemeClr>
                </a:solidFill>
                <a:latin typeface="Arial"/>
                <a:ea typeface="Arial"/>
                <a:cs typeface="Arial"/>
                <a:sym typeface="Arial"/>
              </a:rPr>
              <a:t>)*</a:t>
            </a:r>
            <a:endParaRPr sz="1467" b="1" dirty="0">
              <a:solidFill>
                <a:schemeClr val="bg2">
                  <a:lumMod val="50000"/>
                </a:schemeClr>
              </a:solidFill>
              <a:latin typeface="Arial"/>
              <a:ea typeface="Arial"/>
              <a:cs typeface="Arial"/>
              <a:sym typeface="Arial"/>
            </a:endParaRPr>
          </a:p>
          <a:p>
            <a:pPr marL="609585" indent="-372524">
              <a:buClr>
                <a:schemeClr val="dk1"/>
              </a:buClr>
              <a:buSzPts val="800"/>
              <a:buChar char="●"/>
            </a:pPr>
            <a:r>
              <a:rPr lang="en-US" sz="1067" dirty="0">
                <a:solidFill>
                  <a:schemeClr val="bg2">
                    <a:lumMod val="50000"/>
                  </a:schemeClr>
                </a:solidFill>
              </a:rPr>
              <a:t>Long proximity gap (~40 cm)</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Sensor: LAPPDs</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up to 9 GeV/c 3б π/K </a:t>
            </a:r>
            <a:r>
              <a:rPr lang="en-US" sz="1067" dirty="0" err="1">
                <a:solidFill>
                  <a:schemeClr val="bg2">
                    <a:lumMod val="50000"/>
                  </a:schemeClr>
                </a:solidFill>
              </a:rPr>
              <a:t>sep.</a:t>
            </a:r>
            <a:endParaRPr sz="1067" dirty="0">
              <a:solidFill>
                <a:schemeClr val="bg2">
                  <a:lumMod val="50000"/>
                </a:schemeClr>
              </a:solidFill>
            </a:endParaRPr>
          </a:p>
          <a:p>
            <a:endParaRPr sz="1467" b="1" dirty="0">
              <a:solidFill>
                <a:schemeClr val="bg2">
                  <a:lumMod val="50000"/>
                </a:schemeClr>
              </a:solidFill>
            </a:endParaRPr>
          </a:p>
        </p:txBody>
      </p:sp>
      <p:sp>
        <p:nvSpPr>
          <p:cNvPr id="555" name="Google Shape;555;p50"/>
          <p:cNvSpPr txBox="1"/>
          <p:nvPr/>
        </p:nvSpPr>
        <p:spPr>
          <a:xfrm>
            <a:off x="2707200" y="855800"/>
            <a:ext cx="3034800" cy="1139118"/>
          </a:xfrm>
          <a:prstGeom prst="rect">
            <a:avLst/>
          </a:prstGeom>
          <a:noFill/>
          <a:ln>
            <a:noFill/>
          </a:ln>
        </p:spPr>
        <p:txBody>
          <a:bodyPr spcFirstLastPara="1" wrap="square" lIns="91433" tIns="45700" rIns="91433" bIns="45700" anchor="t" anchorCtr="0">
            <a:spAutoFit/>
          </a:bodyPr>
          <a:lstStyle/>
          <a:p>
            <a:r>
              <a:rPr lang="en-US" sz="1467" b="1" dirty="0">
                <a:solidFill>
                  <a:schemeClr val="bg2">
                    <a:lumMod val="50000"/>
                  </a:schemeClr>
                </a:solidFill>
                <a:latin typeface="Arial"/>
                <a:ea typeface="Arial"/>
                <a:cs typeface="Arial"/>
                <a:sym typeface="Arial"/>
              </a:rPr>
              <a:t>High-Performance DIRC</a:t>
            </a:r>
            <a:endParaRPr sz="1467" b="1" dirty="0">
              <a:solidFill>
                <a:schemeClr val="bg2">
                  <a:lumMod val="50000"/>
                </a:schemeClr>
              </a:solidFill>
              <a:latin typeface="Arial"/>
              <a:ea typeface="Arial"/>
              <a:cs typeface="Arial"/>
              <a:sym typeface="Arial"/>
            </a:endParaRPr>
          </a:p>
          <a:p>
            <a:pPr marL="609585" indent="-372524">
              <a:buClr>
                <a:schemeClr val="dk1"/>
              </a:buClr>
              <a:buSzPts val="800"/>
              <a:buChar char="●"/>
            </a:pPr>
            <a:r>
              <a:rPr lang="en-US" sz="1067" dirty="0">
                <a:solidFill>
                  <a:schemeClr val="bg2">
                    <a:lumMod val="50000"/>
                  </a:schemeClr>
                </a:solidFill>
              </a:rPr>
              <a:t>Quartz bar radiator (</a:t>
            </a:r>
            <a:r>
              <a:rPr lang="en-US" sz="1067" dirty="0" err="1">
                <a:solidFill>
                  <a:schemeClr val="bg2">
                    <a:lumMod val="50000"/>
                  </a:schemeClr>
                </a:solidFill>
              </a:rPr>
              <a:t>BaBAR</a:t>
            </a:r>
            <a:r>
              <a:rPr lang="en-US" sz="1067" dirty="0">
                <a:solidFill>
                  <a:schemeClr val="bg2">
                    <a:lumMod val="50000"/>
                  </a:schemeClr>
                </a:solidFill>
              </a:rPr>
              <a:t> bars) </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light detection with MCP-PMTs</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Fully focused</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π/K 3б separation at 6 GeV/c</a:t>
            </a:r>
            <a:endParaRPr sz="1067" dirty="0">
              <a:solidFill>
                <a:schemeClr val="bg2">
                  <a:lumMod val="50000"/>
                </a:schemeClr>
              </a:solidFill>
            </a:endParaRPr>
          </a:p>
          <a:p>
            <a:endParaRPr sz="1067" dirty="0">
              <a:solidFill>
                <a:schemeClr val="bg2">
                  <a:lumMod val="50000"/>
                </a:schemeClr>
              </a:solidFill>
            </a:endParaRPr>
          </a:p>
        </p:txBody>
      </p:sp>
      <p:sp>
        <p:nvSpPr>
          <p:cNvPr id="556" name="Google Shape;556;p50"/>
          <p:cNvSpPr txBox="1"/>
          <p:nvPr/>
        </p:nvSpPr>
        <p:spPr>
          <a:xfrm>
            <a:off x="8913167" y="608201"/>
            <a:ext cx="3034800" cy="318060"/>
          </a:xfrm>
          <a:prstGeom prst="rect">
            <a:avLst/>
          </a:prstGeom>
          <a:solidFill>
            <a:schemeClr val="lt1"/>
          </a:solidFill>
          <a:ln>
            <a:noFill/>
          </a:ln>
        </p:spPr>
        <p:txBody>
          <a:bodyPr spcFirstLastPara="1" wrap="square" lIns="91433" tIns="45700" rIns="91433" bIns="45700" anchor="t" anchorCtr="0">
            <a:spAutoFit/>
          </a:bodyPr>
          <a:lstStyle/>
          <a:p>
            <a:r>
              <a:rPr lang="en-US" sz="1467" b="1" dirty="0">
                <a:solidFill>
                  <a:schemeClr val="bg2">
                    <a:lumMod val="50000"/>
                  </a:schemeClr>
                </a:solidFill>
                <a:latin typeface="Arial"/>
                <a:ea typeface="Arial"/>
                <a:cs typeface="Arial"/>
                <a:sym typeface="Arial"/>
              </a:rPr>
              <a:t>Dual-Radiator RICH(</a:t>
            </a:r>
            <a:r>
              <a:rPr lang="en-US" sz="1467" b="1" dirty="0" err="1">
                <a:solidFill>
                  <a:schemeClr val="bg2">
                    <a:lumMod val="50000"/>
                  </a:schemeClr>
                </a:solidFill>
                <a:latin typeface="Arial"/>
                <a:ea typeface="Arial"/>
                <a:cs typeface="Arial"/>
                <a:sym typeface="Arial"/>
              </a:rPr>
              <a:t>dRICH</a:t>
            </a:r>
            <a:r>
              <a:rPr lang="en-US" sz="1467" b="1" dirty="0">
                <a:solidFill>
                  <a:schemeClr val="bg2">
                    <a:lumMod val="50000"/>
                  </a:schemeClr>
                </a:solidFill>
                <a:latin typeface="Arial"/>
                <a:ea typeface="Arial"/>
                <a:cs typeface="Arial"/>
                <a:sym typeface="Arial"/>
              </a:rPr>
              <a:t>)</a:t>
            </a:r>
            <a:endParaRPr sz="1467" dirty="0">
              <a:solidFill>
                <a:schemeClr val="bg2">
                  <a:lumMod val="50000"/>
                </a:schemeClr>
              </a:solidFill>
            </a:endParaRPr>
          </a:p>
        </p:txBody>
      </p:sp>
      <p:pic>
        <p:nvPicPr>
          <p:cNvPr id="557" name="Google Shape;557;p50"/>
          <p:cNvPicPr preferRelativeResize="0"/>
          <p:nvPr/>
        </p:nvPicPr>
        <p:blipFill rotWithShape="1">
          <a:blip r:embed="rId7">
            <a:alphaModFix/>
          </a:blip>
          <a:srcRect/>
          <a:stretch/>
        </p:blipFill>
        <p:spPr>
          <a:xfrm>
            <a:off x="9820077" y="3833827"/>
            <a:ext cx="1259224" cy="1104136"/>
          </a:xfrm>
          <a:prstGeom prst="rect">
            <a:avLst/>
          </a:prstGeom>
          <a:noFill/>
          <a:ln>
            <a:noFill/>
          </a:ln>
        </p:spPr>
      </p:pic>
      <p:sp>
        <p:nvSpPr>
          <p:cNvPr id="558" name="Google Shape;558;p50"/>
          <p:cNvSpPr txBox="1"/>
          <p:nvPr/>
        </p:nvSpPr>
        <p:spPr>
          <a:xfrm>
            <a:off x="8668769" y="4438634"/>
            <a:ext cx="1490400" cy="543826"/>
          </a:xfrm>
          <a:prstGeom prst="rect">
            <a:avLst/>
          </a:prstGeom>
          <a:noFill/>
          <a:ln>
            <a:noFill/>
          </a:ln>
        </p:spPr>
        <p:txBody>
          <a:bodyPr spcFirstLastPara="1" wrap="square" lIns="91433" tIns="45700" rIns="91433" bIns="45700" anchor="t" anchorCtr="0">
            <a:spAutoFit/>
          </a:bodyPr>
          <a:lstStyle/>
          <a:p>
            <a:r>
              <a:rPr lang="en-US" sz="1467" b="1" dirty="0">
                <a:solidFill>
                  <a:schemeClr val="bg2">
                    <a:lumMod val="50000"/>
                  </a:schemeClr>
                </a:solidFill>
                <a:latin typeface="Arial"/>
                <a:ea typeface="Arial"/>
                <a:cs typeface="Arial"/>
                <a:sym typeface="Arial"/>
              </a:rPr>
              <a:t>AC-LGAD</a:t>
            </a:r>
            <a:br>
              <a:rPr lang="en-US" sz="1467" b="1" dirty="0">
                <a:solidFill>
                  <a:schemeClr val="bg2">
                    <a:lumMod val="50000"/>
                  </a:schemeClr>
                </a:solidFill>
                <a:latin typeface="Arial"/>
                <a:ea typeface="Arial"/>
                <a:cs typeface="Arial"/>
                <a:sym typeface="Arial"/>
              </a:rPr>
            </a:br>
            <a:r>
              <a:rPr lang="en-US" sz="1467" b="1" dirty="0">
                <a:solidFill>
                  <a:schemeClr val="bg2">
                    <a:lumMod val="50000"/>
                  </a:schemeClr>
                </a:solidFill>
                <a:latin typeface="Arial"/>
                <a:ea typeface="Arial"/>
                <a:cs typeface="Arial"/>
                <a:sym typeface="Arial"/>
              </a:rPr>
              <a:t>TOF </a:t>
            </a:r>
            <a:r>
              <a:rPr lang="en-US" sz="1467" dirty="0">
                <a:solidFill>
                  <a:schemeClr val="bg2">
                    <a:lumMod val="50000"/>
                  </a:schemeClr>
                </a:solidFill>
                <a:latin typeface="Arial"/>
                <a:ea typeface="Arial"/>
                <a:cs typeface="Arial"/>
                <a:sym typeface="Arial"/>
              </a:rPr>
              <a:t>(~30ps)</a:t>
            </a:r>
            <a:endParaRPr sz="1467" dirty="0">
              <a:solidFill>
                <a:schemeClr val="bg2">
                  <a:lumMod val="50000"/>
                </a:schemeClr>
              </a:solidFill>
            </a:endParaRPr>
          </a:p>
        </p:txBody>
      </p:sp>
      <p:pic>
        <p:nvPicPr>
          <p:cNvPr id="559" name="Google Shape;559;p50"/>
          <p:cNvPicPr preferRelativeResize="0"/>
          <p:nvPr/>
        </p:nvPicPr>
        <p:blipFill>
          <a:blip r:embed="rId8">
            <a:alphaModFix/>
          </a:blip>
          <a:stretch>
            <a:fillRect/>
          </a:stretch>
        </p:blipFill>
        <p:spPr>
          <a:xfrm>
            <a:off x="2778067" y="2213601"/>
            <a:ext cx="5728268" cy="3549868"/>
          </a:xfrm>
          <a:prstGeom prst="rect">
            <a:avLst/>
          </a:prstGeom>
          <a:noFill/>
          <a:ln>
            <a:noFill/>
          </a:ln>
        </p:spPr>
      </p:pic>
      <p:cxnSp>
        <p:nvCxnSpPr>
          <p:cNvPr id="561" name="Google Shape;561;p50"/>
          <p:cNvCxnSpPr/>
          <p:nvPr/>
        </p:nvCxnSpPr>
        <p:spPr>
          <a:xfrm rot="10800000">
            <a:off x="6528767" y="3903351"/>
            <a:ext cx="3324400" cy="471200"/>
          </a:xfrm>
          <a:prstGeom prst="straightConnector1">
            <a:avLst/>
          </a:prstGeom>
          <a:noFill/>
          <a:ln w="19050" cap="flat" cmpd="sng">
            <a:solidFill>
              <a:srgbClr val="1C1C1C"/>
            </a:solidFill>
            <a:prstDash val="solid"/>
            <a:round/>
            <a:headEnd type="none" w="med" len="med"/>
            <a:tailEnd type="triangle" w="med" len="med"/>
          </a:ln>
        </p:spPr>
      </p:cxnSp>
      <p:cxnSp>
        <p:nvCxnSpPr>
          <p:cNvPr id="562" name="Google Shape;562;p50"/>
          <p:cNvCxnSpPr/>
          <p:nvPr/>
        </p:nvCxnSpPr>
        <p:spPr>
          <a:xfrm flipH="1">
            <a:off x="6931167" y="1803433"/>
            <a:ext cx="2494000" cy="1564800"/>
          </a:xfrm>
          <a:prstGeom prst="straightConnector1">
            <a:avLst/>
          </a:prstGeom>
          <a:noFill/>
          <a:ln w="19050" cap="flat" cmpd="sng">
            <a:solidFill>
              <a:srgbClr val="1C1C1C"/>
            </a:solidFill>
            <a:prstDash val="solid"/>
            <a:round/>
            <a:headEnd type="none" w="med" len="med"/>
            <a:tailEnd type="triangle" w="med" len="med"/>
          </a:ln>
        </p:spPr>
      </p:cxnSp>
      <p:cxnSp>
        <p:nvCxnSpPr>
          <p:cNvPr id="563" name="Google Shape;563;p50"/>
          <p:cNvCxnSpPr/>
          <p:nvPr/>
        </p:nvCxnSpPr>
        <p:spPr>
          <a:xfrm flipH="1">
            <a:off x="5155400" y="1976767"/>
            <a:ext cx="1059200" cy="1578400"/>
          </a:xfrm>
          <a:prstGeom prst="straightConnector1">
            <a:avLst/>
          </a:prstGeom>
          <a:noFill/>
          <a:ln w="19050" cap="flat" cmpd="sng">
            <a:solidFill>
              <a:srgbClr val="1C1C1C"/>
            </a:solidFill>
            <a:prstDash val="solid"/>
            <a:round/>
            <a:headEnd type="none" w="med" len="med"/>
            <a:tailEnd type="triangle" w="med" len="med"/>
          </a:ln>
        </p:spPr>
      </p:cxnSp>
      <p:cxnSp>
        <p:nvCxnSpPr>
          <p:cNvPr id="564" name="Google Shape;564;p50"/>
          <p:cNvCxnSpPr>
            <a:cxnSpLocks/>
          </p:cNvCxnSpPr>
          <p:nvPr/>
        </p:nvCxnSpPr>
        <p:spPr>
          <a:xfrm flipV="1">
            <a:off x="2246467" y="3833833"/>
            <a:ext cx="2102833" cy="234167"/>
          </a:xfrm>
          <a:prstGeom prst="straightConnector1">
            <a:avLst/>
          </a:prstGeom>
          <a:noFill/>
          <a:ln w="19050" cap="flat" cmpd="sng">
            <a:solidFill>
              <a:srgbClr val="1C1C1C"/>
            </a:solidFill>
            <a:prstDash val="solid"/>
            <a:round/>
            <a:headEnd type="none" w="med" len="med"/>
            <a:tailEnd type="triangle" w="med" len="med"/>
          </a:ln>
        </p:spPr>
      </p:cxnSp>
      <p:sp>
        <p:nvSpPr>
          <p:cNvPr id="566" name="Google Shape;566;p50"/>
          <p:cNvSpPr txBox="1"/>
          <p:nvPr/>
        </p:nvSpPr>
        <p:spPr>
          <a:xfrm>
            <a:off x="8384167" y="6105401"/>
            <a:ext cx="4000000" cy="574604"/>
          </a:xfrm>
          <a:prstGeom prst="rect">
            <a:avLst/>
          </a:prstGeom>
          <a:noFill/>
          <a:ln>
            <a:noFill/>
          </a:ln>
        </p:spPr>
        <p:txBody>
          <a:bodyPr spcFirstLastPara="1" wrap="square" lIns="121900" tIns="121900" rIns="121900" bIns="121900" anchor="t" anchorCtr="0">
            <a:spAutoFit/>
          </a:bodyPr>
          <a:lstStyle/>
          <a:p>
            <a:pPr marL="609585" indent="-372524">
              <a:buClr>
                <a:schemeClr val="dk1"/>
              </a:buClr>
              <a:buSzPts val="800"/>
              <a:buChar char="●"/>
            </a:pPr>
            <a:r>
              <a:rPr lang="en-US" sz="1067" dirty="0">
                <a:solidFill>
                  <a:schemeClr val="bg2">
                    <a:lumMod val="50000"/>
                  </a:schemeClr>
                </a:solidFill>
              </a:rPr>
              <a:t>Accurate space point for tracking</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forward disk and central barrel</a:t>
            </a:r>
            <a:endParaRPr sz="2400" dirty="0">
              <a:solidFill>
                <a:schemeClr val="bg2">
                  <a:lumMod val="50000"/>
                </a:schemeClr>
              </a:solidFill>
            </a:endParaRPr>
          </a:p>
        </p:txBody>
      </p:sp>
      <p:sp>
        <p:nvSpPr>
          <p:cNvPr id="567" name="Google Shape;567;p50"/>
          <p:cNvSpPr txBox="1"/>
          <p:nvPr/>
        </p:nvSpPr>
        <p:spPr>
          <a:xfrm>
            <a:off x="8384167" y="3041368"/>
            <a:ext cx="4000000" cy="943936"/>
          </a:xfrm>
          <a:prstGeom prst="rect">
            <a:avLst/>
          </a:prstGeom>
          <a:noFill/>
          <a:ln>
            <a:noFill/>
          </a:ln>
        </p:spPr>
        <p:txBody>
          <a:bodyPr spcFirstLastPara="1" wrap="square" lIns="121900" tIns="121900" rIns="121900" bIns="121900" anchor="t" anchorCtr="0">
            <a:spAutoFit/>
          </a:bodyPr>
          <a:lstStyle/>
          <a:p>
            <a:pPr marL="609585" indent="-372524">
              <a:buClr>
                <a:schemeClr val="dk1"/>
              </a:buClr>
              <a:buSzPts val="800"/>
              <a:buChar char="●"/>
            </a:pPr>
            <a:r>
              <a:rPr lang="en-US" sz="1067" dirty="0">
                <a:solidFill>
                  <a:schemeClr val="bg2">
                    <a:lumMod val="50000"/>
                  </a:schemeClr>
                </a:solidFill>
              </a:rPr>
              <a:t>C</a:t>
            </a:r>
            <a:r>
              <a:rPr lang="en-US" sz="1067" baseline="-25000" dirty="0">
                <a:solidFill>
                  <a:schemeClr val="bg2">
                    <a:lumMod val="50000"/>
                  </a:schemeClr>
                </a:solidFill>
              </a:rPr>
              <a:t>2</a:t>
            </a:r>
            <a:r>
              <a:rPr lang="en-US" sz="1067" dirty="0">
                <a:solidFill>
                  <a:schemeClr val="bg2">
                    <a:lumMod val="50000"/>
                  </a:schemeClr>
                </a:solidFill>
              </a:rPr>
              <a:t>F</a:t>
            </a:r>
            <a:r>
              <a:rPr lang="en-US" sz="1067" baseline="-25000" dirty="0">
                <a:solidFill>
                  <a:schemeClr val="bg2">
                    <a:lumMod val="50000"/>
                  </a:schemeClr>
                </a:solidFill>
              </a:rPr>
              <a:t>6</a:t>
            </a:r>
            <a:r>
              <a:rPr lang="en-US" sz="1067" dirty="0">
                <a:solidFill>
                  <a:schemeClr val="bg2">
                    <a:lumMod val="50000"/>
                  </a:schemeClr>
                </a:solidFill>
              </a:rPr>
              <a:t> Gas</a:t>
            </a:r>
            <a:r>
              <a:rPr lang="en-US" sz="2400" dirty="0">
                <a:solidFill>
                  <a:schemeClr val="bg2">
                    <a:lumMod val="50000"/>
                  </a:schemeClr>
                </a:solidFill>
              </a:rPr>
              <a:t> </a:t>
            </a:r>
            <a:r>
              <a:rPr lang="en-US" sz="1067" dirty="0">
                <a:solidFill>
                  <a:schemeClr val="bg2">
                    <a:lumMod val="50000"/>
                  </a:schemeClr>
                </a:solidFill>
              </a:rPr>
              <a:t>Volume and Aerogel</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Sensors tiled on spheres (</a:t>
            </a:r>
            <a:r>
              <a:rPr lang="en-US" sz="1067" dirty="0" err="1">
                <a:solidFill>
                  <a:schemeClr val="bg2">
                    <a:lumMod val="50000"/>
                  </a:schemeClr>
                </a:solidFill>
              </a:rPr>
              <a:t>SiPMs</a:t>
            </a:r>
            <a:r>
              <a:rPr lang="en-US" sz="1067" dirty="0">
                <a:solidFill>
                  <a:schemeClr val="bg2">
                    <a:lumMod val="50000"/>
                  </a:schemeClr>
                </a:solidFill>
              </a:rPr>
              <a:t>)</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π/K 3</a:t>
            </a:r>
            <a:r>
              <a:rPr lang="en-US" sz="1067" dirty="0">
                <a:solidFill>
                  <a:schemeClr val="bg2">
                    <a:lumMod val="50000"/>
                  </a:schemeClr>
                </a:solidFill>
                <a:latin typeface="Symbol" panose="05050102010706020507" pitchFamily="18" charset="2"/>
              </a:rPr>
              <a:t>s</a:t>
            </a:r>
            <a:r>
              <a:rPr lang="en-US" sz="1067" dirty="0">
                <a:solidFill>
                  <a:schemeClr val="bg2">
                    <a:lumMod val="50000"/>
                  </a:schemeClr>
                </a:solidFill>
              </a:rPr>
              <a:t> </a:t>
            </a:r>
            <a:r>
              <a:rPr lang="en-US" sz="1067" dirty="0" err="1">
                <a:solidFill>
                  <a:schemeClr val="bg2">
                    <a:lumMod val="50000"/>
                  </a:schemeClr>
                </a:solidFill>
              </a:rPr>
              <a:t>sep.</a:t>
            </a:r>
            <a:r>
              <a:rPr lang="en-US" sz="1067" dirty="0">
                <a:solidFill>
                  <a:schemeClr val="bg2">
                    <a:lumMod val="50000"/>
                  </a:schemeClr>
                </a:solidFill>
              </a:rPr>
              <a:t> at 50 GeV/c</a:t>
            </a:r>
            <a:endParaRPr sz="1067" dirty="0">
              <a:solidFill>
                <a:schemeClr val="bg2">
                  <a:lumMod val="50000"/>
                </a:schemeClr>
              </a:solidFill>
            </a:endParaRPr>
          </a:p>
        </p:txBody>
      </p:sp>
      <p:sp>
        <p:nvSpPr>
          <p:cNvPr id="3" name="Date Placeholder 2">
            <a:extLst>
              <a:ext uri="{FF2B5EF4-FFF2-40B4-BE49-F238E27FC236}">
                <a16:creationId xmlns:a16="http://schemas.microsoft.com/office/drawing/2014/main" id="{3E390117-370F-EADD-DB1A-69AAC76E2FD0}"/>
              </a:ext>
            </a:extLst>
          </p:cNvPr>
          <p:cNvSpPr>
            <a:spLocks noGrp="1"/>
          </p:cNvSpPr>
          <p:nvPr>
            <p:ph type="dt" sz="half" idx="10"/>
          </p:nvPr>
        </p:nvSpPr>
        <p:spPr/>
        <p:txBody>
          <a:bodyPr/>
          <a:lstStyle/>
          <a:p>
            <a:r>
              <a:rPr lang="en-US"/>
              <a:t>6/9/2023</a:t>
            </a:r>
          </a:p>
        </p:txBody>
      </p:sp>
      <p:sp>
        <p:nvSpPr>
          <p:cNvPr id="4" name="Footer Placeholder 3">
            <a:extLst>
              <a:ext uri="{FF2B5EF4-FFF2-40B4-BE49-F238E27FC236}">
                <a16:creationId xmlns:a16="http://schemas.microsoft.com/office/drawing/2014/main" id="{1708BEC2-31F0-D2FD-E4A8-1562273DC813}"/>
              </a:ext>
            </a:extLst>
          </p:cNvPr>
          <p:cNvSpPr>
            <a:spLocks noGrp="1"/>
          </p:cNvSpPr>
          <p:nvPr>
            <p:ph type="ftr" sz="quarter" idx="11"/>
          </p:nvPr>
        </p:nvSpPr>
        <p:spPr/>
        <p:txBody>
          <a:bodyPr/>
          <a:lstStyle/>
          <a:p>
            <a:r>
              <a:rPr lang="en-US"/>
              <a:t>2023 CTEQ Summer School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B030E-6401-DF80-7E24-ECD1D7CD3C8B}"/>
              </a:ext>
            </a:extLst>
          </p:cNvPr>
          <p:cNvSpPr>
            <a:spLocks noGrp="1"/>
          </p:cNvSpPr>
          <p:nvPr>
            <p:ph type="title"/>
          </p:nvPr>
        </p:nvSpPr>
        <p:spPr/>
        <p:txBody>
          <a:bodyPr/>
          <a:lstStyle/>
          <a:p>
            <a:r>
              <a:rPr lang="en-US" b="1" dirty="0">
                <a:solidFill>
                  <a:schemeClr val="accent1"/>
                </a:solidFill>
              </a:rPr>
              <a:t>hp-DIRC</a:t>
            </a:r>
          </a:p>
        </p:txBody>
      </p:sp>
      <p:sp>
        <p:nvSpPr>
          <p:cNvPr id="4" name="Date Placeholder 3">
            <a:extLst>
              <a:ext uri="{FF2B5EF4-FFF2-40B4-BE49-F238E27FC236}">
                <a16:creationId xmlns:a16="http://schemas.microsoft.com/office/drawing/2014/main" id="{FF839CAF-27CF-AD32-FCC8-2EFDECA2D916}"/>
              </a:ext>
            </a:extLst>
          </p:cNvPr>
          <p:cNvSpPr>
            <a:spLocks noGrp="1"/>
          </p:cNvSpPr>
          <p:nvPr>
            <p:ph type="dt" sz="half" idx="10"/>
          </p:nvPr>
        </p:nvSpPr>
        <p:spPr/>
        <p:txBody>
          <a:bodyPr/>
          <a:lstStyle/>
          <a:p>
            <a:r>
              <a:rPr lang="en-US"/>
              <a:t>6/9/2023</a:t>
            </a:r>
          </a:p>
        </p:txBody>
      </p:sp>
      <p:sp>
        <p:nvSpPr>
          <p:cNvPr id="5" name="Footer Placeholder 4">
            <a:extLst>
              <a:ext uri="{FF2B5EF4-FFF2-40B4-BE49-F238E27FC236}">
                <a16:creationId xmlns:a16="http://schemas.microsoft.com/office/drawing/2014/main" id="{DE33FBA6-F375-073D-ED0B-6F14604F294A}"/>
              </a:ext>
            </a:extLst>
          </p:cNvPr>
          <p:cNvSpPr>
            <a:spLocks noGrp="1"/>
          </p:cNvSpPr>
          <p:nvPr>
            <p:ph type="ftr" sz="quarter" idx="11"/>
          </p:nvPr>
        </p:nvSpPr>
        <p:spPr/>
        <p:txBody>
          <a:bodyPr/>
          <a:lstStyle/>
          <a:p>
            <a:r>
              <a:rPr lang="en-US"/>
              <a:t>2023 CTEQ Summer School</a:t>
            </a:r>
          </a:p>
        </p:txBody>
      </p:sp>
      <p:sp>
        <p:nvSpPr>
          <p:cNvPr id="6" name="Slide Number Placeholder 5">
            <a:extLst>
              <a:ext uri="{FF2B5EF4-FFF2-40B4-BE49-F238E27FC236}">
                <a16:creationId xmlns:a16="http://schemas.microsoft.com/office/drawing/2014/main" id="{D505D2A4-3E47-AC03-3D2E-0D839A396D2A}"/>
              </a:ext>
            </a:extLst>
          </p:cNvPr>
          <p:cNvSpPr>
            <a:spLocks noGrp="1"/>
          </p:cNvSpPr>
          <p:nvPr>
            <p:ph type="sldNum" sz="quarter" idx="12"/>
          </p:nvPr>
        </p:nvSpPr>
        <p:spPr/>
        <p:txBody>
          <a:bodyPr/>
          <a:lstStyle/>
          <a:p>
            <a:fld id="{00A14187-AF44-4271-AA62-1C5C376B8E74}" type="slidenum">
              <a:rPr lang="en-US" smtClean="0"/>
              <a:t>33</a:t>
            </a:fld>
            <a:endParaRPr lang="en-US"/>
          </a:p>
        </p:txBody>
      </p:sp>
      <p:pic>
        <p:nvPicPr>
          <p:cNvPr id="8" name="Picture 7">
            <a:extLst>
              <a:ext uri="{FF2B5EF4-FFF2-40B4-BE49-F238E27FC236}">
                <a16:creationId xmlns:a16="http://schemas.microsoft.com/office/drawing/2014/main" id="{A7D1F67C-A45D-4540-AC0A-A71FAFFBF527}"/>
              </a:ext>
            </a:extLst>
          </p:cNvPr>
          <p:cNvPicPr>
            <a:picLocks noChangeAspect="1"/>
          </p:cNvPicPr>
          <p:nvPr/>
        </p:nvPicPr>
        <p:blipFill>
          <a:blip r:embed="rId2"/>
          <a:stretch>
            <a:fillRect/>
          </a:stretch>
        </p:blipFill>
        <p:spPr>
          <a:xfrm>
            <a:off x="6009801" y="487299"/>
            <a:ext cx="2721823" cy="2827184"/>
          </a:xfrm>
          <a:prstGeom prst="rect">
            <a:avLst/>
          </a:prstGeom>
        </p:spPr>
      </p:pic>
      <p:pic>
        <p:nvPicPr>
          <p:cNvPr id="10" name="Picture 9" descr="A picture containing text, diagram, screenshot, design&#10;&#10;Description automatically generated">
            <a:extLst>
              <a:ext uri="{FF2B5EF4-FFF2-40B4-BE49-F238E27FC236}">
                <a16:creationId xmlns:a16="http://schemas.microsoft.com/office/drawing/2014/main" id="{FDFF46E3-4629-8870-652A-4EE244877C38}"/>
              </a:ext>
            </a:extLst>
          </p:cNvPr>
          <p:cNvPicPr>
            <a:picLocks noChangeAspect="1"/>
          </p:cNvPicPr>
          <p:nvPr/>
        </p:nvPicPr>
        <p:blipFill>
          <a:blip r:embed="rId3"/>
          <a:stretch>
            <a:fillRect/>
          </a:stretch>
        </p:blipFill>
        <p:spPr>
          <a:xfrm>
            <a:off x="474876" y="1479514"/>
            <a:ext cx="5062575" cy="4876836"/>
          </a:xfrm>
          <a:prstGeom prst="rect">
            <a:avLst/>
          </a:prstGeom>
        </p:spPr>
      </p:pic>
      <p:pic>
        <p:nvPicPr>
          <p:cNvPr id="12" name="Picture 11">
            <a:extLst>
              <a:ext uri="{FF2B5EF4-FFF2-40B4-BE49-F238E27FC236}">
                <a16:creationId xmlns:a16="http://schemas.microsoft.com/office/drawing/2014/main" id="{184B7C37-5596-731D-CF82-55AA2EDD0CAC}"/>
              </a:ext>
            </a:extLst>
          </p:cNvPr>
          <p:cNvPicPr>
            <a:picLocks noChangeAspect="1"/>
          </p:cNvPicPr>
          <p:nvPr/>
        </p:nvPicPr>
        <p:blipFill>
          <a:blip r:embed="rId4"/>
          <a:stretch>
            <a:fillRect/>
          </a:stretch>
        </p:blipFill>
        <p:spPr>
          <a:xfrm>
            <a:off x="5747824" y="4025508"/>
            <a:ext cx="6290135" cy="2004750"/>
          </a:xfrm>
          <a:prstGeom prst="rect">
            <a:avLst/>
          </a:prstGeom>
        </p:spPr>
      </p:pic>
      <p:pic>
        <p:nvPicPr>
          <p:cNvPr id="14" name="Picture 13">
            <a:extLst>
              <a:ext uri="{FF2B5EF4-FFF2-40B4-BE49-F238E27FC236}">
                <a16:creationId xmlns:a16="http://schemas.microsoft.com/office/drawing/2014/main" id="{26458376-FC2F-E2FB-3D89-72615D4B6E70}"/>
              </a:ext>
            </a:extLst>
          </p:cNvPr>
          <p:cNvPicPr>
            <a:picLocks noChangeAspect="1"/>
          </p:cNvPicPr>
          <p:nvPr/>
        </p:nvPicPr>
        <p:blipFill>
          <a:blip r:embed="rId5"/>
          <a:stretch>
            <a:fillRect/>
          </a:stretch>
        </p:blipFill>
        <p:spPr>
          <a:xfrm>
            <a:off x="8773551" y="1098863"/>
            <a:ext cx="3418449" cy="1835834"/>
          </a:xfrm>
          <a:prstGeom prst="rect">
            <a:avLst/>
          </a:prstGeom>
        </p:spPr>
      </p:pic>
      <p:pic>
        <p:nvPicPr>
          <p:cNvPr id="16" name="Picture 15">
            <a:extLst>
              <a:ext uri="{FF2B5EF4-FFF2-40B4-BE49-F238E27FC236}">
                <a16:creationId xmlns:a16="http://schemas.microsoft.com/office/drawing/2014/main" id="{43390A39-CA62-5A09-F46A-9A1993328CD6}"/>
              </a:ext>
            </a:extLst>
          </p:cNvPr>
          <p:cNvPicPr>
            <a:picLocks noChangeAspect="1"/>
          </p:cNvPicPr>
          <p:nvPr/>
        </p:nvPicPr>
        <p:blipFill>
          <a:blip r:embed="rId6"/>
          <a:stretch>
            <a:fillRect/>
          </a:stretch>
        </p:blipFill>
        <p:spPr>
          <a:xfrm>
            <a:off x="3645209" y="204089"/>
            <a:ext cx="1913206" cy="1304778"/>
          </a:xfrm>
          <a:prstGeom prst="rect">
            <a:avLst/>
          </a:prstGeom>
        </p:spPr>
      </p:pic>
    </p:spTree>
    <p:extLst>
      <p:ext uri="{BB962C8B-B14F-4D97-AF65-F5344CB8AC3E}">
        <p14:creationId xmlns:p14="http://schemas.microsoft.com/office/powerpoint/2010/main" val="791008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BF759-C69A-4CD0-C82B-252E21322940}"/>
              </a:ext>
            </a:extLst>
          </p:cNvPr>
          <p:cNvSpPr>
            <a:spLocks noGrp="1"/>
          </p:cNvSpPr>
          <p:nvPr>
            <p:ph type="title"/>
          </p:nvPr>
        </p:nvSpPr>
        <p:spPr/>
        <p:txBody>
          <a:bodyPr/>
          <a:lstStyle/>
          <a:p>
            <a:r>
              <a:rPr lang="en-US" b="1" dirty="0">
                <a:solidFill>
                  <a:schemeClr val="accent1"/>
                </a:solidFill>
              </a:rPr>
              <a:t>Proximity Focusing RICH</a:t>
            </a:r>
          </a:p>
        </p:txBody>
      </p:sp>
      <p:sp>
        <p:nvSpPr>
          <p:cNvPr id="4" name="Date Placeholder 3">
            <a:extLst>
              <a:ext uri="{FF2B5EF4-FFF2-40B4-BE49-F238E27FC236}">
                <a16:creationId xmlns:a16="http://schemas.microsoft.com/office/drawing/2014/main" id="{0BB547F1-D86B-0AE1-7A8A-51DC7408F7B1}"/>
              </a:ext>
            </a:extLst>
          </p:cNvPr>
          <p:cNvSpPr>
            <a:spLocks noGrp="1"/>
          </p:cNvSpPr>
          <p:nvPr>
            <p:ph type="dt" sz="half" idx="10"/>
          </p:nvPr>
        </p:nvSpPr>
        <p:spPr/>
        <p:txBody>
          <a:bodyPr/>
          <a:lstStyle/>
          <a:p>
            <a:r>
              <a:rPr lang="en-US"/>
              <a:t>6/9/2023</a:t>
            </a:r>
          </a:p>
        </p:txBody>
      </p:sp>
      <p:sp>
        <p:nvSpPr>
          <p:cNvPr id="5" name="Footer Placeholder 4">
            <a:extLst>
              <a:ext uri="{FF2B5EF4-FFF2-40B4-BE49-F238E27FC236}">
                <a16:creationId xmlns:a16="http://schemas.microsoft.com/office/drawing/2014/main" id="{FBEC353F-675F-2803-4391-0E76BD6F6B24}"/>
              </a:ext>
            </a:extLst>
          </p:cNvPr>
          <p:cNvSpPr>
            <a:spLocks noGrp="1"/>
          </p:cNvSpPr>
          <p:nvPr>
            <p:ph type="ftr" sz="quarter" idx="11"/>
          </p:nvPr>
        </p:nvSpPr>
        <p:spPr/>
        <p:txBody>
          <a:bodyPr/>
          <a:lstStyle/>
          <a:p>
            <a:r>
              <a:rPr lang="en-US"/>
              <a:t>2023 CTEQ Summer School</a:t>
            </a:r>
          </a:p>
        </p:txBody>
      </p:sp>
      <p:sp>
        <p:nvSpPr>
          <p:cNvPr id="6" name="Slide Number Placeholder 5">
            <a:extLst>
              <a:ext uri="{FF2B5EF4-FFF2-40B4-BE49-F238E27FC236}">
                <a16:creationId xmlns:a16="http://schemas.microsoft.com/office/drawing/2014/main" id="{02AE9E84-FFF9-2657-B9C5-6ADD9CBC036A}"/>
              </a:ext>
            </a:extLst>
          </p:cNvPr>
          <p:cNvSpPr>
            <a:spLocks noGrp="1"/>
          </p:cNvSpPr>
          <p:nvPr>
            <p:ph type="sldNum" sz="quarter" idx="12"/>
          </p:nvPr>
        </p:nvSpPr>
        <p:spPr/>
        <p:txBody>
          <a:bodyPr/>
          <a:lstStyle/>
          <a:p>
            <a:fld id="{00A14187-AF44-4271-AA62-1C5C376B8E74}" type="slidenum">
              <a:rPr lang="en-US" smtClean="0"/>
              <a:t>34</a:t>
            </a:fld>
            <a:endParaRPr lang="en-US"/>
          </a:p>
        </p:txBody>
      </p:sp>
      <p:pic>
        <p:nvPicPr>
          <p:cNvPr id="8" name="Picture 7">
            <a:extLst>
              <a:ext uri="{FF2B5EF4-FFF2-40B4-BE49-F238E27FC236}">
                <a16:creationId xmlns:a16="http://schemas.microsoft.com/office/drawing/2014/main" id="{C9C46558-8855-2833-4C0A-56E2E75B782F}"/>
              </a:ext>
            </a:extLst>
          </p:cNvPr>
          <p:cNvPicPr>
            <a:picLocks noChangeAspect="1"/>
          </p:cNvPicPr>
          <p:nvPr/>
        </p:nvPicPr>
        <p:blipFill>
          <a:blip r:embed="rId2"/>
          <a:stretch>
            <a:fillRect/>
          </a:stretch>
        </p:blipFill>
        <p:spPr>
          <a:xfrm>
            <a:off x="510069" y="1746198"/>
            <a:ext cx="4842375" cy="3913520"/>
          </a:xfrm>
          <a:prstGeom prst="rect">
            <a:avLst/>
          </a:prstGeom>
        </p:spPr>
      </p:pic>
      <p:pic>
        <p:nvPicPr>
          <p:cNvPr id="10" name="Picture 9">
            <a:extLst>
              <a:ext uri="{FF2B5EF4-FFF2-40B4-BE49-F238E27FC236}">
                <a16:creationId xmlns:a16="http://schemas.microsoft.com/office/drawing/2014/main" id="{9F9429D4-7C51-1592-76A5-0C31A6D33ABB}"/>
              </a:ext>
            </a:extLst>
          </p:cNvPr>
          <p:cNvPicPr>
            <a:picLocks noChangeAspect="1"/>
          </p:cNvPicPr>
          <p:nvPr/>
        </p:nvPicPr>
        <p:blipFill>
          <a:blip r:embed="rId3"/>
          <a:stretch>
            <a:fillRect/>
          </a:stretch>
        </p:blipFill>
        <p:spPr>
          <a:xfrm>
            <a:off x="5273640" y="1533660"/>
            <a:ext cx="6673920" cy="4616128"/>
          </a:xfrm>
          <a:prstGeom prst="rect">
            <a:avLst/>
          </a:prstGeom>
        </p:spPr>
      </p:pic>
    </p:spTree>
    <p:extLst>
      <p:ext uri="{BB962C8B-B14F-4D97-AF65-F5344CB8AC3E}">
        <p14:creationId xmlns:p14="http://schemas.microsoft.com/office/powerpoint/2010/main" val="609311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D19C-FDB8-2832-BA5D-B1BD856198E7}"/>
              </a:ext>
            </a:extLst>
          </p:cNvPr>
          <p:cNvSpPr>
            <a:spLocks noGrp="1"/>
          </p:cNvSpPr>
          <p:nvPr>
            <p:ph type="title"/>
          </p:nvPr>
        </p:nvSpPr>
        <p:spPr>
          <a:xfrm>
            <a:off x="838200" y="365126"/>
            <a:ext cx="10515600" cy="836146"/>
          </a:xfrm>
        </p:spPr>
        <p:txBody>
          <a:bodyPr/>
          <a:lstStyle/>
          <a:p>
            <a:r>
              <a:rPr lang="en-US" b="1" dirty="0">
                <a:solidFill>
                  <a:schemeClr val="accent1"/>
                </a:solidFill>
              </a:rPr>
              <a:t>LAPPD/HRPPD’s</a:t>
            </a:r>
          </a:p>
        </p:txBody>
      </p:sp>
      <p:sp>
        <p:nvSpPr>
          <p:cNvPr id="3" name="Date Placeholder 2">
            <a:extLst>
              <a:ext uri="{FF2B5EF4-FFF2-40B4-BE49-F238E27FC236}">
                <a16:creationId xmlns:a16="http://schemas.microsoft.com/office/drawing/2014/main" id="{DC8F717C-8E06-6EC8-5ED2-167945CA9E03}"/>
              </a:ext>
            </a:extLst>
          </p:cNvPr>
          <p:cNvSpPr>
            <a:spLocks noGrp="1"/>
          </p:cNvSpPr>
          <p:nvPr>
            <p:ph type="dt" sz="half" idx="10"/>
          </p:nvPr>
        </p:nvSpPr>
        <p:spPr/>
        <p:txBody>
          <a:bodyPr/>
          <a:lstStyle/>
          <a:p>
            <a:r>
              <a:rPr lang="en-US"/>
              <a:t>6/9/2023</a:t>
            </a:r>
          </a:p>
        </p:txBody>
      </p:sp>
      <p:sp>
        <p:nvSpPr>
          <p:cNvPr id="4" name="Footer Placeholder 3">
            <a:extLst>
              <a:ext uri="{FF2B5EF4-FFF2-40B4-BE49-F238E27FC236}">
                <a16:creationId xmlns:a16="http://schemas.microsoft.com/office/drawing/2014/main" id="{0E0F87A5-617D-9907-1279-78143EE03CFD}"/>
              </a:ext>
            </a:extLst>
          </p:cNvPr>
          <p:cNvSpPr>
            <a:spLocks noGrp="1"/>
          </p:cNvSpPr>
          <p:nvPr>
            <p:ph type="ftr" sz="quarter" idx="11"/>
          </p:nvPr>
        </p:nvSpPr>
        <p:spPr/>
        <p:txBody>
          <a:bodyPr/>
          <a:lstStyle/>
          <a:p>
            <a:r>
              <a:rPr lang="en-US"/>
              <a:t>2023 CTEQ Summer School</a:t>
            </a:r>
          </a:p>
        </p:txBody>
      </p:sp>
      <p:sp>
        <p:nvSpPr>
          <p:cNvPr id="5" name="Slide Number Placeholder 4">
            <a:extLst>
              <a:ext uri="{FF2B5EF4-FFF2-40B4-BE49-F238E27FC236}">
                <a16:creationId xmlns:a16="http://schemas.microsoft.com/office/drawing/2014/main" id="{253FA969-4C0A-D959-0576-DF665A29CAC1}"/>
              </a:ext>
            </a:extLst>
          </p:cNvPr>
          <p:cNvSpPr>
            <a:spLocks noGrp="1"/>
          </p:cNvSpPr>
          <p:nvPr>
            <p:ph type="sldNum" sz="quarter" idx="12"/>
          </p:nvPr>
        </p:nvSpPr>
        <p:spPr/>
        <p:txBody>
          <a:bodyPr/>
          <a:lstStyle/>
          <a:p>
            <a:fld id="{00A14187-AF44-4271-AA62-1C5C376B8E74}" type="slidenum">
              <a:rPr lang="en-US" smtClean="0"/>
              <a:t>35</a:t>
            </a:fld>
            <a:endParaRPr lang="en-US"/>
          </a:p>
        </p:txBody>
      </p:sp>
      <p:pic>
        <p:nvPicPr>
          <p:cNvPr id="2050" name="Picture 2" descr="LAPPD™ / Large Area Picosecond Photodetector">
            <a:extLst>
              <a:ext uri="{FF2B5EF4-FFF2-40B4-BE49-F238E27FC236}">
                <a16:creationId xmlns:a16="http://schemas.microsoft.com/office/drawing/2014/main" id="{2B53F452-283D-87B5-651F-AD745D9FF1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5310" y="453588"/>
            <a:ext cx="5452596" cy="61662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F803275-9899-B34B-08F5-4BCB93470525}"/>
              </a:ext>
            </a:extLst>
          </p:cNvPr>
          <p:cNvSpPr txBox="1"/>
          <p:nvPr/>
        </p:nvSpPr>
        <p:spPr>
          <a:xfrm>
            <a:off x="211231" y="3570118"/>
            <a:ext cx="3370169" cy="2862322"/>
          </a:xfrm>
          <a:prstGeom prst="rect">
            <a:avLst/>
          </a:prstGeom>
          <a:noFill/>
        </p:spPr>
        <p:txBody>
          <a:bodyPr wrap="square" rtlCol="0">
            <a:spAutoFit/>
          </a:bodyPr>
          <a:lstStyle/>
          <a:p>
            <a:r>
              <a:rPr lang="en-US" dirty="0"/>
              <a:t>LAPPD’s offer good gain, excellent  timing and large area coverage with a configurable readout structure. </a:t>
            </a:r>
          </a:p>
          <a:p>
            <a:endParaRPr lang="en-US" dirty="0"/>
          </a:p>
          <a:p>
            <a:r>
              <a:rPr lang="en-US" dirty="0"/>
              <a:t>In the ePIC </a:t>
            </a:r>
            <a:r>
              <a:rPr lang="en-US" dirty="0" err="1"/>
              <a:t>pfRICH</a:t>
            </a:r>
            <a:r>
              <a:rPr lang="en-US" dirty="0"/>
              <a:t> they can be used both to detect Cerenkov photons from the aerogel as well as the passage of the primary particle. </a:t>
            </a:r>
          </a:p>
        </p:txBody>
      </p:sp>
      <p:pic>
        <p:nvPicPr>
          <p:cNvPr id="2052" name="Picture 4">
            <a:extLst>
              <a:ext uri="{FF2B5EF4-FFF2-40B4-BE49-F238E27FC236}">
                <a16:creationId xmlns:a16="http://schemas.microsoft.com/office/drawing/2014/main" id="{A4364371-7DE5-A714-B9D4-6F1318A11A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5638" y="4451350"/>
            <a:ext cx="2857500" cy="22193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DB9484A6-1F57-36AA-7E24-65E53810F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905" y="931209"/>
            <a:ext cx="5918590" cy="271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8458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B030E-6401-DF80-7E24-ECD1D7CD3C8B}"/>
              </a:ext>
            </a:extLst>
          </p:cNvPr>
          <p:cNvSpPr>
            <a:spLocks noGrp="1"/>
          </p:cNvSpPr>
          <p:nvPr>
            <p:ph type="title"/>
          </p:nvPr>
        </p:nvSpPr>
        <p:spPr/>
        <p:txBody>
          <a:bodyPr/>
          <a:lstStyle/>
          <a:p>
            <a:r>
              <a:rPr lang="en-US" b="1" dirty="0">
                <a:solidFill>
                  <a:schemeClr val="accent1"/>
                </a:solidFill>
              </a:rPr>
              <a:t>Dual Radiator RICH</a:t>
            </a:r>
          </a:p>
        </p:txBody>
      </p:sp>
      <p:sp>
        <p:nvSpPr>
          <p:cNvPr id="4" name="Date Placeholder 3">
            <a:extLst>
              <a:ext uri="{FF2B5EF4-FFF2-40B4-BE49-F238E27FC236}">
                <a16:creationId xmlns:a16="http://schemas.microsoft.com/office/drawing/2014/main" id="{FF839CAF-27CF-AD32-FCC8-2EFDECA2D916}"/>
              </a:ext>
            </a:extLst>
          </p:cNvPr>
          <p:cNvSpPr>
            <a:spLocks noGrp="1"/>
          </p:cNvSpPr>
          <p:nvPr>
            <p:ph type="dt" sz="half" idx="10"/>
          </p:nvPr>
        </p:nvSpPr>
        <p:spPr/>
        <p:txBody>
          <a:bodyPr/>
          <a:lstStyle/>
          <a:p>
            <a:r>
              <a:rPr lang="en-US"/>
              <a:t>6/9/2023</a:t>
            </a:r>
          </a:p>
        </p:txBody>
      </p:sp>
      <p:sp>
        <p:nvSpPr>
          <p:cNvPr id="5" name="Footer Placeholder 4">
            <a:extLst>
              <a:ext uri="{FF2B5EF4-FFF2-40B4-BE49-F238E27FC236}">
                <a16:creationId xmlns:a16="http://schemas.microsoft.com/office/drawing/2014/main" id="{DE33FBA6-F375-073D-ED0B-6F14604F294A}"/>
              </a:ext>
            </a:extLst>
          </p:cNvPr>
          <p:cNvSpPr>
            <a:spLocks noGrp="1"/>
          </p:cNvSpPr>
          <p:nvPr>
            <p:ph type="ftr" sz="quarter" idx="11"/>
          </p:nvPr>
        </p:nvSpPr>
        <p:spPr/>
        <p:txBody>
          <a:bodyPr/>
          <a:lstStyle/>
          <a:p>
            <a:r>
              <a:rPr lang="en-US"/>
              <a:t>2023 CTEQ Summer School</a:t>
            </a:r>
          </a:p>
        </p:txBody>
      </p:sp>
      <p:sp>
        <p:nvSpPr>
          <p:cNvPr id="6" name="Slide Number Placeholder 5">
            <a:extLst>
              <a:ext uri="{FF2B5EF4-FFF2-40B4-BE49-F238E27FC236}">
                <a16:creationId xmlns:a16="http://schemas.microsoft.com/office/drawing/2014/main" id="{D505D2A4-3E47-AC03-3D2E-0D839A396D2A}"/>
              </a:ext>
            </a:extLst>
          </p:cNvPr>
          <p:cNvSpPr>
            <a:spLocks noGrp="1"/>
          </p:cNvSpPr>
          <p:nvPr>
            <p:ph type="sldNum" sz="quarter" idx="12"/>
          </p:nvPr>
        </p:nvSpPr>
        <p:spPr/>
        <p:txBody>
          <a:bodyPr/>
          <a:lstStyle/>
          <a:p>
            <a:fld id="{00A14187-AF44-4271-AA62-1C5C376B8E74}" type="slidenum">
              <a:rPr lang="en-US" smtClean="0"/>
              <a:t>36</a:t>
            </a:fld>
            <a:endParaRPr lang="en-US"/>
          </a:p>
        </p:txBody>
      </p:sp>
      <p:pic>
        <p:nvPicPr>
          <p:cNvPr id="8" name="Picture 7">
            <a:extLst>
              <a:ext uri="{FF2B5EF4-FFF2-40B4-BE49-F238E27FC236}">
                <a16:creationId xmlns:a16="http://schemas.microsoft.com/office/drawing/2014/main" id="{0169DF7A-BBF2-9358-F6B1-77D07E1D2B0E}"/>
              </a:ext>
            </a:extLst>
          </p:cNvPr>
          <p:cNvPicPr>
            <a:picLocks noChangeAspect="1"/>
          </p:cNvPicPr>
          <p:nvPr/>
        </p:nvPicPr>
        <p:blipFill>
          <a:blip r:embed="rId2"/>
          <a:stretch>
            <a:fillRect/>
          </a:stretch>
        </p:blipFill>
        <p:spPr>
          <a:xfrm>
            <a:off x="5712448" y="1446169"/>
            <a:ext cx="6158940" cy="4386866"/>
          </a:xfrm>
          <a:prstGeom prst="rect">
            <a:avLst/>
          </a:prstGeom>
        </p:spPr>
      </p:pic>
      <p:pic>
        <p:nvPicPr>
          <p:cNvPr id="12" name="Picture 11">
            <a:extLst>
              <a:ext uri="{FF2B5EF4-FFF2-40B4-BE49-F238E27FC236}">
                <a16:creationId xmlns:a16="http://schemas.microsoft.com/office/drawing/2014/main" id="{1145435B-F944-AD61-69E2-380CB1141428}"/>
              </a:ext>
            </a:extLst>
          </p:cNvPr>
          <p:cNvPicPr>
            <a:picLocks noChangeAspect="1"/>
          </p:cNvPicPr>
          <p:nvPr/>
        </p:nvPicPr>
        <p:blipFill>
          <a:blip r:embed="rId3"/>
          <a:stretch>
            <a:fillRect/>
          </a:stretch>
        </p:blipFill>
        <p:spPr>
          <a:xfrm>
            <a:off x="838200" y="1919056"/>
            <a:ext cx="4712677" cy="3689252"/>
          </a:xfrm>
          <a:prstGeom prst="rect">
            <a:avLst/>
          </a:prstGeom>
        </p:spPr>
      </p:pic>
    </p:spTree>
    <p:extLst>
      <p:ext uri="{BB962C8B-B14F-4D97-AF65-F5344CB8AC3E}">
        <p14:creationId xmlns:p14="http://schemas.microsoft.com/office/powerpoint/2010/main" val="40261769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LEGO, sketch&#10;&#10;Description automatically generated">
            <a:extLst>
              <a:ext uri="{FF2B5EF4-FFF2-40B4-BE49-F238E27FC236}">
                <a16:creationId xmlns:a16="http://schemas.microsoft.com/office/drawing/2014/main" id="{09858B23-39D3-7260-53A0-2E458560C812}"/>
              </a:ext>
            </a:extLst>
          </p:cNvPr>
          <p:cNvPicPr>
            <a:picLocks noChangeAspect="1"/>
          </p:cNvPicPr>
          <p:nvPr/>
        </p:nvPicPr>
        <p:blipFill>
          <a:blip r:embed="rId2"/>
          <a:stretch>
            <a:fillRect/>
          </a:stretch>
        </p:blipFill>
        <p:spPr>
          <a:xfrm>
            <a:off x="7840684" y="481016"/>
            <a:ext cx="3407242" cy="2612003"/>
          </a:xfrm>
          <a:prstGeom prst="rect">
            <a:avLst/>
          </a:prstGeom>
        </p:spPr>
      </p:pic>
      <p:sp>
        <p:nvSpPr>
          <p:cNvPr id="2" name="Title 1">
            <a:extLst>
              <a:ext uri="{FF2B5EF4-FFF2-40B4-BE49-F238E27FC236}">
                <a16:creationId xmlns:a16="http://schemas.microsoft.com/office/drawing/2014/main" id="{AF08302E-058C-F705-5FC5-43609F02213B}"/>
              </a:ext>
            </a:extLst>
          </p:cNvPr>
          <p:cNvSpPr>
            <a:spLocks noGrp="1"/>
          </p:cNvSpPr>
          <p:nvPr>
            <p:ph type="title"/>
          </p:nvPr>
        </p:nvSpPr>
        <p:spPr>
          <a:xfrm>
            <a:off x="838200" y="365125"/>
            <a:ext cx="10515600" cy="956231"/>
          </a:xfrm>
        </p:spPr>
        <p:txBody>
          <a:bodyPr/>
          <a:lstStyle/>
          <a:p>
            <a:r>
              <a:rPr lang="en-US" b="1" dirty="0">
                <a:solidFill>
                  <a:schemeClr val="accent1"/>
                </a:solidFill>
              </a:rPr>
              <a:t>AC-LGAD TOF</a:t>
            </a:r>
          </a:p>
        </p:txBody>
      </p:sp>
      <p:sp>
        <p:nvSpPr>
          <p:cNvPr id="4" name="Date Placeholder 3">
            <a:extLst>
              <a:ext uri="{FF2B5EF4-FFF2-40B4-BE49-F238E27FC236}">
                <a16:creationId xmlns:a16="http://schemas.microsoft.com/office/drawing/2014/main" id="{40B43401-2DC5-EE49-03FB-373CA1FD190A}"/>
              </a:ext>
            </a:extLst>
          </p:cNvPr>
          <p:cNvSpPr>
            <a:spLocks noGrp="1"/>
          </p:cNvSpPr>
          <p:nvPr>
            <p:ph type="dt" sz="half" idx="10"/>
          </p:nvPr>
        </p:nvSpPr>
        <p:spPr/>
        <p:txBody>
          <a:bodyPr/>
          <a:lstStyle/>
          <a:p>
            <a:r>
              <a:rPr lang="en-US"/>
              <a:t>6/9/2023</a:t>
            </a:r>
          </a:p>
        </p:txBody>
      </p:sp>
      <p:sp>
        <p:nvSpPr>
          <p:cNvPr id="5" name="Footer Placeholder 4">
            <a:extLst>
              <a:ext uri="{FF2B5EF4-FFF2-40B4-BE49-F238E27FC236}">
                <a16:creationId xmlns:a16="http://schemas.microsoft.com/office/drawing/2014/main" id="{F4F04FFC-4B9E-CD19-D6EC-DE4AF2E5A0A6}"/>
              </a:ext>
            </a:extLst>
          </p:cNvPr>
          <p:cNvSpPr>
            <a:spLocks noGrp="1"/>
          </p:cNvSpPr>
          <p:nvPr>
            <p:ph type="ftr" sz="quarter" idx="11"/>
          </p:nvPr>
        </p:nvSpPr>
        <p:spPr/>
        <p:txBody>
          <a:bodyPr/>
          <a:lstStyle/>
          <a:p>
            <a:r>
              <a:rPr lang="en-US"/>
              <a:t>2023 CTEQ Summer School</a:t>
            </a:r>
          </a:p>
        </p:txBody>
      </p:sp>
      <p:sp>
        <p:nvSpPr>
          <p:cNvPr id="6" name="Slide Number Placeholder 5">
            <a:extLst>
              <a:ext uri="{FF2B5EF4-FFF2-40B4-BE49-F238E27FC236}">
                <a16:creationId xmlns:a16="http://schemas.microsoft.com/office/drawing/2014/main" id="{17097C23-EB87-489F-A885-C980E5F67921}"/>
              </a:ext>
            </a:extLst>
          </p:cNvPr>
          <p:cNvSpPr>
            <a:spLocks noGrp="1"/>
          </p:cNvSpPr>
          <p:nvPr>
            <p:ph type="sldNum" sz="quarter" idx="12"/>
          </p:nvPr>
        </p:nvSpPr>
        <p:spPr/>
        <p:txBody>
          <a:bodyPr/>
          <a:lstStyle/>
          <a:p>
            <a:fld id="{00A14187-AF44-4271-AA62-1C5C376B8E74}" type="slidenum">
              <a:rPr lang="en-US" smtClean="0"/>
              <a:t>37</a:t>
            </a:fld>
            <a:endParaRPr lang="en-US"/>
          </a:p>
        </p:txBody>
      </p:sp>
      <p:pic>
        <p:nvPicPr>
          <p:cNvPr id="14" name="Picture 13">
            <a:extLst>
              <a:ext uri="{FF2B5EF4-FFF2-40B4-BE49-F238E27FC236}">
                <a16:creationId xmlns:a16="http://schemas.microsoft.com/office/drawing/2014/main" id="{1FE0D68C-B627-64A6-6085-D6E6ECEAE7C0}"/>
              </a:ext>
            </a:extLst>
          </p:cNvPr>
          <p:cNvPicPr>
            <a:picLocks noChangeAspect="1"/>
          </p:cNvPicPr>
          <p:nvPr/>
        </p:nvPicPr>
        <p:blipFill>
          <a:blip r:embed="rId3"/>
          <a:stretch>
            <a:fillRect/>
          </a:stretch>
        </p:blipFill>
        <p:spPr>
          <a:xfrm>
            <a:off x="8595709" y="3180522"/>
            <a:ext cx="3235365" cy="3157404"/>
          </a:xfrm>
          <a:prstGeom prst="rect">
            <a:avLst/>
          </a:prstGeom>
        </p:spPr>
      </p:pic>
      <p:sp>
        <p:nvSpPr>
          <p:cNvPr id="15" name="TextBox 14">
            <a:extLst>
              <a:ext uri="{FF2B5EF4-FFF2-40B4-BE49-F238E27FC236}">
                <a16:creationId xmlns:a16="http://schemas.microsoft.com/office/drawing/2014/main" id="{AD363C8A-DC83-14FD-790B-8904EF9292AD}"/>
              </a:ext>
            </a:extLst>
          </p:cNvPr>
          <p:cNvSpPr txBox="1"/>
          <p:nvPr/>
        </p:nvSpPr>
        <p:spPr>
          <a:xfrm>
            <a:off x="10783579" y="520074"/>
            <a:ext cx="1250308" cy="646331"/>
          </a:xfrm>
          <a:prstGeom prst="rect">
            <a:avLst/>
          </a:prstGeom>
          <a:noFill/>
        </p:spPr>
        <p:txBody>
          <a:bodyPr wrap="square" rtlCol="0">
            <a:spAutoFit/>
          </a:bodyPr>
          <a:lstStyle/>
          <a:p>
            <a:r>
              <a:rPr lang="en-US" dirty="0"/>
              <a:t>CMS ETL (LGAD)</a:t>
            </a:r>
          </a:p>
        </p:txBody>
      </p:sp>
      <p:pic>
        <p:nvPicPr>
          <p:cNvPr id="19" name="Picture 18" descr="A picture containing screenshot, 3d modeling, text&#10;&#10;Description automatically generated">
            <a:extLst>
              <a:ext uri="{FF2B5EF4-FFF2-40B4-BE49-F238E27FC236}">
                <a16:creationId xmlns:a16="http://schemas.microsoft.com/office/drawing/2014/main" id="{F5B83588-5C4D-2DD8-C316-DB8CC6EA44FB}"/>
              </a:ext>
            </a:extLst>
          </p:cNvPr>
          <p:cNvPicPr>
            <a:picLocks noChangeAspect="1"/>
          </p:cNvPicPr>
          <p:nvPr/>
        </p:nvPicPr>
        <p:blipFill>
          <a:blip r:embed="rId4"/>
          <a:stretch>
            <a:fillRect/>
          </a:stretch>
        </p:blipFill>
        <p:spPr>
          <a:xfrm>
            <a:off x="6461128" y="994108"/>
            <a:ext cx="1791494" cy="1967948"/>
          </a:xfrm>
          <a:prstGeom prst="rect">
            <a:avLst/>
          </a:prstGeom>
        </p:spPr>
      </p:pic>
      <p:cxnSp>
        <p:nvCxnSpPr>
          <p:cNvPr id="23" name="Straight Connector 22">
            <a:extLst>
              <a:ext uri="{FF2B5EF4-FFF2-40B4-BE49-F238E27FC236}">
                <a16:creationId xmlns:a16="http://schemas.microsoft.com/office/drawing/2014/main" id="{8139A4A8-4DBF-7BF1-BFA4-C4921B884770}"/>
              </a:ext>
            </a:extLst>
          </p:cNvPr>
          <p:cNvCxnSpPr/>
          <p:nvPr/>
        </p:nvCxnSpPr>
        <p:spPr>
          <a:xfrm>
            <a:off x="8234782" y="1004005"/>
            <a:ext cx="657218" cy="3173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077420E-10AF-F0C3-A512-A54EA8F8CE88}"/>
              </a:ext>
            </a:extLst>
          </p:cNvPr>
          <p:cNvCxnSpPr>
            <a:cxnSpLocks/>
          </p:cNvCxnSpPr>
          <p:nvPr/>
        </p:nvCxnSpPr>
        <p:spPr>
          <a:xfrm flipV="1">
            <a:off x="8234782" y="1433334"/>
            <a:ext cx="657218" cy="153861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8CF58DAF-7471-D754-929B-B5782DD0EE20}"/>
              </a:ext>
            </a:extLst>
          </p:cNvPr>
          <p:cNvPicPr>
            <a:picLocks noChangeAspect="1"/>
          </p:cNvPicPr>
          <p:nvPr/>
        </p:nvPicPr>
        <p:blipFill>
          <a:blip r:embed="rId5"/>
          <a:stretch>
            <a:fillRect/>
          </a:stretch>
        </p:blipFill>
        <p:spPr>
          <a:xfrm>
            <a:off x="944074" y="1205897"/>
            <a:ext cx="4841996" cy="1809032"/>
          </a:xfrm>
          <a:prstGeom prst="rect">
            <a:avLst/>
          </a:prstGeom>
        </p:spPr>
      </p:pic>
      <p:sp>
        <p:nvSpPr>
          <p:cNvPr id="28" name="TextBox 27">
            <a:extLst>
              <a:ext uri="{FF2B5EF4-FFF2-40B4-BE49-F238E27FC236}">
                <a16:creationId xmlns:a16="http://schemas.microsoft.com/office/drawing/2014/main" id="{5190543F-C8AF-A697-869A-C2BA689D335A}"/>
              </a:ext>
            </a:extLst>
          </p:cNvPr>
          <p:cNvSpPr txBox="1"/>
          <p:nvPr/>
        </p:nvSpPr>
        <p:spPr>
          <a:xfrm>
            <a:off x="289734" y="3093019"/>
            <a:ext cx="6583332" cy="646331"/>
          </a:xfrm>
          <a:prstGeom prst="rect">
            <a:avLst/>
          </a:prstGeom>
          <a:noFill/>
        </p:spPr>
        <p:txBody>
          <a:bodyPr wrap="square" rtlCol="0">
            <a:spAutoFit/>
          </a:bodyPr>
          <a:lstStyle/>
          <a:p>
            <a:r>
              <a:rPr lang="en-US" dirty="0"/>
              <a:t>AC-LGAD detectors add an AC-coupled readout to provide both </a:t>
            </a:r>
            <a:br>
              <a:rPr lang="en-US" dirty="0"/>
            </a:br>
            <a:r>
              <a:rPr lang="en-US" i="1" dirty="0"/>
              <a:t>fast timing response </a:t>
            </a:r>
            <a:r>
              <a:rPr lang="en-US" dirty="0"/>
              <a:t>and </a:t>
            </a:r>
            <a:r>
              <a:rPr lang="en-US" i="1" dirty="0"/>
              <a:t>excellent spatial resolution </a:t>
            </a:r>
            <a:r>
              <a:rPr lang="en-US" dirty="0"/>
              <a:t>(4D).  </a:t>
            </a:r>
          </a:p>
        </p:txBody>
      </p:sp>
      <p:pic>
        <p:nvPicPr>
          <p:cNvPr id="32" name="Picture 31">
            <a:extLst>
              <a:ext uri="{FF2B5EF4-FFF2-40B4-BE49-F238E27FC236}">
                <a16:creationId xmlns:a16="http://schemas.microsoft.com/office/drawing/2014/main" id="{6D899A03-36E6-6DDE-E028-56298B3C33AB}"/>
              </a:ext>
            </a:extLst>
          </p:cNvPr>
          <p:cNvPicPr>
            <a:picLocks noChangeAspect="1"/>
          </p:cNvPicPr>
          <p:nvPr/>
        </p:nvPicPr>
        <p:blipFill>
          <a:blip r:embed="rId6"/>
          <a:stretch>
            <a:fillRect/>
          </a:stretch>
        </p:blipFill>
        <p:spPr>
          <a:xfrm>
            <a:off x="4754846" y="4134824"/>
            <a:ext cx="3154261" cy="1669409"/>
          </a:xfrm>
          <a:prstGeom prst="rect">
            <a:avLst/>
          </a:prstGeom>
        </p:spPr>
      </p:pic>
      <p:pic>
        <p:nvPicPr>
          <p:cNvPr id="36" name="Picture 35">
            <a:extLst>
              <a:ext uri="{FF2B5EF4-FFF2-40B4-BE49-F238E27FC236}">
                <a16:creationId xmlns:a16="http://schemas.microsoft.com/office/drawing/2014/main" id="{33FC07AC-AB5D-B849-BD2B-F0BD0D170517}"/>
              </a:ext>
            </a:extLst>
          </p:cNvPr>
          <p:cNvPicPr>
            <a:picLocks noChangeAspect="1"/>
          </p:cNvPicPr>
          <p:nvPr/>
        </p:nvPicPr>
        <p:blipFill>
          <a:blip r:embed="rId7"/>
          <a:stretch>
            <a:fillRect/>
          </a:stretch>
        </p:blipFill>
        <p:spPr>
          <a:xfrm>
            <a:off x="23366" y="4196453"/>
            <a:ext cx="2613065" cy="1836208"/>
          </a:xfrm>
          <a:prstGeom prst="rect">
            <a:avLst/>
          </a:prstGeom>
        </p:spPr>
      </p:pic>
      <p:pic>
        <p:nvPicPr>
          <p:cNvPr id="34" name="Picture 33">
            <a:extLst>
              <a:ext uri="{FF2B5EF4-FFF2-40B4-BE49-F238E27FC236}">
                <a16:creationId xmlns:a16="http://schemas.microsoft.com/office/drawing/2014/main" id="{51CCF1A9-8BC1-3E82-20B4-82BF25269C37}"/>
              </a:ext>
            </a:extLst>
          </p:cNvPr>
          <p:cNvPicPr>
            <a:picLocks noChangeAspect="1"/>
          </p:cNvPicPr>
          <p:nvPr/>
        </p:nvPicPr>
        <p:blipFill>
          <a:blip r:embed="rId8"/>
          <a:stretch>
            <a:fillRect/>
          </a:stretch>
        </p:blipFill>
        <p:spPr>
          <a:xfrm>
            <a:off x="2626609" y="4837333"/>
            <a:ext cx="2091398" cy="1819517"/>
          </a:xfrm>
          <a:prstGeom prst="rect">
            <a:avLst/>
          </a:prstGeom>
        </p:spPr>
      </p:pic>
      <p:sp>
        <p:nvSpPr>
          <p:cNvPr id="37" name="TextBox 36">
            <a:extLst>
              <a:ext uri="{FF2B5EF4-FFF2-40B4-BE49-F238E27FC236}">
                <a16:creationId xmlns:a16="http://schemas.microsoft.com/office/drawing/2014/main" id="{1779524E-D51A-E854-A5A7-8F429449904A}"/>
              </a:ext>
            </a:extLst>
          </p:cNvPr>
          <p:cNvSpPr txBox="1"/>
          <p:nvPr/>
        </p:nvSpPr>
        <p:spPr>
          <a:xfrm>
            <a:off x="214685" y="5951468"/>
            <a:ext cx="1884459" cy="276999"/>
          </a:xfrm>
          <a:prstGeom prst="rect">
            <a:avLst/>
          </a:prstGeom>
          <a:noFill/>
        </p:spPr>
        <p:txBody>
          <a:bodyPr wrap="square" rtlCol="0">
            <a:spAutoFit/>
          </a:bodyPr>
          <a:lstStyle/>
          <a:p>
            <a:r>
              <a:rPr lang="en-US" sz="1200" dirty="0"/>
              <a:t>Roman pot arrays</a:t>
            </a:r>
          </a:p>
        </p:txBody>
      </p:sp>
      <p:pic>
        <p:nvPicPr>
          <p:cNvPr id="38" name="Picture 37" descr="Logo&#10;&#10;Description automatically generated">
            <a:extLst>
              <a:ext uri="{FF2B5EF4-FFF2-40B4-BE49-F238E27FC236}">
                <a16:creationId xmlns:a16="http://schemas.microsoft.com/office/drawing/2014/main" id="{F52E6293-DB1F-261D-2771-989EDEA5F3D9}"/>
              </a:ext>
            </a:extLst>
          </p:cNvPr>
          <p:cNvPicPr>
            <a:picLocks noChangeAspect="1"/>
          </p:cNvPicPr>
          <p:nvPr/>
        </p:nvPicPr>
        <p:blipFill>
          <a:blip r:embed="rId9"/>
          <a:stretch>
            <a:fillRect/>
          </a:stretch>
        </p:blipFill>
        <p:spPr>
          <a:xfrm>
            <a:off x="3108523" y="3847410"/>
            <a:ext cx="1250551" cy="900192"/>
          </a:xfrm>
          <a:prstGeom prst="rect">
            <a:avLst/>
          </a:prstGeom>
        </p:spPr>
      </p:pic>
    </p:spTree>
    <p:extLst>
      <p:ext uri="{BB962C8B-B14F-4D97-AF65-F5344CB8AC3E}">
        <p14:creationId xmlns:p14="http://schemas.microsoft.com/office/powerpoint/2010/main" val="1727793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F44E027-CDDD-4C7D-B183-0267832FEC51}"/>
              </a:ext>
            </a:extLst>
          </p:cNvPr>
          <p:cNvSpPr>
            <a:spLocks noGrp="1"/>
          </p:cNvSpPr>
          <p:nvPr>
            <p:ph type="title"/>
          </p:nvPr>
        </p:nvSpPr>
        <p:spPr>
          <a:xfrm>
            <a:off x="838200" y="365126"/>
            <a:ext cx="10515600" cy="849684"/>
          </a:xfrm>
        </p:spPr>
        <p:txBody>
          <a:bodyPr/>
          <a:lstStyle/>
          <a:p>
            <a:r>
              <a:rPr lang="en-US" b="1" dirty="0">
                <a:solidFill>
                  <a:schemeClr val="accent1"/>
                </a:solidFill>
              </a:rPr>
              <a:t>ePIC Streaming DAQ</a:t>
            </a:r>
          </a:p>
        </p:txBody>
      </p:sp>
      <p:sp>
        <p:nvSpPr>
          <p:cNvPr id="119" name="TextBox 118">
            <a:extLst>
              <a:ext uri="{FF2B5EF4-FFF2-40B4-BE49-F238E27FC236}">
                <a16:creationId xmlns:a16="http://schemas.microsoft.com/office/drawing/2014/main" id="{913D38C0-1927-40E5-8744-2361C6C16CDA}"/>
              </a:ext>
            </a:extLst>
          </p:cNvPr>
          <p:cNvSpPr txBox="1"/>
          <p:nvPr/>
        </p:nvSpPr>
        <p:spPr>
          <a:xfrm>
            <a:off x="9048595" y="1838861"/>
            <a:ext cx="3061499" cy="3539430"/>
          </a:xfrm>
          <a:prstGeom prst="rect">
            <a:avLst/>
          </a:prstGeom>
          <a:noFill/>
        </p:spPr>
        <p:txBody>
          <a:bodyPr wrap="square" rtlCol="0">
            <a:spAutoFit/>
          </a:bodyPr>
          <a:lstStyle/>
          <a:p>
            <a:pPr marL="285750" indent="-285750">
              <a:buFont typeface="Arial" panose="020B0604020202020204" pitchFamily="34" charset="0"/>
              <a:buChar char="•"/>
            </a:pPr>
            <a:r>
              <a:rPr lang="en-US" sz="1400" dirty="0"/>
              <a:t>No External trigger</a:t>
            </a:r>
          </a:p>
          <a:p>
            <a:pPr marL="285750" indent="-285750">
              <a:buFont typeface="Arial" panose="020B0604020202020204" pitchFamily="34" charset="0"/>
              <a:buChar char="•"/>
            </a:pPr>
            <a:r>
              <a:rPr lang="en-US" sz="1400" dirty="0"/>
              <a:t>All collision data digitized but aggressively zero suppressed at FEB</a:t>
            </a:r>
          </a:p>
          <a:p>
            <a:pPr marL="285750" indent="-285750">
              <a:buFont typeface="Arial" panose="020B0604020202020204" pitchFamily="34" charset="0"/>
              <a:buChar char="•"/>
            </a:pPr>
            <a:r>
              <a:rPr lang="en-US" sz="1400" dirty="0"/>
              <a:t>Low / zero deadtime</a:t>
            </a:r>
          </a:p>
          <a:p>
            <a:pPr marL="285750" indent="-285750">
              <a:buFont typeface="Arial" panose="020B0604020202020204" pitchFamily="34" charset="0"/>
              <a:buChar char="•"/>
            </a:pPr>
            <a:r>
              <a:rPr lang="en-US" sz="1400" dirty="0"/>
              <a:t>Event selection can be based upon full data from all detectors (in real time, or later)</a:t>
            </a:r>
          </a:p>
          <a:p>
            <a:pPr marL="285750" indent="-285750">
              <a:buFont typeface="Arial" panose="020B0604020202020204" pitchFamily="34" charset="0"/>
              <a:buChar char="•"/>
            </a:pPr>
            <a:r>
              <a:rPr lang="en-US" sz="1400" dirty="0"/>
              <a:t>Collision data flow is independent and unidirectional-&gt; no global latency requirements</a:t>
            </a:r>
          </a:p>
          <a:p>
            <a:pPr marL="285750" indent="-285750">
              <a:buFont typeface="Arial" panose="020B0604020202020204" pitchFamily="34" charset="0"/>
              <a:buChar char="•"/>
            </a:pPr>
            <a:r>
              <a:rPr lang="en-US" sz="1400" dirty="0"/>
              <a:t>Avoiding hardware trigger avoids complex custom hardware and firmware</a:t>
            </a:r>
          </a:p>
          <a:p>
            <a:pPr marL="285750" indent="-285750">
              <a:buFont typeface="Arial" panose="020B0604020202020204" pitchFamily="34" charset="0"/>
              <a:buChar char="•"/>
            </a:pPr>
            <a:r>
              <a:rPr lang="en-US" sz="1400" dirty="0"/>
              <a:t>Data volume is reduced as much as possible at each stage</a:t>
            </a:r>
          </a:p>
          <a:p>
            <a:pPr marL="285750" indent="-285750">
              <a:buFont typeface="Arial" panose="020B0604020202020204" pitchFamily="34" charset="0"/>
              <a:buChar char="•"/>
            </a:pPr>
            <a:endParaRPr lang="en-US" sz="1400" dirty="0"/>
          </a:p>
        </p:txBody>
      </p:sp>
      <p:pic>
        <p:nvPicPr>
          <p:cNvPr id="120" name="Picture 119" descr="Logo&#10;&#10;Description automatically generated">
            <a:extLst>
              <a:ext uri="{FF2B5EF4-FFF2-40B4-BE49-F238E27FC236}">
                <a16:creationId xmlns:a16="http://schemas.microsoft.com/office/drawing/2014/main" id="{F820C81D-FE2B-4DB1-A7CF-10989ADE7FDE}"/>
              </a:ext>
            </a:extLst>
          </p:cNvPr>
          <p:cNvPicPr>
            <a:picLocks noChangeAspect="1"/>
          </p:cNvPicPr>
          <p:nvPr/>
        </p:nvPicPr>
        <p:blipFill>
          <a:blip r:embed="rId2"/>
          <a:stretch>
            <a:fillRect/>
          </a:stretch>
        </p:blipFill>
        <p:spPr>
          <a:xfrm>
            <a:off x="9439200" y="368878"/>
            <a:ext cx="1559413" cy="1122522"/>
          </a:xfrm>
          <a:prstGeom prst="rect">
            <a:avLst/>
          </a:prstGeom>
        </p:spPr>
      </p:pic>
      <p:sp>
        <p:nvSpPr>
          <p:cNvPr id="2" name="Date Placeholder 1">
            <a:extLst>
              <a:ext uri="{FF2B5EF4-FFF2-40B4-BE49-F238E27FC236}">
                <a16:creationId xmlns:a16="http://schemas.microsoft.com/office/drawing/2014/main" id="{3760156F-B553-49A7-A2D3-50B6934B6247}"/>
              </a:ext>
            </a:extLst>
          </p:cNvPr>
          <p:cNvSpPr>
            <a:spLocks noGrp="1"/>
          </p:cNvSpPr>
          <p:nvPr>
            <p:ph type="dt" sz="half" idx="10"/>
          </p:nvPr>
        </p:nvSpPr>
        <p:spPr/>
        <p:txBody>
          <a:bodyPr/>
          <a:lstStyle/>
          <a:p>
            <a:r>
              <a:rPr lang="en-US"/>
              <a:t>6/9/2023</a:t>
            </a:r>
          </a:p>
        </p:txBody>
      </p:sp>
      <p:sp>
        <p:nvSpPr>
          <p:cNvPr id="3" name="Footer Placeholder 2">
            <a:extLst>
              <a:ext uri="{FF2B5EF4-FFF2-40B4-BE49-F238E27FC236}">
                <a16:creationId xmlns:a16="http://schemas.microsoft.com/office/drawing/2014/main" id="{88A458A9-2AF0-464D-8EF9-433E52EB851F}"/>
              </a:ext>
            </a:extLst>
          </p:cNvPr>
          <p:cNvSpPr>
            <a:spLocks noGrp="1"/>
          </p:cNvSpPr>
          <p:nvPr>
            <p:ph type="ftr" sz="quarter" idx="11"/>
          </p:nvPr>
        </p:nvSpPr>
        <p:spPr/>
        <p:txBody>
          <a:bodyPr/>
          <a:lstStyle/>
          <a:p>
            <a:r>
              <a:rPr lang="en-US"/>
              <a:t>2023 CTEQ Summer School</a:t>
            </a:r>
          </a:p>
        </p:txBody>
      </p:sp>
      <p:sp>
        <p:nvSpPr>
          <p:cNvPr id="121" name="Slide Number Placeholder 120">
            <a:extLst>
              <a:ext uri="{FF2B5EF4-FFF2-40B4-BE49-F238E27FC236}">
                <a16:creationId xmlns:a16="http://schemas.microsoft.com/office/drawing/2014/main" id="{CA0E2278-FE4E-467D-856F-F30C51A72E56}"/>
              </a:ext>
            </a:extLst>
          </p:cNvPr>
          <p:cNvSpPr>
            <a:spLocks noGrp="1"/>
          </p:cNvSpPr>
          <p:nvPr>
            <p:ph type="sldNum" sz="quarter" idx="12"/>
          </p:nvPr>
        </p:nvSpPr>
        <p:spPr/>
        <p:txBody>
          <a:bodyPr/>
          <a:lstStyle/>
          <a:p>
            <a:fld id="{00A14187-AF44-4271-AA62-1C5C376B8E74}" type="slidenum">
              <a:rPr lang="en-US" smtClean="0"/>
              <a:t>38</a:t>
            </a:fld>
            <a:endParaRPr lang="en-US"/>
          </a:p>
        </p:txBody>
      </p:sp>
      <p:pic>
        <p:nvPicPr>
          <p:cNvPr id="4" name="Google Shape;586;p52">
            <a:extLst>
              <a:ext uri="{FF2B5EF4-FFF2-40B4-BE49-F238E27FC236}">
                <a16:creationId xmlns:a16="http://schemas.microsoft.com/office/drawing/2014/main" id="{9AACDC9F-C68B-07C0-3651-7971E6057115}"/>
              </a:ext>
            </a:extLst>
          </p:cNvPr>
          <p:cNvPicPr preferRelativeResize="0"/>
          <p:nvPr/>
        </p:nvPicPr>
        <p:blipFill>
          <a:blip r:embed="rId3">
            <a:alphaModFix/>
          </a:blip>
          <a:stretch>
            <a:fillRect/>
          </a:stretch>
        </p:blipFill>
        <p:spPr>
          <a:xfrm>
            <a:off x="440635" y="1309334"/>
            <a:ext cx="8456875" cy="4598485"/>
          </a:xfrm>
          <a:prstGeom prst="rect">
            <a:avLst/>
          </a:prstGeom>
          <a:noFill/>
          <a:ln>
            <a:noFill/>
          </a:ln>
        </p:spPr>
      </p:pic>
    </p:spTree>
    <p:extLst>
      <p:ext uri="{BB962C8B-B14F-4D97-AF65-F5344CB8AC3E}">
        <p14:creationId xmlns:p14="http://schemas.microsoft.com/office/powerpoint/2010/main" val="3685824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D9EB7F9-7030-7B27-ADE2-11DC79E638D3}"/>
              </a:ext>
            </a:extLst>
          </p:cNvPr>
          <p:cNvPicPr>
            <a:picLocks noChangeAspect="1"/>
          </p:cNvPicPr>
          <p:nvPr/>
        </p:nvPicPr>
        <p:blipFill>
          <a:blip r:embed="rId2"/>
          <a:stretch>
            <a:fillRect/>
          </a:stretch>
        </p:blipFill>
        <p:spPr>
          <a:xfrm>
            <a:off x="5429125" y="4191888"/>
            <a:ext cx="7216346" cy="2061310"/>
          </a:xfrm>
          <a:prstGeom prst="rect">
            <a:avLst/>
          </a:prstGeom>
        </p:spPr>
      </p:pic>
      <p:pic>
        <p:nvPicPr>
          <p:cNvPr id="6" name="Picture 5">
            <a:extLst>
              <a:ext uri="{FF2B5EF4-FFF2-40B4-BE49-F238E27FC236}">
                <a16:creationId xmlns:a16="http://schemas.microsoft.com/office/drawing/2014/main" id="{BFEF6569-E846-2C01-24CA-4684406424B5}"/>
              </a:ext>
            </a:extLst>
          </p:cNvPr>
          <p:cNvPicPr>
            <a:picLocks noChangeAspect="1"/>
          </p:cNvPicPr>
          <p:nvPr/>
        </p:nvPicPr>
        <p:blipFill>
          <a:blip r:embed="rId3"/>
          <a:stretch>
            <a:fillRect/>
          </a:stretch>
        </p:blipFill>
        <p:spPr>
          <a:xfrm>
            <a:off x="5482671" y="2121552"/>
            <a:ext cx="7109254" cy="2030719"/>
          </a:xfrm>
          <a:prstGeom prst="rect">
            <a:avLst/>
          </a:prstGeom>
        </p:spPr>
      </p:pic>
      <p:sp>
        <p:nvSpPr>
          <p:cNvPr id="8" name="Title 7">
            <a:extLst>
              <a:ext uri="{FF2B5EF4-FFF2-40B4-BE49-F238E27FC236}">
                <a16:creationId xmlns:a16="http://schemas.microsoft.com/office/drawing/2014/main" id="{87C7F3CF-52AC-86E8-0839-9495DEDE0D77}"/>
              </a:ext>
            </a:extLst>
          </p:cNvPr>
          <p:cNvSpPr>
            <a:spLocks noGrp="1"/>
          </p:cNvSpPr>
          <p:nvPr>
            <p:ph type="title"/>
          </p:nvPr>
        </p:nvSpPr>
        <p:spPr>
          <a:xfrm>
            <a:off x="838200" y="365126"/>
            <a:ext cx="3124200" cy="810886"/>
          </a:xfrm>
        </p:spPr>
        <p:txBody>
          <a:bodyPr/>
          <a:lstStyle/>
          <a:p>
            <a:r>
              <a:rPr lang="en-US" b="1" dirty="0">
                <a:solidFill>
                  <a:schemeClr val="accent1"/>
                </a:solidFill>
              </a:rPr>
              <a:t>5 x 41 GeV</a:t>
            </a:r>
          </a:p>
        </p:txBody>
      </p:sp>
      <p:pic>
        <p:nvPicPr>
          <p:cNvPr id="5" name="Picture 4" descr="Chart, scatter chart&#10;&#10;Description automatically generated">
            <a:extLst>
              <a:ext uri="{FF2B5EF4-FFF2-40B4-BE49-F238E27FC236}">
                <a16:creationId xmlns:a16="http://schemas.microsoft.com/office/drawing/2014/main" id="{43ECAF4F-4C08-0EB4-0FFB-D54AA348B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85" y="2196476"/>
            <a:ext cx="6406985" cy="1830567"/>
          </a:xfrm>
          <a:prstGeom prst="rect">
            <a:avLst/>
          </a:prstGeom>
        </p:spPr>
      </p:pic>
      <p:pic>
        <p:nvPicPr>
          <p:cNvPr id="7" name="Picture 6" descr="Chart, scatter chart&#10;&#10;Description automatically generated">
            <a:extLst>
              <a:ext uri="{FF2B5EF4-FFF2-40B4-BE49-F238E27FC236}">
                <a16:creationId xmlns:a16="http://schemas.microsoft.com/office/drawing/2014/main" id="{B8FF60BE-D37F-E4F9-5348-0E6342401F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03" y="4101967"/>
            <a:ext cx="5609808" cy="1852021"/>
          </a:xfrm>
          <a:prstGeom prst="rect">
            <a:avLst/>
          </a:prstGeom>
        </p:spPr>
      </p:pic>
      <p:sp>
        <p:nvSpPr>
          <p:cNvPr id="10" name="TextBox 9">
            <a:extLst>
              <a:ext uri="{FF2B5EF4-FFF2-40B4-BE49-F238E27FC236}">
                <a16:creationId xmlns:a16="http://schemas.microsoft.com/office/drawing/2014/main" id="{8F3C1187-1791-0521-F723-B7B732A74CB0}"/>
              </a:ext>
            </a:extLst>
          </p:cNvPr>
          <p:cNvSpPr txBox="1"/>
          <p:nvPr/>
        </p:nvSpPr>
        <p:spPr>
          <a:xfrm>
            <a:off x="754640" y="1475221"/>
            <a:ext cx="4076718" cy="646331"/>
          </a:xfrm>
          <a:prstGeom prst="rect">
            <a:avLst/>
          </a:prstGeom>
          <a:noFill/>
        </p:spPr>
        <p:txBody>
          <a:bodyPr wrap="square" rtlCol="0">
            <a:spAutoFit/>
          </a:bodyPr>
          <a:lstStyle/>
          <a:p>
            <a:r>
              <a:rPr lang="en-US" dirty="0" err="1"/>
              <a:t>SciGlass</a:t>
            </a:r>
            <a:r>
              <a:rPr lang="en-US" dirty="0"/>
              <a:t> </a:t>
            </a:r>
            <a:r>
              <a:rPr lang="en-US" dirty="0" err="1"/>
              <a:t>EMCal</a:t>
            </a:r>
            <a:r>
              <a:rPr lang="en-US" dirty="0"/>
              <a:t> Results </a:t>
            </a:r>
            <a:br>
              <a:rPr lang="en-US" dirty="0"/>
            </a:br>
            <a:r>
              <a:rPr lang="en-US" dirty="0"/>
              <a:t>(from D. </a:t>
            </a:r>
            <a:r>
              <a:rPr lang="en-US" dirty="0" err="1"/>
              <a:t>Kalinkin</a:t>
            </a:r>
            <a:r>
              <a:rPr lang="en-US" dirty="0"/>
              <a:t>, 4/3/2023)</a:t>
            </a:r>
          </a:p>
        </p:txBody>
      </p:sp>
      <p:sp>
        <p:nvSpPr>
          <p:cNvPr id="12" name="TextBox 11">
            <a:extLst>
              <a:ext uri="{FF2B5EF4-FFF2-40B4-BE49-F238E27FC236}">
                <a16:creationId xmlns:a16="http://schemas.microsoft.com/office/drawing/2014/main" id="{AEBEDA58-9664-2AC8-1B83-1BE3A8EC704F}"/>
              </a:ext>
            </a:extLst>
          </p:cNvPr>
          <p:cNvSpPr txBox="1"/>
          <p:nvPr/>
        </p:nvSpPr>
        <p:spPr>
          <a:xfrm>
            <a:off x="7360644" y="1367522"/>
            <a:ext cx="4076718" cy="646331"/>
          </a:xfrm>
          <a:prstGeom prst="rect">
            <a:avLst/>
          </a:prstGeom>
          <a:noFill/>
        </p:spPr>
        <p:txBody>
          <a:bodyPr wrap="square" rtlCol="0">
            <a:spAutoFit/>
          </a:bodyPr>
          <a:lstStyle/>
          <a:p>
            <a:r>
              <a:rPr lang="en-US" dirty="0"/>
              <a:t>Imaging </a:t>
            </a:r>
            <a:r>
              <a:rPr lang="en-US" dirty="0" err="1"/>
              <a:t>EMCal</a:t>
            </a:r>
            <a:r>
              <a:rPr lang="en-US" dirty="0"/>
              <a:t> Results </a:t>
            </a:r>
            <a:br>
              <a:rPr lang="en-US" dirty="0"/>
            </a:br>
            <a:r>
              <a:rPr lang="en-US" dirty="0"/>
              <a:t>(from M. Zurek, 4/6/2023)</a:t>
            </a:r>
          </a:p>
        </p:txBody>
      </p:sp>
      <p:sp>
        <p:nvSpPr>
          <p:cNvPr id="13" name="TextBox 12">
            <a:extLst>
              <a:ext uri="{FF2B5EF4-FFF2-40B4-BE49-F238E27FC236}">
                <a16:creationId xmlns:a16="http://schemas.microsoft.com/office/drawing/2014/main" id="{AC1912AE-0512-95ED-D14D-A2045A1B6F32}"/>
              </a:ext>
            </a:extLst>
          </p:cNvPr>
          <p:cNvSpPr txBox="1"/>
          <p:nvPr/>
        </p:nvSpPr>
        <p:spPr>
          <a:xfrm>
            <a:off x="6573795" y="205946"/>
            <a:ext cx="4539048" cy="646331"/>
          </a:xfrm>
          <a:prstGeom prst="rect">
            <a:avLst/>
          </a:prstGeom>
          <a:noFill/>
          <a:ln>
            <a:solidFill>
              <a:schemeClr val="tx1"/>
            </a:solidFill>
          </a:ln>
        </p:spPr>
        <p:txBody>
          <a:bodyPr wrap="square" rtlCol="0">
            <a:spAutoFit/>
          </a:bodyPr>
          <a:lstStyle/>
          <a:p>
            <a:r>
              <a:rPr lang="en-US" dirty="0"/>
              <a:t>Note that the 5x41 GeV plots do not take advantage of the extended </a:t>
            </a:r>
            <a:r>
              <a:rPr lang="en-US" dirty="0" err="1"/>
              <a:t>hpDIRC</a:t>
            </a:r>
            <a:r>
              <a:rPr lang="en-US" dirty="0"/>
              <a:t> coverage</a:t>
            </a:r>
          </a:p>
        </p:txBody>
      </p:sp>
      <p:sp>
        <p:nvSpPr>
          <p:cNvPr id="2" name="Date Placeholder 1">
            <a:extLst>
              <a:ext uri="{FF2B5EF4-FFF2-40B4-BE49-F238E27FC236}">
                <a16:creationId xmlns:a16="http://schemas.microsoft.com/office/drawing/2014/main" id="{E9D60BC3-2E95-5AC1-56BE-CC9DBA4B7020}"/>
              </a:ext>
            </a:extLst>
          </p:cNvPr>
          <p:cNvSpPr>
            <a:spLocks noGrp="1"/>
          </p:cNvSpPr>
          <p:nvPr>
            <p:ph type="dt" sz="half" idx="10"/>
          </p:nvPr>
        </p:nvSpPr>
        <p:spPr/>
        <p:txBody>
          <a:bodyPr/>
          <a:lstStyle/>
          <a:p>
            <a:fld id="{24D27146-F175-4F49-94E9-FBD81221FE04}" type="datetime1">
              <a:rPr lang="en-US" smtClean="0"/>
              <a:t>6/9/2023</a:t>
            </a:fld>
            <a:endParaRPr lang="en-US"/>
          </a:p>
        </p:txBody>
      </p:sp>
      <p:sp>
        <p:nvSpPr>
          <p:cNvPr id="3" name="Footer Placeholder 2">
            <a:extLst>
              <a:ext uri="{FF2B5EF4-FFF2-40B4-BE49-F238E27FC236}">
                <a16:creationId xmlns:a16="http://schemas.microsoft.com/office/drawing/2014/main" id="{4FBB358D-CCE6-9A06-D41F-6C877BB0E3C1}"/>
              </a:ext>
            </a:extLst>
          </p:cNvPr>
          <p:cNvSpPr>
            <a:spLocks noGrp="1"/>
          </p:cNvSpPr>
          <p:nvPr>
            <p:ph type="ftr" sz="quarter" idx="11"/>
          </p:nvPr>
        </p:nvSpPr>
        <p:spPr/>
        <p:txBody>
          <a:bodyPr/>
          <a:lstStyle/>
          <a:p>
            <a:r>
              <a:rPr lang="en-US"/>
              <a:t>DRAFT - Do Not Distribute </a:t>
            </a:r>
          </a:p>
        </p:txBody>
      </p:sp>
      <p:sp>
        <p:nvSpPr>
          <p:cNvPr id="4" name="Slide Number Placeholder 3">
            <a:extLst>
              <a:ext uri="{FF2B5EF4-FFF2-40B4-BE49-F238E27FC236}">
                <a16:creationId xmlns:a16="http://schemas.microsoft.com/office/drawing/2014/main" id="{0570879C-ADF9-6044-294D-F550B95579A7}"/>
              </a:ext>
            </a:extLst>
          </p:cNvPr>
          <p:cNvSpPr>
            <a:spLocks noGrp="1"/>
          </p:cNvSpPr>
          <p:nvPr>
            <p:ph type="sldNum" sz="quarter" idx="12"/>
          </p:nvPr>
        </p:nvSpPr>
        <p:spPr/>
        <p:txBody>
          <a:bodyPr/>
          <a:lstStyle/>
          <a:p>
            <a:fld id="{549891F4-802F-4A73-AA5D-9F590C57F710}" type="slidenum">
              <a:rPr lang="en-US" smtClean="0"/>
              <a:t>39</a:t>
            </a:fld>
            <a:endParaRPr lang="en-US"/>
          </a:p>
        </p:txBody>
      </p:sp>
    </p:spTree>
    <p:extLst>
      <p:ext uri="{BB962C8B-B14F-4D97-AF65-F5344CB8AC3E}">
        <p14:creationId xmlns:p14="http://schemas.microsoft.com/office/powerpoint/2010/main" val="490340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37"/>
          <p:cNvPicPr preferRelativeResize="0"/>
          <p:nvPr/>
        </p:nvPicPr>
        <p:blipFill rotWithShape="1">
          <a:blip r:embed="rId3">
            <a:alphaModFix/>
          </a:blip>
          <a:srcRect l="50409"/>
          <a:stretch/>
        </p:blipFill>
        <p:spPr>
          <a:xfrm>
            <a:off x="378720" y="3345120"/>
            <a:ext cx="2610723" cy="1375920"/>
          </a:xfrm>
          <a:prstGeom prst="rect">
            <a:avLst/>
          </a:prstGeom>
          <a:noFill/>
          <a:ln>
            <a:noFill/>
          </a:ln>
        </p:spPr>
      </p:pic>
      <p:pic>
        <p:nvPicPr>
          <p:cNvPr id="337" name="Google Shape;337;p37"/>
          <p:cNvPicPr preferRelativeResize="0"/>
          <p:nvPr/>
        </p:nvPicPr>
        <p:blipFill rotWithShape="1">
          <a:blip r:embed="rId3">
            <a:alphaModFix/>
          </a:blip>
          <a:srcRect r="48822"/>
          <a:stretch/>
        </p:blipFill>
        <p:spPr>
          <a:xfrm>
            <a:off x="1364400" y="2167200"/>
            <a:ext cx="2694243" cy="1375920"/>
          </a:xfrm>
          <a:prstGeom prst="rect">
            <a:avLst/>
          </a:prstGeom>
          <a:noFill/>
          <a:ln>
            <a:noFill/>
          </a:ln>
        </p:spPr>
      </p:pic>
      <p:pic>
        <p:nvPicPr>
          <p:cNvPr id="338" name="Google Shape;338;p37"/>
          <p:cNvPicPr preferRelativeResize="0"/>
          <p:nvPr/>
        </p:nvPicPr>
        <p:blipFill rotWithShape="1">
          <a:blip r:embed="rId4">
            <a:alphaModFix/>
          </a:blip>
          <a:srcRect/>
          <a:stretch/>
        </p:blipFill>
        <p:spPr>
          <a:xfrm>
            <a:off x="9340608" y="437327"/>
            <a:ext cx="2346841" cy="2029679"/>
          </a:xfrm>
          <a:prstGeom prst="rect">
            <a:avLst/>
          </a:prstGeom>
          <a:noFill/>
          <a:ln>
            <a:noFill/>
          </a:ln>
        </p:spPr>
      </p:pic>
      <p:sp>
        <p:nvSpPr>
          <p:cNvPr id="339" name="Google Shape;339;p37"/>
          <p:cNvSpPr txBox="1"/>
          <p:nvPr/>
        </p:nvSpPr>
        <p:spPr>
          <a:xfrm>
            <a:off x="5018760" y="6311880"/>
            <a:ext cx="2742800" cy="364800"/>
          </a:xfrm>
          <a:prstGeom prst="rect">
            <a:avLst/>
          </a:prstGeom>
          <a:noFill/>
          <a:ln>
            <a:noFill/>
          </a:ln>
        </p:spPr>
        <p:txBody>
          <a:bodyPr spcFirstLastPara="1" wrap="square" lIns="91433" tIns="45700" rIns="91433" bIns="45700" anchor="ctr" anchorCtr="0">
            <a:noAutofit/>
          </a:bodyPr>
          <a:lstStyle/>
          <a:p>
            <a:pPr algn="ctr"/>
            <a:fld id="{00000000-1234-1234-1234-123412341234}" type="slidenum">
              <a:rPr lang="en-US" sz="1200">
                <a:solidFill>
                  <a:srgbClr val="FFFFFF"/>
                </a:solidFill>
                <a:latin typeface="Arial"/>
                <a:ea typeface="Arial"/>
                <a:cs typeface="Arial"/>
                <a:sym typeface="Arial"/>
              </a:rPr>
              <a:pPr algn="ctr"/>
              <a:t>4</a:t>
            </a:fld>
            <a:endParaRPr sz="1200">
              <a:latin typeface="Times New Roman"/>
              <a:ea typeface="Times New Roman"/>
              <a:cs typeface="Times New Roman"/>
              <a:sym typeface="Times New Roman"/>
            </a:endParaRPr>
          </a:p>
        </p:txBody>
      </p:sp>
      <p:sp>
        <p:nvSpPr>
          <p:cNvPr id="341" name="Google Shape;341;p37"/>
          <p:cNvSpPr txBox="1"/>
          <p:nvPr/>
        </p:nvSpPr>
        <p:spPr>
          <a:xfrm>
            <a:off x="378733" y="735767"/>
            <a:ext cx="8676000" cy="5247433"/>
          </a:xfrm>
          <a:prstGeom prst="rect">
            <a:avLst/>
          </a:prstGeom>
          <a:noFill/>
          <a:ln>
            <a:noFill/>
          </a:ln>
        </p:spPr>
        <p:txBody>
          <a:bodyPr spcFirstLastPara="1" wrap="square" lIns="90000" tIns="45000" rIns="90000" bIns="45000" anchor="t" anchorCtr="0">
            <a:noAutofit/>
          </a:bodyPr>
          <a:lstStyle/>
          <a:p>
            <a:pPr marL="220128" indent="-220128">
              <a:buClr>
                <a:srgbClr val="000000"/>
              </a:buClr>
              <a:buSzPts val="600"/>
              <a:buFont typeface="Noto Sans Symbols"/>
              <a:buChar char="●"/>
            </a:pPr>
            <a:r>
              <a:rPr lang="en-US" dirty="0">
                <a:solidFill>
                  <a:srgbClr val="000000"/>
                </a:solidFill>
                <a:latin typeface="Roboto"/>
                <a:ea typeface="Roboto"/>
                <a:cs typeface="Roboto"/>
                <a:sym typeface="Roboto"/>
              </a:rPr>
              <a:t>How do the </a:t>
            </a:r>
            <a:r>
              <a:rPr lang="en-US" b="1" dirty="0">
                <a:solidFill>
                  <a:srgbClr val="3465A4"/>
                </a:solidFill>
                <a:latin typeface="Roboto"/>
                <a:ea typeface="Roboto"/>
                <a:cs typeface="Roboto"/>
                <a:sym typeface="Roboto"/>
              </a:rPr>
              <a:t>nucleon properties like mass and spin emerge</a:t>
            </a:r>
            <a:r>
              <a:rPr lang="en-US" dirty="0">
                <a:solidFill>
                  <a:srgbClr val="0000FF"/>
                </a:solidFill>
                <a:latin typeface="Roboto"/>
                <a:ea typeface="Roboto"/>
                <a:cs typeface="Roboto"/>
                <a:sym typeface="Roboto"/>
              </a:rPr>
              <a:t> </a:t>
            </a:r>
            <a:r>
              <a:rPr lang="en-US" dirty="0">
                <a:solidFill>
                  <a:srgbClr val="000000"/>
                </a:solidFill>
                <a:latin typeface="Roboto"/>
                <a:ea typeface="Roboto"/>
                <a:cs typeface="Roboto"/>
                <a:sym typeface="Roboto"/>
              </a:rPr>
              <a:t>from quarks and their interactions?</a:t>
            </a:r>
            <a:endParaRPr dirty="0">
              <a:latin typeface="Roboto"/>
              <a:ea typeface="Roboto"/>
              <a:cs typeface="Roboto"/>
              <a:sym typeface="Roboto"/>
            </a:endParaRPr>
          </a:p>
          <a:p>
            <a:pPr marL="220128" indent="-169329">
              <a:buClr>
                <a:srgbClr val="000000"/>
              </a:buClr>
              <a:buSzPts val="600"/>
            </a:pPr>
            <a:endParaRPr dirty="0">
              <a:latin typeface="Roboto"/>
              <a:ea typeface="Roboto"/>
              <a:cs typeface="Roboto"/>
              <a:sym typeface="Roboto"/>
            </a:endParaRPr>
          </a:p>
          <a:p>
            <a:pPr marL="220128" indent="-220128">
              <a:buClr>
                <a:srgbClr val="000000"/>
              </a:buClr>
              <a:buSzPts val="600"/>
              <a:buFont typeface="Roboto"/>
              <a:buChar char="●"/>
            </a:pPr>
            <a:r>
              <a:rPr lang="en-US" dirty="0">
                <a:solidFill>
                  <a:srgbClr val="000000"/>
                </a:solidFill>
                <a:latin typeface="Roboto"/>
                <a:ea typeface="Roboto"/>
                <a:cs typeface="Roboto"/>
                <a:sym typeface="Roboto"/>
              </a:rPr>
              <a:t>How are the </a:t>
            </a:r>
            <a:r>
              <a:rPr lang="en-US" dirty="0">
                <a:solidFill>
                  <a:srgbClr val="3465A4"/>
                </a:solidFill>
                <a:latin typeface="Roboto"/>
                <a:ea typeface="Roboto"/>
                <a:cs typeface="Roboto"/>
                <a:sym typeface="Roboto"/>
              </a:rPr>
              <a:t>sea quarks and gluons</a:t>
            </a:r>
            <a:r>
              <a:rPr lang="en-US" dirty="0">
                <a:solidFill>
                  <a:srgbClr val="000000"/>
                </a:solidFill>
                <a:latin typeface="Roboto"/>
                <a:ea typeface="Roboto"/>
                <a:cs typeface="Roboto"/>
                <a:sym typeface="Roboto"/>
              </a:rPr>
              <a:t>, and their spins, </a:t>
            </a:r>
            <a:r>
              <a:rPr lang="en-US" dirty="0">
                <a:solidFill>
                  <a:srgbClr val="3465A4"/>
                </a:solidFill>
                <a:latin typeface="Roboto"/>
                <a:ea typeface="Roboto"/>
                <a:cs typeface="Roboto"/>
                <a:sym typeface="Roboto"/>
              </a:rPr>
              <a:t>distributed in space and momentum</a:t>
            </a:r>
            <a:r>
              <a:rPr lang="en-US" dirty="0">
                <a:solidFill>
                  <a:srgbClr val="0000FF"/>
                </a:solidFill>
                <a:latin typeface="Roboto"/>
                <a:ea typeface="Roboto"/>
                <a:cs typeface="Roboto"/>
                <a:sym typeface="Roboto"/>
              </a:rPr>
              <a:t> </a:t>
            </a:r>
            <a:r>
              <a:rPr lang="en-US" dirty="0">
                <a:solidFill>
                  <a:srgbClr val="000000"/>
                </a:solidFill>
                <a:latin typeface="Roboto"/>
                <a:ea typeface="Roboto"/>
                <a:cs typeface="Roboto"/>
                <a:sym typeface="Roboto"/>
              </a:rPr>
              <a:t>inside the nucleon?</a:t>
            </a:r>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pPr>
              <a:buClr>
                <a:srgbClr val="000000"/>
              </a:buClr>
              <a:buSzPts val="600"/>
            </a:pPr>
            <a:endParaRPr dirty="0">
              <a:latin typeface="Roboto"/>
              <a:ea typeface="Roboto"/>
              <a:cs typeface="Roboto"/>
              <a:sym typeface="Roboto"/>
            </a:endParaRPr>
          </a:p>
          <a:p>
            <a:pPr marL="457189"/>
            <a:endParaRPr dirty="0">
              <a:latin typeface="Roboto"/>
              <a:ea typeface="Roboto"/>
              <a:cs typeface="Roboto"/>
              <a:sym typeface="Roboto"/>
            </a:endParaRPr>
          </a:p>
          <a:p>
            <a:pPr marL="220128" indent="-220128">
              <a:buClr>
                <a:srgbClr val="000000"/>
              </a:buClr>
              <a:buSzPts val="600"/>
              <a:buFont typeface="Roboto"/>
              <a:buChar char="●"/>
            </a:pPr>
            <a:r>
              <a:rPr lang="en-US" dirty="0">
                <a:solidFill>
                  <a:srgbClr val="000000"/>
                </a:solidFill>
                <a:latin typeface="Roboto"/>
                <a:ea typeface="Roboto"/>
                <a:cs typeface="Roboto"/>
                <a:sym typeface="Roboto"/>
              </a:rPr>
              <a:t>What impact does a </a:t>
            </a:r>
            <a:r>
              <a:rPr lang="en-US" dirty="0">
                <a:solidFill>
                  <a:srgbClr val="3465A4"/>
                </a:solidFill>
                <a:latin typeface="Roboto"/>
                <a:ea typeface="Roboto"/>
                <a:cs typeface="Roboto"/>
                <a:sym typeface="Roboto"/>
              </a:rPr>
              <a:t>high-density nuclear environment</a:t>
            </a:r>
            <a:r>
              <a:rPr lang="en-US" dirty="0">
                <a:solidFill>
                  <a:srgbClr val="000000"/>
                </a:solidFill>
                <a:latin typeface="Roboto"/>
                <a:ea typeface="Roboto"/>
                <a:cs typeface="Roboto"/>
                <a:sym typeface="Roboto"/>
              </a:rPr>
              <a:t> have on the </a:t>
            </a:r>
            <a:r>
              <a:rPr lang="en-US" dirty="0">
                <a:solidFill>
                  <a:srgbClr val="3465A4"/>
                </a:solidFill>
                <a:latin typeface="Roboto"/>
                <a:ea typeface="Roboto"/>
                <a:cs typeface="Roboto"/>
                <a:sym typeface="Roboto"/>
              </a:rPr>
              <a:t>interactions, correlations, and behaviors of quarks and gluons</a:t>
            </a:r>
            <a:r>
              <a:rPr lang="en-US" dirty="0">
                <a:solidFill>
                  <a:srgbClr val="000000"/>
                </a:solidFill>
                <a:latin typeface="Roboto"/>
                <a:ea typeface="Roboto"/>
                <a:cs typeface="Roboto"/>
                <a:sym typeface="Roboto"/>
              </a:rPr>
              <a:t>?</a:t>
            </a:r>
            <a:endParaRPr dirty="0">
              <a:latin typeface="Roboto"/>
              <a:ea typeface="Roboto"/>
              <a:cs typeface="Roboto"/>
              <a:sym typeface="Roboto"/>
            </a:endParaRPr>
          </a:p>
          <a:p>
            <a:pPr marL="220128" indent="-169329">
              <a:buClr>
                <a:srgbClr val="000000"/>
              </a:buClr>
              <a:buSzPts val="600"/>
            </a:pPr>
            <a:endParaRPr dirty="0">
              <a:latin typeface="Roboto"/>
              <a:ea typeface="Roboto"/>
              <a:cs typeface="Roboto"/>
              <a:sym typeface="Roboto"/>
            </a:endParaRPr>
          </a:p>
          <a:p>
            <a:pPr marL="220128" indent="-220128">
              <a:buClr>
                <a:srgbClr val="000000"/>
              </a:buClr>
              <a:buSzPts val="600"/>
              <a:buFont typeface="Noto Sans Symbols"/>
              <a:buChar char="●"/>
            </a:pPr>
            <a:r>
              <a:rPr lang="en-US" dirty="0">
                <a:solidFill>
                  <a:srgbClr val="000000"/>
                </a:solidFill>
                <a:latin typeface="Roboto"/>
                <a:ea typeface="Roboto"/>
                <a:cs typeface="Roboto"/>
                <a:sym typeface="Roboto"/>
              </a:rPr>
              <a:t>Is there a </a:t>
            </a:r>
            <a:r>
              <a:rPr lang="en-US" b="1" dirty="0">
                <a:solidFill>
                  <a:srgbClr val="3465A4"/>
                </a:solidFill>
                <a:latin typeface="Roboto"/>
                <a:ea typeface="Roboto"/>
                <a:cs typeface="Roboto"/>
                <a:sym typeface="Roboto"/>
              </a:rPr>
              <a:t>saturation point</a:t>
            </a:r>
            <a:r>
              <a:rPr lang="en-US" dirty="0">
                <a:solidFill>
                  <a:srgbClr val="000000"/>
                </a:solidFill>
                <a:latin typeface="Roboto"/>
                <a:ea typeface="Roboto"/>
                <a:cs typeface="Roboto"/>
                <a:sym typeface="Roboto"/>
              </a:rPr>
              <a:t> for the density of gluons in nuclei at high energies, and does this lead to the </a:t>
            </a:r>
            <a:r>
              <a:rPr lang="en-US" b="1" dirty="0">
                <a:solidFill>
                  <a:srgbClr val="3465A4"/>
                </a:solidFill>
                <a:latin typeface="Roboto"/>
                <a:ea typeface="Roboto"/>
                <a:cs typeface="Roboto"/>
                <a:sym typeface="Roboto"/>
              </a:rPr>
              <a:t>formation of gluonic matter</a:t>
            </a:r>
            <a:r>
              <a:rPr lang="en-US" dirty="0">
                <a:solidFill>
                  <a:srgbClr val="000000"/>
                </a:solidFill>
                <a:latin typeface="Roboto"/>
                <a:ea typeface="Roboto"/>
                <a:cs typeface="Roboto"/>
                <a:sym typeface="Roboto"/>
              </a:rPr>
              <a:t> with universal properties across all nuclei, including the proton?</a:t>
            </a:r>
            <a:endParaRPr dirty="0">
              <a:latin typeface="Roboto"/>
              <a:ea typeface="Roboto"/>
              <a:cs typeface="Roboto"/>
              <a:sym typeface="Roboto"/>
            </a:endParaRPr>
          </a:p>
        </p:txBody>
      </p:sp>
      <p:sp>
        <p:nvSpPr>
          <p:cNvPr id="342" name="Google Shape;342;p37"/>
          <p:cNvSpPr txBox="1"/>
          <p:nvPr/>
        </p:nvSpPr>
        <p:spPr>
          <a:xfrm>
            <a:off x="4219978" y="2539467"/>
            <a:ext cx="7332800" cy="1470800"/>
          </a:xfrm>
          <a:prstGeom prst="rect">
            <a:avLst/>
          </a:prstGeom>
          <a:noFill/>
          <a:ln>
            <a:noFill/>
          </a:ln>
        </p:spPr>
        <p:txBody>
          <a:bodyPr spcFirstLastPara="1" wrap="square" lIns="90000" tIns="45000" rIns="90000" bIns="45000" anchor="t" anchorCtr="0">
            <a:noAutofit/>
          </a:bodyPr>
          <a:lstStyle/>
          <a:p>
            <a:pPr marL="220128" indent="-220128">
              <a:buClr>
                <a:srgbClr val="000000"/>
              </a:buClr>
              <a:buSzPts val="600"/>
              <a:buFont typeface="Roboto"/>
              <a:buChar char="●"/>
            </a:pPr>
            <a:r>
              <a:rPr lang="en-US" dirty="0">
                <a:solidFill>
                  <a:srgbClr val="000000"/>
                </a:solidFill>
                <a:latin typeface="Roboto"/>
                <a:ea typeface="Roboto"/>
                <a:cs typeface="Roboto"/>
                <a:sym typeface="Roboto"/>
              </a:rPr>
              <a:t>In what manner do </a:t>
            </a:r>
            <a:r>
              <a:rPr lang="en-US" dirty="0">
                <a:solidFill>
                  <a:srgbClr val="3465A4"/>
                </a:solidFill>
                <a:latin typeface="Roboto"/>
                <a:ea typeface="Roboto"/>
                <a:cs typeface="Roboto"/>
                <a:sym typeface="Roboto"/>
              </a:rPr>
              <a:t>color-charged quarks and gluons</a:t>
            </a:r>
            <a:r>
              <a:rPr lang="en-US" dirty="0">
                <a:solidFill>
                  <a:srgbClr val="000000"/>
                </a:solidFill>
                <a:latin typeface="Roboto"/>
                <a:ea typeface="Roboto"/>
                <a:cs typeface="Roboto"/>
                <a:sym typeface="Roboto"/>
              </a:rPr>
              <a:t>, along with </a:t>
            </a:r>
            <a:r>
              <a:rPr lang="en-US" dirty="0">
                <a:solidFill>
                  <a:srgbClr val="3465A4"/>
                </a:solidFill>
                <a:latin typeface="Roboto"/>
                <a:ea typeface="Roboto"/>
                <a:cs typeface="Roboto"/>
                <a:sym typeface="Roboto"/>
              </a:rPr>
              <a:t>colorless jets</a:t>
            </a:r>
            <a:r>
              <a:rPr lang="en-US" dirty="0">
                <a:solidFill>
                  <a:srgbClr val="000000"/>
                </a:solidFill>
                <a:latin typeface="Roboto"/>
                <a:ea typeface="Roboto"/>
                <a:cs typeface="Roboto"/>
                <a:sym typeface="Roboto"/>
              </a:rPr>
              <a:t>, </a:t>
            </a:r>
            <a:r>
              <a:rPr lang="en-US" dirty="0">
                <a:solidFill>
                  <a:srgbClr val="3465A4"/>
                </a:solidFill>
                <a:latin typeface="Roboto"/>
                <a:ea typeface="Roboto"/>
                <a:cs typeface="Roboto"/>
                <a:sym typeface="Roboto"/>
              </a:rPr>
              <a:t>interact with the nuclear medium</a:t>
            </a:r>
            <a:r>
              <a:rPr lang="en-US" dirty="0">
                <a:solidFill>
                  <a:srgbClr val="000000"/>
                </a:solidFill>
                <a:latin typeface="Roboto"/>
                <a:ea typeface="Roboto"/>
                <a:cs typeface="Roboto"/>
                <a:sym typeface="Roboto"/>
              </a:rPr>
              <a:t>? And how do the </a:t>
            </a:r>
            <a:r>
              <a:rPr lang="en-US" dirty="0">
                <a:solidFill>
                  <a:srgbClr val="3465A4"/>
                </a:solidFill>
                <a:latin typeface="Roboto"/>
                <a:ea typeface="Roboto"/>
                <a:cs typeface="Roboto"/>
                <a:sym typeface="Roboto"/>
              </a:rPr>
              <a:t>confined hadronic states </a:t>
            </a:r>
            <a:r>
              <a:rPr lang="en-US" dirty="0">
                <a:solidFill>
                  <a:srgbClr val="000000"/>
                </a:solidFill>
                <a:latin typeface="Roboto"/>
                <a:ea typeface="Roboto"/>
                <a:cs typeface="Roboto"/>
                <a:sym typeface="Roboto"/>
              </a:rPr>
              <a:t>emerge from these quarks and gluons?</a:t>
            </a:r>
            <a:endParaRPr dirty="0">
              <a:latin typeface="Roboto"/>
              <a:ea typeface="Roboto"/>
              <a:cs typeface="Roboto"/>
              <a:sym typeface="Roboto"/>
            </a:endParaRPr>
          </a:p>
          <a:p>
            <a:pPr marL="220128" indent="-169329">
              <a:buClr>
                <a:srgbClr val="000000"/>
              </a:buClr>
              <a:buSzPts val="600"/>
            </a:pPr>
            <a:endParaRPr dirty="0">
              <a:latin typeface="Roboto"/>
              <a:ea typeface="Roboto"/>
              <a:cs typeface="Roboto"/>
              <a:sym typeface="Roboto"/>
            </a:endParaRPr>
          </a:p>
          <a:p>
            <a:pPr marL="220128" indent="-220128">
              <a:buClr>
                <a:srgbClr val="000000"/>
              </a:buClr>
              <a:buSzPts val="600"/>
              <a:buFont typeface="Roboto"/>
              <a:buChar char="●"/>
            </a:pPr>
            <a:r>
              <a:rPr lang="en-US" dirty="0">
                <a:solidFill>
                  <a:srgbClr val="000000"/>
                </a:solidFill>
                <a:latin typeface="Roboto"/>
                <a:ea typeface="Roboto"/>
                <a:cs typeface="Roboto"/>
                <a:sym typeface="Roboto"/>
              </a:rPr>
              <a:t>What is the mechanism through which quark-gluon interactions give rise to </a:t>
            </a:r>
            <a:r>
              <a:rPr lang="en-US" dirty="0">
                <a:solidFill>
                  <a:srgbClr val="3465A4"/>
                </a:solidFill>
                <a:latin typeface="Roboto"/>
                <a:ea typeface="Roboto"/>
                <a:cs typeface="Roboto"/>
                <a:sym typeface="Roboto"/>
              </a:rPr>
              <a:t>nuclear binding</a:t>
            </a:r>
            <a:r>
              <a:rPr lang="en-US" dirty="0">
                <a:solidFill>
                  <a:srgbClr val="000000"/>
                </a:solidFill>
                <a:latin typeface="Roboto"/>
                <a:ea typeface="Roboto"/>
                <a:cs typeface="Roboto"/>
                <a:sym typeface="Roboto"/>
              </a:rPr>
              <a:t>?</a:t>
            </a:r>
            <a:endParaRPr dirty="0">
              <a:latin typeface="Roboto"/>
              <a:ea typeface="Roboto"/>
              <a:cs typeface="Roboto"/>
              <a:sym typeface="Roboto"/>
            </a:endParaRPr>
          </a:p>
        </p:txBody>
      </p:sp>
      <p:pic>
        <p:nvPicPr>
          <p:cNvPr id="343" name="Google Shape;343;p37"/>
          <p:cNvPicPr preferRelativeResize="0"/>
          <p:nvPr/>
        </p:nvPicPr>
        <p:blipFill rotWithShape="1">
          <a:blip r:embed="rId5">
            <a:alphaModFix/>
          </a:blip>
          <a:srcRect/>
          <a:stretch/>
        </p:blipFill>
        <p:spPr>
          <a:xfrm>
            <a:off x="9411164" y="4224013"/>
            <a:ext cx="2205720" cy="2243160"/>
          </a:xfrm>
          <a:prstGeom prst="rect">
            <a:avLst/>
          </a:prstGeom>
          <a:noFill/>
          <a:ln>
            <a:noFill/>
          </a:ln>
        </p:spPr>
      </p:pic>
      <p:sp>
        <p:nvSpPr>
          <p:cNvPr id="2" name="Title 1">
            <a:extLst>
              <a:ext uri="{FF2B5EF4-FFF2-40B4-BE49-F238E27FC236}">
                <a16:creationId xmlns:a16="http://schemas.microsoft.com/office/drawing/2014/main" id="{65853C26-33F0-36D8-80FB-D615228B4EDE}"/>
              </a:ext>
            </a:extLst>
          </p:cNvPr>
          <p:cNvSpPr>
            <a:spLocks noGrp="1"/>
          </p:cNvSpPr>
          <p:nvPr>
            <p:ph type="title"/>
          </p:nvPr>
        </p:nvSpPr>
        <p:spPr>
          <a:xfrm>
            <a:off x="378720" y="136525"/>
            <a:ext cx="10515600" cy="624155"/>
          </a:xfrm>
        </p:spPr>
        <p:txBody>
          <a:bodyPr>
            <a:normAutofit fontScale="90000"/>
          </a:bodyPr>
          <a:lstStyle/>
          <a:p>
            <a:r>
              <a:rPr lang="en-US" b="1" dirty="0">
                <a:solidFill>
                  <a:schemeClr val="accent1"/>
                </a:solidFill>
              </a:rPr>
              <a:t>The EIC Science Mission</a:t>
            </a:r>
          </a:p>
        </p:txBody>
      </p:sp>
      <p:sp>
        <p:nvSpPr>
          <p:cNvPr id="344" name="Google Shape;344;p37"/>
          <p:cNvSpPr txBox="1">
            <a:spLocks noGrp="1"/>
          </p:cNvSpPr>
          <p:nvPr>
            <p:ph type="sldNum" sz="quarter" idx="12"/>
          </p:nvPr>
        </p:nvSpPr>
        <p:spPr>
          <a:prstGeom prst="rect">
            <a:avLst/>
          </a:prstGeom>
        </p:spPr>
        <p:txBody>
          <a:bodyPr spcFirstLastPara="1" vert="horz" wrap="square" lIns="91433" tIns="45700" rIns="91433" bIns="45700" rtlCol="0" anchor="ctr" anchorCtr="0">
            <a:noAutofit/>
          </a:bodyPr>
          <a:lstStyle/>
          <a:p>
            <a:pPr>
              <a:buClr>
                <a:srgbClr val="000000"/>
              </a:buClr>
            </a:pPr>
            <a:fld id="{00000000-1234-1234-1234-123412341234}" type="slidenum">
              <a:rPr lang="en-US"/>
              <a:pPr>
                <a:buClr>
                  <a:srgbClr val="000000"/>
                </a:buClr>
              </a:pPr>
              <a:t>4</a:t>
            </a:fld>
            <a:endParaRPr dirty="0"/>
          </a:p>
        </p:txBody>
      </p:sp>
      <p:sp>
        <p:nvSpPr>
          <p:cNvPr id="3" name="Date Placeholder 2">
            <a:extLst>
              <a:ext uri="{FF2B5EF4-FFF2-40B4-BE49-F238E27FC236}">
                <a16:creationId xmlns:a16="http://schemas.microsoft.com/office/drawing/2014/main" id="{AC1070BA-0035-5A3E-E07C-75CC053B4A68}"/>
              </a:ext>
            </a:extLst>
          </p:cNvPr>
          <p:cNvSpPr>
            <a:spLocks noGrp="1"/>
          </p:cNvSpPr>
          <p:nvPr>
            <p:ph type="dt" sz="half" idx="10"/>
          </p:nvPr>
        </p:nvSpPr>
        <p:spPr/>
        <p:txBody>
          <a:bodyPr/>
          <a:lstStyle/>
          <a:p>
            <a:r>
              <a:rPr lang="en-US"/>
              <a:t>6/9/2023</a:t>
            </a:r>
            <a:endParaRPr lang="en-US" dirty="0"/>
          </a:p>
        </p:txBody>
      </p:sp>
      <p:sp>
        <p:nvSpPr>
          <p:cNvPr id="4" name="Footer Placeholder 3">
            <a:extLst>
              <a:ext uri="{FF2B5EF4-FFF2-40B4-BE49-F238E27FC236}">
                <a16:creationId xmlns:a16="http://schemas.microsoft.com/office/drawing/2014/main" id="{8A864117-23D8-02B7-F9B4-F0FCABBD54A6}"/>
              </a:ext>
            </a:extLst>
          </p:cNvPr>
          <p:cNvSpPr>
            <a:spLocks noGrp="1"/>
          </p:cNvSpPr>
          <p:nvPr>
            <p:ph type="ftr" sz="quarter" idx="11"/>
          </p:nvPr>
        </p:nvSpPr>
        <p:spPr/>
        <p:txBody>
          <a:bodyPr/>
          <a:lstStyle/>
          <a:p>
            <a:r>
              <a:rPr lang="en-US"/>
              <a:t>2023 CTEQ Summer School</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03C14-DEBB-F89A-18BD-B856618BDAB2}"/>
              </a:ext>
            </a:extLst>
          </p:cNvPr>
          <p:cNvSpPr>
            <a:spLocks noGrp="1"/>
          </p:cNvSpPr>
          <p:nvPr>
            <p:ph type="title"/>
          </p:nvPr>
        </p:nvSpPr>
        <p:spPr>
          <a:xfrm>
            <a:off x="838200" y="365125"/>
            <a:ext cx="10515600" cy="1088845"/>
          </a:xfrm>
        </p:spPr>
        <p:txBody>
          <a:bodyPr/>
          <a:lstStyle/>
          <a:p>
            <a:r>
              <a:rPr lang="en-US" b="1" dirty="0">
                <a:solidFill>
                  <a:schemeClr val="accent1"/>
                </a:solidFill>
              </a:rPr>
              <a:t>Detector Services and Integration</a:t>
            </a:r>
          </a:p>
        </p:txBody>
      </p:sp>
      <p:sp>
        <p:nvSpPr>
          <p:cNvPr id="3" name="Date Placeholder 2">
            <a:extLst>
              <a:ext uri="{FF2B5EF4-FFF2-40B4-BE49-F238E27FC236}">
                <a16:creationId xmlns:a16="http://schemas.microsoft.com/office/drawing/2014/main" id="{0F4C5904-AB87-888E-69BC-4DE9CA94C717}"/>
              </a:ext>
            </a:extLst>
          </p:cNvPr>
          <p:cNvSpPr>
            <a:spLocks noGrp="1"/>
          </p:cNvSpPr>
          <p:nvPr>
            <p:ph type="dt" sz="half" idx="10"/>
          </p:nvPr>
        </p:nvSpPr>
        <p:spPr/>
        <p:txBody>
          <a:bodyPr/>
          <a:lstStyle/>
          <a:p>
            <a:r>
              <a:rPr lang="en-US"/>
              <a:t>6/9/2023</a:t>
            </a:r>
          </a:p>
        </p:txBody>
      </p:sp>
      <p:sp>
        <p:nvSpPr>
          <p:cNvPr id="4" name="Footer Placeholder 3">
            <a:extLst>
              <a:ext uri="{FF2B5EF4-FFF2-40B4-BE49-F238E27FC236}">
                <a16:creationId xmlns:a16="http://schemas.microsoft.com/office/drawing/2014/main" id="{67293267-76C4-7A2D-E9E7-85DB09C79337}"/>
              </a:ext>
            </a:extLst>
          </p:cNvPr>
          <p:cNvSpPr>
            <a:spLocks noGrp="1"/>
          </p:cNvSpPr>
          <p:nvPr>
            <p:ph type="ftr" sz="quarter" idx="11"/>
          </p:nvPr>
        </p:nvSpPr>
        <p:spPr/>
        <p:txBody>
          <a:bodyPr/>
          <a:lstStyle/>
          <a:p>
            <a:r>
              <a:rPr lang="en-US"/>
              <a:t>2023 CTEQ Summer School</a:t>
            </a:r>
          </a:p>
        </p:txBody>
      </p:sp>
      <p:sp>
        <p:nvSpPr>
          <p:cNvPr id="5" name="Slide Number Placeholder 4">
            <a:extLst>
              <a:ext uri="{FF2B5EF4-FFF2-40B4-BE49-F238E27FC236}">
                <a16:creationId xmlns:a16="http://schemas.microsoft.com/office/drawing/2014/main" id="{3DC1E39E-B538-5591-1076-B3C0F0AEF0C3}"/>
              </a:ext>
            </a:extLst>
          </p:cNvPr>
          <p:cNvSpPr>
            <a:spLocks noGrp="1"/>
          </p:cNvSpPr>
          <p:nvPr>
            <p:ph type="sldNum" sz="quarter" idx="12"/>
          </p:nvPr>
        </p:nvSpPr>
        <p:spPr/>
        <p:txBody>
          <a:bodyPr/>
          <a:lstStyle/>
          <a:p>
            <a:fld id="{00A14187-AF44-4271-AA62-1C5C376B8E74}" type="slidenum">
              <a:rPr lang="en-US" smtClean="0"/>
              <a:t>40</a:t>
            </a:fld>
            <a:endParaRPr lang="en-US"/>
          </a:p>
        </p:txBody>
      </p:sp>
      <p:pic>
        <p:nvPicPr>
          <p:cNvPr id="6" name="Google Shape;507;p48">
            <a:extLst>
              <a:ext uri="{FF2B5EF4-FFF2-40B4-BE49-F238E27FC236}">
                <a16:creationId xmlns:a16="http://schemas.microsoft.com/office/drawing/2014/main" id="{A76BDCC3-4403-C084-E0F6-D4C4F1FE8A9F}"/>
              </a:ext>
            </a:extLst>
          </p:cNvPr>
          <p:cNvPicPr preferRelativeResize="0"/>
          <p:nvPr/>
        </p:nvPicPr>
        <p:blipFill>
          <a:blip r:embed="rId2">
            <a:alphaModFix/>
          </a:blip>
          <a:stretch>
            <a:fillRect/>
          </a:stretch>
        </p:blipFill>
        <p:spPr>
          <a:xfrm>
            <a:off x="3285670" y="1263281"/>
            <a:ext cx="7987592" cy="5520477"/>
          </a:xfrm>
          <a:prstGeom prst="rect">
            <a:avLst/>
          </a:prstGeom>
          <a:noFill/>
          <a:ln>
            <a:noFill/>
          </a:ln>
        </p:spPr>
      </p:pic>
      <p:cxnSp>
        <p:nvCxnSpPr>
          <p:cNvPr id="8" name="Straight Arrow Connector 7">
            <a:extLst>
              <a:ext uri="{FF2B5EF4-FFF2-40B4-BE49-F238E27FC236}">
                <a16:creationId xmlns:a16="http://schemas.microsoft.com/office/drawing/2014/main" id="{A7BF9861-FA15-1BFC-7031-E04D7E683CAA}"/>
              </a:ext>
            </a:extLst>
          </p:cNvPr>
          <p:cNvCxnSpPr/>
          <p:nvPr/>
        </p:nvCxnSpPr>
        <p:spPr>
          <a:xfrm flipV="1">
            <a:off x="6897329" y="3505200"/>
            <a:ext cx="270387" cy="290052"/>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28023E2-7305-AF71-3721-C5ACDE5A7F94}"/>
              </a:ext>
            </a:extLst>
          </p:cNvPr>
          <p:cNvCxnSpPr>
            <a:cxnSpLocks/>
          </p:cNvCxnSpPr>
          <p:nvPr/>
        </p:nvCxnSpPr>
        <p:spPr>
          <a:xfrm>
            <a:off x="7167716" y="3505200"/>
            <a:ext cx="686435"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B665D6E-C2F1-94CF-C53D-6EF3D0DA9280}"/>
              </a:ext>
            </a:extLst>
          </p:cNvPr>
          <p:cNvCxnSpPr>
            <a:cxnSpLocks/>
          </p:cNvCxnSpPr>
          <p:nvPr/>
        </p:nvCxnSpPr>
        <p:spPr>
          <a:xfrm flipV="1">
            <a:off x="7854151" y="3191317"/>
            <a:ext cx="647952" cy="313883"/>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5BE958F-7AB7-9B33-0D2E-46B38971B15E}"/>
              </a:ext>
            </a:extLst>
          </p:cNvPr>
          <p:cNvCxnSpPr>
            <a:cxnSpLocks/>
          </p:cNvCxnSpPr>
          <p:nvPr/>
        </p:nvCxnSpPr>
        <p:spPr>
          <a:xfrm flipV="1">
            <a:off x="8447854" y="2174316"/>
            <a:ext cx="162746" cy="101700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258AC6A-8914-D782-39F3-98D47A5304D3}"/>
              </a:ext>
            </a:extLst>
          </p:cNvPr>
          <p:cNvCxnSpPr>
            <a:cxnSpLocks/>
          </p:cNvCxnSpPr>
          <p:nvPr/>
        </p:nvCxnSpPr>
        <p:spPr>
          <a:xfrm>
            <a:off x="8610600" y="2174316"/>
            <a:ext cx="1145019"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9FA7CA9-3CA4-DCA5-9E01-E848E16E31B2}"/>
              </a:ext>
            </a:extLst>
          </p:cNvPr>
          <p:cNvCxnSpPr>
            <a:cxnSpLocks/>
          </p:cNvCxnSpPr>
          <p:nvPr/>
        </p:nvCxnSpPr>
        <p:spPr>
          <a:xfrm flipV="1">
            <a:off x="9714515" y="714564"/>
            <a:ext cx="0" cy="1484624"/>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070F731-CE33-4FA4-41C1-6048032666BA}"/>
              </a:ext>
            </a:extLst>
          </p:cNvPr>
          <p:cNvSpPr txBox="1"/>
          <p:nvPr/>
        </p:nvSpPr>
        <p:spPr>
          <a:xfrm>
            <a:off x="368143" y="1504503"/>
            <a:ext cx="2876424" cy="4801314"/>
          </a:xfrm>
          <a:prstGeom prst="rect">
            <a:avLst/>
          </a:prstGeom>
          <a:noFill/>
        </p:spPr>
        <p:txBody>
          <a:bodyPr wrap="square" rtlCol="0">
            <a:spAutoFit/>
          </a:bodyPr>
          <a:lstStyle/>
          <a:p>
            <a:r>
              <a:rPr lang="en-US" dirty="0"/>
              <a:t>Detectors require: </a:t>
            </a:r>
          </a:p>
          <a:p>
            <a:pPr marL="285750" indent="-285750">
              <a:buFont typeface="Arial" panose="020B0604020202020204" pitchFamily="34" charset="0"/>
              <a:buChar char="•"/>
            </a:pPr>
            <a:r>
              <a:rPr lang="en-US" dirty="0"/>
              <a:t>Support frames</a:t>
            </a:r>
          </a:p>
          <a:p>
            <a:pPr marL="285750" indent="-285750">
              <a:buFont typeface="Arial" panose="020B0604020202020204" pitchFamily="34" charset="0"/>
              <a:buChar char="•"/>
            </a:pPr>
            <a:r>
              <a:rPr lang="en-US" dirty="0"/>
              <a:t>Power</a:t>
            </a:r>
          </a:p>
          <a:p>
            <a:pPr marL="285750" indent="-285750">
              <a:buFont typeface="Arial" panose="020B0604020202020204" pitchFamily="34" charset="0"/>
              <a:buChar char="•"/>
            </a:pPr>
            <a:r>
              <a:rPr lang="en-US" dirty="0"/>
              <a:t>Cooling </a:t>
            </a:r>
          </a:p>
          <a:p>
            <a:pPr marL="285750" indent="-285750">
              <a:buFont typeface="Arial" panose="020B0604020202020204" pitchFamily="34" charset="0"/>
              <a:buChar char="•"/>
            </a:pPr>
            <a:r>
              <a:rPr lang="en-US" dirty="0"/>
              <a:t>Signals out</a:t>
            </a:r>
          </a:p>
          <a:p>
            <a:pPr marL="285750" indent="-285750">
              <a:buFont typeface="Arial" panose="020B0604020202020204" pitchFamily="34" charset="0"/>
              <a:buChar char="•"/>
            </a:pPr>
            <a:r>
              <a:rPr lang="en-US" dirty="0"/>
              <a:t>…</a:t>
            </a:r>
          </a:p>
          <a:p>
            <a:pPr marL="285750" indent="-285750">
              <a:buFont typeface="Arial" panose="020B0604020202020204" pitchFamily="34" charset="0"/>
              <a:buChar char="•"/>
            </a:pPr>
            <a:endParaRPr lang="en-US" dirty="0"/>
          </a:p>
          <a:p>
            <a:r>
              <a:rPr lang="en-US" dirty="0"/>
              <a:t>All of this represents dead, un-instrumented material in the path of the particles you are trying to detect!</a:t>
            </a:r>
          </a:p>
          <a:p>
            <a:endParaRPr lang="en-US" dirty="0"/>
          </a:p>
          <a:p>
            <a:r>
              <a:rPr lang="en-US" dirty="0"/>
              <a:t>Clever engineering and integration is required to minimize to optimize the capabilities of the combined detector.</a:t>
            </a:r>
          </a:p>
        </p:txBody>
      </p:sp>
      <p:sp>
        <p:nvSpPr>
          <p:cNvPr id="22" name="TextBox 21">
            <a:extLst>
              <a:ext uri="{FF2B5EF4-FFF2-40B4-BE49-F238E27FC236}">
                <a16:creationId xmlns:a16="http://schemas.microsoft.com/office/drawing/2014/main" id="{5C72431D-8090-D8E2-FC38-C8F2620483E5}"/>
              </a:ext>
            </a:extLst>
          </p:cNvPr>
          <p:cNvSpPr txBox="1"/>
          <p:nvPr/>
        </p:nvSpPr>
        <p:spPr>
          <a:xfrm>
            <a:off x="9022887" y="254336"/>
            <a:ext cx="2040747" cy="461665"/>
          </a:xfrm>
          <a:prstGeom prst="rect">
            <a:avLst/>
          </a:prstGeom>
          <a:noFill/>
        </p:spPr>
        <p:txBody>
          <a:bodyPr wrap="square" rtlCol="0">
            <a:spAutoFit/>
          </a:bodyPr>
          <a:lstStyle/>
          <a:p>
            <a:r>
              <a:rPr lang="en-US" sz="1200" dirty="0"/>
              <a:t>Example path for services from interior of detector</a:t>
            </a:r>
          </a:p>
        </p:txBody>
      </p:sp>
    </p:spTree>
    <p:extLst>
      <p:ext uri="{BB962C8B-B14F-4D97-AF65-F5344CB8AC3E}">
        <p14:creationId xmlns:p14="http://schemas.microsoft.com/office/powerpoint/2010/main" val="5387360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2AA89-5D25-1012-A507-BAD8DB03CD74}"/>
              </a:ext>
            </a:extLst>
          </p:cNvPr>
          <p:cNvSpPr>
            <a:spLocks noGrp="1"/>
          </p:cNvSpPr>
          <p:nvPr>
            <p:ph type="title"/>
          </p:nvPr>
        </p:nvSpPr>
        <p:spPr>
          <a:xfrm>
            <a:off x="838200" y="365126"/>
            <a:ext cx="10515600" cy="835522"/>
          </a:xfrm>
        </p:spPr>
        <p:txBody>
          <a:bodyPr/>
          <a:lstStyle/>
          <a:p>
            <a:r>
              <a:rPr lang="en-US" b="1" dirty="0">
                <a:solidFill>
                  <a:schemeClr val="accent1"/>
                </a:solidFill>
              </a:rPr>
              <a:t>Detector Backgrounds/Radiation </a:t>
            </a:r>
          </a:p>
        </p:txBody>
      </p:sp>
      <p:sp>
        <p:nvSpPr>
          <p:cNvPr id="3" name="Content Placeholder 2">
            <a:extLst>
              <a:ext uri="{FF2B5EF4-FFF2-40B4-BE49-F238E27FC236}">
                <a16:creationId xmlns:a16="http://schemas.microsoft.com/office/drawing/2014/main" id="{513B6751-083F-E15D-9EF8-2E1D10553ABB}"/>
              </a:ext>
            </a:extLst>
          </p:cNvPr>
          <p:cNvSpPr>
            <a:spLocks noGrp="1"/>
          </p:cNvSpPr>
          <p:nvPr>
            <p:ph idx="1"/>
          </p:nvPr>
        </p:nvSpPr>
        <p:spPr>
          <a:xfrm>
            <a:off x="838200" y="1288456"/>
            <a:ext cx="10907598" cy="4888507"/>
          </a:xfrm>
        </p:spPr>
        <p:txBody>
          <a:bodyPr>
            <a:normAutofit lnSpcReduction="10000"/>
          </a:bodyPr>
          <a:lstStyle/>
          <a:p>
            <a:r>
              <a:rPr lang="en-US" dirty="0"/>
              <a:t>Three types of background/radiation sources we need to worry about: </a:t>
            </a:r>
          </a:p>
          <a:p>
            <a:pPr lvl="1"/>
            <a:r>
              <a:rPr lang="en-US" dirty="0"/>
              <a:t>Primary collisions</a:t>
            </a:r>
          </a:p>
          <a:p>
            <a:pPr lvl="1"/>
            <a:r>
              <a:rPr lang="en-US" dirty="0"/>
              <a:t>Synchrotron radiation</a:t>
            </a:r>
          </a:p>
          <a:p>
            <a:pPr lvl="1"/>
            <a:r>
              <a:rPr lang="en-US" dirty="0"/>
              <a:t>Beam-gas induced</a:t>
            </a:r>
          </a:p>
          <a:p>
            <a:r>
              <a:rPr lang="en-US" dirty="0"/>
              <a:t>All of these couple with the beam parameters</a:t>
            </a:r>
          </a:p>
          <a:p>
            <a:pPr lvl="1"/>
            <a:r>
              <a:rPr lang="en-US" dirty="0"/>
              <a:t>Divergence, energy spread, crossing angle, bunch length</a:t>
            </a:r>
          </a:p>
          <a:p>
            <a:pPr lvl="1"/>
            <a:endParaRPr lang="en-US" dirty="0"/>
          </a:p>
          <a:p>
            <a:r>
              <a:rPr lang="en-US" dirty="0"/>
              <a:t>Why are these “bad”?</a:t>
            </a:r>
          </a:p>
          <a:p>
            <a:pPr lvl="1"/>
            <a:r>
              <a:rPr lang="en-US" dirty="0"/>
              <a:t>Detector occupancy</a:t>
            </a:r>
          </a:p>
          <a:p>
            <a:pPr lvl="2"/>
            <a:r>
              <a:rPr lang="en-US" dirty="0"/>
              <a:t>Additional hits in detectors (especially for the tracker vertexing layers)</a:t>
            </a:r>
          </a:p>
          <a:p>
            <a:pPr lvl="2"/>
            <a:r>
              <a:rPr lang="en-US" dirty="0"/>
              <a:t>Affects PID detectors due to scattering and secondary interactions</a:t>
            </a:r>
          </a:p>
          <a:p>
            <a:pPr lvl="1"/>
            <a:r>
              <a:rPr lang="en-US" dirty="0"/>
              <a:t>Detector lifetime (radiation damage)</a:t>
            </a:r>
          </a:p>
        </p:txBody>
      </p:sp>
      <p:sp>
        <p:nvSpPr>
          <p:cNvPr id="4" name="Date Placeholder 3">
            <a:extLst>
              <a:ext uri="{FF2B5EF4-FFF2-40B4-BE49-F238E27FC236}">
                <a16:creationId xmlns:a16="http://schemas.microsoft.com/office/drawing/2014/main" id="{250EDDF2-5373-56B5-03C3-0DA02C22ABDA}"/>
              </a:ext>
            </a:extLst>
          </p:cNvPr>
          <p:cNvSpPr>
            <a:spLocks noGrp="1"/>
          </p:cNvSpPr>
          <p:nvPr>
            <p:ph type="dt" sz="half" idx="10"/>
          </p:nvPr>
        </p:nvSpPr>
        <p:spPr/>
        <p:txBody>
          <a:bodyPr/>
          <a:lstStyle/>
          <a:p>
            <a:r>
              <a:rPr lang="en-US"/>
              <a:t>6/9/2023</a:t>
            </a:r>
          </a:p>
        </p:txBody>
      </p:sp>
      <p:sp>
        <p:nvSpPr>
          <p:cNvPr id="5" name="Footer Placeholder 4">
            <a:extLst>
              <a:ext uri="{FF2B5EF4-FFF2-40B4-BE49-F238E27FC236}">
                <a16:creationId xmlns:a16="http://schemas.microsoft.com/office/drawing/2014/main" id="{0592608E-82AB-BEA2-8EE0-4825C3F381F9}"/>
              </a:ext>
            </a:extLst>
          </p:cNvPr>
          <p:cNvSpPr>
            <a:spLocks noGrp="1"/>
          </p:cNvSpPr>
          <p:nvPr>
            <p:ph type="ftr" sz="quarter" idx="11"/>
          </p:nvPr>
        </p:nvSpPr>
        <p:spPr/>
        <p:txBody>
          <a:bodyPr/>
          <a:lstStyle/>
          <a:p>
            <a:r>
              <a:rPr lang="en-US"/>
              <a:t>2023 CTEQ Summer School</a:t>
            </a:r>
          </a:p>
        </p:txBody>
      </p:sp>
      <p:sp>
        <p:nvSpPr>
          <p:cNvPr id="6" name="Slide Number Placeholder 5">
            <a:extLst>
              <a:ext uri="{FF2B5EF4-FFF2-40B4-BE49-F238E27FC236}">
                <a16:creationId xmlns:a16="http://schemas.microsoft.com/office/drawing/2014/main" id="{F75FD077-4179-2D7F-70C7-ACE18620E81D}"/>
              </a:ext>
            </a:extLst>
          </p:cNvPr>
          <p:cNvSpPr>
            <a:spLocks noGrp="1"/>
          </p:cNvSpPr>
          <p:nvPr>
            <p:ph type="sldNum" sz="quarter" idx="12"/>
          </p:nvPr>
        </p:nvSpPr>
        <p:spPr/>
        <p:txBody>
          <a:bodyPr/>
          <a:lstStyle/>
          <a:p>
            <a:fld id="{E47760CE-0F58-4F42-A940-CA3CC49C3FDA}" type="slidenum">
              <a:rPr lang="en-US" smtClean="0"/>
              <a:t>41</a:t>
            </a:fld>
            <a:endParaRPr lang="en-US"/>
          </a:p>
        </p:txBody>
      </p:sp>
    </p:spTree>
    <p:extLst>
      <p:ext uri="{BB962C8B-B14F-4D97-AF65-F5344CB8AC3E}">
        <p14:creationId xmlns:p14="http://schemas.microsoft.com/office/powerpoint/2010/main" val="11664233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CAEE-DA1B-2894-41A6-7766B4A54684}"/>
              </a:ext>
            </a:extLst>
          </p:cNvPr>
          <p:cNvSpPr>
            <a:spLocks noGrp="1"/>
          </p:cNvSpPr>
          <p:nvPr>
            <p:ph type="title"/>
          </p:nvPr>
        </p:nvSpPr>
        <p:spPr>
          <a:xfrm>
            <a:off x="838200" y="365126"/>
            <a:ext cx="10515600" cy="954792"/>
          </a:xfrm>
        </p:spPr>
        <p:txBody>
          <a:bodyPr/>
          <a:lstStyle/>
          <a:p>
            <a:r>
              <a:rPr lang="en-US" b="1" dirty="0">
                <a:solidFill>
                  <a:schemeClr val="accent1"/>
                </a:solidFill>
              </a:rPr>
              <a:t>Primary Collisions (photons and charged)</a:t>
            </a:r>
          </a:p>
        </p:txBody>
      </p:sp>
      <p:sp>
        <p:nvSpPr>
          <p:cNvPr id="3" name="Content Placeholder 2">
            <a:extLst>
              <a:ext uri="{FF2B5EF4-FFF2-40B4-BE49-F238E27FC236}">
                <a16:creationId xmlns:a16="http://schemas.microsoft.com/office/drawing/2014/main" id="{7E815580-2890-6F6A-F1FB-55BEE716B5AC}"/>
              </a:ext>
            </a:extLst>
          </p:cNvPr>
          <p:cNvSpPr>
            <a:spLocks noGrp="1"/>
          </p:cNvSpPr>
          <p:nvPr>
            <p:ph idx="1"/>
          </p:nvPr>
        </p:nvSpPr>
        <p:spPr>
          <a:xfrm>
            <a:off x="838200" y="1319917"/>
            <a:ext cx="10515600" cy="4857045"/>
          </a:xfrm>
        </p:spPr>
        <p:txBody>
          <a:bodyPr/>
          <a:lstStyle/>
          <a:p>
            <a:r>
              <a:rPr lang="en-US" dirty="0"/>
              <a:t>Primary source of </a:t>
            </a:r>
            <a:r>
              <a:rPr lang="en-US" i="1" dirty="0"/>
              <a:t>ionizing radiation </a:t>
            </a:r>
            <a:r>
              <a:rPr lang="en-US" dirty="0"/>
              <a:t>and </a:t>
            </a:r>
            <a:r>
              <a:rPr lang="en-US" i="1" dirty="0"/>
              <a:t>low energy neutrons</a:t>
            </a:r>
          </a:p>
        </p:txBody>
      </p:sp>
      <p:sp>
        <p:nvSpPr>
          <p:cNvPr id="4" name="Date Placeholder 3">
            <a:extLst>
              <a:ext uri="{FF2B5EF4-FFF2-40B4-BE49-F238E27FC236}">
                <a16:creationId xmlns:a16="http://schemas.microsoft.com/office/drawing/2014/main" id="{33E1EA2A-B947-2671-DFA6-F948129E010C}"/>
              </a:ext>
            </a:extLst>
          </p:cNvPr>
          <p:cNvSpPr>
            <a:spLocks noGrp="1"/>
          </p:cNvSpPr>
          <p:nvPr>
            <p:ph type="dt" sz="half" idx="10"/>
          </p:nvPr>
        </p:nvSpPr>
        <p:spPr/>
        <p:txBody>
          <a:bodyPr/>
          <a:lstStyle/>
          <a:p>
            <a:r>
              <a:rPr lang="en-US"/>
              <a:t>6/9/2023</a:t>
            </a:r>
          </a:p>
        </p:txBody>
      </p:sp>
      <p:sp>
        <p:nvSpPr>
          <p:cNvPr id="5" name="Footer Placeholder 4">
            <a:extLst>
              <a:ext uri="{FF2B5EF4-FFF2-40B4-BE49-F238E27FC236}">
                <a16:creationId xmlns:a16="http://schemas.microsoft.com/office/drawing/2014/main" id="{B73CFAE4-D33E-14C7-0E7F-D43DBB730346}"/>
              </a:ext>
            </a:extLst>
          </p:cNvPr>
          <p:cNvSpPr>
            <a:spLocks noGrp="1"/>
          </p:cNvSpPr>
          <p:nvPr>
            <p:ph type="ftr" sz="quarter" idx="11"/>
          </p:nvPr>
        </p:nvSpPr>
        <p:spPr/>
        <p:txBody>
          <a:bodyPr/>
          <a:lstStyle/>
          <a:p>
            <a:r>
              <a:rPr lang="en-US"/>
              <a:t>2023 CTEQ Summer School</a:t>
            </a:r>
          </a:p>
        </p:txBody>
      </p:sp>
      <p:sp>
        <p:nvSpPr>
          <p:cNvPr id="6" name="Slide Number Placeholder 5">
            <a:extLst>
              <a:ext uri="{FF2B5EF4-FFF2-40B4-BE49-F238E27FC236}">
                <a16:creationId xmlns:a16="http://schemas.microsoft.com/office/drawing/2014/main" id="{F48CC521-4218-3E07-9359-AC8C7D074750}"/>
              </a:ext>
            </a:extLst>
          </p:cNvPr>
          <p:cNvSpPr>
            <a:spLocks noGrp="1"/>
          </p:cNvSpPr>
          <p:nvPr>
            <p:ph type="sldNum" sz="quarter" idx="12"/>
          </p:nvPr>
        </p:nvSpPr>
        <p:spPr/>
        <p:txBody>
          <a:bodyPr/>
          <a:lstStyle/>
          <a:p>
            <a:fld id="{E47760CE-0F58-4F42-A940-CA3CC49C3FDA}" type="slidenum">
              <a:rPr lang="en-US" smtClean="0"/>
              <a:t>42</a:t>
            </a:fld>
            <a:endParaRPr lang="en-US"/>
          </a:p>
        </p:txBody>
      </p:sp>
      <p:pic>
        <p:nvPicPr>
          <p:cNvPr id="15" name="Picture 14">
            <a:extLst>
              <a:ext uri="{FF2B5EF4-FFF2-40B4-BE49-F238E27FC236}">
                <a16:creationId xmlns:a16="http://schemas.microsoft.com/office/drawing/2014/main" id="{C218F062-8736-CE0A-4DAE-7B082B942EFC}"/>
              </a:ext>
            </a:extLst>
          </p:cNvPr>
          <p:cNvPicPr>
            <a:picLocks noChangeAspect="1"/>
          </p:cNvPicPr>
          <p:nvPr/>
        </p:nvPicPr>
        <p:blipFill>
          <a:blip r:embed="rId2"/>
          <a:stretch>
            <a:fillRect/>
          </a:stretch>
        </p:blipFill>
        <p:spPr>
          <a:xfrm>
            <a:off x="775386" y="1705670"/>
            <a:ext cx="10212163" cy="4155060"/>
          </a:xfrm>
          <a:prstGeom prst="rect">
            <a:avLst/>
          </a:prstGeom>
        </p:spPr>
      </p:pic>
      <p:sp>
        <p:nvSpPr>
          <p:cNvPr id="16" name="TextBox 15">
            <a:extLst>
              <a:ext uri="{FF2B5EF4-FFF2-40B4-BE49-F238E27FC236}">
                <a16:creationId xmlns:a16="http://schemas.microsoft.com/office/drawing/2014/main" id="{317A2A56-B8E9-FE4A-FA3A-999630EB6243}"/>
              </a:ext>
            </a:extLst>
          </p:cNvPr>
          <p:cNvSpPr txBox="1"/>
          <p:nvPr/>
        </p:nvSpPr>
        <p:spPr>
          <a:xfrm>
            <a:off x="1698522" y="5809047"/>
            <a:ext cx="8794955" cy="646331"/>
          </a:xfrm>
          <a:prstGeom prst="rect">
            <a:avLst/>
          </a:prstGeom>
          <a:noFill/>
        </p:spPr>
        <p:txBody>
          <a:bodyPr wrap="square" rtlCol="0">
            <a:spAutoFit/>
          </a:bodyPr>
          <a:lstStyle/>
          <a:p>
            <a:r>
              <a:rPr lang="en-US" sz="1800" b="0" i="0" u="none" strike="noStrike" baseline="0" dirty="0">
                <a:solidFill>
                  <a:srgbClr val="000000"/>
                </a:solidFill>
                <a:latin typeface="AAAAAD+Helvetica"/>
              </a:rPr>
              <a:t>Radiation doses from gamma and charged particles fairly low across most of ePIC. </a:t>
            </a:r>
            <a:endParaRPr lang="en-US" dirty="0">
              <a:solidFill>
                <a:srgbClr val="000000"/>
              </a:solidFill>
              <a:latin typeface="AAAAAD+Helvetica"/>
            </a:endParaRPr>
          </a:p>
          <a:p>
            <a:r>
              <a:rPr lang="en-US" sz="1800" b="0" i="0" u="none" strike="noStrike" baseline="0" dirty="0">
                <a:solidFill>
                  <a:srgbClr val="000000"/>
                </a:solidFill>
                <a:latin typeface="AAAAAD+Helvetica"/>
              </a:rPr>
              <a:t>Regions of highest dose near the beam line - can reach ~ 100 </a:t>
            </a:r>
            <a:r>
              <a:rPr lang="en-US" sz="1800" b="0" i="0" u="none" strike="noStrike" baseline="0" dirty="0" err="1">
                <a:solidFill>
                  <a:srgbClr val="000000"/>
                </a:solidFill>
                <a:latin typeface="AAAAAD+Helvetica"/>
              </a:rPr>
              <a:t>kRad</a:t>
            </a:r>
            <a:r>
              <a:rPr lang="en-US" sz="1800" b="0" i="0" u="none" strike="noStrike" baseline="0" dirty="0">
                <a:solidFill>
                  <a:srgbClr val="000000"/>
                </a:solidFill>
                <a:latin typeface="AAAAAD+Helvetica"/>
              </a:rPr>
              <a:t>. </a:t>
            </a:r>
            <a:endParaRPr lang="en-US" dirty="0"/>
          </a:p>
        </p:txBody>
      </p:sp>
    </p:spTree>
    <p:extLst>
      <p:ext uri="{BB962C8B-B14F-4D97-AF65-F5344CB8AC3E}">
        <p14:creationId xmlns:p14="http://schemas.microsoft.com/office/powerpoint/2010/main" val="35091679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CAEE-DA1B-2894-41A6-7766B4A54684}"/>
              </a:ext>
            </a:extLst>
          </p:cNvPr>
          <p:cNvSpPr>
            <a:spLocks noGrp="1"/>
          </p:cNvSpPr>
          <p:nvPr>
            <p:ph type="title"/>
          </p:nvPr>
        </p:nvSpPr>
        <p:spPr>
          <a:xfrm>
            <a:off x="838200" y="365126"/>
            <a:ext cx="10515600" cy="954792"/>
          </a:xfrm>
        </p:spPr>
        <p:txBody>
          <a:bodyPr/>
          <a:lstStyle/>
          <a:p>
            <a:r>
              <a:rPr lang="en-US" b="1" dirty="0">
                <a:solidFill>
                  <a:schemeClr val="accent1"/>
                </a:solidFill>
              </a:rPr>
              <a:t>Primary Collisions (neutrons)</a:t>
            </a:r>
          </a:p>
        </p:txBody>
      </p:sp>
      <p:sp>
        <p:nvSpPr>
          <p:cNvPr id="3" name="Content Placeholder 2">
            <a:extLst>
              <a:ext uri="{FF2B5EF4-FFF2-40B4-BE49-F238E27FC236}">
                <a16:creationId xmlns:a16="http://schemas.microsoft.com/office/drawing/2014/main" id="{7E815580-2890-6F6A-F1FB-55BEE716B5AC}"/>
              </a:ext>
            </a:extLst>
          </p:cNvPr>
          <p:cNvSpPr>
            <a:spLocks noGrp="1"/>
          </p:cNvSpPr>
          <p:nvPr>
            <p:ph idx="1"/>
          </p:nvPr>
        </p:nvSpPr>
        <p:spPr>
          <a:xfrm>
            <a:off x="838200" y="1319917"/>
            <a:ext cx="10515600" cy="4857046"/>
          </a:xfrm>
        </p:spPr>
        <p:txBody>
          <a:bodyPr/>
          <a:lstStyle/>
          <a:p>
            <a:r>
              <a:rPr lang="en-US" dirty="0"/>
              <a:t>Primary source of </a:t>
            </a:r>
            <a:r>
              <a:rPr lang="en-US" i="1" dirty="0"/>
              <a:t>ionizing radiation </a:t>
            </a:r>
            <a:r>
              <a:rPr lang="en-US" dirty="0"/>
              <a:t>and </a:t>
            </a:r>
            <a:r>
              <a:rPr lang="en-US" i="1" dirty="0"/>
              <a:t>low energy neutrons</a:t>
            </a:r>
          </a:p>
        </p:txBody>
      </p:sp>
      <p:sp>
        <p:nvSpPr>
          <p:cNvPr id="4" name="Date Placeholder 3">
            <a:extLst>
              <a:ext uri="{FF2B5EF4-FFF2-40B4-BE49-F238E27FC236}">
                <a16:creationId xmlns:a16="http://schemas.microsoft.com/office/drawing/2014/main" id="{33E1EA2A-B947-2671-DFA6-F948129E010C}"/>
              </a:ext>
            </a:extLst>
          </p:cNvPr>
          <p:cNvSpPr>
            <a:spLocks noGrp="1"/>
          </p:cNvSpPr>
          <p:nvPr>
            <p:ph type="dt" sz="half" idx="10"/>
          </p:nvPr>
        </p:nvSpPr>
        <p:spPr/>
        <p:txBody>
          <a:bodyPr/>
          <a:lstStyle/>
          <a:p>
            <a:r>
              <a:rPr lang="en-US"/>
              <a:t>6/9/2023</a:t>
            </a:r>
          </a:p>
        </p:txBody>
      </p:sp>
      <p:sp>
        <p:nvSpPr>
          <p:cNvPr id="5" name="Footer Placeholder 4">
            <a:extLst>
              <a:ext uri="{FF2B5EF4-FFF2-40B4-BE49-F238E27FC236}">
                <a16:creationId xmlns:a16="http://schemas.microsoft.com/office/drawing/2014/main" id="{B73CFAE4-D33E-14C7-0E7F-D43DBB730346}"/>
              </a:ext>
            </a:extLst>
          </p:cNvPr>
          <p:cNvSpPr>
            <a:spLocks noGrp="1"/>
          </p:cNvSpPr>
          <p:nvPr>
            <p:ph type="ftr" sz="quarter" idx="11"/>
          </p:nvPr>
        </p:nvSpPr>
        <p:spPr/>
        <p:txBody>
          <a:bodyPr/>
          <a:lstStyle/>
          <a:p>
            <a:r>
              <a:rPr lang="en-US"/>
              <a:t>2023 CTEQ Summer School</a:t>
            </a:r>
          </a:p>
        </p:txBody>
      </p:sp>
      <p:sp>
        <p:nvSpPr>
          <p:cNvPr id="6" name="Slide Number Placeholder 5">
            <a:extLst>
              <a:ext uri="{FF2B5EF4-FFF2-40B4-BE49-F238E27FC236}">
                <a16:creationId xmlns:a16="http://schemas.microsoft.com/office/drawing/2014/main" id="{F48CC521-4218-3E07-9359-AC8C7D074750}"/>
              </a:ext>
            </a:extLst>
          </p:cNvPr>
          <p:cNvSpPr>
            <a:spLocks noGrp="1"/>
          </p:cNvSpPr>
          <p:nvPr>
            <p:ph type="sldNum" sz="quarter" idx="12"/>
          </p:nvPr>
        </p:nvSpPr>
        <p:spPr/>
        <p:txBody>
          <a:bodyPr/>
          <a:lstStyle/>
          <a:p>
            <a:fld id="{E47760CE-0F58-4F42-A940-CA3CC49C3FDA}" type="slidenum">
              <a:rPr lang="en-US" smtClean="0"/>
              <a:t>43</a:t>
            </a:fld>
            <a:endParaRPr lang="en-US"/>
          </a:p>
        </p:txBody>
      </p:sp>
      <p:pic>
        <p:nvPicPr>
          <p:cNvPr id="8" name="Picture 7">
            <a:extLst>
              <a:ext uri="{FF2B5EF4-FFF2-40B4-BE49-F238E27FC236}">
                <a16:creationId xmlns:a16="http://schemas.microsoft.com/office/drawing/2014/main" id="{B8B93E18-8679-EBD4-AF75-5674F43F18D9}"/>
              </a:ext>
            </a:extLst>
          </p:cNvPr>
          <p:cNvPicPr>
            <a:picLocks noChangeAspect="1"/>
          </p:cNvPicPr>
          <p:nvPr/>
        </p:nvPicPr>
        <p:blipFill>
          <a:blip r:embed="rId2"/>
          <a:stretch>
            <a:fillRect/>
          </a:stretch>
        </p:blipFill>
        <p:spPr>
          <a:xfrm>
            <a:off x="732799" y="1848236"/>
            <a:ext cx="10006679" cy="4154357"/>
          </a:xfrm>
          <a:prstGeom prst="rect">
            <a:avLst/>
          </a:prstGeom>
        </p:spPr>
      </p:pic>
      <p:sp>
        <p:nvSpPr>
          <p:cNvPr id="9" name="TextBox 8">
            <a:extLst>
              <a:ext uri="{FF2B5EF4-FFF2-40B4-BE49-F238E27FC236}">
                <a16:creationId xmlns:a16="http://schemas.microsoft.com/office/drawing/2014/main" id="{6A21F320-A7D3-C179-A3D3-A5526D055974}"/>
              </a:ext>
            </a:extLst>
          </p:cNvPr>
          <p:cNvSpPr txBox="1"/>
          <p:nvPr/>
        </p:nvSpPr>
        <p:spPr>
          <a:xfrm>
            <a:off x="1576207" y="6002593"/>
            <a:ext cx="9470432" cy="369332"/>
          </a:xfrm>
          <a:prstGeom prst="rect">
            <a:avLst/>
          </a:prstGeom>
          <a:noFill/>
        </p:spPr>
        <p:txBody>
          <a:bodyPr wrap="square" rtlCol="0">
            <a:spAutoFit/>
          </a:bodyPr>
          <a:lstStyle/>
          <a:p>
            <a:r>
              <a:rPr lang="en-US" sz="1800" b="0" i="0" u="none" strike="noStrike" baseline="0" dirty="0">
                <a:solidFill>
                  <a:srgbClr val="000000"/>
                </a:solidFill>
                <a:latin typeface="AAAAAD+Helvetica"/>
              </a:rPr>
              <a:t>1 MeV equivalent neutron fluence highest near the beamline -&gt; implications for </a:t>
            </a:r>
            <a:r>
              <a:rPr lang="en-US" sz="1800" b="0" i="0" u="none" strike="noStrike" baseline="0" dirty="0" err="1">
                <a:solidFill>
                  <a:srgbClr val="000000"/>
                </a:solidFill>
                <a:latin typeface="AAAAAD+Helvetica"/>
              </a:rPr>
              <a:t>SiPMs</a:t>
            </a:r>
            <a:r>
              <a:rPr lang="en-US" sz="1800" b="0" i="0" u="none" strike="noStrike" baseline="0" dirty="0">
                <a:solidFill>
                  <a:srgbClr val="000000"/>
                </a:solidFill>
                <a:latin typeface="AAAAAD+Helvetica"/>
              </a:rPr>
              <a:t>. </a:t>
            </a:r>
            <a:endParaRPr lang="en-US" dirty="0"/>
          </a:p>
        </p:txBody>
      </p:sp>
    </p:spTree>
    <p:extLst>
      <p:ext uri="{BB962C8B-B14F-4D97-AF65-F5344CB8AC3E}">
        <p14:creationId xmlns:p14="http://schemas.microsoft.com/office/powerpoint/2010/main" val="26874994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E56D78-40A4-14CB-9B12-88B3D88CCF3C}"/>
              </a:ext>
            </a:extLst>
          </p:cNvPr>
          <p:cNvPicPr>
            <a:picLocks noChangeAspect="1"/>
          </p:cNvPicPr>
          <p:nvPr/>
        </p:nvPicPr>
        <p:blipFill>
          <a:blip r:embed="rId2"/>
          <a:stretch>
            <a:fillRect/>
          </a:stretch>
        </p:blipFill>
        <p:spPr>
          <a:xfrm>
            <a:off x="8515183" y="266700"/>
            <a:ext cx="3461612" cy="3162300"/>
          </a:xfrm>
          <a:prstGeom prst="rect">
            <a:avLst/>
          </a:prstGeom>
        </p:spPr>
      </p:pic>
      <p:sp>
        <p:nvSpPr>
          <p:cNvPr id="2" name="Title 1">
            <a:extLst>
              <a:ext uri="{FF2B5EF4-FFF2-40B4-BE49-F238E27FC236}">
                <a16:creationId xmlns:a16="http://schemas.microsoft.com/office/drawing/2014/main" id="{435F2EA2-9E9E-25BD-03B7-9A957D333527}"/>
              </a:ext>
            </a:extLst>
          </p:cNvPr>
          <p:cNvSpPr>
            <a:spLocks noGrp="1"/>
          </p:cNvSpPr>
          <p:nvPr>
            <p:ph type="title"/>
          </p:nvPr>
        </p:nvSpPr>
        <p:spPr/>
        <p:txBody>
          <a:bodyPr>
            <a:normAutofit/>
          </a:bodyPr>
          <a:lstStyle/>
          <a:p>
            <a:r>
              <a:rPr lang="en-US" b="1" dirty="0">
                <a:solidFill>
                  <a:schemeClr val="accent1"/>
                </a:solidFill>
              </a:rPr>
              <a:t>Synchrotron Radiation</a:t>
            </a:r>
          </a:p>
        </p:txBody>
      </p:sp>
      <p:sp>
        <p:nvSpPr>
          <p:cNvPr id="10" name="Content Placeholder 9">
            <a:extLst>
              <a:ext uri="{FF2B5EF4-FFF2-40B4-BE49-F238E27FC236}">
                <a16:creationId xmlns:a16="http://schemas.microsoft.com/office/drawing/2014/main" id="{0F25F4ED-03BB-AEE5-1AE4-6BBC14ABA5EC}"/>
              </a:ext>
            </a:extLst>
          </p:cNvPr>
          <p:cNvSpPr>
            <a:spLocks noGrp="1"/>
          </p:cNvSpPr>
          <p:nvPr>
            <p:ph idx="1"/>
          </p:nvPr>
        </p:nvSpPr>
        <p:spPr>
          <a:xfrm>
            <a:off x="532737" y="1367624"/>
            <a:ext cx="10821063" cy="4809339"/>
          </a:xfrm>
        </p:spPr>
        <p:txBody>
          <a:bodyPr>
            <a:normAutofit/>
          </a:bodyPr>
          <a:lstStyle/>
          <a:p>
            <a:pPr>
              <a:buClr>
                <a:srgbClr val="0000FF"/>
              </a:buClr>
            </a:pPr>
            <a:r>
              <a:rPr lang="en-US" sz="2000" dirty="0">
                <a:latin typeface="Arial" panose="020B0604020202020204" pitchFamily="34" charset="0"/>
                <a:cs typeface="Arial" panose="020B0604020202020204" pitchFamily="34" charset="0"/>
              </a:rPr>
              <a:t>Extensive simulations by of SR by accelerator background WG group</a:t>
            </a:r>
            <a:r>
              <a:rPr lang="en-US" sz="1600" dirty="0">
                <a:latin typeface="Arial" panose="020B0604020202020204" pitchFamily="34" charset="0"/>
                <a:cs typeface="Arial" panose="020B0604020202020204" pitchFamily="34" charset="0"/>
              </a:rPr>
              <a:t> </a:t>
            </a:r>
          </a:p>
          <a:p>
            <a:pPr lvl="1">
              <a:buClr>
                <a:srgbClr val="0000FF"/>
              </a:buClr>
            </a:pPr>
            <a:r>
              <a:rPr lang="en-US" sz="1600" dirty="0" err="1">
                <a:latin typeface="Arial" panose="020B0604020202020204" pitchFamily="34" charset="0"/>
                <a:cs typeface="Arial" panose="020B0604020202020204" pitchFamily="34" charset="0"/>
              </a:rPr>
              <a:t>SynRad</a:t>
            </a:r>
            <a:r>
              <a:rPr lang="en-US" sz="1600" dirty="0">
                <a:latin typeface="Arial" panose="020B0604020202020204" pitchFamily="34" charset="0"/>
                <a:cs typeface="Arial" panose="020B0604020202020204" pitchFamily="34" charset="0"/>
              </a:rPr>
              <a:t>+ modeling software</a:t>
            </a:r>
          </a:p>
          <a:p>
            <a:pPr lvl="1">
              <a:buClr>
                <a:srgbClr val="0000FF"/>
              </a:buClr>
            </a:pPr>
            <a:r>
              <a:rPr lang="en-US" sz="1600" dirty="0">
                <a:latin typeface="Arial" panose="020B0604020202020204" pitchFamily="34" charset="0"/>
                <a:cs typeface="Arial" panose="020B0604020202020204" pitchFamily="34" charset="0"/>
              </a:rPr>
              <a:t>Input:</a:t>
            </a:r>
          </a:p>
          <a:p>
            <a:pPr lvl="2">
              <a:buClr>
                <a:srgbClr val="0000FF"/>
              </a:buClr>
            </a:pPr>
            <a:r>
              <a:rPr lang="en-US" sz="1200" dirty="0">
                <a:latin typeface="Arial" panose="020B0604020202020204" pitchFamily="34" charset="0"/>
                <a:cs typeface="Arial" panose="020B0604020202020204" pitchFamily="34" charset="0"/>
              </a:rPr>
              <a:t>3D model of beampipe </a:t>
            </a:r>
          </a:p>
          <a:p>
            <a:pPr lvl="2">
              <a:buClr>
                <a:srgbClr val="0000FF"/>
              </a:buClr>
            </a:pPr>
            <a:r>
              <a:rPr lang="en-US" sz="1200" dirty="0">
                <a:latin typeface="Arial" panose="020B0604020202020204" pitchFamily="34" charset="0"/>
                <a:cs typeface="Arial" panose="020B0604020202020204" pitchFamily="34" charset="0"/>
              </a:rPr>
              <a:t>Beam emittance, current Magnet locations and fields </a:t>
            </a:r>
          </a:p>
          <a:p>
            <a:pPr lvl="1">
              <a:buClr>
                <a:srgbClr val="0000FF"/>
              </a:buClr>
            </a:pPr>
            <a:r>
              <a:rPr lang="en-US" sz="1600" dirty="0">
                <a:latin typeface="Arial" panose="020B0604020202020204" pitchFamily="34" charset="0"/>
                <a:cs typeface="Arial" panose="020B0604020202020204" pitchFamily="34" charset="0"/>
              </a:rPr>
              <a:t>Output: </a:t>
            </a:r>
          </a:p>
          <a:p>
            <a:pPr lvl="2">
              <a:buClr>
                <a:srgbClr val="0000FF"/>
              </a:buClr>
            </a:pPr>
            <a:r>
              <a:rPr lang="en-US" sz="1200" dirty="0">
                <a:latin typeface="Arial" panose="020B0604020202020204" pitchFamily="34" charset="0"/>
                <a:cs typeface="Arial" panose="020B0604020202020204" pitchFamily="34" charset="0"/>
              </a:rPr>
              <a:t>Synchrotron Radiation – Position, Flux, Energy, Direction</a:t>
            </a:r>
          </a:p>
          <a:p>
            <a:pPr>
              <a:buClr>
                <a:srgbClr val="0000FF"/>
              </a:buClr>
            </a:pPr>
            <a:r>
              <a:rPr lang="en-US" sz="2000" dirty="0">
                <a:latin typeface="Arial" panose="020B0604020202020204" pitchFamily="34" charset="0"/>
                <a:cs typeface="Arial" panose="020B0604020202020204" pitchFamily="34" charset="0"/>
              </a:rPr>
              <a:t>Synchrotron Radiation Mitigation</a:t>
            </a:r>
          </a:p>
          <a:p>
            <a:pPr lvl="1">
              <a:buClr>
                <a:srgbClr val="0432FF"/>
              </a:buClr>
            </a:pPr>
            <a:r>
              <a:rPr lang="en-US" sz="1600" dirty="0">
                <a:latin typeface="Arial" panose="020B0604020202020204" pitchFamily="34" charset="0"/>
                <a:cs typeface="Arial" panose="020B0604020202020204" pitchFamily="34" charset="0"/>
              </a:rPr>
              <a:t>Photon absorber configuration: </a:t>
            </a:r>
          </a:p>
          <a:p>
            <a:pPr lvl="1">
              <a:buClr>
                <a:srgbClr val="0432FF"/>
              </a:buClr>
            </a:pPr>
            <a:r>
              <a:rPr lang="en-US" sz="1600" dirty="0">
                <a:latin typeface="Arial" panose="020B0604020202020204" pitchFamily="34" charset="0"/>
                <a:cs typeface="Arial" panose="020B0604020202020204" pitchFamily="34" charset="0"/>
              </a:rPr>
              <a:t>Wider beam pipe for </a:t>
            </a:r>
          </a:p>
          <a:p>
            <a:pPr lvl="2">
              <a:buClr>
                <a:srgbClr val="0432FF"/>
              </a:buClr>
            </a:pPr>
            <a:r>
              <a:rPr lang="en-US" sz="1600" dirty="0">
                <a:latin typeface="Arial" panose="020B0604020202020204" pitchFamily="34" charset="0"/>
                <a:cs typeface="Arial" panose="020B0604020202020204" pitchFamily="34" charset="0"/>
              </a:rPr>
              <a:t>13.5 </a:t>
            </a:r>
            <a:r>
              <a:rPr lang="en-US" sz="1600" dirty="0">
                <a:latin typeface="Symbol" panose="05050102010706020507" pitchFamily="18" charset="2"/>
                <a:cs typeface="Arial" panose="020B0604020202020204" pitchFamily="34" charset="0"/>
              </a:rPr>
              <a:t>s</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clearance in x </a:t>
            </a:r>
          </a:p>
          <a:p>
            <a:pPr lvl="2">
              <a:buClr>
                <a:srgbClr val="0432FF"/>
              </a:buClr>
            </a:pPr>
            <a:r>
              <a:rPr lang="en-US" sz="1600" dirty="0">
                <a:latin typeface="Arial" panose="020B0604020202020204" pitchFamily="34" charset="0"/>
                <a:cs typeface="Arial" panose="020B0604020202020204" pitchFamily="34" charset="0"/>
              </a:rPr>
              <a:t>23 </a:t>
            </a:r>
            <a:r>
              <a:rPr lang="en-US" sz="1600" dirty="0">
                <a:latin typeface="Symbol" panose="05050102010706020507" pitchFamily="18" charset="2"/>
                <a:cs typeface="Arial" panose="020B0604020202020204" pitchFamily="34" charset="0"/>
              </a:rPr>
              <a:t>s</a:t>
            </a:r>
            <a:r>
              <a:rPr lang="en-US" sz="1600" dirty="0">
                <a:latin typeface="Arial" panose="020B0604020202020204" pitchFamily="34" charset="0"/>
                <a:cs typeface="Arial" panose="020B0604020202020204" pitchFamily="34" charset="0"/>
              </a:rPr>
              <a:t> clearance in y </a:t>
            </a:r>
          </a:p>
          <a:p>
            <a:pPr lvl="1">
              <a:buClr>
                <a:srgbClr val="0432FF"/>
              </a:buClr>
            </a:pPr>
            <a:r>
              <a:rPr lang="en-US" sz="1600" dirty="0">
                <a:latin typeface="Arial" panose="020B0604020202020204" pitchFamily="34" charset="0"/>
                <a:cs typeface="Arial" panose="020B0604020202020204" pitchFamily="34" charset="0"/>
              </a:rPr>
              <a:t>Beampipe material/structure</a:t>
            </a:r>
          </a:p>
          <a:p>
            <a:pPr lvl="2">
              <a:buClr>
                <a:srgbClr val="0432FF"/>
              </a:buClr>
            </a:pPr>
            <a:r>
              <a:rPr lang="en-US" sz="1600" dirty="0">
                <a:latin typeface="Arial" panose="020B0604020202020204" pitchFamily="34" charset="0"/>
                <a:cs typeface="Arial" panose="020B0604020202020204" pitchFamily="34" charset="0"/>
              </a:rPr>
              <a:t>2-5 </a:t>
            </a:r>
            <a:r>
              <a:rPr lang="en-US" sz="1600" dirty="0">
                <a:latin typeface="Symbol" panose="05050102010706020507" pitchFamily="18" charset="2"/>
                <a:cs typeface="Arial" panose="020B0604020202020204" pitchFamily="34" charset="0"/>
              </a:rPr>
              <a:t>m</a:t>
            </a:r>
            <a:r>
              <a:rPr lang="en-US" sz="1600" dirty="0">
                <a:latin typeface="Arial" panose="020B0604020202020204" pitchFamily="34" charset="0"/>
                <a:cs typeface="Arial" panose="020B0604020202020204" pitchFamily="34" charset="0"/>
              </a:rPr>
              <a:t>m Au coating</a:t>
            </a:r>
          </a:p>
          <a:p>
            <a:pPr lvl="2">
              <a:buClr>
                <a:srgbClr val="0432FF"/>
              </a:buClr>
            </a:pPr>
            <a:r>
              <a:rPr lang="en-US" sz="1600" dirty="0">
                <a:latin typeface="Arial" panose="020B0604020202020204" pitchFamily="34" charset="0"/>
                <a:cs typeface="Arial" panose="020B0604020202020204" pitchFamily="34" charset="0"/>
              </a:rPr>
              <a:t>Sawtooth/ridge texture for photon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absorption </a:t>
            </a:r>
          </a:p>
          <a:p>
            <a:endParaRPr lang="en-US" dirty="0"/>
          </a:p>
        </p:txBody>
      </p:sp>
      <p:sp>
        <p:nvSpPr>
          <p:cNvPr id="4" name="Date Placeholder 3">
            <a:extLst>
              <a:ext uri="{FF2B5EF4-FFF2-40B4-BE49-F238E27FC236}">
                <a16:creationId xmlns:a16="http://schemas.microsoft.com/office/drawing/2014/main" id="{39BF3B94-7CBB-55AD-DACA-FFF229B11F6B}"/>
              </a:ext>
            </a:extLst>
          </p:cNvPr>
          <p:cNvSpPr>
            <a:spLocks noGrp="1"/>
          </p:cNvSpPr>
          <p:nvPr>
            <p:ph type="dt" sz="half" idx="10"/>
          </p:nvPr>
        </p:nvSpPr>
        <p:spPr/>
        <p:txBody>
          <a:bodyPr/>
          <a:lstStyle/>
          <a:p>
            <a:r>
              <a:rPr lang="en-US"/>
              <a:t>6/9/2023</a:t>
            </a:r>
          </a:p>
        </p:txBody>
      </p:sp>
      <p:sp>
        <p:nvSpPr>
          <p:cNvPr id="5" name="Footer Placeholder 4">
            <a:extLst>
              <a:ext uri="{FF2B5EF4-FFF2-40B4-BE49-F238E27FC236}">
                <a16:creationId xmlns:a16="http://schemas.microsoft.com/office/drawing/2014/main" id="{4E195455-2ABC-8C3C-B0A4-96FD5B645C3F}"/>
              </a:ext>
            </a:extLst>
          </p:cNvPr>
          <p:cNvSpPr>
            <a:spLocks noGrp="1"/>
          </p:cNvSpPr>
          <p:nvPr>
            <p:ph type="ftr" sz="quarter" idx="11"/>
          </p:nvPr>
        </p:nvSpPr>
        <p:spPr/>
        <p:txBody>
          <a:bodyPr/>
          <a:lstStyle/>
          <a:p>
            <a:r>
              <a:rPr lang="en-US"/>
              <a:t>2023 CTEQ Summer School</a:t>
            </a:r>
          </a:p>
        </p:txBody>
      </p:sp>
      <p:sp>
        <p:nvSpPr>
          <p:cNvPr id="6" name="Slide Number Placeholder 5">
            <a:extLst>
              <a:ext uri="{FF2B5EF4-FFF2-40B4-BE49-F238E27FC236}">
                <a16:creationId xmlns:a16="http://schemas.microsoft.com/office/drawing/2014/main" id="{D2C57626-FA0C-E2B6-656B-2A837280A9C1}"/>
              </a:ext>
            </a:extLst>
          </p:cNvPr>
          <p:cNvSpPr>
            <a:spLocks noGrp="1"/>
          </p:cNvSpPr>
          <p:nvPr>
            <p:ph type="sldNum" sz="quarter" idx="12"/>
          </p:nvPr>
        </p:nvSpPr>
        <p:spPr/>
        <p:txBody>
          <a:bodyPr/>
          <a:lstStyle/>
          <a:p>
            <a:fld id="{E47760CE-0F58-4F42-A940-CA3CC49C3FDA}" type="slidenum">
              <a:rPr lang="en-US" smtClean="0"/>
              <a:t>44</a:t>
            </a:fld>
            <a:endParaRPr lang="en-US"/>
          </a:p>
        </p:txBody>
      </p:sp>
      <p:pic>
        <p:nvPicPr>
          <p:cNvPr id="11" name="Picture 10">
            <a:extLst>
              <a:ext uri="{FF2B5EF4-FFF2-40B4-BE49-F238E27FC236}">
                <a16:creationId xmlns:a16="http://schemas.microsoft.com/office/drawing/2014/main" id="{9C589E30-E40D-2842-B312-6E325A8D4272}"/>
              </a:ext>
            </a:extLst>
          </p:cNvPr>
          <p:cNvPicPr>
            <a:picLocks noChangeAspect="1"/>
          </p:cNvPicPr>
          <p:nvPr/>
        </p:nvPicPr>
        <p:blipFill>
          <a:blip r:embed="rId3"/>
          <a:stretch>
            <a:fillRect/>
          </a:stretch>
        </p:blipFill>
        <p:spPr>
          <a:xfrm>
            <a:off x="6032236" y="3908436"/>
            <a:ext cx="4965895" cy="2138289"/>
          </a:xfrm>
          <a:prstGeom prst="rect">
            <a:avLst/>
          </a:prstGeom>
        </p:spPr>
      </p:pic>
      <p:sp>
        <p:nvSpPr>
          <p:cNvPr id="13" name="TextBox 12">
            <a:extLst>
              <a:ext uri="{FF2B5EF4-FFF2-40B4-BE49-F238E27FC236}">
                <a16:creationId xmlns:a16="http://schemas.microsoft.com/office/drawing/2014/main" id="{04A7AFAE-2A81-F57D-5F67-C7AA1F4AE615}"/>
              </a:ext>
            </a:extLst>
          </p:cNvPr>
          <p:cNvSpPr txBox="1"/>
          <p:nvPr/>
        </p:nvSpPr>
        <p:spPr>
          <a:xfrm>
            <a:off x="5486624" y="3559667"/>
            <a:ext cx="3917929" cy="369332"/>
          </a:xfrm>
          <a:prstGeom prst="rect">
            <a:avLst/>
          </a:prstGeom>
          <a:noFill/>
        </p:spPr>
        <p:txBody>
          <a:bodyPr wrap="square" rtlCol="0">
            <a:spAutoFit/>
          </a:bodyPr>
          <a:lstStyle/>
          <a:p>
            <a:r>
              <a:rPr lang="en-US" dirty="0"/>
              <a:t>Hits in first three layers of Si Tracker:</a:t>
            </a:r>
          </a:p>
        </p:txBody>
      </p:sp>
      <p:pic>
        <p:nvPicPr>
          <p:cNvPr id="15" name="Picture 14">
            <a:extLst>
              <a:ext uri="{FF2B5EF4-FFF2-40B4-BE49-F238E27FC236}">
                <a16:creationId xmlns:a16="http://schemas.microsoft.com/office/drawing/2014/main" id="{C2FA21F0-F914-22E7-FA85-95FA39D79157}"/>
              </a:ext>
            </a:extLst>
          </p:cNvPr>
          <p:cNvPicPr>
            <a:picLocks noChangeAspect="1"/>
          </p:cNvPicPr>
          <p:nvPr/>
        </p:nvPicPr>
        <p:blipFill>
          <a:blip r:embed="rId4"/>
          <a:stretch>
            <a:fillRect/>
          </a:stretch>
        </p:blipFill>
        <p:spPr>
          <a:xfrm>
            <a:off x="4809106" y="3527425"/>
            <a:ext cx="7441880" cy="2519300"/>
          </a:xfrm>
          <a:prstGeom prst="rect">
            <a:avLst/>
          </a:prstGeom>
        </p:spPr>
      </p:pic>
    </p:spTree>
    <p:extLst>
      <p:ext uri="{BB962C8B-B14F-4D97-AF65-F5344CB8AC3E}">
        <p14:creationId xmlns:p14="http://schemas.microsoft.com/office/powerpoint/2010/main" val="381619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5D82E-7C9E-439B-EE00-3FA2C759B522}"/>
              </a:ext>
            </a:extLst>
          </p:cNvPr>
          <p:cNvSpPr>
            <a:spLocks noGrp="1"/>
          </p:cNvSpPr>
          <p:nvPr>
            <p:ph type="title"/>
          </p:nvPr>
        </p:nvSpPr>
        <p:spPr>
          <a:xfrm>
            <a:off x="838200" y="365126"/>
            <a:ext cx="10515600" cy="756524"/>
          </a:xfrm>
        </p:spPr>
        <p:txBody>
          <a:bodyPr/>
          <a:lstStyle/>
          <a:p>
            <a:r>
              <a:rPr lang="en-US" b="1" dirty="0">
                <a:solidFill>
                  <a:schemeClr val="accent1"/>
                </a:solidFill>
              </a:rPr>
              <a:t>Synchrotron Radiation and Desorption</a:t>
            </a:r>
          </a:p>
        </p:txBody>
      </p:sp>
      <p:sp>
        <p:nvSpPr>
          <p:cNvPr id="4" name="Date Placeholder 3">
            <a:extLst>
              <a:ext uri="{FF2B5EF4-FFF2-40B4-BE49-F238E27FC236}">
                <a16:creationId xmlns:a16="http://schemas.microsoft.com/office/drawing/2014/main" id="{A2F1118C-6900-D1A3-BF14-C25C4659A0A5}"/>
              </a:ext>
            </a:extLst>
          </p:cNvPr>
          <p:cNvSpPr>
            <a:spLocks noGrp="1"/>
          </p:cNvSpPr>
          <p:nvPr>
            <p:ph type="dt" sz="half" idx="10"/>
          </p:nvPr>
        </p:nvSpPr>
        <p:spPr/>
        <p:txBody>
          <a:bodyPr/>
          <a:lstStyle/>
          <a:p>
            <a:r>
              <a:rPr lang="en-US"/>
              <a:t>6/9/2023</a:t>
            </a:r>
          </a:p>
        </p:txBody>
      </p:sp>
      <p:sp>
        <p:nvSpPr>
          <p:cNvPr id="5" name="Footer Placeholder 4">
            <a:extLst>
              <a:ext uri="{FF2B5EF4-FFF2-40B4-BE49-F238E27FC236}">
                <a16:creationId xmlns:a16="http://schemas.microsoft.com/office/drawing/2014/main" id="{4CE13522-ACC9-2EF4-55F7-1AEF820E1E6B}"/>
              </a:ext>
            </a:extLst>
          </p:cNvPr>
          <p:cNvSpPr>
            <a:spLocks noGrp="1"/>
          </p:cNvSpPr>
          <p:nvPr>
            <p:ph type="ftr" sz="quarter" idx="11"/>
          </p:nvPr>
        </p:nvSpPr>
        <p:spPr/>
        <p:txBody>
          <a:bodyPr/>
          <a:lstStyle/>
          <a:p>
            <a:r>
              <a:rPr lang="en-US"/>
              <a:t>2023 CTEQ Summer School</a:t>
            </a:r>
          </a:p>
        </p:txBody>
      </p:sp>
      <p:sp>
        <p:nvSpPr>
          <p:cNvPr id="6" name="Slide Number Placeholder 5">
            <a:extLst>
              <a:ext uri="{FF2B5EF4-FFF2-40B4-BE49-F238E27FC236}">
                <a16:creationId xmlns:a16="http://schemas.microsoft.com/office/drawing/2014/main" id="{57AACB78-41EC-1CAF-5E98-44B01FB99EA2}"/>
              </a:ext>
            </a:extLst>
          </p:cNvPr>
          <p:cNvSpPr>
            <a:spLocks noGrp="1"/>
          </p:cNvSpPr>
          <p:nvPr>
            <p:ph type="sldNum" sz="quarter" idx="12"/>
          </p:nvPr>
        </p:nvSpPr>
        <p:spPr/>
        <p:txBody>
          <a:bodyPr/>
          <a:lstStyle/>
          <a:p>
            <a:fld id="{E47760CE-0F58-4F42-A940-CA3CC49C3FDA}" type="slidenum">
              <a:rPr lang="en-US" smtClean="0"/>
              <a:t>45</a:t>
            </a:fld>
            <a:endParaRPr lang="en-US"/>
          </a:p>
        </p:txBody>
      </p:sp>
      <p:pic>
        <p:nvPicPr>
          <p:cNvPr id="7" name="Picture 6">
            <a:extLst>
              <a:ext uri="{FF2B5EF4-FFF2-40B4-BE49-F238E27FC236}">
                <a16:creationId xmlns:a16="http://schemas.microsoft.com/office/drawing/2014/main" id="{EC48FBA4-0009-F02C-56AD-821E04DAA761}"/>
              </a:ext>
            </a:extLst>
          </p:cNvPr>
          <p:cNvPicPr>
            <a:picLocks noChangeAspect="1"/>
          </p:cNvPicPr>
          <p:nvPr/>
        </p:nvPicPr>
        <p:blipFill rotWithShape="1">
          <a:blip r:embed="rId2">
            <a:clrChange>
              <a:clrFrom>
                <a:srgbClr val="FFFFFF"/>
              </a:clrFrom>
              <a:clrTo>
                <a:srgbClr val="FFFFFF">
                  <a:alpha val="0"/>
                </a:srgbClr>
              </a:clrTo>
            </a:clrChange>
          </a:blip>
          <a:srcRect l="17415" t="12508" r="21393" b="10137"/>
          <a:stretch/>
        </p:blipFill>
        <p:spPr>
          <a:xfrm>
            <a:off x="5425552" y="1923057"/>
            <a:ext cx="4962620" cy="3430779"/>
          </a:xfrm>
          <a:prstGeom prst="rect">
            <a:avLst/>
          </a:prstGeom>
        </p:spPr>
      </p:pic>
      <p:pic>
        <p:nvPicPr>
          <p:cNvPr id="8" name="Picture 7">
            <a:extLst>
              <a:ext uri="{FF2B5EF4-FFF2-40B4-BE49-F238E27FC236}">
                <a16:creationId xmlns:a16="http://schemas.microsoft.com/office/drawing/2014/main" id="{CAB59A0D-10AF-C1F7-800C-8B35604B573D}"/>
              </a:ext>
            </a:extLst>
          </p:cNvPr>
          <p:cNvPicPr>
            <a:picLocks noChangeAspect="1"/>
          </p:cNvPicPr>
          <p:nvPr/>
        </p:nvPicPr>
        <p:blipFill rotWithShape="1">
          <a:blip r:embed="rId3">
            <a:clrChange>
              <a:clrFrom>
                <a:srgbClr val="FFFFFF"/>
              </a:clrFrom>
              <a:clrTo>
                <a:srgbClr val="FFFFFF">
                  <a:alpha val="0"/>
                </a:srgbClr>
              </a:clrTo>
            </a:clrChange>
          </a:blip>
          <a:srcRect l="4955" t="10556" r="10531" b="12579"/>
          <a:stretch/>
        </p:blipFill>
        <p:spPr>
          <a:xfrm>
            <a:off x="1470748" y="1057813"/>
            <a:ext cx="5908870" cy="2938967"/>
          </a:xfrm>
          <a:prstGeom prst="rect">
            <a:avLst/>
          </a:prstGeom>
        </p:spPr>
      </p:pic>
      <p:cxnSp>
        <p:nvCxnSpPr>
          <p:cNvPr id="9" name="Straight Arrow Connector 8">
            <a:extLst>
              <a:ext uri="{FF2B5EF4-FFF2-40B4-BE49-F238E27FC236}">
                <a16:creationId xmlns:a16="http://schemas.microsoft.com/office/drawing/2014/main" id="{4F07776C-784D-8189-6EC8-9A510B811DD1}"/>
              </a:ext>
            </a:extLst>
          </p:cNvPr>
          <p:cNvCxnSpPr>
            <a:cxnSpLocks/>
          </p:cNvCxnSpPr>
          <p:nvPr/>
        </p:nvCxnSpPr>
        <p:spPr>
          <a:xfrm>
            <a:off x="3313645" y="1715301"/>
            <a:ext cx="277142" cy="1134013"/>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F885A01-AF9E-414F-E27B-2F3C6000FBA5}"/>
              </a:ext>
            </a:extLst>
          </p:cNvPr>
          <p:cNvSpPr txBox="1"/>
          <p:nvPr/>
        </p:nvSpPr>
        <p:spPr>
          <a:xfrm>
            <a:off x="2456242" y="1524873"/>
            <a:ext cx="928084" cy="276999"/>
          </a:xfrm>
          <a:prstGeom prst="rect">
            <a:avLst/>
          </a:prstGeom>
          <a:noFill/>
        </p:spPr>
        <p:txBody>
          <a:bodyPr wrap="square" rtlCol="0">
            <a:spAutoFit/>
          </a:bodyPr>
          <a:lstStyle/>
          <a:p>
            <a:r>
              <a:rPr lang="en-US" sz="1200" dirty="0"/>
              <a:t>Pump ports</a:t>
            </a:r>
          </a:p>
        </p:txBody>
      </p:sp>
      <p:cxnSp>
        <p:nvCxnSpPr>
          <p:cNvPr id="11" name="Straight Arrow Connector 10">
            <a:extLst>
              <a:ext uri="{FF2B5EF4-FFF2-40B4-BE49-F238E27FC236}">
                <a16:creationId xmlns:a16="http://schemas.microsoft.com/office/drawing/2014/main" id="{63F7C319-C9E5-FF5E-4531-089C767C0A66}"/>
              </a:ext>
            </a:extLst>
          </p:cNvPr>
          <p:cNvCxnSpPr>
            <a:cxnSpLocks/>
          </p:cNvCxnSpPr>
          <p:nvPr/>
        </p:nvCxnSpPr>
        <p:spPr>
          <a:xfrm flipH="1">
            <a:off x="3250996" y="1715301"/>
            <a:ext cx="62649" cy="1214287"/>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2D78646-018F-6EE4-07EF-143998395580}"/>
              </a:ext>
            </a:extLst>
          </p:cNvPr>
          <p:cNvCxnSpPr>
            <a:cxnSpLocks/>
          </p:cNvCxnSpPr>
          <p:nvPr/>
        </p:nvCxnSpPr>
        <p:spPr>
          <a:xfrm>
            <a:off x="3313645" y="1715301"/>
            <a:ext cx="720675" cy="887210"/>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C89F2B1-7895-27FF-F2A4-CBE14556A3D0}"/>
              </a:ext>
            </a:extLst>
          </p:cNvPr>
          <p:cNvCxnSpPr>
            <a:cxnSpLocks/>
          </p:cNvCxnSpPr>
          <p:nvPr/>
        </p:nvCxnSpPr>
        <p:spPr>
          <a:xfrm>
            <a:off x="3313645" y="1715301"/>
            <a:ext cx="865435" cy="352056"/>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05F20E1-E51A-1810-17E4-F633B622CCBE}"/>
              </a:ext>
            </a:extLst>
          </p:cNvPr>
          <p:cNvSpPr txBox="1"/>
          <p:nvPr/>
        </p:nvSpPr>
        <p:spPr>
          <a:xfrm>
            <a:off x="1533967" y="2387649"/>
            <a:ext cx="1386317" cy="461665"/>
          </a:xfrm>
          <a:prstGeom prst="rect">
            <a:avLst/>
          </a:prstGeom>
          <a:noFill/>
        </p:spPr>
        <p:txBody>
          <a:bodyPr wrap="square" rtlCol="0">
            <a:spAutoFit/>
          </a:bodyPr>
          <a:lstStyle/>
          <a:p>
            <a:pPr algn="ctr"/>
            <a:r>
              <a:rPr lang="en-US" sz="1200" dirty="0"/>
              <a:t>Photon flux density on surfaces</a:t>
            </a:r>
          </a:p>
        </p:txBody>
      </p:sp>
      <p:cxnSp>
        <p:nvCxnSpPr>
          <p:cNvPr id="15" name="Straight Arrow Connector 14">
            <a:extLst>
              <a:ext uri="{FF2B5EF4-FFF2-40B4-BE49-F238E27FC236}">
                <a16:creationId xmlns:a16="http://schemas.microsoft.com/office/drawing/2014/main" id="{9C6A1DBA-F956-D5CD-C9AD-85786FA8C82D}"/>
              </a:ext>
            </a:extLst>
          </p:cNvPr>
          <p:cNvCxnSpPr>
            <a:cxnSpLocks/>
          </p:cNvCxnSpPr>
          <p:nvPr/>
        </p:nvCxnSpPr>
        <p:spPr>
          <a:xfrm>
            <a:off x="2387644" y="2862464"/>
            <a:ext cx="207897" cy="332908"/>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E515C0B-5C18-9369-7EA6-1BDB33C926A6}"/>
              </a:ext>
            </a:extLst>
          </p:cNvPr>
          <p:cNvSpPr txBox="1"/>
          <p:nvPr/>
        </p:nvSpPr>
        <p:spPr>
          <a:xfrm>
            <a:off x="8359650" y="4624989"/>
            <a:ext cx="1219617" cy="461665"/>
          </a:xfrm>
          <a:prstGeom prst="rect">
            <a:avLst/>
          </a:prstGeom>
          <a:noFill/>
        </p:spPr>
        <p:txBody>
          <a:bodyPr wrap="square" rtlCol="0">
            <a:spAutoFit/>
          </a:bodyPr>
          <a:lstStyle/>
          <a:p>
            <a:r>
              <a:rPr lang="en-US" sz="1200" dirty="0"/>
              <a:t>Pressure profile along beamlines</a:t>
            </a:r>
          </a:p>
        </p:txBody>
      </p:sp>
      <p:cxnSp>
        <p:nvCxnSpPr>
          <p:cNvPr id="17" name="Straight Arrow Connector 16">
            <a:extLst>
              <a:ext uri="{FF2B5EF4-FFF2-40B4-BE49-F238E27FC236}">
                <a16:creationId xmlns:a16="http://schemas.microsoft.com/office/drawing/2014/main" id="{C1C1CE4B-6F98-AC13-14BD-B4CD48165092}"/>
              </a:ext>
            </a:extLst>
          </p:cNvPr>
          <p:cNvCxnSpPr>
            <a:cxnSpLocks/>
          </p:cNvCxnSpPr>
          <p:nvPr/>
        </p:nvCxnSpPr>
        <p:spPr>
          <a:xfrm flipH="1" flipV="1">
            <a:off x="7638240" y="4064752"/>
            <a:ext cx="830819" cy="596833"/>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B250BD5-7A2D-15B4-051C-A327DF2A7497}"/>
              </a:ext>
            </a:extLst>
          </p:cNvPr>
          <p:cNvCxnSpPr>
            <a:cxnSpLocks/>
          </p:cNvCxnSpPr>
          <p:nvPr/>
        </p:nvCxnSpPr>
        <p:spPr>
          <a:xfrm flipH="1" flipV="1">
            <a:off x="7708407" y="3870515"/>
            <a:ext cx="760652" cy="791070"/>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graphicFrame>
        <p:nvGraphicFramePr>
          <p:cNvPr id="19" name="Chart 18">
            <a:extLst>
              <a:ext uri="{FF2B5EF4-FFF2-40B4-BE49-F238E27FC236}">
                <a16:creationId xmlns:a16="http://schemas.microsoft.com/office/drawing/2014/main" id="{B48A53D8-C42E-CB38-A013-014B26CB5EB9}"/>
              </a:ext>
            </a:extLst>
          </p:cNvPr>
          <p:cNvGraphicFramePr>
            <a:graphicFrameLocks/>
          </p:cNvGraphicFramePr>
          <p:nvPr/>
        </p:nvGraphicFramePr>
        <p:xfrm>
          <a:off x="1781758" y="4256382"/>
          <a:ext cx="3217118" cy="2465093"/>
        </p:xfrm>
        <a:graphic>
          <a:graphicData uri="http://schemas.openxmlformats.org/drawingml/2006/chart">
            <c:chart xmlns:c="http://schemas.openxmlformats.org/drawingml/2006/chart" xmlns:r="http://schemas.openxmlformats.org/officeDocument/2006/relationships" r:id="rId4"/>
          </a:graphicData>
        </a:graphic>
      </p:graphicFrame>
      <p:cxnSp>
        <p:nvCxnSpPr>
          <p:cNvPr id="20" name="Straight Arrow Connector 19">
            <a:extLst>
              <a:ext uri="{FF2B5EF4-FFF2-40B4-BE49-F238E27FC236}">
                <a16:creationId xmlns:a16="http://schemas.microsoft.com/office/drawing/2014/main" id="{4127A9FF-990E-2C20-8902-EC174722E1E9}"/>
              </a:ext>
            </a:extLst>
          </p:cNvPr>
          <p:cNvCxnSpPr>
            <a:cxnSpLocks/>
            <a:endCxn id="19" idx="0"/>
          </p:cNvCxnSpPr>
          <p:nvPr/>
        </p:nvCxnSpPr>
        <p:spPr>
          <a:xfrm>
            <a:off x="3390317" y="3195372"/>
            <a:ext cx="0" cy="1061010"/>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EDBA228-B7E0-B6C7-E15B-DFF3BC7E5AE5}"/>
              </a:ext>
            </a:extLst>
          </p:cNvPr>
          <p:cNvSpPr txBox="1"/>
          <p:nvPr/>
        </p:nvSpPr>
        <p:spPr>
          <a:xfrm>
            <a:off x="2666561" y="3593516"/>
            <a:ext cx="1623366" cy="276999"/>
          </a:xfrm>
          <a:prstGeom prst="rect">
            <a:avLst/>
          </a:prstGeom>
          <a:solidFill>
            <a:schemeClr val="bg1"/>
          </a:solidFill>
          <a:ln>
            <a:solidFill>
              <a:schemeClr val="tx1"/>
            </a:solidFill>
          </a:ln>
        </p:spPr>
        <p:txBody>
          <a:bodyPr wrap="square" rtlCol="0">
            <a:spAutoFit/>
          </a:bodyPr>
          <a:lstStyle/>
          <a:p>
            <a:r>
              <a:rPr lang="en-US" sz="1200" dirty="0"/>
              <a:t>Convert to desorption</a:t>
            </a:r>
          </a:p>
        </p:txBody>
      </p:sp>
      <p:cxnSp>
        <p:nvCxnSpPr>
          <p:cNvPr id="22" name="Straight Arrow Connector 21">
            <a:extLst>
              <a:ext uri="{FF2B5EF4-FFF2-40B4-BE49-F238E27FC236}">
                <a16:creationId xmlns:a16="http://schemas.microsoft.com/office/drawing/2014/main" id="{BD7877CE-8FA4-26DE-8C83-567305A52D31}"/>
              </a:ext>
            </a:extLst>
          </p:cNvPr>
          <p:cNvCxnSpPr>
            <a:cxnSpLocks/>
            <a:stCxn id="23" idx="0"/>
          </p:cNvCxnSpPr>
          <p:nvPr/>
        </p:nvCxnSpPr>
        <p:spPr>
          <a:xfrm flipV="1">
            <a:off x="6663924" y="5238543"/>
            <a:ext cx="0" cy="676146"/>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A143D80-D5F1-FB5B-0446-7CAFA5536331}"/>
              </a:ext>
            </a:extLst>
          </p:cNvPr>
          <p:cNvSpPr txBox="1"/>
          <p:nvPr/>
        </p:nvSpPr>
        <p:spPr>
          <a:xfrm>
            <a:off x="5635224" y="5914689"/>
            <a:ext cx="2057399" cy="276999"/>
          </a:xfrm>
          <a:prstGeom prst="rect">
            <a:avLst/>
          </a:prstGeom>
          <a:solidFill>
            <a:schemeClr val="bg1"/>
          </a:solidFill>
          <a:ln>
            <a:solidFill>
              <a:schemeClr val="tx1"/>
            </a:solidFill>
          </a:ln>
        </p:spPr>
        <p:txBody>
          <a:bodyPr wrap="square" rtlCol="0">
            <a:spAutoFit/>
          </a:bodyPr>
          <a:lstStyle/>
          <a:p>
            <a:r>
              <a:rPr lang="en-US" sz="1200" dirty="0"/>
              <a:t>Applied as surface outgassing</a:t>
            </a:r>
          </a:p>
        </p:txBody>
      </p:sp>
      <p:cxnSp>
        <p:nvCxnSpPr>
          <p:cNvPr id="24" name="Straight Connector 23">
            <a:extLst>
              <a:ext uri="{FF2B5EF4-FFF2-40B4-BE49-F238E27FC236}">
                <a16:creationId xmlns:a16="http://schemas.microsoft.com/office/drawing/2014/main" id="{C4EEE1A0-2190-2AEE-0173-F47F17534B1F}"/>
              </a:ext>
            </a:extLst>
          </p:cNvPr>
          <p:cNvCxnSpPr>
            <a:cxnSpLocks/>
            <a:stCxn id="23" idx="1"/>
          </p:cNvCxnSpPr>
          <p:nvPr/>
        </p:nvCxnSpPr>
        <p:spPr>
          <a:xfrm flipH="1" flipV="1">
            <a:off x="4998876" y="6053188"/>
            <a:ext cx="6363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EFFA4A1-F6DC-B772-C89B-BF22BA97A93B}"/>
              </a:ext>
            </a:extLst>
          </p:cNvPr>
          <p:cNvCxnSpPr>
            <a:cxnSpLocks/>
          </p:cNvCxnSpPr>
          <p:nvPr/>
        </p:nvCxnSpPr>
        <p:spPr>
          <a:xfrm>
            <a:off x="6958160" y="1837684"/>
            <a:ext cx="1597951" cy="1342527"/>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F43B837-1D84-6B7F-C4D1-9F6B79A14F7C}"/>
              </a:ext>
            </a:extLst>
          </p:cNvPr>
          <p:cNvSpPr txBox="1"/>
          <p:nvPr/>
        </p:nvSpPr>
        <p:spPr>
          <a:xfrm>
            <a:off x="6814237" y="2203684"/>
            <a:ext cx="1814798" cy="461665"/>
          </a:xfrm>
          <a:prstGeom prst="rect">
            <a:avLst/>
          </a:prstGeom>
          <a:solidFill>
            <a:schemeClr val="bg1"/>
          </a:solidFill>
          <a:ln>
            <a:solidFill>
              <a:schemeClr val="tx1"/>
            </a:solidFill>
          </a:ln>
        </p:spPr>
        <p:txBody>
          <a:bodyPr wrap="square" rtlCol="0">
            <a:spAutoFit/>
          </a:bodyPr>
          <a:lstStyle/>
          <a:p>
            <a:pPr algn="ctr"/>
            <a:r>
              <a:rPr lang="en-US" sz="1200" dirty="0"/>
              <a:t>Geometry imported from </a:t>
            </a:r>
            <a:r>
              <a:rPr lang="en-US" sz="1200" dirty="0" err="1"/>
              <a:t>SynRad</a:t>
            </a:r>
            <a:r>
              <a:rPr lang="en-US" sz="1200" dirty="0"/>
              <a:t>+ to </a:t>
            </a:r>
            <a:r>
              <a:rPr lang="en-US" sz="1200" dirty="0" err="1"/>
              <a:t>Molflow</a:t>
            </a:r>
            <a:r>
              <a:rPr lang="en-US" sz="1200" dirty="0"/>
              <a:t>+</a:t>
            </a:r>
          </a:p>
        </p:txBody>
      </p:sp>
    </p:spTree>
    <p:extLst>
      <p:ext uri="{BB962C8B-B14F-4D97-AF65-F5344CB8AC3E}">
        <p14:creationId xmlns:p14="http://schemas.microsoft.com/office/powerpoint/2010/main" val="36266674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3359-724F-DBF2-87E4-0C76F20FF166}"/>
              </a:ext>
            </a:extLst>
          </p:cNvPr>
          <p:cNvSpPr>
            <a:spLocks noGrp="1"/>
          </p:cNvSpPr>
          <p:nvPr>
            <p:ph type="title"/>
          </p:nvPr>
        </p:nvSpPr>
        <p:spPr>
          <a:xfrm>
            <a:off x="838200" y="365125"/>
            <a:ext cx="10515600" cy="990195"/>
          </a:xfrm>
        </p:spPr>
        <p:txBody>
          <a:bodyPr/>
          <a:lstStyle/>
          <a:p>
            <a:r>
              <a:rPr lang="en-US" b="1" dirty="0">
                <a:solidFill>
                  <a:schemeClr val="accent1"/>
                </a:solidFill>
              </a:rPr>
              <a:t>Pressure in Forward Cryostat</a:t>
            </a:r>
          </a:p>
        </p:txBody>
      </p:sp>
      <p:sp>
        <p:nvSpPr>
          <p:cNvPr id="4" name="Date Placeholder 3">
            <a:extLst>
              <a:ext uri="{FF2B5EF4-FFF2-40B4-BE49-F238E27FC236}">
                <a16:creationId xmlns:a16="http://schemas.microsoft.com/office/drawing/2014/main" id="{58D9DF96-ACCC-9857-ABF9-C5F8B3C9FC81}"/>
              </a:ext>
            </a:extLst>
          </p:cNvPr>
          <p:cNvSpPr>
            <a:spLocks noGrp="1"/>
          </p:cNvSpPr>
          <p:nvPr>
            <p:ph type="dt" sz="half" idx="10"/>
          </p:nvPr>
        </p:nvSpPr>
        <p:spPr/>
        <p:txBody>
          <a:bodyPr/>
          <a:lstStyle/>
          <a:p>
            <a:r>
              <a:rPr lang="en-US"/>
              <a:t>6/9/2023</a:t>
            </a:r>
          </a:p>
        </p:txBody>
      </p:sp>
      <p:sp>
        <p:nvSpPr>
          <p:cNvPr id="5" name="Footer Placeholder 4">
            <a:extLst>
              <a:ext uri="{FF2B5EF4-FFF2-40B4-BE49-F238E27FC236}">
                <a16:creationId xmlns:a16="http://schemas.microsoft.com/office/drawing/2014/main" id="{71D05392-348E-2943-4819-E1964DDC4074}"/>
              </a:ext>
            </a:extLst>
          </p:cNvPr>
          <p:cNvSpPr>
            <a:spLocks noGrp="1"/>
          </p:cNvSpPr>
          <p:nvPr>
            <p:ph type="ftr" sz="quarter" idx="11"/>
          </p:nvPr>
        </p:nvSpPr>
        <p:spPr/>
        <p:txBody>
          <a:bodyPr/>
          <a:lstStyle/>
          <a:p>
            <a:r>
              <a:rPr lang="en-US"/>
              <a:t>2023 CTEQ Summer School</a:t>
            </a:r>
          </a:p>
        </p:txBody>
      </p:sp>
      <p:sp>
        <p:nvSpPr>
          <p:cNvPr id="6" name="Slide Number Placeholder 5">
            <a:extLst>
              <a:ext uri="{FF2B5EF4-FFF2-40B4-BE49-F238E27FC236}">
                <a16:creationId xmlns:a16="http://schemas.microsoft.com/office/drawing/2014/main" id="{FFA758E2-0680-EE2F-3124-C1516938380D}"/>
              </a:ext>
            </a:extLst>
          </p:cNvPr>
          <p:cNvSpPr>
            <a:spLocks noGrp="1"/>
          </p:cNvSpPr>
          <p:nvPr>
            <p:ph type="sldNum" sz="quarter" idx="12"/>
          </p:nvPr>
        </p:nvSpPr>
        <p:spPr/>
        <p:txBody>
          <a:bodyPr/>
          <a:lstStyle/>
          <a:p>
            <a:fld id="{E47760CE-0F58-4F42-A940-CA3CC49C3FDA}" type="slidenum">
              <a:rPr lang="en-US" smtClean="0"/>
              <a:t>46</a:t>
            </a:fld>
            <a:endParaRPr lang="en-US"/>
          </a:p>
        </p:txBody>
      </p:sp>
      <p:graphicFrame>
        <p:nvGraphicFramePr>
          <p:cNvPr id="7" name="Chart 6">
            <a:extLst>
              <a:ext uri="{FF2B5EF4-FFF2-40B4-BE49-F238E27FC236}">
                <a16:creationId xmlns:a16="http://schemas.microsoft.com/office/drawing/2014/main" id="{4868D209-0177-46CA-20BC-7F41D4EF2BC2}"/>
              </a:ext>
            </a:extLst>
          </p:cNvPr>
          <p:cNvGraphicFramePr>
            <a:graphicFrameLocks/>
          </p:cNvGraphicFramePr>
          <p:nvPr/>
        </p:nvGraphicFramePr>
        <p:xfrm>
          <a:off x="1503920" y="2831659"/>
          <a:ext cx="8974069" cy="3585225"/>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descr="Graphical user interface, application, Word&#10;&#10;Description automatically generated">
            <a:extLst>
              <a:ext uri="{FF2B5EF4-FFF2-40B4-BE49-F238E27FC236}">
                <a16:creationId xmlns:a16="http://schemas.microsoft.com/office/drawing/2014/main" id="{B6D65C9D-8EC2-C022-BDEC-433259A548E2}"/>
              </a:ext>
            </a:extLst>
          </p:cNvPr>
          <p:cNvPicPr>
            <a:picLocks noChangeAspect="1"/>
          </p:cNvPicPr>
          <p:nvPr/>
        </p:nvPicPr>
        <p:blipFill rotWithShape="1">
          <a:blip r:embed="rId3"/>
          <a:srcRect l="12615" t="58216" r="2062" b="32574"/>
          <a:stretch/>
        </p:blipFill>
        <p:spPr>
          <a:xfrm>
            <a:off x="2220671" y="1664405"/>
            <a:ext cx="8102282" cy="478609"/>
          </a:xfrm>
          <a:prstGeom prst="rect">
            <a:avLst/>
          </a:prstGeom>
        </p:spPr>
      </p:pic>
      <p:sp>
        <p:nvSpPr>
          <p:cNvPr id="9" name="Rectangle 8">
            <a:extLst>
              <a:ext uri="{FF2B5EF4-FFF2-40B4-BE49-F238E27FC236}">
                <a16:creationId xmlns:a16="http://schemas.microsoft.com/office/drawing/2014/main" id="{47ECD653-1D3E-4C20-B46B-DC3A39BB5118}"/>
              </a:ext>
            </a:extLst>
          </p:cNvPr>
          <p:cNvSpPr/>
          <p:nvPr/>
        </p:nvSpPr>
        <p:spPr>
          <a:xfrm>
            <a:off x="2428745" y="1558841"/>
            <a:ext cx="3833187" cy="538247"/>
          </a:xfrm>
          <a:prstGeom prst="rect">
            <a:avLst/>
          </a:prstGeom>
          <a:solidFill>
            <a:srgbClr val="92D050">
              <a:alpha val="20000"/>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3D971BA2-718A-45AF-2E2A-B799C36B9BB0}"/>
              </a:ext>
            </a:extLst>
          </p:cNvPr>
          <p:cNvSpPr/>
          <p:nvPr/>
        </p:nvSpPr>
        <p:spPr>
          <a:xfrm>
            <a:off x="6563231" y="1567945"/>
            <a:ext cx="510929" cy="520040"/>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55B98721-886C-B2A5-FA45-D8C6E12526F8}"/>
              </a:ext>
            </a:extLst>
          </p:cNvPr>
          <p:cNvSpPr/>
          <p:nvPr/>
        </p:nvSpPr>
        <p:spPr>
          <a:xfrm>
            <a:off x="8615172" y="1577048"/>
            <a:ext cx="686588" cy="520040"/>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Box 11">
            <a:extLst>
              <a:ext uri="{FF2B5EF4-FFF2-40B4-BE49-F238E27FC236}">
                <a16:creationId xmlns:a16="http://schemas.microsoft.com/office/drawing/2014/main" id="{662DBE0D-8AAA-9ED8-6158-E38C903AA882}"/>
              </a:ext>
            </a:extLst>
          </p:cNvPr>
          <p:cNvSpPr txBox="1"/>
          <p:nvPr/>
        </p:nvSpPr>
        <p:spPr>
          <a:xfrm>
            <a:off x="6613286" y="1597132"/>
            <a:ext cx="474810" cy="253916"/>
          </a:xfrm>
          <a:prstGeom prst="rect">
            <a:avLst/>
          </a:prstGeom>
          <a:noFill/>
        </p:spPr>
        <p:txBody>
          <a:bodyPr wrap="none" rtlCol="0">
            <a:spAutoFit/>
          </a:bodyPr>
          <a:lstStyle/>
          <a:p>
            <a:r>
              <a:rPr lang="en-US" sz="1050" dirty="0"/>
              <a:t>Q0eF</a:t>
            </a:r>
          </a:p>
        </p:txBody>
      </p:sp>
      <p:sp>
        <p:nvSpPr>
          <p:cNvPr id="13" name="TextBox 12">
            <a:extLst>
              <a:ext uri="{FF2B5EF4-FFF2-40B4-BE49-F238E27FC236}">
                <a16:creationId xmlns:a16="http://schemas.microsoft.com/office/drawing/2014/main" id="{2AF3176D-9B42-D82D-BE94-1DAAC97178C9}"/>
              </a:ext>
            </a:extLst>
          </p:cNvPr>
          <p:cNvSpPr txBox="1"/>
          <p:nvPr/>
        </p:nvSpPr>
        <p:spPr>
          <a:xfrm>
            <a:off x="8746412" y="1597132"/>
            <a:ext cx="474810" cy="253916"/>
          </a:xfrm>
          <a:prstGeom prst="rect">
            <a:avLst/>
          </a:prstGeom>
          <a:noFill/>
        </p:spPr>
        <p:txBody>
          <a:bodyPr wrap="none" rtlCol="0">
            <a:spAutoFit/>
          </a:bodyPr>
          <a:lstStyle/>
          <a:p>
            <a:r>
              <a:rPr lang="en-US" sz="1050" dirty="0"/>
              <a:t>Q1eF</a:t>
            </a:r>
          </a:p>
        </p:txBody>
      </p:sp>
      <p:sp>
        <p:nvSpPr>
          <p:cNvPr id="14" name="TextBox 13">
            <a:extLst>
              <a:ext uri="{FF2B5EF4-FFF2-40B4-BE49-F238E27FC236}">
                <a16:creationId xmlns:a16="http://schemas.microsoft.com/office/drawing/2014/main" id="{97A52419-EFA8-E7B0-E9B5-DE3415D00A19}"/>
              </a:ext>
            </a:extLst>
          </p:cNvPr>
          <p:cNvSpPr txBox="1"/>
          <p:nvPr/>
        </p:nvSpPr>
        <p:spPr>
          <a:xfrm>
            <a:off x="3710411" y="1577525"/>
            <a:ext cx="667170" cy="253916"/>
          </a:xfrm>
          <a:prstGeom prst="rect">
            <a:avLst/>
          </a:prstGeom>
          <a:noFill/>
        </p:spPr>
        <p:txBody>
          <a:bodyPr wrap="none" rtlCol="0">
            <a:spAutoFit/>
          </a:bodyPr>
          <a:lstStyle/>
          <a:p>
            <a:r>
              <a:rPr lang="en-US" sz="1050" dirty="0"/>
              <a:t>Detector</a:t>
            </a:r>
          </a:p>
        </p:txBody>
      </p:sp>
      <p:cxnSp>
        <p:nvCxnSpPr>
          <p:cNvPr id="15" name="Straight Arrow Connector 14">
            <a:extLst>
              <a:ext uri="{FF2B5EF4-FFF2-40B4-BE49-F238E27FC236}">
                <a16:creationId xmlns:a16="http://schemas.microsoft.com/office/drawing/2014/main" id="{9CCB9CA8-7CA8-CA63-42BD-1F08E3C0C21E}"/>
              </a:ext>
            </a:extLst>
          </p:cNvPr>
          <p:cNvCxnSpPr>
            <a:cxnSpLocks/>
          </p:cNvCxnSpPr>
          <p:nvPr/>
        </p:nvCxnSpPr>
        <p:spPr>
          <a:xfrm flipH="1">
            <a:off x="7841647" y="3886811"/>
            <a:ext cx="194878" cy="421447"/>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9E7BAFE-BFB2-1196-1692-A8F57FBE3A17}"/>
              </a:ext>
            </a:extLst>
          </p:cNvPr>
          <p:cNvCxnSpPr>
            <a:cxnSpLocks/>
            <a:stCxn id="34" idx="3"/>
          </p:cNvCxnSpPr>
          <p:nvPr/>
        </p:nvCxnSpPr>
        <p:spPr>
          <a:xfrm flipV="1">
            <a:off x="6715907" y="5316010"/>
            <a:ext cx="372189" cy="302345"/>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E7C8A66-266A-E563-2FE7-83D2B529061B}"/>
              </a:ext>
            </a:extLst>
          </p:cNvPr>
          <p:cNvSpPr txBox="1"/>
          <p:nvPr/>
        </p:nvSpPr>
        <p:spPr>
          <a:xfrm>
            <a:off x="2600303" y="2481172"/>
            <a:ext cx="1041054" cy="300082"/>
          </a:xfrm>
          <a:prstGeom prst="rect">
            <a:avLst/>
          </a:prstGeom>
          <a:noFill/>
        </p:spPr>
        <p:txBody>
          <a:bodyPr wrap="none" rtlCol="0">
            <a:spAutoFit/>
          </a:bodyPr>
          <a:lstStyle/>
          <a:p>
            <a:r>
              <a:rPr lang="en-US" sz="1350" dirty="0"/>
              <a:t>10GeV, 2.5A</a:t>
            </a:r>
          </a:p>
        </p:txBody>
      </p:sp>
      <p:cxnSp>
        <p:nvCxnSpPr>
          <p:cNvPr id="18" name="Straight Connector 17">
            <a:extLst>
              <a:ext uri="{FF2B5EF4-FFF2-40B4-BE49-F238E27FC236}">
                <a16:creationId xmlns:a16="http://schemas.microsoft.com/office/drawing/2014/main" id="{0D89A022-A9A4-76C7-77BC-2A364EADCBD3}"/>
              </a:ext>
            </a:extLst>
          </p:cNvPr>
          <p:cNvCxnSpPr>
            <a:cxnSpLocks/>
          </p:cNvCxnSpPr>
          <p:nvPr/>
        </p:nvCxnSpPr>
        <p:spPr>
          <a:xfrm flipV="1">
            <a:off x="6378753" y="1837068"/>
            <a:ext cx="0" cy="4243345"/>
          </a:xfrm>
          <a:prstGeom prst="line">
            <a:avLst/>
          </a:prstGeom>
          <a:ln>
            <a:solidFill>
              <a:schemeClr val="tx1">
                <a:alpha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3EDA204-CF47-70EC-5573-27A42EBB823E}"/>
              </a:ext>
            </a:extLst>
          </p:cNvPr>
          <p:cNvCxnSpPr>
            <a:cxnSpLocks/>
          </p:cNvCxnSpPr>
          <p:nvPr/>
        </p:nvCxnSpPr>
        <p:spPr>
          <a:xfrm flipV="1">
            <a:off x="7189699" y="1831441"/>
            <a:ext cx="0" cy="4248972"/>
          </a:xfrm>
          <a:prstGeom prst="line">
            <a:avLst/>
          </a:prstGeom>
          <a:ln>
            <a:solidFill>
              <a:schemeClr val="tx1">
                <a:alpha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54328ED-DE4A-473F-41D5-D30594BFAC24}"/>
              </a:ext>
            </a:extLst>
          </p:cNvPr>
          <p:cNvCxnSpPr>
            <a:cxnSpLocks/>
          </p:cNvCxnSpPr>
          <p:nvPr/>
        </p:nvCxnSpPr>
        <p:spPr>
          <a:xfrm flipV="1">
            <a:off x="7495056" y="1851048"/>
            <a:ext cx="0" cy="4229365"/>
          </a:xfrm>
          <a:prstGeom prst="line">
            <a:avLst/>
          </a:prstGeom>
          <a:ln>
            <a:solidFill>
              <a:schemeClr val="tx1">
                <a:alpha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501774-AF42-CABA-6843-253B84473B32}"/>
              </a:ext>
            </a:extLst>
          </p:cNvPr>
          <p:cNvCxnSpPr>
            <a:cxnSpLocks/>
          </p:cNvCxnSpPr>
          <p:nvPr/>
        </p:nvCxnSpPr>
        <p:spPr>
          <a:xfrm flipV="1">
            <a:off x="8541277" y="1851048"/>
            <a:ext cx="0" cy="4229365"/>
          </a:xfrm>
          <a:prstGeom prst="line">
            <a:avLst/>
          </a:prstGeom>
          <a:ln>
            <a:solidFill>
              <a:schemeClr val="tx1">
                <a:alpha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F275867-76D0-D775-5915-3DEDBCEEC2C0}"/>
              </a:ext>
            </a:extLst>
          </p:cNvPr>
          <p:cNvCxnSpPr>
            <a:cxnSpLocks/>
          </p:cNvCxnSpPr>
          <p:nvPr/>
        </p:nvCxnSpPr>
        <p:spPr>
          <a:xfrm flipV="1">
            <a:off x="9377252" y="1831441"/>
            <a:ext cx="0" cy="4248972"/>
          </a:xfrm>
          <a:prstGeom prst="line">
            <a:avLst/>
          </a:prstGeom>
          <a:ln>
            <a:solidFill>
              <a:schemeClr val="tx1">
                <a:alpha val="6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476C35A-733C-F1E7-2A87-D4A3AFC982A7}"/>
              </a:ext>
            </a:extLst>
          </p:cNvPr>
          <p:cNvSpPr txBox="1"/>
          <p:nvPr/>
        </p:nvSpPr>
        <p:spPr>
          <a:xfrm rot="16200000">
            <a:off x="6148726" y="1430161"/>
            <a:ext cx="444352" cy="219291"/>
          </a:xfrm>
          <a:prstGeom prst="rect">
            <a:avLst/>
          </a:prstGeom>
          <a:noFill/>
        </p:spPr>
        <p:txBody>
          <a:bodyPr wrap="none" rtlCol="0">
            <a:spAutoFit/>
          </a:bodyPr>
          <a:lstStyle/>
          <a:p>
            <a:r>
              <a:rPr lang="en-US" sz="825" dirty="0" err="1"/>
              <a:t>eF</a:t>
            </a:r>
            <a:r>
              <a:rPr lang="en-US" sz="825" dirty="0"/>
              <a:t> IP1</a:t>
            </a:r>
          </a:p>
        </p:txBody>
      </p:sp>
      <p:sp>
        <p:nvSpPr>
          <p:cNvPr id="24" name="TextBox 23">
            <a:extLst>
              <a:ext uri="{FF2B5EF4-FFF2-40B4-BE49-F238E27FC236}">
                <a16:creationId xmlns:a16="http://schemas.microsoft.com/office/drawing/2014/main" id="{E558B8B1-62B2-F613-5FB0-B050BABB2351}"/>
              </a:ext>
            </a:extLst>
          </p:cNvPr>
          <p:cNvSpPr txBox="1"/>
          <p:nvPr/>
        </p:nvSpPr>
        <p:spPr>
          <a:xfrm rot="16200000">
            <a:off x="6946450" y="1430161"/>
            <a:ext cx="444352" cy="219291"/>
          </a:xfrm>
          <a:prstGeom prst="rect">
            <a:avLst/>
          </a:prstGeom>
          <a:noFill/>
        </p:spPr>
        <p:txBody>
          <a:bodyPr wrap="none" rtlCol="0">
            <a:spAutoFit/>
          </a:bodyPr>
          <a:lstStyle/>
          <a:p>
            <a:r>
              <a:rPr lang="en-US" sz="825" dirty="0" err="1"/>
              <a:t>eF</a:t>
            </a:r>
            <a:r>
              <a:rPr lang="en-US" sz="825" dirty="0"/>
              <a:t> IP2</a:t>
            </a:r>
          </a:p>
        </p:txBody>
      </p:sp>
      <p:sp>
        <p:nvSpPr>
          <p:cNvPr id="25" name="TextBox 24">
            <a:extLst>
              <a:ext uri="{FF2B5EF4-FFF2-40B4-BE49-F238E27FC236}">
                <a16:creationId xmlns:a16="http://schemas.microsoft.com/office/drawing/2014/main" id="{E1833CBA-9AF0-E730-C8E2-BBAE8FEC001B}"/>
              </a:ext>
            </a:extLst>
          </p:cNvPr>
          <p:cNvSpPr txBox="1"/>
          <p:nvPr/>
        </p:nvSpPr>
        <p:spPr>
          <a:xfrm rot="16200000">
            <a:off x="7264477" y="1430161"/>
            <a:ext cx="444352" cy="219291"/>
          </a:xfrm>
          <a:prstGeom prst="rect">
            <a:avLst/>
          </a:prstGeom>
          <a:noFill/>
        </p:spPr>
        <p:txBody>
          <a:bodyPr wrap="none" rtlCol="0">
            <a:spAutoFit/>
          </a:bodyPr>
          <a:lstStyle/>
          <a:p>
            <a:r>
              <a:rPr lang="en-US" sz="825" dirty="0" err="1"/>
              <a:t>eF</a:t>
            </a:r>
            <a:r>
              <a:rPr lang="en-US" sz="825" dirty="0"/>
              <a:t> IP3</a:t>
            </a:r>
          </a:p>
        </p:txBody>
      </p:sp>
      <p:sp>
        <p:nvSpPr>
          <p:cNvPr id="26" name="TextBox 25">
            <a:extLst>
              <a:ext uri="{FF2B5EF4-FFF2-40B4-BE49-F238E27FC236}">
                <a16:creationId xmlns:a16="http://schemas.microsoft.com/office/drawing/2014/main" id="{5FB6CEAF-C5A5-7DFB-7314-274222CB2BEB}"/>
              </a:ext>
            </a:extLst>
          </p:cNvPr>
          <p:cNvSpPr txBox="1"/>
          <p:nvPr/>
        </p:nvSpPr>
        <p:spPr>
          <a:xfrm rot="16200000">
            <a:off x="8317504" y="1430161"/>
            <a:ext cx="444352" cy="219291"/>
          </a:xfrm>
          <a:prstGeom prst="rect">
            <a:avLst/>
          </a:prstGeom>
          <a:noFill/>
        </p:spPr>
        <p:txBody>
          <a:bodyPr wrap="none" rtlCol="0">
            <a:spAutoFit/>
          </a:bodyPr>
          <a:lstStyle/>
          <a:p>
            <a:r>
              <a:rPr lang="en-US" sz="825" dirty="0" err="1"/>
              <a:t>eF</a:t>
            </a:r>
            <a:r>
              <a:rPr lang="en-US" sz="825" dirty="0"/>
              <a:t> IP4</a:t>
            </a:r>
          </a:p>
        </p:txBody>
      </p:sp>
      <p:sp>
        <p:nvSpPr>
          <p:cNvPr id="27" name="TextBox 26">
            <a:extLst>
              <a:ext uri="{FF2B5EF4-FFF2-40B4-BE49-F238E27FC236}">
                <a16:creationId xmlns:a16="http://schemas.microsoft.com/office/drawing/2014/main" id="{126B1781-2965-09E3-6219-978187AC4AC5}"/>
              </a:ext>
            </a:extLst>
          </p:cNvPr>
          <p:cNvSpPr txBox="1"/>
          <p:nvPr/>
        </p:nvSpPr>
        <p:spPr>
          <a:xfrm rot="16200000">
            <a:off x="9135268" y="1430161"/>
            <a:ext cx="444352" cy="219291"/>
          </a:xfrm>
          <a:prstGeom prst="rect">
            <a:avLst/>
          </a:prstGeom>
          <a:noFill/>
        </p:spPr>
        <p:txBody>
          <a:bodyPr wrap="none" rtlCol="0">
            <a:spAutoFit/>
          </a:bodyPr>
          <a:lstStyle/>
          <a:p>
            <a:r>
              <a:rPr lang="en-US" sz="825" dirty="0" err="1"/>
              <a:t>eF</a:t>
            </a:r>
            <a:r>
              <a:rPr lang="en-US" sz="825" dirty="0"/>
              <a:t> IP5</a:t>
            </a:r>
          </a:p>
        </p:txBody>
      </p:sp>
      <p:sp>
        <p:nvSpPr>
          <p:cNvPr id="28" name="Rectangle 27">
            <a:extLst>
              <a:ext uri="{FF2B5EF4-FFF2-40B4-BE49-F238E27FC236}">
                <a16:creationId xmlns:a16="http://schemas.microsoft.com/office/drawing/2014/main" id="{C24C1C45-A0C7-2710-1B94-68CCD0AE310C}"/>
              </a:ext>
            </a:extLst>
          </p:cNvPr>
          <p:cNvSpPr/>
          <p:nvPr/>
        </p:nvSpPr>
        <p:spPr>
          <a:xfrm>
            <a:off x="6469007" y="1294787"/>
            <a:ext cx="3853946" cy="950076"/>
          </a:xfrm>
          <a:prstGeom prst="rect">
            <a:avLst/>
          </a:prstGeom>
          <a:solidFill>
            <a:schemeClr val="bg2">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532F8BF5-C0A1-0FBC-E2F3-7F01056607E9}"/>
              </a:ext>
            </a:extLst>
          </p:cNvPr>
          <p:cNvSpPr txBox="1"/>
          <p:nvPr/>
        </p:nvSpPr>
        <p:spPr>
          <a:xfrm rot="16200000">
            <a:off x="5536205" y="1430161"/>
            <a:ext cx="348172" cy="219291"/>
          </a:xfrm>
          <a:prstGeom prst="rect">
            <a:avLst/>
          </a:prstGeom>
          <a:noFill/>
        </p:spPr>
        <p:txBody>
          <a:bodyPr wrap="none" rtlCol="0">
            <a:spAutoFit/>
          </a:bodyPr>
          <a:lstStyle/>
          <a:p>
            <a:r>
              <a:rPr lang="en-US" sz="825" dirty="0"/>
              <a:t>FPA</a:t>
            </a:r>
          </a:p>
        </p:txBody>
      </p:sp>
      <p:cxnSp>
        <p:nvCxnSpPr>
          <p:cNvPr id="30" name="Straight Connector 29">
            <a:extLst>
              <a:ext uri="{FF2B5EF4-FFF2-40B4-BE49-F238E27FC236}">
                <a16:creationId xmlns:a16="http://schemas.microsoft.com/office/drawing/2014/main" id="{8CA7120E-B442-7AD5-1100-DC8C102B66F8}"/>
              </a:ext>
            </a:extLst>
          </p:cNvPr>
          <p:cNvCxnSpPr>
            <a:cxnSpLocks/>
          </p:cNvCxnSpPr>
          <p:nvPr/>
        </p:nvCxnSpPr>
        <p:spPr>
          <a:xfrm flipV="1">
            <a:off x="2294946" y="1851048"/>
            <a:ext cx="0" cy="422936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A1F1518-FB18-7CBA-ED43-E2C21EE9B5A1}"/>
              </a:ext>
            </a:extLst>
          </p:cNvPr>
          <p:cNvSpPr txBox="1"/>
          <p:nvPr/>
        </p:nvSpPr>
        <p:spPr>
          <a:xfrm rot="16200000">
            <a:off x="2060110" y="1430161"/>
            <a:ext cx="453970" cy="219291"/>
          </a:xfrm>
          <a:prstGeom prst="rect">
            <a:avLst/>
          </a:prstGeom>
          <a:noFill/>
        </p:spPr>
        <p:txBody>
          <a:bodyPr wrap="none" rtlCol="0">
            <a:spAutoFit/>
          </a:bodyPr>
          <a:lstStyle/>
          <a:p>
            <a:r>
              <a:rPr lang="en-US" sz="825" dirty="0" err="1"/>
              <a:t>eR</a:t>
            </a:r>
            <a:r>
              <a:rPr lang="en-US" sz="825" dirty="0"/>
              <a:t> IP1</a:t>
            </a:r>
          </a:p>
        </p:txBody>
      </p:sp>
      <p:cxnSp>
        <p:nvCxnSpPr>
          <p:cNvPr id="32" name="Straight Arrow Connector 31">
            <a:extLst>
              <a:ext uri="{FF2B5EF4-FFF2-40B4-BE49-F238E27FC236}">
                <a16:creationId xmlns:a16="http://schemas.microsoft.com/office/drawing/2014/main" id="{871E38B2-5428-F549-59FB-4D9AAC81F9E1}"/>
              </a:ext>
            </a:extLst>
          </p:cNvPr>
          <p:cNvCxnSpPr>
            <a:cxnSpLocks/>
          </p:cNvCxnSpPr>
          <p:nvPr/>
        </p:nvCxnSpPr>
        <p:spPr>
          <a:xfrm>
            <a:off x="3613829" y="3820258"/>
            <a:ext cx="297622" cy="411518"/>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841DB61F-9BC0-5DA7-078A-B5180E0C0846}"/>
              </a:ext>
            </a:extLst>
          </p:cNvPr>
          <p:cNvSpPr txBox="1"/>
          <p:nvPr/>
        </p:nvSpPr>
        <p:spPr>
          <a:xfrm>
            <a:off x="7745977" y="3309730"/>
            <a:ext cx="2000869" cy="577081"/>
          </a:xfrm>
          <a:prstGeom prst="rect">
            <a:avLst/>
          </a:prstGeom>
          <a:solidFill>
            <a:schemeClr val="bg1"/>
          </a:solidFill>
          <a:ln>
            <a:solidFill>
              <a:schemeClr val="tx1"/>
            </a:solidFill>
          </a:ln>
        </p:spPr>
        <p:txBody>
          <a:bodyPr wrap="none" rtlCol="0">
            <a:spAutoFit/>
          </a:bodyPr>
          <a:lstStyle/>
          <a:p>
            <a:pPr algn="ctr"/>
            <a:r>
              <a:rPr lang="en-US" sz="1050" dirty="0"/>
              <a:t>10,000 </a:t>
            </a:r>
            <a:r>
              <a:rPr lang="en-US" sz="1050" dirty="0" err="1"/>
              <a:t>Ahr</a:t>
            </a:r>
            <a:r>
              <a:rPr lang="en-US" sz="1050" dirty="0"/>
              <a:t>, no pumps in cryostat</a:t>
            </a:r>
          </a:p>
          <a:p>
            <a:pPr algn="ctr"/>
            <a:r>
              <a:rPr lang="en-US" sz="1050" dirty="0"/>
              <a:t>+5/-15m Avg: 1.3e-8</a:t>
            </a:r>
          </a:p>
          <a:p>
            <a:pPr algn="ctr"/>
            <a:r>
              <a:rPr lang="en-US" sz="1050" dirty="0"/>
              <a:t>+4.5/-5m Avg: 3.3e-9</a:t>
            </a:r>
          </a:p>
        </p:txBody>
      </p:sp>
      <p:sp>
        <p:nvSpPr>
          <p:cNvPr id="34" name="TextBox 33">
            <a:extLst>
              <a:ext uri="{FF2B5EF4-FFF2-40B4-BE49-F238E27FC236}">
                <a16:creationId xmlns:a16="http://schemas.microsoft.com/office/drawing/2014/main" id="{02154C28-62EB-127A-4840-11E61CC3FC52}"/>
              </a:ext>
            </a:extLst>
          </p:cNvPr>
          <p:cNvSpPr txBox="1"/>
          <p:nvPr/>
        </p:nvSpPr>
        <p:spPr>
          <a:xfrm>
            <a:off x="5132011" y="5329814"/>
            <a:ext cx="1583896" cy="577081"/>
          </a:xfrm>
          <a:prstGeom prst="rect">
            <a:avLst/>
          </a:prstGeom>
          <a:solidFill>
            <a:schemeClr val="bg1"/>
          </a:solidFill>
          <a:ln>
            <a:solidFill>
              <a:schemeClr val="tx1"/>
            </a:solidFill>
          </a:ln>
        </p:spPr>
        <p:txBody>
          <a:bodyPr wrap="square" rtlCol="0">
            <a:spAutoFit/>
          </a:bodyPr>
          <a:lstStyle/>
          <a:p>
            <a:pPr algn="ctr"/>
            <a:r>
              <a:rPr lang="en-US" sz="1050" dirty="0"/>
              <a:t>10,000 </a:t>
            </a:r>
            <a:r>
              <a:rPr lang="en-US" sz="1050" dirty="0" err="1"/>
              <a:t>Ahr</a:t>
            </a:r>
            <a:r>
              <a:rPr lang="en-US" sz="1050" dirty="0"/>
              <a:t>, all pumps</a:t>
            </a:r>
          </a:p>
          <a:p>
            <a:pPr algn="ctr"/>
            <a:r>
              <a:rPr lang="en-US" sz="1050" dirty="0"/>
              <a:t>+5/-15m Avg: 3.0e-9</a:t>
            </a:r>
          </a:p>
          <a:p>
            <a:pPr algn="ctr"/>
            <a:r>
              <a:rPr lang="en-US" sz="1050" dirty="0"/>
              <a:t>+4.5/-5m Avg: 2.7e-9</a:t>
            </a:r>
          </a:p>
        </p:txBody>
      </p:sp>
      <p:sp>
        <p:nvSpPr>
          <p:cNvPr id="35" name="TextBox 34">
            <a:extLst>
              <a:ext uri="{FF2B5EF4-FFF2-40B4-BE49-F238E27FC236}">
                <a16:creationId xmlns:a16="http://schemas.microsoft.com/office/drawing/2014/main" id="{1580C108-9E2C-36D4-0B3B-21BF15F4898A}"/>
              </a:ext>
            </a:extLst>
          </p:cNvPr>
          <p:cNvSpPr txBox="1"/>
          <p:nvPr/>
        </p:nvSpPr>
        <p:spPr>
          <a:xfrm>
            <a:off x="2725666" y="3243177"/>
            <a:ext cx="1898277" cy="577081"/>
          </a:xfrm>
          <a:prstGeom prst="rect">
            <a:avLst/>
          </a:prstGeom>
          <a:solidFill>
            <a:schemeClr val="bg1"/>
          </a:solidFill>
          <a:ln>
            <a:solidFill>
              <a:schemeClr val="tx1"/>
            </a:solidFill>
          </a:ln>
        </p:spPr>
        <p:txBody>
          <a:bodyPr wrap="none" rtlCol="0">
            <a:spAutoFit/>
          </a:bodyPr>
          <a:lstStyle/>
          <a:p>
            <a:pPr algn="ctr"/>
            <a:r>
              <a:rPr lang="en-US" sz="1050" dirty="0"/>
              <a:t>100 </a:t>
            </a:r>
            <a:r>
              <a:rPr lang="en-US" sz="1050" dirty="0" err="1"/>
              <a:t>Ahr</a:t>
            </a:r>
            <a:r>
              <a:rPr lang="en-US" sz="1050" dirty="0"/>
              <a:t>, no pumps in cryostat</a:t>
            </a:r>
          </a:p>
          <a:p>
            <a:pPr algn="ctr"/>
            <a:r>
              <a:rPr lang="en-US" sz="1050" dirty="0"/>
              <a:t>+5/-15m Avg: 1.5e-7</a:t>
            </a:r>
          </a:p>
          <a:p>
            <a:pPr algn="ctr"/>
            <a:r>
              <a:rPr lang="en-US" sz="1050" dirty="0"/>
              <a:t>+4.5/-5m Avg: 3.5e-8</a:t>
            </a:r>
          </a:p>
        </p:txBody>
      </p:sp>
    </p:spTree>
    <p:extLst>
      <p:ext uri="{BB962C8B-B14F-4D97-AF65-F5344CB8AC3E}">
        <p14:creationId xmlns:p14="http://schemas.microsoft.com/office/powerpoint/2010/main" val="25026246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9AADC-5957-3D2B-763C-F607E821EE14}"/>
              </a:ext>
            </a:extLst>
          </p:cNvPr>
          <p:cNvSpPr>
            <a:spLocks noGrp="1"/>
          </p:cNvSpPr>
          <p:nvPr>
            <p:ph type="title"/>
          </p:nvPr>
        </p:nvSpPr>
        <p:spPr>
          <a:xfrm>
            <a:off x="838200" y="365126"/>
            <a:ext cx="10515600" cy="869786"/>
          </a:xfrm>
        </p:spPr>
        <p:txBody>
          <a:bodyPr/>
          <a:lstStyle/>
          <a:p>
            <a:r>
              <a:rPr lang="en-US" b="1" dirty="0">
                <a:solidFill>
                  <a:schemeClr val="accent1"/>
                </a:solidFill>
              </a:rPr>
              <a:t>Beam-Gas Consequences</a:t>
            </a:r>
          </a:p>
        </p:txBody>
      </p:sp>
      <p:sp>
        <p:nvSpPr>
          <p:cNvPr id="4" name="Date Placeholder 3">
            <a:extLst>
              <a:ext uri="{FF2B5EF4-FFF2-40B4-BE49-F238E27FC236}">
                <a16:creationId xmlns:a16="http://schemas.microsoft.com/office/drawing/2014/main" id="{477F7424-EE99-B8D2-10E8-71AAAB1BAED0}"/>
              </a:ext>
            </a:extLst>
          </p:cNvPr>
          <p:cNvSpPr>
            <a:spLocks noGrp="1"/>
          </p:cNvSpPr>
          <p:nvPr>
            <p:ph type="dt" sz="half" idx="10"/>
          </p:nvPr>
        </p:nvSpPr>
        <p:spPr/>
        <p:txBody>
          <a:bodyPr/>
          <a:lstStyle/>
          <a:p>
            <a:r>
              <a:rPr lang="en-US"/>
              <a:t>6/9/2023</a:t>
            </a:r>
          </a:p>
        </p:txBody>
      </p:sp>
      <p:sp>
        <p:nvSpPr>
          <p:cNvPr id="5" name="Footer Placeholder 4">
            <a:extLst>
              <a:ext uri="{FF2B5EF4-FFF2-40B4-BE49-F238E27FC236}">
                <a16:creationId xmlns:a16="http://schemas.microsoft.com/office/drawing/2014/main" id="{A7E0162B-8D14-3C8E-95DD-91FAEFED9847}"/>
              </a:ext>
            </a:extLst>
          </p:cNvPr>
          <p:cNvSpPr>
            <a:spLocks noGrp="1"/>
          </p:cNvSpPr>
          <p:nvPr>
            <p:ph type="ftr" sz="quarter" idx="11"/>
          </p:nvPr>
        </p:nvSpPr>
        <p:spPr/>
        <p:txBody>
          <a:bodyPr/>
          <a:lstStyle/>
          <a:p>
            <a:r>
              <a:rPr lang="en-US"/>
              <a:t>2023 CTEQ Summer School</a:t>
            </a:r>
          </a:p>
        </p:txBody>
      </p:sp>
      <p:sp>
        <p:nvSpPr>
          <p:cNvPr id="6" name="Slide Number Placeholder 5">
            <a:extLst>
              <a:ext uri="{FF2B5EF4-FFF2-40B4-BE49-F238E27FC236}">
                <a16:creationId xmlns:a16="http://schemas.microsoft.com/office/drawing/2014/main" id="{3D85BDB7-7F69-915B-DD0D-F8CB1093C325}"/>
              </a:ext>
            </a:extLst>
          </p:cNvPr>
          <p:cNvSpPr>
            <a:spLocks noGrp="1"/>
          </p:cNvSpPr>
          <p:nvPr>
            <p:ph type="sldNum" sz="quarter" idx="12"/>
          </p:nvPr>
        </p:nvSpPr>
        <p:spPr/>
        <p:txBody>
          <a:bodyPr/>
          <a:lstStyle/>
          <a:p>
            <a:fld id="{E47760CE-0F58-4F42-A940-CA3CC49C3FDA}" type="slidenum">
              <a:rPr lang="en-US" smtClean="0"/>
              <a:t>47</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E0396B9-B795-DD02-F431-1EF3DBA6EB43}"/>
                  </a:ext>
                </a:extLst>
              </p:cNvPr>
              <p:cNvSpPr txBox="1"/>
              <p:nvPr/>
            </p:nvSpPr>
            <p:spPr>
              <a:xfrm>
                <a:off x="950028" y="2652839"/>
                <a:ext cx="4057050" cy="369332"/>
              </a:xfrm>
              <a:prstGeom prst="rect">
                <a:avLst/>
              </a:prstGeom>
              <a:noFill/>
            </p:spPr>
            <p:txBody>
              <a:bodyPr wrap="square" rtlCol="0">
                <a:spAutoFit/>
              </a:bodyPr>
              <a:lstStyle/>
              <a:p>
                <a:r>
                  <a:rPr lang="en-US" b="1" dirty="0"/>
                  <a:t>Electron Beam: </a:t>
                </a:r>
                <a14:m>
                  <m:oMath xmlns:m="http://schemas.openxmlformats.org/officeDocument/2006/math">
                    <m:r>
                      <a:rPr lang="en-US" b="1" i="0" smtClean="0">
                        <a:latin typeface="Cambria Math" panose="02040503050406030204" pitchFamily="18" charset="0"/>
                      </a:rPr>
                      <m:t>  </m:t>
                    </m:r>
                    <m:r>
                      <m:rPr>
                        <m:sty m:val="p"/>
                      </m:rPr>
                      <a:rPr lang="en-US" b="0" i="0" smtClean="0">
                        <a:latin typeface="Cambria Math" panose="02040503050406030204" pitchFamily="18" charset="0"/>
                      </a:rPr>
                      <m:t>e</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𝐻</m:t>
                        </m:r>
                      </m:e>
                      <m:sup>
                        <m:r>
                          <a:rPr lang="en-US" i="1">
                            <a:latin typeface="Cambria Math" panose="02040503050406030204" pitchFamily="18" charset="0"/>
                          </a:rPr>
                          <m:t>2</m:t>
                        </m:r>
                      </m:sup>
                    </m:sSup>
                  </m:oMath>
                </a14:m>
                <a:endParaRPr lang="en-US" dirty="0"/>
              </a:p>
            </p:txBody>
          </p:sp>
        </mc:Choice>
        <mc:Fallback xmlns="">
          <p:sp>
            <p:nvSpPr>
              <p:cNvPr id="7" name="TextBox 6">
                <a:extLst>
                  <a:ext uri="{FF2B5EF4-FFF2-40B4-BE49-F238E27FC236}">
                    <a16:creationId xmlns:a16="http://schemas.microsoft.com/office/drawing/2014/main" id="{1E0396B9-B795-DD02-F431-1EF3DBA6EB43}"/>
                  </a:ext>
                </a:extLst>
              </p:cNvPr>
              <p:cNvSpPr txBox="1">
                <a:spLocks noRot="1" noChangeAspect="1" noMove="1" noResize="1" noEditPoints="1" noAdjustHandles="1" noChangeArrowheads="1" noChangeShapeType="1" noTextEdit="1"/>
              </p:cNvSpPr>
              <p:nvPr/>
            </p:nvSpPr>
            <p:spPr>
              <a:xfrm>
                <a:off x="950028" y="2652839"/>
                <a:ext cx="4057050" cy="369332"/>
              </a:xfrm>
              <a:prstGeom prst="rect">
                <a:avLst/>
              </a:prstGeom>
              <a:blipFill>
                <a:blip r:embed="rId2"/>
                <a:stretch>
                  <a:fillRect l="-1353"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657B83E-C50B-6A3F-2D72-DCDB15D5F796}"/>
                  </a:ext>
                </a:extLst>
              </p:cNvPr>
              <p:cNvSpPr txBox="1"/>
              <p:nvPr/>
            </p:nvSpPr>
            <p:spPr>
              <a:xfrm>
                <a:off x="6901173" y="865580"/>
                <a:ext cx="4057050" cy="369332"/>
              </a:xfrm>
              <a:prstGeom prst="rect">
                <a:avLst/>
              </a:prstGeom>
              <a:noFill/>
            </p:spPr>
            <p:txBody>
              <a:bodyPr wrap="square" rtlCol="0">
                <a:spAutoFit/>
              </a:bodyPr>
              <a:lstStyle/>
              <a:p>
                <a:r>
                  <a:rPr lang="en-US" b="1" dirty="0"/>
                  <a:t>Proton Beam: </a:t>
                </a:r>
                <a14:m>
                  <m:oMath xmlns:m="http://schemas.openxmlformats.org/officeDocument/2006/math">
                    <m:r>
                      <a:rPr lang="en-US" b="1" i="0" smtClean="0">
                        <a:latin typeface="Cambria Math" panose="02040503050406030204" pitchFamily="18" charset="0"/>
                      </a:rPr>
                      <m:t>  </m:t>
                    </m:r>
                    <m:r>
                      <m:rPr>
                        <m:sty m:val="p"/>
                      </m:rPr>
                      <a:rPr lang="en-US" b="0" i="0" smtClean="0">
                        <a:latin typeface="Cambria Math" panose="02040503050406030204" pitchFamily="18" charset="0"/>
                      </a:rPr>
                      <m:t>p</m:t>
                    </m:r>
                    <m:r>
                      <a:rPr lang="en-US" b="0" i="0" smtClean="0">
                        <a:latin typeface="Cambria Math" panose="02040503050406030204" pitchFamily="18" charset="0"/>
                      </a:rPr>
                      <m:t>/</m:t>
                    </m:r>
                    <m:r>
                      <m:rPr>
                        <m:sty m:val="p"/>
                      </m:rPr>
                      <a:rPr lang="en-US" b="0" i="0" smtClean="0">
                        <a:latin typeface="Cambria Math" panose="02040503050406030204" pitchFamily="18" charset="0"/>
                      </a:rPr>
                      <m:t>A</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𝑠𝑡𝑢𝑓𝑓</m:t>
                    </m:r>
                  </m:oMath>
                </a14:m>
                <a:endParaRPr lang="en-US" dirty="0"/>
              </a:p>
            </p:txBody>
          </p:sp>
        </mc:Choice>
        <mc:Fallback xmlns="">
          <p:sp>
            <p:nvSpPr>
              <p:cNvPr id="8" name="TextBox 7">
                <a:extLst>
                  <a:ext uri="{FF2B5EF4-FFF2-40B4-BE49-F238E27FC236}">
                    <a16:creationId xmlns:a16="http://schemas.microsoft.com/office/drawing/2014/main" id="{F657B83E-C50B-6A3F-2D72-DCDB15D5F796}"/>
                  </a:ext>
                </a:extLst>
              </p:cNvPr>
              <p:cNvSpPr txBox="1">
                <a:spLocks noRot="1" noChangeAspect="1" noMove="1" noResize="1" noEditPoints="1" noAdjustHandles="1" noChangeArrowheads="1" noChangeShapeType="1" noTextEdit="1"/>
              </p:cNvSpPr>
              <p:nvPr/>
            </p:nvSpPr>
            <p:spPr>
              <a:xfrm>
                <a:off x="6901173" y="865580"/>
                <a:ext cx="4057050" cy="369332"/>
              </a:xfrm>
              <a:prstGeom prst="rect">
                <a:avLst/>
              </a:prstGeom>
              <a:blipFill>
                <a:blip r:embed="rId3"/>
                <a:stretch>
                  <a:fillRect l="-1201" t="-9836" b="-2459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95CD90B8-5211-47D5-EA35-2946C3E24C4B}"/>
              </a:ext>
            </a:extLst>
          </p:cNvPr>
          <p:cNvSpPr txBox="1"/>
          <p:nvPr/>
        </p:nvSpPr>
        <p:spPr>
          <a:xfrm>
            <a:off x="6654294" y="1234912"/>
            <a:ext cx="5216056" cy="261610"/>
          </a:xfrm>
          <a:prstGeom prst="rect">
            <a:avLst/>
          </a:prstGeom>
          <a:noFill/>
        </p:spPr>
        <p:txBody>
          <a:bodyPr wrap="square" rtlCol="0">
            <a:spAutoFit/>
          </a:bodyPr>
          <a:lstStyle/>
          <a:p>
            <a:r>
              <a:rPr lang="en-US" sz="1100" dirty="0"/>
              <a:t>(also a significant contribution to low-energy neutrons in detector hall)</a:t>
            </a:r>
          </a:p>
        </p:txBody>
      </p:sp>
      <p:pic>
        <p:nvPicPr>
          <p:cNvPr id="9" name="Picture 8" descr="A screenshot of a computer&#10;&#10;Description automatically generated with low confidence">
            <a:extLst>
              <a:ext uri="{FF2B5EF4-FFF2-40B4-BE49-F238E27FC236}">
                <a16:creationId xmlns:a16="http://schemas.microsoft.com/office/drawing/2014/main" id="{8BC70060-BFCC-3927-304D-E44B7CD7A41E}"/>
              </a:ext>
            </a:extLst>
          </p:cNvPr>
          <p:cNvPicPr>
            <a:picLocks noChangeAspect="1"/>
          </p:cNvPicPr>
          <p:nvPr/>
        </p:nvPicPr>
        <p:blipFill>
          <a:blip r:embed="rId4"/>
          <a:stretch>
            <a:fillRect/>
          </a:stretch>
        </p:blipFill>
        <p:spPr>
          <a:xfrm>
            <a:off x="176169" y="1210294"/>
            <a:ext cx="5919831" cy="1190634"/>
          </a:xfrm>
          <a:prstGeom prst="rect">
            <a:avLst/>
          </a:prstGeom>
        </p:spPr>
      </p:pic>
      <p:pic>
        <p:nvPicPr>
          <p:cNvPr id="16" name="Picture 15">
            <a:extLst>
              <a:ext uri="{FF2B5EF4-FFF2-40B4-BE49-F238E27FC236}">
                <a16:creationId xmlns:a16="http://schemas.microsoft.com/office/drawing/2014/main" id="{60C56E8C-D106-B765-7776-D648BB19C6B2}"/>
              </a:ext>
            </a:extLst>
          </p:cNvPr>
          <p:cNvPicPr>
            <a:picLocks noChangeAspect="1"/>
          </p:cNvPicPr>
          <p:nvPr/>
        </p:nvPicPr>
        <p:blipFill>
          <a:blip r:embed="rId5"/>
          <a:stretch>
            <a:fillRect/>
          </a:stretch>
        </p:blipFill>
        <p:spPr>
          <a:xfrm>
            <a:off x="6237317" y="1826765"/>
            <a:ext cx="5706776" cy="3913353"/>
          </a:xfrm>
          <a:prstGeom prst="rect">
            <a:avLst/>
          </a:prstGeom>
        </p:spPr>
      </p:pic>
      <p:pic>
        <p:nvPicPr>
          <p:cNvPr id="18" name="Picture 17" descr="A picture containing text, diagram, plot, line&#10;&#10;Description automatically generated">
            <a:extLst>
              <a:ext uri="{FF2B5EF4-FFF2-40B4-BE49-F238E27FC236}">
                <a16:creationId xmlns:a16="http://schemas.microsoft.com/office/drawing/2014/main" id="{9E682DFA-C016-2F5D-A3B2-0F97BB38D18A}"/>
              </a:ext>
            </a:extLst>
          </p:cNvPr>
          <p:cNvPicPr>
            <a:picLocks noChangeAspect="1"/>
          </p:cNvPicPr>
          <p:nvPr/>
        </p:nvPicPr>
        <p:blipFill>
          <a:blip r:embed="rId6"/>
          <a:stretch>
            <a:fillRect/>
          </a:stretch>
        </p:blipFill>
        <p:spPr>
          <a:xfrm>
            <a:off x="778133" y="3067410"/>
            <a:ext cx="4314977" cy="3787246"/>
          </a:xfrm>
          <a:prstGeom prst="rect">
            <a:avLst/>
          </a:prstGeom>
        </p:spPr>
      </p:pic>
    </p:spTree>
    <p:extLst>
      <p:ext uri="{BB962C8B-B14F-4D97-AF65-F5344CB8AC3E}">
        <p14:creationId xmlns:p14="http://schemas.microsoft.com/office/powerpoint/2010/main" val="11799900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37B68-0543-4DF9-920F-A2B4778F7BF0}"/>
              </a:ext>
            </a:extLst>
          </p:cNvPr>
          <p:cNvSpPr>
            <a:spLocks noGrp="1"/>
          </p:cNvSpPr>
          <p:nvPr>
            <p:ph type="title"/>
          </p:nvPr>
        </p:nvSpPr>
        <p:spPr>
          <a:xfrm>
            <a:off x="838200" y="365125"/>
            <a:ext cx="10515600" cy="992037"/>
          </a:xfrm>
        </p:spPr>
        <p:txBody>
          <a:bodyPr/>
          <a:lstStyle/>
          <a:p>
            <a:r>
              <a:rPr lang="en-US" b="1" dirty="0">
                <a:solidFill>
                  <a:schemeClr val="accent1"/>
                </a:solidFill>
              </a:rPr>
              <a:t>ePIC Physics Studies</a:t>
            </a:r>
          </a:p>
        </p:txBody>
      </p:sp>
      <p:sp>
        <p:nvSpPr>
          <p:cNvPr id="3" name="Date Placeholder 2">
            <a:extLst>
              <a:ext uri="{FF2B5EF4-FFF2-40B4-BE49-F238E27FC236}">
                <a16:creationId xmlns:a16="http://schemas.microsoft.com/office/drawing/2014/main" id="{C4F4DC59-379C-4E79-B668-98B274B44935}"/>
              </a:ext>
            </a:extLst>
          </p:cNvPr>
          <p:cNvSpPr>
            <a:spLocks noGrp="1"/>
          </p:cNvSpPr>
          <p:nvPr>
            <p:ph type="dt" sz="half" idx="10"/>
          </p:nvPr>
        </p:nvSpPr>
        <p:spPr>
          <a:xfrm>
            <a:off x="743345" y="5712642"/>
            <a:ext cx="2743200" cy="365125"/>
          </a:xfrm>
        </p:spPr>
        <p:txBody>
          <a:bodyPr/>
          <a:lstStyle/>
          <a:p>
            <a:r>
              <a:rPr lang="en-US"/>
              <a:t>6/9/2023</a:t>
            </a:r>
          </a:p>
        </p:txBody>
      </p:sp>
      <p:sp>
        <p:nvSpPr>
          <p:cNvPr id="4" name="Footer Placeholder 3">
            <a:extLst>
              <a:ext uri="{FF2B5EF4-FFF2-40B4-BE49-F238E27FC236}">
                <a16:creationId xmlns:a16="http://schemas.microsoft.com/office/drawing/2014/main" id="{6BBC6249-E83B-4927-94A1-1D33DF8B6749}"/>
              </a:ext>
            </a:extLst>
          </p:cNvPr>
          <p:cNvSpPr>
            <a:spLocks noGrp="1"/>
          </p:cNvSpPr>
          <p:nvPr>
            <p:ph type="ftr" sz="quarter" idx="11"/>
          </p:nvPr>
        </p:nvSpPr>
        <p:spPr/>
        <p:txBody>
          <a:bodyPr/>
          <a:lstStyle/>
          <a:p>
            <a:r>
              <a:rPr lang="en-US"/>
              <a:t>2023 CTEQ Summer School</a:t>
            </a:r>
          </a:p>
        </p:txBody>
      </p:sp>
      <p:sp>
        <p:nvSpPr>
          <p:cNvPr id="5" name="Slide Number Placeholder 4">
            <a:extLst>
              <a:ext uri="{FF2B5EF4-FFF2-40B4-BE49-F238E27FC236}">
                <a16:creationId xmlns:a16="http://schemas.microsoft.com/office/drawing/2014/main" id="{0C3E50D5-4BE5-4CFC-BB45-FC971BBE6CE3}"/>
              </a:ext>
            </a:extLst>
          </p:cNvPr>
          <p:cNvSpPr>
            <a:spLocks noGrp="1"/>
          </p:cNvSpPr>
          <p:nvPr>
            <p:ph type="sldNum" sz="quarter" idx="12"/>
          </p:nvPr>
        </p:nvSpPr>
        <p:spPr/>
        <p:txBody>
          <a:bodyPr/>
          <a:lstStyle/>
          <a:p>
            <a:fld id="{00A14187-AF44-4271-AA62-1C5C376B8E74}" type="slidenum">
              <a:rPr lang="en-US" smtClean="0"/>
              <a:t>48</a:t>
            </a:fld>
            <a:endParaRPr lang="en-US"/>
          </a:p>
        </p:txBody>
      </p:sp>
      <p:sp>
        <p:nvSpPr>
          <p:cNvPr id="6" name="TextBox 5">
            <a:extLst>
              <a:ext uri="{FF2B5EF4-FFF2-40B4-BE49-F238E27FC236}">
                <a16:creationId xmlns:a16="http://schemas.microsoft.com/office/drawing/2014/main" id="{82757C54-B49E-49B7-B7D9-B6A174548F17}"/>
              </a:ext>
            </a:extLst>
          </p:cNvPr>
          <p:cNvSpPr txBox="1"/>
          <p:nvPr/>
        </p:nvSpPr>
        <p:spPr>
          <a:xfrm>
            <a:off x="5823013" y="292153"/>
            <a:ext cx="5759918" cy="646331"/>
          </a:xfrm>
          <a:prstGeom prst="rect">
            <a:avLst/>
          </a:prstGeom>
          <a:noFill/>
        </p:spPr>
        <p:txBody>
          <a:bodyPr wrap="square" rtlCol="0">
            <a:spAutoFit/>
          </a:bodyPr>
          <a:lstStyle/>
          <a:p>
            <a:r>
              <a:rPr lang="en-US" dirty="0"/>
              <a:t>First large-scale simulation campaign completed</a:t>
            </a:r>
          </a:p>
          <a:p>
            <a:r>
              <a:rPr lang="en-US" dirty="0"/>
              <a:t>Regular simulation campaigns every month</a:t>
            </a:r>
          </a:p>
        </p:txBody>
      </p:sp>
      <p:pic>
        <p:nvPicPr>
          <p:cNvPr id="8" name="Picture 7">
            <a:extLst>
              <a:ext uri="{FF2B5EF4-FFF2-40B4-BE49-F238E27FC236}">
                <a16:creationId xmlns:a16="http://schemas.microsoft.com/office/drawing/2014/main" id="{DD96C4DC-F726-443A-ABA4-61C26F86FA89}"/>
              </a:ext>
            </a:extLst>
          </p:cNvPr>
          <p:cNvPicPr>
            <a:picLocks noChangeAspect="1"/>
          </p:cNvPicPr>
          <p:nvPr/>
        </p:nvPicPr>
        <p:blipFill>
          <a:blip r:embed="rId2"/>
          <a:stretch>
            <a:fillRect/>
          </a:stretch>
        </p:blipFill>
        <p:spPr>
          <a:xfrm>
            <a:off x="458165" y="1634240"/>
            <a:ext cx="3488788" cy="2176975"/>
          </a:xfrm>
          <a:prstGeom prst="rect">
            <a:avLst/>
          </a:prstGeom>
        </p:spPr>
      </p:pic>
      <p:pic>
        <p:nvPicPr>
          <p:cNvPr id="10" name="Picture 9">
            <a:extLst>
              <a:ext uri="{FF2B5EF4-FFF2-40B4-BE49-F238E27FC236}">
                <a16:creationId xmlns:a16="http://schemas.microsoft.com/office/drawing/2014/main" id="{07F059E9-83DB-4668-BA59-7269ADD49BD8}"/>
              </a:ext>
            </a:extLst>
          </p:cNvPr>
          <p:cNvPicPr>
            <a:picLocks noChangeAspect="1"/>
          </p:cNvPicPr>
          <p:nvPr/>
        </p:nvPicPr>
        <p:blipFill>
          <a:blip r:embed="rId3"/>
          <a:stretch>
            <a:fillRect/>
          </a:stretch>
        </p:blipFill>
        <p:spPr>
          <a:xfrm>
            <a:off x="454957" y="3953929"/>
            <a:ext cx="3488788" cy="2176975"/>
          </a:xfrm>
          <a:prstGeom prst="rect">
            <a:avLst/>
          </a:prstGeom>
        </p:spPr>
      </p:pic>
      <p:sp>
        <p:nvSpPr>
          <p:cNvPr id="11" name="TextBox 10">
            <a:extLst>
              <a:ext uri="{FF2B5EF4-FFF2-40B4-BE49-F238E27FC236}">
                <a16:creationId xmlns:a16="http://schemas.microsoft.com/office/drawing/2014/main" id="{242A4FEF-AB1F-4314-99C4-C0C55BD529A6}"/>
              </a:ext>
            </a:extLst>
          </p:cNvPr>
          <p:cNvSpPr txBox="1"/>
          <p:nvPr/>
        </p:nvSpPr>
        <p:spPr>
          <a:xfrm>
            <a:off x="867671" y="2138961"/>
            <a:ext cx="1722922" cy="646331"/>
          </a:xfrm>
          <a:prstGeom prst="rect">
            <a:avLst/>
          </a:prstGeom>
          <a:noFill/>
        </p:spPr>
        <p:txBody>
          <a:bodyPr wrap="square" rtlCol="0">
            <a:spAutoFit/>
          </a:bodyPr>
          <a:lstStyle/>
          <a:p>
            <a:r>
              <a:rPr lang="en-US" dirty="0"/>
              <a:t>Leptonic</a:t>
            </a:r>
            <a:br>
              <a:rPr lang="en-US" dirty="0"/>
            </a:br>
            <a:r>
              <a:rPr lang="en-US" dirty="0"/>
              <a:t>Reconstruction</a:t>
            </a:r>
          </a:p>
        </p:txBody>
      </p:sp>
      <p:sp>
        <p:nvSpPr>
          <p:cNvPr id="12" name="TextBox 11">
            <a:extLst>
              <a:ext uri="{FF2B5EF4-FFF2-40B4-BE49-F238E27FC236}">
                <a16:creationId xmlns:a16="http://schemas.microsoft.com/office/drawing/2014/main" id="{F1F8E86F-0AA2-4659-8350-925860908E2D}"/>
              </a:ext>
            </a:extLst>
          </p:cNvPr>
          <p:cNvSpPr txBox="1"/>
          <p:nvPr/>
        </p:nvSpPr>
        <p:spPr>
          <a:xfrm>
            <a:off x="798690" y="4438763"/>
            <a:ext cx="1722922" cy="646331"/>
          </a:xfrm>
          <a:prstGeom prst="rect">
            <a:avLst/>
          </a:prstGeom>
          <a:noFill/>
        </p:spPr>
        <p:txBody>
          <a:bodyPr wrap="square" rtlCol="0">
            <a:spAutoFit/>
          </a:bodyPr>
          <a:lstStyle/>
          <a:p>
            <a:r>
              <a:rPr lang="en-US" dirty="0"/>
              <a:t>Double-Angle</a:t>
            </a:r>
            <a:br>
              <a:rPr lang="en-US" dirty="0"/>
            </a:br>
            <a:r>
              <a:rPr lang="en-US" dirty="0"/>
              <a:t>Reconstruction</a:t>
            </a:r>
          </a:p>
        </p:txBody>
      </p:sp>
      <p:sp>
        <p:nvSpPr>
          <p:cNvPr id="15" name="TextBox 14">
            <a:extLst>
              <a:ext uri="{FF2B5EF4-FFF2-40B4-BE49-F238E27FC236}">
                <a16:creationId xmlns:a16="http://schemas.microsoft.com/office/drawing/2014/main" id="{A17BAFAC-72A6-40CE-9BFD-DA7F2CB6B65E}"/>
              </a:ext>
            </a:extLst>
          </p:cNvPr>
          <p:cNvSpPr txBox="1"/>
          <p:nvPr/>
        </p:nvSpPr>
        <p:spPr>
          <a:xfrm>
            <a:off x="1651845" y="6231135"/>
            <a:ext cx="1834700" cy="307777"/>
          </a:xfrm>
          <a:prstGeom prst="rect">
            <a:avLst/>
          </a:prstGeom>
          <a:noFill/>
        </p:spPr>
        <p:txBody>
          <a:bodyPr wrap="square" rtlCol="0">
            <a:spAutoFit/>
          </a:bodyPr>
          <a:lstStyle/>
          <a:p>
            <a:r>
              <a:rPr lang="en-US" sz="1400" dirty="0"/>
              <a:t>Ralf Seidl</a:t>
            </a:r>
          </a:p>
        </p:txBody>
      </p:sp>
      <p:sp>
        <p:nvSpPr>
          <p:cNvPr id="16" name="TextBox 15">
            <a:extLst>
              <a:ext uri="{FF2B5EF4-FFF2-40B4-BE49-F238E27FC236}">
                <a16:creationId xmlns:a16="http://schemas.microsoft.com/office/drawing/2014/main" id="{DCF20528-D617-4E15-B171-888B6A3BEE34}"/>
              </a:ext>
            </a:extLst>
          </p:cNvPr>
          <p:cNvSpPr txBox="1"/>
          <p:nvPr/>
        </p:nvSpPr>
        <p:spPr>
          <a:xfrm>
            <a:off x="5309420" y="5694167"/>
            <a:ext cx="2276194" cy="307777"/>
          </a:xfrm>
          <a:prstGeom prst="rect">
            <a:avLst/>
          </a:prstGeom>
          <a:noFill/>
        </p:spPr>
        <p:txBody>
          <a:bodyPr wrap="square" rtlCol="0">
            <a:spAutoFit/>
          </a:bodyPr>
          <a:lstStyle/>
          <a:p>
            <a:r>
              <a:rPr lang="en-US" sz="1400" dirty="0"/>
              <a:t>Charlotte Van Hulse</a:t>
            </a:r>
          </a:p>
        </p:txBody>
      </p:sp>
      <p:pic>
        <p:nvPicPr>
          <p:cNvPr id="18" name="Picture 17">
            <a:extLst>
              <a:ext uri="{FF2B5EF4-FFF2-40B4-BE49-F238E27FC236}">
                <a16:creationId xmlns:a16="http://schemas.microsoft.com/office/drawing/2014/main" id="{CDC8A8DE-07ED-41D6-82EA-512F2BE66ABB}"/>
              </a:ext>
            </a:extLst>
          </p:cNvPr>
          <p:cNvPicPr>
            <a:picLocks noChangeAspect="1"/>
          </p:cNvPicPr>
          <p:nvPr/>
        </p:nvPicPr>
        <p:blipFill>
          <a:blip r:embed="rId4"/>
          <a:stretch>
            <a:fillRect/>
          </a:stretch>
        </p:blipFill>
        <p:spPr>
          <a:xfrm>
            <a:off x="4232133" y="1889874"/>
            <a:ext cx="4035234" cy="3842681"/>
          </a:xfrm>
          <a:prstGeom prst="rect">
            <a:avLst/>
          </a:prstGeom>
        </p:spPr>
      </p:pic>
      <p:sp>
        <p:nvSpPr>
          <p:cNvPr id="19" name="TextBox 18">
            <a:extLst>
              <a:ext uri="{FF2B5EF4-FFF2-40B4-BE49-F238E27FC236}">
                <a16:creationId xmlns:a16="http://schemas.microsoft.com/office/drawing/2014/main" id="{E12634C3-23B7-46D1-9253-D5F7B855227E}"/>
              </a:ext>
            </a:extLst>
          </p:cNvPr>
          <p:cNvSpPr txBox="1"/>
          <p:nvPr/>
        </p:nvSpPr>
        <p:spPr>
          <a:xfrm>
            <a:off x="4887037" y="1528005"/>
            <a:ext cx="3380330" cy="369332"/>
          </a:xfrm>
          <a:prstGeom prst="rect">
            <a:avLst/>
          </a:prstGeom>
          <a:noFill/>
        </p:spPr>
        <p:txBody>
          <a:bodyPr wrap="square" rtlCol="0">
            <a:spAutoFit/>
          </a:bodyPr>
          <a:lstStyle/>
          <a:p>
            <a:r>
              <a:rPr lang="en-US" dirty="0"/>
              <a:t>Projected A</a:t>
            </a:r>
            <a:r>
              <a:rPr lang="en-US" baseline="-25000" dirty="0"/>
              <a:t>1</a:t>
            </a:r>
            <a:r>
              <a:rPr lang="en-US" dirty="0"/>
              <a:t> Uncertainties</a:t>
            </a:r>
          </a:p>
        </p:txBody>
      </p:sp>
      <p:pic>
        <p:nvPicPr>
          <p:cNvPr id="23" name="Picture 22" descr="Chart, scatter chart&#10;&#10;Description automatically generated">
            <a:extLst>
              <a:ext uri="{FF2B5EF4-FFF2-40B4-BE49-F238E27FC236}">
                <a16:creationId xmlns:a16="http://schemas.microsoft.com/office/drawing/2014/main" id="{8299D4F1-28DF-4FC3-BB04-CB0D3D4546AA}"/>
              </a:ext>
            </a:extLst>
          </p:cNvPr>
          <p:cNvPicPr>
            <a:picLocks noChangeAspect="1"/>
          </p:cNvPicPr>
          <p:nvPr/>
        </p:nvPicPr>
        <p:blipFill>
          <a:blip r:embed="rId5"/>
          <a:stretch>
            <a:fillRect/>
          </a:stretch>
        </p:blipFill>
        <p:spPr>
          <a:xfrm>
            <a:off x="8561818" y="3616306"/>
            <a:ext cx="2840764" cy="2488762"/>
          </a:xfrm>
          <a:prstGeom prst="rect">
            <a:avLst/>
          </a:prstGeom>
        </p:spPr>
      </p:pic>
      <p:pic>
        <p:nvPicPr>
          <p:cNvPr id="25" name="Picture 24" descr="Chart, histogram&#10;&#10;Description automatically generated">
            <a:extLst>
              <a:ext uri="{FF2B5EF4-FFF2-40B4-BE49-F238E27FC236}">
                <a16:creationId xmlns:a16="http://schemas.microsoft.com/office/drawing/2014/main" id="{D68D3638-F2D2-470D-9EC7-F1FF9B4E0DDA}"/>
              </a:ext>
            </a:extLst>
          </p:cNvPr>
          <p:cNvPicPr>
            <a:picLocks noChangeAspect="1"/>
          </p:cNvPicPr>
          <p:nvPr/>
        </p:nvPicPr>
        <p:blipFill>
          <a:blip r:embed="rId6"/>
          <a:stretch>
            <a:fillRect/>
          </a:stretch>
        </p:blipFill>
        <p:spPr>
          <a:xfrm>
            <a:off x="8455477" y="1057844"/>
            <a:ext cx="2942231" cy="2558462"/>
          </a:xfrm>
          <a:prstGeom prst="rect">
            <a:avLst/>
          </a:prstGeom>
        </p:spPr>
      </p:pic>
      <p:sp>
        <p:nvSpPr>
          <p:cNvPr id="26" name="TextBox 25">
            <a:extLst>
              <a:ext uri="{FF2B5EF4-FFF2-40B4-BE49-F238E27FC236}">
                <a16:creationId xmlns:a16="http://schemas.microsoft.com/office/drawing/2014/main" id="{7386ABA8-5F58-4464-BE2F-3F5C13A2A562}"/>
              </a:ext>
            </a:extLst>
          </p:cNvPr>
          <p:cNvSpPr txBox="1"/>
          <p:nvPr/>
        </p:nvSpPr>
        <p:spPr>
          <a:xfrm>
            <a:off x="9750651" y="6154612"/>
            <a:ext cx="1072673" cy="307777"/>
          </a:xfrm>
          <a:prstGeom prst="rect">
            <a:avLst/>
          </a:prstGeom>
          <a:noFill/>
        </p:spPr>
        <p:txBody>
          <a:bodyPr wrap="square" rtlCol="0">
            <a:spAutoFit/>
          </a:bodyPr>
          <a:lstStyle/>
          <a:p>
            <a:r>
              <a:rPr lang="en-US" sz="1400" dirty="0"/>
              <a:t>Kong Tu</a:t>
            </a:r>
          </a:p>
        </p:txBody>
      </p:sp>
      <p:pic>
        <p:nvPicPr>
          <p:cNvPr id="20" name="Picture 19" descr="Logo&#10;&#10;Description automatically generated">
            <a:extLst>
              <a:ext uri="{FF2B5EF4-FFF2-40B4-BE49-F238E27FC236}">
                <a16:creationId xmlns:a16="http://schemas.microsoft.com/office/drawing/2014/main" id="{35C37FC7-A900-4319-A602-E7B8FB6D87BE}"/>
              </a:ext>
            </a:extLst>
          </p:cNvPr>
          <p:cNvPicPr>
            <a:picLocks noChangeAspect="1"/>
          </p:cNvPicPr>
          <p:nvPr/>
        </p:nvPicPr>
        <p:blipFill>
          <a:blip r:embed="rId7"/>
          <a:stretch>
            <a:fillRect/>
          </a:stretch>
        </p:blipFill>
        <p:spPr>
          <a:xfrm>
            <a:off x="11000781" y="121310"/>
            <a:ext cx="1011547" cy="728148"/>
          </a:xfrm>
          <a:prstGeom prst="rect">
            <a:avLst/>
          </a:prstGeom>
        </p:spPr>
      </p:pic>
    </p:spTree>
    <p:extLst>
      <p:ext uri="{BB962C8B-B14F-4D97-AF65-F5344CB8AC3E}">
        <p14:creationId xmlns:p14="http://schemas.microsoft.com/office/powerpoint/2010/main" val="27495171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4451E-020C-BE7A-8A43-F4F43139E47A}"/>
              </a:ext>
            </a:extLst>
          </p:cNvPr>
          <p:cNvSpPr>
            <a:spLocks noGrp="1"/>
          </p:cNvSpPr>
          <p:nvPr>
            <p:ph type="title"/>
          </p:nvPr>
        </p:nvSpPr>
        <p:spPr>
          <a:xfrm>
            <a:off x="838200" y="365126"/>
            <a:ext cx="10515600" cy="916346"/>
          </a:xfrm>
        </p:spPr>
        <p:txBody>
          <a:bodyPr/>
          <a:lstStyle/>
          <a:p>
            <a:r>
              <a:rPr lang="en-US" b="1" dirty="0">
                <a:solidFill>
                  <a:schemeClr val="accent1"/>
                </a:solidFill>
              </a:rPr>
              <a:t>EIC Project Schedule</a:t>
            </a:r>
          </a:p>
        </p:txBody>
      </p:sp>
      <p:grpSp>
        <p:nvGrpSpPr>
          <p:cNvPr id="6" name="Group 5">
            <a:extLst>
              <a:ext uri="{FF2B5EF4-FFF2-40B4-BE49-F238E27FC236}">
                <a16:creationId xmlns:a16="http://schemas.microsoft.com/office/drawing/2014/main" id="{4AABF63B-4A9B-6A2D-27C2-D3378035E54B}"/>
              </a:ext>
            </a:extLst>
          </p:cNvPr>
          <p:cNvGrpSpPr/>
          <p:nvPr/>
        </p:nvGrpSpPr>
        <p:grpSpPr>
          <a:xfrm>
            <a:off x="1356859" y="1350379"/>
            <a:ext cx="9206871" cy="5142496"/>
            <a:chOff x="1467218" y="708704"/>
            <a:chExt cx="9206871" cy="5142496"/>
          </a:xfrm>
        </p:grpSpPr>
        <p:sp>
          <p:nvSpPr>
            <p:cNvPr id="7" name="Right Arrow 6">
              <a:extLst>
                <a:ext uri="{FF2B5EF4-FFF2-40B4-BE49-F238E27FC236}">
                  <a16:creationId xmlns:a16="http://schemas.microsoft.com/office/drawing/2014/main" id="{144C2CB3-2FA6-4A16-C0AB-BF3C21CD91BD}"/>
                </a:ext>
              </a:extLst>
            </p:cNvPr>
            <p:cNvSpPr/>
            <p:nvPr/>
          </p:nvSpPr>
          <p:spPr>
            <a:xfrm>
              <a:off x="1737360" y="2286000"/>
              <a:ext cx="8936729" cy="481584"/>
            </a:xfrm>
            <a:prstGeom prst="rightArrow">
              <a:avLst/>
            </a:prstGeom>
            <a:gradFill flip="none" rotWithShape="1">
              <a:gsLst>
                <a:gs pos="0">
                  <a:srgbClr val="0432FF"/>
                </a:gs>
                <a:gs pos="54000">
                  <a:srgbClr val="0096FF"/>
                </a:gs>
                <a:gs pos="100000">
                  <a:schemeClr val="bg1"/>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a:endParaRPr>
            </a:p>
          </p:txBody>
        </p:sp>
        <p:cxnSp>
          <p:nvCxnSpPr>
            <p:cNvPr id="8" name="Straight Arrow Connector 7">
              <a:extLst>
                <a:ext uri="{FF2B5EF4-FFF2-40B4-BE49-F238E27FC236}">
                  <a16:creationId xmlns:a16="http://schemas.microsoft.com/office/drawing/2014/main" id="{13C975FD-8285-0893-8825-7DCD0AF26D4C}"/>
                </a:ext>
              </a:extLst>
            </p:cNvPr>
            <p:cNvCxnSpPr>
              <a:cxnSpLocks/>
            </p:cNvCxnSpPr>
            <p:nvPr/>
          </p:nvCxnSpPr>
          <p:spPr>
            <a:xfrm>
              <a:off x="1743456" y="2081784"/>
              <a:ext cx="0" cy="103632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87B257E-A6F3-A5F3-3D75-551DC09EDF1D}"/>
                </a:ext>
              </a:extLst>
            </p:cNvPr>
            <p:cNvSpPr txBox="1"/>
            <p:nvPr/>
          </p:nvSpPr>
          <p:spPr>
            <a:xfrm>
              <a:off x="1467218" y="1627583"/>
              <a:ext cx="737701" cy="461665"/>
            </a:xfrm>
            <a:prstGeom prst="rect">
              <a:avLst/>
            </a:prstGeom>
            <a:noFill/>
          </p:spPr>
          <p:txBody>
            <a:bodyPr wrap="none" rtlCol="0">
              <a:spAutoFit/>
            </a:bodyPr>
            <a:lstStyle/>
            <a:p>
              <a:pPr algn="ctr"/>
              <a:r>
                <a:rPr lang="en-US" sz="1200" dirty="0">
                  <a:solidFill>
                    <a:prstClr val="black"/>
                  </a:solidFill>
                  <a:latin typeface="Arial"/>
                </a:rPr>
                <a:t>CD-0</a:t>
              </a:r>
            </a:p>
            <a:p>
              <a:pPr algn="ctr"/>
              <a:r>
                <a:rPr lang="en-US" sz="1200" dirty="0">
                  <a:solidFill>
                    <a:prstClr val="black"/>
                  </a:solidFill>
                  <a:latin typeface="Arial"/>
                </a:rPr>
                <a:t>12/2019</a:t>
              </a:r>
            </a:p>
          </p:txBody>
        </p:sp>
        <p:cxnSp>
          <p:nvCxnSpPr>
            <p:cNvPr id="10" name="Straight Arrow Connector 9">
              <a:extLst>
                <a:ext uri="{FF2B5EF4-FFF2-40B4-BE49-F238E27FC236}">
                  <a16:creationId xmlns:a16="http://schemas.microsoft.com/office/drawing/2014/main" id="{C94FD867-EE90-5FA4-195E-75F7900F8BAF}"/>
                </a:ext>
              </a:extLst>
            </p:cNvPr>
            <p:cNvCxnSpPr>
              <a:cxnSpLocks/>
            </p:cNvCxnSpPr>
            <p:nvPr/>
          </p:nvCxnSpPr>
          <p:spPr>
            <a:xfrm>
              <a:off x="2757938" y="2078185"/>
              <a:ext cx="0" cy="103632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5A94B2D-0CD3-6C87-401F-8F33BD2D0C8E}"/>
                </a:ext>
              </a:extLst>
            </p:cNvPr>
            <p:cNvSpPr txBox="1"/>
            <p:nvPr/>
          </p:nvSpPr>
          <p:spPr>
            <a:xfrm>
              <a:off x="2396353" y="1630080"/>
              <a:ext cx="737702" cy="461665"/>
            </a:xfrm>
            <a:prstGeom prst="rect">
              <a:avLst/>
            </a:prstGeom>
            <a:noFill/>
          </p:spPr>
          <p:txBody>
            <a:bodyPr wrap="none" rtlCol="0">
              <a:spAutoFit/>
            </a:bodyPr>
            <a:lstStyle/>
            <a:p>
              <a:pPr algn="ctr"/>
              <a:r>
                <a:rPr lang="en-US" sz="1200" dirty="0">
                  <a:solidFill>
                    <a:prstClr val="black"/>
                  </a:solidFill>
                  <a:latin typeface="Arial"/>
                </a:rPr>
                <a:t>CD-1</a:t>
              </a:r>
            </a:p>
            <a:p>
              <a:pPr algn="ctr"/>
              <a:r>
                <a:rPr lang="en-US" sz="1200" dirty="0">
                  <a:solidFill>
                    <a:prstClr val="black"/>
                  </a:solidFill>
                  <a:latin typeface="Arial"/>
                </a:rPr>
                <a:t>06/2021</a:t>
              </a:r>
            </a:p>
          </p:txBody>
        </p:sp>
        <p:cxnSp>
          <p:nvCxnSpPr>
            <p:cNvPr id="12" name="Straight Arrow Connector 11">
              <a:extLst>
                <a:ext uri="{FF2B5EF4-FFF2-40B4-BE49-F238E27FC236}">
                  <a16:creationId xmlns:a16="http://schemas.microsoft.com/office/drawing/2014/main" id="{E59034DA-8971-D40D-B818-41AB10F9E43C}"/>
                </a:ext>
              </a:extLst>
            </p:cNvPr>
            <p:cNvCxnSpPr>
              <a:cxnSpLocks/>
            </p:cNvCxnSpPr>
            <p:nvPr/>
          </p:nvCxnSpPr>
          <p:spPr>
            <a:xfrm flipH="1">
              <a:off x="4043072" y="2076227"/>
              <a:ext cx="4840" cy="2413031"/>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A0A7394-BCBB-48A9-DC33-CC0C3E53DA53}"/>
                </a:ext>
              </a:extLst>
            </p:cNvPr>
            <p:cNvCxnSpPr>
              <a:cxnSpLocks/>
            </p:cNvCxnSpPr>
            <p:nvPr/>
          </p:nvCxnSpPr>
          <p:spPr>
            <a:xfrm>
              <a:off x="5196253" y="2077648"/>
              <a:ext cx="0" cy="1319339"/>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0A678A4-87C5-7585-98EC-BDCC13D7E2FE}"/>
                </a:ext>
              </a:extLst>
            </p:cNvPr>
            <p:cNvSpPr txBox="1"/>
            <p:nvPr/>
          </p:nvSpPr>
          <p:spPr>
            <a:xfrm>
              <a:off x="4736070" y="1664727"/>
              <a:ext cx="737702" cy="461665"/>
            </a:xfrm>
            <a:prstGeom prst="rect">
              <a:avLst/>
            </a:prstGeom>
            <a:noFill/>
          </p:spPr>
          <p:txBody>
            <a:bodyPr wrap="none" rtlCol="0">
              <a:spAutoFit/>
            </a:bodyPr>
            <a:lstStyle/>
            <a:p>
              <a:pPr algn="ctr"/>
              <a:r>
                <a:rPr lang="en-US" sz="1200" dirty="0">
                  <a:solidFill>
                    <a:prstClr val="black"/>
                  </a:solidFill>
                  <a:latin typeface="Arial"/>
                </a:rPr>
                <a:t>CD-3</a:t>
              </a:r>
            </a:p>
            <a:p>
              <a:pPr algn="ctr"/>
              <a:r>
                <a:rPr lang="en-US" sz="1200" dirty="0">
                  <a:solidFill>
                    <a:prstClr val="black"/>
                  </a:solidFill>
                  <a:latin typeface="Arial"/>
                </a:rPr>
                <a:t>04/2025</a:t>
              </a:r>
            </a:p>
          </p:txBody>
        </p:sp>
        <p:cxnSp>
          <p:nvCxnSpPr>
            <p:cNvPr id="15" name="Straight Arrow Connector 14">
              <a:extLst>
                <a:ext uri="{FF2B5EF4-FFF2-40B4-BE49-F238E27FC236}">
                  <a16:creationId xmlns:a16="http://schemas.microsoft.com/office/drawing/2014/main" id="{72A56619-36D7-E11A-25AE-5C4689F4F169}"/>
                </a:ext>
              </a:extLst>
            </p:cNvPr>
            <p:cNvCxnSpPr>
              <a:cxnSpLocks/>
            </p:cNvCxnSpPr>
            <p:nvPr/>
          </p:nvCxnSpPr>
          <p:spPr>
            <a:xfrm>
              <a:off x="8156509" y="2092659"/>
              <a:ext cx="0" cy="103632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2C8AFCB-A3D3-5EDF-4F56-42A7D9100FE1}"/>
                </a:ext>
              </a:extLst>
            </p:cNvPr>
            <p:cNvSpPr txBox="1"/>
            <p:nvPr/>
          </p:nvSpPr>
          <p:spPr>
            <a:xfrm>
              <a:off x="7782734" y="1449482"/>
              <a:ext cx="737702" cy="646331"/>
            </a:xfrm>
            <a:prstGeom prst="rect">
              <a:avLst/>
            </a:prstGeom>
            <a:noFill/>
          </p:spPr>
          <p:txBody>
            <a:bodyPr wrap="none" rtlCol="0">
              <a:spAutoFit/>
            </a:bodyPr>
            <a:lstStyle/>
            <a:p>
              <a:pPr algn="ctr"/>
              <a:r>
                <a:rPr lang="en-US" sz="1200" dirty="0">
                  <a:solidFill>
                    <a:prstClr val="black"/>
                  </a:solidFill>
                  <a:latin typeface="Arial"/>
                </a:rPr>
                <a:t>early</a:t>
              </a:r>
            </a:p>
            <a:p>
              <a:pPr algn="ctr"/>
              <a:r>
                <a:rPr lang="en-US" sz="1200" dirty="0">
                  <a:solidFill>
                    <a:prstClr val="black"/>
                  </a:solidFill>
                  <a:latin typeface="Arial"/>
                </a:rPr>
                <a:t>CD-4A</a:t>
              </a:r>
            </a:p>
            <a:p>
              <a:pPr algn="ctr"/>
              <a:r>
                <a:rPr lang="en-US" sz="1200" dirty="0">
                  <a:solidFill>
                    <a:prstClr val="black"/>
                  </a:solidFill>
                  <a:latin typeface="Arial"/>
                </a:rPr>
                <a:t>04/2031</a:t>
              </a:r>
            </a:p>
          </p:txBody>
        </p:sp>
        <p:cxnSp>
          <p:nvCxnSpPr>
            <p:cNvPr id="17" name="Straight Arrow Connector 16">
              <a:extLst>
                <a:ext uri="{FF2B5EF4-FFF2-40B4-BE49-F238E27FC236}">
                  <a16:creationId xmlns:a16="http://schemas.microsoft.com/office/drawing/2014/main" id="{2065BB2F-A3BC-9BF2-5CBF-1065D83D32FC}"/>
                </a:ext>
              </a:extLst>
            </p:cNvPr>
            <p:cNvCxnSpPr>
              <a:cxnSpLocks/>
            </p:cNvCxnSpPr>
            <p:nvPr/>
          </p:nvCxnSpPr>
          <p:spPr>
            <a:xfrm>
              <a:off x="9069958" y="2088553"/>
              <a:ext cx="0" cy="103632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7BFD184-4641-D28F-5441-71FD89E41245}"/>
                </a:ext>
              </a:extLst>
            </p:cNvPr>
            <p:cNvSpPr txBox="1"/>
            <p:nvPr/>
          </p:nvSpPr>
          <p:spPr>
            <a:xfrm>
              <a:off x="8618608" y="1451472"/>
              <a:ext cx="917239" cy="646331"/>
            </a:xfrm>
            <a:prstGeom prst="rect">
              <a:avLst/>
            </a:prstGeom>
            <a:noFill/>
          </p:spPr>
          <p:txBody>
            <a:bodyPr wrap="none" rtlCol="0">
              <a:spAutoFit/>
            </a:bodyPr>
            <a:lstStyle/>
            <a:p>
              <a:pPr algn="ctr"/>
              <a:r>
                <a:rPr lang="en-US" sz="1200" dirty="0">
                  <a:solidFill>
                    <a:prstClr val="black"/>
                  </a:solidFill>
                  <a:latin typeface="Arial"/>
                </a:rPr>
                <a:t>early CD-4</a:t>
              </a:r>
            </a:p>
            <a:p>
              <a:pPr algn="ctr"/>
              <a:r>
                <a:rPr lang="en-US" sz="1200" dirty="0">
                  <a:solidFill>
                    <a:prstClr val="black"/>
                  </a:solidFill>
                  <a:latin typeface="Arial"/>
                </a:rPr>
                <a:t>CD-4A</a:t>
              </a:r>
            </a:p>
            <a:p>
              <a:pPr algn="ctr"/>
              <a:r>
                <a:rPr lang="en-US" sz="1200" dirty="0">
                  <a:solidFill>
                    <a:prstClr val="black"/>
                  </a:solidFill>
                  <a:latin typeface="Arial"/>
                </a:rPr>
                <a:t>04/2032</a:t>
              </a:r>
            </a:p>
          </p:txBody>
        </p:sp>
        <p:cxnSp>
          <p:nvCxnSpPr>
            <p:cNvPr id="19" name="Straight Arrow Connector 18">
              <a:extLst>
                <a:ext uri="{FF2B5EF4-FFF2-40B4-BE49-F238E27FC236}">
                  <a16:creationId xmlns:a16="http://schemas.microsoft.com/office/drawing/2014/main" id="{75CD9201-E9C6-834C-555F-7229E970AD87}"/>
                </a:ext>
              </a:extLst>
            </p:cNvPr>
            <p:cNvCxnSpPr>
              <a:cxnSpLocks/>
            </p:cNvCxnSpPr>
            <p:nvPr/>
          </p:nvCxnSpPr>
          <p:spPr>
            <a:xfrm>
              <a:off x="10245535" y="2089839"/>
              <a:ext cx="0" cy="103632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9957EF9-9720-99E6-A090-6814E0236CAF}"/>
                </a:ext>
              </a:extLst>
            </p:cNvPr>
            <p:cNvSpPr txBox="1"/>
            <p:nvPr/>
          </p:nvSpPr>
          <p:spPr>
            <a:xfrm>
              <a:off x="9883952" y="1629542"/>
              <a:ext cx="737702" cy="461665"/>
            </a:xfrm>
            <a:prstGeom prst="rect">
              <a:avLst/>
            </a:prstGeom>
            <a:noFill/>
          </p:spPr>
          <p:txBody>
            <a:bodyPr wrap="none" rtlCol="0">
              <a:spAutoFit/>
            </a:bodyPr>
            <a:lstStyle/>
            <a:p>
              <a:pPr algn="ctr"/>
              <a:r>
                <a:rPr lang="en-US" sz="1200" dirty="0">
                  <a:solidFill>
                    <a:prstClr val="black"/>
                  </a:solidFill>
                  <a:latin typeface="Arial"/>
                </a:rPr>
                <a:t>CD-4</a:t>
              </a:r>
            </a:p>
            <a:p>
              <a:pPr algn="ctr"/>
              <a:r>
                <a:rPr lang="en-US" sz="1200" dirty="0">
                  <a:solidFill>
                    <a:prstClr val="black"/>
                  </a:solidFill>
                  <a:latin typeface="Arial"/>
                </a:rPr>
                <a:t>04/2034</a:t>
              </a:r>
            </a:p>
          </p:txBody>
        </p:sp>
        <p:cxnSp>
          <p:nvCxnSpPr>
            <p:cNvPr id="21" name="Straight Arrow Connector 20">
              <a:extLst>
                <a:ext uri="{FF2B5EF4-FFF2-40B4-BE49-F238E27FC236}">
                  <a16:creationId xmlns:a16="http://schemas.microsoft.com/office/drawing/2014/main" id="{9D1FCE34-AB6F-BE63-CB9D-BE212920F66A}"/>
                </a:ext>
              </a:extLst>
            </p:cNvPr>
            <p:cNvCxnSpPr/>
            <p:nvPr/>
          </p:nvCxnSpPr>
          <p:spPr>
            <a:xfrm>
              <a:off x="1834896" y="2882196"/>
              <a:ext cx="841248" cy="0"/>
            </a:xfrm>
            <a:prstGeom prst="straightConnector1">
              <a:avLst/>
            </a:prstGeom>
            <a:ln w="19050">
              <a:solidFill>
                <a:srgbClr val="00FA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88FAFE2-70AA-FB7D-6F8B-4EB898257385}"/>
                </a:ext>
              </a:extLst>
            </p:cNvPr>
            <p:cNvSpPr txBox="1"/>
            <p:nvPr/>
          </p:nvSpPr>
          <p:spPr>
            <a:xfrm>
              <a:off x="1851209" y="2966100"/>
              <a:ext cx="899605" cy="430887"/>
            </a:xfrm>
            <a:prstGeom prst="rect">
              <a:avLst/>
            </a:prstGeom>
            <a:noFill/>
          </p:spPr>
          <p:txBody>
            <a:bodyPr wrap="none" rtlCol="0">
              <a:spAutoFit/>
            </a:bodyPr>
            <a:lstStyle/>
            <a:p>
              <a:pPr algn="ctr"/>
              <a:r>
                <a:rPr lang="en-US" sz="1100" dirty="0">
                  <a:solidFill>
                    <a:srgbClr val="00FA00"/>
                  </a:solidFill>
                  <a:latin typeface="Arial"/>
                </a:rPr>
                <a:t>Conceptual</a:t>
              </a:r>
            </a:p>
            <a:p>
              <a:pPr algn="ctr"/>
              <a:r>
                <a:rPr lang="en-US" sz="1100" dirty="0">
                  <a:solidFill>
                    <a:srgbClr val="00FA00"/>
                  </a:solidFill>
                  <a:latin typeface="Arial"/>
                </a:rPr>
                <a:t>Design</a:t>
              </a:r>
            </a:p>
          </p:txBody>
        </p:sp>
        <p:cxnSp>
          <p:nvCxnSpPr>
            <p:cNvPr id="23" name="Straight Arrow Connector 22">
              <a:extLst>
                <a:ext uri="{FF2B5EF4-FFF2-40B4-BE49-F238E27FC236}">
                  <a16:creationId xmlns:a16="http://schemas.microsoft.com/office/drawing/2014/main" id="{A635F62B-C510-3F0E-6BE4-F2DDF4DC1667}"/>
                </a:ext>
              </a:extLst>
            </p:cNvPr>
            <p:cNvCxnSpPr>
              <a:cxnSpLocks/>
            </p:cNvCxnSpPr>
            <p:nvPr/>
          </p:nvCxnSpPr>
          <p:spPr>
            <a:xfrm>
              <a:off x="4118292" y="2984832"/>
              <a:ext cx="921592"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C0DBAC3-A954-1D74-E785-E27DAA925EFA}"/>
                </a:ext>
              </a:extLst>
            </p:cNvPr>
            <p:cNvSpPr txBox="1"/>
            <p:nvPr/>
          </p:nvSpPr>
          <p:spPr>
            <a:xfrm>
              <a:off x="4221472" y="2973593"/>
              <a:ext cx="625492" cy="430887"/>
            </a:xfrm>
            <a:prstGeom prst="rect">
              <a:avLst/>
            </a:prstGeom>
            <a:noFill/>
          </p:spPr>
          <p:txBody>
            <a:bodyPr wrap="none" rtlCol="0">
              <a:spAutoFit/>
            </a:bodyPr>
            <a:lstStyle/>
            <a:p>
              <a:pPr algn="ctr"/>
              <a:r>
                <a:rPr lang="en-US" sz="1100" dirty="0">
                  <a:solidFill>
                    <a:srgbClr val="FF0000"/>
                  </a:solidFill>
                  <a:latin typeface="Arial"/>
                </a:rPr>
                <a:t>Final</a:t>
              </a:r>
            </a:p>
            <a:p>
              <a:pPr algn="ctr"/>
              <a:r>
                <a:rPr lang="en-US" sz="1100" dirty="0">
                  <a:solidFill>
                    <a:srgbClr val="FF0000"/>
                  </a:solidFill>
                  <a:latin typeface="Arial"/>
                </a:rPr>
                <a:t>Design</a:t>
              </a:r>
            </a:p>
          </p:txBody>
        </p:sp>
        <p:cxnSp>
          <p:nvCxnSpPr>
            <p:cNvPr id="25" name="Straight Arrow Connector 24">
              <a:extLst>
                <a:ext uri="{FF2B5EF4-FFF2-40B4-BE49-F238E27FC236}">
                  <a16:creationId xmlns:a16="http://schemas.microsoft.com/office/drawing/2014/main" id="{98D2F22F-400E-0737-B239-9E04BB689C4E}"/>
                </a:ext>
              </a:extLst>
            </p:cNvPr>
            <p:cNvCxnSpPr>
              <a:cxnSpLocks/>
            </p:cNvCxnSpPr>
            <p:nvPr/>
          </p:nvCxnSpPr>
          <p:spPr>
            <a:xfrm>
              <a:off x="5366800" y="2896263"/>
              <a:ext cx="2545808" cy="0"/>
            </a:xfrm>
            <a:prstGeom prst="straightConnector1">
              <a:avLst/>
            </a:prstGeom>
            <a:ln w="19050">
              <a:solidFill>
                <a:srgbClr val="FF40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20A348A-360C-C7CC-AE1F-1BB8129A9D3A}"/>
                </a:ext>
              </a:extLst>
            </p:cNvPr>
            <p:cNvSpPr txBox="1"/>
            <p:nvPr/>
          </p:nvSpPr>
          <p:spPr>
            <a:xfrm>
              <a:off x="6071231" y="2942812"/>
              <a:ext cx="976549" cy="261610"/>
            </a:xfrm>
            <a:prstGeom prst="rect">
              <a:avLst/>
            </a:prstGeom>
            <a:noFill/>
          </p:spPr>
          <p:txBody>
            <a:bodyPr wrap="none" rtlCol="0">
              <a:spAutoFit/>
            </a:bodyPr>
            <a:lstStyle/>
            <a:p>
              <a:pPr algn="ctr"/>
              <a:r>
                <a:rPr lang="en-US" sz="1100" dirty="0">
                  <a:solidFill>
                    <a:srgbClr val="FF40FF"/>
                  </a:solidFill>
                  <a:latin typeface="Arial"/>
                </a:rPr>
                <a:t>Construction</a:t>
              </a:r>
            </a:p>
          </p:txBody>
        </p:sp>
        <p:cxnSp>
          <p:nvCxnSpPr>
            <p:cNvPr id="27" name="Straight Arrow Connector 26">
              <a:extLst>
                <a:ext uri="{FF2B5EF4-FFF2-40B4-BE49-F238E27FC236}">
                  <a16:creationId xmlns:a16="http://schemas.microsoft.com/office/drawing/2014/main" id="{38A15C50-5613-6CD2-E761-9A39DCEC6459}"/>
                </a:ext>
              </a:extLst>
            </p:cNvPr>
            <p:cNvCxnSpPr>
              <a:cxnSpLocks/>
            </p:cNvCxnSpPr>
            <p:nvPr/>
          </p:nvCxnSpPr>
          <p:spPr>
            <a:xfrm>
              <a:off x="7912608" y="2896263"/>
              <a:ext cx="2261616" cy="0"/>
            </a:xfrm>
            <a:prstGeom prst="straightConnector1">
              <a:avLst/>
            </a:prstGeom>
            <a:ln w="19050">
              <a:solidFill>
                <a:srgbClr val="FF40FF"/>
              </a:solidFill>
              <a:prstDash val="lgDash"/>
              <a:headEnd type="non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0BDFEE3-4DD4-4109-A91B-DBA80E582379}"/>
                </a:ext>
              </a:extLst>
            </p:cNvPr>
            <p:cNvSpPr txBox="1"/>
            <p:nvPr/>
          </p:nvSpPr>
          <p:spPr>
            <a:xfrm>
              <a:off x="5061295" y="3361133"/>
              <a:ext cx="1473480" cy="707886"/>
            </a:xfrm>
            <a:prstGeom prst="rect">
              <a:avLst/>
            </a:prstGeom>
            <a:noFill/>
          </p:spPr>
          <p:txBody>
            <a:bodyPr wrap="none" rtlCol="0">
              <a:spAutoFit/>
            </a:bodyPr>
            <a:lstStyle/>
            <a:p>
              <a:r>
                <a:rPr lang="en-US" sz="1000" dirty="0">
                  <a:solidFill>
                    <a:prstClr val="black"/>
                  </a:solidFill>
                  <a:latin typeface="Arial"/>
                </a:rPr>
                <a:t>Approve final design</a:t>
              </a:r>
            </a:p>
            <a:p>
              <a:r>
                <a:rPr lang="en-US" sz="1000" dirty="0">
                  <a:solidFill>
                    <a:prstClr val="black"/>
                  </a:solidFill>
                  <a:latin typeface="Arial"/>
                </a:rPr>
                <a:t>for all subdetectors</a:t>
              </a:r>
            </a:p>
            <a:p>
              <a:r>
                <a:rPr lang="en-US" sz="1000" dirty="0">
                  <a:solidFill>
                    <a:prstClr val="black"/>
                  </a:solidFill>
                  <a:latin typeface="Arial"/>
                </a:rPr>
                <a:t>Design Maturity: ~90%</a:t>
              </a:r>
            </a:p>
            <a:p>
              <a:r>
                <a:rPr lang="en-US" sz="1000" dirty="0">
                  <a:solidFill>
                    <a:prstClr val="black"/>
                  </a:solidFill>
                  <a:latin typeface="Arial"/>
                </a:rPr>
                <a:t>Need TDR</a:t>
              </a:r>
            </a:p>
          </p:txBody>
        </p:sp>
        <p:cxnSp>
          <p:nvCxnSpPr>
            <p:cNvPr id="29" name="Straight Arrow Connector 28">
              <a:extLst>
                <a:ext uri="{FF2B5EF4-FFF2-40B4-BE49-F238E27FC236}">
                  <a16:creationId xmlns:a16="http://schemas.microsoft.com/office/drawing/2014/main" id="{FF745B87-E85D-A28E-29CF-F8A2FF4073D7}"/>
                </a:ext>
              </a:extLst>
            </p:cNvPr>
            <p:cNvCxnSpPr>
              <a:cxnSpLocks/>
            </p:cNvCxnSpPr>
            <p:nvPr/>
          </p:nvCxnSpPr>
          <p:spPr>
            <a:xfrm>
              <a:off x="3414595" y="2394034"/>
              <a:ext cx="0" cy="1287951"/>
            </a:xfrm>
            <a:prstGeom prst="straightConnector1">
              <a:avLst/>
            </a:prstGeom>
            <a:ln w="31750">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FFE971E-C481-825E-7429-E45E1D9820E5}"/>
                </a:ext>
              </a:extLst>
            </p:cNvPr>
            <p:cNvSpPr txBox="1"/>
            <p:nvPr/>
          </p:nvSpPr>
          <p:spPr>
            <a:xfrm>
              <a:off x="2521562" y="3581583"/>
              <a:ext cx="1338828" cy="861774"/>
            </a:xfrm>
            <a:prstGeom prst="rect">
              <a:avLst/>
            </a:prstGeom>
            <a:noFill/>
          </p:spPr>
          <p:txBody>
            <a:bodyPr wrap="none" rtlCol="0">
              <a:spAutoFit/>
            </a:bodyPr>
            <a:lstStyle/>
            <a:p>
              <a:r>
                <a:rPr lang="en-US" sz="1000" dirty="0">
                  <a:solidFill>
                    <a:srgbClr val="0432FF"/>
                  </a:solidFill>
                  <a:latin typeface="Arial"/>
                </a:rPr>
                <a:t>January 2023:</a:t>
              </a:r>
            </a:p>
            <a:p>
              <a:r>
                <a:rPr lang="en-US" sz="1000" dirty="0">
                  <a:solidFill>
                    <a:prstClr val="black"/>
                  </a:solidFill>
                  <a:latin typeface="Arial"/>
                </a:rPr>
                <a:t>start change control </a:t>
              </a:r>
            </a:p>
            <a:p>
              <a:r>
                <a:rPr lang="en-US" sz="1000" dirty="0">
                  <a:solidFill>
                    <a:prstClr val="black"/>
                  </a:solidFill>
                  <a:latin typeface="Arial"/>
                </a:rPr>
                <a:t>process for detector</a:t>
              </a:r>
            </a:p>
            <a:p>
              <a:r>
                <a:rPr lang="en-US" sz="1000" dirty="0">
                  <a:solidFill>
                    <a:srgbClr val="0432FF"/>
                  </a:solidFill>
                  <a:latin typeface="Arial"/>
                </a:rPr>
                <a:t>April 2023:</a:t>
              </a:r>
            </a:p>
            <a:p>
              <a:r>
                <a:rPr lang="en-US" sz="1000" dirty="0">
                  <a:solidFill>
                    <a:prstClr val="black"/>
                  </a:solidFill>
                  <a:latin typeface="Arial"/>
                </a:rPr>
                <a:t>train EVMS process</a:t>
              </a:r>
            </a:p>
          </p:txBody>
        </p:sp>
        <p:sp>
          <p:nvSpPr>
            <p:cNvPr id="31" name="TextBox 30">
              <a:extLst>
                <a:ext uri="{FF2B5EF4-FFF2-40B4-BE49-F238E27FC236}">
                  <a16:creationId xmlns:a16="http://schemas.microsoft.com/office/drawing/2014/main" id="{0B72B25D-7A56-3CB6-9465-A2C5E40D3663}"/>
                </a:ext>
              </a:extLst>
            </p:cNvPr>
            <p:cNvSpPr txBox="1"/>
            <p:nvPr/>
          </p:nvSpPr>
          <p:spPr>
            <a:xfrm>
              <a:off x="7640102" y="3163345"/>
              <a:ext cx="1021433" cy="400110"/>
            </a:xfrm>
            <a:prstGeom prst="rect">
              <a:avLst/>
            </a:prstGeom>
            <a:noFill/>
          </p:spPr>
          <p:txBody>
            <a:bodyPr wrap="none" rtlCol="0">
              <a:spAutoFit/>
            </a:bodyPr>
            <a:lstStyle/>
            <a:p>
              <a:pPr algn="ctr"/>
              <a:r>
                <a:rPr lang="en-US" sz="1000" dirty="0">
                  <a:solidFill>
                    <a:prstClr val="black"/>
                  </a:solidFill>
                  <a:latin typeface="Arial"/>
                </a:rPr>
                <a:t>Transition into </a:t>
              </a:r>
            </a:p>
            <a:p>
              <a:pPr algn="ctr"/>
              <a:r>
                <a:rPr lang="en-US" sz="1000" dirty="0">
                  <a:solidFill>
                    <a:prstClr val="black"/>
                  </a:solidFill>
                  <a:latin typeface="Arial"/>
                </a:rPr>
                <a:t>Operations</a:t>
              </a:r>
            </a:p>
          </p:txBody>
        </p:sp>
        <p:sp>
          <p:nvSpPr>
            <p:cNvPr id="32" name="TextBox 31">
              <a:extLst>
                <a:ext uri="{FF2B5EF4-FFF2-40B4-BE49-F238E27FC236}">
                  <a16:creationId xmlns:a16="http://schemas.microsoft.com/office/drawing/2014/main" id="{8234F351-4367-10A6-B348-F984AFDA4E09}"/>
                </a:ext>
              </a:extLst>
            </p:cNvPr>
            <p:cNvSpPr txBox="1"/>
            <p:nvPr/>
          </p:nvSpPr>
          <p:spPr>
            <a:xfrm>
              <a:off x="9848686" y="3133048"/>
              <a:ext cx="808235" cy="707886"/>
            </a:xfrm>
            <a:prstGeom prst="rect">
              <a:avLst/>
            </a:prstGeom>
            <a:noFill/>
          </p:spPr>
          <p:txBody>
            <a:bodyPr wrap="none" rtlCol="0">
              <a:spAutoFit/>
            </a:bodyPr>
            <a:lstStyle/>
            <a:p>
              <a:pPr algn="ctr"/>
              <a:r>
                <a:rPr lang="en-US" sz="1000" dirty="0">
                  <a:solidFill>
                    <a:prstClr val="black"/>
                  </a:solidFill>
                  <a:latin typeface="Arial"/>
                </a:rPr>
                <a:t>Start of</a:t>
              </a:r>
            </a:p>
            <a:p>
              <a:pPr algn="ctr"/>
              <a:r>
                <a:rPr lang="en-US" sz="1000" dirty="0">
                  <a:solidFill>
                    <a:prstClr val="black"/>
                  </a:solidFill>
                  <a:latin typeface="Arial"/>
                </a:rPr>
                <a:t>Operations</a:t>
              </a:r>
            </a:p>
            <a:p>
              <a:pPr algn="ctr"/>
              <a:r>
                <a:rPr lang="en-US" sz="1000" dirty="0">
                  <a:solidFill>
                    <a:prstClr val="black"/>
                  </a:solidFill>
                  <a:latin typeface="Arial"/>
                </a:rPr>
                <a:t>&amp;</a:t>
              </a:r>
            </a:p>
            <a:p>
              <a:pPr algn="ctr"/>
              <a:r>
                <a:rPr lang="en-US" sz="1000" dirty="0">
                  <a:solidFill>
                    <a:prstClr val="black"/>
                  </a:solidFill>
                  <a:latin typeface="Arial"/>
                </a:rPr>
                <a:t>Science</a:t>
              </a:r>
            </a:p>
          </p:txBody>
        </p:sp>
        <p:cxnSp>
          <p:nvCxnSpPr>
            <p:cNvPr id="33" name="Straight Arrow Connector 32">
              <a:extLst>
                <a:ext uri="{FF2B5EF4-FFF2-40B4-BE49-F238E27FC236}">
                  <a16:creationId xmlns:a16="http://schemas.microsoft.com/office/drawing/2014/main" id="{C6048E56-5C72-108A-BEA6-1EAF6F4505A0}"/>
                </a:ext>
              </a:extLst>
            </p:cNvPr>
            <p:cNvCxnSpPr>
              <a:cxnSpLocks/>
            </p:cNvCxnSpPr>
            <p:nvPr/>
          </p:nvCxnSpPr>
          <p:spPr>
            <a:xfrm flipV="1">
              <a:off x="2827573" y="3313084"/>
              <a:ext cx="1127313" cy="1"/>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F45782E-653D-5081-72AC-790B879B7DF5}"/>
                </a:ext>
              </a:extLst>
            </p:cNvPr>
            <p:cNvSpPr txBox="1"/>
            <p:nvPr/>
          </p:nvSpPr>
          <p:spPr>
            <a:xfrm>
              <a:off x="2718165" y="3343840"/>
              <a:ext cx="1332416" cy="261610"/>
            </a:xfrm>
            <a:prstGeom prst="rect">
              <a:avLst/>
            </a:prstGeom>
            <a:noFill/>
          </p:spPr>
          <p:txBody>
            <a:bodyPr wrap="none" rtlCol="0">
              <a:spAutoFit/>
            </a:bodyPr>
            <a:lstStyle/>
            <a:p>
              <a:pPr algn="ctr"/>
              <a:r>
                <a:rPr lang="en-US" sz="1100" dirty="0">
                  <a:solidFill>
                    <a:srgbClr val="FF0000"/>
                  </a:solidFill>
                  <a:latin typeface="Arial"/>
                </a:rPr>
                <a:t>Final Design LLPs</a:t>
              </a:r>
            </a:p>
          </p:txBody>
        </p:sp>
        <p:sp>
          <p:nvSpPr>
            <p:cNvPr id="35" name="TextBox 34">
              <a:extLst>
                <a:ext uri="{FF2B5EF4-FFF2-40B4-BE49-F238E27FC236}">
                  <a16:creationId xmlns:a16="http://schemas.microsoft.com/office/drawing/2014/main" id="{D4F7F6F5-780A-2FD0-256A-9651E97CFC6C}"/>
                </a:ext>
              </a:extLst>
            </p:cNvPr>
            <p:cNvSpPr txBox="1"/>
            <p:nvPr/>
          </p:nvSpPr>
          <p:spPr>
            <a:xfrm>
              <a:off x="3691559" y="1587552"/>
              <a:ext cx="737701" cy="461665"/>
            </a:xfrm>
            <a:prstGeom prst="rect">
              <a:avLst/>
            </a:prstGeom>
            <a:noFill/>
          </p:spPr>
          <p:txBody>
            <a:bodyPr wrap="none" rtlCol="0">
              <a:spAutoFit/>
            </a:bodyPr>
            <a:lstStyle/>
            <a:p>
              <a:pPr algn="ctr"/>
              <a:r>
                <a:rPr lang="en-US" sz="1200" dirty="0">
                  <a:solidFill>
                    <a:prstClr val="black"/>
                  </a:solidFill>
                  <a:latin typeface="Arial"/>
                </a:rPr>
                <a:t>CD-3A</a:t>
              </a:r>
            </a:p>
            <a:p>
              <a:pPr algn="ctr"/>
              <a:r>
                <a:rPr lang="en-US" sz="1200" dirty="0">
                  <a:solidFill>
                    <a:prstClr val="black"/>
                  </a:solidFill>
                  <a:latin typeface="Arial"/>
                </a:rPr>
                <a:t>01/2024</a:t>
              </a:r>
            </a:p>
          </p:txBody>
        </p:sp>
        <p:cxnSp>
          <p:nvCxnSpPr>
            <p:cNvPr id="36" name="Straight Arrow Connector 35">
              <a:extLst>
                <a:ext uri="{FF2B5EF4-FFF2-40B4-BE49-F238E27FC236}">
                  <a16:creationId xmlns:a16="http://schemas.microsoft.com/office/drawing/2014/main" id="{C7B01A78-DF3F-E71A-E69B-46500AC6EC3A}"/>
                </a:ext>
              </a:extLst>
            </p:cNvPr>
            <p:cNvCxnSpPr>
              <a:cxnSpLocks/>
            </p:cNvCxnSpPr>
            <p:nvPr/>
          </p:nvCxnSpPr>
          <p:spPr>
            <a:xfrm flipV="1">
              <a:off x="2893165" y="2855700"/>
              <a:ext cx="1849071" cy="663"/>
            </a:xfrm>
            <a:prstGeom prst="straightConnector1">
              <a:avLst/>
            </a:prstGeom>
            <a:ln w="19050">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60E912B-BD36-FA74-5D44-2A844A341F8A}"/>
                </a:ext>
              </a:extLst>
            </p:cNvPr>
            <p:cNvSpPr txBox="1"/>
            <p:nvPr/>
          </p:nvSpPr>
          <p:spPr>
            <a:xfrm>
              <a:off x="3286793" y="2882197"/>
              <a:ext cx="891591" cy="430887"/>
            </a:xfrm>
            <a:prstGeom prst="rect">
              <a:avLst/>
            </a:prstGeom>
            <a:noFill/>
          </p:spPr>
          <p:txBody>
            <a:bodyPr wrap="none" rtlCol="0">
              <a:spAutoFit/>
            </a:bodyPr>
            <a:lstStyle/>
            <a:p>
              <a:pPr algn="ctr"/>
              <a:r>
                <a:rPr lang="en-US" sz="1100" dirty="0">
                  <a:solidFill>
                    <a:srgbClr val="0432FF"/>
                  </a:solidFill>
                  <a:latin typeface="Arial"/>
                </a:rPr>
                <a:t>Preliminary</a:t>
              </a:r>
            </a:p>
            <a:p>
              <a:pPr algn="ctr"/>
              <a:r>
                <a:rPr lang="en-US" sz="1100" dirty="0">
                  <a:solidFill>
                    <a:srgbClr val="0432FF"/>
                  </a:solidFill>
                  <a:latin typeface="Arial"/>
                </a:rPr>
                <a:t>Design</a:t>
              </a:r>
            </a:p>
          </p:txBody>
        </p:sp>
        <p:sp>
          <p:nvSpPr>
            <p:cNvPr id="38" name="TextBox 37">
              <a:extLst>
                <a:ext uri="{FF2B5EF4-FFF2-40B4-BE49-F238E27FC236}">
                  <a16:creationId xmlns:a16="http://schemas.microsoft.com/office/drawing/2014/main" id="{F85FF939-828D-B7C8-0FE5-A6ADE4EAFFDD}"/>
                </a:ext>
              </a:extLst>
            </p:cNvPr>
            <p:cNvSpPr txBox="1"/>
            <p:nvPr/>
          </p:nvSpPr>
          <p:spPr>
            <a:xfrm>
              <a:off x="3193046" y="4527761"/>
              <a:ext cx="1891865" cy="1323439"/>
            </a:xfrm>
            <a:prstGeom prst="rect">
              <a:avLst/>
            </a:prstGeom>
            <a:noFill/>
          </p:spPr>
          <p:txBody>
            <a:bodyPr wrap="none" rtlCol="0">
              <a:spAutoFit/>
            </a:bodyPr>
            <a:lstStyle/>
            <a:p>
              <a:r>
                <a:rPr lang="en-US" sz="1000" dirty="0">
                  <a:solidFill>
                    <a:prstClr val="black"/>
                  </a:solidFill>
                  <a:latin typeface="Arial"/>
                </a:rPr>
                <a:t>Define Baseline:</a:t>
              </a:r>
            </a:p>
            <a:p>
              <a:r>
                <a:rPr lang="en-US" sz="1000" dirty="0">
                  <a:solidFill>
                    <a:prstClr val="black"/>
                  </a:solidFill>
                  <a:latin typeface="Arial"/>
                </a:rPr>
                <a:t>Subdetector technologies, </a:t>
              </a:r>
            </a:p>
            <a:p>
              <a:r>
                <a:rPr lang="en-US" sz="1000" dirty="0">
                  <a:solidFill>
                    <a:prstClr val="black"/>
                  </a:solidFill>
                  <a:latin typeface="Arial"/>
                </a:rPr>
                <a:t>Scope, Cost  &amp; Schedule</a:t>
              </a:r>
            </a:p>
            <a:p>
              <a:r>
                <a:rPr lang="en-US" sz="1000" dirty="0">
                  <a:solidFill>
                    <a:prstClr val="black"/>
                  </a:solidFill>
                  <a:latin typeface="Arial"/>
                </a:rPr>
                <a:t>Long Lead Procurement items</a:t>
              </a:r>
            </a:p>
            <a:p>
              <a:r>
                <a:rPr lang="en-US" sz="1000" dirty="0">
                  <a:solidFill>
                    <a:prstClr val="black"/>
                  </a:solidFill>
                  <a:latin typeface="Arial"/>
                </a:rPr>
                <a:t>Design Maturity: ~90%</a:t>
              </a:r>
            </a:p>
            <a:p>
              <a:r>
                <a:rPr lang="en-US" sz="1000" dirty="0">
                  <a:solidFill>
                    <a:prstClr val="black"/>
                  </a:solidFill>
                  <a:latin typeface="Arial"/>
                </a:rPr>
                <a:t>Plan is tracked through EVMS</a:t>
              </a:r>
            </a:p>
            <a:p>
              <a:r>
                <a:rPr lang="en-US" sz="1000" dirty="0">
                  <a:solidFill>
                    <a:prstClr val="black"/>
                  </a:solidFill>
                  <a:latin typeface="Arial"/>
                </a:rPr>
                <a:t>&amp; Change control process</a:t>
              </a:r>
            </a:p>
            <a:p>
              <a:r>
                <a:rPr lang="en-US" sz="1000" dirty="0">
                  <a:solidFill>
                    <a:prstClr val="black"/>
                  </a:solidFill>
                  <a:latin typeface="Arial"/>
                </a:rPr>
                <a:t>Need TDR for LLPs</a:t>
              </a:r>
            </a:p>
          </p:txBody>
        </p:sp>
        <p:cxnSp>
          <p:nvCxnSpPr>
            <p:cNvPr id="39" name="Straight Arrow Connector 38">
              <a:extLst>
                <a:ext uri="{FF2B5EF4-FFF2-40B4-BE49-F238E27FC236}">
                  <a16:creationId xmlns:a16="http://schemas.microsoft.com/office/drawing/2014/main" id="{9DCF78D8-C51B-AE53-255B-16C8F85E0548}"/>
                </a:ext>
              </a:extLst>
            </p:cNvPr>
            <p:cNvCxnSpPr>
              <a:cxnSpLocks/>
              <a:stCxn id="40" idx="2"/>
            </p:cNvCxnSpPr>
            <p:nvPr/>
          </p:nvCxnSpPr>
          <p:spPr>
            <a:xfrm>
              <a:off x="4802503" y="1766956"/>
              <a:ext cx="11497" cy="230433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15F5240-B573-4920-896E-4D7D6B663C54}"/>
                </a:ext>
              </a:extLst>
            </p:cNvPr>
            <p:cNvSpPr txBox="1"/>
            <p:nvPr/>
          </p:nvSpPr>
          <p:spPr>
            <a:xfrm>
              <a:off x="4433651" y="1305292"/>
              <a:ext cx="737702" cy="461665"/>
            </a:xfrm>
            <a:prstGeom prst="rect">
              <a:avLst/>
            </a:prstGeom>
            <a:noFill/>
          </p:spPr>
          <p:txBody>
            <a:bodyPr wrap="none" rtlCol="0">
              <a:spAutoFit/>
            </a:bodyPr>
            <a:lstStyle/>
            <a:p>
              <a:pPr algn="ctr"/>
              <a:r>
                <a:rPr lang="en-US" sz="1200" dirty="0">
                  <a:solidFill>
                    <a:prstClr val="black"/>
                  </a:solidFill>
                  <a:latin typeface="Arial"/>
                </a:rPr>
                <a:t>CD-2</a:t>
              </a:r>
            </a:p>
            <a:p>
              <a:pPr algn="ctr"/>
              <a:r>
                <a:rPr lang="en-US" sz="1200" dirty="0">
                  <a:solidFill>
                    <a:prstClr val="black"/>
                  </a:solidFill>
                  <a:latin typeface="Arial"/>
                </a:rPr>
                <a:t>01/2025</a:t>
              </a:r>
            </a:p>
          </p:txBody>
        </p:sp>
        <p:sp>
          <p:nvSpPr>
            <p:cNvPr id="41" name="TextBox 40">
              <a:extLst>
                <a:ext uri="{FF2B5EF4-FFF2-40B4-BE49-F238E27FC236}">
                  <a16:creationId xmlns:a16="http://schemas.microsoft.com/office/drawing/2014/main" id="{2FFBE8F9-0B57-4ADF-6C8D-DE5416CCCFC7}"/>
                </a:ext>
              </a:extLst>
            </p:cNvPr>
            <p:cNvSpPr txBox="1"/>
            <p:nvPr/>
          </p:nvSpPr>
          <p:spPr>
            <a:xfrm>
              <a:off x="4676388" y="4059033"/>
              <a:ext cx="1731564" cy="707886"/>
            </a:xfrm>
            <a:prstGeom prst="rect">
              <a:avLst/>
            </a:prstGeom>
            <a:noFill/>
          </p:spPr>
          <p:txBody>
            <a:bodyPr wrap="none" rtlCol="0">
              <a:spAutoFit/>
            </a:bodyPr>
            <a:lstStyle/>
            <a:p>
              <a:r>
                <a:rPr lang="en-US" sz="1000" dirty="0">
                  <a:solidFill>
                    <a:prstClr val="black"/>
                  </a:solidFill>
                  <a:latin typeface="Arial"/>
                </a:rPr>
                <a:t>Approve preliminary design</a:t>
              </a:r>
            </a:p>
            <a:p>
              <a:r>
                <a:rPr lang="en-US" sz="1000" dirty="0">
                  <a:solidFill>
                    <a:prstClr val="black"/>
                  </a:solidFill>
                  <a:latin typeface="Arial"/>
                </a:rPr>
                <a:t>for all subdetectors</a:t>
              </a:r>
            </a:p>
            <a:p>
              <a:r>
                <a:rPr lang="en-US" sz="1000" dirty="0">
                  <a:solidFill>
                    <a:prstClr val="black"/>
                  </a:solidFill>
                  <a:latin typeface="Arial"/>
                </a:rPr>
                <a:t>Design Maturity: &gt;60%</a:t>
              </a:r>
            </a:p>
            <a:p>
              <a:r>
                <a:rPr lang="en-US" sz="1000" dirty="0">
                  <a:solidFill>
                    <a:prstClr val="black"/>
                  </a:solidFill>
                  <a:latin typeface="Arial"/>
                </a:rPr>
                <a:t>Need “pre-”TDR</a:t>
              </a:r>
            </a:p>
          </p:txBody>
        </p:sp>
        <p:cxnSp>
          <p:nvCxnSpPr>
            <p:cNvPr id="42" name="Straight Arrow Connector 41">
              <a:extLst>
                <a:ext uri="{FF2B5EF4-FFF2-40B4-BE49-F238E27FC236}">
                  <a16:creationId xmlns:a16="http://schemas.microsoft.com/office/drawing/2014/main" id="{8244D46F-C03B-6E49-59FF-11A6DBA5FE52}"/>
                </a:ext>
              </a:extLst>
            </p:cNvPr>
            <p:cNvCxnSpPr>
              <a:cxnSpLocks/>
            </p:cNvCxnSpPr>
            <p:nvPr/>
          </p:nvCxnSpPr>
          <p:spPr>
            <a:xfrm>
              <a:off x="5366800" y="1327017"/>
              <a:ext cx="0" cy="1308737"/>
            </a:xfrm>
            <a:prstGeom prst="straightConnector1">
              <a:avLst/>
            </a:prstGeom>
            <a:ln w="31750">
              <a:solidFill>
                <a:schemeClr val="tx1"/>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C6F8987-0449-87F1-AD5E-FC22AB58D8AF}"/>
                </a:ext>
              </a:extLst>
            </p:cNvPr>
            <p:cNvSpPr txBox="1"/>
            <p:nvPr/>
          </p:nvSpPr>
          <p:spPr>
            <a:xfrm>
              <a:off x="4690172" y="708704"/>
              <a:ext cx="1353256" cy="646331"/>
            </a:xfrm>
            <a:prstGeom prst="rect">
              <a:avLst/>
            </a:prstGeom>
            <a:noFill/>
          </p:spPr>
          <p:txBody>
            <a:bodyPr wrap="none" rtlCol="0">
              <a:spAutoFit/>
            </a:bodyPr>
            <a:lstStyle/>
            <a:p>
              <a:pPr algn="ctr"/>
              <a:r>
                <a:rPr lang="en-US" sz="1200" dirty="0">
                  <a:solidFill>
                    <a:prstClr val="black"/>
                  </a:solidFill>
                  <a:latin typeface="Arial" panose="020B0604020202020204" pitchFamily="34" charset="0"/>
                  <a:cs typeface="Arial" panose="020B0604020202020204" pitchFamily="34" charset="0"/>
                </a:rPr>
                <a:t>Conclusion of</a:t>
              </a:r>
            </a:p>
            <a:p>
              <a:pPr algn="ctr"/>
              <a:r>
                <a:rPr lang="en-US" sz="1200" dirty="0">
                  <a:solidFill>
                    <a:prstClr val="black"/>
                  </a:solidFill>
                  <a:latin typeface="Arial" panose="020B0604020202020204" pitchFamily="34" charset="0"/>
                  <a:cs typeface="Arial" panose="020B0604020202020204" pitchFamily="34" charset="0"/>
                </a:rPr>
                <a:t>RHIC Operations</a:t>
              </a:r>
            </a:p>
            <a:p>
              <a:pPr algn="ctr"/>
              <a:r>
                <a:rPr lang="en-US" sz="1200" dirty="0">
                  <a:solidFill>
                    <a:prstClr val="black"/>
                  </a:solidFill>
                  <a:latin typeface="Arial" panose="020B0604020202020204" pitchFamily="34" charset="0"/>
                  <a:cs typeface="Arial" panose="020B0604020202020204" pitchFamily="34" charset="0"/>
                </a:rPr>
                <a:t>06/2025</a:t>
              </a:r>
            </a:p>
          </p:txBody>
        </p:sp>
      </p:grpSp>
      <p:sp>
        <p:nvSpPr>
          <p:cNvPr id="44" name="Date Placeholder 43">
            <a:extLst>
              <a:ext uri="{FF2B5EF4-FFF2-40B4-BE49-F238E27FC236}">
                <a16:creationId xmlns:a16="http://schemas.microsoft.com/office/drawing/2014/main" id="{40FA510E-C868-4EC9-856B-6E4B1CB0D379}"/>
              </a:ext>
            </a:extLst>
          </p:cNvPr>
          <p:cNvSpPr>
            <a:spLocks noGrp="1"/>
          </p:cNvSpPr>
          <p:nvPr>
            <p:ph type="dt" sz="half" idx="10"/>
          </p:nvPr>
        </p:nvSpPr>
        <p:spPr/>
        <p:txBody>
          <a:bodyPr/>
          <a:lstStyle/>
          <a:p>
            <a:r>
              <a:rPr lang="en-US"/>
              <a:t>6/9/2023</a:t>
            </a:r>
          </a:p>
        </p:txBody>
      </p:sp>
      <p:sp>
        <p:nvSpPr>
          <p:cNvPr id="45" name="Footer Placeholder 44">
            <a:extLst>
              <a:ext uri="{FF2B5EF4-FFF2-40B4-BE49-F238E27FC236}">
                <a16:creationId xmlns:a16="http://schemas.microsoft.com/office/drawing/2014/main" id="{2CAF9644-E48A-48DA-AD68-808F3B64B952}"/>
              </a:ext>
            </a:extLst>
          </p:cNvPr>
          <p:cNvSpPr>
            <a:spLocks noGrp="1"/>
          </p:cNvSpPr>
          <p:nvPr>
            <p:ph type="ftr" sz="quarter" idx="11"/>
          </p:nvPr>
        </p:nvSpPr>
        <p:spPr/>
        <p:txBody>
          <a:bodyPr/>
          <a:lstStyle/>
          <a:p>
            <a:r>
              <a:rPr lang="en-US"/>
              <a:t>2023 CTEQ Summer School</a:t>
            </a:r>
          </a:p>
        </p:txBody>
      </p:sp>
      <p:sp>
        <p:nvSpPr>
          <p:cNvPr id="46" name="Slide Number Placeholder 45">
            <a:extLst>
              <a:ext uri="{FF2B5EF4-FFF2-40B4-BE49-F238E27FC236}">
                <a16:creationId xmlns:a16="http://schemas.microsoft.com/office/drawing/2014/main" id="{0922CEDD-6DB1-4EC0-BA2A-BB8465442759}"/>
              </a:ext>
            </a:extLst>
          </p:cNvPr>
          <p:cNvSpPr>
            <a:spLocks noGrp="1"/>
          </p:cNvSpPr>
          <p:nvPr>
            <p:ph type="sldNum" sz="quarter" idx="12"/>
          </p:nvPr>
        </p:nvSpPr>
        <p:spPr/>
        <p:txBody>
          <a:bodyPr/>
          <a:lstStyle/>
          <a:p>
            <a:fld id="{00A14187-AF44-4271-AA62-1C5C376B8E74}" type="slidenum">
              <a:rPr lang="en-US" smtClean="0"/>
              <a:t>49</a:t>
            </a:fld>
            <a:endParaRPr lang="en-US"/>
          </a:p>
        </p:txBody>
      </p:sp>
      <p:sp>
        <p:nvSpPr>
          <p:cNvPr id="3" name="Rectangle 2">
            <a:extLst>
              <a:ext uri="{FF2B5EF4-FFF2-40B4-BE49-F238E27FC236}">
                <a16:creationId xmlns:a16="http://schemas.microsoft.com/office/drawing/2014/main" id="{A0886842-0D4B-9422-6B62-C311DBB8EBF6}"/>
              </a:ext>
            </a:extLst>
          </p:cNvPr>
          <p:cNvSpPr/>
          <p:nvPr/>
        </p:nvSpPr>
        <p:spPr>
          <a:xfrm>
            <a:off x="3023696" y="5169436"/>
            <a:ext cx="1905829" cy="136194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982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EB6B3-25BF-840B-4AEA-76497D00BC0F}"/>
              </a:ext>
            </a:extLst>
          </p:cNvPr>
          <p:cNvSpPr>
            <a:spLocks noGrp="1"/>
          </p:cNvSpPr>
          <p:nvPr>
            <p:ph type="title"/>
          </p:nvPr>
        </p:nvSpPr>
        <p:spPr>
          <a:xfrm>
            <a:off x="784412" y="194935"/>
            <a:ext cx="10515600" cy="872004"/>
          </a:xfrm>
        </p:spPr>
        <p:txBody>
          <a:bodyPr/>
          <a:lstStyle/>
          <a:p>
            <a:r>
              <a:rPr lang="en-US" b="1" dirty="0">
                <a:solidFill>
                  <a:schemeClr val="accent1"/>
                </a:solidFill>
              </a:rPr>
              <a:t>EIC Machine Parameters</a:t>
            </a:r>
          </a:p>
        </p:txBody>
      </p:sp>
      <p:pic>
        <p:nvPicPr>
          <p:cNvPr id="7" name="Picture 6">
            <a:extLst>
              <a:ext uri="{FF2B5EF4-FFF2-40B4-BE49-F238E27FC236}">
                <a16:creationId xmlns:a16="http://schemas.microsoft.com/office/drawing/2014/main" id="{5613675F-8FFD-E944-35B1-0A53D9B6FD61}"/>
              </a:ext>
            </a:extLst>
          </p:cNvPr>
          <p:cNvPicPr>
            <a:picLocks noChangeAspect="1"/>
          </p:cNvPicPr>
          <p:nvPr/>
        </p:nvPicPr>
        <p:blipFill>
          <a:blip r:embed="rId2"/>
          <a:stretch>
            <a:fillRect/>
          </a:stretch>
        </p:blipFill>
        <p:spPr>
          <a:xfrm>
            <a:off x="666548" y="1146183"/>
            <a:ext cx="4543041" cy="2451106"/>
          </a:xfrm>
          <a:prstGeom prst="rect">
            <a:avLst/>
          </a:prstGeom>
        </p:spPr>
      </p:pic>
      <p:sp>
        <p:nvSpPr>
          <p:cNvPr id="8" name="Content Placeholder 2">
            <a:extLst>
              <a:ext uri="{FF2B5EF4-FFF2-40B4-BE49-F238E27FC236}">
                <a16:creationId xmlns:a16="http://schemas.microsoft.com/office/drawing/2014/main" id="{E8832580-236B-22BE-830B-1F9439D9837C}"/>
              </a:ext>
            </a:extLst>
          </p:cNvPr>
          <p:cNvSpPr txBox="1">
            <a:spLocks/>
          </p:cNvSpPr>
          <p:nvPr/>
        </p:nvSpPr>
        <p:spPr>
          <a:xfrm>
            <a:off x="784412" y="3676533"/>
            <a:ext cx="5437095" cy="2933475"/>
          </a:xfrm>
          <a:prstGeom prst="rect">
            <a:avLst/>
          </a:prstGeom>
        </p:spPr>
        <p:txBody>
          <a:bodyPr>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hangingPunct="1">
              <a:lnSpc>
                <a:spcPct val="110000"/>
              </a:lnSpc>
              <a:spcBef>
                <a:spcPts val="0"/>
              </a:spcBef>
            </a:pPr>
            <a:r>
              <a:rPr lang="en-US" sz="2000" b="1" dirty="0">
                <a:sym typeface="Wingdings" pitchFamily="2" charset="2"/>
              </a:rPr>
              <a:t>Center of mass energy: 20 – 140 GeV</a:t>
            </a:r>
          </a:p>
          <a:p>
            <a:pPr lvl="1" hangingPunct="1">
              <a:lnSpc>
                <a:spcPct val="110000"/>
              </a:lnSpc>
              <a:spcBef>
                <a:spcPts val="0"/>
              </a:spcBef>
            </a:pPr>
            <a:r>
              <a:rPr lang="en-US" sz="1800" b="1" dirty="0"/>
              <a:t>Electrons: 2.5 – 18 GeV</a:t>
            </a:r>
          </a:p>
          <a:p>
            <a:pPr lvl="1" hangingPunct="1">
              <a:lnSpc>
                <a:spcPct val="110000"/>
              </a:lnSpc>
              <a:spcBef>
                <a:spcPts val="0"/>
              </a:spcBef>
            </a:pPr>
            <a:r>
              <a:rPr lang="en-US" sz="1800" b="1" dirty="0"/>
              <a:t>Protons</a:t>
            </a:r>
            <a:r>
              <a:rPr lang="en-US" sz="1800" b="1" dirty="0">
                <a:sym typeface="Wingdings" pitchFamily="2" charset="2"/>
              </a:rPr>
              <a:t>: 40 – 275 GeV (ions: Z/A x </a:t>
            </a:r>
            <a:r>
              <a:rPr lang="en-US" sz="1800" b="1" dirty="0" err="1">
                <a:sym typeface="Wingdings" pitchFamily="2" charset="2"/>
              </a:rPr>
              <a:t>E</a:t>
            </a:r>
            <a:r>
              <a:rPr lang="en-US" sz="1800" b="1" baseline="-25000" dirty="0" err="1">
                <a:sym typeface="Wingdings" pitchFamily="2" charset="2"/>
              </a:rPr>
              <a:t>proton</a:t>
            </a:r>
            <a:r>
              <a:rPr lang="en-US" sz="1800" b="1" dirty="0">
                <a:sym typeface="Wingdings" pitchFamily="2" charset="2"/>
              </a:rPr>
              <a:t>)</a:t>
            </a:r>
          </a:p>
          <a:p>
            <a:pPr hangingPunct="1">
              <a:lnSpc>
                <a:spcPct val="110000"/>
              </a:lnSpc>
              <a:spcBef>
                <a:spcPts val="0"/>
              </a:spcBef>
            </a:pPr>
            <a:r>
              <a:rPr lang="en-US" sz="2000" b="1" dirty="0">
                <a:sym typeface="Wingdings" pitchFamily="2" charset="2"/>
              </a:rPr>
              <a:t>Luminosity: 10</a:t>
            </a:r>
            <a:r>
              <a:rPr lang="en-US" sz="2000" b="1" baseline="30000" dirty="0">
                <a:sym typeface="Wingdings" pitchFamily="2" charset="2"/>
              </a:rPr>
              <a:t>34</a:t>
            </a:r>
            <a:r>
              <a:rPr lang="en-US" sz="2000" b="1" dirty="0">
                <a:sym typeface="Wingdings" pitchFamily="2" charset="2"/>
              </a:rPr>
              <a:t> /cm</a:t>
            </a:r>
            <a:r>
              <a:rPr lang="en-US" sz="2000" b="1" baseline="30000" dirty="0">
                <a:sym typeface="Wingdings" pitchFamily="2" charset="2"/>
              </a:rPr>
              <a:t>2</a:t>
            </a:r>
            <a:r>
              <a:rPr lang="en-US" sz="2000" b="1" dirty="0">
                <a:sym typeface="Wingdings" pitchFamily="2" charset="2"/>
              </a:rPr>
              <a:t>/sec</a:t>
            </a:r>
          </a:p>
          <a:p>
            <a:pPr hangingPunct="1">
              <a:lnSpc>
                <a:spcPct val="110000"/>
              </a:lnSpc>
              <a:spcBef>
                <a:spcPts val="0"/>
              </a:spcBef>
            </a:pPr>
            <a:r>
              <a:rPr lang="en-US" sz="2000" b="1" dirty="0">
                <a:sym typeface="Wingdings" pitchFamily="2" charset="2"/>
              </a:rPr>
              <a:t>Polarization: &lt;70% (both electron and ion)</a:t>
            </a:r>
          </a:p>
          <a:p>
            <a:pPr hangingPunct="1">
              <a:lnSpc>
                <a:spcPct val="110000"/>
              </a:lnSpc>
              <a:spcBef>
                <a:spcPts val="0"/>
              </a:spcBef>
            </a:pPr>
            <a:r>
              <a:rPr lang="en-US" sz="2000" b="1" dirty="0">
                <a:sym typeface="Wingdings" pitchFamily="2" charset="2"/>
              </a:rPr>
              <a:t>Ion Species: proton - Uranium</a:t>
            </a:r>
          </a:p>
          <a:p>
            <a:pPr hangingPunct="1">
              <a:lnSpc>
                <a:spcPct val="110000"/>
              </a:lnSpc>
              <a:spcBef>
                <a:spcPts val="0"/>
              </a:spcBef>
            </a:pPr>
            <a:r>
              <a:rPr lang="en-US" sz="2000" b="1" dirty="0">
                <a:sym typeface="Wingdings" pitchFamily="2" charset="2"/>
              </a:rPr>
              <a:t>Detectors: up to 2 interaction regions </a:t>
            </a:r>
            <a:br>
              <a:rPr lang="en-US" sz="2000" b="1" dirty="0">
                <a:sym typeface="Wingdings" pitchFamily="2" charset="2"/>
              </a:rPr>
            </a:br>
            <a:r>
              <a:rPr lang="en-US" sz="2000" b="1" dirty="0">
                <a:sym typeface="Wingdings" pitchFamily="2" charset="2"/>
              </a:rPr>
              <a:t>with (almost) complete coverage</a:t>
            </a:r>
          </a:p>
        </p:txBody>
      </p:sp>
      <p:sp>
        <p:nvSpPr>
          <p:cNvPr id="6" name="Date Placeholder 5">
            <a:extLst>
              <a:ext uri="{FF2B5EF4-FFF2-40B4-BE49-F238E27FC236}">
                <a16:creationId xmlns:a16="http://schemas.microsoft.com/office/drawing/2014/main" id="{81C461BF-B4B7-4CBC-9388-AE82ACC6AA9B}"/>
              </a:ext>
            </a:extLst>
          </p:cNvPr>
          <p:cNvSpPr>
            <a:spLocks noGrp="1"/>
          </p:cNvSpPr>
          <p:nvPr>
            <p:ph type="dt" sz="half" idx="10"/>
          </p:nvPr>
        </p:nvSpPr>
        <p:spPr/>
        <p:txBody>
          <a:bodyPr/>
          <a:lstStyle/>
          <a:p>
            <a:r>
              <a:rPr lang="en-US"/>
              <a:t>6/9/2023</a:t>
            </a:r>
          </a:p>
        </p:txBody>
      </p:sp>
      <p:sp>
        <p:nvSpPr>
          <p:cNvPr id="9" name="Footer Placeholder 8">
            <a:extLst>
              <a:ext uri="{FF2B5EF4-FFF2-40B4-BE49-F238E27FC236}">
                <a16:creationId xmlns:a16="http://schemas.microsoft.com/office/drawing/2014/main" id="{98D152A3-D013-4708-AC82-C4A02408DC43}"/>
              </a:ext>
            </a:extLst>
          </p:cNvPr>
          <p:cNvSpPr>
            <a:spLocks noGrp="1"/>
          </p:cNvSpPr>
          <p:nvPr>
            <p:ph type="ftr" sz="quarter" idx="11"/>
          </p:nvPr>
        </p:nvSpPr>
        <p:spPr/>
        <p:txBody>
          <a:bodyPr/>
          <a:lstStyle/>
          <a:p>
            <a:r>
              <a:rPr lang="en-US"/>
              <a:t>2023 CTEQ Summer School</a:t>
            </a:r>
          </a:p>
        </p:txBody>
      </p:sp>
      <p:sp>
        <p:nvSpPr>
          <p:cNvPr id="10" name="Slide Number Placeholder 9">
            <a:extLst>
              <a:ext uri="{FF2B5EF4-FFF2-40B4-BE49-F238E27FC236}">
                <a16:creationId xmlns:a16="http://schemas.microsoft.com/office/drawing/2014/main" id="{A1DF879D-E6B8-499C-84D4-A8BCD2455257}"/>
              </a:ext>
            </a:extLst>
          </p:cNvPr>
          <p:cNvSpPr>
            <a:spLocks noGrp="1"/>
          </p:cNvSpPr>
          <p:nvPr>
            <p:ph type="sldNum" sz="quarter" idx="12"/>
          </p:nvPr>
        </p:nvSpPr>
        <p:spPr/>
        <p:txBody>
          <a:bodyPr/>
          <a:lstStyle/>
          <a:p>
            <a:fld id="{00A14187-AF44-4271-AA62-1C5C376B8E74}" type="slidenum">
              <a:rPr lang="en-US" smtClean="0"/>
              <a:t>5</a:t>
            </a:fld>
            <a:endParaRPr lang="en-US"/>
          </a:p>
        </p:txBody>
      </p:sp>
      <p:pic>
        <p:nvPicPr>
          <p:cNvPr id="3" name="Google Shape;369;p39">
            <a:extLst>
              <a:ext uri="{FF2B5EF4-FFF2-40B4-BE49-F238E27FC236}">
                <a16:creationId xmlns:a16="http://schemas.microsoft.com/office/drawing/2014/main" id="{F086A6DC-FDFE-5B81-0DE0-1C540090ECB4}"/>
              </a:ext>
            </a:extLst>
          </p:cNvPr>
          <p:cNvPicPr preferRelativeResize="0"/>
          <p:nvPr/>
        </p:nvPicPr>
        <p:blipFill rotWithShape="1">
          <a:blip r:embed="rId3">
            <a:alphaModFix/>
          </a:blip>
          <a:srcRect/>
          <a:stretch/>
        </p:blipFill>
        <p:spPr>
          <a:xfrm>
            <a:off x="5775912" y="1297543"/>
            <a:ext cx="6151044" cy="4262914"/>
          </a:xfrm>
          <a:prstGeom prst="rect">
            <a:avLst/>
          </a:prstGeom>
          <a:noFill/>
          <a:ln>
            <a:noFill/>
          </a:ln>
        </p:spPr>
      </p:pic>
    </p:spTree>
    <p:extLst>
      <p:ext uri="{BB962C8B-B14F-4D97-AF65-F5344CB8AC3E}">
        <p14:creationId xmlns:p14="http://schemas.microsoft.com/office/powerpoint/2010/main" val="17522747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6176C1-CB0D-2D06-BCE4-3999B982F5DF}"/>
              </a:ext>
            </a:extLst>
          </p:cNvPr>
          <p:cNvSpPr>
            <a:spLocks noGrp="1"/>
          </p:cNvSpPr>
          <p:nvPr>
            <p:ph idx="1"/>
          </p:nvPr>
        </p:nvSpPr>
        <p:spPr>
          <a:xfrm>
            <a:off x="838200" y="1200150"/>
            <a:ext cx="10515600" cy="5292725"/>
          </a:xfrm>
        </p:spPr>
        <p:txBody>
          <a:bodyPr>
            <a:normAutofit/>
          </a:bodyPr>
          <a:lstStyle/>
          <a:p>
            <a:r>
              <a:rPr lang="en-US" dirty="0"/>
              <a:t>Modern particle physics detectors subsystems are a marvel of advanced science, engineering, and humility.</a:t>
            </a:r>
          </a:p>
          <a:p>
            <a:pPr lvl="1"/>
            <a:r>
              <a:rPr lang="en-US" dirty="0"/>
              <a:t>There is some beautiful physics in particle detection</a:t>
            </a:r>
          </a:p>
          <a:p>
            <a:pPr lvl="1"/>
            <a:r>
              <a:rPr lang="en-US" dirty="0"/>
              <a:t>Each technology has its advantages and disadvantages</a:t>
            </a:r>
          </a:p>
          <a:p>
            <a:pPr lvl="1"/>
            <a:r>
              <a:rPr lang="en-US" dirty="0"/>
              <a:t>There is constant development to improve and refine these technologies</a:t>
            </a:r>
          </a:p>
          <a:p>
            <a:pPr marL="0" indent="0">
              <a:buNone/>
            </a:pPr>
            <a:endParaRPr lang="en-US" dirty="0"/>
          </a:p>
          <a:p>
            <a:r>
              <a:rPr lang="en-US" dirty="0"/>
              <a:t>The ePIC Detector is maturing into a detailed technical design to pursue the EIC science program.</a:t>
            </a:r>
          </a:p>
          <a:p>
            <a:pPr lvl="1"/>
            <a:r>
              <a:rPr lang="en-US" dirty="0"/>
              <a:t>The key to a successful EIC detector is a combination of technologies that work together to meet the scientific requirements</a:t>
            </a:r>
          </a:p>
          <a:p>
            <a:pPr lvl="1"/>
            <a:r>
              <a:rPr lang="en-US" dirty="0"/>
              <a:t>EIC detectors are an enormous undertaking that will require participation and expertise from both the RHIC and </a:t>
            </a:r>
            <a:r>
              <a:rPr lang="en-US" dirty="0" err="1"/>
              <a:t>JLab</a:t>
            </a:r>
            <a:r>
              <a:rPr lang="en-US" dirty="0"/>
              <a:t> communities, as well as key international contributions!</a:t>
            </a:r>
          </a:p>
        </p:txBody>
      </p:sp>
      <p:sp>
        <p:nvSpPr>
          <p:cNvPr id="2" name="Title 1">
            <a:extLst>
              <a:ext uri="{FF2B5EF4-FFF2-40B4-BE49-F238E27FC236}">
                <a16:creationId xmlns:a16="http://schemas.microsoft.com/office/drawing/2014/main" id="{FF0D8884-F5DD-D65C-4834-A85BD236BC4B}"/>
              </a:ext>
            </a:extLst>
          </p:cNvPr>
          <p:cNvSpPr>
            <a:spLocks noGrp="1"/>
          </p:cNvSpPr>
          <p:nvPr>
            <p:ph type="title"/>
          </p:nvPr>
        </p:nvSpPr>
        <p:spPr>
          <a:xfrm>
            <a:off x="838200" y="365125"/>
            <a:ext cx="10515600" cy="701675"/>
          </a:xfrm>
        </p:spPr>
        <p:txBody>
          <a:bodyPr/>
          <a:lstStyle/>
          <a:p>
            <a:r>
              <a:rPr lang="en-US" b="1" dirty="0">
                <a:solidFill>
                  <a:schemeClr val="accent1"/>
                </a:solidFill>
              </a:rPr>
              <a:t>Conclusions</a:t>
            </a:r>
          </a:p>
        </p:txBody>
      </p:sp>
      <p:sp>
        <p:nvSpPr>
          <p:cNvPr id="10" name="Date Placeholder 9">
            <a:extLst>
              <a:ext uri="{FF2B5EF4-FFF2-40B4-BE49-F238E27FC236}">
                <a16:creationId xmlns:a16="http://schemas.microsoft.com/office/drawing/2014/main" id="{FB50A5E6-0FFB-4E41-B30E-50FF017D16FC}"/>
              </a:ext>
            </a:extLst>
          </p:cNvPr>
          <p:cNvSpPr>
            <a:spLocks noGrp="1"/>
          </p:cNvSpPr>
          <p:nvPr>
            <p:ph type="dt" sz="half" idx="10"/>
          </p:nvPr>
        </p:nvSpPr>
        <p:spPr/>
        <p:txBody>
          <a:bodyPr/>
          <a:lstStyle/>
          <a:p>
            <a:r>
              <a:rPr lang="en-US"/>
              <a:t>6/9/2023</a:t>
            </a:r>
          </a:p>
        </p:txBody>
      </p:sp>
      <p:sp>
        <p:nvSpPr>
          <p:cNvPr id="11" name="Footer Placeholder 10">
            <a:extLst>
              <a:ext uri="{FF2B5EF4-FFF2-40B4-BE49-F238E27FC236}">
                <a16:creationId xmlns:a16="http://schemas.microsoft.com/office/drawing/2014/main" id="{5DB5E36F-C8BC-4320-BAB9-A9ACDD72895F}"/>
              </a:ext>
            </a:extLst>
          </p:cNvPr>
          <p:cNvSpPr>
            <a:spLocks noGrp="1"/>
          </p:cNvSpPr>
          <p:nvPr>
            <p:ph type="ftr" sz="quarter" idx="11"/>
          </p:nvPr>
        </p:nvSpPr>
        <p:spPr/>
        <p:txBody>
          <a:bodyPr/>
          <a:lstStyle/>
          <a:p>
            <a:r>
              <a:rPr lang="en-US"/>
              <a:t>2023 CTEQ Summer School</a:t>
            </a:r>
          </a:p>
        </p:txBody>
      </p:sp>
      <p:sp>
        <p:nvSpPr>
          <p:cNvPr id="12" name="Slide Number Placeholder 11">
            <a:extLst>
              <a:ext uri="{FF2B5EF4-FFF2-40B4-BE49-F238E27FC236}">
                <a16:creationId xmlns:a16="http://schemas.microsoft.com/office/drawing/2014/main" id="{03A8B265-690C-4DEB-A4CA-413A081BBFE7}"/>
              </a:ext>
            </a:extLst>
          </p:cNvPr>
          <p:cNvSpPr>
            <a:spLocks noGrp="1"/>
          </p:cNvSpPr>
          <p:nvPr>
            <p:ph type="sldNum" sz="quarter" idx="12"/>
          </p:nvPr>
        </p:nvSpPr>
        <p:spPr/>
        <p:txBody>
          <a:bodyPr/>
          <a:lstStyle/>
          <a:p>
            <a:fld id="{00A14187-AF44-4271-AA62-1C5C376B8E74}" type="slidenum">
              <a:rPr lang="en-US" smtClean="0"/>
              <a:t>50</a:t>
            </a:fld>
            <a:endParaRPr lang="en-US"/>
          </a:p>
        </p:txBody>
      </p:sp>
    </p:spTree>
    <p:extLst>
      <p:ext uri="{BB962C8B-B14F-4D97-AF65-F5344CB8AC3E}">
        <p14:creationId xmlns:p14="http://schemas.microsoft.com/office/powerpoint/2010/main" val="17985434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15A63FA-5FCA-7CAB-F02E-CF18AFF8246A}"/>
              </a:ext>
            </a:extLst>
          </p:cNvPr>
          <p:cNvSpPr>
            <a:spLocks noGrp="1"/>
          </p:cNvSpPr>
          <p:nvPr>
            <p:ph type="dt" sz="half" idx="10"/>
          </p:nvPr>
        </p:nvSpPr>
        <p:spPr/>
        <p:txBody>
          <a:bodyPr/>
          <a:lstStyle/>
          <a:p>
            <a:r>
              <a:rPr lang="en-US"/>
              <a:t>6/9/2023</a:t>
            </a:r>
          </a:p>
        </p:txBody>
      </p:sp>
      <p:sp>
        <p:nvSpPr>
          <p:cNvPr id="5" name="Footer Placeholder 4">
            <a:extLst>
              <a:ext uri="{FF2B5EF4-FFF2-40B4-BE49-F238E27FC236}">
                <a16:creationId xmlns:a16="http://schemas.microsoft.com/office/drawing/2014/main" id="{1D791B69-BBAD-5B93-8353-9C9086740801}"/>
              </a:ext>
            </a:extLst>
          </p:cNvPr>
          <p:cNvSpPr>
            <a:spLocks noGrp="1"/>
          </p:cNvSpPr>
          <p:nvPr>
            <p:ph type="ftr" sz="quarter" idx="11"/>
          </p:nvPr>
        </p:nvSpPr>
        <p:spPr/>
        <p:txBody>
          <a:bodyPr/>
          <a:lstStyle/>
          <a:p>
            <a:r>
              <a:rPr lang="en-US"/>
              <a:t>2023 CTEQ Summer School</a:t>
            </a:r>
          </a:p>
        </p:txBody>
      </p:sp>
      <p:sp>
        <p:nvSpPr>
          <p:cNvPr id="6" name="Slide Number Placeholder 5">
            <a:extLst>
              <a:ext uri="{FF2B5EF4-FFF2-40B4-BE49-F238E27FC236}">
                <a16:creationId xmlns:a16="http://schemas.microsoft.com/office/drawing/2014/main" id="{B0553876-CEAA-CF0F-8D7F-FC441EE702D5}"/>
              </a:ext>
            </a:extLst>
          </p:cNvPr>
          <p:cNvSpPr>
            <a:spLocks noGrp="1"/>
          </p:cNvSpPr>
          <p:nvPr>
            <p:ph type="sldNum" sz="quarter" idx="12"/>
          </p:nvPr>
        </p:nvSpPr>
        <p:spPr/>
        <p:txBody>
          <a:bodyPr/>
          <a:lstStyle/>
          <a:p>
            <a:fld id="{00A14187-AF44-4271-AA62-1C5C376B8E74}" type="slidenum">
              <a:rPr lang="en-US" smtClean="0"/>
              <a:t>51</a:t>
            </a:fld>
            <a:endParaRPr lang="en-US"/>
          </a:p>
        </p:txBody>
      </p:sp>
      <p:pic>
        <p:nvPicPr>
          <p:cNvPr id="7" name="Picture 6">
            <a:extLst>
              <a:ext uri="{FF2B5EF4-FFF2-40B4-BE49-F238E27FC236}">
                <a16:creationId xmlns:a16="http://schemas.microsoft.com/office/drawing/2014/main" id="{F4C1994B-CE9A-0A68-D69C-440EE8F83BA8}"/>
              </a:ext>
            </a:extLst>
          </p:cNvPr>
          <p:cNvPicPr>
            <a:picLocks noChangeAspect="1"/>
          </p:cNvPicPr>
          <p:nvPr/>
        </p:nvPicPr>
        <p:blipFill>
          <a:blip r:embed="rId2"/>
          <a:stretch>
            <a:fillRect/>
          </a:stretch>
        </p:blipFill>
        <p:spPr>
          <a:xfrm>
            <a:off x="587828" y="612540"/>
            <a:ext cx="11277600" cy="5469633"/>
          </a:xfrm>
          <a:prstGeom prst="rect">
            <a:avLst/>
          </a:prstGeom>
        </p:spPr>
      </p:pic>
    </p:spTree>
    <p:extLst>
      <p:ext uri="{BB962C8B-B14F-4D97-AF65-F5344CB8AC3E}">
        <p14:creationId xmlns:p14="http://schemas.microsoft.com/office/powerpoint/2010/main" val="3065814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435FE5CE-15BE-8B4A-54CC-D52C7DCC0F08}"/>
              </a:ext>
            </a:extLst>
          </p:cNvPr>
          <p:cNvPicPr>
            <a:picLocks noChangeAspect="1"/>
          </p:cNvPicPr>
          <p:nvPr/>
        </p:nvPicPr>
        <p:blipFill>
          <a:blip r:embed="rId2"/>
          <a:stretch>
            <a:fillRect/>
          </a:stretch>
        </p:blipFill>
        <p:spPr>
          <a:xfrm>
            <a:off x="1569327" y="2112150"/>
            <a:ext cx="9053345" cy="2633700"/>
          </a:xfrm>
          <a:prstGeom prst="rect">
            <a:avLst/>
          </a:prstGeom>
        </p:spPr>
      </p:pic>
      <p:sp>
        <p:nvSpPr>
          <p:cNvPr id="2" name="Date Placeholder 1">
            <a:extLst>
              <a:ext uri="{FF2B5EF4-FFF2-40B4-BE49-F238E27FC236}">
                <a16:creationId xmlns:a16="http://schemas.microsoft.com/office/drawing/2014/main" id="{6E834EC1-4807-4D74-AA42-27A547CBF300}"/>
              </a:ext>
            </a:extLst>
          </p:cNvPr>
          <p:cNvSpPr>
            <a:spLocks noGrp="1"/>
          </p:cNvSpPr>
          <p:nvPr>
            <p:ph type="dt" sz="half" idx="10"/>
          </p:nvPr>
        </p:nvSpPr>
        <p:spPr/>
        <p:txBody>
          <a:bodyPr/>
          <a:lstStyle/>
          <a:p>
            <a:r>
              <a:rPr lang="en-US"/>
              <a:t>6/9/2023</a:t>
            </a:r>
          </a:p>
        </p:txBody>
      </p:sp>
      <p:sp>
        <p:nvSpPr>
          <p:cNvPr id="3" name="Footer Placeholder 2">
            <a:extLst>
              <a:ext uri="{FF2B5EF4-FFF2-40B4-BE49-F238E27FC236}">
                <a16:creationId xmlns:a16="http://schemas.microsoft.com/office/drawing/2014/main" id="{CC5CB65F-FD6C-418E-A2AC-243EFFC704B2}"/>
              </a:ext>
            </a:extLst>
          </p:cNvPr>
          <p:cNvSpPr>
            <a:spLocks noGrp="1"/>
          </p:cNvSpPr>
          <p:nvPr>
            <p:ph type="ftr" sz="quarter" idx="11"/>
          </p:nvPr>
        </p:nvSpPr>
        <p:spPr/>
        <p:txBody>
          <a:bodyPr/>
          <a:lstStyle/>
          <a:p>
            <a:r>
              <a:rPr lang="en-US"/>
              <a:t>2023 CTEQ Summer School</a:t>
            </a:r>
          </a:p>
        </p:txBody>
      </p:sp>
      <p:sp>
        <p:nvSpPr>
          <p:cNvPr id="4" name="Slide Number Placeholder 3">
            <a:extLst>
              <a:ext uri="{FF2B5EF4-FFF2-40B4-BE49-F238E27FC236}">
                <a16:creationId xmlns:a16="http://schemas.microsoft.com/office/drawing/2014/main" id="{A97BEDE5-0174-475F-A340-851F88F1DD03}"/>
              </a:ext>
            </a:extLst>
          </p:cNvPr>
          <p:cNvSpPr>
            <a:spLocks noGrp="1"/>
          </p:cNvSpPr>
          <p:nvPr>
            <p:ph type="sldNum" sz="quarter" idx="12"/>
          </p:nvPr>
        </p:nvSpPr>
        <p:spPr/>
        <p:txBody>
          <a:bodyPr/>
          <a:lstStyle/>
          <a:p>
            <a:fld id="{00A14187-AF44-4271-AA62-1C5C376B8E74}" type="slidenum">
              <a:rPr lang="en-US" smtClean="0"/>
              <a:t>52</a:t>
            </a:fld>
            <a:endParaRPr lang="en-US"/>
          </a:p>
        </p:txBody>
      </p:sp>
    </p:spTree>
    <p:extLst>
      <p:ext uri="{BB962C8B-B14F-4D97-AF65-F5344CB8AC3E}">
        <p14:creationId xmlns:p14="http://schemas.microsoft.com/office/powerpoint/2010/main" val="30423066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DCBF136F-268F-CB91-2CBA-3FD47B4705F1}"/>
              </a:ext>
            </a:extLst>
          </p:cNvPr>
          <p:cNvSpPr>
            <a:spLocks noGrp="1" noChangeArrowheads="1"/>
          </p:cNvSpPr>
          <p:nvPr>
            <p:ph type="title"/>
          </p:nvPr>
        </p:nvSpPr>
        <p:spPr/>
        <p:txBody>
          <a:bodyPr/>
          <a:lstStyle/>
          <a:p>
            <a:pPr eaLnBrk="1" hangingPunct="1"/>
            <a:r>
              <a:rPr lang="en-US" altLang="en-US" dirty="0"/>
              <a:t>Lecture 1 Seed Question #1 : Neutrons  (I)</a:t>
            </a:r>
          </a:p>
        </p:txBody>
      </p:sp>
      <p:sp>
        <p:nvSpPr>
          <p:cNvPr id="44035" name="Rectangle 3">
            <a:extLst>
              <a:ext uri="{FF2B5EF4-FFF2-40B4-BE49-F238E27FC236}">
                <a16:creationId xmlns:a16="http://schemas.microsoft.com/office/drawing/2014/main" id="{130E61EE-38DE-5991-D091-A6845635A510}"/>
              </a:ext>
            </a:extLst>
          </p:cNvPr>
          <p:cNvSpPr>
            <a:spLocks noGrp="1" noChangeArrowheads="1"/>
          </p:cNvSpPr>
          <p:nvPr>
            <p:ph type="body" idx="1"/>
          </p:nvPr>
        </p:nvSpPr>
        <p:spPr>
          <a:xfrm>
            <a:off x="914400" y="1066800"/>
            <a:ext cx="10668000" cy="5029200"/>
          </a:xfrm>
        </p:spPr>
        <p:txBody>
          <a:bodyPr/>
          <a:lstStyle/>
          <a:p>
            <a:pPr eaLnBrk="1" hangingPunct="1"/>
            <a:r>
              <a:rPr lang="en-US" altLang="en-US" dirty="0"/>
              <a:t>Neutrons have no charge, so no EM interaction</a:t>
            </a:r>
          </a:p>
          <a:p>
            <a:pPr eaLnBrk="1" hangingPunct="1"/>
            <a:r>
              <a:rPr lang="en-US" altLang="en-US" dirty="0"/>
              <a:t>Must have a strong interaction with nuclei in material </a:t>
            </a:r>
          </a:p>
          <a:p>
            <a:pPr eaLnBrk="1" hangingPunct="1"/>
            <a:r>
              <a:rPr lang="en-US" altLang="en-US" dirty="0"/>
              <a:t>Reactions like                                     are possible</a:t>
            </a:r>
          </a:p>
          <a:p>
            <a:pPr eaLnBrk="1" hangingPunct="1"/>
            <a:r>
              <a:rPr lang="en-US" altLang="en-US" dirty="0"/>
              <a:t>For interactions with charged final states our previous discussion takes over:</a:t>
            </a:r>
          </a:p>
          <a:p>
            <a:pPr lvl="1" eaLnBrk="1" hangingPunct="1"/>
            <a:r>
              <a:rPr lang="en-US" altLang="en-US" dirty="0"/>
              <a:t>You can now either detect the </a:t>
            </a:r>
            <a:r>
              <a:rPr lang="en-US" altLang="en-US" dirty="0">
                <a:latin typeface="Symbol" panose="05050102010706020507" pitchFamily="18" charset="2"/>
              </a:rPr>
              <a:t>a</a:t>
            </a:r>
            <a:r>
              <a:rPr lang="en-US" altLang="en-US" dirty="0"/>
              <a:t> or the photon shower</a:t>
            </a:r>
          </a:p>
          <a:p>
            <a:pPr lvl="1" eaLnBrk="1" hangingPunct="1"/>
            <a:endParaRPr lang="en-US" altLang="en-US" dirty="0"/>
          </a:p>
          <a:p>
            <a:pPr lvl="1" eaLnBrk="1" hangingPunct="1"/>
            <a:endParaRPr lang="en-US" altLang="en-US" dirty="0"/>
          </a:p>
          <a:p>
            <a:pPr eaLnBrk="1" hangingPunct="1"/>
            <a:r>
              <a:rPr lang="en-US" altLang="en-US" dirty="0"/>
              <a:t>For low (thermal) energies the primary process is neutron capture  (</a:t>
            </a:r>
            <a:r>
              <a:rPr lang="en-US" altLang="en-US" dirty="0" err="1"/>
              <a:t>n,</a:t>
            </a:r>
            <a:r>
              <a:rPr lang="en-US" altLang="en-US" dirty="0" err="1">
                <a:latin typeface="Symbol" panose="05050102010706020507" pitchFamily="18" charset="2"/>
              </a:rPr>
              <a:t>g</a:t>
            </a:r>
            <a:r>
              <a:rPr lang="en-US" altLang="en-US" dirty="0"/>
              <a:t>)</a:t>
            </a:r>
          </a:p>
          <a:p>
            <a:pPr eaLnBrk="1" hangingPunct="1"/>
            <a:r>
              <a:rPr lang="en-US" altLang="en-US" dirty="0"/>
              <a:t>Neutrons will lose energy through (strong) elastic scattering in the material</a:t>
            </a:r>
          </a:p>
        </p:txBody>
      </p:sp>
      <mc:AlternateContent xmlns:mc="http://schemas.openxmlformats.org/markup-compatibility/2006" xmlns:a14="http://schemas.microsoft.com/office/drawing/2010/main">
        <mc:Choice Requires="a14">
          <p:sp>
            <p:nvSpPr>
              <p:cNvPr id="44036" name="Object 4">
                <a:extLst>
                  <a:ext uri="{FF2B5EF4-FFF2-40B4-BE49-F238E27FC236}">
                    <a16:creationId xmlns:a16="http://schemas.microsoft.com/office/drawing/2014/main" id="{AA152710-9574-9928-DE2E-671CF0C38AB0}"/>
                  </a:ext>
                </a:extLst>
              </p:cNvPr>
              <p:cNvSpPr txBox="1"/>
              <p:nvPr/>
            </p:nvSpPr>
            <p:spPr bwMode="auto">
              <a:xfrm>
                <a:off x="3044825" y="1981200"/>
                <a:ext cx="3062288" cy="381000"/>
              </a:xfrm>
              <a:prstGeom prst="rect">
                <a:avLst/>
              </a:prstGeom>
              <a:noFill/>
              <a:ln>
                <a:noFill/>
              </a:ln>
              <a:effectLst/>
            </p:spPr>
            <p:txBody>
              <a:bodyPr>
                <a:normAutofit fontScale="92500"/>
              </a:bodyPr>
              <a:lstStyle/>
              <a:p>
                <a:pPr/>
                <a14:m>
                  <m:oMathPara xmlns:m="http://schemas.openxmlformats.org/officeDocument/2006/math">
                    <m:oMathParaPr>
                      <m:jc m:val="left"/>
                    </m:oMathParaPr>
                    <m:oMath xmlns:m="http://schemas.openxmlformats.org/officeDocument/2006/math">
                      <m:d>
                        <m:dPr>
                          <m:ctrlPr>
                            <a:rPr lang="en-US" sz="2000" i="1">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𝑛</m:t>
                          </m:r>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𝑝</m:t>
                          </m:r>
                        </m:e>
                      </m:d>
                      <m:r>
                        <m:rPr>
                          <m:nor/>
                        </m:rPr>
                        <a:rPr lang="en-US" sz="2000" i="0">
                          <a:solidFill>
                            <a:srgbClr val="000000"/>
                          </a:solidFill>
                          <a:latin typeface="Cambria Math" panose="02040503050406030204" pitchFamily="18" charset="0"/>
                        </a:rPr>
                        <m:t>,   </m:t>
                      </m:r>
                      <m:d>
                        <m:dPr>
                          <m:ctrlPr>
                            <a:rPr lang="en-US" sz="2000" i="1">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𝑛</m:t>
                          </m:r>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𝛼</m:t>
                          </m:r>
                        </m:e>
                      </m:d>
                      <m:r>
                        <m:rPr>
                          <m:nor/>
                        </m:rPr>
                        <a:rPr lang="en-US" sz="2000" i="0">
                          <a:solidFill>
                            <a:srgbClr val="000000"/>
                          </a:solidFill>
                          <a:latin typeface="Cambria Math" panose="02040503050406030204" pitchFamily="18" charset="0"/>
                        </a:rPr>
                        <m:t>,    </m:t>
                      </m:r>
                      <m:d>
                        <m:dPr>
                          <m:ctrlPr>
                            <a:rPr lang="en-US" sz="2000" i="1">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𝑛</m:t>
                          </m:r>
                          <m:r>
                            <a:rPr lang="en-US" sz="2000" i="1">
                              <a:solidFill>
                                <a:srgbClr val="000000"/>
                              </a:solidFill>
                              <a:latin typeface="Cambria Math" panose="02040503050406030204" pitchFamily="18" charset="0"/>
                            </a:rPr>
                            <m:t>,2</m:t>
                          </m:r>
                          <m:r>
                            <a:rPr lang="en-US" sz="2000" i="1">
                              <a:solidFill>
                                <a:srgbClr val="000000"/>
                              </a:solidFill>
                              <a:latin typeface="Cambria Math" panose="02040503050406030204" pitchFamily="18" charset="0"/>
                            </a:rPr>
                            <m:t>𝑛</m:t>
                          </m:r>
                        </m:e>
                      </m:d>
                    </m:oMath>
                  </m:oMathPara>
                </a14:m>
                <a:endParaRPr lang="en-US" sz="2000" dirty="0"/>
              </a:p>
            </p:txBody>
          </p:sp>
        </mc:Choice>
        <mc:Fallback xmlns="">
          <p:sp>
            <p:nvSpPr>
              <p:cNvPr id="44036" name="Object 4">
                <a:extLst>
                  <a:ext uri="{FF2B5EF4-FFF2-40B4-BE49-F238E27FC236}">
                    <a16:creationId xmlns:a16="http://schemas.microsoft.com/office/drawing/2014/main" id="{AA152710-9574-9928-DE2E-671CF0C38AB0}"/>
                  </a:ext>
                </a:extLst>
              </p:cNvPr>
              <p:cNvSpPr txBox="1">
                <a:spLocks noRot="1" noChangeAspect="1" noMove="1" noResize="1" noEditPoints="1" noAdjustHandles="1" noChangeArrowheads="1" noChangeShapeType="1" noTextEdit="1"/>
              </p:cNvSpPr>
              <p:nvPr/>
            </p:nvSpPr>
            <p:spPr bwMode="auto">
              <a:xfrm>
                <a:off x="3044825" y="1981200"/>
                <a:ext cx="3062288" cy="381000"/>
              </a:xfrm>
              <a:prstGeom prst="rect">
                <a:avLst/>
              </a:prstGeom>
              <a:blipFill>
                <a:blip r:embed="rId2"/>
                <a:stretch>
                  <a:fillRect b="-6349"/>
                </a:stretch>
              </a:blipFill>
              <a:ln>
                <a:noFill/>
              </a:ln>
              <a:effectLst/>
            </p:spPr>
            <p:txBody>
              <a:bodyPr/>
              <a:lstStyle/>
              <a:p>
                <a:r>
                  <a:rPr lang="en-US">
                    <a:noFill/>
                  </a:rPr>
                  <a:t> </a:t>
                </a:r>
              </a:p>
            </p:txBody>
          </p:sp>
        </mc:Fallback>
      </mc:AlternateContent>
      <p:graphicFrame>
        <p:nvGraphicFramePr>
          <p:cNvPr id="44037" name="Object 6">
            <a:extLst>
              <a:ext uri="{FF2B5EF4-FFF2-40B4-BE49-F238E27FC236}">
                <a16:creationId xmlns:a16="http://schemas.microsoft.com/office/drawing/2014/main" id="{AC286C29-78EE-371B-7165-94EEFA8EBF2A}"/>
              </a:ext>
            </a:extLst>
          </p:cNvPr>
          <p:cNvGraphicFramePr>
            <a:graphicFrameLocks noChangeAspect="1"/>
          </p:cNvGraphicFramePr>
          <p:nvPr/>
        </p:nvGraphicFramePr>
        <p:xfrm>
          <a:off x="4648200" y="3363912"/>
          <a:ext cx="2589212" cy="434975"/>
        </p:xfrm>
        <a:graphic>
          <a:graphicData uri="http://schemas.openxmlformats.org/presentationml/2006/ole">
            <mc:AlternateContent xmlns:mc="http://schemas.openxmlformats.org/markup-compatibility/2006">
              <mc:Choice xmlns:v="urn:schemas-microsoft-com:vml" Requires="v">
                <p:oleObj name="Equation" r:id="rId3" imgW="1091726" imgH="203112" progId="Equation.3">
                  <p:embed/>
                </p:oleObj>
              </mc:Choice>
              <mc:Fallback>
                <p:oleObj name="Equation" r:id="rId3" imgW="1091726" imgH="203112" progId="Equation.3">
                  <p:embed/>
                  <p:pic>
                    <p:nvPicPr>
                      <p:cNvPr id="44037" name="Object 6">
                        <a:extLst>
                          <a:ext uri="{FF2B5EF4-FFF2-40B4-BE49-F238E27FC236}">
                            <a16:creationId xmlns:a16="http://schemas.microsoft.com/office/drawing/2014/main" id="{AC286C29-78EE-371B-7165-94EEFA8EBF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363912"/>
                        <a:ext cx="2589212"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Date Placeholder 1">
            <a:extLst>
              <a:ext uri="{FF2B5EF4-FFF2-40B4-BE49-F238E27FC236}">
                <a16:creationId xmlns:a16="http://schemas.microsoft.com/office/drawing/2014/main" id="{0781A68E-734F-53FB-5DF0-684D393A2DAC}"/>
              </a:ext>
            </a:extLst>
          </p:cNvPr>
          <p:cNvSpPr>
            <a:spLocks noGrp="1"/>
          </p:cNvSpPr>
          <p:nvPr>
            <p:ph type="dt" sz="quarter" idx="10"/>
          </p:nvPr>
        </p:nvSpPr>
        <p:spPr/>
        <p:txBody>
          <a:bodyPr/>
          <a:lstStyle/>
          <a:p>
            <a:pPr>
              <a:defRPr/>
            </a:pPr>
            <a:r>
              <a:rPr lang="en-US"/>
              <a:t>6/9/2023</a:t>
            </a:r>
          </a:p>
        </p:txBody>
      </p:sp>
      <p:sp>
        <p:nvSpPr>
          <p:cNvPr id="3" name="Footer Placeholder 2">
            <a:extLst>
              <a:ext uri="{FF2B5EF4-FFF2-40B4-BE49-F238E27FC236}">
                <a16:creationId xmlns:a16="http://schemas.microsoft.com/office/drawing/2014/main" id="{BEA42ACF-E089-6E6F-24E6-8642A08A6D30}"/>
              </a:ext>
            </a:extLst>
          </p:cNvPr>
          <p:cNvSpPr>
            <a:spLocks noGrp="1"/>
          </p:cNvSpPr>
          <p:nvPr>
            <p:ph type="ftr" sz="quarter" idx="11"/>
          </p:nvPr>
        </p:nvSpPr>
        <p:spPr/>
        <p:txBody>
          <a:bodyPr/>
          <a:lstStyle/>
          <a:p>
            <a:pPr>
              <a:defRPr/>
            </a:pPr>
            <a:r>
              <a:rPr lang="en-US"/>
              <a:t>2023 CTEQ Summer School</a:t>
            </a:r>
          </a:p>
        </p:txBody>
      </p:sp>
      <p:sp>
        <p:nvSpPr>
          <p:cNvPr id="4" name="Slide Number Placeholder 3">
            <a:extLst>
              <a:ext uri="{FF2B5EF4-FFF2-40B4-BE49-F238E27FC236}">
                <a16:creationId xmlns:a16="http://schemas.microsoft.com/office/drawing/2014/main" id="{FA23EB8C-824C-94BA-E215-375828E901E1}"/>
              </a:ext>
            </a:extLst>
          </p:cNvPr>
          <p:cNvSpPr>
            <a:spLocks noGrp="1"/>
          </p:cNvSpPr>
          <p:nvPr>
            <p:ph type="sldNum" sz="quarter" idx="12"/>
          </p:nvPr>
        </p:nvSpPr>
        <p:spPr/>
        <p:txBody>
          <a:bodyPr/>
          <a:lstStyle/>
          <a:p>
            <a:pPr>
              <a:defRPr/>
            </a:pPr>
            <a:fld id="{DA19521C-3360-4C98-9178-C1E09446053B}" type="slidenum">
              <a:rPr lang="en-US" altLang="en-US" smtClean="0"/>
              <a:pPr>
                <a:defRPr/>
              </a:pPr>
              <a:t>53</a:t>
            </a:fld>
            <a:endParaRPr lang="en-US"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68108B15-45E5-791F-5110-4E416F6CAD92}"/>
              </a:ext>
            </a:extLst>
          </p:cNvPr>
          <p:cNvSpPr>
            <a:spLocks noGrp="1" noChangeArrowheads="1"/>
          </p:cNvSpPr>
          <p:nvPr>
            <p:ph type="title"/>
          </p:nvPr>
        </p:nvSpPr>
        <p:spPr/>
        <p:txBody>
          <a:bodyPr/>
          <a:lstStyle/>
          <a:p>
            <a:pPr eaLnBrk="1" hangingPunct="1"/>
            <a:r>
              <a:rPr lang="en-US" altLang="en-US" dirty="0"/>
              <a:t>Lecture 1 Seed Question #1 : Neutrons (II)</a:t>
            </a:r>
          </a:p>
        </p:txBody>
      </p:sp>
      <p:sp>
        <p:nvSpPr>
          <p:cNvPr id="45059" name="Rectangle 3">
            <a:extLst>
              <a:ext uri="{FF2B5EF4-FFF2-40B4-BE49-F238E27FC236}">
                <a16:creationId xmlns:a16="http://schemas.microsoft.com/office/drawing/2014/main" id="{5302EF64-EF45-33E6-12A6-82143040E0AE}"/>
              </a:ext>
            </a:extLst>
          </p:cNvPr>
          <p:cNvSpPr>
            <a:spLocks noGrp="1" noChangeArrowheads="1"/>
          </p:cNvSpPr>
          <p:nvPr>
            <p:ph type="body" idx="1"/>
          </p:nvPr>
        </p:nvSpPr>
        <p:spPr/>
        <p:txBody>
          <a:bodyPr/>
          <a:lstStyle/>
          <a:p>
            <a:pPr eaLnBrk="1" hangingPunct="1"/>
            <a:r>
              <a:rPr lang="en-US" altLang="en-US" dirty="0"/>
              <a:t>For a neutron scattering off a nucleus A:</a:t>
            </a:r>
          </a:p>
          <a:p>
            <a:pPr eaLnBrk="1" hangingPunct="1"/>
            <a:endParaRPr lang="en-US" altLang="en-US" dirty="0"/>
          </a:p>
          <a:p>
            <a:pPr eaLnBrk="1" hangingPunct="1">
              <a:buFontTx/>
              <a:buNone/>
            </a:pPr>
            <a:endParaRPr lang="en-US" altLang="en-US" dirty="0"/>
          </a:p>
          <a:p>
            <a:pPr eaLnBrk="1" hangingPunct="1"/>
            <a:r>
              <a:rPr lang="en-US" altLang="en-US" dirty="0"/>
              <a:t>For </a:t>
            </a:r>
            <a:r>
              <a:rPr lang="en-US" altLang="en-US" dirty="0">
                <a:latin typeface="Symbol" panose="05050102010706020507" pitchFamily="18" charset="2"/>
              </a:rPr>
              <a:t>q</a:t>
            </a:r>
            <a:r>
              <a:rPr lang="en-US" altLang="en-US" dirty="0"/>
              <a:t>=180</a:t>
            </a:r>
            <a:r>
              <a:rPr lang="en-US" altLang="en-US" baseline="30000" dirty="0"/>
              <a:t>o</a:t>
            </a:r>
            <a:r>
              <a:rPr lang="en-US" altLang="en-US" dirty="0"/>
              <a:t> (head-on collision):</a:t>
            </a:r>
          </a:p>
          <a:p>
            <a:pPr eaLnBrk="1" hangingPunct="1"/>
            <a:endParaRPr lang="en-US" altLang="en-US" dirty="0"/>
          </a:p>
          <a:p>
            <a:pPr eaLnBrk="1" hangingPunct="1"/>
            <a:endParaRPr lang="en-US" altLang="en-US" dirty="0"/>
          </a:p>
          <a:p>
            <a:pPr lvl="1" eaLnBrk="1" hangingPunct="1"/>
            <a:r>
              <a:rPr lang="en-US" altLang="en-US" dirty="0"/>
              <a:t>Heavy nuclei can slow neutrons down a lot</a:t>
            </a:r>
          </a:p>
          <a:p>
            <a:pPr lvl="1" eaLnBrk="1" hangingPunct="1"/>
            <a:r>
              <a:rPr lang="en-US" altLang="en-US" dirty="0"/>
              <a:t>For hydrogen this value is 0 – the neutron “knocks out” a proton </a:t>
            </a:r>
          </a:p>
          <a:p>
            <a:pPr lvl="1" eaLnBrk="1" hangingPunct="1"/>
            <a:r>
              <a:rPr lang="en-US" altLang="en-US" dirty="0"/>
              <a:t>This is important for calorimeters based on scintillator!</a:t>
            </a:r>
          </a:p>
        </p:txBody>
      </p:sp>
      <p:graphicFrame>
        <p:nvGraphicFramePr>
          <p:cNvPr id="45060" name="Object 4">
            <a:extLst>
              <a:ext uri="{FF2B5EF4-FFF2-40B4-BE49-F238E27FC236}">
                <a16:creationId xmlns:a16="http://schemas.microsoft.com/office/drawing/2014/main" id="{400EDF19-8E21-9B8A-A7D9-353ADAF83107}"/>
              </a:ext>
            </a:extLst>
          </p:cNvPr>
          <p:cNvGraphicFramePr>
            <a:graphicFrameLocks noChangeAspect="1"/>
          </p:cNvGraphicFramePr>
          <p:nvPr/>
        </p:nvGraphicFramePr>
        <p:xfrm>
          <a:off x="4876800" y="1600200"/>
          <a:ext cx="2438400" cy="812800"/>
        </p:xfrm>
        <a:graphic>
          <a:graphicData uri="http://schemas.openxmlformats.org/presentationml/2006/ole">
            <mc:AlternateContent xmlns:mc="http://schemas.openxmlformats.org/markup-compatibility/2006">
              <mc:Choice xmlns:v="urn:schemas-microsoft-com:vml" Requires="v">
                <p:oleObj name="Equation" r:id="rId2" imgW="1384300" imgH="444500" progId="Equation.3">
                  <p:embed/>
                </p:oleObj>
              </mc:Choice>
              <mc:Fallback>
                <p:oleObj name="Equation" r:id="rId2" imgW="1384300" imgH="444500" progId="Equation.3">
                  <p:embed/>
                  <p:pic>
                    <p:nvPicPr>
                      <p:cNvPr id="45060" name="Object 4">
                        <a:extLst>
                          <a:ext uri="{FF2B5EF4-FFF2-40B4-BE49-F238E27FC236}">
                            <a16:creationId xmlns:a16="http://schemas.microsoft.com/office/drawing/2014/main" id="{400EDF19-8E21-9B8A-A7D9-353ADAF831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600200"/>
                        <a:ext cx="2438400" cy="81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5061" name="Text Box 6">
            <a:extLst>
              <a:ext uri="{FF2B5EF4-FFF2-40B4-BE49-F238E27FC236}">
                <a16:creationId xmlns:a16="http://schemas.microsoft.com/office/drawing/2014/main" id="{20EEC5E2-01DD-51C3-4D12-21AFF75407AD}"/>
              </a:ext>
            </a:extLst>
          </p:cNvPr>
          <p:cNvSpPr txBox="1">
            <a:spLocks noChangeArrowheads="1"/>
          </p:cNvSpPr>
          <p:nvPr/>
        </p:nvSpPr>
        <p:spPr bwMode="auto">
          <a:xfrm>
            <a:off x="7924800" y="1752600"/>
            <a:ext cx="2544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rPr>
              <a:t>E = incident neutron energy</a:t>
            </a:r>
          </a:p>
          <a:p>
            <a:pPr eaLnBrk="1" hangingPunct="1">
              <a:spcBef>
                <a:spcPct val="0"/>
              </a:spcBef>
              <a:buFontTx/>
              <a:buNone/>
            </a:pPr>
            <a:r>
              <a:rPr lang="en-US" altLang="en-US" sz="1400">
                <a:latin typeface="Arial" panose="020B0604020202020204" pitchFamily="34" charset="0"/>
              </a:rPr>
              <a:t>E’ = final neutron energy</a:t>
            </a:r>
          </a:p>
        </p:txBody>
      </p:sp>
      <p:graphicFrame>
        <p:nvGraphicFramePr>
          <p:cNvPr id="45062" name="Object 9">
            <a:extLst>
              <a:ext uri="{FF2B5EF4-FFF2-40B4-BE49-F238E27FC236}">
                <a16:creationId xmlns:a16="http://schemas.microsoft.com/office/drawing/2014/main" id="{35EDEC01-0025-DD6A-34BA-EF0A889689EE}"/>
              </a:ext>
            </a:extLst>
          </p:cNvPr>
          <p:cNvGraphicFramePr>
            <a:graphicFrameLocks noChangeAspect="1"/>
          </p:cNvGraphicFramePr>
          <p:nvPr/>
        </p:nvGraphicFramePr>
        <p:xfrm>
          <a:off x="5181600" y="2819400"/>
          <a:ext cx="1881188" cy="801688"/>
        </p:xfrm>
        <a:graphic>
          <a:graphicData uri="http://schemas.openxmlformats.org/presentationml/2006/ole">
            <mc:AlternateContent xmlns:mc="http://schemas.openxmlformats.org/markup-compatibility/2006">
              <mc:Choice xmlns:v="urn:schemas-microsoft-com:vml" Requires="v">
                <p:oleObj name="Equation" r:id="rId4" imgW="1205977" imgH="495085" progId="Equation.3">
                  <p:embed/>
                </p:oleObj>
              </mc:Choice>
              <mc:Fallback>
                <p:oleObj name="Equation" r:id="rId4" imgW="1205977" imgH="495085" progId="Equation.3">
                  <p:embed/>
                  <p:pic>
                    <p:nvPicPr>
                      <p:cNvPr id="45062" name="Object 9">
                        <a:extLst>
                          <a:ext uri="{FF2B5EF4-FFF2-40B4-BE49-F238E27FC236}">
                            <a16:creationId xmlns:a16="http://schemas.microsoft.com/office/drawing/2014/main" id="{35EDEC01-0025-DD6A-34BA-EF0A889689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819400"/>
                        <a:ext cx="1881188" cy="801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Date Placeholder 1">
            <a:extLst>
              <a:ext uri="{FF2B5EF4-FFF2-40B4-BE49-F238E27FC236}">
                <a16:creationId xmlns:a16="http://schemas.microsoft.com/office/drawing/2014/main" id="{C8801BDA-E3B4-7EC2-4C15-5D286A78C5E6}"/>
              </a:ext>
            </a:extLst>
          </p:cNvPr>
          <p:cNvSpPr>
            <a:spLocks noGrp="1"/>
          </p:cNvSpPr>
          <p:nvPr>
            <p:ph type="dt" sz="quarter" idx="10"/>
          </p:nvPr>
        </p:nvSpPr>
        <p:spPr/>
        <p:txBody>
          <a:bodyPr/>
          <a:lstStyle/>
          <a:p>
            <a:pPr>
              <a:defRPr/>
            </a:pPr>
            <a:r>
              <a:rPr lang="en-US"/>
              <a:t>6/9/2023</a:t>
            </a:r>
          </a:p>
        </p:txBody>
      </p:sp>
      <p:sp>
        <p:nvSpPr>
          <p:cNvPr id="3" name="Footer Placeholder 2">
            <a:extLst>
              <a:ext uri="{FF2B5EF4-FFF2-40B4-BE49-F238E27FC236}">
                <a16:creationId xmlns:a16="http://schemas.microsoft.com/office/drawing/2014/main" id="{4A95E81C-8EA3-BE6C-2797-2B42F59A8F07}"/>
              </a:ext>
            </a:extLst>
          </p:cNvPr>
          <p:cNvSpPr>
            <a:spLocks noGrp="1"/>
          </p:cNvSpPr>
          <p:nvPr>
            <p:ph type="ftr" sz="quarter" idx="11"/>
          </p:nvPr>
        </p:nvSpPr>
        <p:spPr/>
        <p:txBody>
          <a:bodyPr/>
          <a:lstStyle/>
          <a:p>
            <a:pPr>
              <a:defRPr/>
            </a:pPr>
            <a:r>
              <a:rPr lang="en-US"/>
              <a:t>2023 CTEQ Summer School</a:t>
            </a:r>
          </a:p>
        </p:txBody>
      </p:sp>
      <p:sp>
        <p:nvSpPr>
          <p:cNvPr id="4" name="Slide Number Placeholder 3">
            <a:extLst>
              <a:ext uri="{FF2B5EF4-FFF2-40B4-BE49-F238E27FC236}">
                <a16:creationId xmlns:a16="http://schemas.microsoft.com/office/drawing/2014/main" id="{FC1641F0-B1F0-C539-3D83-C705E639D7AC}"/>
              </a:ext>
            </a:extLst>
          </p:cNvPr>
          <p:cNvSpPr>
            <a:spLocks noGrp="1"/>
          </p:cNvSpPr>
          <p:nvPr>
            <p:ph type="sldNum" sz="quarter" idx="12"/>
          </p:nvPr>
        </p:nvSpPr>
        <p:spPr/>
        <p:txBody>
          <a:bodyPr/>
          <a:lstStyle/>
          <a:p>
            <a:pPr>
              <a:defRPr/>
            </a:pPr>
            <a:fld id="{CAE0B2B5-7371-49EB-8A70-6324DB1EED85}" type="slidenum">
              <a:rPr lang="en-US" altLang="en-US" smtClean="0"/>
              <a:pPr>
                <a:defRPr/>
              </a:pPr>
              <a:t>54</a:t>
            </a:fld>
            <a:endParaRPr lang="en-US" alt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550EB-E128-1D7F-2B0C-92A6520579B9}"/>
              </a:ext>
            </a:extLst>
          </p:cNvPr>
          <p:cNvSpPr>
            <a:spLocks noGrp="1"/>
          </p:cNvSpPr>
          <p:nvPr>
            <p:ph type="title"/>
          </p:nvPr>
        </p:nvSpPr>
        <p:spPr>
          <a:xfrm>
            <a:off x="658761" y="228600"/>
            <a:ext cx="10884310" cy="685800"/>
          </a:xfrm>
        </p:spPr>
        <p:txBody>
          <a:bodyPr/>
          <a:lstStyle/>
          <a:p>
            <a:r>
              <a:rPr lang="en-US" dirty="0"/>
              <a:t>Lecture 1 Seed Question #2: Sampling Fraction</a:t>
            </a:r>
          </a:p>
        </p:txBody>
      </p:sp>
      <p:sp>
        <p:nvSpPr>
          <p:cNvPr id="4" name="Date Placeholder 3">
            <a:extLst>
              <a:ext uri="{FF2B5EF4-FFF2-40B4-BE49-F238E27FC236}">
                <a16:creationId xmlns:a16="http://schemas.microsoft.com/office/drawing/2014/main" id="{F95FDC43-5B2F-0FAA-707D-5AC6F09CF03F}"/>
              </a:ext>
            </a:extLst>
          </p:cNvPr>
          <p:cNvSpPr>
            <a:spLocks noGrp="1"/>
          </p:cNvSpPr>
          <p:nvPr>
            <p:ph type="dt" sz="half" idx="10"/>
          </p:nvPr>
        </p:nvSpPr>
        <p:spPr/>
        <p:txBody>
          <a:bodyPr/>
          <a:lstStyle/>
          <a:p>
            <a:pPr>
              <a:defRPr/>
            </a:pPr>
            <a:r>
              <a:rPr lang="en-US"/>
              <a:t>6/9/2023</a:t>
            </a:r>
          </a:p>
        </p:txBody>
      </p:sp>
      <p:sp>
        <p:nvSpPr>
          <p:cNvPr id="5" name="Footer Placeholder 4">
            <a:extLst>
              <a:ext uri="{FF2B5EF4-FFF2-40B4-BE49-F238E27FC236}">
                <a16:creationId xmlns:a16="http://schemas.microsoft.com/office/drawing/2014/main" id="{62991154-9B6E-171C-F6C4-F15B9B5F8BEC}"/>
              </a:ext>
            </a:extLst>
          </p:cNvPr>
          <p:cNvSpPr>
            <a:spLocks noGrp="1"/>
          </p:cNvSpPr>
          <p:nvPr>
            <p:ph type="ftr" sz="quarter" idx="11"/>
          </p:nvPr>
        </p:nvSpPr>
        <p:spPr/>
        <p:txBody>
          <a:bodyPr/>
          <a:lstStyle/>
          <a:p>
            <a:pPr>
              <a:defRPr/>
            </a:pPr>
            <a:r>
              <a:rPr lang="en-US"/>
              <a:t>2023 CTEQ Summer School</a:t>
            </a:r>
          </a:p>
        </p:txBody>
      </p:sp>
      <p:sp>
        <p:nvSpPr>
          <p:cNvPr id="6" name="Slide Number Placeholder 5">
            <a:extLst>
              <a:ext uri="{FF2B5EF4-FFF2-40B4-BE49-F238E27FC236}">
                <a16:creationId xmlns:a16="http://schemas.microsoft.com/office/drawing/2014/main" id="{8824A12E-6669-07C9-9CA9-78BF415B4F0A}"/>
              </a:ext>
            </a:extLst>
          </p:cNvPr>
          <p:cNvSpPr>
            <a:spLocks noGrp="1"/>
          </p:cNvSpPr>
          <p:nvPr>
            <p:ph type="sldNum" sz="quarter" idx="12"/>
          </p:nvPr>
        </p:nvSpPr>
        <p:spPr/>
        <p:txBody>
          <a:bodyPr/>
          <a:lstStyle/>
          <a:p>
            <a:pPr>
              <a:defRPr/>
            </a:pPr>
            <a:fld id="{459D2CF6-DC3F-4E60-91E5-3A4E43A0454B}" type="slidenum">
              <a:rPr lang="en-US" altLang="en-US" smtClean="0"/>
              <a:pPr>
                <a:defRPr/>
              </a:pPr>
              <a:t>55</a:t>
            </a:fld>
            <a:endParaRPr lang="en-US" altLang="en-US"/>
          </a:p>
        </p:txBody>
      </p:sp>
      <p:pic>
        <p:nvPicPr>
          <p:cNvPr id="8" name="Picture 7">
            <a:extLst>
              <a:ext uri="{FF2B5EF4-FFF2-40B4-BE49-F238E27FC236}">
                <a16:creationId xmlns:a16="http://schemas.microsoft.com/office/drawing/2014/main" id="{11D0A7AC-EDF7-EE82-4465-CDECD75970D7}"/>
              </a:ext>
            </a:extLst>
          </p:cNvPr>
          <p:cNvPicPr>
            <a:picLocks noChangeAspect="1"/>
          </p:cNvPicPr>
          <p:nvPr/>
        </p:nvPicPr>
        <p:blipFill>
          <a:blip r:embed="rId2"/>
          <a:stretch>
            <a:fillRect/>
          </a:stretch>
        </p:blipFill>
        <p:spPr>
          <a:xfrm>
            <a:off x="3008851" y="1818314"/>
            <a:ext cx="6174297" cy="3221372"/>
          </a:xfrm>
          <a:prstGeom prst="rect">
            <a:avLst/>
          </a:prstGeom>
        </p:spPr>
      </p:pic>
    </p:spTree>
    <p:extLst>
      <p:ext uri="{BB962C8B-B14F-4D97-AF65-F5344CB8AC3E}">
        <p14:creationId xmlns:p14="http://schemas.microsoft.com/office/powerpoint/2010/main" val="37500058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DCBF136F-268F-CB91-2CBA-3FD47B4705F1}"/>
              </a:ext>
            </a:extLst>
          </p:cNvPr>
          <p:cNvSpPr>
            <a:spLocks noGrp="1" noChangeArrowheads="1"/>
          </p:cNvSpPr>
          <p:nvPr>
            <p:ph type="title"/>
          </p:nvPr>
        </p:nvSpPr>
        <p:spPr/>
        <p:txBody>
          <a:bodyPr/>
          <a:lstStyle/>
          <a:p>
            <a:pPr eaLnBrk="1" hangingPunct="1"/>
            <a:r>
              <a:rPr lang="en-US" altLang="en-US" dirty="0"/>
              <a:t>Lecture 2 Seed Question #1 :</a:t>
            </a:r>
          </a:p>
        </p:txBody>
      </p:sp>
      <p:sp>
        <p:nvSpPr>
          <p:cNvPr id="2" name="Date Placeholder 1">
            <a:extLst>
              <a:ext uri="{FF2B5EF4-FFF2-40B4-BE49-F238E27FC236}">
                <a16:creationId xmlns:a16="http://schemas.microsoft.com/office/drawing/2014/main" id="{0781A68E-734F-53FB-5DF0-684D393A2DAC}"/>
              </a:ext>
            </a:extLst>
          </p:cNvPr>
          <p:cNvSpPr>
            <a:spLocks noGrp="1"/>
          </p:cNvSpPr>
          <p:nvPr>
            <p:ph type="dt" sz="quarter" idx="10"/>
          </p:nvPr>
        </p:nvSpPr>
        <p:spPr/>
        <p:txBody>
          <a:bodyPr/>
          <a:lstStyle/>
          <a:p>
            <a:pPr>
              <a:defRPr/>
            </a:pPr>
            <a:r>
              <a:rPr lang="en-US"/>
              <a:t>6/9/2023</a:t>
            </a:r>
          </a:p>
        </p:txBody>
      </p:sp>
      <p:sp>
        <p:nvSpPr>
          <p:cNvPr id="3" name="Footer Placeholder 2">
            <a:extLst>
              <a:ext uri="{FF2B5EF4-FFF2-40B4-BE49-F238E27FC236}">
                <a16:creationId xmlns:a16="http://schemas.microsoft.com/office/drawing/2014/main" id="{BEA42ACF-E089-6E6F-24E6-8642A08A6D30}"/>
              </a:ext>
            </a:extLst>
          </p:cNvPr>
          <p:cNvSpPr>
            <a:spLocks noGrp="1"/>
          </p:cNvSpPr>
          <p:nvPr>
            <p:ph type="ftr" sz="quarter" idx="11"/>
          </p:nvPr>
        </p:nvSpPr>
        <p:spPr/>
        <p:txBody>
          <a:bodyPr/>
          <a:lstStyle/>
          <a:p>
            <a:pPr>
              <a:defRPr/>
            </a:pPr>
            <a:r>
              <a:rPr lang="en-US"/>
              <a:t>2023 CTEQ Summer School</a:t>
            </a:r>
          </a:p>
        </p:txBody>
      </p:sp>
      <p:sp>
        <p:nvSpPr>
          <p:cNvPr id="4" name="Slide Number Placeholder 3">
            <a:extLst>
              <a:ext uri="{FF2B5EF4-FFF2-40B4-BE49-F238E27FC236}">
                <a16:creationId xmlns:a16="http://schemas.microsoft.com/office/drawing/2014/main" id="{FA23EB8C-824C-94BA-E215-375828E901E1}"/>
              </a:ext>
            </a:extLst>
          </p:cNvPr>
          <p:cNvSpPr>
            <a:spLocks noGrp="1"/>
          </p:cNvSpPr>
          <p:nvPr>
            <p:ph type="sldNum" sz="quarter" idx="12"/>
          </p:nvPr>
        </p:nvSpPr>
        <p:spPr/>
        <p:txBody>
          <a:bodyPr/>
          <a:lstStyle/>
          <a:p>
            <a:pPr>
              <a:defRPr/>
            </a:pPr>
            <a:fld id="{DA19521C-3360-4C98-9178-C1E09446053B}" type="slidenum">
              <a:rPr lang="en-US" altLang="en-US" smtClean="0"/>
              <a:pPr>
                <a:defRPr/>
              </a:pPr>
              <a:t>56</a:t>
            </a:fld>
            <a:endParaRPr lang="en-US" altLang="en-US"/>
          </a:p>
        </p:txBody>
      </p:sp>
      <p:sp>
        <p:nvSpPr>
          <p:cNvPr id="5" name="Content Placeholder 4">
            <a:extLst>
              <a:ext uri="{FF2B5EF4-FFF2-40B4-BE49-F238E27FC236}">
                <a16:creationId xmlns:a16="http://schemas.microsoft.com/office/drawing/2014/main" id="{0187AB35-8816-955B-E348-B0B3C45D097A}"/>
              </a:ext>
            </a:extLst>
          </p:cNvPr>
          <p:cNvSpPr>
            <a:spLocks noGrp="1"/>
          </p:cNvSpPr>
          <p:nvPr>
            <p:ph idx="1"/>
          </p:nvPr>
        </p:nvSpPr>
        <p:spPr>
          <a:xfrm>
            <a:off x="963561" y="1076632"/>
            <a:ext cx="10363200" cy="5019367"/>
          </a:xfrm>
        </p:spPr>
        <p:txBody>
          <a:bodyPr/>
          <a:lstStyle/>
          <a:p>
            <a:r>
              <a:rPr lang="en-US" dirty="0"/>
              <a:t>Here’s a simple thought exercise that requires a bit of </a:t>
            </a:r>
            <a:r>
              <a:rPr lang="en-US" dirty="0" err="1"/>
              <a:t>schitzophrenia</a:t>
            </a:r>
            <a:r>
              <a:rPr lang="en-US" dirty="0"/>
              <a:t>: </a:t>
            </a:r>
          </a:p>
          <a:p>
            <a:r>
              <a:rPr lang="en-US" dirty="0"/>
              <a:t>Start by imagining the perfect EIC experiment. Sketch out on a piece of paper a diagram of the experiment, including not just the central barrel but the far-forward detectors.  Use what you have learned in the past week to guess where you want calorimetry, PID, tracking, etc. This doesn’t need to be perfect, just take what you have learned and pull it all together. Think about what detector systems need to work together. </a:t>
            </a:r>
          </a:p>
          <a:p>
            <a:endParaRPr lang="en-US" dirty="0"/>
          </a:p>
          <a:p>
            <a:r>
              <a:rPr lang="en-US" dirty="0"/>
              <a:t>Now, take a step back and for each detector system consider: </a:t>
            </a:r>
          </a:p>
          <a:p>
            <a:pPr lvl="1"/>
            <a:r>
              <a:rPr lang="en-US" dirty="0"/>
              <a:t>What sort of services does this detector need? Power, gas, cooling, </a:t>
            </a:r>
            <a:r>
              <a:rPr lang="en-US" dirty="0" err="1"/>
              <a:t>etc</a:t>
            </a:r>
            <a:r>
              <a:rPr lang="en-US" dirty="0"/>
              <a:t>?  How will you hold it up? How will you take it apart to service it between runs? </a:t>
            </a:r>
          </a:p>
          <a:p>
            <a:pPr lvl="1"/>
            <a:r>
              <a:rPr lang="en-US" dirty="0"/>
              <a:t>Take a wild guess at what each detector will cost. Include not just the detector but the labor, engineering, etc.  Again, just use some “physicist intuition” to estimate a number. </a:t>
            </a:r>
          </a:p>
          <a:p>
            <a:endParaRPr lang="en-US" dirty="0"/>
          </a:p>
          <a:p>
            <a:endParaRPr lang="en-US" dirty="0"/>
          </a:p>
        </p:txBody>
      </p:sp>
    </p:spTree>
    <p:extLst>
      <p:ext uri="{BB962C8B-B14F-4D97-AF65-F5344CB8AC3E}">
        <p14:creationId xmlns:p14="http://schemas.microsoft.com/office/powerpoint/2010/main" val="2016504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38"/>
          <p:cNvPicPr preferRelativeResize="0"/>
          <p:nvPr/>
        </p:nvPicPr>
        <p:blipFill rotWithShape="1">
          <a:blip r:embed="rId3">
            <a:alphaModFix/>
          </a:blip>
          <a:srcRect/>
          <a:stretch/>
        </p:blipFill>
        <p:spPr>
          <a:xfrm>
            <a:off x="981361" y="1530000"/>
            <a:ext cx="2319841" cy="1623240"/>
          </a:xfrm>
          <a:prstGeom prst="rect">
            <a:avLst/>
          </a:prstGeom>
          <a:noFill/>
          <a:ln>
            <a:noFill/>
          </a:ln>
        </p:spPr>
      </p:pic>
      <p:pic>
        <p:nvPicPr>
          <p:cNvPr id="350" name="Google Shape;350;p38"/>
          <p:cNvPicPr preferRelativeResize="0"/>
          <p:nvPr/>
        </p:nvPicPr>
        <p:blipFill rotWithShape="1">
          <a:blip r:embed="rId4">
            <a:alphaModFix/>
          </a:blip>
          <a:srcRect/>
          <a:stretch/>
        </p:blipFill>
        <p:spPr>
          <a:xfrm>
            <a:off x="3527281" y="1479241"/>
            <a:ext cx="2473561" cy="1725481"/>
          </a:xfrm>
          <a:prstGeom prst="rect">
            <a:avLst/>
          </a:prstGeom>
          <a:noFill/>
          <a:ln>
            <a:noFill/>
          </a:ln>
        </p:spPr>
      </p:pic>
      <p:pic>
        <p:nvPicPr>
          <p:cNvPr id="351" name="Google Shape;351;p38"/>
          <p:cNvPicPr preferRelativeResize="0"/>
          <p:nvPr/>
        </p:nvPicPr>
        <p:blipFill rotWithShape="1">
          <a:blip r:embed="rId5">
            <a:alphaModFix/>
          </a:blip>
          <a:srcRect/>
          <a:stretch/>
        </p:blipFill>
        <p:spPr>
          <a:xfrm>
            <a:off x="6121080" y="1380241"/>
            <a:ext cx="2634840" cy="1944359"/>
          </a:xfrm>
          <a:prstGeom prst="rect">
            <a:avLst/>
          </a:prstGeom>
          <a:noFill/>
          <a:ln>
            <a:noFill/>
          </a:ln>
        </p:spPr>
      </p:pic>
      <p:pic>
        <p:nvPicPr>
          <p:cNvPr id="352" name="Google Shape;352;p38"/>
          <p:cNvPicPr preferRelativeResize="0"/>
          <p:nvPr/>
        </p:nvPicPr>
        <p:blipFill rotWithShape="1">
          <a:blip r:embed="rId6">
            <a:alphaModFix/>
          </a:blip>
          <a:srcRect/>
          <a:stretch/>
        </p:blipFill>
        <p:spPr>
          <a:xfrm>
            <a:off x="8756280" y="1415521"/>
            <a:ext cx="2244240" cy="1788839"/>
          </a:xfrm>
          <a:prstGeom prst="rect">
            <a:avLst/>
          </a:prstGeom>
          <a:noFill/>
          <a:ln>
            <a:noFill/>
          </a:ln>
        </p:spPr>
      </p:pic>
      <p:sp>
        <p:nvSpPr>
          <p:cNvPr id="353" name="Google Shape;353;p38"/>
          <p:cNvSpPr/>
          <p:nvPr/>
        </p:nvSpPr>
        <p:spPr>
          <a:xfrm>
            <a:off x="876960" y="3222720"/>
            <a:ext cx="2634800" cy="1828400"/>
          </a:xfrm>
          <a:prstGeom prst="rect">
            <a:avLst/>
          </a:prstGeom>
          <a:noFill/>
          <a:ln>
            <a:noFill/>
          </a:ln>
        </p:spPr>
        <p:txBody>
          <a:bodyPr spcFirstLastPara="1" wrap="square" lIns="91433" tIns="91433" rIns="91433" bIns="91433" anchor="t" anchorCtr="0">
            <a:noAutofit/>
          </a:bodyPr>
          <a:lstStyle/>
          <a:p>
            <a:r>
              <a:rPr lang="en-US" sz="1867" b="1">
                <a:solidFill>
                  <a:srgbClr val="000000"/>
                </a:solidFill>
                <a:latin typeface="Calibri"/>
                <a:ea typeface="Calibri"/>
                <a:cs typeface="Calibri"/>
                <a:sym typeface="Calibri"/>
              </a:rPr>
              <a:t>Neutral Current DIS</a:t>
            </a:r>
            <a:endParaRPr sz="1867">
              <a:latin typeface="Calibri"/>
              <a:ea typeface="Calibri"/>
              <a:cs typeface="Calibri"/>
              <a:sym typeface="Calibri"/>
            </a:endParaRPr>
          </a:p>
          <a:p>
            <a:endParaRPr sz="1867">
              <a:latin typeface="Calibri"/>
              <a:ea typeface="Calibri"/>
              <a:cs typeface="Calibri"/>
              <a:sym typeface="Calibri"/>
            </a:endParaRPr>
          </a:p>
          <a:p>
            <a:pPr marL="457189" indent="-304792">
              <a:buClr>
                <a:srgbClr val="000000"/>
              </a:buClr>
              <a:buSzPts val="1400"/>
              <a:buFont typeface="Arial"/>
              <a:buChar char="●"/>
            </a:pPr>
            <a:r>
              <a:rPr lang="en-US" sz="1867">
                <a:solidFill>
                  <a:srgbClr val="000000"/>
                </a:solidFill>
                <a:latin typeface="Calibri"/>
                <a:ea typeface="Calibri"/>
                <a:cs typeface="Calibri"/>
                <a:sym typeface="Calibri"/>
              </a:rPr>
              <a:t>Detection of </a:t>
            </a:r>
            <a:r>
              <a:rPr lang="en-US" sz="1867">
                <a:solidFill>
                  <a:srgbClr val="0082CA"/>
                </a:solidFill>
                <a:latin typeface="Calibri"/>
                <a:ea typeface="Calibri"/>
                <a:cs typeface="Calibri"/>
                <a:sym typeface="Calibri"/>
              </a:rPr>
              <a:t>scattered electron</a:t>
            </a:r>
            <a:r>
              <a:rPr lang="en-US" sz="1867">
                <a:solidFill>
                  <a:srgbClr val="000000"/>
                </a:solidFill>
                <a:latin typeface="Calibri"/>
                <a:ea typeface="Calibri"/>
                <a:cs typeface="Calibri"/>
                <a:sym typeface="Calibri"/>
              </a:rPr>
              <a:t> with high precision - event kinematics</a:t>
            </a:r>
            <a:endParaRPr sz="1867">
              <a:latin typeface="Calibri"/>
              <a:ea typeface="Calibri"/>
              <a:cs typeface="Calibri"/>
              <a:sym typeface="Calibri"/>
            </a:endParaRPr>
          </a:p>
        </p:txBody>
      </p:sp>
      <p:sp>
        <p:nvSpPr>
          <p:cNvPr id="354" name="Google Shape;354;p38"/>
          <p:cNvSpPr/>
          <p:nvPr/>
        </p:nvSpPr>
        <p:spPr>
          <a:xfrm>
            <a:off x="3398400" y="3222720"/>
            <a:ext cx="2634800" cy="1828400"/>
          </a:xfrm>
          <a:prstGeom prst="rect">
            <a:avLst/>
          </a:prstGeom>
          <a:noFill/>
          <a:ln>
            <a:noFill/>
          </a:ln>
        </p:spPr>
        <p:txBody>
          <a:bodyPr spcFirstLastPara="1" wrap="square" lIns="91433" tIns="91433" rIns="91433" bIns="91433" anchor="t" anchorCtr="0">
            <a:noAutofit/>
          </a:bodyPr>
          <a:lstStyle/>
          <a:p>
            <a:r>
              <a:rPr lang="en-US" sz="1867" b="1">
                <a:solidFill>
                  <a:srgbClr val="000000"/>
                </a:solidFill>
                <a:latin typeface="Calibri"/>
                <a:ea typeface="Calibri"/>
                <a:cs typeface="Calibri"/>
                <a:sym typeface="Calibri"/>
              </a:rPr>
              <a:t>Charged Current DIS</a:t>
            </a:r>
            <a:endParaRPr sz="1867">
              <a:latin typeface="Calibri"/>
              <a:ea typeface="Calibri"/>
              <a:cs typeface="Calibri"/>
              <a:sym typeface="Calibri"/>
            </a:endParaRPr>
          </a:p>
          <a:p>
            <a:endParaRPr sz="1867">
              <a:latin typeface="Calibri"/>
              <a:ea typeface="Calibri"/>
              <a:cs typeface="Calibri"/>
              <a:sym typeface="Calibri"/>
            </a:endParaRPr>
          </a:p>
          <a:p>
            <a:pPr marL="457189" indent="-304792">
              <a:buClr>
                <a:srgbClr val="000000"/>
              </a:buClr>
              <a:buSzPts val="1400"/>
              <a:buFont typeface="Arial"/>
              <a:buChar char="●"/>
            </a:pPr>
            <a:r>
              <a:rPr lang="en-US" sz="1867">
                <a:solidFill>
                  <a:srgbClr val="000000"/>
                </a:solidFill>
                <a:latin typeface="Calibri"/>
                <a:ea typeface="Calibri"/>
                <a:cs typeface="Calibri"/>
                <a:sym typeface="Calibri"/>
              </a:rPr>
              <a:t>Event kinematics from the </a:t>
            </a:r>
            <a:r>
              <a:rPr lang="en-US" sz="1867">
                <a:solidFill>
                  <a:srgbClr val="0070C0"/>
                </a:solidFill>
                <a:latin typeface="Calibri"/>
                <a:ea typeface="Calibri"/>
                <a:cs typeface="Calibri"/>
                <a:sym typeface="Calibri"/>
              </a:rPr>
              <a:t>final state particles</a:t>
            </a:r>
            <a:r>
              <a:rPr lang="en-US" sz="1867">
                <a:solidFill>
                  <a:srgbClr val="000000"/>
                </a:solidFill>
                <a:latin typeface="Calibri"/>
                <a:ea typeface="Calibri"/>
                <a:cs typeface="Calibri"/>
                <a:sym typeface="Calibri"/>
              </a:rPr>
              <a:t> (Jacquet-Blondel method)</a:t>
            </a:r>
            <a:endParaRPr sz="1867">
              <a:latin typeface="Calibri"/>
              <a:ea typeface="Calibri"/>
              <a:cs typeface="Calibri"/>
              <a:sym typeface="Calibri"/>
            </a:endParaRPr>
          </a:p>
        </p:txBody>
      </p:sp>
      <p:sp>
        <p:nvSpPr>
          <p:cNvPr id="355" name="Google Shape;355;p38"/>
          <p:cNvSpPr/>
          <p:nvPr/>
        </p:nvSpPr>
        <p:spPr>
          <a:xfrm>
            <a:off x="5869080" y="3222720"/>
            <a:ext cx="2765200" cy="1828400"/>
          </a:xfrm>
          <a:prstGeom prst="rect">
            <a:avLst/>
          </a:prstGeom>
          <a:noFill/>
          <a:ln>
            <a:noFill/>
          </a:ln>
        </p:spPr>
        <p:txBody>
          <a:bodyPr spcFirstLastPara="1" wrap="square" lIns="91433" tIns="91433" rIns="91433" bIns="91433" anchor="t" anchorCtr="0">
            <a:noAutofit/>
          </a:bodyPr>
          <a:lstStyle/>
          <a:p>
            <a:r>
              <a:rPr lang="en-US" sz="1867" b="1" dirty="0">
                <a:solidFill>
                  <a:srgbClr val="000000"/>
                </a:solidFill>
                <a:latin typeface="Calibri"/>
                <a:ea typeface="Calibri"/>
                <a:cs typeface="Calibri"/>
                <a:sym typeface="Calibri"/>
              </a:rPr>
              <a:t>Semi-Inclusive DIS</a:t>
            </a:r>
            <a:endParaRPr sz="1867" dirty="0">
              <a:latin typeface="Calibri"/>
              <a:ea typeface="Calibri"/>
              <a:cs typeface="Calibri"/>
              <a:sym typeface="Calibri"/>
            </a:endParaRPr>
          </a:p>
          <a:p>
            <a:endParaRPr sz="1867" dirty="0">
              <a:latin typeface="Calibri"/>
              <a:ea typeface="Calibri"/>
              <a:cs typeface="Calibri"/>
              <a:sym typeface="Calibri"/>
            </a:endParaRPr>
          </a:p>
          <a:p>
            <a:pPr marL="457189" indent="-304792">
              <a:buClr>
                <a:srgbClr val="000000"/>
              </a:buClr>
              <a:buSzPts val="1400"/>
              <a:buFont typeface="Arial"/>
              <a:buChar char="●"/>
            </a:pPr>
            <a:r>
              <a:rPr lang="en-US" sz="1867" dirty="0">
                <a:solidFill>
                  <a:srgbClr val="000000"/>
                </a:solidFill>
                <a:latin typeface="Calibri"/>
                <a:ea typeface="Calibri"/>
                <a:cs typeface="Calibri"/>
                <a:sym typeface="Calibri"/>
              </a:rPr>
              <a:t>Precise detection of </a:t>
            </a:r>
            <a:r>
              <a:rPr lang="en-US" sz="1867" dirty="0">
                <a:solidFill>
                  <a:srgbClr val="0082CA"/>
                </a:solidFill>
                <a:latin typeface="Calibri"/>
                <a:ea typeface="Calibri"/>
                <a:cs typeface="Calibri"/>
                <a:sym typeface="Calibri"/>
              </a:rPr>
              <a:t>scattered electron</a:t>
            </a:r>
            <a:r>
              <a:rPr lang="en-US" sz="1867" dirty="0">
                <a:solidFill>
                  <a:srgbClr val="000000"/>
                </a:solidFill>
                <a:latin typeface="Calibri"/>
                <a:ea typeface="Calibri"/>
                <a:cs typeface="Calibri"/>
                <a:sym typeface="Calibri"/>
              </a:rPr>
              <a:t> in coincidence with at </a:t>
            </a:r>
            <a:r>
              <a:rPr lang="en-US" sz="1867" dirty="0">
                <a:solidFill>
                  <a:srgbClr val="3465A4"/>
                </a:solidFill>
                <a:latin typeface="Calibri"/>
                <a:ea typeface="Calibri"/>
                <a:cs typeface="Calibri"/>
                <a:sym typeface="Calibri"/>
              </a:rPr>
              <a:t>least 1 hadron</a:t>
            </a:r>
            <a:r>
              <a:rPr lang="en-US" sz="1867" dirty="0">
                <a:solidFill>
                  <a:srgbClr val="000000"/>
                </a:solidFill>
                <a:latin typeface="Calibri"/>
                <a:ea typeface="Calibri"/>
                <a:cs typeface="Calibri"/>
                <a:sym typeface="Calibri"/>
              </a:rPr>
              <a:t> </a:t>
            </a:r>
            <a:endParaRPr sz="1867" dirty="0">
              <a:latin typeface="Calibri"/>
              <a:ea typeface="Calibri"/>
              <a:cs typeface="Calibri"/>
              <a:sym typeface="Calibri"/>
            </a:endParaRPr>
          </a:p>
        </p:txBody>
      </p:sp>
      <p:sp>
        <p:nvSpPr>
          <p:cNvPr id="356" name="Google Shape;356;p38"/>
          <p:cNvSpPr/>
          <p:nvPr/>
        </p:nvSpPr>
        <p:spPr>
          <a:xfrm>
            <a:off x="8672040" y="3204720"/>
            <a:ext cx="2847200" cy="1279600"/>
          </a:xfrm>
          <a:prstGeom prst="rect">
            <a:avLst/>
          </a:prstGeom>
          <a:noFill/>
          <a:ln>
            <a:noFill/>
          </a:ln>
        </p:spPr>
        <p:txBody>
          <a:bodyPr spcFirstLastPara="1" wrap="square" lIns="91433" tIns="91433" rIns="91433" bIns="91433" anchor="t" anchorCtr="0">
            <a:noAutofit/>
          </a:bodyPr>
          <a:lstStyle/>
          <a:p>
            <a:r>
              <a:rPr lang="en-US" sz="1867" b="1">
                <a:solidFill>
                  <a:srgbClr val="000000"/>
                </a:solidFill>
                <a:latin typeface="Calibri"/>
                <a:ea typeface="Calibri"/>
                <a:cs typeface="Calibri"/>
                <a:sym typeface="Calibri"/>
              </a:rPr>
              <a:t>Deep Exclusive Processes</a:t>
            </a:r>
            <a:endParaRPr sz="1867">
              <a:latin typeface="Calibri"/>
              <a:ea typeface="Calibri"/>
              <a:cs typeface="Calibri"/>
              <a:sym typeface="Calibri"/>
            </a:endParaRPr>
          </a:p>
          <a:p>
            <a:endParaRPr sz="1867">
              <a:latin typeface="Calibri"/>
              <a:ea typeface="Calibri"/>
              <a:cs typeface="Calibri"/>
              <a:sym typeface="Calibri"/>
            </a:endParaRPr>
          </a:p>
          <a:p>
            <a:pPr marL="457189" indent="-304792">
              <a:buClr>
                <a:srgbClr val="000000"/>
              </a:buClr>
              <a:buSzPts val="1400"/>
              <a:buFont typeface="Arial"/>
              <a:buChar char="●"/>
            </a:pPr>
            <a:r>
              <a:rPr lang="en-US" sz="1867">
                <a:solidFill>
                  <a:srgbClr val="000000"/>
                </a:solidFill>
                <a:latin typeface="Calibri"/>
                <a:ea typeface="Calibri"/>
                <a:cs typeface="Calibri"/>
                <a:sym typeface="Calibri"/>
              </a:rPr>
              <a:t>Detection of </a:t>
            </a:r>
            <a:r>
              <a:rPr lang="en-US" sz="1867">
                <a:solidFill>
                  <a:srgbClr val="0082CA"/>
                </a:solidFill>
                <a:latin typeface="Calibri"/>
                <a:ea typeface="Calibri"/>
                <a:cs typeface="Calibri"/>
                <a:sym typeface="Calibri"/>
              </a:rPr>
              <a:t>all particles</a:t>
            </a:r>
            <a:r>
              <a:rPr lang="en-US" sz="1867">
                <a:solidFill>
                  <a:srgbClr val="000000"/>
                </a:solidFill>
                <a:latin typeface="Calibri"/>
                <a:ea typeface="Calibri"/>
                <a:cs typeface="Calibri"/>
                <a:sym typeface="Calibri"/>
              </a:rPr>
              <a:t> in event</a:t>
            </a:r>
            <a:endParaRPr sz="1867">
              <a:latin typeface="Calibri"/>
              <a:ea typeface="Calibri"/>
              <a:cs typeface="Calibri"/>
              <a:sym typeface="Calibri"/>
            </a:endParaRPr>
          </a:p>
        </p:txBody>
      </p:sp>
      <p:sp>
        <p:nvSpPr>
          <p:cNvPr id="357" name="Google Shape;357;p38"/>
          <p:cNvSpPr/>
          <p:nvPr/>
        </p:nvSpPr>
        <p:spPr>
          <a:xfrm>
            <a:off x="609135" y="964800"/>
            <a:ext cx="8062800" cy="456800"/>
          </a:xfrm>
          <a:prstGeom prst="rect">
            <a:avLst/>
          </a:prstGeom>
          <a:noFill/>
          <a:ln>
            <a:noFill/>
          </a:ln>
        </p:spPr>
        <p:txBody>
          <a:bodyPr spcFirstLastPara="1" wrap="square" lIns="91433" tIns="91433" rIns="91433" bIns="91433" anchor="t" anchorCtr="0">
            <a:noAutofit/>
          </a:bodyPr>
          <a:lstStyle/>
          <a:p>
            <a:r>
              <a:rPr lang="en-US" sz="1867">
                <a:solidFill>
                  <a:srgbClr val="000000"/>
                </a:solidFill>
                <a:latin typeface="Calibri"/>
                <a:ea typeface="Calibri"/>
                <a:cs typeface="Calibri"/>
                <a:sym typeface="Calibri"/>
              </a:rPr>
              <a:t>DIS event kinematics - </a:t>
            </a:r>
            <a:r>
              <a:rPr lang="en-US" sz="1867">
                <a:solidFill>
                  <a:srgbClr val="0082CA"/>
                </a:solidFill>
                <a:latin typeface="Calibri"/>
                <a:ea typeface="Calibri"/>
                <a:cs typeface="Calibri"/>
                <a:sym typeface="Calibri"/>
              </a:rPr>
              <a:t>scattered electron</a:t>
            </a:r>
            <a:r>
              <a:rPr lang="en-US" sz="1867">
                <a:solidFill>
                  <a:srgbClr val="000000"/>
                </a:solidFill>
                <a:latin typeface="Calibri"/>
                <a:ea typeface="Calibri"/>
                <a:cs typeface="Calibri"/>
                <a:sym typeface="Calibri"/>
              </a:rPr>
              <a:t> or </a:t>
            </a:r>
            <a:r>
              <a:rPr lang="en-US" sz="1867">
                <a:solidFill>
                  <a:srgbClr val="0082CA"/>
                </a:solidFill>
                <a:latin typeface="Calibri"/>
                <a:ea typeface="Calibri"/>
                <a:cs typeface="Calibri"/>
                <a:sym typeface="Calibri"/>
              </a:rPr>
              <a:t>final state particles</a:t>
            </a:r>
            <a:r>
              <a:rPr lang="en-US" sz="1867">
                <a:solidFill>
                  <a:srgbClr val="000000"/>
                </a:solidFill>
                <a:latin typeface="Calibri"/>
                <a:ea typeface="Calibri"/>
                <a:cs typeface="Calibri"/>
                <a:sym typeface="Calibri"/>
              </a:rPr>
              <a:t> (CC DIS, low y)</a:t>
            </a:r>
            <a:endParaRPr sz="1867">
              <a:latin typeface="Calibri"/>
              <a:ea typeface="Calibri"/>
              <a:cs typeface="Calibri"/>
              <a:sym typeface="Calibri"/>
            </a:endParaRPr>
          </a:p>
        </p:txBody>
      </p:sp>
      <p:sp>
        <p:nvSpPr>
          <p:cNvPr id="358" name="Google Shape;358;p38"/>
          <p:cNvSpPr/>
          <p:nvPr/>
        </p:nvSpPr>
        <p:spPr>
          <a:xfrm>
            <a:off x="2054880" y="5382520"/>
            <a:ext cx="1891200" cy="834800"/>
          </a:xfrm>
          <a:prstGeom prst="ellipse">
            <a:avLst/>
          </a:prstGeom>
          <a:solidFill>
            <a:srgbClr val="CFE2F3"/>
          </a:solidFill>
          <a:ln w="9525" cap="flat" cmpd="sng">
            <a:solidFill>
              <a:srgbClr val="000000"/>
            </a:solidFill>
            <a:prstDash val="solid"/>
            <a:miter lim="8000"/>
            <a:headEnd type="none" w="sm" len="sm"/>
            <a:tailEnd type="none" w="sm" len="sm"/>
          </a:ln>
        </p:spPr>
        <p:txBody>
          <a:bodyPr spcFirstLastPara="1" wrap="square" lIns="90000" tIns="45000" rIns="90000" bIns="45000" anchor="ctr" anchorCtr="0">
            <a:noAutofit/>
          </a:bodyPr>
          <a:lstStyle/>
          <a:p>
            <a:pPr algn="ctr"/>
            <a:r>
              <a:rPr lang="en-US" sz="1200" b="1">
                <a:solidFill>
                  <a:srgbClr val="000000"/>
                </a:solidFill>
                <a:latin typeface="Calibri"/>
                <a:ea typeface="Calibri"/>
                <a:cs typeface="Calibri"/>
                <a:sym typeface="Calibri"/>
              </a:rPr>
              <a:t>Parton Distributions in nucleons and nuclei</a:t>
            </a:r>
            <a:endParaRPr sz="1200">
              <a:latin typeface="Calibri"/>
              <a:ea typeface="Calibri"/>
              <a:cs typeface="Calibri"/>
              <a:sym typeface="Calibri"/>
            </a:endParaRPr>
          </a:p>
        </p:txBody>
      </p:sp>
      <p:sp>
        <p:nvSpPr>
          <p:cNvPr id="359" name="Google Shape;359;p38"/>
          <p:cNvSpPr/>
          <p:nvPr/>
        </p:nvSpPr>
        <p:spPr>
          <a:xfrm>
            <a:off x="4817440" y="5442000"/>
            <a:ext cx="1912000" cy="856400"/>
          </a:xfrm>
          <a:prstGeom prst="ellipse">
            <a:avLst/>
          </a:prstGeom>
          <a:solidFill>
            <a:srgbClr val="CCFFCC">
              <a:alpha val="40000"/>
            </a:srgbClr>
          </a:solidFill>
          <a:ln w="9525" cap="flat" cmpd="sng">
            <a:solidFill>
              <a:srgbClr val="000000"/>
            </a:solidFill>
            <a:prstDash val="solid"/>
            <a:miter lim="8000"/>
            <a:headEnd type="none" w="sm" len="sm"/>
            <a:tailEnd type="none" w="sm" len="sm"/>
          </a:ln>
        </p:spPr>
        <p:txBody>
          <a:bodyPr spcFirstLastPara="1" wrap="square" lIns="90000" tIns="45000" rIns="90000" bIns="45000" anchor="ctr" anchorCtr="0">
            <a:noAutofit/>
          </a:bodyPr>
          <a:lstStyle/>
          <a:p>
            <a:pPr algn="ctr"/>
            <a:r>
              <a:rPr lang="en-US" sz="1200" b="1">
                <a:solidFill>
                  <a:srgbClr val="000000"/>
                </a:solidFill>
                <a:latin typeface="Calibri"/>
                <a:ea typeface="Calibri"/>
                <a:cs typeface="Calibri"/>
                <a:sym typeface="Calibri"/>
              </a:rPr>
              <a:t>Spin and </a:t>
            </a:r>
            <a:endParaRPr sz="1200">
              <a:latin typeface="Calibri"/>
              <a:ea typeface="Calibri"/>
              <a:cs typeface="Calibri"/>
              <a:sym typeface="Calibri"/>
            </a:endParaRPr>
          </a:p>
          <a:p>
            <a:pPr algn="ctr"/>
            <a:r>
              <a:rPr lang="en-US" sz="1200" b="1">
                <a:solidFill>
                  <a:srgbClr val="000000"/>
                </a:solidFill>
                <a:latin typeface="Calibri"/>
                <a:ea typeface="Calibri"/>
                <a:cs typeface="Calibri"/>
                <a:sym typeface="Calibri"/>
              </a:rPr>
              <a:t>Flavor structure of nucleons and nuclei</a:t>
            </a:r>
            <a:endParaRPr sz="1200">
              <a:latin typeface="Calibri"/>
              <a:ea typeface="Calibri"/>
              <a:cs typeface="Calibri"/>
              <a:sym typeface="Calibri"/>
            </a:endParaRPr>
          </a:p>
        </p:txBody>
      </p:sp>
      <p:sp>
        <p:nvSpPr>
          <p:cNvPr id="360" name="Google Shape;360;p38"/>
          <p:cNvSpPr/>
          <p:nvPr/>
        </p:nvSpPr>
        <p:spPr>
          <a:xfrm>
            <a:off x="8528400" y="5442360"/>
            <a:ext cx="1874400" cy="819200"/>
          </a:xfrm>
          <a:prstGeom prst="ellipse">
            <a:avLst/>
          </a:prstGeom>
          <a:solidFill>
            <a:srgbClr val="0000FF">
              <a:alpha val="40000"/>
            </a:srgbClr>
          </a:solidFill>
          <a:ln w="9525" cap="flat" cmpd="sng">
            <a:solidFill>
              <a:srgbClr val="000000"/>
            </a:solidFill>
            <a:prstDash val="solid"/>
            <a:miter lim="8000"/>
            <a:headEnd type="none" w="sm" len="sm"/>
            <a:tailEnd type="none" w="sm" len="sm"/>
          </a:ln>
        </p:spPr>
        <p:txBody>
          <a:bodyPr spcFirstLastPara="1" wrap="square" lIns="90000" tIns="45000" rIns="90000" bIns="45000" anchor="ctr" anchorCtr="0">
            <a:noAutofit/>
          </a:bodyPr>
          <a:lstStyle/>
          <a:p>
            <a:pPr algn="ctr"/>
            <a:r>
              <a:rPr lang="en-US" sz="1200" b="1">
                <a:solidFill>
                  <a:srgbClr val="000000"/>
                </a:solidFill>
                <a:latin typeface="Calibri"/>
                <a:ea typeface="Calibri"/>
                <a:cs typeface="Calibri"/>
                <a:sym typeface="Calibri"/>
              </a:rPr>
              <a:t>QCD at Extreme Parton Densities - Saturation  </a:t>
            </a:r>
            <a:endParaRPr sz="1200">
              <a:latin typeface="Calibri"/>
              <a:ea typeface="Calibri"/>
              <a:cs typeface="Calibri"/>
              <a:sym typeface="Calibri"/>
            </a:endParaRPr>
          </a:p>
        </p:txBody>
      </p:sp>
      <p:sp>
        <p:nvSpPr>
          <p:cNvPr id="361" name="Google Shape;361;p38"/>
          <p:cNvSpPr/>
          <p:nvPr/>
        </p:nvSpPr>
        <p:spPr>
          <a:xfrm>
            <a:off x="10062720" y="5444880"/>
            <a:ext cx="1631200" cy="819200"/>
          </a:xfrm>
          <a:prstGeom prst="ellipse">
            <a:avLst/>
          </a:prstGeom>
          <a:solidFill>
            <a:srgbClr val="FF6600">
              <a:alpha val="40000"/>
            </a:srgbClr>
          </a:solidFill>
          <a:ln w="9525" cap="flat" cmpd="sng">
            <a:solidFill>
              <a:srgbClr val="000000"/>
            </a:solidFill>
            <a:prstDash val="solid"/>
            <a:miter lim="8000"/>
            <a:headEnd type="none" w="sm" len="sm"/>
            <a:tailEnd type="none" w="sm" len="sm"/>
          </a:ln>
        </p:spPr>
        <p:txBody>
          <a:bodyPr spcFirstLastPara="1" wrap="square" lIns="90000" tIns="45000" rIns="90000" bIns="45000" anchor="ctr" anchorCtr="0">
            <a:noAutofit/>
          </a:bodyPr>
          <a:lstStyle/>
          <a:p>
            <a:pPr algn="ctr"/>
            <a:r>
              <a:rPr lang="en-US" sz="1200" b="1">
                <a:solidFill>
                  <a:srgbClr val="000000"/>
                </a:solidFill>
                <a:latin typeface="Calibri"/>
                <a:ea typeface="Calibri"/>
                <a:cs typeface="Calibri"/>
                <a:sym typeface="Calibri"/>
              </a:rPr>
              <a:t>Tomography</a:t>
            </a:r>
            <a:endParaRPr sz="1200">
              <a:latin typeface="Calibri"/>
              <a:ea typeface="Calibri"/>
              <a:cs typeface="Calibri"/>
              <a:sym typeface="Calibri"/>
            </a:endParaRPr>
          </a:p>
          <a:p>
            <a:pPr algn="ctr"/>
            <a:r>
              <a:rPr lang="en-US" sz="1200" b="1">
                <a:solidFill>
                  <a:srgbClr val="000000"/>
                </a:solidFill>
                <a:latin typeface="Calibri"/>
                <a:ea typeface="Calibri"/>
                <a:cs typeface="Calibri"/>
                <a:sym typeface="Calibri"/>
              </a:rPr>
              <a:t>Spatial Imaging</a:t>
            </a:r>
            <a:endParaRPr sz="1200">
              <a:latin typeface="Calibri"/>
              <a:ea typeface="Calibri"/>
              <a:cs typeface="Calibri"/>
              <a:sym typeface="Calibri"/>
            </a:endParaRPr>
          </a:p>
        </p:txBody>
      </p:sp>
      <p:sp>
        <p:nvSpPr>
          <p:cNvPr id="362" name="Google Shape;362;p38"/>
          <p:cNvSpPr/>
          <p:nvPr/>
        </p:nvSpPr>
        <p:spPr>
          <a:xfrm>
            <a:off x="6371920" y="5446320"/>
            <a:ext cx="1788400" cy="841200"/>
          </a:xfrm>
          <a:prstGeom prst="ellipse">
            <a:avLst/>
          </a:prstGeom>
          <a:solidFill>
            <a:srgbClr val="FF6600">
              <a:alpha val="40000"/>
            </a:srgbClr>
          </a:solidFill>
          <a:ln w="9525" cap="flat" cmpd="sng">
            <a:solidFill>
              <a:srgbClr val="000000"/>
            </a:solidFill>
            <a:prstDash val="solid"/>
            <a:miter lim="8000"/>
            <a:headEnd type="none" w="sm" len="sm"/>
            <a:tailEnd type="none" w="sm" len="sm"/>
          </a:ln>
        </p:spPr>
        <p:txBody>
          <a:bodyPr spcFirstLastPara="1" wrap="square" lIns="90000" tIns="45000" rIns="90000" bIns="45000" anchor="ctr" anchorCtr="0">
            <a:noAutofit/>
          </a:bodyPr>
          <a:lstStyle/>
          <a:p>
            <a:pPr algn="ctr"/>
            <a:r>
              <a:rPr lang="en-US" sz="1200" b="1">
                <a:solidFill>
                  <a:srgbClr val="000000"/>
                </a:solidFill>
                <a:latin typeface="Calibri"/>
                <a:ea typeface="Calibri"/>
                <a:cs typeface="Calibri"/>
                <a:sym typeface="Calibri"/>
              </a:rPr>
              <a:t>Tomography Transverse Momentum Dist.</a:t>
            </a:r>
            <a:endParaRPr sz="1200">
              <a:latin typeface="Calibri"/>
              <a:ea typeface="Calibri"/>
              <a:cs typeface="Calibri"/>
              <a:sym typeface="Calibri"/>
            </a:endParaRPr>
          </a:p>
        </p:txBody>
      </p:sp>
      <p:sp>
        <p:nvSpPr>
          <p:cNvPr id="363" name="Google Shape;363;p38"/>
          <p:cNvSpPr txBox="1"/>
          <p:nvPr/>
        </p:nvSpPr>
        <p:spPr>
          <a:xfrm>
            <a:off x="493887" y="75613"/>
            <a:ext cx="11372000" cy="780800"/>
          </a:xfrm>
          <a:prstGeom prst="rect">
            <a:avLst/>
          </a:prstGeom>
          <a:noFill/>
          <a:ln>
            <a:noFill/>
          </a:ln>
        </p:spPr>
        <p:txBody>
          <a:bodyPr spcFirstLastPara="1" wrap="square" lIns="91433" tIns="45700" rIns="91433" bIns="45700" anchor="ctr" anchorCtr="0">
            <a:noAutofit/>
          </a:bodyPr>
          <a:lstStyle/>
          <a:p>
            <a:r>
              <a:rPr lang="en-US" sz="4400" b="1" dirty="0">
                <a:solidFill>
                  <a:schemeClr val="accent1"/>
                </a:solidFill>
                <a:latin typeface="+mj-lt"/>
                <a:ea typeface="Roboto"/>
                <a:cs typeface="Roboto"/>
                <a:sym typeface="Roboto"/>
              </a:rPr>
              <a:t>Experimental Processes to Access EIC Physics</a:t>
            </a:r>
            <a:endParaRPr sz="4400" dirty="0">
              <a:solidFill>
                <a:schemeClr val="accent1"/>
              </a:solidFill>
              <a:latin typeface="+mj-lt"/>
              <a:ea typeface="Roboto"/>
              <a:cs typeface="Roboto"/>
              <a:sym typeface="Roboto"/>
            </a:endParaRPr>
          </a:p>
        </p:txBody>
      </p:sp>
      <p:sp>
        <p:nvSpPr>
          <p:cNvPr id="364" name="Google Shape;364;p38"/>
          <p:cNvSpPr txBox="1">
            <a:spLocks noGrp="1"/>
          </p:cNvSpPr>
          <p:nvPr>
            <p:ph type="sldNum" idx="12"/>
          </p:nvPr>
        </p:nvSpPr>
        <p:spPr>
          <a:xfrm>
            <a:off x="9222800" y="6541584"/>
            <a:ext cx="2743200" cy="277200"/>
          </a:xfrm>
          <a:prstGeom prst="rect">
            <a:avLst/>
          </a:prstGeom>
        </p:spPr>
        <p:txBody>
          <a:bodyPr spcFirstLastPara="1" vert="horz" wrap="square" lIns="91433" tIns="45700" rIns="91433" bIns="45700" rtlCol="0" anchor="ctr" anchorCtr="0">
            <a:noAutofit/>
          </a:bodyPr>
          <a:lstStyle/>
          <a:p>
            <a:pPr>
              <a:buClr>
                <a:srgbClr val="000000"/>
              </a:buClr>
            </a:pPr>
            <a:fld id="{00000000-1234-1234-1234-123412341234}" type="slidenum">
              <a:rPr lang="en-US"/>
              <a:pPr>
                <a:buClr>
                  <a:srgbClr val="000000"/>
                </a:buClr>
              </a:pPr>
              <a:t>6</a:t>
            </a:fld>
            <a:endParaRPr/>
          </a:p>
        </p:txBody>
      </p:sp>
      <p:sp>
        <p:nvSpPr>
          <p:cNvPr id="2" name="Date Placeholder 1">
            <a:extLst>
              <a:ext uri="{FF2B5EF4-FFF2-40B4-BE49-F238E27FC236}">
                <a16:creationId xmlns:a16="http://schemas.microsoft.com/office/drawing/2014/main" id="{92E45EB6-EA48-921C-6B5E-FA6E8961A17D}"/>
              </a:ext>
            </a:extLst>
          </p:cNvPr>
          <p:cNvSpPr>
            <a:spLocks noGrp="1"/>
          </p:cNvSpPr>
          <p:nvPr>
            <p:ph type="dt" sz="half" idx="10"/>
          </p:nvPr>
        </p:nvSpPr>
        <p:spPr/>
        <p:txBody>
          <a:bodyPr/>
          <a:lstStyle/>
          <a:p>
            <a:r>
              <a:rPr lang="en-US"/>
              <a:t>6/9/2023</a:t>
            </a:r>
          </a:p>
        </p:txBody>
      </p:sp>
      <p:sp>
        <p:nvSpPr>
          <p:cNvPr id="3" name="Footer Placeholder 2">
            <a:extLst>
              <a:ext uri="{FF2B5EF4-FFF2-40B4-BE49-F238E27FC236}">
                <a16:creationId xmlns:a16="http://schemas.microsoft.com/office/drawing/2014/main" id="{3AD4AA8F-7CB9-1E45-AE73-04F903F1E607}"/>
              </a:ext>
            </a:extLst>
          </p:cNvPr>
          <p:cNvSpPr>
            <a:spLocks noGrp="1"/>
          </p:cNvSpPr>
          <p:nvPr>
            <p:ph type="ftr" sz="quarter" idx="11"/>
          </p:nvPr>
        </p:nvSpPr>
        <p:spPr/>
        <p:txBody>
          <a:bodyPr/>
          <a:lstStyle/>
          <a:p>
            <a:r>
              <a:rPr lang="en-US"/>
              <a:t>2023 CTEQ Summer School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C25FD-44B0-B733-3D7C-A6D2C44457B4}"/>
              </a:ext>
            </a:extLst>
          </p:cNvPr>
          <p:cNvSpPr>
            <a:spLocks noGrp="1"/>
          </p:cNvSpPr>
          <p:nvPr>
            <p:ph type="title"/>
          </p:nvPr>
        </p:nvSpPr>
        <p:spPr/>
        <p:txBody>
          <a:bodyPr/>
          <a:lstStyle/>
          <a:p>
            <a:r>
              <a:rPr lang="en-US" b="1" dirty="0">
                <a:solidFill>
                  <a:schemeClr val="accent1"/>
                </a:solidFill>
              </a:rPr>
              <a:t>The EIC Yellow Report</a:t>
            </a:r>
          </a:p>
        </p:txBody>
      </p:sp>
      <p:sp>
        <p:nvSpPr>
          <p:cNvPr id="3" name="Date Placeholder 2">
            <a:extLst>
              <a:ext uri="{FF2B5EF4-FFF2-40B4-BE49-F238E27FC236}">
                <a16:creationId xmlns:a16="http://schemas.microsoft.com/office/drawing/2014/main" id="{093D164C-865B-5030-893A-BC69A1371C4E}"/>
              </a:ext>
            </a:extLst>
          </p:cNvPr>
          <p:cNvSpPr>
            <a:spLocks noGrp="1"/>
          </p:cNvSpPr>
          <p:nvPr>
            <p:ph type="dt" sz="half" idx="10"/>
          </p:nvPr>
        </p:nvSpPr>
        <p:spPr/>
        <p:txBody>
          <a:bodyPr/>
          <a:lstStyle/>
          <a:p>
            <a:r>
              <a:rPr lang="en-US"/>
              <a:t>6/9/2023</a:t>
            </a:r>
          </a:p>
        </p:txBody>
      </p:sp>
      <p:sp>
        <p:nvSpPr>
          <p:cNvPr id="4" name="Footer Placeholder 3">
            <a:extLst>
              <a:ext uri="{FF2B5EF4-FFF2-40B4-BE49-F238E27FC236}">
                <a16:creationId xmlns:a16="http://schemas.microsoft.com/office/drawing/2014/main" id="{BD0E7FE7-5B13-9E24-9961-A7C72B62B0CB}"/>
              </a:ext>
            </a:extLst>
          </p:cNvPr>
          <p:cNvSpPr>
            <a:spLocks noGrp="1"/>
          </p:cNvSpPr>
          <p:nvPr>
            <p:ph type="ftr" sz="quarter" idx="11"/>
          </p:nvPr>
        </p:nvSpPr>
        <p:spPr/>
        <p:txBody>
          <a:bodyPr/>
          <a:lstStyle/>
          <a:p>
            <a:r>
              <a:rPr lang="en-US"/>
              <a:t>2023 CTEQ Summer School</a:t>
            </a:r>
          </a:p>
        </p:txBody>
      </p:sp>
      <p:sp>
        <p:nvSpPr>
          <p:cNvPr id="5" name="Slide Number Placeholder 4">
            <a:extLst>
              <a:ext uri="{FF2B5EF4-FFF2-40B4-BE49-F238E27FC236}">
                <a16:creationId xmlns:a16="http://schemas.microsoft.com/office/drawing/2014/main" id="{689785E0-C565-3179-6930-C5E3312FFF1F}"/>
              </a:ext>
            </a:extLst>
          </p:cNvPr>
          <p:cNvSpPr>
            <a:spLocks noGrp="1"/>
          </p:cNvSpPr>
          <p:nvPr>
            <p:ph type="sldNum" sz="quarter" idx="12"/>
          </p:nvPr>
        </p:nvSpPr>
        <p:spPr/>
        <p:txBody>
          <a:bodyPr/>
          <a:lstStyle/>
          <a:p>
            <a:fld id="{00A14187-AF44-4271-AA62-1C5C376B8E74}" type="slidenum">
              <a:rPr lang="en-US" smtClean="0"/>
              <a:t>7</a:t>
            </a:fld>
            <a:endParaRPr lang="en-US"/>
          </a:p>
        </p:txBody>
      </p:sp>
      <p:pic>
        <p:nvPicPr>
          <p:cNvPr id="7" name="Picture 6">
            <a:extLst>
              <a:ext uri="{FF2B5EF4-FFF2-40B4-BE49-F238E27FC236}">
                <a16:creationId xmlns:a16="http://schemas.microsoft.com/office/drawing/2014/main" id="{FB0E3546-0084-72B3-83C3-EC78B21E2C82}"/>
              </a:ext>
            </a:extLst>
          </p:cNvPr>
          <p:cNvPicPr>
            <a:picLocks noChangeAspect="1"/>
          </p:cNvPicPr>
          <p:nvPr/>
        </p:nvPicPr>
        <p:blipFill>
          <a:blip r:embed="rId2"/>
          <a:stretch>
            <a:fillRect/>
          </a:stretch>
        </p:blipFill>
        <p:spPr>
          <a:xfrm>
            <a:off x="238536" y="1873842"/>
            <a:ext cx="7977367" cy="3382403"/>
          </a:xfrm>
          <a:prstGeom prst="rect">
            <a:avLst/>
          </a:prstGeom>
        </p:spPr>
      </p:pic>
      <p:sp>
        <p:nvSpPr>
          <p:cNvPr id="8" name="TextBox 7">
            <a:extLst>
              <a:ext uri="{FF2B5EF4-FFF2-40B4-BE49-F238E27FC236}">
                <a16:creationId xmlns:a16="http://schemas.microsoft.com/office/drawing/2014/main" id="{83B9E7AF-D03A-A4DD-BCD9-AFD963D298E0}"/>
              </a:ext>
            </a:extLst>
          </p:cNvPr>
          <p:cNvSpPr txBox="1"/>
          <p:nvPr/>
        </p:nvSpPr>
        <p:spPr>
          <a:xfrm>
            <a:off x="8553061" y="1275184"/>
            <a:ext cx="3166188" cy="2031325"/>
          </a:xfrm>
          <a:prstGeom prst="rect">
            <a:avLst/>
          </a:prstGeom>
          <a:noFill/>
        </p:spPr>
        <p:txBody>
          <a:bodyPr wrap="square" rtlCol="0">
            <a:spAutoFit/>
          </a:bodyPr>
          <a:lstStyle/>
          <a:p>
            <a:r>
              <a:rPr lang="en-US" dirty="0"/>
              <a:t>The EIC yellow report was an enormous community exercise to quantify the </a:t>
            </a:r>
            <a:r>
              <a:rPr lang="en-US" i="1" dirty="0"/>
              <a:t>physics and detector requirements</a:t>
            </a:r>
            <a:r>
              <a:rPr lang="en-US" dirty="0"/>
              <a:t> to be able to purse EIC physics. </a:t>
            </a:r>
          </a:p>
          <a:p>
            <a:endParaRPr lang="en-US" dirty="0"/>
          </a:p>
          <a:p>
            <a:endParaRPr lang="en-US" dirty="0"/>
          </a:p>
        </p:txBody>
      </p:sp>
      <p:sp>
        <p:nvSpPr>
          <p:cNvPr id="9" name="TextBox 8">
            <a:extLst>
              <a:ext uri="{FF2B5EF4-FFF2-40B4-BE49-F238E27FC236}">
                <a16:creationId xmlns:a16="http://schemas.microsoft.com/office/drawing/2014/main" id="{C061631E-4D39-F35C-F44B-85D203230B67}"/>
              </a:ext>
            </a:extLst>
          </p:cNvPr>
          <p:cNvSpPr txBox="1"/>
          <p:nvPr/>
        </p:nvSpPr>
        <p:spPr>
          <a:xfrm>
            <a:off x="8402918" y="3657600"/>
            <a:ext cx="3316331" cy="369332"/>
          </a:xfrm>
          <a:prstGeom prst="rect">
            <a:avLst/>
          </a:prstGeom>
          <a:noFill/>
        </p:spPr>
        <p:txBody>
          <a:bodyPr wrap="square" rtlCol="0">
            <a:spAutoFit/>
          </a:bodyPr>
          <a:lstStyle/>
          <a:p>
            <a:r>
              <a:rPr lang="en-US" dirty="0">
                <a:hlinkClick r:id="rId3"/>
              </a:rPr>
              <a:t>https://arxiv.org/abs/2103.05419</a:t>
            </a:r>
            <a:endParaRPr lang="en-US" dirty="0"/>
          </a:p>
        </p:txBody>
      </p:sp>
    </p:spTree>
    <p:extLst>
      <p:ext uri="{BB962C8B-B14F-4D97-AF65-F5344CB8AC3E}">
        <p14:creationId xmlns:p14="http://schemas.microsoft.com/office/powerpoint/2010/main" val="2455690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77;p40">
            <a:extLst>
              <a:ext uri="{FF2B5EF4-FFF2-40B4-BE49-F238E27FC236}">
                <a16:creationId xmlns:a16="http://schemas.microsoft.com/office/drawing/2014/main" id="{65C7B5FD-7EEB-5F09-BB72-9A08E29F3F55}"/>
              </a:ext>
            </a:extLst>
          </p:cNvPr>
          <p:cNvPicPr preferRelativeResize="0"/>
          <p:nvPr/>
        </p:nvPicPr>
        <p:blipFill>
          <a:blip r:embed="rId2">
            <a:alphaModFix/>
          </a:blip>
          <a:stretch>
            <a:fillRect/>
          </a:stretch>
        </p:blipFill>
        <p:spPr>
          <a:xfrm>
            <a:off x="6793065" y="1743848"/>
            <a:ext cx="5398935" cy="3114402"/>
          </a:xfrm>
          <a:prstGeom prst="rect">
            <a:avLst/>
          </a:prstGeom>
          <a:noFill/>
          <a:ln>
            <a:noFill/>
          </a:ln>
        </p:spPr>
      </p:pic>
      <p:sp>
        <p:nvSpPr>
          <p:cNvPr id="2" name="Title 1">
            <a:extLst>
              <a:ext uri="{FF2B5EF4-FFF2-40B4-BE49-F238E27FC236}">
                <a16:creationId xmlns:a16="http://schemas.microsoft.com/office/drawing/2014/main" id="{336AF630-FABB-2FA5-3976-A072B171FC1D}"/>
              </a:ext>
            </a:extLst>
          </p:cNvPr>
          <p:cNvSpPr>
            <a:spLocks noGrp="1"/>
          </p:cNvSpPr>
          <p:nvPr>
            <p:ph type="title"/>
          </p:nvPr>
        </p:nvSpPr>
        <p:spPr>
          <a:xfrm>
            <a:off x="838200" y="181575"/>
            <a:ext cx="10515600" cy="844475"/>
          </a:xfrm>
        </p:spPr>
        <p:txBody>
          <a:bodyPr>
            <a:normAutofit/>
          </a:bodyPr>
          <a:lstStyle/>
          <a:p>
            <a:r>
              <a:rPr lang="en-US" b="1" dirty="0">
                <a:solidFill>
                  <a:schemeClr val="accent1"/>
                </a:solidFill>
              </a:rPr>
              <a:t>EIC Detector Requirements</a:t>
            </a:r>
          </a:p>
        </p:txBody>
      </p:sp>
      <p:sp>
        <p:nvSpPr>
          <p:cNvPr id="3" name="Date Placeholder 2">
            <a:extLst>
              <a:ext uri="{FF2B5EF4-FFF2-40B4-BE49-F238E27FC236}">
                <a16:creationId xmlns:a16="http://schemas.microsoft.com/office/drawing/2014/main" id="{8E68EC61-CCC1-E2BA-7279-E36A478E743F}"/>
              </a:ext>
            </a:extLst>
          </p:cNvPr>
          <p:cNvSpPr>
            <a:spLocks noGrp="1"/>
          </p:cNvSpPr>
          <p:nvPr>
            <p:ph type="dt" sz="half" idx="10"/>
          </p:nvPr>
        </p:nvSpPr>
        <p:spPr/>
        <p:txBody>
          <a:bodyPr/>
          <a:lstStyle/>
          <a:p>
            <a:r>
              <a:rPr lang="en-US"/>
              <a:t>6/9/2023</a:t>
            </a:r>
          </a:p>
        </p:txBody>
      </p:sp>
      <p:sp>
        <p:nvSpPr>
          <p:cNvPr id="4" name="Footer Placeholder 3">
            <a:extLst>
              <a:ext uri="{FF2B5EF4-FFF2-40B4-BE49-F238E27FC236}">
                <a16:creationId xmlns:a16="http://schemas.microsoft.com/office/drawing/2014/main" id="{B79595E1-680F-7A38-B192-6ECA44A881C1}"/>
              </a:ext>
            </a:extLst>
          </p:cNvPr>
          <p:cNvSpPr>
            <a:spLocks noGrp="1"/>
          </p:cNvSpPr>
          <p:nvPr>
            <p:ph type="ftr" sz="quarter" idx="11"/>
          </p:nvPr>
        </p:nvSpPr>
        <p:spPr/>
        <p:txBody>
          <a:bodyPr/>
          <a:lstStyle/>
          <a:p>
            <a:r>
              <a:rPr lang="en-US"/>
              <a:t>2023 CTEQ Summer School</a:t>
            </a:r>
          </a:p>
        </p:txBody>
      </p:sp>
      <p:sp>
        <p:nvSpPr>
          <p:cNvPr id="5" name="Slide Number Placeholder 4">
            <a:extLst>
              <a:ext uri="{FF2B5EF4-FFF2-40B4-BE49-F238E27FC236}">
                <a16:creationId xmlns:a16="http://schemas.microsoft.com/office/drawing/2014/main" id="{3C1C2CD6-0C3C-EC99-0483-264DB654ECC7}"/>
              </a:ext>
            </a:extLst>
          </p:cNvPr>
          <p:cNvSpPr>
            <a:spLocks noGrp="1"/>
          </p:cNvSpPr>
          <p:nvPr>
            <p:ph type="sldNum" sz="quarter" idx="12"/>
          </p:nvPr>
        </p:nvSpPr>
        <p:spPr/>
        <p:txBody>
          <a:bodyPr/>
          <a:lstStyle/>
          <a:p>
            <a:fld id="{00A14187-AF44-4271-AA62-1C5C376B8E74}" type="slidenum">
              <a:rPr lang="en-US" smtClean="0"/>
              <a:t>8</a:t>
            </a:fld>
            <a:endParaRPr lang="en-US"/>
          </a:p>
        </p:txBody>
      </p:sp>
      <p:sp>
        <p:nvSpPr>
          <p:cNvPr id="6" name="Google Shape;379;p40">
            <a:extLst>
              <a:ext uri="{FF2B5EF4-FFF2-40B4-BE49-F238E27FC236}">
                <a16:creationId xmlns:a16="http://schemas.microsoft.com/office/drawing/2014/main" id="{781966DF-B53D-FC5C-E6BF-7E0786F84E5C}"/>
              </a:ext>
            </a:extLst>
          </p:cNvPr>
          <p:cNvSpPr txBox="1"/>
          <p:nvPr/>
        </p:nvSpPr>
        <p:spPr>
          <a:xfrm>
            <a:off x="922251" y="1005672"/>
            <a:ext cx="9945492" cy="567075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400" b="1" dirty="0">
                <a:solidFill>
                  <a:srgbClr val="2A6099"/>
                </a:solidFill>
                <a:latin typeface="Roboto"/>
                <a:ea typeface="Roboto"/>
                <a:cs typeface="Roboto"/>
                <a:sym typeface="Roboto"/>
              </a:rPr>
              <a:t>Vertex detector</a:t>
            </a:r>
            <a:r>
              <a:rPr lang="en-US" sz="1400" b="1" dirty="0">
                <a:solidFill>
                  <a:schemeClr val="accent2"/>
                </a:solidFill>
                <a:latin typeface="Roboto"/>
                <a:ea typeface="Roboto"/>
                <a:cs typeface="Roboto"/>
                <a:sym typeface="Roboto"/>
              </a:rPr>
              <a:t> </a:t>
            </a:r>
            <a:r>
              <a:rPr lang="en-US" sz="1400" dirty="0">
                <a:solidFill>
                  <a:srgbClr val="1C1C1C"/>
                </a:solidFill>
                <a:latin typeface="Roboto"/>
                <a:ea typeface="Roboto"/>
                <a:cs typeface="Roboto"/>
                <a:sym typeface="Roboto"/>
              </a:rPr>
              <a:t>→ Identify primary and secondary vertices, </a:t>
            </a:r>
            <a:endParaRPr sz="1400" dirty="0">
              <a:solidFill>
                <a:srgbClr val="1C1C1C"/>
              </a:solidFill>
              <a:latin typeface="Roboto"/>
              <a:ea typeface="Roboto"/>
              <a:cs typeface="Roboto"/>
              <a:sym typeface="Roboto"/>
            </a:endParaRPr>
          </a:p>
          <a:p>
            <a:pPr marL="457200" marR="2540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Low material budget: 0.05% X/X</a:t>
            </a:r>
            <a:r>
              <a:rPr lang="en-US" sz="1400" i="0" u="none" strike="noStrike" cap="none" baseline="-25000" dirty="0">
                <a:solidFill>
                  <a:srgbClr val="1C1C1C"/>
                </a:solidFill>
                <a:latin typeface="Roboto"/>
                <a:ea typeface="Roboto"/>
                <a:cs typeface="Roboto"/>
                <a:sym typeface="Roboto"/>
              </a:rPr>
              <a:t>0</a:t>
            </a:r>
            <a:r>
              <a:rPr lang="en-US" sz="1400" i="0" u="none" strike="noStrike" cap="none" dirty="0">
                <a:solidFill>
                  <a:srgbClr val="1C1C1C"/>
                </a:solidFill>
                <a:latin typeface="Roboto"/>
                <a:ea typeface="Roboto"/>
                <a:cs typeface="Roboto"/>
                <a:sym typeface="Roboto"/>
              </a:rPr>
              <a:t> per layer</a:t>
            </a:r>
            <a:endParaRPr sz="1400" dirty="0">
              <a:solidFill>
                <a:srgbClr val="1C1C1C"/>
              </a:solidFill>
              <a:latin typeface="Roboto"/>
              <a:ea typeface="Roboto"/>
              <a:cs typeface="Roboto"/>
              <a:sym typeface="Roboto"/>
            </a:endParaRPr>
          </a:p>
          <a:p>
            <a:pPr marL="457200" marR="2540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High spatial resolution: 10 mm pitch CMOS Monolithic Active Pixel Sensor </a:t>
            </a:r>
            <a:endParaRPr sz="1400" dirty="0">
              <a:solidFill>
                <a:srgbClr val="1C1C1C"/>
              </a:solidFill>
              <a:latin typeface="Roboto"/>
              <a:ea typeface="Roboto"/>
              <a:cs typeface="Roboto"/>
              <a:sym typeface="Roboto"/>
            </a:endParaRPr>
          </a:p>
          <a:p>
            <a:pPr marL="0" marR="25400" lvl="0" indent="0" algn="l" rtl="0">
              <a:spcBef>
                <a:spcPts val="0"/>
              </a:spcBef>
              <a:spcAft>
                <a:spcPts val="0"/>
              </a:spcAft>
              <a:buNone/>
            </a:pPr>
            <a:endParaRPr sz="1400" b="1" dirty="0">
              <a:solidFill>
                <a:srgbClr val="1C1C1C"/>
              </a:solidFill>
              <a:latin typeface="Roboto"/>
              <a:ea typeface="Roboto"/>
              <a:cs typeface="Roboto"/>
              <a:sym typeface="Roboto"/>
            </a:endParaRPr>
          </a:p>
          <a:p>
            <a:pPr marL="0" marR="25400" lvl="0" indent="0" algn="l" rtl="0">
              <a:spcBef>
                <a:spcPts val="0"/>
              </a:spcBef>
              <a:spcAft>
                <a:spcPts val="0"/>
              </a:spcAft>
              <a:buNone/>
            </a:pPr>
            <a:r>
              <a:rPr lang="en-US" sz="1400" b="1" dirty="0">
                <a:solidFill>
                  <a:srgbClr val="2A6099"/>
                </a:solidFill>
                <a:latin typeface="Roboto"/>
                <a:ea typeface="Roboto"/>
                <a:cs typeface="Roboto"/>
                <a:sym typeface="Roboto"/>
              </a:rPr>
              <a:t>Central and Endcap tracker</a:t>
            </a:r>
            <a:r>
              <a:rPr lang="en-US" sz="1400" b="1" dirty="0">
                <a:solidFill>
                  <a:srgbClr val="1C1C1C"/>
                </a:solidFill>
                <a:latin typeface="Roboto"/>
                <a:ea typeface="Roboto"/>
                <a:cs typeface="Roboto"/>
                <a:sym typeface="Roboto"/>
              </a:rPr>
              <a:t> </a:t>
            </a:r>
            <a:r>
              <a:rPr lang="en-US" sz="1400" dirty="0">
                <a:solidFill>
                  <a:srgbClr val="1C1C1C"/>
                </a:solidFill>
                <a:latin typeface="Roboto"/>
                <a:ea typeface="Roboto"/>
                <a:cs typeface="Roboto"/>
                <a:sym typeface="Roboto"/>
              </a:rPr>
              <a:t>→ High precision low mass tracking</a:t>
            </a:r>
            <a:endParaRPr sz="1400" dirty="0">
              <a:solidFill>
                <a:srgbClr val="1C1C1C"/>
              </a:solidFill>
              <a:latin typeface="Roboto"/>
              <a:ea typeface="Roboto"/>
              <a:cs typeface="Roboto"/>
              <a:sym typeface="Roboto"/>
            </a:endParaRPr>
          </a:p>
          <a:p>
            <a:pPr marL="457200" marR="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MAPS – tracking layers in combination with micro pattern gas detectors</a:t>
            </a:r>
            <a:endParaRPr sz="1400" dirty="0">
              <a:solidFill>
                <a:srgbClr val="1C1C1C"/>
              </a:solidFill>
              <a:latin typeface="Roboto"/>
              <a:ea typeface="Roboto"/>
              <a:cs typeface="Roboto"/>
              <a:sym typeface="Roboto"/>
            </a:endParaRPr>
          </a:p>
          <a:p>
            <a:pPr marL="0" marR="0" lvl="0" indent="0" algn="l" rtl="0">
              <a:spcBef>
                <a:spcPts val="0"/>
              </a:spcBef>
              <a:spcAft>
                <a:spcPts val="0"/>
              </a:spcAft>
              <a:buNone/>
            </a:pPr>
            <a:endParaRPr sz="1400" dirty="0">
              <a:solidFill>
                <a:srgbClr val="1C1C1C"/>
              </a:solidFill>
              <a:latin typeface="Roboto"/>
              <a:ea typeface="Roboto"/>
              <a:cs typeface="Roboto"/>
              <a:sym typeface="Roboto"/>
            </a:endParaRPr>
          </a:p>
          <a:p>
            <a:pPr marL="0" marR="0" lvl="0" indent="0" algn="l" rtl="0">
              <a:spcBef>
                <a:spcPts val="0"/>
              </a:spcBef>
              <a:spcAft>
                <a:spcPts val="0"/>
              </a:spcAft>
              <a:buNone/>
            </a:pPr>
            <a:r>
              <a:rPr lang="en-US" sz="1400" b="1" dirty="0">
                <a:solidFill>
                  <a:srgbClr val="2A6099"/>
                </a:solidFill>
                <a:latin typeface="Roboto"/>
                <a:ea typeface="Roboto"/>
                <a:cs typeface="Roboto"/>
                <a:sym typeface="Roboto"/>
              </a:rPr>
              <a:t>Particle Identification</a:t>
            </a:r>
            <a:r>
              <a:rPr lang="en-US" sz="1400" dirty="0">
                <a:solidFill>
                  <a:srgbClr val="1C1C1C"/>
                </a:solidFill>
                <a:latin typeface="Roboto"/>
                <a:ea typeface="Roboto"/>
                <a:cs typeface="Roboto"/>
                <a:sym typeface="Roboto"/>
              </a:rPr>
              <a:t> → High performance single track PID for π, K, p separation</a:t>
            </a:r>
            <a:endParaRPr sz="1400" dirty="0">
              <a:solidFill>
                <a:srgbClr val="1C1C1C"/>
              </a:solidFill>
              <a:latin typeface="Roboto"/>
              <a:ea typeface="Roboto"/>
              <a:cs typeface="Roboto"/>
              <a:sym typeface="Roboto"/>
            </a:endParaRPr>
          </a:p>
          <a:p>
            <a:pPr marL="457200" marR="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RICH detectors (RICH, DIRC) </a:t>
            </a:r>
            <a:endParaRPr sz="1400" dirty="0">
              <a:solidFill>
                <a:srgbClr val="1C1C1C"/>
              </a:solidFill>
              <a:latin typeface="Roboto"/>
              <a:ea typeface="Roboto"/>
              <a:cs typeface="Roboto"/>
              <a:sym typeface="Roboto"/>
            </a:endParaRPr>
          </a:p>
          <a:p>
            <a:pPr marL="457200" marR="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Time-of-Flight</a:t>
            </a:r>
            <a:r>
              <a:rPr lang="en-US" sz="1400" dirty="0">
                <a:solidFill>
                  <a:srgbClr val="1C1C1C"/>
                </a:solidFill>
                <a:latin typeface="Roboto"/>
                <a:ea typeface="Roboto"/>
                <a:cs typeface="Roboto"/>
                <a:sym typeface="Roboto"/>
              </a:rPr>
              <a:t> </a:t>
            </a:r>
            <a:r>
              <a:rPr lang="en-US" sz="1400" i="0" u="none" strike="noStrike" cap="none" dirty="0">
                <a:solidFill>
                  <a:srgbClr val="1C1C1C"/>
                </a:solidFill>
                <a:latin typeface="Roboto"/>
                <a:ea typeface="Roboto"/>
                <a:cs typeface="Roboto"/>
                <a:sym typeface="Roboto"/>
              </a:rPr>
              <a:t>high resolution timing detectors (LAPPDs, LGAD) </a:t>
            </a:r>
            <a:endParaRPr sz="1400" i="0" u="none" strike="noStrike" cap="none" dirty="0">
              <a:solidFill>
                <a:srgbClr val="1C1C1C"/>
              </a:solidFill>
              <a:latin typeface="Roboto"/>
              <a:ea typeface="Roboto"/>
              <a:cs typeface="Roboto"/>
              <a:sym typeface="Roboto"/>
            </a:endParaRPr>
          </a:p>
          <a:p>
            <a:pPr marL="457200" marR="0" lvl="0" indent="-292100" algn="l" rtl="0">
              <a:spcBef>
                <a:spcPts val="0"/>
              </a:spcBef>
              <a:spcAft>
                <a:spcPts val="0"/>
              </a:spcAft>
              <a:buClr>
                <a:srgbClr val="1C1C1C"/>
              </a:buClr>
              <a:buSzPts val="1000"/>
              <a:buFont typeface="Roboto"/>
              <a:buChar char="●"/>
            </a:pPr>
            <a:r>
              <a:rPr lang="en-US" sz="1400" dirty="0">
                <a:solidFill>
                  <a:srgbClr val="1C1C1C"/>
                </a:solidFill>
                <a:latin typeface="Roboto"/>
                <a:ea typeface="Roboto"/>
                <a:cs typeface="Roboto"/>
                <a:sym typeface="Roboto"/>
              </a:rPr>
              <a:t>N</a:t>
            </a:r>
            <a:r>
              <a:rPr lang="en-US" sz="1400" i="0" u="none" strike="noStrike" cap="none" dirty="0">
                <a:solidFill>
                  <a:srgbClr val="1C1C1C"/>
                </a:solidFill>
                <a:latin typeface="Roboto"/>
                <a:ea typeface="Roboto"/>
                <a:cs typeface="Roboto"/>
                <a:sym typeface="Roboto"/>
              </a:rPr>
              <a:t>ovel photon sensors: MCP-PMT / LAPPD </a:t>
            </a:r>
            <a:endParaRPr sz="1400" i="0" u="none" strike="noStrike" cap="none" dirty="0">
              <a:solidFill>
                <a:srgbClr val="1C1C1C"/>
              </a:solidFill>
              <a:latin typeface="Roboto"/>
              <a:ea typeface="Roboto"/>
              <a:cs typeface="Roboto"/>
              <a:sym typeface="Roboto"/>
            </a:endParaRPr>
          </a:p>
          <a:p>
            <a:pPr marL="0" marR="0" lvl="0" indent="0" algn="l" rtl="0">
              <a:spcBef>
                <a:spcPts val="0"/>
              </a:spcBef>
              <a:spcAft>
                <a:spcPts val="0"/>
              </a:spcAft>
              <a:buNone/>
            </a:pPr>
            <a:endParaRPr sz="1400" dirty="0">
              <a:solidFill>
                <a:srgbClr val="1C1C1C"/>
              </a:solidFill>
              <a:latin typeface="Roboto"/>
              <a:ea typeface="Roboto"/>
              <a:cs typeface="Roboto"/>
              <a:sym typeface="Roboto"/>
            </a:endParaRPr>
          </a:p>
          <a:p>
            <a:pPr marL="0" marR="0" lvl="0" indent="0" algn="l" rtl="0">
              <a:spcBef>
                <a:spcPts val="0"/>
              </a:spcBef>
              <a:spcAft>
                <a:spcPts val="0"/>
              </a:spcAft>
              <a:buNone/>
            </a:pPr>
            <a:r>
              <a:rPr lang="en-US" sz="1400" b="1" dirty="0">
                <a:solidFill>
                  <a:srgbClr val="2A6099"/>
                </a:solidFill>
                <a:latin typeface="Roboto"/>
                <a:ea typeface="Roboto"/>
                <a:cs typeface="Roboto"/>
                <a:sym typeface="Roboto"/>
              </a:rPr>
              <a:t>Electromagnetic calorimetry</a:t>
            </a:r>
            <a:r>
              <a:rPr lang="en-US" sz="1400" dirty="0">
                <a:solidFill>
                  <a:srgbClr val="1C1C1C"/>
                </a:solidFill>
                <a:latin typeface="Roboto"/>
                <a:ea typeface="Roboto"/>
                <a:cs typeface="Roboto"/>
                <a:sym typeface="Roboto"/>
              </a:rPr>
              <a:t> → Measure photons (E, angle), identify electrons</a:t>
            </a:r>
            <a:endParaRPr sz="1400" dirty="0">
              <a:solidFill>
                <a:srgbClr val="1C1C1C"/>
              </a:solidFill>
              <a:latin typeface="Roboto"/>
              <a:ea typeface="Roboto"/>
              <a:cs typeface="Roboto"/>
              <a:sym typeface="Roboto"/>
            </a:endParaRPr>
          </a:p>
          <a:p>
            <a:pPr marL="457200" marR="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PbWO</a:t>
            </a:r>
            <a:r>
              <a:rPr lang="en-US" sz="1400" i="0" u="none" strike="noStrike" cap="none" baseline="-25000" dirty="0">
                <a:solidFill>
                  <a:srgbClr val="1C1C1C"/>
                </a:solidFill>
                <a:latin typeface="Roboto"/>
                <a:ea typeface="Roboto"/>
                <a:cs typeface="Roboto"/>
                <a:sym typeface="Roboto"/>
              </a:rPr>
              <a:t>4</a:t>
            </a:r>
            <a:r>
              <a:rPr lang="en-US" sz="1400" i="0" u="none" strike="noStrike" cap="none" dirty="0">
                <a:solidFill>
                  <a:srgbClr val="1C1C1C"/>
                </a:solidFill>
                <a:latin typeface="Roboto"/>
                <a:ea typeface="Roboto"/>
                <a:cs typeface="Roboto"/>
                <a:sym typeface="Roboto"/>
              </a:rPr>
              <a:t> Crystals (backward), W/</a:t>
            </a:r>
            <a:r>
              <a:rPr lang="en-US" sz="1400" i="0" u="none" strike="noStrike" cap="none" dirty="0" err="1">
                <a:solidFill>
                  <a:srgbClr val="1C1C1C"/>
                </a:solidFill>
                <a:latin typeface="Roboto"/>
                <a:ea typeface="Roboto"/>
                <a:cs typeface="Roboto"/>
                <a:sym typeface="Roboto"/>
              </a:rPr>
              <a:t>ScFi</a:t>
            </a:r>
            <a:r>
              <a:rPr lang="en-US" sz="1400" i="0" u="none" strike="noStrike" cap="none" dirty="0">
                <a:solidFill>
                  <a:srgbClr val="1C1C1C"/>
                </a:solidFill>
                <a:latin typeface="Roboto"/>
                <a:ea typeface="Roboto"/>
                <a:cs typeface="Roboto"/>
                <a:sym typeface="Roboto"/>
              </a:rPr>
              <a:t> (forward)</a:t>
            </a:r>
            <a:endParaRPr sz="1400" dirty="0">
              <a:solidFill>
                <a:srgbClr val="1C1C1C"/>
              </a:solidFill>
              <a:latin typeface="Roboto"/>
              <a:ea typeface="Roboto"/>
              <a:cs typeface="Roboto"/>
              <a:sym typeface="Roboto"/>
            </a:endParaRPr>
          </a:p>
          <a:p>
            <a:pPr marL="457200" marR="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Barrel</a:t>
            </a:r>
            <a:r>
              <a:rPr lang="en-US" sz="1400" dirty="0">
                <a:solidFill>
                  <a:srgbClr val="1C1C1C"/>
                </a:solidFill>
                <a:latin typeface="Roboto"/>
                <a:ea typeface="Roboto"/>
                <a:cs typeface="Roboto"/>
                <a:sym typeface="Roboto"/>
              </a:rPr>
              <a:t> Imaging Calorimeter (Si + Pb/</a:t>
            </a:r>
            <a:r>
              <a:rPr lang="en-US" sz="1400" dirty="0" err="1">
                <a:solidFill>
                  <a:srgbClr val="1C1C1C"/>
                </a:solidFill>
                <a:latin typeface="Roboto"/>
                <a:ea typeface="Roboto"/>
                <a:cs typeface="Roboto"/>
                <a:sym typeface="Roboto"/>
              </a:rPr>
              <a:t>ScFi</a:t>
            </a:r>
            <a:r>
              <a:rPr lang="en-US" sz="1400" dirty="0">
                <a:solidFill>
                  <a:srgbClr val="1C1C1C"/>
                </a:solidFill>
                <a:latin typeface="Roboto"/>
                <a:ea typeface="Roboto"/>
                <a:cs typeface="Roboto"/>
                <a:sym typeface="Roboto"/>
              </a:rPr>
              <a:t>)</a:t>
            </a:r>
            <a:endParaRPr sz="1400" dirty="0">
              <a:solidFill>
                <a:srgbClr val="1C1C1C"/>
              </a:solidFill>
              <a:latin typeface="Roboto"/>
              <a:ea typeface="Roboto"/>
              <a:cs typeface="Roboto"/>
              <a:sym typeface="Roboto"/>
            </a:endParaRPr>
          </a:p>
          <a:p>
            <a:pPr marL="342900" marR="0" lvl="1" indent="0" algn="l" rtl="0">
              <a:spcBef>
                <a:spcPts val="0"/>
              </a:spcBef>
              <a:spcAft>
                <a:spcPts val="0"/>
              </a:spcAft>
              <a:buNone/>
            </a:pPr>
            <a:endParaRPr sz="1400" i="0" u="none" strike="noStrike" cap="none" dirty="0">
              <a:solidFill>
                <a:srgbClr val="1C1C1C"/>
              </a:solidFill>
              <a:latin typeface="Roboto"/>
              <a:ea typeface="Roboto"/>
              <a:cs typeface="Roboto"/>
              <a:sym typeface="Roboto"/>
            </a:endParaRPr>
          </a:p>
          <a:p>
            <a:pPr marL="0" marR="0" lvl="0" indent="0" algn="l" rtl="0">
              <a:spcBef>
                <a:spcPts val="0"/>
              </a:spcBef>
              <a:spcAft>
                <a:spcPts val="0"/>
              </a:spcAft>
              <a:buNone/>
            </a:pPr>
            <a:r>
              <a:rPr lang="en-US" sz="1400" b="1" dirty="0">
                <a:solidFill>
                  <a:srgbClr val="2A6099"/>
                </a:solidFill>
                <a:latin typeface="Roboto"/>
                <a:ea typeface="Roboto"/>
                <a:cs typeface="Roboto"/>
                <a:sym typeface="Roboto"/>
              </a:rPr>
              <a:t>Hadron calorimetry</a:t>
            </a:r>
            <a:r>
              <a:rPr lang="en-US" sz="1400" b="1" dirty="0">
                <a:solidFill>
                  <a:srgbClr val="1C1C1C"/>
                </a:solidFill>
                <a:latin typeface="Roboto"/>
                <a:ea typeface="Roboto"/>
                <a:cs typeface="Roboto"/>
                <a:sym typeface="Roboto"/>
              </a:rPr>
              <a:t> </a:t>
            </a:r>
            <a:r>
              <a:rPr lang="en-US" sz="1400" dirty="0">
                <a:solidFill>
                  <a:srgbClr val="1C1C1C"/>
                </a:solidFill>
                <a:latin typeface="Roboto"/>
                <a:ea typeface="Roboto"/>
                <a:cs typeface="Roboto"/>
                <a:sym typeface="Roboto"/>
              </a:rPr>
              <a:t>→ Measure charged hadrons, neutrons and K</a:t>
            </a:r>
            <a:r>
              <a:rPr lang="en-US" sz="1400" baseline="-25000" dirty="0">
                <a:solidFill>
                  <a:srgbClr val="1C1C1C"/>
                </a:solidFill>
                <a:latin typeface="Roboto"/>
                <a:ea typeface="Roboto"/>
                <a:cs typeface="Roboto"/>
                <a:sym typeface="Roboto"/>
              </a:rPr>
              <a:t>L</a:t>
            </a:r>
            <a:r>
              <a:rPr lang="en-US" sz="1400" baseline="30000" dirty="0">
                <a:solidFill>
                  <a:srgbClr val="1C1C1C"/>
                </a:solidFill>
                <a:latin typeface="Roboto"/>
                <a:ea typeface="Roboto"/>
                <a:cs typeface="Roboto"/>
                <a:sym typeface="Roboto"/>
              </a:rPr>
              <a:t>0</a:t>
            </a:r>
            <a:endParaRPr sz="1400" dirty="0">
              <a:solidFill>
                <a:srgbClr val="1C1C1C"/>
              </a:solidFill>
              <a:latin typeface="Roboto"/>
              <a:ea typeface="Roboto"/>
              <a:cs typeface="Roboto"/>
              <a:sym typeface="Roboto"/>
            </a:endParaRPr>
          </a:p>
          <a:p>
            <a:pPr marL="457200" marR="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Achieve ~70%/√E + 10% for low E hadrons (~ 20 GeV)</a:t>
            </a:r>
            <a:endParaRPr sz="1400" dirty="0">
              <a:solidFill>
                <a:srgbClr val="1C1C1C"/>
              </a:solidFill>
              <a:latin typeface="Roboto"/>
              <a:ea typeface="Roboto"/>
              <a:cs typeface="Roboto"/>
              <a:sym typeface="Roboto"/>
            </a:endParaRPr>
          </a:p>
          <a:p>
            <a:pPr marL="457200" marR="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Fe/Sc sandwich with longitudinal segmentation</a:t>
            </a:r>
          </a:p>
          <a:p>
            <a:pPr marL="457200" marR="0" lvl="0" indent="-292100" algn="l" rtl="0">
              <a:spcBef>
                <a:spcPts val="0"/>
              </a:spcBef>
              <a:spcAft>
                <a:spcPts val="0"/>
              </a:spcAft>
              <a:buClr>
                <a:srgbClr val="1C1C1C"/>
              </a:buClr>
              <a:buSzPts val="1000"/>
              <a:buFont typeface="Roboto"/>
              <a:buChar char="●"/>
            </a:pPr>
            <a:endParaRPr sz="1400" dirty="0">
              <a:solidFill>
                <a:srgbClr val="1C1C1C"/>
              </a:solidFill>
              <a:latin typeface="Roboto"/>
              <a:ea typeface="Roboto"/>
              <a:cs typeface="Roboto"/>
              <a:sym typeface="Roboto"/>
            </a:endParaRPr>
          </a:p>
          <a:p>
            <a:pPr marL="0" marR="0" lvl="0" indent="0" algn="l" rtl="0">
              <a:spcBef>
                <a:spcPts val="0"/>
              </a:spcBef>
              <a:spcAft>
                <a:spcPts val="0"/>
              </a:spcAft>
              <a:buNone/>
            </a:pPr>
            <a:r>
              <a:rPr lang="en-US" sz="1400" b="1" dirty="0">
                <a:solidFill>
                  <a:srgbClr val="2A6099"/>
                </a:solidFill>
                <a:latin typeface="Roboto"/>
                <a:ea typeface="Roboto"/>
                <a:cs typeface="Roboto"/>
                <a:sym typeface="Roboto"/>
              </a:rPr>
              <a:t>Very forward and backward detectors</a:t>
            </a:r>
            <a:r>
              <a:rPr lang="en-US" sz="1400" b="1" dirty="0">
                <a:solidFill>
                  <a:srgbClr val="1C1C1C"/>
                </a:solidFill>
                <a:latin typeface="Roboto"/>
                <a:ea typeface="Roboto"/>
                <a:cs typeface="Roboto"/>
                <a:sym typeface="Roboto"/>
              </a:rPr>
              <a:t> </a:t>
            </a:r>
            <a:r>
              <a:rPr lang="en-US" sz="1400" dirty="0">
                <a:solidFill>
                  <a:srgbClr val="1C1C1C"/>
                </a:solidFill>
                <a:latin typeface="Roboto"/>
                <a:ea typeface="Roboto"/>
                <a:cs typeface="Roboto"/>
                <a:sym typeface="Roboto"/>
              </a:rPr>
              <a:t>→ Large acceptance for diffraction, tagging, neutrons from nuclear breakup</a:t>
            </a:r>
            <a:endParaRPr sz="1400" dirty="0">
              <a:solidFill>
                <a:srgbClr val="1C1C1C"/>
              </a:solidFill>
              <a:latin typeface="Roboto"/>
              <a:ea typeface="Roboto"/>
              <a:cs typeface="Roboto"/>
              <a:sym typeface="Roboto"/>
            </a:endParaRPr>
          </a:p>
          <a:p>
            <a:pPr marL="457200" marR="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Silicon tracking layers in lepton and hadron beam vacuum</a:t>
            </a:r>
            <a:endParaRPr sz="1400" dirty="0">
              <a:solidFill>
                <a:srgbClr val="1C1C1C"/>
              </a:solidFill>
              <a:latin typeface="Roboto"/>
              <a:ea typeface="Roboto"/>
              <a:cs typeface="Roboto"/>
              <a:sym typeface="Roboto"/>
            </a:endParaRPr>
          </a:p>
          <a:p>
            <a:pPr marL="457200" marR="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Zero</a:t>
            </a:r>
            <a:r>
              <a:rPr lang="en-US" sz="1400" dirty="0">
                <a:solidFill>
                  <a:srgbClr val="1C1C1C"/>
                </a:solidFill>
                <a:latin typeface="Roboto"/>
                <a:ea typeface="Roboto"/>
                <a:cs typeface="Roboto"/>
                <a:sym typeface="Roboto"/>
              </a:rPr>
              <a:t>-</a:t>
            </a:r>
            <a:r>
              <a:rPr lang="en-US" sz="1400" i="0" u="none" strike="noStrike" cap="none" dirty="0">
                <a:solidFill>
                  <a:srgbClr val="1C1C1C"/>
                </a:solidFill>
                <a:latin typeface="Roboto"/>
                <a:ea typeface="Roboto"/>
                <a:cs typeface="Roboto"/>
                <a:sym typeface="Roboto"/>
              </a:rPr>
              <a:t>degree high resolution electromagnetic and hadronic calorimeters</a:t>
            </a:r>
            <a:endParaRPr lang="en-US" sz="1400" dirty="0">
              <a:solidFill>
                <a:srgbClr val="1C1C1C"/>
              </a:solidFill>
              <a:latin typeface="Roboto"/>
              <a:ea typeface="Roboto"/>
              <a:cs typeface="Roboto"/>
              <a:sym typeface="Roboto"/>
            </a:endParaRPr>
          </a:p>
          <a:p>
            <a:pPr marR="0" lvl="0" algn="l" rtl="0">
              <a:spcBef>
                <a:spcPts val="0"/>
              </a:spcBef>
              <a:spcAft>
                <a:spcPts val="0"/>
              </a:spcAft>
              <a:buClr>
                <a:srgbClr val="1C1C1C"/>
              </a:buClr>
              <a:buSzPts val="1000"/>
            </a:pPr>
            <a:endParaRPr lang="en-US" sz="1400" b="1" dirty="0">
              <a:solidFill>
                <a:srgbClr val="1C1C1C"/>
              </a:solidFill>
              <a:latin typeface="Roboto"/>
              <a:ea typeface="Roboto"/>
              <a:cs typeface="Roboto"/>
              <a:sym typeface="Roboto"/>
            </a:endParaRPr>
          </a:p>
          <a:p>
            <a:pPr>
              <a:buClr>
                <a:srgbClr val="1C1C1C"/>
              </a:buClr>
              <a:buSzPts val="1000"/>
            </a:pPr>
            <a:r>
              <a:rPr lang="en-US" sz="1400" b="1" dirty="0">
                <a:solidFill>
                  <a:srgbClr val="2A6099"/>
                </a:solidFill>
                <a:latin typeface="Roboto"/>
                <a:ea typeface="Roboto"/>
                <a:cs typeface="Roboto"/>
                <a:sym typeface="Roboto"/>
              </a:rPr>
              <a:t>DAQ &amp; Readout Electronics</a:t>
            </a:r>
            <a:r>
              <a:rPr lang="en-US" sz="1400" b="1" dirty="0">
                <a:solidFill>
                  <a:srgbClr val="1C1C1C"/>
                </a:solidFill>
                <a:latin typeface="Roboto"/>
                <a:ea typeface="Roboto"/>
                <a:cs typeface="Roboto"/>
                <a:sym typeface="Roboto"/>
              </a:rPr>
              <a:t> </a:t>
            </a:r>
            <a:r>
              <a:rPr lang="en-US" sz="1400" dirty="0">
                <a:solidFill>
                  <a:srgbClr val="1C1C1C"/>
                </a:solidFill>
                <a:latin typeface="Roboto"/>
                <a:ea typeface="Roboto"/>
                <a:cs typeface="Roboto"/>
                <a:sym typeface="Roboto"/>
              </a:rPr>
              <a:t>→ trigger-less / streaming DAQ, </a:t>
            </a:r>
            <a:r>
              <a:rPr lang="en-US" sz="1400" i="0" u="none" strike="noStrike" cap="none" dirty="0">
                <a:solidFill>
                  <a:srgbClr val="1C1C1C"/>
                </a:solidFill>
                <a:latin typeface="Roboto"/>
                <a:ea typeface="Roboto"/>
                <a:cs typeface="Roboto"/>
                <a:sym typeface="Roboto"/>
              </a:rPr>
              <a:t>Integrate AI into DAQ </a:t>
            </a:r>
          </a:p>
          <a:p>
            <a:pPr marL="165100" marR="0" lvl="0" algn="l" rtl="0">
              <a:spcBef>
                <a:spcPts val="0"/>
              </a:spcBef>
              <a:spcAft>
                <a:spcPts val="0"/>
              </a:spcAft>
              <a:buClr>
                <a:srgbClr val="1C1C1C"/>
              </a:buClr>
              <a:buSzPts val="1000"/>
            </a:pPr>
            <a:endParaRPr lang="en-US" sz="1400" i="0" u="none" strike="noStrike" cap="none" dirty="0">
              <a:solidFill>
                <a:srgbClr val="1C1C1C"/>
              </a:solidFill>
              <a:latin typeface="Roboto"/>
              <a:ea typeface="Roboto"/>
              <a:cs typeface="Roboto"/>
              <a:sym typeface="Roboto"/>
            </a:endParaRPr>
          </a:p>
        </p:txBody>
      </p:sp>
      <p:sp>
        <p:nvSpPr>
          <p:cNvPr id="8" name="AutoShape 19">
            <a:extLst>
              <a:ext uri="{FF2B5EF4-FFF2-40B4-BE49-F238E27FC236}">
                <a16:creationId xmlns:a16="http://schemas.microsoft.com/office/drawing/2014/main" id="{EBD545AB-CACE-1D1E-837A-80E324EECCD2}"/>
              </a:ext>
            </a:extLst>
          </p:cNvPr>
          <p:cNvSpPr>
            <a:spLocks/>
          </p:cNvSpPr>
          <p:nvPr/>
        </p:nvSpPr>
        <p:spPr bwMode="auto">
          <a:xfrm rot="5400000">
            <a:off x="-1943803" y="3186803"/>
            <a:ext cx="4903731" cy="660269"/>
          </a:xfrm>
          <a:prstGeom prst="rightArrow">
            <a:avLst>
              <a:gd name="adj1" fmla="val 32000"/>
              <a:gd name="adj2" fmla="val 63778"/>
            </a:avLst>
          </a:prstGeom>
          <a:gradFill rotWithShape="0">
            <a:gsLst>
              <a:gs pos="0">
                <a:srgbClr val="00FF00"/>
              </a:gs>
              <a:gs pos="100000">
                <a:srgbClr val="FF00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dirty="0">
              <a:latin typeface="Comic Sans MS"/>
              <a:cs typeface="Comic Sans MS"/>
            </a:endParaRPr>
          </a:p>
        </p:txBody>
      </p:sp>
      <p:sp>
        <p:nvSpPr>
          <p:cNvPr id="9" name="TextBox 8">
            <a:extLst>
              <a:ext uri="{FF2B5EF4-FFF2-40B4-BE49-F238E27FC236}">
                <a16:creationId xmlns:a16="http://schemas.microsoft.com/office/drawing/2014/main" id="{9BC0829B-8454-5E21-FCC9-1730BD1035DD}"/>
              </a:ext>
            </a:extLst>
          </p:cNvPr>
          <p:cNvSpPr txBox="1"/>
          <p:nvPr/>
        </p:nvSpPr>
        <p:spPr>
          <a:xfrm>
            <a:off x="308010" y="2146854"/>
            <a:ext cx="430887" cy="2304477"/>
          </a:xfrm>
          <a:prstGeom prst="rect">
            <a:avLst/>
          </a:prstGeom>
          <a:noFill/>
        </p:spPr>
        <p:txBody>
          <a:bodyPr vert="vert" wrap="none" rtlCol="0">
            <a:spAutoFit/>
          </a:bodyPr>
          <a:lstStyle/>
          <a:p>
            <a:pPr algn="l"/>
            <a:r>
              <a:rPr lang="en-US" sz="1600" dirty="0">
                <a:latin typeface="Arial" panose="020B0604020202020204" pitchFamily="34" charset="0"/>
                <a:cs typeface="Arial" panose="020B0604020202020204" pitchFamily="34" charset="0"/>
              </a:rPr>
              <a:t>Radius/Distance from IP</a:t>
            </a:r>
          </a:p>
        </p:txBody>
      </p:sp>
    </p:spTree>
    <p:extLst>
      <p:ext uri="{BB962C8B-B14F-4D97-AF65-F5344CB8AC3E}">
        <p14:creationId xmlns:p14="http://schemas.microsoft.com/office/powerpoint/2010/main" val="4000047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55ADB-1F1B-4C82-AE99-654912A35E34}"/>
              </a:ext>
            </a:extLst>
          </p:cNvPr>
          <p:cNvSpPr>
            <a:spLocks noGrp="1"/>
          </p:cNvSpPr>
          <p:nvPr>
            <p:ph type="title"/>
          </p:nvPr>
        </p:nvSpPr>
        <p:spPr>
          <a:xfrm>
            <a:off x="270420" y="218482"/>
            <a:ext cx="10515600" cy="1265946"/>
          </a:xfrm>
        </p:spPr>
        <p:txBody>
          <a:bodyPr>
            <a:normAutofit fontScale="90000"/>
          </a:bodyPr>
          <a:lstStyle/>
          <a:p>
            <a:r>
              <a:rPr lang="en-US" b="1" dirty="0">
                <a:solidFill>
                  <a:schemeClr val="accent1"/>
                </a:solidFill>
              </a:rPr>
              <a:t>Example: EM </a:t>
            </a:r>
            <a:br>
              <a:rPr lang="en-US" b="1" dirty="0">
                <a:solidFill>
                  <a:schemeClr val="accent1"/>
                </a:solidFill>
              </a:rPr>
            </a:br>
            <a:r>
              <a:rPr lang="en-US" b="1" dirty="0">
                <a:solidFill>
                  <a:schemeClr val="accent1"/>
                </a:solidFill>
              </a:rPr>
              <a:t>Calorimetry Requirements</a:t>
            </a:r>
          </a:p>
        </p:txBody>
      </p:sp>
      <p:sp>
        <p:nvSpPr>
          <p:cNvPr id="6" name="TextBox 5">
            <a:extLst>
              <a:ext uri="{FF2B5EF4-FFF2-40B4-BE49-F238E27FC236}">
                <a16:creationId xmlns:a16="http://schemas.microsoft.com/office/drawing/2014/main" id="{9935A391-AF47-4EEF-B5A2-7B159C5F725A}"/>
              </a:ext>
            </a:extLst>
          </p:cNvPr>
          <p:cNvSpPr txBox="1"/>
          <p:nvPr/>
        </p:nvSpPr>
        <p:spPr>
          <a:xfrm>
            <a:off x="146794" y="1522945"/>
            <a:ext cx="4706158" cy="784830"/>
          </a:xfrm>
          <a:prstGeom prst="rect">
            <a:avLst/>
          </a:prstGeom>
          <a:noFill/>
        </p:spPr>
        <p:txBody>
          <a:bodyPr wrap="square" rtlCol="0">
            <a:spAutoFit/>
          </a:bodyPr>
          <a:lstStyle/>
          <a:p>
            <a:r>
              <a:rPr lang="en-US" dirty="0">
                <a:solidFill>
                  <a:srgbClr val="000000"/>
                </a:solidFill>
              </a:rPr>
              <a:t>Electron/photon PID, energy, angle/position:</a:t>
            </a:r>
          </a:p>
          <a:p>
            <a:r>
              <a:rPr lang="en-US" sz="1350" dirty="0">
                <a:solidFill>
                  <a:srgbClr val="000000"/>
                </a:solidFill>
              </a:rPr>
              <a:t>Coverage (in rapidity and energy), resolution, e/𝜋, granularity, projectivity</a:t>
            </a:r>
            <a:endParaRPr lang="en-US" sz="1350" dirty="0"/>
          </a:p>
        </p:txBody>
      </p:sp>
      <p:grpSp>
        <p:nvGrpSpPr>
          <p:cNvPr id="7" name="Group 6">
            <a:extLst>
              <a:ext uri="{FF2B5EF4-FFF2-40B4-BE49-F238E27FC236}">
                <a16:creationId xmlns:a16="http://schemas.microsoft.com/office/drawing/2014/main" id="{A4214211-05CD-4F88-8BF4-1070292C0BC3}"/>
              </a:ext>
            </a:extLst>
          </p:cNvPr>
          <p:cNvGrpSpPr>
            <a:grpSpLocks noChangeAspect="1"/>
          </p:cNvGrpSpPr>
          <p:nvPr/>
        </p:nvGrpSpPr>
        <p:grpSpPr>
          <a:xfrm>
            <a:off x="683824" y="2388323"/>
            <a:ext cx="10824352" cy="3968027"/>
            <a:chOff x="2103502" y="2688191"/>
            <a:chExt cx="6486988" cy="2378022"/>
          </a:xfrm>
        </p:grpSpPr>
        <p:pic>
          <p:nvPicPr>
            <p:cNvPr id="8" name="Picture 7" descr="Chart, histogram&#10;&#10;Description automatically generated">
              <a:extLst>
                <a:ext uri="{FF2B5EF4-FFF2-40B4-BE49-F238E27FC236}">
                  <a16:creationId xmlns:a16="http://schemas.microsoft.com/office/drawing/2014/main" id="{A1C713D4-62BA-48C0-B9EF-CBDCD85F8E3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103502" y="3436022"/>
              <a:ext cx="2158300" cy="1630191"/>
            </a:xfrm>
            <a:prstGeom prst="rect">
              <a:avLst/>
            </a:prstGeom>
          </p:spPr>
        </p:pic>
        <p:sp>
          <p:nvSpPr>
            <p:cNvPr id="9" name="TextBox 8">
              <a:extLst>
                <a:ext uri="{FF2B5EF4-FFF2-40B4-BE49-F238E27FC236}">
                  <a16:creationId xmlns:a16="http://schemas.microsoft.com/office/drawing/2014/main" id="{B23AA2A0-6457-4917-B527-0B9E9A8D4ED4}"/>
                </a:ext>
              </a:extLst>
            </p:cNvPr>
            <p:cNvSpPr txBox="1"/>
            <p:nvPr/>
          </p:nvSpPr>
          <p:spPr>
            <a:xfrm>
              <a:off x="2979426" y="3353627"/>
              <a:ext cx="424853" cy="218376"/>
            </a:xfrm>
            <a:prstGeom prst="rect">
              <a:avLst/>
            </a:prstGeom>
            <a:noFill/>
          </p:spPr>
          <p:txBody>
            <a:bodyPr wrap="none" rtlCol="0">
              <a:spAutoFit/>
            </a:bodyPr>
            <a:lstStyle/>
            <a:p>
              <a:pPr algn="ctr"/>
              <a:r>
                <a:rPr lang="en-US" sz="1350" dirty="0">
                  <a:solidFill>
                    <a:srgbClr val="000000"/>
                  </a:solidFill>
                  <a:latin typeface="Times New Roman" charset="0"/>
                  <a:ea typeface="Times New Roman" charset="0"/>
                  <a:cs typeface="Times New Roman" charset="0"/>
                </a:rPr>
                <a:t>DIS e</a:t>
              </a:r>
            </a:p>
          </p:txBody>
        </p:sp>
        <p:pic>
          <p:nvPicPr>
            <p:cNvPr id="10" name="Picture 9">
              <a:extLst>
                <a:ext uri="{FF2B5EF4-FFF2-40B4-BE49-F238E27FC236}">
                  <a16:creationId xmlns:a16="http://schemas.microsoft.com/office/drawing/2014/main" id="{8636645D-D407-4DB4-A8C8-BC507FC5C12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03375" y="3450932"/>
              <a:ext cx="2161775" cy="1571602"/>
            </a:xfrm>
            <a:prstGeom prst="rect">
              <a:avLst/>
            </a:prstGeom>
            <a:noFill/>
          </p:spPr>
        </p:pic>
        <p:grpSp>
          <p:nvGrpSpPr>
            <p:cNvPr id="11" name="Group 10">
              <a:extLst>
                <a:ext uri="{FF2B5EF4-FFF2-40B4-BE49-F238E27FC236}">
                  <a16:creationId xmlns:a16="http://schemas.microsoft.com/office/drawing/2014/main" id="{A927F5B9-BC49-4A75-BCC2-CB26A5086DFC}"/>
                </a:ext>
              </a:extLst>
            </p:cNvPr>
            <p:cNvGrpSpPr>
              <a:grpSpLocks noChangeAspect="1"/>
            </p:cNvGrpSpPr>
            <p:nvPr/>
          </p:nvGrpSpPr>
          <p:grpSpPr>
            <a:xfrm>
              <a:off x="2833043" y="2785315"/>
              <a:ext cx="952922" cy="650405"/>
              <a:chOff x="-1261487" y="1304904"/>
              <a:chExt cx="8109515" cy="5620456"/>
            </a:xfrm>
            <a:noFill/>
          </p:grpSpPr>
          <p:pic>
            <p:nvPicPr>
              <p:cNvPr id="28" name="Picture 27" descr="DISdiagram.png">
                <a:extLst>
                  <a:ext uri="{FF2B5EF4-FFF2-40B4-BE49-F238E27FC236}">
                    <a16:creationId xmlns:a16="http://schemas.microsoft.com/office/drawing/2014/main" id="{39D5FE20-C7F3-4028-9E4D-E4ABEA5FD10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61487" y="1304904"/>
                <a:ext cx="8109515" cy="5620456"/>
              </a:xfrm>
              <a:prstGeom prst="rect">
                <a:avLst/>
              </a:prstGeom>
              <a:grpFill/>
            </p:spPr>
          </p:pic>
          <p:sp>
            <p:nvSpPr>
              <p:cNvPr id="29" name="Rectangle 28">
                <a:extLst>
                  <a:ext uri="{FF2B5EF4-FFF2-40B4-BE49-F238E27FC236}">
                    <a16:creationId xmlns:a16="http://schemas.microsoft.com/office/drawing/2014/main" id="{5E0036B9-ED4B-455C-8E73-0B148AB0AAA8}"/>
                  </a:ext>
                </a:extLst>
              </p:cNvPr>
              <p:cNvSpPr/>
              <p:nvPr/>
            </p:nvSpPr>
            <p:spPr>
              <a:xfrm>
                <a:off x="1715219" y="4595691"/>
                <a:ext cx="731957" cy="59613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0000"/>
                  </a:solidFill>
                </a:endParaRPr>
              </a:p>
            </p:txBody>
          </p:sp>
          <p:sp>
            <p:nvSpPr>
              <p:cNvPr id="30" name="Rectangle 29">
                <a:extLst>
                  <a:ext uri="{FF2B5EF4-FFF2-40B4-BE49-F238E27FC236}">
                    <a16:creationId xmlns:a16="http://schemas.microsoft.com/office/drawing/2014/main" id="{73AD6C13-7392-48CB-9248-3BB6976A9390}"/>
                  </a:ext>
                </a:extLst>
              </p:cNvPr>
              <p:cNvSpPr/>
              <p:nvPr/>
            </p:nvSpPr>
            <p:spPr>
              <a:xfrm>
                <a:off x="-15744" y="1362880"/>
                <a:ext cx="731957" cy="59613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0000"/>
                  </a:solidFill>
                </a:endParaRPr>
              </a:p>
            </p:txBody>
          </p:sp>
        </p:grpSp>
        <p:pic>
          <p:nvPicPr>
            <p:cNvPr id="12" name="Picture 11" descr="DVCSdiagram.png">
              <a:extLst>
                <a:ext uri="{FF2B5EF4-FFF2-40B4-BE49-F238E27FC236}">
                  <a16:creationId xmlns:a16="http://schemas.microsoft.com/office/drawing/2014/main" id="{46976E9D-4398-492D-9B54-E725E348B33B}"/>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59434"/>
            <a:stretch/>
          </p:blipFill>
          <p:spPr>
            <a:xfrm>
              <a:off x="4817139" y="2734920"/>
              <a:ext cx="1189272" cy="687517"/>
            </a:xfrm>
            <a:prstGeom prst="rect">
              <a:avLst/>
            </a:prstGeom>
            <a:noFill/>
          </p:spPr>
        </p:pic>
        <p:pic>
          <p:nvPicPr>
            <p:cNvPr id="13" name="Picture 12" descr="SIDISdiagram.png">
              <a:extLst>
                <a:ext uri="{FF2B5EF4-FFF2-40B4-BE49-F238E27FC236}">
                  <a16:creationId xmlns:a16="http://schemas.microsoft.com/office/drawing/2014/main" id="{AF0C1482-4D2D-40E5-A577-EC956342EB51}"/>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82702" y="2688191"/>
              <a:ext cx="1111364" cy="880791"/>
            </a:xfrm>
            <a:prstGeom prst="rect">
              <a:avLst/>
            </a:prstGeom>
            <a:noFill/>
          </p:spPr>
        </p:pic>
        <p:pic>
          <p:nvPicPr>
            <p:cNvPr id="14" name="Picture 13">
              <a:extLst>
                <a:ext uri="{FF2B5EF4-FFF2-40B4-BE49-F238E27FC236}">
                  <a16:creationId xmlns:a16="http://schemas.microsoft.com/office/drawing/2014/main" id="{F98265DF-A349-4006-A4E5-22307EF09AE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428715" y="3504352"/>
              <a:ext cx="2161775" cy="1518182"/>
            </a:xfrm>
            <a:prstGeom prst="rect">
              <a:avLst/>
            </a:prstGeom>
            <a:noFill/>
          </p:spPr>
        </p:pic>
        <p:sp>
          <p:nvSpPr>
            <p:cNvPr id="15" name="TextBox 14">
              <a:extLst>
                <a:ext uri="{FF2B5EF4-FFF2-40B4-BE49-F238E27FC236}">
                  <a16:creationId xmlns:a16="http://schemas.microsoft.com/office/drawing/2014/main" id="{18DB250B-CBAE-4749-B389-2E7ABD1BD1B9}"/>
                </a:ext>
              </a:extLst>
            </p:cNvPr>
            <p:cNvSpPr txBox="1"/>
            <p:nvPr/>
          </p:nvSpPr>
          <p:spPr>
            <a:xfrm>
              <a:off x="4817139" y="3642149"/>
              <a:ext cx="989373" cy="369332"/>
            </a:xfrm>
            <a:prstGeom prst="rect">
              <a:avLst/>
            </a:prstGeom>
            <a:noFill/>
          </p:spPr>
          <p:txBody>
            <a:bodyPr wrap="none" rtlCol="0">
              <a:spAutoFit/>
            </a:bodyPr>
            <a:lstStyle/>
            <a:p>
              <a:r>
                <a:rPr lang="en-US" sz="900" dirty="0">
                  <a:solidFill>
                    <a:srgbClr val="000000"/>
                  </a:solidFill>
                  <a:latin typeface="Times New Roman" charset="0"/>
                  <a:ea typeface="Times New Roman" charset="0"/>
                  <a:cs typeface="Times New Roman" charset="0"/>
                </a:rPr>
                <a:t>MILOU DVCS</a:t>
              </a:r>
            </a:p>
            <a:p>
              <a:r>
                <a:rPr lang="en-US" sz="900" dirty="0" err="1">
                  <a:solidFill>
                    <a:srgbClr val="000000"/>
                  </a:solidFill>
                  <a:latin typeface="Times New Roman" charset="0"/>
                  <a:ea typeface="Times New Roman" charset="0"/>
                  <a:cs typeface="Times New Roman" charset="0"/>
                </a:rPr>
                <a:t>e+p</a:t>
              </a:r>
              <a:r>
                <a:rPr lang="en-US" sz="900" dirty="0">
                  <a:solidFill>
                    <a:srgbClr val="000000"/>
                  </a:solidFill>
                  <a:latin typeface="Times New Roman" charset="0"/>
                  <a:ea typeface="Times New Roman" charset="0"/>
                  <a:cs typeface="Times New Roman" charset="0"/>
                </a:rPr>
                <a:t> 18×275 GeV</a:t>
              </a:r>
            </a:p>
          </p:txBody>
        </p:sp>
        <p:sp>
          <p:nvSpPr>
            <p:cNvPr id="16" name="TextBox 15">
              <a:extLst>
                <a:ext uri="{FF2B5EF4-FFF2-40B4-BE49-F238E27FC236}">
                  <a16:creationId xmlns:a16="http://schemas.microsoft.com/office/drawing/2014/main" id="{14E9A912-8C88-456F-83AD-1389BD9B3C6D}"/>
                </a:ext>
              </a:extLst>
            </p:cNvPr>
            <p:cNvSpPr txBox="1"/>
            <p:nvPr/>
          </p:nvSpPr>
          <p:spPr>
            <a:xfrm>
              <a:off x="5006728" y="3354615"/>
              <a:ext cx="900800" cy="218376"/>
            </a:xfrm>
            <a:prstGeom prst="rect">
              <a:avLst/>
            </a:prstGeom>
            <a:noFill/>
          </p:spPr>
          <p:txBody>
            <a:bodyPr wrap="none" rtlCol="0">
              <a:spAutoFit/>
            </a:bodyPr>
            <a:lstStyle/>
            <a:p>
              <a:pPr algn="ctr"/>
              <a:r>
                <a:rPr lang="en-US" sz="1350" dirty="0">
                  <a:solidFill>
                    <a:srgbClr val="000000"/>
                  </a:solidFill>
                  <a:latin typeface="Times New Roman" charset="0"/>
                  <a:ea typeface="Times New Roman" charset="0"/>
                  <a:cs typeface="Times New Roman" charset="0"/>
                </a:rPr>
                <a:t>DVCS photons</a:t>
              </a:r>
            </a:p>
          </p:txBody>
        </p:sp>
        <p:sp>
          <p:nvSpPr>
            <p:cNvPr id="17" name="TextBox 16">
              <a:extLst>
                <a:ext uri="{FF2B5EF4-FFF2-40B4-BE49-F238E27FC236}">
                  <a16:creationId xmlns:a16="http://schemas.microsoft.com/office/drawing/2014/main" id="{5131E241-D9EB-4890-B680-22E91C45C04E}"/>
                </a:ext>
              </a:extLst>
            </p:cNvPr>
            <p:cNvSpPr txBox="1"/>
            <p:nvPr/>
          </p:nvSpPr>
          <p:spPr>
            <a:xfrm>
              <a:off x="7192451" y="3422898"/>
              <a:ext cx="639575" cy="218376"/>
            </a:xfrm>
            <a:prstGeom prst="rect">
              <a:avLst/>
            </a:prstGeom>
            <a:solidFill>
              <a:schemeClr val="bg1"/>
            </a:solidFill>
          </p:spPr>
          <p:txBody>
            <a:bodyPr wrap="square" rtlCol="0">
              <a:spAutoFit/>
            </a:bodyPr>
            <a:lstStyle/>
            <a:p>
              <a:pPr algn="ctr"/>
              <a:r>
                <a:rPr lang="en-US" sz="1350" dirty="0">
                  <a:solidFill>
                    <a:srgbClr val="000000"/>
                  </a:solidFill>
                  <a:latin typeface="Times New Roman" charset="0"/>
                  <a:ea typeface="Times New Roman" charset="0"/>
                  <a:cs typeface="Times New Roman" charset="0"/>
                </a:rPr>
                <a:t>SIDIS π0</a:t>
              </a:r>
            </a:p>
          </p:txBody>
        </p:sp>
        <p:sp>
          <p:nvSpPr>
            <p:cNvPr id="18" name="TextBox 17">
              <a:extLst>
                <a:ext uri="{FF2B5EF4-FFF2-40B4-BE49-F238E27FC236}">
                  <a16:creationId xmlns:a16="http://schemas.microsoft.com/office/drawing/2014/main" id="{27D8AE89-7598-425B-BB76-5C07A8D44212}"/>
                </a:ext>
              </a:extLst>
            </p:cNvPr>
            <p:cNvSpPr txBox="1"/>
            <p:nvPr/>
          </p:nvSpPr>
          <p:spPr>
            <a:xfrm>
              <a:off x="6748091" y="3667983"/>
              <a:ext cx="835485" cy="369332"/>
            </a:xfrm>
            <a:prstGeom prst="rect">
              <a:avLst/>
            </a:prstGeom>
            <a:noFill/>
          </p:spPr>
          <p:txBody>
            <a:bodyPr wrap="none" rtlCol="0">
              <a:spAutoFit/>
            </a:bodyPr>
            <a:lstStyle/>
            <a:p>
              <a:r>
                <a:rPr lang="en-US" sz="900" dirty="0">
                  <a:solidFill>
                    <a:srgbClr val="000000"/>
                  </a:solidFill>
                  <a:latin typeface="Times New Roman" charset="0"/>
                  <a:ea typeface="Times New Roman" charset="0"/>
                  <a:cs typeface="Times New Roman" charset="0"/>
                </a:rPr>
                <a:t>PYTHIA</a:t>
              </a:r>
            </a:p>
            <a:p>
              <a:r>
                <a:rPr lang="en-US" sz="900" dirty="0">
                  <a:solidFill>
                    <a:srgbClr val="000000"/>
                  </a:solidFill>
                  <a:latin typeface="Times New Roman" charset="0"/>
                  <a:ea typeface="Times New Roman" charset="0"/>
                  <a:cs typeface="Times New Roman" charset="0"/>
                </a:rPr>
                <a:t>18 x 275 GeV</a:t>
              </a:r>
            </a:p>
          </p:txBody>
        </p:sp>
        <p:cxnSp>
          <p:nvCxnSpPr>
            <p:cNvPr id="19" name="Straight Connector 18">
              <a:extLst>
                <a:ext uri="{FF2B5EF4-FFF2-40B4-BE49-F238E27FC236}">
                  <a16:creationId xmlns:a16="http://schemas.microsoft.com/office/drawing/2014/main" id="{39F4149F-2939-4BFE-BEAD-D83654DFA3D2}"/>
                </a:ext>
              </a:extLst>
            </p:cNvPr>
            <p:cNvCxnSpPr>
              <a:cxnSpLocks/>
            </p:cNvCxnSpPr>
            <p:nvPr/>
          </p:nvCxnSpPr>
          <p:spPr>
            <a:xfrm flipV="1">
              <a:off x="7828580" y="4046343"/>
              <a:ext cx="0" cy="74246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B306566-6577-4C30-A55C-5B637A76C6FE}"/>
                </a:ext>
              </a:extLst>
            </p:cNvPr>
            <p:cNvCxnSpPr>
              <a:cxnSpLocks/>
            </p:cNvCxnSpPr>
            <p:nvPr/>
          </p:nvCxnSpPr>
          <p:spPr>
            <a:xfrm flipH="1" flipV="1">
              <a:off x="7320860" y="4046611"/>
              <a:ext cx="5371" cy="73211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2D3F55C-D969-42B4-B22C-5F0F20E17FA4}"/>
                </a:ext>
              </a:extLst>
            </p:cNvPr>
            <p:cNvSpPr txBox="1"/>
            <p:nvPr/>
          </p:nvSpPr>
          <p:spPr>
            <a:xfrm>
              <a:off x="3471905" y="4463930"/>
              <a:ext cx="748923" cy="253916"/>
            </a:xfrm>
            <a:prstGeom prst="rect">
              <a:avLst/>
            </a:prstGeom>
            <a:noFill/>
          </p:spPr>
          <p:txBody>
            <a:bodyPr wrap="none" rtlCol="0">
              <a:spAutoFit/>
            </a:bodyPr>
            <a:lstStyle/>
            <a:p>
              <a:r>
                <a:rPr lang="en-US" sz="1050" dirty="0">
                  <a:solidFill>
                    <a:srgbClr val="000000"/>
                  </a:solidFill>
                </a:rPr>
                <a:t>h-endcap</a:t>
              </a:r>
            </a:p>
          </p:txBody>
        </p:sp>
        <p:sp>
          <p:nvSpPr>
            <p:cNvPr id="22" name="TextBox 21">
              <a:extLst>
                <a:ext uri="{FF2B5EF4-FFF2-40B4-BE49-F238E27FC236}">
                  <a16:creationId xmlns:a16="http://schemas.microsoft.com/office/drawing/2014/main" id="{8AA095BF-F4B7-4B3D-BCFA-83204778C113}"/>
                </a:ext>
              </a:extLst>
            </p:cNvPr>
            <p:cNvSpPr txBox="1"/>
            <p:nvPr/>
          </p:nvSpPr>
          <p:spPr>
            <a:xfrm>
              <a:off x="2372333" y="4473710"/>
              <a:ext cx="748923" cy="253916"/>
            </a:xfrm>
            <a:prstGeom prst="rect">
              <a:avLst/>
            </a:prstGeom>
            <a:noFill/>
          </p:spPr>
          <p:txBody>
            <a:bodyPr wrap="none" rtlCol="0">
              <a:spAutoFit/>
            </a:bodyPr>
            <a:lstStyle/>
            <a:p>
              <a:r>
                <a:rPr lang="en-US" sz="1050" dirty="0">
                  <a:solidFill>
                    <a:srgbClr val="000000"/>
                  </a:solidFill>
                </a:rPr>
                <a:t>e-endcap</a:t>
              </a:r>
            </a:p>
          </p:txBody>
        </p:sp>
        <p:cxnSp>
          <p:nvCxnSpPr>
            <p:cNvPr id="23" name="Straight Connector 22">
              <a:extLst>
                <a:ext uri="{FF2B5EF4-FFF2-40B4-BE49-F238E27FC236}">
                  <a16:creationId xmlns:a16="http://schemas.microsoft.com/office/drawing/2014/main" id="{F769A6D2-692B-4C44-A94F-4F0D0832EA26}"/>
                </a:ext>
              </a:extLst>
            </p:cNvPr>
            <p:cNvCxnSpPr>
              <a:cxnSpLocks/>
            </p:cNvCxnSpPr>
            <p:nvPr/>
          </p:nvCxnSpPr>
          <p:spPr>
            <a:xfrm flipH="1" flipV="1">
              <a:off x="3492256" y="3969119"/>
              <a:ext cx="10814" cy="83019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552C4B6-F2EC-441C-A168-CBF7D5D37BBD}"/>
                </a:ext>
              </a:extLst>
            </p:cNvPr>
            <p:cNvCxnSpPr>
              <a:cxnSpLocks/>
            </p:cNvCxnSpPr>
            <p:nvPr/>
          </p:nvCxnSpPr>
          <p:spPr>
            <a:xfrm flipH="1" flipV="1">
              <a:off x="2998217" y="3988397"/>
              <a:ext cx="2502" cy="80082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613C2D0-369B-47D2-BBFF-7E4612175B64}"/>
                </a:ext>
              </a:extLst>
            </p:cNvPr>
            <p:cNvSpPr txBox="1"/>
            <p:nvPr/>
          </p:nvSpPr>
          <p:spPr>
            <a:xfrm>
              <a:off x="3013126" y="4456570"/>
              <a:ext cx="545342" cy="253916"/>
            </a:xfrm>
            <a:prstGeom prst="rect">
              <a:avLst/>
            </a:prstGeom>
            <a:noFill/>
          </p:spPr>
          <p:txBody>
            <a:bodyPr wrap="none" rtlCol="0">
              <a:spAutoFit/>
            </a:bodyPr>
            <a:lstStyle/>
            <a:p>
              <a:r>
                <a:rPr lang="en-US" sz="1050" dirty="0">
                  <a:solidFill>
                    <a:srgbClr val="000000"/>
                  </a:solidFill>
                </a:rPr>
                <a:t>Barrel</a:t>
              </a:r>
            </a:p>
          </p:txBody>
        </p:sp>
        <p:cxnSp>
          <p:nvCxnSpPr>
            <p:cNvPr id="26" name="Straight Connector 25">
              <a:extLst>
                <a:ext uri="{FF2B5EF4-FFF2-40B4-BE49-F238E27FC236}">
                  <a16:creationId xmlns:a16="http://schemas.microsoft.com/office/drawing/2014/main" id="{326B2CEF-8CDC-42D3-8475-49862351478C}"/>
                </a:ext>
              </a:extLst>
            </p:cNvPr>
            <p:cNvCxnSpPr>
              <a:cxnSpLocks/>
            </p:cNvCxnSpPr>
            <p:nvPr/>
          </p:nvCxnSpPr>
          <p:spPr>
            <a:xfrm flipV="1">
              <a:off x="5780776" y="4034296"/>
              <a:ext cx="0" cy="74246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0E1C672-16B8-469A-B557-410301327441}"/>
                </a:ext>
              </a:extLst>
            </p:cNvPr>
            <p:cNvCxnSpPr>
              <a:cxnSpLocks/>
            </p:cNvCxnSpPr>
            <p:nvPr/>
          </p:nvCxnSpPr>
          <p:spPr>
            <a:xfrm flipH="1" flipV="1">
              <a:off x="5273055" y="4034564"/>
              <a:ext cx="5371" cy="73211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1" name="Picture 30">
            <a:extLst>
              <a:ext uri="{FF2B5EF4-FFF2-40B4-BE49-F238E27FC236}">
                <a16:creationId xmlns:a16="http://schemas.microsoft.com/office/drawing/2014/main" id="{FCEE078C-6C38-24D2-94F8-C826F1BC8EC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788001" y="-109732"/>
            <a:ext cx="5794391" cy="2274589"/>
          </a:xfrm>
          <a:prstGeom prst="rect">
            <a:avLst/>
          </a:prstGeom>
        </p:spPr>
      </p:pic>
      <p:sp>
        <p:nvSpPr>
          <p:cNvPr id="32" name="Date Placeholder 31">
            <a:extLst>
              <a:ext uri="{FF2B5EF4-FFF2-40B4-BE49-F238E27FC236}">
                <a16:creationId xmlns:a16="http://schemas.microsoft.com/office/drawing/2014/main" id="{64FA8183-7F91-410E-98B8-1F2B11008EC0}"/>
              </a:ext>
            </a:extLst>
          </p:cNvPr>
          <p:cNvSpPr>
            <a:spLocks noGrp="1"/>
          </p:cNvSpPr>
          <p:nvPr>
            <p:ph type="dt" sz="half" idx="10"/>
          </p:nvPr>
        </p:nvSpPr>
        <p:spPr/>
        <p:txBody>
          <a:bodyPr/>
          <a:lstStyle/>
          <a:p>
            <a:r>
              <a:rPr lang="en-US"/>
              <a:t>6/9/2023</a:t>
            </a:r>
          </a:p>
        </p:txBody>
      </p:sp>
      <p:sp>
        <p:nvSpPr>
          <p:cNvPr id="33" name="Footer Placeholder 32">
            <a:extLst>
              <a:ext uri="{FF2B5EF4-FFF2-40B4-BE49-F238E27FC236}">
                <a16:creationId xmlns:a16="http://schemas.microsoft.com/office/drawing/2014/main" id="{F4F0E451-E6CC-4844-AFC8-B51C654238B6}"/>
              </a:ext>
            </a:extLst>
          </p:cNvPr>
          <p:cNvSpPr>
            <a:spLocks noGrp="1"/>
          </p:cNvSpPr>
          <p:nvPr>
            <p:ph type="ftr" sz="quarter" idx="11"/>
          </p:nvPr>
        </p:nvSpPr>
        <p:spPr/>
        <p:txBody>
          <a:bodyPr/>
          <a:lstStyle/>
          <a:p>
            <a:r>
              <a:rPr lang="en-US"/>
              <a:t>2023 CTEQ Summer School</a:t>
            </a:r>
          </a:p>
        </p:txBody>
      </p:sp>
      <p:sp>
        <p:nvSpPr>
          <p:cNvPr id="34" name="Slide Number Placeholder 33">
            <a:extLst>
              <a:ext uri="{FF2B5EF4-FFF2-40B4-BE49-F238E27FC236}">
                <a16:creationId xmlns:a16="http://schemas.microsoft.com/office/drawing/2014/main" id="{14168EAA-E2C6-4216-9B75-96C2594D679B}"/>
              </a:ext>
            </a:extLst>
          </p:cNvPr>
          <p:cNvSpPr>
            <a:spLocks noGrp="1"/>
          </p:cNvSpPr>
          <p:nvPr>
            <p:ph type="sldNum" sz="quarter" idx="12"/>
          </p:nvPr>
        </p:nvSpPr>
        <p:spPr/>
        <p:txBody>
          <a:bodyPr/>
          <a:lstStyle/>
          <a:p>
            <a:fld id="{00A14187-AF44-4271-AA62-1C5C376B8E74}" type="slidenum">
              <a:rPr lang="en-US" smtClean="0"/>
              <a:t>9</a:t>
            </a:fld>
            <a:endParaRPr lang="en-US"/>
          </a:p>
        </p:txBody>
      </p:sp>
    </p:spTree>
    <p:extLst>
      <p:ext uri="{BB962C8B-B14F-4D97-AF65-F5344CB8AC3E}">
        <p14:creationId xmlns:p14="http://schemas.microsoft.com/office/powerpoint/2010/main" val="29772207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TM03457485[[fn=Mesh]]</Template>
  <TotalTime>3322</TotalTime>
  <Words>4110</Words>
  <Application>Microsoft Office PowerPoint</Application>
  <PresentationFormat>Widescreen</PresentationFormat>
  <Paragraphs>772</Paragraphs>
  <Slides>56</Slides>
  <Notes>18</Notes>
  <HiddenSlides>0</HiddenSlides>
  <MMClips>0</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1</vt:i4>
      </vt:variant>
      <vt:variant>
        <vt:lpstr>Slide Titles</vt:lpstr>
      </vt:variant>
      <vt:variant>
        <vt:i4>56</vt:i4>
      </vt:variant>
    </vt:vector>
  </HeadingPairs>
  <TitlesOfParts>
    <vt:vector size="74" baseType="lpstr">
      <vt:lpstr>AAAAAD+Helvetica</vt:lpstr>
      <vt:lpstr>Arial</vt:lpstr>
      <vt:lpstr>ArialMT</vt:lpstr>
      <vt:lpstr>Calibri</vt:lpstr>
      <vt:lpstr>Calibri Light</vt:lpstr>
      <vt:lpstr>Cambria Math</vt:lpstr>
      <vt:lpstr>Carlito</vt:lpstr>
      <vt:lpstr>Carlito-Bold</vt:lpstr>
      <vt:lpstr>Comic Sans MS</vt:lpstr>
      <vt:lpstr>Noto Sans Symbols</vt:lpstr>
      <vt:lpstr>OpenSymbol</vt:lpstr>
      <vt:lpstr>Roboto</vt:lpstr>
      <vt:lpstr>Symbol</vt:lpstr>
      <vt:lpstr>Times</vt:lpstr>
      <vt:lpstr>Times New Roman</vt:lpstr>
      <vt:lpstr>Office Theme</vt:lpstr>
      <vt:lpstr>Blank Presentation</vt:lpstr>
      <vt:lpstr>Equation</vt:lpstr>
      <vt:lpstr>Particle Detectors and the ePIC Experiment Lecture 2: EIC Detectors and ePIC</vt:lpstr>
      <vt:lpstr>Outline of Lectures</vt:lpstr>
      <vt:lpstr>How Do You Study the Structure of Matter?</vt:lpstr>
      <vt:lpstr>The EIC Science Mission</vt:lpstr>
      <vt:lpstr>EIC Machine Parameters</vt:lpstr>
      <vt:lpstr>PowerPoint Presentation</vt:lpstr>
      <vt:lpstr>The EIC Yellow Report</vt:lpstr>
      <vt:lpstr>EIC Detector Requirements</vt:lpstr>
      <vt:lpstr>Example: EM  Calorimetry Requirements</vt:lpstr>
      <vt:lpstr>PowerPoint Presentation</vt:lpstr>
      <vt:lpstr>ECCE and ATHENA</vt:lpstr>
      <vt:lpstr>The ePIC Collaboration</vt:lpstr>
      <vt:lpstr>PowerPoint Presentation</vt:lpstr>
      <vt:lpstr>Far-Forward and Far-Backward Detectors</vt:lpstr>
      <vt:lpstr>Why a Crossing Angle?</vt:lpstr>
      <vt:lpstr>PowerPoint Presentation</vt:lpstr>
      <vt:lpstr>Far Backwards Detectors</vt:lpstr>
      <vt:lpstr>Tracking</vt:lpstr>
      <vt:lpstr>Tracking</vt:lpstr>
      <vt:lpstr>Si Detector Readout</vt:lpstr>
      <vt:lpstr>Micro Pattern Gas Detectors</vt:lpstr>
      <vt:lpstr>Calorimetry</vt:lpstr>
      <vt:lpstr>Calorimetry Performance</vt:lpstr>
      <vt:lpstr>Backward Calorimetry</vt:lpstr>
      <vt:lpstr>Barrel Hadronic Calorimetry</vt:lpstr>
      <vt:lpstr>Barrel EM Calorimetry</vt:lpstr>
      <vt:lpstr>Forward EM Calorimetry</vt:lpstr>
      <vt:lpstr>Forward Hadronic Calorimetry</vt:lpstr>
      <vt:lpstr>Particle Identification</vt:lpstr>
      <vt:lpstr>Cerenkov Counters</vt:lpstr>
      <vt:lpstr>Particle ID</vt:lpstr>
      <vt:lpstr>Particle ID</vt:lpstr>
      <vt:lpstr>hp-DIRC</vt:lpstr>
      <vt:lpstr>Proximity Focusing RICH</vt:lpstr>
      <vt:lpstr>LAPPD/HRPPD’s</vt:lpstr>
      <vt:lpstr>Dual Radiator RICH</vt:lpstr>
      <vt:lpstr>AC-LGAD TOF</vt:lpstr>
      <vt:lpstr>ePIC Streaming DAQ</vt:lpstr>
      <vt:lpstr>5 x 41 GeV</vt:lpstr>
      <vt:lpstr>Detector Services and Integration</vt:lpstr>
      <vt:lpstr>Detector Backgrounds/Radiation </vt:lpstr>
      <vt:lpstr>Primary Collisions (photons and charged)</vt:lpstr>
      <vt:lpstr>Primary Collisions (neutrons)</vt:lpstr>
      <vt:lpstr>Synchrotron Radiation</vt:lpstr>
      <vt:lpstr>Synchrotron Radiation and Desorption</vt:lpstr>
      <vt:lpstr>Pressure in Forward Cryostat</vt:lpstr>
      <vt:lpstr>Beam-Gas Consequences</vt:lpstr>
      <vt:lpstr>ePIC Physics Studies</vt:lpstr>
      <vt:lpstr>EIC Project Schedule</vt:lpstr>
      <vt:lpstr>Conclusions</vt:lpstr>
      <vt:lpstr>PowerPoint Presentation</vt:lpstr>
      <vt:lpstr>PowerPoint Presentation</vt:lpstr>
      <vt:lpstr>Lecture 1 Seed Question #1 : Neutrons  (I)</vt:lpstr>
      <vt:lpstr>Lecture 1 Seed Question #1 : Neutrons (II)</vt:lpstr>
      <vt:lpstr>Lecture 1 Seed Question #2: Sampling Fraction</vt:lpstr>
      <vt:lpstr>Lecture 2 Seed Question #1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EIC Detectors</dc:title>
  <dc:creator>John Lajoie</dc:creator>
  <cp:lastModifiedBy>Lajoie, John G [PHYSA]</cp:lastModifiedBy>
  <cp:revision>771</cp:revision>
  <cp:lastPrinted>2022-09-21T16:20:09Z</cp:lastPrinted>
  <dcterms:created xsi:type="dcterms:W3CDTF">2022-06-05T17:25:16Z</dcterms:created>
  <dcterms:modified xsi:type="dcterms:W3CDTF">2023-06-09T10:59:45Z</dcterms:modified>
</cp:coreProperties>
</file>