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53"/>
  </p:notesMasterIdLst>
  <p:sldIdLst>
    <p:sldId id="256" r:id="rId5"/>
    <p:sldId id="2285" r:id="rId6"/>
    <p:sldId id="3888" r:id="rId7"/>
    <p:sldId id="2286" r:id="rId8"/>
    <p:sldId id="3887" r:id="rId9"/>
    <p:sldId id="3889" r:id="rId10"/>
    <p:sldId id="2273" r:id="rId11"/>
    <p:sldId id="3890" r:id="rId12"/>
    <p:sldId id="3891" r:id="rId13"/>
    <p:sldId id="3892" r:id="rId14"/>
    <p:sldId id="3893" r:id="rId15"/>
    <p:sldId id="3894" r:id="rId16"/>
    <p:sldId id="3895" r:id="rId17"/>
    <p:sldId id="3896" r:id="rId18"/>
    <p:sldId id="2277" r:id="rId19"/>
    <p:sldId id="2274" r:id="rId20"/>
    <p:sldId id="2272" r:id="rId21"/>
    <p:sldId id="2278" r:id="rId22"/>
    <p:sldId id="2248" r:id="rId23"/>
    <p:sldId id="2250" r:id="rId24"/>
    <p:sldId id="2279" r:id="rId25"/>
    <p:sldId id="2252" r:id="rId26"/>
    <p:sldId id="2280" r:id="rId27"/>
    <p:sldId id="2256" r:id="rId28"/>
    <p:sldId id="2287" r:id="rId29"/>
    <p:sldId id="1415" r:id="rId30"/>
    <p:sldId id="1411" r:id="rId31"/>
    <p:sldId id="1422" r:id="rId32"/>
    <p:sldId id="1425" r:id="rId33"/>
    <p:sldId id="1423" r:id="rId34"/>
    <p:sldId id="1424" r:id="rId35"/>
    <p:sldId id="1427" r:id="rId36"/>
    <p:sldId id="1430" r:id="rId37"/>
    <p:sldId id="1431" r:id="rId38"/>
    <p:sldId id="1432" r:id="rId39"/>
    <p:sldId id="319" r:id="rId40"/>
    <p:sldId id="2311" r:id="rId41"/>
    <p:sldId id="2310" r:id="rId42"/>
    <p:sldId id="2321" r:id="rId43"/>
    <p:sldId id="2337" r:id="rId44"/>
    <p:sldId id="2318" r:id="rId45"/>
    <p:sldId id="2313" r:id="rId46"/>
    <p:sldId id="2336" r:id="rId47"/>
    <p:sldId id="2315" r:id="rId48"/>
    <p:sldId id="2314" r:id="rId49"/>
    <p:sldId id="2316" r:id="rId50"/>
    <p:sldId id="3885" r:id="rId51"/>
    <p:sldId id="231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E4"/>
    <a:srgbClr val="006FF3"/>
    <a:srgbClr val="24407B"/>
    <a:srgbClr val="008CF4"/>
    <a:srgbClr val="305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79"/>
    <p:restoredTop sz="86395"/>
  </p:normalViewPr>
  <p:slideViewPr>
    <p:cSldViewPr snapToGrid="0" snapToObjects="1">
      <p:cViewPr>
        <p:scale>
          <a:sx n="106" d="100"/>
          <a:sy n="106" d="100"/>
        </p:scale>
        <p:origin x="968" y="25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7.xml"/><Relationship Id="rId13" Type="http://schemas.openxmlformats.org/officeDocument/2006/relationships/slide" Target="slides/slide22.xml"/><Relationship Id="rId3" Type="http://schemas.openxmlformats.org/officeDocument/2006/relationships/slide" Target="slides/slide7.xml"/><Relationship Id="rId7" Type="http://schemas.openxmlformats.org/officeDocument/2006/relationships/slide" Target="slides/slide16.xml"/><Relationship Id="rId12" Type="http://schemas.openxmlformats.org/officeDocument/2006/relationships/slide" Target="slides/slide21.xml"/><Relationship Id="rId2" Type="http://schemas.openxmlformats.org/officeDocument/2006/relationships/slide" Target="slides/slide4.xml"/><Relationship Id="rId1" Type="http://schemas.openxmlformats.org/officeDocument/2006/relationships/slide" Target="slides/slide1.xml"/><Relationship Id="rId6" Type="http://schemas.openxmlformats.org/officeDocument/2006/relationships/slide" Target="slides/slide15.xml"/><Relationship Id="rId11" Type="http://schemas.openxmlformats.org/officeDocument/2006/relationships/slide" Target="slides/slide20.xml"/><Relationship Id="rId5" Type="http://schemas.openxmlformats.org/officeDocument/2006/relationships/slide" Target="slides/slide9.xml"/><Relationship Id="rId15" Type="http://schemas.openxmlformats.org/officeDocument/2006/relationships/slide" Target="slides/slide24.xml"/><Relationship Id="rId10" Type="http://schemas.openxmlformats.org/officeDocument/2006/relationships/slide" Target="slides/slide19.xml"/><Relationship Id="rId4" Type="http://schemas.openxmlformats.org/officeDocument/2006/relationships/slide" Target="slides/slide8.xml"/><Relationship Id="rId9" Type="http://schemas.openxmlformats.org/officeDocument/2006/relationships/slide" Target="slides/slide18.xml"/><Relationship Id="rId14" Type="http://schemas.openxmlformats.org/officeDocument/2006/relationships/slide" Target="slides/slide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lz, Charles" userId="728693a2-9e5c-408c-a9b9-1eca70a8c1eb" providerId="ADAL" clId="{797BAA42-C751-4916-96AD-1F811E55F81D}"/>
    <pc:docChg chg="undo custSel addSld modSld">
      <pc:chgData name="Folz, Charles" userId="728693a2-9e5c-408c-a9b9-1eca70a8c1eb" providerId="ADAL" clId="{797BAA42-C751-4916-96AD-1F811E55F81D}" dt="2022-07-12T14:21:36.479" v="139"/>
      <pc:docMkLst>
        <pc:docMk/>
      </pc:docMkLst>
      <pc:sldChg chg="modSp mod">
        <pc:chgData name="Folz, Charles" userId="728693a2-9e5c-408c-a9b9-1eca70a8c1eb" providerId="ADAL" clId="{797BAA42-C751-4916-96AD-1F811E55F81D}" dt="2022-07-12T14:13:46.341" v="13" actId="20577"/>
        <pc:sldMkLst>
          <pc:docMk/>
          <pc:sldMk cId="1092042911" sldId="256"/>
        </pc:sldMkLst>
        <pc:spChg chg="mod">
          <ac:chgData name="Folz, Charles" userId="728693a2-9e5c-408c-a9b9-1eca70a8c1eb" providerId="ADAL" clId="{797BAA42-C751-4916-96AD-1F811E55F81D}" dt="2022-07-12T14:13:46.341" v="13" actId="20577"/>
          <ac:spMkLst>
            <pc:docMk/>
            <pc:sldMk cId="1092042911" sldId="256"/>
            <ac:spMk id="2" creationId="{00000000-0000-0000-0000-000000000000}"/>
          </ac:spMkLst>
        </pc:spChg>
      </pc:sldChg>
      <pc:sldChg chg="modSp new mod">
        <pc:chgData name="Folz, Charles" userId="728693a2-9e5c-408c-a9b9-1eca70a8c1eb" providerId="ADAL" clId="{797BAA42-C751-4916-96AD-1F811E55F81D}" dt="2022-07-12T14:15:31.044" v="74" actId="14100"/>
        <pc:sldMkLst>
          <pc:docMk/>
          <pc:sldMk cId="1824362198" sldId="258"/>
        </pc:sldMkLst>
        <pc:spChg chg="mod">
          <ac:chgData name="Folz, Charles" userId="728693a2-9e5c-408c-a9b9-1eca70a8c1eb" providerId="ADAL" clId="{797BAA42-C751-4916-96AD-1F811E55F81D}" dt="2022-07-12T14:14:15.399" v="67" actId="20577"/>
          <ac:spMkLst>
            <pc:docMk/>
            <pc:sldMk cId="1824362198" sldId="258"/>
            <ac:spMk id="2" creationId="{9DE02F39-FAC7-1817-431E-393749C47A06}"/>
          </ac:spMkLst>
        </pc:spChg>
        <pc:spChg chg="mod">
          <ac:chgData name="Folz, Charles" userId="728693a2-9e5c-408c-a9b9-1eca70a8c1eb" providerId="ADAL" clId="{797BAA42-C751-4916-96AD-1F811E55F81D}" dt="2022-07-12T14:15:31.044" v="74" actId="14100"/>
          <ac:spMkLst>
            <pc:docMk/>
            <pc:sldMk cId="1824362198" sldId="258"/>
            <ac:spMk id="3" creationId="{338D4390-2E3C-9555-5BFC-A227BC7AE0B6}"/>
          </ac:spMkLst>
        </pc:spChg>
      </pc:sldChg>
      <pc:sldChg chg="addSp delSp modSp new mod">
        <pc:chgData name="Folz, Charles" userId="728693a2-9e5c-408c-a9b9-1eca70a8c1eb" providerId="ADAL" clId="{797BAA42-C751-4916-96AD-1F811E55F81D}" dt="2022-07-12T14:21:36.479" v="139"/>
        <pc:sldMkLst>
          <pc:docMk/>
          <pc:sldMk cId="2156651968" sldId="259"/>
        </pc:sldMkLst>
        <pc:spChg chg="mod">
          <ac:chgData name="Folz, Charles" userId="728693a2-9e5c-408c-a9b9-1eca70a8c1eb" providerId="ADAL" clId="{797BAA42-C751-4916-96AD-1F811E55F81D}" dt="2022-07-12T14:21:21.786" v="136" actId="404"/>
          <ac:spMkLst>
            <pc:docMk/>
            <pc:sldMk cId="2156651968" sldId="259"/>
            <ac:spMk id="2" creationId="{FCF489E7-762F-174D-7D41-27AE475B743B}"/>
          </ac:spMkLst>
        </pc:spChg>
        <pc:spChg chg="del">
          <ac:chgData name="Folz, Charles" userId="728693a2-9e5c-408c-a9b9-1eca70a8c1eb" providerId="ADAL" clId="{797BAA42-C751-4916-96AD-1F811E55F81D}" dt="2022-07-12T14:19:37.981" v="76" actId="22"/>
          <ac:spMkLst>
            <pc:docMk/>
            <pc:sldMk cId="2156651968" sldId="259"/>
            <ac:spMk id="3" creationId="{A9FE98E9-FB70-D66D-9138-328250EDAC72}"/>
          </ac:spMkLst>
        </pc:spChg>
        <pc:spChg chg="add mod">
          <ac:chgData name="Folz, Charles" userId="728693a2-9e5c-408c-a9b9-1eca70a8c1eb" providerId="ADAL" clId="{797BAA42-C751-4916-96AD-1F811E55F81D}" dt="2022-07-12T14:21:36.479" v="139"/>
          <ac:spMkLst>
            <pc:docMk/>
            <pc:sldMk cId="2156651968" sldId="259"/>
            <ac:spMk id="7" creationId="{98AF4BF6-9735-DE04-1D38-97CD8960EB23}"/>
          </ac:spMkLst>
        </pc:spChg>
        <pc:picChg chg="add mod ord">
          <ac:chgData name="Folz, Charles" userId="728693a2-9e5c-408c-a9b9-1eca70a8c1eb" providerId="ADAL" clId="{797BAA42-C751-4916-96AD-1F811E55F81D}" dt="2022-07-12T14:21:25.169" v="137" actId="1076"/>
          <ac:picMkLst>
            <pc:docMk/>
            <pc:sldMk cId="2156651968" sldId="259"/>
            <ac:picMk id="6" creationId="{C6612176-BF13-2F38-4542-55DBE0F2C96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516BF-D3CB-483E-A412-96C76539BC14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2674F-647D-4B17-A291-93F81348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Kierkegaard</a:t>
            </a:r>
            <a:r>
              <a:rPr lang="en-US" baseline="0"/>
              <a:t> book, but Descartes!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09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43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73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13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04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96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7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28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79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LHC design 0.58A p (HL up to 1A), beam-beam parameter 3.4e-4 (3-5—3 HL-LHC)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5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1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74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3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29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6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08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96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2674F-647D-4B17-A291-93F81348E0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4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71281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365128"/>
            <a:ext cx="11567160" cy="763762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1298222"/>
            <a:ext cx="11567160" cy="487874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 sz="2600"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latin typeface="Arial" charset="0"/>
                <a:ea typeface="Arial" charset="0"/>
                <a:cs typeface="Arial" charset="0"/>
              </a:defRPr>
            </a:lvl3pPr>
            <a:lvl4pPr>
              <a:defRPr sz="2200"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25159" y="6218380"/>
            <a:ext cx="874068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8BE4A95-DDE6-CE41-BF3F-1F2C712BF027}"/>
              </a:ext>
            </a:extLst>
          </p:cNvPr>
          <p:cNvSpPr txBox="1">
            <a:spLocks/>
          </p:cNvSpPr>
          <p:nvPr userDrawn="1"/>
        </p:nvSpPr>
        <p:spPr>
          <a:xfrm>
            <a:off x="4301218" y="6218379"/>
            <a:ext cx="3274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>
                <a:solidFill>
                  <a:schemeClr val="bg1"/>
                </a:solidFill>
              </a:rPr>
              <a:t>2023 CFNS/CTEQ School / T. Satogata</a:t>
            </a:r>
            <a:endParaRPr lang="en-US" i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2480" y="630002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30002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27322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33565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F207053-29E0-4610-9E88-D2ECBF32261D}" type="datetime1">
              <a:rPr lang="en-US" smtClean="0"/>
              <a:t>6/8/23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F3181C-7075-5645-97E3-248EB6F42B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dsatogata.net/2023-05-11-IPAC23-deSilvaSatogata-crabCavities.pptx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dsatogata.net/2023-05-11-IPAC23-deSilvaSatogata-crabCavities.pptx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8414/timetable/#all.detailed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18414/contributions/76160/attachments/47598/80698/2_IR8_status_18052023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18414/contributions/76160/attachments/47598/80698/2_IR8_status_18052023.pdf" TargetMode="External"/><Relationship Id="rId4" Type="http://schemas.openxmlformats.org/officeDocument/2006/relationships/hyperlink" Target="https://indico.bnl.gov/event/18414/timetable/#all.detail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202.3950.pd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18414/contributions/76160/attachments/47598/80698/2_IR8_status_18052023.pdf" TargetMode="External"/><Relationship Id="rId2" Type="http://schemas.openxmlformats.org/officeDocument/2006/relationships/hyperlink" Target="https://indico.bnl.gov/event/18414/timetable/#all.detailed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bnl.gov/eic-detector-2/index.php?title=Project_Informatio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pac23.org/preproc/pdf/MOPL158.pdf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indico.bnl.gov/event/15003/contributions/64978/attachments/42327/70878/EIC_summer_school_far_forward_AJ_lect2_v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pac23.org/preproc/pdf/MOPL158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www.toddsatogata.net/2023-05-11-IPAC23-deSilvaSatogata-crabCavities.ppt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2954214"/>
            <a:ext cx="6322645" cy="2306407"/>
          </a:xfrm>
        </p:spPr>
        <p:txBody>
          <a:bodyPr>
            <a:normAutofit/>
          </a:bodyPr>
          <a:lstStyle/>
          <a:p>
            <a:r>
              <a:rPr lang="en-US" dirty="0"/>
              <a:t>Todd Satogata, Jefferson Lab</a:t>
            </a:r>
          </a:p>
          <a:p>
            <a:r>
              <a:rPr lang="en-US" dirty="0"/>
              <a:t>For the EIC Project and EIC Collaboration</a:t>
            </a:r>
          </a:p>
          <a:p>
            <a:endParaRPr lang="en-US" dirty="0"/>
          </a:p>
          <a:p>
            <a:r>
              <a:rPr lang="en-US" dirty="0"/>
              <a:t>CFNS/CTEQ School Lecture 2</a:t>
            </a:r>
          </a:p>
          <a:p>
            <a:r>
              <a:rPr lang="en-US" dirty="0"/>
              <a:t>9 June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24341-0E14-B644-AAF2-D0EAC2E69E62}"/>
              </a:ext>
            </a:extLst>
          </p:cNvPr>
          <p:cNvSpPr txBox="1"/>
          <p:nvPr/>
        </p:nvSpPr>
        <p:spPr>
          <a:xfrm>
            <a:off x="7362183" y="5557031"/>
            <a:ext cx="12073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solidFill>
                  <a:srgbClr val="008C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DCAB3-558A-84AB-9CB6-74C286A11ED0}"/>
              </a:ext>
            </a:extLst>
          </p:cNvPr>
          <p:cNvSpPr txBox="1"/>
          <p:nvPr/>
        </p:nvSpPr>
        <p:spPr>
          <a:xfrm>
            <a:off x="4829818" y="5487780"/>
            <a:ext cx="2323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www.toddsatogata.net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satogata@jlab.org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B9957C-0AB0-3CB8-9175-C69E01BDC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1154" y="1179266"/>
            <a:ext cx="9059686" cy="1774948"/>
          </a:xfrm>
        </p:spPr>
        <p:txBody>
          <a:bodyPr>
            <a:normAutofit fontScale="90000"/>
          </a:bodyPr>
          <a:lstStyle/>
          <a:p>
            <a:r>
              <a:rPr lang="en-US"/>
              <a:t>EIC Accelerator Physics/Technology</a:t>
            </a:r>
            <a:br>
              <a:rPr lang="en-US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0282-E103-C233-A568-74A7094B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197 MHz Crab Dimensions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A0A25-1795-E0EE-D384-E4437BAD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r>
              <a:rPr lang="en-US"/>
              <a:t>/20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04C7F0-63E9-74CF-52DA-7FCDA92AA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73" y="1173355"/>
            <a:ext cx="6948825" cy="216609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Electromagnetic design requires to achieve:</a:t>
            </a:r>
          </a:p>
          <a:p>
            <a:pPr lvl="1"/>
            <a:r>
              <a:rPr lang="en-US" sz="2000" dirty="0">
                <a:latin typeface="+mn-lt"/>
              </a:rPr>
              <a:t>Cavity peak surface fields of </a:t>
            </a:r>
            <a:r>
              <a:rPr lang="en-US" sz="2000" i="1" dirty="0">
                <a:latin typeface="+mn-lt"/>
              </a:rPr>
              <a:t>E</a:t>
            </a:r>
            <a:r>
              <a:rPr lang="en-US" sz="2000" baseline="-25000" dirty="0">
                <a:latin typeface="+mn-lt"/>
              </a:rPr>
              <a:t>p</a:t>
            </a:r>
            <a:r>
              <a:rPr lang="en-US" sz="2000" dirty="0">
                <a:latin typeface="+mn-lt"/>
              </a:rPr>
              <a:t> &lt; 45 MV/m and </a:t>
            </a:r>
            <a:r>
              <a:rPr lang="en-US" sz="2000" i="1" dirty="0">
                <a:latin typeface="+mn-lt"/>
              </a:rPr>
              <a:t>B</a:t>
            </a:r>
            <a:r>
              <a:rPr lang="en-US" sz="2000" baseline="-25000" dirty="0">
                <a:latin typeface="+mn-lt"/>
              </a:rPr>
              <a:t>p</a:t>
            </a:r>
            <a:r>
              <a:rPr lang="en-US" sz="2000" dirty="0">
                <a:latin typeface="+mn-lt"/>
              </a:rPr>
              <a:t> &lt; 80 </a:t>
            </a:r>
            <a:r>
              <a:rPr lang="en-US" sz="2000" dirty="0" err="1">
                <a:latin typeface="+mn-lt"/>
              </a:rPr>
              <a:t>mT</a:t>
            </a:r>
            <a:r>
              <a:rPr lang="en-US" sz="2000" dirty="0">
                <a:latin typeface="+mn-lt"/>
              </a:rPr>
              <a:t> at 11.5 MV</a:t>
            </a:r>
          </a:p>
          <a:p>
            <a:pPr lvl="1"/>
            <a:r>
              <a:rPr lang="en-US" sz="2000" dirty="0">
                <a:latin typeface="+mn-lt"/>
              </a:rPr>
              <a:t>Bare cavity dimensions:</a:t>
            </a:r>
          </a:p>
          <a:p>
            <a:pPr lvl="2"/>
            <a:r>
              <a:rPr lang="en-US" sz="1800" dirty="0">
                <a:latin typeface="+mn-lt"/>
              </a:rPr>
              <a:t>Cavity length ≤ 1.5 m</a:t>
            </a:r>
          </a:p>
          <a:p>
            <a:pPr lvl="2"/>
            <a:r>
              <a:rPr lang="en-US" sz="1800" dirty="0">
                <a:latin typeface="+mn-lt"/>
              </a:rPr>
              <a:t>Cavity diameter (without couplers) ≤ 0.6 m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803B1AA-E30A-0B7E-E362-084801DF1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230109"/>
              </p:ext>
            </p:extLst>
          </p:nvPr>
        </p:nvGraphicFramePr>
        <p:xfrm>
          <a:off x="7611319" y="2147532"/>
          <a:ext cx="4173576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080">
                  <a:extLst>
                    <a:ext uri="{9D8B030D-6E8A-4147-A177-3AD203B41FA5}">
                      <a16:colId xmlns:a16="http://schemas.microsoft.com/office/drawing/2014/main" val="976905251"/>
                    </a:ext>
                  </a:extLst>
                </a:gridCol>
                <a:gridCol w="1138248">
                  <a:extLst>
                    <a:ext uri="{9D8B030D-6E8A-4147-A177-3AD203B41FA5}">
                      <a16:colId xmlns:a16="http://schemas.microsoft.com/office/drawing/2014/main" val="1063115215"/>
                    </a:ext>
                  </a:extLst>
                </a:gridCol>
                <a:gridCol w="1138248">
                  <a:extLst>
                    <a:ext uri="{9D8B030D-6E8A-4147-A177-3AD203B41FA5}">
                      <a16:colId xmlns:a16="http://schemas.microsoft.com/office/drawing/2014/main" val="812842112"/>
                    </a:ext>
                  </a:extLst>
                </a:gridCol>
              </a:tblGrid>
              <a:tr h="162764">
                <a:tc>
                  <a:txBody>
                    <a:bodyPr/>
                    <a:lstStyle/>
                    <a:p>
                      <a:r>
                        <a:rPr lang="en-US" sz="1600" dirty="0"/>
                        <a:t>RF Property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Value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1061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i="1" dirty="0"/>
                        <a:t>V</a:t>
                      </a:r>
                      <a:r>
                        <a:rPr lang="en-US" sz="1600" baseline="-25000" dirty="0"/>
                        <a:t>t</a:t>
                      </a:r>
                      <a:r>
                        <a:rPr lang="en-US" sz="1600" baseline="0" dirty="0"/>
                        <a:t> [MV]</a:t>
                      </a:r>
                      <a:endParaRPr lang="en-US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1921018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i="1" dirty="0"/>
                        <a:t>E</a:t>
                      </a:r>
                      <a:r>
                        <a:rPr lang="en-US" sz="1600" baseline="-25000" dirty="0"/>
                        <a:t>p</a:t>
                      </a:r>
                      <a:r>
                        <a:rPr lang="en-US" sz="1600" baseline="0" dirty="0"/>
                        <a:t> [MV/m]</a:t>
                      </a:r>
                      <a:endParaRPr lang="en-US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43.7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545488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i="1" dirty="0"/>
                        <a:t>B</a:t>
                      </a:r>
                      <a:r>
                        <a:rPr lang="en-US" sz="1600" baseline="-25000" dirty="0"/>
                        <a:t>p</a:t>
                      </a:r>
                      <a:r>
                        <a:rPr lang="en-US" sz="1600" baseline="0" dirty="0"/>
                        <a:t> [</a:t>
                      </a:r>
                      <a:r>
                        <a:rPr lang="en-US" sz="1600" baseline="0" dirty="0" err="1"/>
                        <a:t>mT</a:t>
                      </a:r>
                      <a:r>
                        <a:rPr lang="en-US" sz="1600" baseline="0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58.1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78.6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999900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endParaRPr lang="en-US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3600576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r>
                        <a:rPr lang="en-US" sz="1600" i="1" dirty="0"/>
                        <a:t>V</a:t>
                      </a:r>
                      <a:r>
                        <a:rPr lang="en-US" sz="1600" baseline="-25000" dirty="0"/>
                        <a:t>t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[MV]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2954757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No. of cavities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16335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416918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Operating Temp. [K]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2.05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587288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Stored Energy [J]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881464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i="1" baseline="0" dirty="0"/>
                        <a:t>R</a:t>
                      </a:r>
                      <a:r>
                        <a:rPr lang="en-US" sz="1600" baseline="-25000" dirty="0"/>
                        <a:t>s</a:t>
                      </a:r>
                      <a:r>
                        <a:rPr lang="en-US" sz="1600" baseline="0" dirty="0"/>
                        <a:t> [</a:t>
                      </a:r>
                      <a:r>
                        <a:rPr lang="el-GR" sz="1600" baseline="0" dirty="0"/>
                        <a:t>Ω</a:t>
                      </a:r>
                      <a:r>
                        <a:rPr lang="en-US" sz="1600" baseline="0" dirty="0"/>
                        <a:t>] (</a:t>
                      </a:r>
                      <a:r>
                        <a:rPr lang="en-US" sz="1600" i="1" baseline="0" dirty="0"/>
                        <a:t>R</a:t>
                      </a:r>
                      <a:r>
                        <a:rPr lang="en-US" sz="1600" baseline="-25000" dirty="0"/>
                        <a:t>BCS</a:t>
                      </a:r>
                      <a:r>
                        <a:rPr lang="en-US" sz="1600" baseline="0" dirty="0"/>
                        <a:t> = 0.4 n</a:t>
                      </a:r>
                      <a:r>
                        <a:rPr lang="el-GR" sz="1600" baseline="0" dirty="0"/>
                        <a:t>Ω</a:t>
                      </a:r>
                      <a:r>
                        <a:rPr lang="en-US" sz="1600" baseline="0" dirty="0"/>
                        <a:t>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7395889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i="1" baseline="0" dirty="0" err="1"/>
                        <a:t>P</a:t>
                      </a:r>
                      <a:r>
                        <a:rPr lang="en-US" sz="1600" baseline="-25000" dirty="0" err="1"/>
                        <a:t>diss</a:t>
                      </a:r>
                      <a:r>
                        <a:rPr lang="en-US" sz="1600" baseline="0" dirty="0"/>
                        <a:t> [W]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0666516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i="1" baseline="0" dirty="0"/>
                        <a:t>Q</a:t>
                      </a:r>
                      <a:r>
                        <a:rPr lang="en-US" sz="1600" baseline="-25000" dirty="0"/>
                        <a:t>0</a:t>
                      </a:r>
                      <a:r>
                        <a:rPr lang="en-US" sz="1600" baseline="0" dirty="0"/>
                        <a:t> (</a:t>
                      </a:r>
                      <a:r>
                        <a:rPr lang="en-US" sz="1600" i="1" baseline="0" dirty="0"/>
                        <a:t>G</a:t>
                      </a:r>
                      <a:r>
                        <a:rPr lang="en-US" sz="1600" baseline="0" dirty="0"/>
                        <a:t> = 97.2 </a:t>
                      </a:r>
                      <a:r>
                        <a:rPr lang="el-GR" sz="1600" baseline="0" dirty="0"/>
                        <a:t>Ω</a:t>
                      </a:r>
                      <a:r>
                        <a:rPr lang="en-US" sz="1600" baseline="0" dirty="0"/>
                        <a:t>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6.48×10</a:t>
                      </a:r>
                      <a:r>
                        <a:rPr lang="en-US" sz="1600" baseline="30000" dirty="0"/>
                        <a:t>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438249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C1E55B5-94BC-03FD-8595-8366B5C10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347821"/>
              </p:ext>
            </p:extLst>
          </p:nvPr>
        </p:nvGraphicFramePr>
        <p:xfrm>
          <a:off x="1208516" y="3921546"/>
          <a:ext cx="4493415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3701">
                  <a:extLst>
                    <a:ext uri="{9D8B030D-6E8A-4147-A177-3AD203B41FA5}">
                      <a16:colId xmlns:a16="http://schemas.microsoft.com/office/drawing/2014/main" val="976905251"/>
                    </a:ext>
                  </a:extLst>
                </a:gridCol>
                <a:gridCol w="1149714">
                  <a:extLst>
                    <a:ext uri="{9D8B030D-6E8A-4147-A177-3AD203B41FA5}">
                      <a16:colId xmlns:a16="http://schemas.microsoft.com/office/drawing/2014/main" val="106311521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600" dirty="0"/>
                        <a:t>Dimension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Value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1061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Cavity Length [mm] (iris-to-iris)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921.9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440795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Cavity Length [mm] (flange-to-flange)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162257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Cavity Diameter [mm]</a:t>
                      </a:r>
                      <a:endParaRPr lang="en-US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587.2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57341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Pole Length [mm]</a:t>
                      </a:r>
                      <a:endParaRPr lang="en-US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62233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Angle [deg]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491762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3393A7-82D0-62B1-570E-0A62ABEEFBB0}"/>
              </a:ext>
            </a:extLst>
          </p:cNvPr>
          <p:cNvSpPr txBox="1">
            <a:spLocks/>
          </p:cNvSpPr>
          <p:nvPr/>
        </p:nvSpPr>
        <p:spPr>
          <a:xfrm>
            <a:off x="374572" y="3227773"/>
            <a:ext cx="7229975" cy="1504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Reasonable surface fields at nominal voltage of 8.5 MV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73079C-2A8E-8167-AD0B-BE5B84BCD713}"/>
              </a:ext>
            </a:extLst>
          </p:cNvPr>
          <p:cNvGrpSpPr/>
          <p:nvPr/>
        </p:nvGrpSpPr>
        <p:grpSpPr>
          <a:xfrm>
            <a:off x="7825159" y="27911"/>
            <a:ext cx="4383437" cy="2042288"/>
            <a:chOff x="7825159" y="27911"/>
            <a:chExt cx="4383437" cy="204228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37AA3DE8-4877-B122-C0BA-3719BAC526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25159" y="27911"/>
              <a:ext cx="3462038" cy="1676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08F5B8A-9730-DE83-850D-69655607AFC5}"/>
                </a:ext>
              </a:extLst>
            </p:cNvPr>
            <p:cNvCxnSpPr/>
            <p:nvPr/>
          </p:nvCxnSpPr>
          <p:spPr>
            <a:xfrm>
              <a:off x="7841274" y="1586370"/>
              <a:ext cx="3311912" cy="301083"/>
            </a:xfrm>
            <a:prstGeom prst="straightConnector1">
              <a:avLst/>
            </a:prstGeom>
            <a:ln w="285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EC47419-E557-9A5F-3055-CEA9E2D465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12134" y="517204"/>
              <a:ext cx="307032" cy="1274900"/>
            </a:xfrm>
            <a:prstGeom prst="straightConnector1">
              <a:avLst/>
            </a:prstGeom>
            <a:ln w="285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8BCCAB-351D-47F8-E65F-B3F0DDD0D2D1}"/>
                </a:ext>
              </a:extLst>
            </p:cNvPr>
            <p:cNvSpPr txBox="1"/>
            <p:nvPr/>
          </p:nvSpPr>
          <p:spPr>
            <a:xfrm>
              <a:off x="11365649" y="1025550"/>
              <a:ext cx="842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0.59 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ED00A4-FD83-DDE4-2FFE-8BF469B723E2}"/>
                </a:ext>
              </a:extLst>
            </p:cNvPr>
            <p:cNvSpPr txBox="1"/>
            <p:nvPr/>
          </p:nvSpPr>
          <p:spPr>
            <a:xfrm>
              <a:off x="8069767" y="1700867"/>
              <a:ext cx="1143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1.44 m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86140C6-1115-E637-3287-62619906411B}"/>
              </a:ext>
            </a:extLst>
          </p:cNvPr>
          <p:cNvSpPr txBox="1"/>
          <p:nvPr/>
        </p:nvSpPr>
        <p:spPr>
          <a:xfrm>
            <a:off x="0" y="0"/>
            <a:ext cx="268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Recent IPAC’23 invited talk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51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41D1-30AE-19B4-7AF7-21E2A710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Prototype Crab Fabrication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0E30D-575A-03D6-8B82-FDEDB1F2F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844DA8-2220-2EEF-D0C5-0F9D731B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49" y="1122172"/>
            <a:ext cx="4825223" cy="227002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Majority of the cavity body is deep drawn from 4.17 mm Nb sheets</a:t>
            </a:r>
          </a:p>
          <a:p>
            <a:pPr lvl="1"/>
            <a:r>
              <a:rPr lang="en-US" sz="2000" dirty="0"/>
              <a:t>A full Cu cavity will be fabricated to understand and verify the</a:t>
            </a:r>
            <a:br>
              <a:rPr lang="en-US" sz="2000" dirty="0"/>
            </a:br>
            <a:r>
              <a:rPr lang="en-US" sz="2000" dirty="0"/>
              <a:t>fabrication process</a:t>
            </a:r>
          </a:p>
          <a:p>
            <a:pPr lvl="1"/>
            <a:r>
              <a:rPr lang="en-US" sz="2000" dirty="0"/>
              <a:t>Also, to perform room</a:t>
            </a:r>
            <a:br>
              <a:rPr lang="en-US" sz="2000" dirty="0"/>
            </a:br>
            <a:r>
              <a:rPr lang="en-US" sz="2000" dirty="0"/>
              <a:t>temp measurements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BF27D2-FBDE-8D5D-8077-68C4175B4D9B}"/>
              </a:ext>
            </a:extLst>
          </p:cNvPr>
          <p:cNvGrpSpPr/>
          <p:nvPr/>
        </p:nvGrpSpPr>
        <p:grpSpPr>
          <a:xfrm>
            <a:off x="3903260" y="252912"/>
            <a:ext cx="8169556" cy="6200155"/>
            <a:chOff x="3903260" y="492994"/>
            <a:chExt cx="8169556" cy="62001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37FDA8-81C6-9771-8027-59F296B0299C}"/>
                </a:ext>
              </a:extLst>
            </p:cNvPr>
            <p:cNvSpPr/>
            <p:nvPr/>
          </p:nvSpPr>
          <p:spPr>
            <a:xfrm>
              <a:off x="3903260" y="2333767"/>
              <a:ext cx="8169556" cy="4230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7B1D78-8D54-6333-CB2F-F57A68181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0555" y="492994"/>
              <a:ext cx="8142261" cy="6200155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E9E0BA5-7FFC-B981-186A-2F2ADC7A9ABB}"/>
              </a:ext>
            </a:extLst>
          </p:cNvPr>
          <p:cNvSpPr txBox="1">
            <a:spLocks/>
          </p:cNvSpPr>
          <p:nvPr/>
        </p:nvSpPr>
        <p:spPr>
          <a:xfrm>
            <a:off x="248335" y="3242595"/>
            <a:ext cx="3854433" cy="1652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Flanges:</a:t>
            </a:r>
          </a:p>
          <a:p>
            <a:pPr lvl="1"/>
            <a:r>
              <a:rPr lang="en-US" sz="2000" dirty="0"/>
              <a:t>Dogbone flanges – Nb with Indium seals</a:t>
            </a:r>
          </a:p>
          <a:p>
            <a:pPr lvl="1"/>
            <a:r>
              <a:rPr lang="en-US" sz="2000" dirty="0"/>
              <a:t>All other flanges – 316 LN SS CF flanges with Cu gaskets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1652538-B624-A19C-12AA-23F51E7177E5}"/>
              </a:ext>
            </a:extLst>
          </p:cNvPr>
          <p:cNvSpPr txBox="1">
            <a:spLocks/>
          </p:cNvSpPr>
          <p:nvPr/>
        </p:nvSpPr>
        <p:spPr>
          <a:xfrm>
            <a:off x="248335" y="4868154"/>
            <a:ext cx="4359759" cy="14563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All material procurements are placed and most of the material have been received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087F18-8E7F-7262-CCF4-7727DF008FF8}"/>
              </a:ext>
            </a:extLst>
          </p:cNvPr>
          <p:cNvSpPr txBox="1"/>
          <p:nvPr/>
        </p:nvSpPr>
        <p:spPr>
          <a:xfrm>
            <a:off x="0" y="0"/>
            <a:ext cx="268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Recent IPAC’23 invited talk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91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EE2F3-50E4-5075-D4F4-2EC2827E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ESR Polarization: Continuous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30CD3-A439-8EA5-4859-ACDEA9932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84" y="1099432"/>
            <a:ext cx="11567160" cy="487874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~1Hz injection of new highly polarized (~85%) electron bunches</a:t>
            </a:r>
          </a:p>
          <a:p>
            <a:pPr marL="800100" lvl="1" indent="-342900"/>
            <a:r>
              <a:rPr lang="en-US" sz="2400" dirty="0"/>
              <a:t>Will have to learn how to minimize backgrounds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Initial polarization decays towards P</a:t>
            </a:r>
            <a:r>
              <a:rPr lang="en-US" sz="2400" baseline="-25000" dirty="0"/>
              <a:t>∞  </a:t>
            </a:r>
            <a:r>
              <a:rPr lang="en-US" sz="2400" dirty="0"/>
              <a:t>&lt; ~50%</a:t>
            </a:r>
          </a:p>
          <a:p>
            <a:pPr marL="800100" lvl="1" indent="-342900"/>
            <a:r>
              <a:rPr lang="en-US" sz="2000" dirty="0"/>
              <a:t>Equilibrium of self-polarization and synchrotron radiation stochastic excitation</a:t>
            </a:r>
            <a:endParaRPr lang="en-US" sz="2400" dirty="0"/>
          </a:p>
          <a:p>
            <a:pPr marL="800100" lvl="1" indent="-342900"/>
            <a:r>
              <a:rPr lang="en-US" sz="2400" dirty="0"/>
              <a:t>At 18 GeV, </a:t>
            </a:r>
            <a:r>
              <a:rPr lang="en-US" sz="2400" dirty="0">
                <a:sym typeface="Wingdings" panose="05000000000000000000" pitchFamily="2" charset="2"/>
              </a:rPr>
              <a:t>every bunch replaced in a few minutes</a:t>
            </a:r>
            <a:endParaRPr lang="en-US" sz="2400" dirty="0"/>
          </a:p>
          <a:p>
            <a:pPr marL="800100" lvl="1" indent="-342900"/>
            <a:r>
              <a:rPr lang="en-US" sz="2400" dirty="0"/>
              <a:t>Need both polarization directions present at the same time </a:t>
            </a:r>
            <a:endParaRPr lang="en-US" sz="2400" dirty="0">
              <a:sym typeface="Wingdings" panose="05000000000000000000" pitchFamily="2" charset="2"/>
            </a:endParaRPr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0D2B5-A37A-B039-9754-AB4A53EB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12A06D3-ADB1-9ABD-7731-0B2602093D79}"/>
              </a:ext>
            </a:extLst>
          </p:cNvPr>
          <p:cNvSpPr/>
          <p:nvPr/>
        </p:nvSpPr>
        <p:spPr>
          <a:xfrm>
            <a:off x="4769974" y="3534254"/>
            <a:ext cx="1073423" cy="36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C10893-7E25-2253-E603-715B269DEE8B}"/>
              </a:ext>
            </a:extLst>
          </p:cNvPr>
          <p:cNvSpPr txBox="1"/>
          <p:nvPr/>
        </p:nvSpPr>
        <p:spPr>
          <a:xfrm>
            <a:off x="3641759" y="4137449"/>
            <a:ext cx="8661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</a:t>
            </a:r>
            <a:r>
              <a:rPr lang="en-US" sz="1350" baseline="-25000" dirty="0"/>
              <a:t>av</a:t>
            </a:r>
            <a:r>
              <a:rPr lang="en-US" sz="1350" dirty="0"/>
              <a:t>=80%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6938B8-2894-E6DA-1DF9-2A9F16252045}"/>
              </a:ext>
            </a:extLst>
          </p:cNvPr>
          <p:cNvSpPr txBox="1"/>
          <p:nvPr/>
        </p:nvSpPr>
        <p:spPr>
          <a:xfrm>
            <a:off x="3378544" y="5209012"/>
            <a:ext cx="8661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</a:t>
            </a:r>
            <a:r>
              <a:rPr lang="en-US" sz="1350" baseline="-25000" dirty="0"/>
              <a:t>av</a:t>
            </a:r>
            <a:r>
              <a:rPr lang="en-US" sz="1350" dirty="0"/>
              <a:t>=80%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3329873-417C-8524-1447-D55D64974C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2574" y="3612178"/>
            <a:ext cx="5985660" cy="2479687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524D624-FBBE-DFC3-17C6-A344D87EDB47}"/>
              </a:ext>
            </a:extLst>
          </p:cNvPr>
          <p:cNvCxnSpPr>
            <a:cxnSpLocks/>
          </p:cNvCxnSpPr>
          <p:nvPr/>
        </p:nvCxnSpPr>
        <p:spPr>
          <a:xfrm>
            <a:off x="5754729" y="3717888"/>
            <a:ext cx="0" cy="1836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A321D83-5015-1885-ABF1-AA8B44E9D12C}"/>
              </a:ext>
            </a:extLst>
          </p:cNvPr>
          <p:cNvCxnSpPr>
            <a:cxnSpLocks/>
          </p:cNvCxnSpPr>
          <p:nvPr/>
        </p:nvCxnSpPr>
        <p:spPr>
          <a:xfrm flipV="1">
            <a:off x="4766273" y="5594765"/>
            <a:ext cx="0" cy="34434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EE2269D-7D64-C873-F6EA-ACCA95930803}"/>
              </a:ext>
            </a:extLst>
          </p:cNvPr>
          <p:cNvCxnSpPr>
            <a:cxnSpLocks/>
          </p:cNvCxnSpPr>
          <p:nvPr/>
        </p:nvCxnSpPr>
        <p:spPr>
          <a:xfrm flipV="1">
            <a:off x="5385299" y="5590205"/>
            <a:ext cx="0" cy="34434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ACC878F-3C58-A71A-AE6F-419CAE7514FC}"/>
              </a:ext>
            </a:extLst>
          </p:cNvPr>
          <p:cNvCxnSpPr>
            <a:cxnSpLocks/>
          </p:cNvCxnSpPr>
          <p:nvPr/>
        </p:nvCxnSpPr>
        <p:spPr>
          <a:xfrm flipV="1">
            <a:off x="6019340" y="5582344"/>
            <a:ext cx="0" cy="34434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CEE40C7-258A-36B2-27A6-62E31100E9EA}"/>
              </a:ext>
            </a:extLst>
          </p:cNvPr>
          <p:cNvCxnSpPr>
            <a:cxnSpLocks/>
          </p:cNvCxnSpPr>
          <p:nvPr/>
        </p:nvCxnSpPr>
        <p:spPr>
          <a:xfrm flipV="1">
            <a:off x="6608335" y="5586048"/>
            <a:ext cx="0" cy="34434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836AA5B-FA3A-6B08-E7DD-D0FF34555861}"/>
              </a:ext>
            </a:extLst>
          </p:cNvPr>
          <p:cNvSpPr txBox="1"/>
          <p:nvPr/>
        </p:nvSpPr>
        <p:spPr>
          <a:xfrm>
            <a:off x="5156216" y="3445515"/>
            <a:ext cx="1387732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Re-injection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FDE0440-A78F-BBC9-65F0-065E3D623385}"/>
              </a:ext>
            </a:extLst>
          </p:cNvPr>
          <p:cNvSpPr txBox="1"/>
          <p:nvPr/>
        </p:nvSpPr>
        <p:spPr>
          <a:xfrm>
            <a:off x="5290240" y="5849581"/>
            <a:ext cx="1784227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FF3"/>
                </a:solidFill>
              </a:rPr>
              <a:t>Re-injections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FA075D8-0777-5F3D-21A5-80DD3AE4FCB0}"/>
              </a:ext>
            </a:extLst>
          </p:cNvPr>
          <p:cNvGrpSpPr/>
          <p:nvPr/>
        </p:nvGrpSpPr>
        <p:grpSpPr>
          <a:xfrm>
            <a:off x="8726159" y="3677200"/>
            <a:ext cx="2091442" cy="608815"/>
            <a:chOff x="1969362" y="2645426"/>
            <a:chExt cx="1850122" cy="497443"/>
          </a:xfrm>
        </p:grpSpPr>
        <p:sp>
          <p:nvSpPr>
            <p:cNvPr id="80" name="Arrow: Down 19">
              <a:extLst>
                <a:ext uri="{FF2B5EF4-FFF2-40B4-BE49-F238E27FC236}">
                  <a16:creationId xmlns:a16="http://schemas.microsoft.com/office/drawing/2014/main" id="{C8D4276B-BE41-0A99-A6CD-012171448305}"/>
                </a:ext>
              </a:extLst>
            </p:cNvPr>
            <p:cNvSpPr/>
            <p:nvPr/>
          </p:nvSpPr>
          <p:spPr>
            <a:xfrm>
              <a:off x="2079563" y="2882043"/>
              <a:ext cx="70941" cy="17887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1" name="Arrow: Down 20">
              <a:extLst>
                <a:ext uri="{FF2B5EF4-FFF2-40B4-BE49-F238E27FC236}">
                  <a16:creationId xmlns:a16="http://schemas.microsoft.com/office/drawing/2014/main" id="{AB780257-4ED7-4EBB-CAB7-6E810BEA8192}"/>
                </a:ext>
              </a:extLst>
            </p:cNvPr>
            <p:cNvSpPr/>
            <p:nvPr/>
          </p:nvSpPr>
          <p:spPr>
            <a:xfrm>
              <a:off x="2190711" y="2882043"/>
              <a:ext cx="70941" cy="17887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7C8F3F6-7F21-7817-9EC4-4FEE539195B0}"/>
                </a:ext>
              </a:extLst>
            </p:cNvPr>
            <p:cNvSpPr txBox="1"/>
            <p:nvPr/>
          </p:nvSpPr>
          <p:spPr>
            <a:xfrm>
              <a:off x="1969362" y="2645426"/>
              <a:ext cx="634301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B P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DB9F347-7C64-859F-E774-E4FF3186B18D}"/>
                </a:ext>
              </a:extLst>
            </p:cNvPr>
            <p:cNvSpPr txBox="1"/>
            <p:nvPr/>
          </p:nvSpPr>
          <p:spPr>
            <a:xfrm>
              <a:off x="2462563" y="2665068"/>
              <a:ext cx="1356921" cy="47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Refilled every 1.2 minutes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4EE4AB2-1A31-16F9-7C8D-96C45D7B1D60}"/>
              </a:ext>
            </a:extLst>
          </p:cNvPr>
          <p:cNvGrpSpPr/>
          <p:nvPr/>
        </p:nvGrpSpPr>
        <p:grpSpPr>
          <a:xfrm>
            <a:off x="8726159" y="5359053"/>
            <a:ext cx="1805338" cy="652882"/>
            <a:chOff x="4336513" y="2617474"/>
            <a:chExt cx="1597030" cy="533449"/>
          </a:xfrm>
        </p:grpSpPr>
        <p:sp>
          <p:nvSpPr>
            <p:cNvPr id="109" name="Arrow: Down 24">
              <a:extLst>
                <a:ext uri="{FF2B5EF4-FFF2-40B4-BE49-F238E27FC236}">
                  <a16:creationId xmlns:a16="http://schemas.microsoft.com/office/drawing/2014/main" id="{B364C4A7-A947-A4D0-4547-1C0BBE90A8FC}"/>
                </a:ext>
              </a:extLst>
            </p:cNvPr>
            <p:cNvSpPr/>
            <p:nvPr/>
          </p:nvSpPr>
          <p:spPr>
            <a:xfrm>
              <a:off x="4440326" y="2855060"/>
              <a:ext cx="70941" cy="17887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0" name="Arrow: Down 25">
              <a:extLst>
                <a:ext uri="{FF2B5EF4-FFF2-40B4-BE49-F238E27FC236}">
                  <a16:creationId xmlns:a16="http://schemas.microsoft.com/office/drawing/2014/main" id="{C044A98B-1987-6172-3E6D-0460313BB66B}"/>
                </a:ext>
              </a:extLst>
            </p:cNvPr>
            <p:cNvSpPr/>
            <p:nvPr/>
          </p:nvSpPr>
          <p:spPr>
            <a:xfrm flipH="1" flipV="1">
              <a:off x="4523094" y="2844413"/>
              <a:ext cx="70941" cy="173856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1A66C4B-2239-8841-FEEE-2324C16BFBE4}"/>
                </a:ext>
              </a:extLst>
            </p:cNvPr>
            <p:cNvSpPr txBox="1"/>
            <p:nvPr/>
          </p:nvSpPr>
          <p:spPr>
            <a:xfrm>
              <a:off x="4336513" y="2617474"/>
              <a:ext cx="632636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B P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6DDED04-E0E3-53C6-95F8-E5DB35358123}"/>
                </a:ext>
              </a:extLst>
            </p:cNvPr>
            <p:cNvSpPr txBox="1"/>
            <p:nvPr/>
          </p:nvSpPr>
          <p:spPr>
            <a:xfrm>
              <a:off x="4697848" y="2673122"/>
              <a:ext cx="1235695" cy="47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Refilled every  3.2 minutes</a:t>
              </a: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5A7697CB-B687-AE5C-39B9-DBDA26BEB0E0}"/>
              </a:ext>
            </a:extLst>
          </p:cNvPr>
          <p:cNvSpPr txBox="1"/>
          <p:nvPr/>
        </p:nvSpPr>
        <p:spPr>
          <a:xfrm>
            <a:off x="8159241" y="4405568"/>
            <a:ext cx="3177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Asymmetric polarizations P</a:t>
            </a:r>
          </a:p>
          <a:p>
            <a:r>
              <a:rPr lang="en-US" sz="2000"/>
              <a:t>with respect to dipole field B</a:t>
            </a:r>
          </a:p>
        </p:txBody>
      </p:sp>
    </p:spTree>
    <p:extLst>
      <p:ext uri="{BB962C8B-B14F-4D97-AF65-F5344CB8AC3E}">
        <p14:creationId xmlns:p14="http://schemas.microsoft.com/office/powerpoint/2010/main" val="2308566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D529-A52B-CA25-069E-5309692A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IR8 Preliminary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8D29D-E93B-7DB5-BA5D-5184B72A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A picture containing text, diagram, plan, line&#10;&#10;Description automatically generated">
            <a:extLst>
              <a:ext uri="{FF2B5EF4-FFF2-40B4-BE49-F238E27FC236}">
                <a16:creationId xmlns:a16="http://schemas.microsoft.com/office/drawing/2014/main" id="{98BD16EB-1734-9B9D-4AFA-1FA4DA168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069" y="1128890"/>
            <a:ext cx="9439862" cy="50013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902361-5FE1-CA4F-061A-B122F6CEED9A}"/>
              </a:ext>
            </a:extLst>
          </p:cNvPr>
          <p:cNvCxnSpPr>
            <a:cxnSpLocks/>
          </p:cNvCxnSpPr>
          <p:nvPr/>
        </p:nvCxnSpPr>
        <p:spPr>
          <a:xfrm>
            <a:off x="5992061" y="1830215"/>
            <a:ext cx="741188" cy="124874"/>
          </a:xfrm>
          <a:prstGeom prst="straightConnector1">
            <a:avLst/>
          </a:prstGeom>
          <a:ln w="4445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DF32C5-76F6-59AF-E75B-6663EDB9AC80}"/>
              </a:ext>
            </a:extLst>
          </p:cNvPr>
          <p:cNvCxnSpPr>
            <a:cxnSpLocks/>
          </p:cNvCxnSpPr>
          <p:nvPr/>
        </p:nvCxnSpPr>
        <p:spPr>
          <a:xfrm flipH="1">
            <a:off x="5992061" y="1737785"/>
            <a:ext cx="701931" cy="309734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2327A5F-69DC-6B49-9853-A048EA59F6A8}"/>
              </a:ext>
            </a:extLst>
          </p:cNvPr>
          <p:cNvSpPr/>
          <p:nvPr/>
        </p:nvSpPr>
        <p:spPr>
          <a:xfrm>
            <a:off x="5486400" y="1371600"/>
            <a:ext cx="757238" cy="366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C11B91-AE6A-3808-A94D-917292C3DB5B}"/>
              </a:ext>
            </a:extLst>
          </p:cNvPr>
          <p:cNvSpPr/>
          <p:nvPr/>
        </p:nvSpPr>
        <p:spPr>
          <a:xfrm>
            <a:off x="6550049" y="1371599"/>
            <a:ext cx="757238" cy="366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844B5-AABC-A6B6-A05B-ADB634D7D586}"/>
              </a:ext>
            </a:extLst>
          </p:cNvPr>
          <p:cNvSpPr txBox="1"/>
          <p:nvPr/>
        </p:nvSpPr>
        <p:spPr>
          <a:xfrm>
            <a:off x="6693992" y="1537616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Hadrons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30F046-ED3E-54EA-FDEF-0C3B076A7FD0}"/>
              </a:ext>
            </a:extLst>
          </p:cNvPr>
          <p:cNvSpPr txBox="1"/>
          <p:nvPr/>
        </p:nvSpPr>
        <p:spPr>
          <a:xfrm>
            <a:off x="4948145" y="1585757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4E4"/>
                </a:solidFill>
              </a:rPr>
              <a:t>Electrons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A4FB64-54BF-D684-1F49-80AF386A8A62}"/>
              </a:ext>
            </a:extLst>
          </p:cNvPr>
          <p:cNvSpPr txBox="1"/>
          <p:nvPr/>
        </p:nvSpPr>
        <p:spPr>
          <a:xfrm>
            <a:off x="7179606" y="278196"/>
            <a:ext cx="426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3"/>
              </a:rPr>
              <a:t>First EIC 2</a:t>
            </a:r>
            <a:r>
              <a:rPr lang="en-US" baseline="30000">
                <a:hlinkClick r:id="rId3"/>
              </a:rPr>
              <a:t>nd</a:t>
            </a:r>
            <a:r>
              <a:rPr lang="en-US">
                <a:hlinkClick r:id="rId3"/>
              </a:rPr>
              <a:t> Detector Workshop (May 2023)</a:t>
            </a:r>
            <a:endParaRPr lang="en-US"/>
          </a:p>
          <a:p>
            <a:r>
              <a:rPr lang="en-US">
                <a:hlinkClick r:id="rId4"/>
              </a:rPr>
              <a:t>IR8 Accelerator Talk (R. Gamage)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7CC5C6-B5BB-35C4-D8E4-880B70E1B10D}"/>
              </a:ext>
            </a:extLst>
          </p:cNvPr>
          <p:cNvSpPr txBox="1"/>
          <p:nvPr/>
        </p:nvSpPr>
        <p:spPr>
          <a:xfrm>
            <a:off x="5326566" y="4579746"/>
            <a:ext cx="233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35 mrad crossing angle</a:t>
            </a:r>
          </a:p>
          <a:p>
            <a:r>
              <a:rPr lang="en-US"/>
              <a:t>(Investigating 25 mrad)</a:t>
            </a:r>
          </a:p>
        </p:txBody>
      </p:sp>
    </p:spTree>
    <p:extLst>
      <p:ext uri="{BB962C8B-B14F-4D97-AF65-F5344CB8AC3E}">
        <p14:creationId xmlns:p14="http://schemas.microsoft.com/office/powerpoint/2010/main" val="3752933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FD06-8587-1325-9032-C807EF1CB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IR8 Preliminary Optics (including 2</a:t>
            </a:r>
            <a:r>
              <a:rPr lang="en-US" baseline="30000"/>
              <a:t>nd</a:t>
            </a:r>
            <a:r>
              <a:rPr lang="en-US"/>
              <a:t> focus)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4331E-5972-CB51-4862-E200E71D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142681-FB68-3427-98BC-A55A181D89D6}"/>
              </a:ext>
            </a:extLst>
          </p:cNvPr>
          <p:cNvGrpSpPr/>
          <p:nvPr/>
        </p:nvGrpSpPr>
        <p:grpSpPr>
          <a:xfrm>
            <a:off x="8137579" y="2004519"/>
            <a:ext cx="4054421" cy="2110281"/>
            <a:chOff x="5012210" y="3733081"/>
            <a:chExt cx="3683852" cy="176887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0D36F7-6BA1-89CD-CC7B-31038D76D139}"/>
                </a:ext>
              </a:extLst>
            </p:cNvPr>
            <p:cNvSpPr txBox="1"/>
            <p:nvPr/>
          </p:nvSpPr>
          <p:spPr>
            <a:xfrm>
              <a:off x="5192922" y="3733081"/>
              <a:ext cx="3503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Parameters at the 2</a:t>
              </a:r>
              <a:r>
                <a:rPr lang="en-US" sz="1200" baseline="30000" dirty="0"/>
                <a:t>nd</a:t>
              </a:r>
              <a:r>
                <a:rPr lang="en-US" sz="1200" dirty="0"/>
                <a:t> focus for different energies</a:t>
              </a:r>
            </a:p>
          </p:txBody>
        </p:sp>
        <p:pic>
          <p:nvPicPr>
            <p:cNvPr id="7" name="Picture 6" descr="A picture containing text, screenshot, font, number&#10;&#10;Description automatically generated">
              <a:extLst>
                <a:ext uri="{FF2B5EF4-FFF2-40B4-BE49-F238E27FC236}">
                  <a16:creationId xmlns:a16="http://schemas.microsoft.com/office/drawing/2014/main" id="{10D2FCE7-ACB5-9882-EB0A-D00CF0F16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2210" y="4031028"/>
              <a:ext cx="3503140" cy="1470932"/>
            </a:xfrm>
            <a:prstGeom prst="rect">
              <a:avLst/>
            </a:prstGeom>
          </p:spPr>
        </p:pic>
      </p:grpSp>
      <p:pic>
        <p:nvPicPr>
          <p:cNvPr id="8" name="Picture 7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0083057F-6060-99D9-C73F-B233A07085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36" y="1263339"/>
            <a:ext cx="7808896" cy="4690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77D05B-768A-AC68-81D4-37DF755D481A}"/>
              </a:ext>
            </a:extLst>
          </p:cNvPr>
          <p:cNvSpPr txBox="1"/>
          <p:nvPr/>
        </p:nvSpPr>
        <p:spPr>
          <a:xfrm>
            <a:off x="7615015" y="1153881"/>
            <a:ext cx="426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4"/>
              </a:rPr>
              <a:t>First EIC 2</a:t>
            </a:r>
            <a:r>
              <a:rPr lang="en-US" baseline="30000">
                <a:hlinkClick r:id="rId4"/>
              </a:rPr>
              <a:t>nd</a:t>
            </a:r>
            <a:r>
              <a:rPr lang="en-US">
                <a:hlinkClick r:id="rId4"/>
              </a:rPr>
              <a:t> Detector Workshop (May 2023)</a:t>
            </a:r>
            <a:endParaRPr lang="en-US"/>
          </a:p>
          <a:p>
            <a:r>
              <a:rPr lang="en-US">
                <a:hlinkClick r:id="rId5"/>
              </a:rPr>
              <a:t>IR8 Accelerator Talk (R. Gamage)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70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6E10E73-35B1-7E41-8C99-4E088E0B5D04}"/>
              </a:ext>
            </a:extLst>
          </p:cNvPr>
          <p:cNvSpPr/>
          <p:nvPr/>
        </p:nvSpPr>
        <p:spPr>
          <a:xfrm>
            <a:off x="5320012" y="1062967"/>
            <a:ext cx="6791306" cy="1258892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28FDEF-9FFD-7145-89BF-79B6E9BAF293}"/>
              </a:ext>
            </a:extLst>
          </p:cNvPr>
          <p:cNvSpPr/>
          <p:nvPr/>
        </p:nvSpPr>
        <p:spPr>
          <a:xfrm>
            <a:off x="5320012" y="2348754"/>
            <a:ext cx="6809235" cy="1963270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64B26A-AD8D-DB4B-B31C-6FEB7C92DBC7}"/>
              </a:ext>
            </a:extLst>
          </p:cNvPr>
          <p:cNvSpPr/>
          <p:nvPr/>
        </p:nvSpPr>
        <p:spPr>
          <a:xfrm>
            <a:off x="5320012" y="4312024"/>
            <a:ext cx="6809235" cy="1667435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AF13D-012B-C646-8366-61874906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/>
              <a:t>Luminosity (Lumi) Limits In One Slide™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9C2DF-7983-AD49-A893-28A7B4546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665" y="1128890"/>
            <a:ext cx="6864581" cy="5048073"/>
          </a:xfrm>
        </p:spPr>
        <p:txBody>
          <a:bodyPr>
            <a:normAutofit lnSpcReduction="10000"/>
          </a:bodyPr>
          <a:lstStyle/>
          <a:p>
            <a:r>
              <a:rPr lang="en-US" b="1"/>
              <a:t>Maximize collision frequency </a:t>
            </a:r>
            <a:r>
              <a:rPr lang="en-US" sz="2200" b="1"/>
              <a:t>(~90 MHz)</a:t>
            </a:r>
          </a:p>
          <a:p>
            <a:pPr lvl="1"/>
            <a:r>
              <a:rPr lang="en-US"/>
              <a:t>Limited by kicker rise times</a:t>
            </a:r>
          </a:p>
          <a:p>
            <a:pPr lvl="1"/>
            <a:r>
              <a:rPr lang="en-US"/>
              <a:t>Limited by parasitic collisions </a:t>
            </a:r>
            <a:r>
              <a:rPr lang="en-US" sz="2400"/>
              <a:t>(crabbing)</a:t>
            </a:r>
          </a:p>
          <a:p>
            <a:r>
              <a:rPr lang="en-US" b="1"/>
              <a:t>Maximize particles per bunch </a:t>
            </a:r>
            <a:r>
              <a:rPr lang="en-US" sz="2200" b="1"/>
              <a:t>(~10</a:t>
            </a:r>
            <a:r>
              <a:rPr lang="en-US" sz="2200" b="1" baseline="30000"/>
              <a:t>11</a:t>
            </a:r>
            <a:r>
              <a:rPr lang="en-US" sz="2200" b="1"/>
              <a:t>)</a:t>
            </a:r>
          </a:p>
          <a:p>
            <a:pPr lvl="1"/>
            <a:r>
              <a:rPr lang="en-US"/>
              <a:t>Limited by sources, space charge</a:t>
            </a:r>
          </a:p>
          <a:p>
            <a:pPr lvl="1"/>
            <a:r>
              <a:rPr lang="en-US"/>
              <a:t>Limited by collective effects</a:t>
            </a:r>
          </a:p>
          <a:p>
            <a:pPr lvl="2"/>
            <a:r>
              <a:rPr lang="en-US"/>
              <a:t>Interaction of beam with impedances</a:t>
            </a:r>
          </a:p>
          <a:p>
            <a:pPr lvl="2"/>
            <a:r>
              <a:rPr lang="en-US"/>
              <a:t>Also total currents: I</a:t>
            </a:r>
            <a:r>
              <a:rPr lang="en-US" baseline="-25000"/>
              <a:t>1,2</a:t>
            </a:r>
            <a:r>
              <a:rPr lang="en-US"/>
              <a:t>=q</a:t>
            </a:r>
            <a:r>
              <a:rPr lang="en-US" baseline="-25000"/>
              <a:t>1,2</a:t>
            </a:r>
            <a:r>
              <a:rPr lang="en-US"/>
              <a:t>N</a:t>
            </a:r>
            <a:r>
              <a:rPr lang="en-US" baseline="-25000"/>
              <a:t>1,2</a:t>
            </a:r>
            <a:r>
              <a:rPr lang="en-US"/>
              <a:t>f</a:t>
            </a:r>
            <a:r>
              <a:rPr lang="en-US" baseline="-25000"/>
              <a:t>coll</a:t>
            </a:r>
            <a:r>
              <a:rPr lang="en-US"/>
              <a:t> </a:t>
            </a:r>
            <a:r>
              <a:rPr lang="en-US" sz="2200"/>
              <a:t>~1-3A</a:t>
            </a:r>
          </a:p>
          <a:p>
            <a:r>
              <a:rPr lang="en-US" b="1"/>
              <a:t>Minimize beam sizes at IP </a:t>
            </a:r>
            <a:r>
              <a:rPr lang="en-US" sz="2200" b="1"/>
              <a:t>(~250/25 um)</a:t>
            </a:r>
          </a:p>
          <a:p>
            <a:pPr lvl="1"/>
            <a:r>
              <a:rPr lang="en-US"/>
              <a:t>Limited by IR focusing, magnets</a:t>
            </a:r>
          </a:p>
          <a:p>
            <a:pPr lvl="1"/>
            <a:r>
              <a:rPr lang="en-US"/>
              <a:t>Limited by chromatic dynamic aperture</a:t>
            </a:r>
          </a:p>
          <a:p>
            <a:pPr lvl="1"/>
            <a:r>
              <a:rPr lang="en-US"/>
              <a:t>Limited by emittance growth (IBS)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88676-9211-D84A-815C-E273DB60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4FF9E-37E5-DA41-A94C-6F7F62480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7" y="1168487"/>
            <a:ext cx="4429633" cy="25577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8C55A-B917-AD4C-B44B-F2AD9DBE305D}"/>
              </a:ext>
            </a:extLst>
          </p:cNvPr>
          <p:cNvSpPr/>
          <p:nvPr/>
        </p:nvSpPr>
        <p:spPr>
          <a:xfrm>
            <a:off x="273981" y="1336128"/>
            <a:ext cx="3503691" cy="5884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E5C02-ADB7-AC4E-BC87-2A73D77A2F1E}"/>
              </a:ext>
            </a:extLst>
          </p:cNvPr>
          <p:cNvSpPr/>
          <p:nvPr/>
        </p:nvSpPr>
        <p:spPr>
          <a:xfrm>
            <a:off x="479228" y="1965061"/>
            <a:ext cx="3768327" cy="518171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28369F-44B1-3A43-96CF-7E5974AE3851}"/>
              </a:ext>
            </a:extLst>
          </p:cNvPr>
          <p:cNvSpPr/>
          <p:nvPr/>
        </p:nvSpPr>
        <p:spPr>
          <a:xfrm>
            <a:off x="479228" y="2486588"/>
            <a:ext cx="3768327" cy="453843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D36726-180C-7649-8B50-46213CC22397}"/>
              </a:ext>
            </a:extLst>
          </p:cNvPr>
          <p:cNvSpPr/>
          <p:nvPr/>
        </p:nvSpPr>
        <p:spPr>
          <a:xfrm>
            <a:off x="479228" y="2940431"/>
            <a:ext cx="4486785" cy="522515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84784C-F090-AD4F-8121-53D6D15EE21E}"/>
              </a:ext>
            </a:extLst>
          </p:cNvPr>
          <p:cNvSpPr txBox="1"/>
          <p:nvPr/>
        </p:nvSpPr>
        <p:spPr>
          <a:xfrm>
            <a:off x="345837" y="3726243"/>
            <a:ext cx="4620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Every parameter optimized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separately and collectively in the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EIC design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1C9872-5AC6-1144-AC99-EF18D8B642C4}"/>
              </a:ext>
            </a:extLst>
          </p:cNvPr>
          <p:cNvSpPr txBox="1"/>
          <p:nvPr/>
        </p:nvSpPr>
        <p:spPr>
          <a:xfrm>
            <a:off x="1061849" y="5274487"/>
            <a:ext cx="4202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Try multiplying out the given numbers –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should be very close to 10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17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802B-3C0F-894B-A36F-76E6373A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Primary Interaction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A5DF-1B1A-C546-A1E3-271EE8CD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6CC3529F-26BF-2B46-BC69-1274C6B7AE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427" y="1000503"/>
            <a:ext cx="6997147" cy="5176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5993B-6C9A-9643-A4E1-3D7D1DCBF6B6}"/>
              </a:ext>
            </a:extLst>
          </p:cNvPr>
          <p:cNvSpPr txBox="1"/>
          <p:nvPr/>
        </p:nvSpPr>
        <p:spPr>
          <a:xfrm>
            <a:off x="921873" y="2798005"/>
            <a:ext cx="1510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axis scales!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B6E8C-C6DE-D042-BB15-F02421EA4940}"/>
              </a:ext>
            </a:extLst>
          </p:cNvPr>
          <p:cNvSpPr txBox="1"/>
          <p:nvPr/>
        </p:nvSpPr>
        <p:spPr>
          <a:xfrm>
            <a:off x="275992" y="1146431"/>
            <a:ext cx="2014206" cy="646331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/>
              <a:t>Existing tunnel and</a:t>
            </a:r>
          </a:p>
          <a:p>
            <a:pPr algn="ctr"/>
            <a:r>
              <a:rPr lang="en-US" b="1" i="1"/>
              <a:t>experiment halls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C2894-E06C-FF4E-86C3-95B1502E5D8B}"/>
              </a:ext>
            </a:extLst>
          </p:cNvPr>
          <p:cNvSpPr txBox="1"/>
          <p:nvPr/>
        </p:nvSpPr>
        <p:spPr>
          <a:xfrm>
            <a:off x="9565653" y="1920842"/>
            <a:ext cx="262283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Focusing (quads)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as close to IP as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possible (~5m!)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Tensions in magnet</a:t>
            </a: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high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large apertures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e/p magnet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proximity near IP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Chromaticity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focusing dependence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on particle 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C4178-00FD-5D4E-97A4-431328E959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974" y="176974"/>
            <a:ext cx="2468690" cy="1615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AE902A-C723-4249-967D-7BCDC8D6A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2" y="4356145"/>
            <a:ext cx="3578704" cy="19578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3A6D8-84AD-3041-9B97-566830999638}"/>
              </a:ext>
            </a:extLst>
          </p:cNvPr>
          <p:cNvSpPr txBox="1"/>
          <p:nvPr/>
        </p:nvSpPr>
        <p:spPr>
          <a:xfrm>
            <a:off x="186732" y="3915299"/>
            <a:ext cx="2919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25 mrad crab crossing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D9362-3112-0D42-872B-F9E27FE27CFC}"/>
              </a:ext>
            </a:extLst>
          </p:cNvPr>
          <p:cNvSpPr txBox="1"/>
          <p:nvPr/>
        </p:nvSpPr>
        <p:spPr>
          <a:xfrm>
            <a:off x="110532" y="5127905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A. Parker (SULI)</a:t>
            </a:r>
            <a:b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D. Higinbotham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807E5-CEC2-3D46-9628-16B1228C755E}"/>
              </a:ext>
            </a:extLst>
          </p:cNvPr>
          <p:cNvSpPr txBox="1"/>
          <p:nvPr/>
        </p:nvSpPr>
        <p:spPr>
          <a:xfrm rot="549435">
            <a:off x="3788227" y="2272337"/>
            <a:ext cx="12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6FF3"/>
                </a:solidFill>
              </a:rPr>
              <a:t>”Rear side”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50DF0B-E923-E644-82B8-D94FA7C53446}"/>
              </a:ext>
            </a:extLst>
          </p:cNvPr>
          <p:cNvSpPr txBox="1"/>
          <p:nvPr/>
        </p:nvSpPr>
        <p:spPr>
          <a:xfrm rot="549435">
            <a:off x="7542365" y="3275930"/>
            <a:ext cx="158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6FF3"/>
                </a:solidFill>
              </a:rPr>
              <a:t>”Forward side”</a:t>
            </a:r>
          </a:p>
        </p:txBody>
      </p:sp>
    </p:spTree>
    <p:extLst>
      <p:ext uri="{BB962C8B-B14F-4D97-AF65-F5344CB8AC3E}">
        <p14:creationId xmlns:p14="http://schemas.microsoft.com/office/powerpoint/2010/main" val="3505341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F954B3-DAF0-8F42-A9B2-E433A4E9D536}"/>
              </a:ext>
            </a:extLst>
          </p:cNvPr>
          <p:cNvSpPr txBox="1"/>
          <p:nvPr/>
        </p:nvSpPr>
        <p:spPr>
          <a:xfrm>
            <a:off x="310896" y="1298448"/>
            <a:ext cx="575970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Larger charge/mass ratio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Smaller B to bend/focus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(E, crab)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Normal conducting magnets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Polarization time dependence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Photonic backgrounds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Damping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Dynamic aperture: Touschek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Large RF power needs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Flat beam aspect ratio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Harder collimation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(multi-stage)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40DF7-93F1-BE48-9733-28C04B72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Electrons</a:t>
            </a:r>
            <a:r>
              <a:rPr lang="en-US" baseline="0"/>
              <a:t> and Hadrons</a:t>
            </a:r>
            <a:r>
              <a:rPr lang="en-US"/>
              <a:t> in Synchrotrons </a:t>
            </a:r>
            <a:r>
              <a:rPr lang="en-US" sz="3600"/>
              <a:t>(EIC)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E4EA7-C173-AE4B-B157-779050B9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3B037-E1CD-2A49-8A25-6EE3F0ACE398}"/>
              </a:ext>
            </a:extLst>
          </p:cNvPr>
          <p:cNvSpPr txBox="1"/>
          <p:nvPr/>
        </p:nvSpPr>
        <p:spPr>
          <a:xfrm>
            <a:off x="6119876" y="1298448"/>
            <a:ext cx="57597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305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Smaller charge/mass ratio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Larger B to bend/focus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(E, crab)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Superconducting magnets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No depolarization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(in principle)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No synchrotron radiation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Hadronic backgrounds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Negligible damping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(EIC energies)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Dynamic aperture: “Diffusion”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Modest RF power needs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Round beam aspect ratio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Easier collimation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(single-stage)</a:t>
            </a:r>
          </a:p>
        </p:txBody>
      </p:sp>
    </p:spTree>
    <p:extLst>
      <p:ext uri="{BB962C8B-B14F-4D97-AF65-F5344CB8AC3E}">
        <p14:creationId xmlns:p14="http://schemas.microsoft.com/office/powerpoint/2010/main" val="3594042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6E10E73-35B1-7E41-8C99-4E088E0B5D04}"/>
              </a:ext>
            </a:extLst>
          </p:cNvPr>
          <p:cNvSpPr/>
          <p:nvPr/>
        </p:nvSpPr>
        <p:spPr>
          <a:xfrm>
            <a:off x="5320012" y="1062967"/>
            <a:ext cx="6791306" cy="1258892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28FDEF-9FFD-7145-89BF-79B6E9BAF293}"/>
              </a:ext>
            </a:extLst>
          </p:cNvPr>
          <p:cNvSpPr/>
          <p:nvPr/>
        </p:nvSpPr>
        <p:spPr>
          <a:xfrm>
            <a:off x="5320012" y="2348754"/>
            <a:ext cx="6809235" cy="1963270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64B26A-AD8D-DB4B-B31C-6FEB7C92DBC7}"/>
              </a:ext>
            </a:extLst>
          </p:cNvPr>
          <p:cNvSpPr/>
          <p:nvPr/>
        </p:nvSpPr>
        <p:spPr>
          <a:xfrm>
            <a:off x="5320012" y="4312024"/>
            <a:ext cx="6809235" cy="1667435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AF13D-012B-C646-8366-61874906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365128"/>
            <a:ext cx="11798898" cy="763762"/>
          </a:xfrm>
        </p:spPr>
        <p:txBody>
          <a:bodyPr>
            <a:normAutofit/>
          </a:bodyPr>
          <a:lstStyle/>
          <a:p>
            <a:r>
              <a:rPr lang="en-US" baseline="0"/>
              <a:t>Lumi Limits In </a:t>
            </a:r>
            <a:r>
              <a:rPr lang="en-US" sz="2000" baseline="0"/>
              <a:t>(more than)</a:t>
            </a:r>
            <a:r>
              <a:rPr lang="en-US" baseline="0"/>
              <a:t> One Slide</a:t>
            </a:r>
            <a:r>
              <a:rPr lang="en-US" baseline="30000"/>
              <a:t>NoTM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9C2DF-7983-AD49-A893-28A7B4546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665" y="1128890"/>
            <a:ext cx="6864581" cy="5048073"/>
          </a:xfrm>
        </p:spPr>
        <p:txBody>
          <a:bodyPr>
            <a:normAutofit lnSpcReduction="10000"/>
          </a:bodyPr>
          <a:lstStyle/>
          <a:p>
            <a:r>
              <a:rPr lang="en-US" b="1"/>
              <a:t>Maximize collision frequency </a:t>
            </a:r>
            <a:r>
              <a:rPr lang="en-US" sz="2200" b="1"/>
              <a:t>(~90 MHz)</a:t>
            </a:r>
          </a:p>
          <a:p>
            <a:pPr lvl="1"/>
            <a:r>
              <a:rPr lang="en-US"/>
              <a:t>Limited by kicker rise times</a:t>
            </a:r>
          </a:p>
          <a:p>
            <a:pPr lvl="1"/>
            <a:r>
              <a:rPr lang="en-US"/>
              <a:t>Limited by parasitic collisions </a:t>
            </a:r>
            <a:r>
              <a:rPr lang="en-US" sz="2400"/>
              <a:t>(crabbing)</a:t>
            </a:r>
          </a:p>
          <a:p>
            <a:r>
              <a:rPr lang="en-US" b="1"/>
              <a:t>Maximize particles per bunch </a:t>
            </a:r>
            <a:r>
              <a:rPr lang="en-US" sz="2200" b="1"/>
              <a:t>(~10</a:t>
            </a:r>
            <a:r>
              <a:rPr lang="en-US" sz="2200" b="1" baseline="30000"/>
              <a:t>11</a:t>
            </a:r>
            <a:r>
              <a:rPr lang="en-US" sz="2200" b="1"/>
              <a:t>)</a:t>
            </a:r>
          </a:p>
          <a:p>
            <a:pPr lvl="1"/>
            <a:r>
              <a:rPr lang="en-US"/>
              <a:t>Limited by sources, space charge</a:t>
            </a:r>
          </a:p>
          <a:p>
            <a:pPr lvl="1"/>
            <a:r>
              <a:rPr lang="en-US"/>
              <a:t>Limited by collective effects</a:t>
            </a:r>
          </a:p>
          <a:p>
            <a:pPr lvl="2"/>
            <a:r>
              <a:rPr lang="en-US"/>
              <a:t>Interaction of beam with impedances</a:t>
            </a:r>
          </a:p>
          <a:p>
            <a:pPr lvl="2"/>
            <a:r>
              <a:rPr lang="en-US"/>
              <a:t>Also total currents: I</a:t>
            </a:r>
            <a:r>
              <a:rPr lang="en-US" baseline="-25000"/>
              <a:t>1,2</a:t>
            </a:r>
            <a:r>
              <a:rPr lang="en-US"/>
              <a:t>=q</a:t>
            </a:r>
            <a:r>
              <a:rPr lang="en-US" baseline="-25000"/>
              <a:t>1,2</a:t>
            </a:r>
            <a:r>
              <a:rPr lang="en-US"/>
              <a:t>N</a:t>
            </a:r>
            <a:r>
              <a:rPr lang="en-US" baseline="-25000"/>
              <a:t>1,2</a:t>
            </a:r>
            <a:r>
              <a:rPr lang="en-US"/>
              <a:t>f</a:t>
            </a:r>
            <a:r>
              <a:rPr lang="en-US" baseline="-25000"/>
              <a:t>coll</a:t>
            </a:r>
            <a:r>
              <a:rPr lang="en-US"/>
              <a:t> </a:t>
            </a:r>
            <a:r>
              <a:rPr lang="en-US" sz="2200"/>
              <a:t>~1-3A</a:t>
            </a:r>
          </a:p>
          <a:p>
            <a:r>
              <a:rPr lang="en-US" b="1"/>
              <a:t>Minimize beam sizes at IP </a:t>
            </a:r>
            <a:r>
              <a:rPr lang="en-US" sz="2200" b="1"/>
              <a:t>(~250/25 um)</a:t>
            </a:r>
          </a:p>
          <a:p>
            <a:pPr lvl="1"/>
            <a:r>
              <a:rPr lang="en-US"/>
              <a:t>Limited by IR focusing, magnets</a:t>
            </a:r>
          </a:p>
          <a:p>
            <a:pPr lvl="1"/>
            <a:r>
              <a:rPr lang="en-US"/>
              <a:t>Limited by chromatic dynamic aperture</a:t>
            </a:r>
          </a:p>
          <a:p>
            <a:pPr lvl="1"/>
            <a:r>
              <a:rPr lang="en-US"/>
              <a:t>Limited by emittance growth (IBS)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88676-9211-D84A-815C-E273DB60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4FF9E-37E5-DA41-A94C-6F7F62480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7" y="1168487"/>
            <a:ext cx="4429633" cy="25577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D8C55A-B917-AD4C-B44B-F2AD9DBE305D}"/>
              </a:ext>
            </a:extLst>
          </p:cNvPr>
          <p:cNvSpPr/>
          <p:nvPr/>
        </p:nvSpPr>
        <p:spPr>
          <a:xfrm>
            <a:off x="273981" y="1336128"/>
            <a:ext cx="3503691" cy="5884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E5C02-ADB7-AC4E-BC87-2A73D77A2F1E}"/>
              </a:ext>
            </a:extLst>
          </p:cNvPr>
          <p:cNvSpPr/>
          <p:nvPr/>
        </p:nvSpPr>
        <p:spPr>
          <a:xfrm>
            <a:off x="479228" y="1965061"/>
            <a:ext cx="3768327" cy="518171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28369F-44B1-3A43-96CF-7E5974AE3851}"/>
              </a:ext>
            </a:extLst>
          </p:cNvPr>
          <p:cNvSpPr/>
          <p:nvPr/>
        </p:nvSpPr>
        <p:spPr>
          <a:xfrm>
            <a:off x="479228" y="2486588"/>
            <a:ext cx="3768327" cy="453843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D36726-180C-7649-8B50-46213CC22397}"/>
              </a:ext>
            </a:extLst>
          </p:cNvPr>
          <p:cNvSpPr/>
          <p:nvPr/>
        </p:nvSpPr>
        <p:spPr>
          <a:xfrm>
            <a:off x="479228" y="2940431"/>
            <a:ext cx="4486785" cy="522515"/>
          </a:xfrm>
          <a:prstGeom prst="rect">
            <a:avLst/>
          </a:prstGeom>
          <a:solidFill>
            <a:schemeClr val="accent4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94CDD-E716-704D-AE9B-B77C89FEF10D}"/>
              </a:ext>
            </a:extLst>
          </p:cNvPr>
          <p:cNvSpPr txBox="1"/>
          <p:nvPr/>
        </p:nvSpPr>
        <p:spPr>
          <a:xfrm>
            <a:off x="118458" y="3765840"/>
            <a:ext cx="4996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Challenge: colliding asymmetric beams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E5EEF8-908E-134A-8A88-79E84C25F0AF}"/>
              </a:ext>
            </a:extLst>
          </p:cNvPr>
          <p:cNvSpPr/>
          <p:nvPr/>
        </p:nvSpPr>
        <p:spPr>
          <a:xfrm>
            <a:off x="436457" y="4903695"/>
            <a:ext cx="2565251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1C3A77-171B-F04D-A52C-9BD80C065315}"/>
              </a:ext>
            </a:extLst>
          </p:cNvPr>
          <p:cNvSpPr/>
          <p:nvPr/>
        </p:nvSpPr>
        <p:spPr>
          <a:xfrm>
            <a:off x="3393925" y="4631806"/>
            <a:ext cx="545131" cy="5451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36EA1-1C8F-C942-A9CB-799F012F026B}"/>
              </a:ext>
            </a:extLst>
          </p:cNvPr>
          <p:cNvSpPr txBox="1"/>
          <p:nvPr/>
        </p:nvSpPr>
        <p:spPr>
          <a:xfrm>
            <a:off x="980450" y="4210358"/>
            <a:ext cx="147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electrons: flat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1AD125-91A6-6A40-BB78-82553CC8D0C6}"/>
              </a:ext>
            </a:extLst>
          </p:cNvPr>
          <p:cNvSpPr txBox="1"/>
          <p:nvPr/>
        </p:nvSpPr>
        <p:spPr>
          <a:xfrm>
            <a:off x="2852517" y="4210358"/>
            <a:ext cx="162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hadrons: 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35A33-7726-D74D-B040-1FDCBBF76EE4}"/>
              </a:ext>
            </a:extLst>
          </p:cNvPr>
          <p:cNvSpPr txBox="1"/>
          <p:nvPr/>
        </p:nvSpPr>
        <p:spPr>
          <a:xfrm>
            <a:off x="409268" y="4981682"/>
            <a:ext cx="2619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SuperKEKB: 10 um x 50 nm, 200:1!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1504A2-D589-CA4A-87F9-BF152025061C}"/>
              </a:ext>
            </a:extLst>
          </p:cNvPr>
          <p:cNvSpPr txBox="1"/>
          <p:nvPr/>
        </p:nvSpPr>
        <p:spPr>
          <a:xfrm>
            <a:off x="523257" y="5392715"/>
            <a:ext cx="454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EIC collision point: 11:1 transverse aspect ratio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5056D1E-183B-6549-8EF6-129A0ABC2DB4}"/>
              </a:ext>
            </a:extLst>
          </p:cNvPr>
          <p:cNvSpPr/>
          <p:nvPr/>
        </p:nvSpPr>
        <p:spPr>
          <a:xfrm>
            <a:off x="1513209" y="5761362"/>
            <a:ext cx="2565251" cy="228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1">
            <a:extLst>
              <a:ext uri="{FF2B5EF4-FFF2-40B4-BE49-F238E27FC236}">
                <a16:creationId xmlns:a16="http://schemas.microsoft.com/office/drawing/2014/main" id="{2F18BA49-4E0B-F548-8D1D-84A3F2996E87}"/>
              </a:ext>
            </a:extLst>
          </p:cNvPr>
          <p:cNvSpPr/>
          <p:nvPr/>
        </p:nvSpPr>
        <p:spPr>
          <a:xfrm rot="4235067">
            <a:off x="4486390" y="4255342"/>
            <a:ext cx="634845" cy="1177814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75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1481-B5A8-DA45-A7ED-AFDC2F92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EIC CDR </a:t>
            </a:r>
            <a:r>
              <a:rPr lang="en-US" sz="3300" dirty="0">
                <a:solidFill>
                  <a:srgbClr val="0070C0"/>
                </a:solidFill>
              </a:rPr>
              <a:t>(CD-1)</a:t>
            </a:r>
            <a:r>
              <a:rPr lang="en-US" dirty="0">
                <a:solidFill>
                  <a:srgbClr val="0070C0"/>
                </a:solidFill>
              </a:rPr>
              <a:t> Parameters for E</a:t>
            </a:r>
            <a:r>
              <a:rPr lang="en-US" baseline="-25000" dirty="0">
                <a:solidFill>
                  <a:srgbClr val="0070C0"/>
                </a:solidFill>
              </a:rPr>
              <a:t>cm</a:t>
            </a:r>
            <a:r>
              <a:rPr lang="en-US" dirty="0">
                <a:solidFill>
                  <a:srgbClr val="0070C0"/>
                </a:solidFill>
              </a:rPr>
              <a:t> and Luminosity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3AA40-C484-1F42-9572-BBD1CFCB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68668-04D1-3547-957B-F6A3F622D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" t="1674" r="6027" b="4330"/>
          <a:stretch/>
        </p:blipFill>
        <p:spPr>
          <a:xfrm>
            <a:off x="312420" y="1128890"/>
            <a:ext cx="5167568" cy="50806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C6D989-FFCB-394B-9AA8-830933BD7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09" y="1339701"/>
            <a:ext cx="6403647" cy="4443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6C768-6AC4-E141-AF2B-A3C88C4F1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992" y="5842000"/>
            <a:ext cx="3022600" cy="35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90A57B-E7D4-6642-BC58-E59F0F01F86A}"/>
              </a:ext>
            </a:extLst>
          </p:cNvPr>
          <p:cNvSpPr txBox="1"/>
          <p:nvPr/>
        </p:nvSpPr>
        <p:spPr>
          <a:xfrm>
            <a:off x="9869151" y="4467070"/>
            <a:ext cx="8354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[GeV]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F38453-65F2-A547-977C-661D1C7C2E75}"/>
              </a:ext>
            </a:extLst>
          </p:cNvPr>
          <p:cNvSpPr txBox="1"/>
          <p:nvPr/>
        </p:nvSpPr>
        <p:spPr>
          <a:xfrm>
            <a:off x="10859479" y="4467069"/>
            <a:ext cx="399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CFC96-4662-694D-B7B7-BD8AE15F565A}"/>
              </a:ext>
            </a:extLst>
          </p:cNvPr>
          <p:cNvSpPr txBox="1"/>
          <p:nvPr/>
        </p:nvSpPr>
        <p:spPr>
          <a:xfrm>
            <a:off x="9526438" y="4467069"/>
            <a:ext cx="399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B4DD0-D04A-1E41-8F1B-96D8E5679F1D}"/>
              </a:ext>
            </a:extLst>
          </p:cNvPr>
          <p:cNvSpPr txBox="1"/>
          <p:nvPr/>
        </p:nvSpPr>
        <p:spPr>
          <a:xfrm>
            <a:off x="7846366" y="4467069"/>
            <a:ext cx="399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D3E76C-ACD1-1B4D-B8A1-9D35D4171B53}"/>
              </a:ext>
            </a:extLst>
          </p:cNvPr>
          <p:cNvSpPr txBox="1"/>
          <p:nvPr/>
        </p:nvSpPr>
        <p:spPr>
          <a:xfrm>
            <a:off x="7172952" y="4467069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629574-1366-A34F-A20F-B06F5BEC7901}"/>
              </a:ext>
            </a:extLst>
          </p:cNvPr>
          <p:cNvSpPr txBox="1"/>
          <p:nvPr/>
        </p:nvSpPr>
        <p:spPr>
          <a:xfrm>
            <a:off x="6539482" y="4467069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A0DA9C-45B4-6C4B-8848-33D2D85B6AD6}"/>
              </a:ext>
            </a:extLst>
          </p:cNvPr>
          <p:cNvSpPr txBox="1"/>
          <p:nvPr/>
        </p:nvSpPr>
        <p:spPr>
          <a:xfrm>
            <a:off x="9869151" y="4665374"/>
            <a:ext cx="8354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305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[GeV]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6AA047-31AE-3A48-A4FC-47A4942ABB1F}"/>
              </a:ext>
            </a:extLst>
          </p:cNvPr>
          <p:cNvSpPr txBox="1"/>
          <p:nvPr/>
        </p:nvSpPr>
        <p:spPr>
          <a:xfrm>
            <a:off x="10805777" y="4665373"/>
            <a:ext cx="5068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305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777CE6-0A65-CE45-BB83-016E28BB0717}"/>
              </a:ext>
            </a:extLst>
          </p:cNvPr>
          <p:cNvSpPr txBox="1"/>
          <p:nvPr/>
        </p:nvSpPr>
        <p:spPr>
          <a:xfrm>
            <a:off x="9472736" y="4665373"/>
            <a:ext cx="5068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305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1AC3EC-54DA-C442-B28B-B44771E92115}"/>
              </a:ext>
            </a:extLst>
          </p:cNvPr>
          <p:cNvSpPr txBox="1"/>
          <p:nvPr/>
        </p:nvSpPr>
        <p:spPr>
          <a:xfrm>
            <a:off x="7792665" y="4665373"/>
            <a:ext cx="5068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305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231E50-41AC-A54F-9094-D7F8EBCEA1F9}"/>
              </a:ext>
            </a:extLst>
          </p:cNvPr>
          <p:cNvSpPr txBox="1"/>
          <p:nvPr/>
        </p:nvSpPr>
        <p:spPr>
          <a:xfrm>
            <a:off x="7065550" y="4665373"/>
            <a:ext cx="5068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305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3FE28A-0679-4245-9465-04002A8BE5B5}"/>
              </a:ext>
            </a:extLst>
          </p:cNvPr>
          <p:cNvSpPr txBox="1"/>
          <p:nvPr/>
        </p:nvSpPr>
        <p:spPr>
          <a:xfrm>
            <a:off x="6485782" y="4665373"/>
            <a:ext cx="3994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305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6C0B94-F759-C844-8BE0-F89D22C628FB}"/>
              </a:ext>
            </a:extLst>
          </p:cNvPr>
          <p:cNvSpPr txBox="1"/>
          <p:nvPr/>
        </p:nvSpPr>
        <p:spPr>
          <a:xfrm>
            <a:off x="10072488" y="3409603"/>
            <a:ext cx="1725152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MW SR limited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F30E47-8BF0-304F-A4B5-29EEE7AD9F45}"/>
              </a:ext>
            </a:extLst>
          </p:cNvPr>
          <p:cNvSpPr txBox="1"/>
          <p:nvPr/>
        </p:nvSpPr>
        <p:spPr>
          <a:xfrm>
            <a:off x="6920394" y="1928561"/>
            <a:ext cx="184537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Beam-beam limited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D08C9C-8702-3B43-8444-365C654E0AFE}"/>
              </a:ext>
            </a:extLst>
          </p:cNvPr>
          <p:cNvSpPr txBox="1"/>
          <p:nvPr/>
        </p:nvSpPr>
        <p:spPr>
          <a:xfrm>
            <a:off x="6427626" y="4142563"/>
            <a:ext cx="198483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3051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charge limited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B7D619-785D-3D4E-AA9C-0F343C6C8286}"/>
              </a:ext>
            </a:extLst>
          </p:cNvPr>
          <p:cNvSpPr txBox="1"/>
          <p:nvPr/>
        </p:nvSpPr>
        <p:spPr>
          <a:xfrm rot="20493614">
            <a:off x="7512054" y="2489198"/>
            <a:ext cx="212429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size lumi scaling</a:t>
            </a:r>
          </a:p>
        </p:txBody>
      </p:sp>
    </p:spTree>
    <p:extLst>
      <p:ext uri="{BB962C8B-B14F-4D97-AF65-F5344CB8AC3E}">
        <p14:creationId xmlns:p14="http://schemas.microsoft.com/office/powerpoint/2010/main" val="314296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9696-10E0-D03C-A844-B3C7F4D0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(Hour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7E9D4-B51F-B481-BE9E-9EBC4DD4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5783580" cy="4878741"/>
          </a:xfrm>
        </p:spPr>
        <p:txBody>
          <a:bodyPr>
            <a:normAutofit lnSpcReduction="10000"/>
          </a:bodyPr>
          <a:lstStyle/>
          <a:p>
            <a:r>
              <a:rPr lang="en-US"/>
              <a:t>EIC interaction region(s)</a:t>
            </a:r>
          </a:p>
          <a:p>
            <a:pPr lvl="1"/>
            <a:r>
              <a:rPr lang="en-US"/>
              <a:t>Digression into accelerator R&amp;D</a:t>
            </a:r>
          </a:p>
          <a:p>
            <a:r>
              <a:rPr lang="en-US"/>
              <a:t>Luminosity revisited</a:t>
            </a:r>
          </a:p>
          <a:p>
            <a:r>
              <a:rPr lang="en-US"/>
              <a:t>Lumi optimization and limitations</a:t>
            </a:r>
          </a:p>
          <a:p>
            <a:pPr lvl="1"/>
            <a:r>
              <a:rPr lang="en-US"/>
              <a:t>Superconducting magnets</a:t>
            </a:r>
          </a:p>
          <a:p>
            <a:pPr lvl="1"/>
            <a:r>
              <a:rPr lang="en-US"/>
              <a:t>Crab cavities, crossing angle</a:t>
            </a:r>
          </a:p>
          <a:p>
            <a:pPr lvl="1"/>
            <a:r>
              <a:rPr lang="en-US"/>
              <a:t>Beam sizes and cooling</a:t>
            </a:r>
          </a:p>
          <a:p>
            <a:pPr lvl="1"/>
            <a:r>
              <a:rPr lang="en-US"/>
              <a:t>Space charge</a:t>
            </a:r>
          </a:p>
          <a:p>
            <a:pPr lvl="1"/>
            <a:r>
              <a:rPr lang="en-US"/>
              <a:t>Synchrotron radiation</a:t>
            </a:r>
          </a:p>
          <a:p>
            <a:pPr lvl="1"/>
            <a:r>
              <a:rPr lang="en-US"/>
              <a:t>Cooling</a:t>
            </a:r>
          </a:p>
          <a:p>
            <a:r>
              <a:rPr lang="en-US"/>
              <a:t>Luminosity ramp-up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076AE-B51D-7095-B45D-11096EA4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FD417-BE2E-3F83-E14A-2C72022560AD}"/>
              </a:ext>
            </a:extLst>
          </p:cNvPr>
          <p:cNvSpPr txBox="1"/>
          <p:nvPr/>
        </p:nvSpPr>
        <p:spPr>
          <a:xfrm>
            <a:off x="8346208" y="4385614"/>
            <a:ext cx="91563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Primary</a:t>
            </a:r>
          </a:p>
          <a:p>
            <a:pPr algn="ctr"/>
            <a:r>
              <a:rPr lang="en-US" sz="1600" dirty="0"/>
              <a:t>Detector</a:t>
            </a:r>
          </a:p>
          <a:p>
            <a:pPr algn="ctr"/>
            <a:r>
              <a:rPr lang="en-US" sz="1600" dirty="0"/>
              <a:t>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1D078-863E-B2F9-5662-0812A56EA23C}"/>
              </a:ext>
            </a:extLst>
          </p:cNvPr>
          <p:cNvSpPr txBox="1"/>
          <p:nvPr/>
        </p:nvSpPr>
        <p:spPr>
          <a:xfrm>
            <a:off x="7157616" y="3554617"/>
            <a:ext cx="92204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Future</a:t>
            </a:r>
          </a:p>
          <a:p>
            <a:pPr algn="ctr"/>
            <a:r>
              <a:rPr lang="en-US" sz="1600" dirty="0"/>
              <a:t>Detector</a:t>
            </a:r>
          </a:p>
          <a:p>
            <a:pPr algn="ctr"/>
            <a:r>
              <a:rPr lang="en-US" sz="1600" dirty="0"/>
              <a:t>Location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5E7565-C19B-C6A8-7291-7FC3372ED336}"/>
              </a:ext>
            </a:extLst>
          </p:cNvPr>
          <p:cNvGrpSpPr/>
          <p:nvPr/>
        </p:nvGrpSpPr>
        <p:grpSpPr>
          <a:xfrm>
            <a:off x="5905594" y="152182"/>
            <a:ext cx="6129216" cy="5265803"/>
            <a:chOff x="6047772" y="152182"/>
            <a:chExt cx="6129216" cy="5265803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BE24A53D-0496-2B69-9ED6-ABCE6DE3C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7772" y="152182"/>
              <a:ext cx="6129216" cy="52658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535560-8A67-4D2D-3A4F-011BDB651BDA}"/>
                </a:ext>
              </a:extLst>
            </p:cNvPr>
            <p:cNvSpPr txBox="1"/>
            <p:nvPr/>
          </p:nvSpPr>
          <p:spPr>
            <a:xfrm>
              <a:off x="8592558" y="3830030"/>
              <a:ext cx="915635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Primary</a:t>
              </a:r>
            </a:p>
            <a:p>
              <a:pPr algn="ctr"/>
              <a:r>
                <a:rPr lang="en-US" sz="1600" dirty="0"/>
                <a:t>Detector</a:t>
              </a:r>
            </a:p>
            <a:p>
              <a:pPr algn="ctr"/>
              <a:r>
                <a:rPr lang="en-US" sz="1600" dirty="0"/>
                <a:t>Location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1E308C-F074-E3A3-A2F0-A09732AFA175}"/>
                </a:ext>
              </a:extLst>
            </p:cNvPr>
            <p:cNvSpPr txBox="1"/>
            <p:nvPr/>
          </p:nvSpPr>
          <p:spPr>
            <a:xfrm>
              <a:off x="7350009" y="2999033"/>
              <a:ext cx="1029961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Future 2</a:t>
              </a:r>
              <a:r>
                <a:rPr lang="en-US" sz="1600" baseline="30000" dirty="0"/>
                <a:t>nd</a:t>
              </a:r>
              <a:endParaRPr lang="en-US" sz="1600" dirty="0"/>
            </a:p>
            <a:p>
              <a:pPr algn="ctr"/>
              <a:r>
                <a:rPr lang="en-US" sz="1600" dirty="0"/>
                <a:t>Detector</a:t>
              </a:r>
            </a:p>
            <a:p>
              <a:pPr algn="ctr"/>
              <a:r>
                <a:rPr lang="en-US" sz="1600" dirty="0"/>
                <a:t>Location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B0F5A4-BB9C-D45A-957C-72490D2D2277}"/>
              </a:ext>
            </a:extLst>
          </p:cNvPr>
          <p:cNvSpPr txBox="1"/>
          <p:nvPr/>
        </p:nvSpPr>
        <p:spPr>
          <a:xfrm>
            <a:off x="5108713" y="5673198"/>
            <a:ext cx="582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(Some may look familiar from 2022 Gordon Conference talk)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639BA6-FCFB-8459-6268-31BB71D55E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010" y="5497348"/>
            <a:ext cx="732756" cy="7210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012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A7885-C7B5-0141-9AE5-168C4D580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Lumi Limitations: Space-Charge (low E</a:t>
            </a:r>
            <a:r>
              <a:rPr lang="en-US" baseline="-25000"/>
              <a:t>cm</a:t>
            </a:r>
            <a:r>
              <a:rPr lang="en-US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ACD10-0A82-C047-A51D-0E1EFD84F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5971838" cy="5037264"/>
          </a:xfrm>
        </p:spPr>
        <p:txBody>
          <a:bodyPr>
            <a:normAutofit/>
          </a:bodyPr>
          <a:lstStyle/>
          <a:p>
            <a:r>
              <a:rPr lang="en-US" sz="2400"/>
              <a:t>Dense charged particle bunches </a:t>
            </a:r>
            <a:r>
              <a:rPr lang="en-US" sz="2400" b="1"/>
              <a:t>electrostatically repel</a:t>
            </a:r>
            <a:r>
              <a:rPr lang="en-US" sz="2400"/>
              <a:t> in rest frame</a:t>
            </a:r>
          </a:p>
          <a:p>
            <a:r>
              <a:rPr lang="en-US" sz="2400"/>
              <a:t>Creates </a:t>
            </a:r>
            <a:r>
              <a:rPr lang="en-US" sz="2400" b="1"/>
              <a:t>nonlinear</a:t>
            </a:r>
            <a:r>
              <a:rPr lang="en-US" sz="2400"/>
              <a:t> space charge force and equation of motion in lab frame</a:t>
            </a:r>
          </a:p>
          <a:p>
            <a:r>
              <a:rPr lang="en-US" sz="2400"/>
              <a:t>Fortunately scales with 1/</a:t>
            </a:r>
            <a:r>
              <a:rPr lang="en-US" sz="2400">
                <a:latin typeface="Symbol" pitchFamily="2" charset="2"/>
              </a:rPr>
              <a:t>g</a:t>
            </a:r>
            <a:r>
              <a:rPr lang="en-US" sz="2400" baseline="30000">
                <a:latin typeface="Symbol" pitchFamily="2" charset="2"/>
              </a:rPr>
              <a:t>3</a:t>
            </a:r>
            <a:r>
              <a:rPr lang="en-US" sz="2400"/>
              <a:t> so worst at low energies</a:t>
            </a:r>
          </a:p>
          <a:p>
            <a:pPr lvl="1"/>
            <a:r>
              <a:rPr lang="en-US" sz="2200"/>
              <a:t>Great example of time dilation</a:t>
            </a:r>
          </a:p>
          <a:p>
            <a:pPr lvl="1"/>
            <a:r>
              <a:rPr lang="en-US" sz="2200"/>
              <a:t>Limits high-intensity injector emittances</a:t>
            </a:r>
          </a:p>
          <a:p>
            <a:pPr lvl="1"/>
            <a:r>
              <a:rPr lang="en-US" sz="2200"/>
              <a:t>Force applies continuously within beam</a:t>
            </a:r>
          </a:p>
          <a:p>
            <a:r>
              <a:rPr lang="en-US" sz="2400"/>
              <a:t>Tolerable linear “space charge tune spread” of 0.05 limits total current of 41 GeV proton beam to ~0.4A.</a:t>
            </a:r>
          </a:p>
          <a:p>
            <a:r>
              <a:rPr lang="en-US" sz="2000"/>
              <a:t>(IBS: intra-beam hard scattering also contributes)</a:t>
            </a:r>
          </a:p>
          <a:p>
            <a:pPr lvl="1"/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E89BC-D3D6-6A4A-B806-B4E1A4ED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6A5FC-78F2-7948-8F21-08119B9F48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258" y="1203673"/>
            <a:ext cx="5650753" cy="1256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FD7C1B-782E-8341-A78B-33D6CBAB19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436" y="2534934"/>
            <a:ext cx="4754396" cy="347830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78A515C-A34B-D841-B003-8C813A6547B1}"/>
              </a:ext>
            </a:extLst>
          </p:cNvPr>
          <p:cNvSpPr/>
          <p:nvPr/>
        </p:nvSpPr>
        <p:spPr>
          <a:xfrm>
            <a:off x="8785412" y="1831912"/>
            <a:ext cx="412376" cy="436159"/>
          </a:xfrm>
          <a:prstGeom prst="ellipse">
            <a:avLst/>
          </a:prstGeom>
          <a:solidFill>
            <a:schemeClr val="accent4">
              <a:lumMod val="60000"/>
              <a:lumOff val="4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90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6F3F-076E-B145-9FF3-ED0395007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Lumi Limitations: Beam-Beam (mid E</a:t>
            </a:r>
            <a:r>
              <a:rPr lang="en-US" baseline="-25000"/>
              <a:t>cm</a:t>
            </a:r>
            <a:r>
              <a:rPr lang="en-US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2007F-17A8-5E45-BC1F-42E6AB066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1" y="1298222"/>
            <a:ext cx="6276638" cy="4878741"/>
          </a:xfrm>
        </p:spPr>
        <p:txBody>
          <a:bodyPr>
            <a:normAutofit/>
          </a:bodyPr>
          <a:lstStyle/>
          <a:p>
            <a:r>
              <a:rPr lang="en-US"/>
              <a:t>Colliding beams see each other’s collective charge distributions</a:t>
            </a:r>
          </a:p>
          <a:p>
            <a:r>
              <a:rPr lang="en-US"/>
              <a:t>Creates </a:t>
            </a:r>
            <a:r>
              <a:rPr lang="en-US" b="1"/>
              <a:t>nonlinear</a:t>
            </a:r>
            <a:r>
              <a:rPr lang="en-US"/>
              <a:t> beam-beam force and equation of motion similar to space charge</a:t>
            </a:r>
          </a:p>
          <a:p>
            <a:pPr lvl="1"/>
            <a:r>
              <a:rPr lang="en-US" b="1"/>
              <a:t>BUT</a:t>
            </a:r>
            <a:r>
              <a:rPr lang="en-US"/>
              <a:t> now the fields and force are in the lab frame already</a:t>
            </a:r>
          </a:p>
          <a:p>
            <a:pPr lvl="1"/>
            <a:r>
              <a:rPr lang="en-US" b="1"/>
              <a:t>NO </a:t>
            </a:r>
            <a:r>
              <a:rPr lang="en-US"/>
              <a:t>benefit of relativistic scaling</a:t>
            </a:r>
          </a:p>
          <a:p>
            <a:pPr lvl="1"/>
            <a:r>
              <a:rPr lang="en-US" b="1"/>
              <a:t>Force applies only once per turn</a:t>
            </a:r>
          </a:p>
          <a:p>
            <a:r>
              <a:rPr lang="en-US"/>
              <a:t>Tolerable “beam-beam tune spead” of 0.015 limits highest EIC luminosity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938A7-CA87-DD4F-8B7D-E755A8B5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7DCAE-98A9-8E42-BCA2-6AF999134E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436" y="2534934"/>
            <a:ext cx="4754396" cy="3478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8B043F-1A85-214F-AE60-D225904F3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156" y="1252689"/>
            <a:ext cx="5634658" cy="10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46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A7885-C7B5-0141-9AE5-168C4D58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365128"/>
            <a:ext cx="11681106" cy="763762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Lumi Limitations: Electron SR Power (high E</a:t>
            </a:r>
            <a:r>
              <a:rPr lang="en-US" baseline="-2500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ACD10-0A82-C047-A51D-0E1EFD84F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6853282" cy="4878741"/>
          </a:xfrm>
        </p:spPr>
        <p:txBody>
          <a:bodyPr>
            <a:norm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Accelerated charged particles emit photons</a:t>
            </a:r>
          </a:p>
          <a:p>
            <a:pPr lvl="1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Electrons in synchrotron: radially accelerated</a:t>
            </a:r>
          </a:p>
          <a:p>
            <a:pPr lvl="1"/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emitted in forward cone</a:t>
            </a:r>
          </a:p>
          <a:p>
            <a:pPr marL="457200" lvl="1" indent="0">
              <a:buNone/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Cone opening angle</a:t>
            </a:r>
          </a:p>
          <a:p>
            <a:pPr marL="914400" lvl="2" indent="0"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Radiated power</a:t>
            </a:r>
          </a:p>
          <a:p>
            <a:pPr lvl="2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   scaling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worse for electrons</a:t>
            </a:r>
          </a:p>
          <a:p>
            <a:pPr lvl="2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18 GeV e:   =3.5x10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 vs  255 GeV p:   =3x10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Design: 9 MW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@ 18 GeV (facility limit 10 MW)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Expensive: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Power must be provided by SRF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Raise electron energy last (e current limit)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E89BC-D3D6-6A4A-B806-B4E1A4ED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9A241-1D97-F64E-B428-94905F3E7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702" y="1243679"/>
            <a:ext cx="30670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26F889-002F-A740-97F7-89E240310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5705" y="3645208"/>
            <a:ext cx="3505200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E10905C1-82A7-2B44-B690-58118BDD735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956402" y="1167479"/>
            <a:ext cx="2209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Radiation</a:t>
            </a:r>
            <a:endParaRPr lang="en-US" altLang="en-US" sz="1800" b="1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8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Perpendicular to charge acceleration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6066A386-F618-5544-896D-DCE2DDCF302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095905" y="3632508"/>
            <a:ext cx="2971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  <a:endParaRPr lang="en-US" altLang="en-US" sz="1800" b="1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8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Relativistically boosted dipole radiation</a:t>
            </a:r>
            <a:endParaRPr lang="en-AU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222B3E69-8A66-554A-8123-A4AE19F7A8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4305" y="3508481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BB2AB467-DAB2-6D43-8418-DEDAC6C4192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66328" y="3127481"/>
            <a:ext cx="24399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>
                <a:solidFill>
                  <a:srgbClr val="C31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Relativistic Boost</a:t>
            </a:r>
            <a:endParaRPr lang="en-AU" altLang="en-US" sz="2000" b="1">
              <a:solidFill>
                <a:srgbClr val="C31E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7E659300-C83D-474B-A39B-49A8B40E2B7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16200000">
            <a:off x="7578992" y="1469651"/>
            <a:ext cx="123551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5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</a:t>
            </a:r>
          </a:p>
          <a:p>
            <a:pPr algn="ctr"/>
            <a:r>
              <a:rPr lang="en-US" altLang="en-US" sz="15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endParaRPr lang="en-AU" altLang="en-US" sz="1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F9DB87-F7FF-8B42-9A3D-C404BD7B9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172" y="2391099"/>
            <a:ext cx="774700" cy="825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38C18C-732C-FD40-B1B0-72542A39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817" y="2841342"/>
            <a:ext cx="2514600" cy="12573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DF2FC1C-D1C8-5542-A173-44CE0CAEFBA1}"/>
              </a:ext>
            </a:extLst>
          </p:cNvPr>
          <p:cNvSpPr/>
          <p:nvPr/>
        </p:nvSpPr>
        <p:spPr>
          <a:xfrm>
            <a:off x="5249110" y="3082214"/>
            <a:ext cx="412376" cy="436159"/>
          </a:xfrm>
          <a:prstGeom prst="ellipse">
            <a:avLst/>
          </a:prstGeom>
          <a:solidFill>
            <a:schemeClr val="accent4">
              <a:lumMod val="60000"/>
              <a:lumOff val="4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B3CA2C-F7F9-AB4C-A66B-64C9C39B0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033" y="3807716"/>
            <a:ext cx="165100" cy="711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6DCB3F-C2F3-724C-A68C-DFBC1E8C6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8347" y="4174720"/>
            <a:ext cx="165100" cy="71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C84F66-2F0A-4F41-90F0-8483E4CCF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135" y="4174720"/>
            <a:ext cx="1651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39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CA764-11A1-8149-A477-925A11DD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Collider Luminosity Ramp-Up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81EE-5A1A-7E4A-9578-0D62EAA6B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19" y="1298222"/>
            <a:ext cx="7512739" cy="4878741"/>
          </a:xfrm>
        </p:spPr>
        <p:txBody>
          <a:bodyPr>
            <a:normAutofit/>
          </a:bodyPr>
          <a:lstStyle/>
          <a:p>
            <a:r>
              <a:rPr lang="en-US"/>
              <a:t>Luminosity ramp-up to design takes </a:t>
            </a:r>
            <a:r>
              <a:rPr lang="en-US" b="1"/>
              <a:t>years</a:t>
            </a:r>
          </a:p>
          <a:p>
            <a:pPr lvl="1"/>
            <a:r>
              <a:rPr lang="en-US" sz="2400"/>
              <a:t>Useful paper: arxiv 1202.3950 </a:t>
            </a:r>
            <a:r>
              <a:rPr lang="en-US" sz="2000"/>
              <a:t>(V. Shiltsev)</a:t>
            </a:r>
          </a:p>
          <a:p>
            <a:pPr lvl="1"/>
            <a:r>
              <a:rPr lang="en-US" sz="2400"/>
              <a:t>Contextualizes Tevatron Run-II and early LHC</a:t>
            </a:r>
          </a:p>
          <a:p>
            <a:pPr lvl="1"/>
            <a:r>
              <a:rPr lang="en-US" sz="2400"/>
              <a:t>Luminosity ramp-up parameter C: </a:t>
            </a:r>
            <a:r>
              <a:rPr lang="en-US" sz="2400" b="1"/>
              <a:t>complexity</a:t>
            </a:r>
          </a:p>
          <a:p>
            <a:pPr lvl="2"/>
            <a:r>
              <a:rPr lang="en-US" sz="2200" b="1"/>
              <a:t>C: time (years) to increase lumi by e</a:t>
            </a:r>
          </a:p>
          <a:p>
            <a:pPr lvl="2"/>
            <a:r>
              <a:rPr lang="en-US" sz="2200"/>
              <a:t>C=2: factor of e luminosity increase in 2 years</a:t>
            </a:r>
          </a:p>
          <a:p>
            <a:pPr lvl="1"/>
            <a:r>
              <a:rPr lang="en-US" sz="2400"/>
              <a:t>Early commissioning can make quick strides</a:t>
            </a:r>
          </a:p>
          <a:p>
            <a:pPr lvl="2"/>
            <a:r>
              <a:rPr lang="en-US" sz="2200"/>
              <a:t>C&lt;1 (or &lt;&lt;1) but do not get too exuberant</a:t>
            </a:r>
          </a:p>
          <a:p>
            <a:pPr lvl="1"/>
            <a:r>
              <a:rPr lang="en-US" sz="2400"/>
              <a:t>Long-term commissioning usually C~2-3</a:t>
            </a:r>
          </a:p>
          <a:p>
            <a:r>
              <a:rPr lang="en-US" sz="2600" b="1"/>
              <a:t>EIC will very likely take years to reach design luminosities</a:t>
            </a:r>
          </a:p>
          <a:p>
            <a:pPr lvl="1"/>
            <a:r>
              <a:rPr lang="en-US" sz="2400" b="1"/>
              <a:t>But we will get there!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F6865-7562-2642-864A-32654C6F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45334-8B57-CA44-8831-DAEF6EB5C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785" y="371112"/>
            <a:ext cx="4103368" cy="2979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DF542C-C1E5-D240-A530-14C7AC335F00}"/>
              </a:ext>
            </a:extLst>
          </p:cNvPr>
          <p:cNvSpPr txBox="1"/>
          <p:nvPr/>
        </p:nvSpPr>
        <p:spPr>
          <a:xfrm>
            <a:off x="8305396" y="48020"/>
            <a:ext cx="32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Tevatron Run-II: design 275x10</a:t>
            </a:r>
            <a:r>
              <a:rPr lang="en-US" baseline="30000"/>
              <a:t>30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9DD31C-C1FA-5743-A5AC-994366ACCA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9359" y="3351760"/>
            <a:ext cx="4330221" cy="2909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E3ADF8-FB06-1944-BC98-5CACC95330BB}"/>
              </a:ext>
            </a:extLst>
          </p:cNvPr>
          <p:cNvSpPr txBox="1"/>
          <p:nvPr/>
        </p:nvSpPr>
        <p:spPr>
          <a:xfrm>
            <a:off x="8621569" y="3947680"/>
            <a:ext cx="22028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HERA: design 15x10</a:t>
            </a:r>
            <a:r>
              <a:rPr lang="en-US" baseline="30000"/>
              <a:t>30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2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1CC8-276E-E44B-B1F0-AE1B947E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365128"/>
            <a:ext cx="5881116" cy="763762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8C843-5D8F-614B-81EA-D22CC5DDC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6076188" cy="487874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EIC design meets all design requirements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EIC luminosity is </a:t>
            </a:r>
            <a:r>
              <a:rPr lang="en-US" sz="2400" b="1" dirty="0"/>
              <a:t>highly optimized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200" dirty="0"/>
              <a:t>Balances several individual parameter optimizations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EIC R&amp;D progressing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200" dirty="0"/>
              <a:t>Focus: challenging technical components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e/p beam differences drive EIC choices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200" dirty="0"/>
              <a:t>e.g. luminosity vs E</a:t>
            </a:r>
            <a:r>
              <a:rPr lang="en-US" sz="2200" baseline="-25000" dirty="0"/>
              <a:t>cm</a:t>
            </a:r>
            <a:r>
              <a:rPr lang="en-US" sz="2200" dirty="0"/>
              <a:t>, IP aspect ratio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 Luminosity ramp-up will take time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200" dirty="0"/>
              <a:t>will last substantially beyond project end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200" dirty="0"/>
              <a:t>project provides excellent basis to get there!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4CB9D-3FC9-AE4E-AC2E-F2D3F53D0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97C474-3455-424B-9FFF-F51286A366BA}"/>
              </a:ext>
            </a:extLst>
          </p:cNvPr>
          <p:cNvGrpSpPr/>
          <p:nvPr/>
        </p:nvGrpSpPr>
        <p:grpSpPr>
          <a:xfrm>
            <a:off x="6566921" y="123618"/>
            <a:ext cx="5324038" cy="2551642"/>
            <a:chOff x="6555542" y="196770"/>
            <a:chExt cx="5324038" cy="25516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CCDDA4-696B-6542-A17C-BF003A962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5542" y="245659"/>
              <a:ext cx="5324038" cy="250275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0B6FC5-5F8B-494D-8DC6-DDD844C3E7B1}"/>
                </a:ext>
              </a:extLst>
            </p:cNvPr>
            <p:cNvSpPr txBox="1"/>
            <p:nvPr/>
          </p:nvSpPr>
          <p:spPr>
            <a:xfrm>
              <a:off x="6574420" y="196770"/>
              <a:ext cx="2273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July 28-30, 2022 (BNL)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E6765D0-DA40-C942-B48B-C9D8A47532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8036" y="2867880"/>
            <a:ext cx="5321808" cy="28868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964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D704-ED2E-7789-C003-C83199C8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and assorted discussion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AA0E9-C5AE-C13F-6E70-A0B59FF5F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A6528-4715-B446-6723-62E55982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r>
              <a:rPr lang="en-US"/>
              <a:t>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49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FF90E-885F-4844-8CB3-E984ED50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5159" y="6218380"/>
            <a:ext cx="874068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F21579-A71D-2F42-864F-9D9E9B0486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04979" y="-1964301"/>
            <a:ext cx="6739397" cy="1066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67D7B8-2A56-D54A-87F9-B360ED8528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8678" y="302043"/>
            <a:ext cx="1146030" cy="12309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FF61C4-93E8-3546-AC6F-6D219948087F}"/>
              </a:ext>
            </a:extLst>
          </p:cNvPr>
          <p:cNvSpPr/>
          <p:nvPr/>
        </p:nvSpPr>
        <p:spPr>
          <a:xfrm>
            <a:off x="174944" y="1929506"/>
            <a:ext cx="10633734" cy="304988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0FAE47-3D13-3041-A723-070B5189BB03}"/>
              </a:ext>
            </a:extLst>
          </p:cNvPr>
          <p:cNvSpPr/>
          <p:nvPr/>
        </p:nvSpPr>
        <p:spPr>
          <a:xfrm>
            <a:off x="174944" y="2794600"/>
            <a:ext cx="10633734" cy="304988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23572E-886E-D842-9490-E2E00A7BF7CB}"/>
              </a:ext>
            </a:extLst>
          </p:cNvPr>
          <p:cNvSpPr/>
          <p:nvPr/>
        </p:nvSpPr>
        <p:spPr>
          <a:xfrm>
            <a:off x="174944" y="3874986"/>
            <a:ext cx="10633734" cy="304988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A1E0AA-59C7-EB4A-B009-FB46C4583369}"/>
              </a:ext>
            </a:extLst>
          </p:cNvPr>
          <p:cNvSpPr/>
          <p:nvPr/>
        </p:nvSpPr>
        <p:spPr>
          <a:xfrm>
            <a:off x="179426" y="6071339"/>
            <a:ext cx="10633734" cy="304988"/>
          </a:xfrm>
          <a:prstGeom prst="rect">
            <a:avLst/>
          </a:pr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09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0A59-D58C-9D42-89C4-E470DB6C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876" y="228601"/>
            <a:ext cx="8842248" cy="484291"/>
          </a:xfrm>
        </p:spPr>
        <p:txBody>
          <a:bodyPr>
            <a:noAutofit/>
          </a:bodyPr>
          <a:lstStyle/>
          <a:p>
            <a:r>
              <a:rPr lang="en-US" sz="3200"/>
              <a:t>Beware of Doug (Higinbotham, JLab)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3E67F-CD93-6A43-BDFD-A0F25F890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040" y="4264353"/>
            <a:ext cx="4347961" cy="2180244"/>
          </a:xfrm>
        </p:spPr>
        <p:txBody>
          <a:bodyPr>
            <a:normAutofit/>
          </a:bodyPr>
          <a:lstStyle/>
          <a:p>
            <a:r>
              <a:rPr lang="en-US" sz="1800"/>
              <a:t>Doug knows when I am on Teams.</a:t>
            </a:r>
          </a:p>
          <a:p>
            <a:r>
              <a:rPr lang="en-US" sz="1800"/>
              <a:t>Doug is inquisitive and asks good questions about EIC luminosity.</a:t>
            </a:r>
          </a:p>
          <a:p>
            <a:r>
              <a:rPr lang="en-US" sz="1800"/>
              <a:t>I made the tactical error of sharing</a:t>
            </a:r>
            <a:br>
              <a:rPr lang="en-US" sz="1800"/>
            </a:br>
            <a:r>
              <a:rPr lang="en-US" sz="1800"/>
              <a:t>this paper with Doug.</a:t>
            </a:r>
          </a:p>
          <a:p>
            <a:pPr lvl="1"/>
            <a:r>
              <a:rPr lang="en-US" sz="1600"/>
              <a:t>So here I am sharing it with you in the context of EIC luminosity ramp-up.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682C3-B7C5-2D49-90C5-329585F7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C5F4C7-A62C-6048-9003-DF2FCD1E1BB0}"/>
              </a:ext>
            </a:extLst>
          </p:cNvPr>
          <p:cNvSpPr/>
          <p:nvPr/>
        </p:nvSpPr>
        <p:spPr>
          <a:xfrm>
            <a:off x="2647635" y="2932849"/>
            <a:ext cx="406138" cy="35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7CE659-52AF-2F40-92EF-B7769FF92CDD}"/>
              </a:ext>
            </a:extLst>
          </p:cNvPr>
          <p:cNvSpPr/>
          <p:nvPr/>
        </p:nvSpPr>
        <p:spPr>
          <a:xfrm>
            <a:off x="3577782" y="3651247"/>
            <a:ext cx="678787" cy="35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1743A-702A-1C4C-8FF2-526D3D63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0791" y="773008"/>
            <a:ext cx="2746874" cy="34606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B2B248-6D60-EC4E-A6CC-14343B71B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773007"/>
            <a:ext cx="4470400" cy="55806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DD6B192-754F-AF4C-B277-38D92EB41C60}"/>
              </a:ext>
            </a:extLst>
          </p:cNvPr>
          <p:cNvSpPr txBox="1"/>
          <p:nvPr/>
        </p:nvSpPr>
        <p:spPr>
          <a:xfrm>
            <a:off x="2710391" y="1263460"/>
            <a:ext cx="254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https://arxiv.org/pdf/1202.3950.pdf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AF92299E-2552-CE4C-ADE1-9EE6B1AB0AD7}"/>
              </a:ext>
            </a:extLst>
          </p:cNvPr>
          <p:cNvSpPr/>
          <p:nvPr/>
        </p:nvSpPr>
        <p:spPr>
          <a:xfrm>
            <a:off x="6262336" y="5542748"/>
            <a:ext cx="315590" cy="250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67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0619A-760F-1C40-96E1-5CE5AD357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Paper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3093-B6C1-C74E-A67B-3AEC563E7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609" y="1033515"/>
            <a:ext cx="3641829" cy="5224672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Paper originally presented at 2011 Chamonix </a:t>
            </a:r>
            <a:r>
              <a:rPr lang="en-US" b="1"/>
              <a:t>LHC</a:t>
            </a:r>
            <a:r>
              <a:rPr lang="en-US"/>
              <a:t> Performance workshop</a:t>
            </a:r>
          </a:p>
          <a:p>
            <a:r>
              <a:rPr lang="en-US"/>
              <a:t>Considerable </a:t>
            </a:r>
            <a:r>
              <a:rPr lang="en-US" b="1"/>
              <a:t>excitement </a:t>
            </a:r>
            <a:r>
              <a:rPr lang="en-US"/>
              <a:t>about exponential improvements in LHC lumi during 2010 commissioning</a:t>
            </a:r>
          </a:p>
          <a:p>
            <a:pPr lvl="1"/>
            <a:r>
              <a:rPr lang="en-US"/>
              <a:t>Factor of &gt;10</a:t>
            </a:r>
            <a:r>
              <a:rPr lang="en-US" baseline="30000"/>
              <a:t>4</a:t>
            </a:r>
            <a:r>
              <a:rPr lang="en-US"/>
              <a:t> in 6.5 months!</a:t>
            </a:r>
          </a:p>
          <a:p>
            <a:pPr lvl="1"/>
            <a:r>
              <a:rPr lang="en-US"/>
              <a:t>Ended “only” factor 30 from design</a:t>
            </a:r>
          </a:p>
          <a:p>
            <a:pPr lvl="1"/>
            <a:endParaRPr lang="en-US"/>
          </a:p>
          <a:p>
            <a:r>
              <a:rPr lang="en-US"/>
              <a:t>C: exponential “complexity” of collider lumi improvement</a:t>
            </a:r>
          </a:p>
          <a:p>
            <a:pPr lvl="1"/>
            <a:r>
              <a:rPr lang="en-US"/>
              <a:t>C=0.06 means it was “easy” to make LHC lumi progress in this era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B0D54-4B99-B046-B979-103F00BB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0D2B5-ED0B-2C4D-8CA7-C6C8D88FE1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437" y="1106761"/>
            <a:ext cx="5089800" cy="429758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23688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7080-6752-D243-98F0-1F60325F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Lesson from the Tevatron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E80B5-E8A8-4842-BA1E-2BBFB3517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AF028-A2CB-5A4D-8EF0-EFC2A340C2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321" y="1252666"/>
            <a:ext cx="4686066" cy="4065955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5A3658-8820-0345-B268-8773A9B37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609" y="1033515"/>
            <a:ext cx="3641829" cy="545956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Tevatron Run-II experience over about a decade</a:t>
            </a:r>
          </a:p>
          <a:p>
            <a:pPr lvl="1"/>
            <a:r>
              <a:rPr lang="en-US"/>
              <a:t>Three distinct phases</a:t>
            </a:r>
          </a:p>
          <a:p>
            <a:pPr lvl="1"/>
            <a:r>
              <a:rPr lang="en-US"/>
              <a:t>Reflects increasing challenges of luminosity limitations</a:t>
            </a:r>
          </a:p>
          <a:p>
            <a:pPr lvl="1"/>
            <a:endParaRPr lang="en-US" sz="600"/>
          </a:p>
          <a:p>
            <a:r>
              <a:rPr lang="en-US" b="1"/>
              <a:t>No silver bullets</a:t>
            </a:r>
          </a:p>
          <a:p>
            <a:pPr lvl="1"/>
            <a:r>
              <a:rPr lang="en-US"/>
              <a:t>No sudden exponential jumps or reductions in complexity</a:t>
            </a:r>
          </a:p>
          <a:p>
            <a:pPr lvl="1"/>
            <a:r>
              <a:rPr lang="en-US"/>
              <a:t>Instead </a:t>
            </a:r>
            <a:r>
              <a:rPr lang="en-US" b="1"/>
              <a:t>many incremental improvements (~30) </a:t>
            </a:r>
            <a:r>
              <a:rPr lang="en-US"/>
              <a:t>across many systems</a:t>
            </a:r>
          </a:p>
          <a:p>
            <a:pPr lvl="1"/>
            <a:endParaRPr lang="en-US" sz="600"/>
          </a:p>
          <a:p>
            <a:r>
              <a:rPr lang="en-US"/>
              <a:t>Initial tuneup still “easy”</a:t>
            </a:r>
          </a:p>
          <a:p>
            <a:pPr lvl="1"/>
            <a:r>
              <a:rPr lang="en-US"/>
              <a:t>But gets harder as low-hanging fruit are plucked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9DAC6A-BAE3-0F45-AB0B-377108929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934" y="3414736"/>
            <a:ext cx="1834335" cy="587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F4C561-3BEA-BA48-A454-096A94E1EC37}"/>
              </a:ext>
            </a:extLst>
          </p:cNvPr>
          <p:cNvSpPr txBox="1"/>
          <p:nvPr/>
        </p:nvSpPr>
        <p:spPr>
          <a:xfrm>
            <a:off x="6236245" y="5422891"/>
            <a:ext cx="3892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C: Time (y) to increase lumi by factor e</a:t>
            </a:r>
          </a:p>
          <a:p>
            <a:r>
              <a:rPr lang="en-US"/>
              <a:t>C=2: factor of e increase in lumi over 2y</a:t>
            </a:r>
          </a:p>
        </p:txBody>
      </p:sp>
    </p:spTree>
    <p:extLst>
      <p:ext uri="{BB962C8B-B14F-4D97-AF65-F5344CB8AC3E}">
        <p14:creationId xmlns:p14="http://schemas.microsoft.com/office/powerpoint/2010/main" val="292770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9696-10E0-D03C-A844-B3C7F4D0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Differences in IR6/8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7E9D4-B51F-B481-BE9E-9EBC4DD4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016000"/>
            <a:ext cx="5593174" cy="526580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/>
              <a:t>IR6 (Primary) and IR8 (Future) are </a:t>
            </a:r>
            <a:r>
              <a:rPr lang="en-US" b="1"/>
              <a:t>fundamentally different</a:t>
            </a:r>
          </a:p>
          <a:p>
            <a:pPr lvl="1">
              <a:lnSpc>
                <a:spcPct val="110000"/>
              </a:lnSpc>
            </a:pPr>
            <a:r>
              <a:rPr lang="en-US"/>
              <a:t>Different halls</a:t>
            </a:r>
          </a:p>
          <a:p>
            <a:pPr lvl="1">
              <a:lnSpc>
                <a:spcPct val="110000"/>
              </a:lnSpc>
            </a:pPr>
            <a:r>
              <a:rPr lang="en-US"/>
              <a:t>IR6: Primary</a:t>
            </a:r>
          </a:p>
          <a:p>
            <a:pPr lvl="2">
              <a:lnSpc>
                <a:spcPct val="110000"/>
              </a:lnSpc>
            </a:pPr>
            <a:r>
              <a:rPr lang="en-US"/>
              <a:t>Both beams “inner” to “outer”</a:t>
            </a:r>
          </a:p>
          <a:p>
            <a:pPr lvl="2">
              <a:lnSpc>
                <a:spcPct val="110000"/>
              </a:lnSpc>
            </a:pPr>
            <a:r>
              <a:rPr lang="en-US"/>
              <a:t>Crossing angle “natural”</a:t>
            </a:r>
          </a:p>
          <a:p>
            <a:pPr lvl="2">
              <a:lnSpc>
                <a:spcPct val="110000"/>
              </a:lnSpc>
            </a:pPr>
            <a:r>
              <a:rPr lang="en-US"/>
              <a:t>Secondary focus ”unnatural”</a:t>
            </a:r>
          </a:p>
          <a:p>
            <a:pPr lvl="2">
              <a:lnSpc>
                <a:spcPct val="110000"/>
              </a:lnSpc>
            </a:pPr>
            <a:r>
              <a:rPr lang="en-US"/>
              <a:t>Less ESR synch radiation</a:t>
            </a:r>
          </a:p>
          <a:p>
            <a:pPr lvl="1">
              <a:lnSpc>
                <a:spcPct val="110000"/>
              </a:lnSpc>
            </a:pPr>
            <a:r>
              <a:rPr lang="en-US"/>
              <a:t>IR8: Future</a:t>
            </a:r>
          </a:p>
          <a:p>
            <a:pPr lvl="2">
              <a:lnSpc>
                <a:spcPct val="110000"/>
              </a:lnSpc>
            </a:pPr>
            <a:r>
              <a:rPr lang="en-US"/>
              <a:t>Both beams “outer” to “inner”</a:t>
            </a:r>
          </a:p>
          <a:p>
            <a:pPr lvl="2">
              <a:lnSpc>
                <a:spcPct val="110000"/>
              </a:lnSpc>
            </a:pPr>
            <a:r>
              <a:rPr lang="en-US"/>
              <a:t>Crossing angle extra bending</a:t>
            </a:r>
          </a:p>
          <a:p>
            <a:pPr lvl="2">
              <a:lnSpc>
                <a:spcPct val="110000"/>
              </a:lnSpc>
            </a:pPr>
            <a:r>
              <a:rPr lang="en-US"/>
              <a:t>Secondary focus looks feasible</a:t>
            </a:r>
          </a:p>
          <a:p>
            <a:pPr lvl="2">
              <a:lnSpc>
                <a:spcPct val="110000"/>
              </a:lnSpc>
            </a:pPr>
            <a:r>
              <a:rPr lang="en-US"/>
              <a:t>More ESR synch radiation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076AE-B51D-7095-B45D-11096EA4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FD417-BE2E-3F83-E14A-2C72022560AD}"/>
              </a:ext>
            </a:extLst>
          </p:cNvPr>
          <p:cNvSpPr txBox="1"/>
          <p:nvPr/>
        </p:nvSpPr>
        <p:spPr>
          <a:xfrm>
            <a:off x="8346208" y="4385614"/>
            <a:ext cx="91563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Primary</a:t>
            </a:r>
          </a:p>
          <a:p>
            <a:pPr algn="ctr"/>
            <a:r>
              <a:rPr lang="en-US" sz="1600" dirty="0"/>
              <a:t>Detector</a:t>
            </a:r>
          </a:p>
          <a:p>
            <a:pPr algn="ctr"/>
            <a:r>
              <a:rPr lang="en-US" sz="1600" dirty="0"/>
              <a:t>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1D078-863E-B2F9-5662-0812A56EA23C}"/>
              </a:ext>
            </a:extLst>
          </p:cNvPr>
          <p:cNvSpPr txBox="1"/>
          <p:nvPr/>
        </p:nvSpPr>
        <p:spPr>
          <a:xfrm>
            <a:off x="7157616" y="3554617"/>
            <a:ext cx="92204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Future</a:t>
            </a:r>
          </a:p>
          <a:p>
            <a:pPr algn="ctr"/>
            <a:r>
              <a:rPr lang="en-US" sz="1600" dirty="0"/>
              <a:t>Detector</a:t>
            </a:r>
          </a:p>
          <a:p>
            <a:pPr algn="ctr"/>
            <a:r>
              <a:rPr lang="en-US" sz="1600" dirty="0"/>
              <a:t>Location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5E7565-C19B-C6A8-7291-7FC3372ED336}"/>
              </a:ext>
            </a:extLst>
          </p:cNvPr>
          <p:cNvGrpSpPr/>
          <p:nvPr/>
        </p:nvGrpSpPr>
        <p:grpSpPr>
          <a:xfrm>
            <a:off x="5905594" y="152182"/>
            <a:ext cx="6129216" cy="5265803"/>
            <a:chOff x="6047772" y="152182"/>
            <a:chExt cx="6129216" cy="5265803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BE24A53D-0496-2B69-9ED6-ABCE6DE3C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7772" y="152182"/>
              <a:ext cx="6129216" cy="52658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535560-8A67-4D2D-3A4F-011BDB651BDA}"/>
                </a:ext>
              </a:extLst>
            </p:cNvPr>
            <p:cNvSpPr txBox="1"/>
            <p:nvPr/>
          </p:nvSpPr>
          <p:spPr>
            <a:xfrm>
              <a:off x="8592558" y="3830030"/>
              <a:ext cx="915635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Primary</a:t>
              </a:r>
            </a:p>
            <a:p>
              <a:pPr algn="ctr"/>
              <a:r>
                <a:rPr lang="en-US" sz="1600" dirty="0"/>
                <a:t>Detector</a:t>
              </a:r>
            </a:p>
            <a:p>
              <a:pPr algn="ctr"/>
              <a:r>
                <a:rPr lang="en-US" sz="1600" dirty="0"/>
                <a:t>Location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1E308C-F074-E3A3-A2F0-A09732AFA175}"/>
                </a:ext>
              </a:extLst>
            </p:cNvPr>
            <p:cNvSpPr txBox="1"/>
            <p:nvPr/>
          </p:nvSpPr>
          <p:spPr>
            <a:xfrm>
              <a:off x="7350009" y="2999033"/>
              <a:ext cx="1029961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Future 2</a:t>
              </a:r>
              <a:r>
                <a:rPr lang="en-US" sz="1600" baseline="30000" dirty="0"/>
                <a:t>nd</a:t>
              </a:r>
              <a:endParaRPr lang="en-US" sz="1600" dirty="0"/>
            </a:p>
            <a:p>
              <a:pPr algn="ctr"/>
              <a:r>
                <a:rPr lang="en-US" sz="1600" dirty="0"/>
                <a:t>Detector</a:t>
              </a:r>
            </a:p>
            <a:p>
              <a:pPr algn="ctr"/>
              <a:r>
                <a:rPr lang="en-US" sz="1600" dirty="0"/>
                <a:t>Location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0D26BC-D355-61D7-04D7-CC99D5A8317D}"/>
              </a:ext>
            </a:extLst>
          </p:cNvPr>
          <p:cNvCxnSpPr/>
          <p:nvPr/>
        </p:nvCxnSpPr>
        <p:spPr>
          <a:xfrm>
            <a:off x="8559912" y="5548978"/>
            <a:ext cx="741188" cy="12487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FE805D-3543-E430-DD5B-2E0364880E69}"/>
              </a:ext>
            </a:extLst>
          </p:cNvPr>
          <p:cNvCxnSpPr>
            <a:cxnSpLocks/>
          </p:cNvCxnSpPr>
          <p:nvPr/>
        </p:nvCxnSpPr>
        <p:spPr>
          <a:xfrm flipH="1">
            <a:off x="8559912" y="5456548"/>
            <a:ext cx="701931" cy="309734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C14C24-7E9F-16A0-7627-80FD066FE888}"/>
              </a:ext>
            </a:extLst>
          </p:cNvPr>
          <p:cNvCxnSpPr>
            <a:cxnSpLocks/>
          </p:cNvCxnSpPr>
          <p:nvPr/>
        </p:nvCxnSpPr>
        <p:spPr>
          <a:xfrm rot="3600000">
            <a:off x="6234948" y="4148972"/>
            <a:ext cx="741188" cy="124874"/>
          </a:xfrm>
          <a:prstGeom prst="straightConnector1">
            <a:avLst/>
          </a:prstGeom>
          <a:ln w="4445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898B34-2FD4-5887-C7D6-43FB6B7FE736}"/>
              </a:ext>
            </a:extLst>
          </p:cNvPr>
          <p:cNvCxnSpPr>
            <a:cxnSpLocks/>
          </p:cNvCxnSpPr>
          <p:nvPr/>
        </p:nvCxnSpPr>
        <p:spPr>
          <a:xfrm rot="3600000" flipH="1">
            <a:off x="6234948" y="4056542"/>
            <a:ext cx="701931" cy="309734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98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C7080-6752-D243-98F0-1F60325F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Lesson from the Tevatron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E80B5-E8A8-4842-BA1E-2BBFB3517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5A3658-8820-0345-B268-8773A9B37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609" y="1033515"/>
            <a:ext cx="3641829" cy="545956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Tevatron Run-II experience over about a decade</a:t>
            </a:r>
          </a:p>
          <a:p>
            <a:pPr lvl="1"/>
            <a:r>
              <a:rPr lang="en-US"/>
              <a:t>Three distinct phases</a:t>
            </a:r>
          </a:p>
          <a:p>
            <a:pPr lvl="1"/>
            <a:r>
              <a:rPr lang="en-US"/>
              <a:t>Reflects increasing challenges of luminosity limitations</a:t>
            </a:r>
          </a:p>
          <a:p>
            <a:pPr lvl="1"/>
            <a:endParaRPr lang="en-US" sz="600"/>
          </a:p>
          <a:p>
            <a:r>
              <a:rPr lang="en-US" b="1"/>
              <a:t>No silver bullets</a:t>
            </a:r>
          </a:p>
          <a:p>
            <a:pPr lvl="1"/>
            <a:r>
              <a:rPr lang="en-US"/>
              <a:t>No sudden exponential jumps or reductions in complexity</a:t>
            </a:r>
          </a:p>
          <a:p>
            <a:pPr lvl="1"/>
            <a:r>
              <a:rPr lang="en-US"/>
              <a:t>Instead </a:t>
            </a:r>
            <a:r>
              <a:rPr lang="en-US" b="1"/>
              <a:t>many incremental improvements (~30) </a:t>
            </a:r>
            <a:r>
              <a:rPr lang="en-US"/>
              <a:t>across many systems</a:t>
            </a:r>
          </a:p>
          <a:p>
            <a:pPr lvl="1"/>
            <a:endParaRPr lang="en-US" sz="600"/>
          </a:p>
          <a:p>
            <a:r>
              <a:rPr lang="en-US"/>
              <a:t>Initial tuneup still “easy”</a:t>
            </a:r>
          </a:p>
          <a:p>
            <a:pPr lvl="1"/>
            <a:r>
              <a:rPr lang="en-US"/>
              <a:t>But gets harder as low-hanging fruit are plucked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9DAC6A-BAE3-0F45-AB0B-377108929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934" y="3414736"/>
            <a:ext cx="1834335" cy="587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F4C561-3BEA-BA48-A454-096A94E1EC37}"/>
              </a:ext>
            </a:extLst>
          </p:cNvPr>
          <p:cNvSpPr txBox="1"/>
          <p:nvPr/>
        </p:nvSpPr>
        <p:spPr>
          <a:xfrm>
            <a:off x="6236245" y="5422891"/>
            <a:ext cx="3892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C: Time (y) to increase lumi by factor e</a:t>
            </a:r>
          </a:p>
          <a:p>
            <a:r>
              <a:rPr lang="en-US"/>
              <a:t>C=2: factor of e increase in lumi over 2y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686019-5EC4-5D49-872D-262B7E50E1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07" y="1190341"/>
            <a:ext cx="4680001" cy="399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11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CD39-AAF8-C747-95F7-46F07D13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Lessons from HERA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44472-CA2A-904F-BA6F-8DF05183D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6C7D5B-1C1A-E74E-BF2B-F650B2CBC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215" y="1442907"/>
            <a:ext cx="4715949" cy="31691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A40048-6E05-8144-B4B0-3A1D6008E945}"/>
              </a:ext>
            </a:extLst>
          </p:cNvPr>
          <p:cNvSpPr txBox="1"/>
          <p:nvPr/>
        </p:nvSpPr>
        <p:spPr>
          <a:xfrm>
            <a:off x="8792985" y="2116875"/>
            <a:ext cx="8851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/>
              <a:t>HERA-2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64D477-BB2F-EC48-A71F-BA89AF0A69E0}"/>
              </a:ext>
            </a:extLst>
          </p:cNvPr>
          <p:cNvCxnSpPr/>
          <p:nvPr/>
        </p:nvCxnSpPr>
        <p:spPr>
          <a:xfrm>
            <a:off x="9678099" y="1876876"/>
            <a:ext cx="0" cy="1218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7663A8-5123-F044-85C4-45710CDCC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609" y="1033515"/>
            <a:ext cx="3641829" cy="5459565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HERA experience over more than a decade</a:t>
            </a:r>
          </a:p>
          <a:p>
            <a:pPr lvl="1"/>
            <a:r>
              <a:rPr lang="en-US"/>
              <a:t>C~3 over multiple phases</a:t>
            </a:r>
          </a:p>
          <a:p>
            <a:pPr lvl="1"/>
            <a:endParaRPr lang="en-US"/>
          </a:p>
          <a:p>
            <a:r>
              <a:rPr lang="en-US"/>
              <a:t>Major upgrade after ~10y (HERA-2)</a:t>
            </a:r>
            <a:endParaRPr lang="en-US" sz="400"/>
          </a:p>
          <a:p>
            <a:pPr lvl="1"/>
            <a:r>
              <a:rPr lang="en-US"/>
              <a:t>Nearly a new machine</a:t>
            </a:r>
          </a:p>
          <a:p>
            <a:pPr lvl="1"/>
            <a:r>
              <a:rPr lang="en-US"/>
              <a:t>Addressed known facility luminosity limitations</a:t>
            </a:r>
          </a:p>
          <a:p>
            <a:pPr lvl="1"/>
            <a:r>
              <a:rPr lang="en-US"/>
              <a:t>Even then, C~3 over years</a:t>
            </a:r>
          </a:p>
          <a:p>
            <a:pPr lvl="1"/>
            <a:endParaRPr lang="en-US" sz="600"/>
          </a:p>
          <a:p>
            <a:r>
              <a:rPr lang="en-US"/>
              <a:t>Fewer low-hanging fruit</a:t>
            </a:r>
          </a:p>
          <a:p>
            <a:pPr lvl="1"/>
            <a:r>
              <a:rPr lang="en-US"/>
              <a:t>Less time in C&lt;1 regime</a:t>
            </a:r>
          </a:p>
          <a:p>
            <a:pPr lvl="1"/>
            <a:r>
              <a:rPr lang="en-US"/>
              <a:t>A product of new type of collider or truly complex facility</a:t>
            </a:r>
          </a:p>
          <a:p>
            <a:pPr lvl="1"/>
            <a:r>
              <a:rPr lang="en-US" b="1"/>
              <a:t>EIC also highly complex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CCE9D-9EC4-8547-A82E-BD3C4C237668}"/>
              </a:ext>
            </a:extLst>
          </p:cNvPr>
          <p:cNvSpPr txBox="1"/>
          <p:nvPr/>
        </p:nvSpPr>
        <p:spPr>
          <a:xfrm>
            <a:off x="6439948" y="4975226"/>
            <a:ext cx="375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“Silver bullet” was a machine upgrade</a:t>
            </a:r>
          </a:p>
        </p:txBody>
      </p:sp>
    </p:spTree>
    <p:extLst>
      <p:ext uri="{BB962C8B-B14F-4D97-AF65-F5344CB8AC3E}">
        <p14:creationId xmlns:p14="http://schemas.microsoft.com/office/powerpoint/2010/main" val="4267690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AA3E2-3485-6B44-89BE-4FAC6B94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Tabulated Complexities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E046-1152-BE44-8F53-8702BC3A0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744" y="4485588"/>
            <a:ext cx="8558784" cy="1876419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Luminosity evolution of many colliders suggests expecting a </a:t>
            </a:r>
            <a:r>
              <a:rPr lang="en-US" b="1"/>
              <a:t>long evolution</a:t>
            </a:r>
          </a:p>
          <a:p>
            <a:r>
              <a:rPr lang="en-US"/>
              <a:t>Note that these complexities are for </a:t>
            </a:r>
            <a:r>
              <a:rPr lang="en-US" b="1"/>
              <a:t>single colliding species types</a:t>
            </a:r>
          </a:p>
          <a:p>
            <a:pPr lvl="1"/>
            <a:r>
              <a:rPr lang="en-US"/>
              <a:t>Usually built on top of existing, well-established injector complexes</a:t>
            </a:r>
          </a:p>
          <a:p>
            <a:r>
              <a:rPr lang="en-US"/>
              <a:t>RHIC and LHC have had decadal success colliding </a:t>
            </a:r>
            <a:r>
              <a:rPr lang="en-US" b="1"/>
              <a:t>multiple species</a:t>
            </a:r>
          </a:p>
          <a:p>
            <a:pPr lvl="1"/>
            <a:r>
              <a:rPr lang="en-US"/>
              <a:t>Edge effects of changing species are order of weeks (RHIC) or runs (LHC)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C6297-BD0F-CE47-9078-82CAD740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4DCF0-B82D-374E-B6E0-84F964EF76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476" y="843559"/>
            <a:ext cx="5701048" cy="364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65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AA3E2-3485-6B44-89BE-4FAC6B94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Tabulated Complexities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E046-1152-BE44-8F53-8702BC3A0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744" y="4485588"/>
            <a:ext cx="8558784" cy="1876419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Luminosity evolution of many colliders suggests expecting a </a:t>
            </a:r>
            <a:r>
              <a:rPr lang="en-US" b="1"/>
              <a:t>long evolution</a:t>
            </a:r>
          </a:p>
          <a:p>
            <a:r>
              <a:rPr lang="en-US"/>
              <a:t>Note that these complexities are for </a:t>
            </a:r>
            <a:r>
              <a:rPr lang="en-US" b="1"/>
              <a:t>single colliding species types</a:t>
            </a:r>
          </a:p>
          <a:p>
            <a:pPr lvl="1"/>
            <a:r>
              <a:rPr lang="en-US"/>
              <a:t>Usually built on top of existing, well-established injector complexes</a:t>
            </a:r>
          </a:p>
          <a:p>
            <a:r>
              <a:rPr lang="en-US"/>
              <a:t>RHIC and LHC have had decadal success colliding </a:t>
            </a:r>
            <a:r>
              <a:rPr lang="en-US" b="1"/>
              <a:t>multiple species</a:t>
            </a:r>
          </a:p>
          <a:p>
            <a:pPr lvl="1"/>
            <a:r>
              <a:rPr lang="en-US"/>
              <a:t>Edge effects of changing species are order of weeks (RHIC) or runs (LHC)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C6297-BD0F-CE47-9078-82CAD740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4DCF0-B82D-374E-B6E0-84F964EF76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5476" y="843559"/>
            <a:ext cx="5701048" cy="3642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A7C6E-3703-5346-9092-09ED85339AB8}"/>
              </a:ext>
            </a:extLst>
          </p:cNvPr>
          <p:cNvSpPr/>
          <p:nvPr/>
        </p:nvSpPr>
        <p:spPr>
          <a:xfrm>
            <a:off x="7346331" y="1707419"/>
            <a:ext cx="501706" cy="2508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40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1F106-029A-0C44-993E-1AC6A9AD5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Paper 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BCF38-672F-6B47-A870-47D869BC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01E03-A607-5340-A368-7E0CA20A90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633" y="1057013"/>
            <a:ext cx="5738567" cy="3045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ED7176-D7E2-7B4D-B75C-512C2E31E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5426" y="3879069"/>
            <a:ext cx="5738567" cy="28480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08AB44-6A51-064C-8F60-453DC265E459}"/>
              </a:ext>
            </a:extLst>
          </p:cNvPr>
          <p:cNvSpPr/>
          <p:nvPr/>
        </p:nvSpPr>
        <p:spPr>
          <a:xfrm>
            <a:off x="3688361" y="3217343"/>
            <a:ext cx="3632433" cy="276837"/>
          </a:xfrm>
          <a:prstGeom prst="rect">
            <a:avLst/>
          </a:prstGeom>
          <a:solidFill>
            <a:schemeClr val="accent6">
              <a:lumMod val="40000"/>
              <a:lumOff val="60000"/>
              <a:alpha val="2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468180-3361-4A42-B117-5CC1BAAD7D6B}"/>
              </a:ext>
            </a:extLst>
          </p:cNvPr>
          <p:cNvSpPr/>
          <p:nvPr/>
        </p:nvSpPr>
        <p:spPr>
          <a:xfrm>
            <a:off x="1694633" y="3494180"/>
            <a:ext cx="5626161" cy="276837"/>
          </a:xfrm>
          <a:prstGeom prst="rect">
            <a:avLst/>
          </a:prstGeom>
          <a:solidFill>
            <a:schemeClr val="accent6">
              <a:lumMod val="40000"/>
              <a:lumOff val="60000"/>
              <a:alpha val="2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4A7E00-6D56-924E-BF48-11B8404F67DC}"/>
              </a:ext>
            </a:extLst>
          </p:cNvPr>
          <p:cNvSpPr/>
          <p:nvPr/>
        </p:nvSpPr>
        <p:spPr>
          <a:xfrm>
            <a:off x="1694633" y="3756261"/>
            <a:ext cx="1565889" cy="276837"/>
          </a:xfrm>
          <a:prstGeom prst="rect">
            <a:avLst/>
          </a:prstGeom>
          <a:solidFill>
            <a:schemeClr val="accent6">
              <a:lumMod val="40000"/>
              <a:lumOff val="60000"/>
              <a:alpha val="2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7119FD-8AC5-794D-98C6-B0C9DCA7ABE5}"/>
              </a:ext>
            </a:extLst>
          </p:cNvPr>
          <p:cNvSpPr/>
          <p:nvPr/>
        </p:nvSpPr>
        <p:spPr>
          <a:xfrm>
            <a:off x="5067301" y="3879070"/>
            <a:ext cx="3632433" cy="276837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7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51B0F-0271-6C43-91E8-3635BA72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LHC Experience: 2015-2018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D334E-445B-F04D-A848-5C91E7E9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4E8BD2-D0B2-A84C-A387-F705B13565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77167" y="3640665"/>
            <a:ext cx="1386635" cy="2292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2B9AD8-88F3-7440-A1ED-5844447DB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48750" y="2829979"/>
            <a:ext cx="3601329" cy="2292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5CEF58-F1D5-DD47-9D6D-686999234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62197" y="2270070"/>
            <a:ext cx="5151285" cy="2292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2CAA04-F038-4041-999C-44CB15B40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945874" y="2270069"/>
            <a:ext cx="5151287" cy="22929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9DCE1F-3D48-964C-9D1C-638793C424E3}"/>
              </a:ext>
            </a:extLst>
          </p:cNvPr>
          <p:cNvSpPr txBox="1"/>
          <p:nvPr/>
        </p:nvSpPr>
        <p:spPr>
          <a:xfrm>
            <a:off x="1843078" y="841595"/>
            <a:ext cx="35956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sqrt(s)=13 TeV</a:t>
            </a:r>
          </a:p>
          <a:p>
            <a:r>
              <a:rPr lang="en-US" b="1"/>
              <a:t>After 5y of lower-energy operations</a:t>
            </a:r>
          </a:p>
          <a:p>
            <a:r>
              <a:rPr lang="en-US"/>
              <a:t>Luminosity ramp-up C&lt;1</a:t>
            </a:r>
          </a:p>
          <a:p>
            <a:r>
              <a:rPr lang="en-US"/>
              <a:t>Then saturated to C&gt;&gt;1 quickly</a:t>
            </a:r>
          </a:p>
          <a:p>
            <a:r>
              <a:rPr lang="en-US"/>
              <a:t>  2e34 vs Shiltsev ~5e34 =&gt; HL-LHC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F84B0E-59FF-4F43-9822-F9603B0AC7CC}"/>
              </a:ext>
            </a:extLst>
          </p:cNvPr>
          <p:cNvSpPr txBox="1"/>
          <p:nvPr/>
        </p:nvSpPr>
        <p:spPr>
          <a:xfrm>
            <a:off x="1701054" y="3456754"/>
            <a:ext cx="190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“same” vert scales</a:t>
            </a:r>
          </a:p>
        </p:txBody>
      </p:sp>
    </p:spTree>
    <p:extLst>
      <p:ext uri="{BB962C8B-B14F-4D97-AF65-F5344CB8AC3E}">
        <p14:creationId xmlns:p14="http://schemas.microsoft.com/office/powerpoint/2010/main" val="2695008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45E5-B96D-4C8D-947E-45F782E41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3762" y="1654052"/>
            <a:ext cx="6206014" cy="1774948"/>
          </a:xfrm>
        </p:spPr>
        <p:txBody>
          <a:bodyPr>
            <a:normAutofit/>
          </a:bodyPr>
          <a:lstStyle/>
          <a:p>
            <a:r>
              <a:rPr lang="en-US" dirty="0"/>
              <a:t>IR8 Status</a:t>
            </a:r>
            <a:endParaRPr lang="en-US" sz="2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1F55E-30EE-4C1A-8892-83A289C0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0864" y="3429000"/>
            <a:ext cx="5230906" cy="1980560"/>
          </a:xfrm>
        </p:spPr>
        <p:txBody>
          <a:bodyPr>
            <a:normAutofit/>
          </a:bodyPr>
          <a:lstStyle/>
          <a:p>
            <a:r>
              <a:rPr lang="en-US" dirty="0"/>
              <a:t>Randika Gamage  </a:t>
            </a:r>
          </a:p>
          <a:p>
            <a:r>
              <a:rPr lang="en-US" sz="1400" dirty="0"/>
              <a:t>May  18</a:t>
            </a:r>
            <a:r>
              <a:rPr lang="en-US" sz="1400" baseline="30000" dirty="0"/>
              <a:t>th</a:t>
            </a:r>
            <a:r>
              <a:rPr lang="en-US" sz="1400" dirty="0"/>
              <a:t>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FC678-7641-B1F6-BBCD-B21800A475AF}"/>
              </a:ext>
            </a:extLst>
          </p:cNvPr>
          <p:cNvSpPr txBox="1"/>
          <p:nvPr/>
        </p:nvSpPr>
        <p:spPr>
          <a:xfrm>
            <a:off x="5260919" y="4557617"/>
            <a:ext cx="5713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 EIC 2</a:t>
            </a:r>
            <a:r>
              <a:rPr lang="en-US" sz="2400" b="1" baseline="300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</a:t>
            </a:r>
            <a:r>
              <a:rPr lang="en-US" sz="2400" b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Detector Workshop (May 2023)</a:t>
            </a:r>
            <a:endParaRPr lang="en-US" sz="2400" b="1">
              <a:solidFill>
                <a:schemeClr val="bg1"/>
              </a:solidFill>
            </a:endParaRPr>
          </a:p>
          <a:p>
            <a:r>
              <a:rPr lang="en-US" sz="2400" b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IR8 Accelerator Talk (R. Gamage)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26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F0A5E-DC62-CD45-A591-BD6911F4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27621"/>
            <a:ext cx="7886700" cy="656468"/>
          </a:xfrm>
        </p:spPr>
        <p:txBody>
          <a:bodyPr>
            <a:normAutofit/>
          </a:bodyPr>
          <a:lstStyle/>
          <a:p>
            <a:r>
              <a:rPr lang="en-US" dirty="0"/>
              <a:t>IR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78CD6651-1FBB-4949-8E0D-39933CB6DC4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809007" y="784090"/>
              <a:ext cx="8510202" cy="55983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5574">
                      <a:extLst>
                        <a:ext uri="{9D8B030D-6E8A-4147-A177-3AD203B41FA5}">
                          <a16:colId xmlns:a16="http://schemas.microsoft.com/office/drawing/2014/main" val="1054086273"/>
                        </a:ext>
                      </a:extLst>
                    </a:gridCol>
                    <a:gridCol w="1921279">
                      <a:extLst>
                        <a:ext uri="{9D8B030D-6E8A-4147-A177-3AD203B41FA5}">
                          <a16:colId xmlns:a16="http://schemas.microsoft.com/office/drawing/2014/main" val="1115665147"/>
                        </a:ext>
                      </a:extLst>
                    </a:gridCol>
                    <a:gridCol w="1355503">
                      <a:extLst>
                        <a:ext uri="{9D8B030D-6E8A-4147-A177-3AD203B41FA5}">
                          <a16:colId xmlns:a16="http://schemas.microsoft.com/office/drawing/2014/main" val="3369966825"/>
                        </a:ext>
                      </a:extLst>
                    </a:gridCol>
                    <a:gridCol w="1608923">
                      <a:extLst>
                        <a:ext uri="{9D8B030D-6E8A-4147-A177-3AD203B41FA5}">
                          <a16:colId xmlns:a16="http://schemas.microsoft.com/office/drawing/2014/main" val="958163174"/>
                        </a:ext>
                      </a:extLst>
                    </a:gridCol>
                    <a:gridCol w="1608923">
                      <a:extLst>
                        <a:ext uri="{9D8B030D-6E8A-4147-A177-3AD203B41FA5}">
                          <a16:colId xmlns:a16="http://schemas.microsoft.com/office/drawing/2014/main" val="213912440"/>
                        </a:ext>
                      </a:extLst>
                    </a:gridCol>
                  </a:tblGrid>
                  <a:tr h="383482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1</a:t>
                          </a:r>
                          <a:r>
                            <a:rPr lang="en-US" sz="1600" baseline="30000" dirty="0">
                              <a:solidFill>
                                <a:schemeClr val="accent3"/>
                              </a:solidFill>
                            </a:rPr>
                            <a:t>st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 IR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nd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IR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2067620"/>
                      </a:ext>
                    </a:extLst>
                  </a:tr>
                  <a:tr h="36011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proton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electron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proton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electron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3617755"/>
                      </a:ext>
                    </a:extLst>
                  </a:tr>
                  <a:tr h="809926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Detector occupied region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-4.5 m +5.0 m </a:t>
                          </a: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Beam elements &lt; 1.5</a:t>
                          </a:r>
                          <a:r>
                            <a:rPr lang="en-US" sz="1600" baseline="30000" dirty="0">
                              <a:solidFill>
                                <a:schemeClr val="accent3"/>
                              </a:solidFill>
                            </a:rPr>
                            <a:t>o </a:t>
                          </a:r>
                          <a:r>
                            <a:rPr lang="en-US" sz="1600" baseline="0" dirty="0">
                              <a:solidFill>
                                <a:schemeClr val="accent3"/>
                              </a:solidFill>
                            </a:rPr>
                            <a:t>in main detector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-4.5 m +5.0 m </a:t>
                          </a: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Beam elements &lt; 1.5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o 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</a:rPr>
                            <a:t>in main detector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6903113"/>
                      </a:ext>
                    </a:extLst>
                  </a:tr>
                  <a:tr h="326571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Polarimetry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Yes (IR4)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local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Yes (IR4)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local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6773504"/>
                      </a:ext>
                    </a:extLst>
                  </a:tr>
                  <a:tr h="36011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</a:t>
                          </a:r>
                          <a:r>
                            <a:rPr lang="en-US" sz="1600" baseline="30000" dirty="0"/>
                            <a:t>nd</a:t>
                          </a:r>
                          <a:r>
                            <a:rPr lang="en-US" sz="1600" dirty="0"/>
                            <a:t> focus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0189683"/>
                      </a:ext>
                    </a:extLst>
                  </a:tr>
                  <a:tr h="569948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/>
                            <a:t>* </a:t>
                          </a:r>
                          <a:r>
                            <a:rPr lang="en-US" sz="1600" baseline="0" dirty="0"/>
                            <a:t>@ </a:t>
                          </a:r>
                          <a:r>
                            <a:rPr lang="en-US" sz="1600" dirty="0"/>
                            <a:t>275 GeV (h), 10 GeV (e)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accent3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accent3"/>
                              </a:solidFill>
                            </a:rPr>
                            <a:t>x 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= 80 cm </a:t>
                          </a:r>
                          <a:endParaRPr lang="en-US" sz="16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accent3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accent3"/>
                              </a:solidFill>
                            </a:rPr>
                            <a:t>y 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= 7.2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accent3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accent3"/>
                              </a:solidFill>
                            </a:rPr>
                            <a:t>x 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= 45 cm</a:t>
                          </a:r>
                          <a:endParaRPr lang="en-US" sz="1600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accent3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accent3"/>
                              </a:solidFill>
                            </a:rPr>
                            <a:t>y 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= 5.6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</a:rPr>
                            <a:t>x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= 80 cm </a:t>
                          </a:r>
                          <a:endPara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</a:rPr>
                            <a:t>y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= 7.2 cm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</a:rPr>
                            <a:t>x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= 45 cm</a:t>
                          </a:r>
                          <a:endPara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</a:rPr>
                            <a:t>y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= 5.6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420922"/>
                      </a:ext>
                    </a:extLst>
                  </a:tr>
                  <a:tr h="809926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ZDC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0.6m x 0.6m x 2m @ s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30m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: ±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 4 </a:t>
                          </a:r>
                          <a:r>
                            <a:rPr lang="en-US" sz="1600" dirty="0" err="1">
                              <a:solidFill>
                                <a:schemeClr val="accent3"/>
                              </a:solidFill>
                            </a:rPr>
                            <a:t>mrad</a:t>
                          </a:r>
                          <a:endParaRPr lang="en-US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0.6m x 0.6m x 2m @ s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</m:t>
                              </m:r>
                              <m:r>
                                <a:rPr lang="en-U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0m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: ±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4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mrad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75363"/>
                      </a:ext>
                    </a:extLst>
                  </a:tr>
                  <a:tr h="36011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Roman Pots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1-5 </a:t>
                          </a:r>
                          <a:r>
                            <a:rPr lang="en-US" sz="1600" dirty="0" err="1">
                              <a:solidFill>
                                <a:schemeClr val="accent3"/>
                              </a:solidFill>
                            </a:rPr>
                            <a:t>mrad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, @s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30m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0-5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mrad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, @s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30-45m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1201328"/>
                      </a:ext>
                    </a:extLst>
                  </a:tr>
                  <a:tr h="63501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Scattered particle acceptance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p: 0.18 GeV/c &lt; </a:t>
                          </a:r>
                          <a:r>
                            <a:rPr lang="en-US" sz="1600" dirty="0" err="1">
                              <a:solidFill>
                                <a:schemeClr val="accent3"/>
                              </a:solidFill>
                            </a:rPr>
                            <a:t>p</a:t>
                          </a:r>
                          <a:r>
                            <a:rPr lang="en-US" sz="1600" baseline="-25000" dirty="0" err="1">
                              <a:solidFill>
                                <a:schemeClr val="accent3"/>
                              </a:solidFill>
                            </a:rPr>
                            <a:t>T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 &lt; 1.3 GeV/c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p: 0 GeV/c &lt;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r>
                            <a:rPr lang="en-US" sz="1600" baseline="-25000" dirty="0" err="1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&lt; 1.3 GeV/c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9887425"/>
                      </a:ext>
                    </a:extLst>
                  </a:tr>
                  <a:tr h="36011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Q</a:t>
                          </a:r>
                          <a:r>
                            <a:rPr lang="en-US" sz="1600" baseline="30000" dirty="0"/>
                            <a:t>2</a:t>
                          </a:r>
                          <a:r>
                            <a:rPr lang="en-US" sz="1600" dirty="0"/>
                            <a:t> tagger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Q</a:t>
                          </a:r>
                          <a:r>
                            <a:rPr lang="en-US" sz="1600" baseline="30000" dirty="0">
                              <a:solidFill>
                                <a:schemeClr val="accent3"/>
                              </a:solidFill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&lt; 0.1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8523664"/>
                      </a:ext>
                    </a:extLst>
                  </a:tr>
                  <a:tr h="36011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Crossing angle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25 </a:t>
                          </a:r>
                          <a:r>
                            <a:rPr lang="en-US" sz="1600" dirty="0" err="1">
                              <a:solidFill>
                                <a:schemeClr val="accent3"/>
                              </a:solidFill>
                            </a:rPr>
                            <a:t>mrad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35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mrad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59913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78CD6651-1FBB-4949-8E0D-39933CB6DC42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809007" y="784090"/>
              <a:ext cx="8510202" cy="55983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5574">
                      <a:extLst>
                        <a:ext uri="{9D8B030D-6E8A-4147-A177-3AD203B41FA5}">
                          <a16:colId xmlns:a16="http://schemas.microsoft.com/office/drawing/2014/main" val="1054086273"/>
                        </a:ext>
                      </a:extLst>
                    </a:gridCol>
                    <a:gridCol w="1921279">
                      <a:extLst>
                        <a:ext uri="{9D8B030D-6E8A-4147-A177-3AD203B41FA5}">
                          <a16:colId xmlns:a16="http://schemas.microsoft.com/office/drawing/2014/main" val="1115665147"/>
                        </a:ext>
                      </a:extLst>
                    </a:gridCol>
                    <a:gridCol w="1355503">
                      <a:extLst>
                        <a:ext uri="{9D8B030D-6E8A-4147-A177-3AD203B41FA5}">
                          <a16:colId xmlns:a16="http://schemas.microsoft.com/office/drawing/2014/main" val="3369966825"/>
                        </a:ext>
                      </a:extLst>
                    </a:gridCol>
                    <a:gridCol w="1608923">
                      <a:extLst>
                        <a:ext uri="{9D8B030D-6E8A-4147-A177-3AD203B41FA5}">
                          <a16:colId xmlns:a16="http://schemas.microsoft.com/office/drawing/2014/main" val="958163174"/>
                        </a:ext>
                      </a:extLst>
                    </a:gridCol>
                    <a:gridCol w="1608923">
                      <a:extLst>
                        <a:ext uri="{9D8B030D-6E8A-4147-A177-3AD203B41FA5}">
                          <a16:colId xmlns:a16="http://schemas.microsoft.com/office/drawing/2014/main" val="213912440"/>
                        </a:ext>
                      </a:extLst>
                    </a:gridCol>
                  </a:tblGrid>
                  <a:tr h="383482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1</a:t>
                          </a:r>
                          <a:r>
                            <a:rPr lang="en-US" sz="1600" baseline="30000" dirty="0">
                              <a:solidFill>
                                <a:schemeClr val="accent3"/>
                              </a:solidFill>
                            </a:rPr>
                            <a:t>st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 IR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nd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IR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2067620"/>
                      </a:ext>
                    </a:extLst>
                  </a:tr>
                  <a:tr h="36011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proton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electron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proton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electron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3617755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Detector occupied region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-4.5 m +5.0 m </a:t>
                          </a: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Beam elements &lt; 1.5</a:t>
                          </a:r>
                          <a:r>
                            <a:rPr lang="en-US" sz="1600" baseline="30000" dirty="0">
                              <a:solidFill>
                                <a:schemeClr val="accent3"/>
                              </a:solidFill>
                            </a:rPr>
                            <a:t>o </a:t>
                          </a:r>
                          <a:r>
                            <a:rPr lang="en-US" sz="1600" baseline="0" dirty="0">
                              <a:solidFill>
                                <a:schemeClr val="accent3"/>
                              </a:solidFill>
                            </a:rPr>
                            <a:t>in main detector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-4.5 m +5.0 m </a:t>
                          </a: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Beam elements &lt; 1.5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</a:rPr>
                            <a:t>o 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</a:rPr>
                            <a:t>in main detector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690311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Polarimetry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Yes (IR4)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local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Yes (IR4)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local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6773504"/>
                      </a:ext>
                    </a:extLst>
                  </a:tr>
                  <a:tr h="36011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</a:t>
                          </a:r>
                          <a:r>
                            <a:rPr lang="en-US" sz="1600" baseline="30000" dirty="0"/>
                            <a:t>nd</a:t>
                          </a:r>
                          <a:r>
                            <a:rPr lang="en-US" sz="1600" dirty="0"/>
                            <a:t> focus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No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yes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018968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29" t="-400000" r="-323270" b="-4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5960" t="-400000" r="-240397" b="-4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0654" t="-400000" r="-239252" b="-4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29134" t="-400000" r="-101575" b="-4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9134" t="-400000" r="-1575" b="-4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420922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ZDC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5960" t="-346154" r="-240397" b="-24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29134" t="-346154" r="-101575" b="-24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7536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Roman Pots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5960" t="-630435" r="-240397" b="-24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29134" t="-630435" r="-101575" b="-24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1201328"/>
                      </a:ext>
                    </a:extLst>
                  </a:tr>
                  <a:tr h="63501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Scattered particle acceptance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p: 0.18 GeV/c &lt; </a:t>
                          </a:r>
                          <a:r>
                            <a:rPr lang="en-US" sz="1600" dirty="0" err="1">
                              <a:solidFill>
                                <a:schemeClr val="accent3"/>
                              </a:solidFill>
                            </a:rPr>
                            <a:t>p</a:t>
                          </a:r>
                          <a:r>
                            <a:rPr lang="en-US" sz="1600" baseline="-25000" dirty="0" err="1">
                              <a:solidFill>
                                <a:schemeClr val="accent3"/>
                              </a:solidFill>
                            </a:rPr>
                            <a:t>T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 &lt; 1.3 GeV/c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p: 0 GeV/c &lt;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r>
                            <a:rPr lang="en-US" sz="1600" baseline="-25000" dirty="0" err="1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&lt; 1.3 GeV/c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9887425"/>
                      </a:ext>
                    </a:extLst>
                  </a:tr>
                  <a:tr h="36011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Q</a:t>
                          </a:r>
                          <a:r>
                            <a:rPr lang="en-US" sz="1600" baseline="30000" dirty="0"/>
                            <a:t>2</a:t>
                          </a:r>
                          <a:r>
                            <a:rPr lang="en-US" sz="1600" dirty="0"/>
                            <a:t> tagger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Q</a:t>
                          </a:r>
                          <a:r>
                            <a:rPr lang="en-US" sz="1600" baseline="30000" dirty="0">
                              <a:solidFill>
                                <a:schemeClr val="accent3"/>
                              </a:solidFill>
                            </a:rPr>
                            <a:t>2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&lt; 0.1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8523664"/>
                      </a:ext>
                    </a:extLst>
                  </a:tr>
                  <a:tr h="36011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Crossing angle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25 </a:t>
                          </a:r>
                          <a:r>
                            <a:rPr lang="en-US" sz="1600" dirty="0" err="1">
                              <a:solidFill>
                                <a:schemeClr val="accent3"/>
                              </a:solidFill>
                            </a:rPr>
                            <a:t>mrad</a:t>
                          </a:r>
                          <a:r>
                            <a:rPr lang="en-US" sz="1600" dirty="0">
                              <a:solidFill>
                                <a:schemeClr val="accent3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35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</a:rPr>
                            <a:t>mrad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599134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0167D-F958-1D48-8257-50902B26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16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map, circle, diagram&#10;&#10;Description automatically generated">
            <a:extLst>
              <a:ext uri="{FF2B5EF4-FFF2-40B4-BE49-F238E27FC236}">
                <a16:creationId xmlns:a16="http://schemas.microsoft.com/office/drawing/2014/main" id="{19187039-058B-F26D-95DE-4C52516AC9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524" y="1597980"/>
            <a:ext cx="3653476" cy="4718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0C6917-87FB-6945-A059-DD6DEA5F3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Requirements/Constraints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34C24-B517-C14B-BEF8-35402EDB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683" y="1684949"/>
            <a:ext cx="5420458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Fit into the existing RHIC IR8 experimental hall between arcs 7 and 9.</a:t>
            </a:r>
          </a:p>
          <a:p>
            <a:r>
              <a:rPr lang="en-US" dirty="0"/>
              <a:t>Preference for a secondary focus.</a:t>
            </a:r>
          </a:p>
          <a:p>
            <a:r>
              <a:rPr lang="en-US" dirty="0"/>
              <a:t>Same accelerator equipment as in IR6 (spin rotators, snake and crab cavities).</a:t>
            </a:r>
          </a:p>
          <a:p>
            <a:r>
              <a:rPr lang="en-US" dirty="0"/>
              <a:t>Second colliding IR and detector not in project, but the ability to have one is in the project scope.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B5D6F-E727-B846-B88A-B98A521C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749FE2-13D0-1144-8F16-6D13D4113975}"/>
              </a:ext>
            </a:extLst>
          </p:cNvPr>
          <p:cNvSpPr txBox="1"/>
          <p:nvPr/>
        </p:nvSpPr>
        <p:spPr>
          <a:xfrm>
            <a:off x="7515296" y="3089382"/>
            <a:ext cx="518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Rear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28DDD-B963-ED42-8D30-A9C747B9F9F6}"/>
              </a:ext>
            </a:extLst>
          </p:cNvPr>
          <p:cNvSpPr txBox="1"/>
          <p:nvPr/>
        </p:nvSpPr>
        <p:spPr>
          <a:xfrm>
            <a:off x="7846733" y="3477510"/>
            <a:ext cx="789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3799553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C1CE-2A4E-E34B-95BC-2AC565CB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IR6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9B92-9161-7E46-959E-14C4D8B3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F98A7-4CF1-B444-BEE5-B99E456DEAD5}"/>
              </a:ext>
            </a:extLst>
          </p:cNvPr>
          <p:cNvSpPr txBox="1"/>
          <p:nvPr/>
        </p:nvSpPr>
        <p:spPr>
          <a:xfrm>
            <a:off x="1946031" y="136752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 </a:t>
            </a:r>
            <a:r>
              <a:rPr lang="en-US" dirty="0" err="1"/>
              <a:t>mrad</a:t>
            </a:r>
            <a:r>
              <a:rPr lang="en-US" dirty="0"/>
              <a:t> crossing angle</a:t>
            </a:r>
          </a:p>
        </p:txBody>
      </p:sp>
      <p:pic>
        <p:nvPicPr>
          <p:cNvPr id="30" name="Content Placeholder 13">
            <a:extLst>
              <a:ext uri="{FF2B5EF4-FFF2-40B4-BE49-F238E27FC236}">
                <a16:creationId xmlns:a16="http://schemas.microsoft.com/office/drawing/2014/main" id="{03C52F9A-F893-684F-A5A1-54A0634D1A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743" y="1736855"/>
            <a:ext cx="6747529" cy="49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4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802B-3C0F-894B-A36F-76E6373A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Primary Interaction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A5DF-1B1A-C546-A1E3-271EE8CD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6CC3529F-26BF-2B46-BC69-1274C6B7AE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427" y="1000503"/>
            <a:ext cx="6997147" cy="5176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5993B-6C9A-9643-A4E1-3D7D1DCBF6B6}"/>
              </a:ext>
            </a:extLst>
          </p:cNvPr>
          <p:cNvSpPr txBox="1"/>
          <p:nvPr/>
        </p:nvSpPr>
        <p:spPr>
          <a:xfrm>
            <a:off x="921873" y="2798005"/>
            <a:ext cx="1510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axis scales!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B6E8C-C6DE-D042-BB15-F02421EA4940}"/>
              </a:ext>
            </a:extLst>
          </p:cNvPr>
          <p:cNvSpPr txBox="1"/>
          <p:nvPr/>
        </p:nvSpPr>
        <p:spPr>
          <a:xfrm>
            <a:off x="275992" y="1146431"/>
            <a:ext cx="2014206" cy="646331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/>
              <a:t>Existing tunnel and</a:t>
            </a:r>
          </a:p>
          <a:p>
            <a:pPr algn="ctr"/>
            <a:r>
              <a:rPr lang="en-US" b="1" i="1"/>
              <a:t>experiment halls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C2894-E06C-FF4E-86C3-95B1502E5D8B}"/>
              </a:ext>
            </a:extLst>
          </p:cNvPr>
          <p:cNvSpPr txBox="1"/>
          <p:nvPr/>
        </p:nvSpPr>
        <p:spPr>
          <a:xfrm>
            <a:off x="9565653" y="1920842"/>
            <a:ext cx="262283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Focusing (quads)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as close to IP as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possible (~+/-5m!)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Tensions in magnet</a:t>
            </a: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high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large apertures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e/p magnet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proximity near IP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Chromaticity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focusing dependence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on particle 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C4178-00FD-5D4E-97A4-431328E959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974" y="176974"/>
            <a:ext cx="2468690" cy="1615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AE902A-C723-4249-967D-7BCDC8D6A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2" y="4356145"/>
            <a:ext cx="3578704" cy="19578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3A6D8-84AD-3041-9B97-566830999638}"/>
              </a:ext>
            </a:extLst>
          </p:cNvPr>
          <p:cNvSpPr txBox="1"/>
          <p:nvPr/>
        </p:nvSpPr>
        <p:spPr>
          <a:xfrm>
            <a:off x="186732" y="3915299"/>
            <a:ext cx="2919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25 mrad crab crossing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D9362-3112-0D42-872B-F9E27FE27CFC}"/>
              </a:ext>
            </a:extLst>
          </p:cNvPr>
          <p:cNvSpPr txBox="1"/>
          <p:nvPr/>
        </p:nvSpPr>
        <p:spPr>
          <a:xfrm>
            <a:off x="110532" y="5127905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A. Parker (SULI)</a:t>
            </a:r>
            <a:b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D. Higinbotham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807E5-CEC2-3D46-9628-16B1228C755E}"/>
              </a:ext>
            </a:extLst>
          </p:cNvPr>
          <p:cNvSpPr txBox="1"/>
          <p:nvPr/>
        </p:nvSpPr>
        <p:spPr>
          <a:xfrm rot="549435">
            <a:off x="3788227" y="2272337"/>
            <a:ext cx="12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6FF3"/>
                </a:solidFill>
              </a:rPr>
              <a:t>”Rear side”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50DF0B-E923-E644-82B8-D94FA7C53446}"/>
              </a:ext>
            </a:extLst>
          </p:cNvPr>
          <p:cNvSpPr txBox="1"/>
          <p:nvPr/>
        </p:nvSpPr>
        <p:spPr>
          <a:xfrm rot="549435">
            <a:off x="7542365" y="3275930"/>
            <a:ext cx="158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6FF3"/>
                </a:solidFill>
              </a:rPr>
              <a:t>”Forward side”</a:t>
            </a:r>
          </a:p>
        </p:txBody>
      </p:sp>
    </p:spTree>
    <p:extLst>
      <p:ext uri="{BB962C8B-B14F-4D97-AF65-F5344CB8AC3E}">
        <p14:creationId xmlns:p14="http://schemas.microsoft.com/office/powerpoint/2010/main" val="1836361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C1CE-2A4E-E34B-95BC-2AC565CB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IR8 full layout (colliding)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09B92-9161-7E46-959E-14C4D8B3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F98A7-4CF1-B444-BEE5-B99E456DEAD5}"/>
              </a:ext>
            </a:extLst>
          </p:cNvPr>
          <p:cNvSpPr txBox="1"/>
          <p:nvPr/>
        </p:nvSpPr>
        <p:spPr>
          <a:xfrm>
            <a:off x="1946031" y="1367523"/>
            <a:ext cx="788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 </a:t>
            </a:r>
            <a:r>
              <a:rPr lang="en-US" dirty="0" err="1"/>
              <a:t>mrad</a:t>
            </a:r>
            <a:r>
              <a:rPr lang="en-US" dirty="0"/>
              <a:t> crossing angle (driven by accelerator geometry).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Second focus point at ~45m.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for similar accelerator equipment as IR6.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4E98DF-F118-0549-B7CF-DDDE8384B1ED}"/>
              </a:ext>
            </a:extLst>
          </p:cNvPr>
          <p:cNvSpPr/>
          <p:nvPr/>
        </p:nvSpPr>
        <p:spPr>
          <a:xfrm>
            <a:off x="5073603" y="3200680"/>
            <a:ext cx="2274277" cy="1559169"/>
          </a:xfrm>
          <a:prstGeom prst="rect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FF4544-894D-A744-A48C-033611425649}"/>
              </a:ext>
            </a:extLst>
          </p:cNvPr>
          <p:cNvCxnSpPr>
            <a:cxnSpLocks/>
          </p:cNvCxnSpPr>
          <p:nvPr/>
        </p:nvCxnSpPr>
        <p:spPr>
          <a:xfrm>
            <a:off x="3846366" y="2898217"/>
            <a:ext cx="223936" cy="602929"/>
          </a:xfrm>
          <a:prstGeom prst="straightConnector1">
            <a:avLst/>
          </a:prstGeom>
          <a:ln w="28575">
            <a:solidFill>
              <a:srgbClr val="0000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2B59EF-AF30-DD44-B0B7-25270DCFAAA9}"/>
              </a:ext>
            </a:extLst>
          </p:cNvPr>
          <p:cNvCxnSpPr>
            <a:cxnSpLocks/>
          </p:cNvCxnSpPr>
          <p:nvPr/>
        </p:nvCxnSpPr>
        <p:spPr>
          <a:xfrm flipV="1">
            <a:off x="8409844" y="2602524"/>
            <a:ext cx="253510" cy="591387"/>
          </a:xfrm>
          <a:prstGeom prst="straightConnector1">
            <a:avLst/>
          </a:prstGeom>
          <a:ln w="28575">
            <a:solidFill>
              <a:srgbClr val="0000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FD96E7-007B-784D-BCA2-779B2BA609B2}"/>
              </a:ext>
            </a:extLst>
          </p:cNvPr>
          <p:cNvCxnSpPr>
            <a:cxnSpLocks/>
          </p:cNvCxnSpPr>
          <p:nvPr/>
        </p:nvCxnSpPr>
        <p:spPr>
          <a:xfrm flipH="1" flipV="1">
            <a:off x="4454769" y="3200679"/>
            <a:ext cx="156796" cy="3976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FEC98F-72E7-CF45-8675-2F7F82E3443D}"/>
              </a:ext>
            </a:extLst>
          </p:cNvPr>
          <p:cNvCxnSpPr>
            <a:cxnSpLocks/>
          </p:cNvCxnSpPr>
          <p:nvPr/>
        </p:nvCxnSpPr>
        <p:spPr>
          <a:xfrm flipH="1">
            <a:off x="8011259" y="4442540"/>
            <a:ext cx="159727" cy="2945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text, diagram, plan, line&#10;&#10;Description automatically generated">
            <a:extLst>
              <a:ext uri="{FF2B5EF4-FFF2-40B4-BE49-F238E27FC236}">
                <a16:creationId xmlns:a16="http://schemas.microsoft.com/office/drawing/2014/main" id="{585B4F02-8D88-5D35-A8F6-62B79BC6F9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750" y="2346652"/>
            <a:ext cx="7720600" cy="40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74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F45C7-E655-DE43-96DD-B8E53A2B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IR8 near IR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1567D-0D18-4E40-AA8A-920D9A62F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7E682-8E51-2E47-AAEA-9625B7C211BF}"/>
              </a:ext>
            </a:extLst>
          </p:cNvPr>
          <p:cNvSpPr txBox="1"/>
          <p:nvPr/>
        </p:nvSpPr>
        <p:spPr>
          <a:xfrm>
            <a:off x="2152650" y="1690690"/>
            <a:ext cx="7606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available for luminosity monitor, low Q2 tagger etc..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ancillary detectors in outgoing hadron beam side (Forward) integrated</a:t>
            </a:r>
          </a:p>
        </p:txBody>
      </p:sp>
      <p:pic>
        <p:nvPicPr>
          <p:cNvPr id="11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A822EEA9-BA1C-454C-BB57-53E8B6951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00" y="2465080"/>
            <a:ext cx="5105400" cy="3822700"/>
          </a:xfrm>
        </p:spPr>
      </p:pic>
    </p:spTree>
    <p:extLst>
      <p:ext uri="{BB962C8B-B14F-4D97-AF65-F5344CB8AC3E}">
        <p14:creationId xmlns:p14="http://schemas.microsoft.com/office/powerpoint/2010/main" val="3954666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8FDF2F-BEE5-274A-BEB7-03B057A738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634" y="1819834"/>
            <a:ext cx="2884638" cy="3971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A04667E-2857-4D48-9A8F-1EEB231509D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52650" y="36883"/>
                <a:ext cx="78867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Acceptance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A04667E-2857-4D48-9A8F-1EEB23150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52650" y="36883"/>
                <a:ext cx="7886700" cy="1325563"/>
              </a:xfrm>
              <a:blipFill>
                <a:blip r:embed="rId3"/>
                <a:stretch>
                  <a:fillRect l="-2733" t="-754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2F91D-004A-A945-805D-DB295F1391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23374" y="1301263"/>
                <a:ext cx="6746904" cy="5426071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dirty="0"/>
                  <a:t>  - fraction of the longitudinal momentum relative to hadron 	beam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  - fraction of the transverse momentum relative to hadron 	beam (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800" dirty="0"/>
                  <a:t> 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 acceptance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𝑚𝑖𝑛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</a:rPr>
                      <m:t>&gt;10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𝐼𝑃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=10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dirty="0"/>
                  <a:t>  acceptance at 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&lt;1−10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=1−10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𝑛𝑑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sub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1800" dirty="0"/>
              </a:p>
              <a:p>
                <a:r>
                  <a:rPr lang="en-US" sz="1800" dirty="0"/>
                  <a:t>Secondary focus allow for  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𝐷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sub>
                        </m:sSub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≫</m:t>
                    </m:r>
                    <m:rad>
                      <m:radPr>
                        <m:degHide m:val="on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𝛽𝜖</m:t>
                        </m:r>
                      </m:e>
                    </m:rad>
                  </m:oMath>
                </a14:m>
                <a:endParaRPr lang="en-US" sz="1800" dirty="0"/>
              </a:p>
              <a:p>
                <a:r>
                  <a:rPr lang="en-US" sz="1800" dirty="0"/>
                  <a:t>Can reach the fundamental limit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&lt;1−10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sub>
                    </m:sSub>
                  </m:oMath>
                </a14:m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2F91D-004A-A945-805D-DB295F139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23374" y="1301263"/>
                <a:ext cx="6746904" cy="5426071"/>
              </a:xfrm>
              <a:blipFill>
                <a:blip r:embed="rId4"/>
                <a:stretch>
                  <a:fillRect l="-563" t="-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E8AA3-F904-5F42-8887-E421A3D3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91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E3F1E-538C-5241-877C-5B9FC1B34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88FE4B-1C64-F24A-87EE-7218B7D0E4BB}"/>
              </a:ext>
            </a:extLst>
          </p:cNvPr>
          <p:cNvSpPr/>
          <p:nvPr/>
        </p:nvSpPr>
        <p:spPr>
          <a:xfrm>
            <a:off x="8850924" y="2977663"/>
            <a:ext cx="1512277" cy="1535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851DC0-5094-FF40-A0C9-602F60D5F044}"/>
                  </a:ext>
                </a:extLst>
              </p:cNvPr>
              <p:cNvSpPr txBox="1"/>
              <p:nvPr/>
            </p:nvSpPr>
            <p:spPr>
              <a:xfrm>
                <a:off x="8404195" y="166751"/>
                <a:ext cx="229174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AE535"/>
                    </a:solidFill>
                  </a:rPr>
                  <a:t>Neutrons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FAE53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±5</m:t>
                    </m:r>
                  </m:oMath>
                </a14:m>
                <a:r>
                  <a:rPr lang="en-US" sz="1400" dirty="0">
                    <a:solidFill>
                      <a:srgbClr val="FAE535"/>
                    </a:solidFill>
                  </a:rPr>
                  <a:t> mrad</a:t>
                </a:r>
              </a:p>
              <a:p>
                <a:r>
                  <a:rPr lang="en-US" sz="1400" dirty="0">
                    <a:solidFill>
                      <a:schemeClr val="accent2"/>
                    </a:solidFill>
                  </a:rPr>
                  <a:t>Protons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±5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</a:rPr>
                  <a:t> mrad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400" dirty="0">
                  <a:solidFill>
                    <a:schemeClr val="accent2"/>
                  </a:solidFill>
                </a:endParaRPr>
              </a:p>
              <a:p>
                <a:r>
                  <a:rPr lang="en-US" sz="1400" dirty="0">
                    <a:solidFill>
                      <a:srgbClr val="C7C7FF"/>
                    </a:solidFill>
                  </a:rPr>
                  <a:t>Protons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C7C7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±5</m:t>
                    </m:r>
                  </m:oMath>
                </a14:m>
                <a:r>
                  <a:rPr lang="en-US" sz="1400" dirty="0">
                    <a:solidFill>
                      <a:srgbClr val="C7C7FF"/>
                    </a:solidFill>
                  </a:rPr>
                  <a:t> mrad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C7C7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C7C7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400" i="1">
                            <a:solidFill>
                              <a:srgbClr val="C7C7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400" i="1">
                        <a:solidFill>
                          <a:srgbClr val="C7C7FF"/>
                        </a:solidFill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sz="1400" dirty="0">
                  <a:solidFill>
                    <a:srgbClr val="C7C7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8851DC0-5094-FF40-A0C9-602F60D5F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195" y="166751"/>
                <a:ext cx="2291745" cy="738664"/>
              </a:xfrm>
              <a:prstGeom prst="rect">
                <a:avLst/>
              </a:prstGeom>
              <a:blipFill>
                <a:blip r:embed="rId2"/>
                <a:stretch>
                  <a:fillRect l="-54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F30EA62-92E8-7746-9ABE-AF4F376CBCAF}"/>
              </a:ext>
            </a:extLst>
          </p:cNvPr>
          <p:cNvSpPr txBox="1"/>
          <p:nvPr/>
        </p:nvSpPr>
        <p:spPr>
          <a:xfrm>
            <a:off x="2044658" y="1440340"/>
            <a:ext cx="4203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using </a:t>
            </a:r>
            <a:r>
              <a:rPr lang="en-US" dirty="0" err="1"/>
              <a:t>NbTi</a:t>
            </a:r>
            <a:r>
              <a:rPr lang="en-US" dirty="0"/>
              <a:t> magnets.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Final focusing quads and the dipoles properties (apertures, lengths etc..) was optimized for forward scattering neutron and proton acceptance.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82878D-82A7-244E-91F9-0701B88BF70D}"/>
              </a:ext>
            </a:extLst>
          </p:cNvPr>
          <p:cNvSpPr txBox="1">
            <a:spLocks/>
          </p:cNvSpPr>
          <p:nvPr/>
        </p:nvSpPr>
        <p:spPr>
          <a:xfrm>
            <a:off x="2305050" y="1343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IR8 forward acceptance</a:t>
            </a:r>
          </a:p>
        </p:txBody>
      </p:sp>
      <p:pic>
        <p:nvPicPr>
          <p:cNvPr id="9" name="Picture 8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FEDB59F8-E6C1-0D8E-D12F-D70A492FE5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49" y="3745523"/>
            <a:ext cx="3674146" cy="2560320"/>
          </a:xfrm>
          <a:prstGeom prst="rect">
            <a:avLst/>
          </a:prstGeom>
        </p:spPr>
      </p:pic>
      <p:pic>
        <p:nvPicPr>
          <p:cNvPr id="12" name="Picture 11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96F83BF4-E53C-6576-5D12-CBF1392FA6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310" y="3745523"/>
            <a:ext cx="3674146" cy="2560320"/>
          </a:xfrm>
          <a:prstGeom prst="rect">
            <a:avLst/>
          </a:prstGeom>
        </p:spPr>
      </p:pic>
      <p:pic>
        <p:nvPicPr>
          <p:cNvPr id="14" name="Picture 13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6F40EA1A-719F-4829-C81C-6FFABF7E23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310" y="1102229"/>
            <a:ext cx="3674146" cy="2560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131D2B-FE17-04FD-8A1C-F63612CE1A6B}"/>
              </a:ext>
            </a:extLst>
          </p:cNvPr>
          <p:cNvSpPr txBox="1"/>
          <p:nvPr/>
        </p:nvSpPr>
        <p:spPr>
          <a:xfrm>
            <a:off x="6504359" y="3789914"/>
            <a:ext cx="825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100GeV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4AE3C-6C9F-7A43-268E-88EFC4F2F17A}"/>
              </a:ext>
            </a:extLst>
          </p:cNvPr>
          <p:cNvSpPr txBox="1"/>
          <p:nvPr/>
        </p:nvSpPr>
        <p:spPr>
          <a:xfrm>
            <a:off x="2333330" y="3789914"/>
            <a:ext cx="825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41GeV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5466C-0744-EE30-3D0B-BD0EB5899622}"/>
              </a:ext>
            </a:extLst>
          </p:cNvPr>
          <p:cNvSpPr txBox="1"/>
          <p:nvPr/>
        </p:nvSpPr>
        <p:spPr>
          <a:xfrm>
            <a:off x="6496946" y="1141190"/>
            <a:ext cx="825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275GeV</a:t>
            </a:r>
          </a:p>
        </p:txBody>
      </p:sp>
    </p:spTree>
    <p:extLst>
      <p:ext uri="{BB962C8B-B14F-4D97-AF65-F5344CB8AC3E}">
        <p14:creationId xmlns:p14="http://schemas.microsoft.com/office/powerpoint/2010/main" val="1772014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D2EA3-4414-7C43-B071-71BF12E9D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9941"/>
            <a:ext cx="7886700" cy="1325563"/>
          </a:xfrm>
        </p:spPr>
        <p:txBody>
          <a:bodyPr/>
          <a:lstStyle/>
          <a:p>
            <a:r>
              <a:rPr lang="en-US" dirty="0"/>
              <a:t>IR8 second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F58F5-6507-794D-89F7-C77EC85E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F37DE-45BA-FF4E-84E0-CB169E447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096" y="1830226"/>
            <a:ext cx="4749800" cy="162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A7E161-0311-6748-9C28-F12A39731248}"/>
                  </a:ext>
                </a:extLst>
              </p:cNvPr>
              <p:cNvSpPr txBox="1"/>
              <p:nvPr/>
            </p:nvSpPr>
            <p:spPr>
              <a:xfrm>
                <a:off x="1838326" y="4061919"/>
                <a:ext cx="4461561" cy="1592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Optimal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𝑛𝑑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𝑅𝑃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the current design,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&lt;0.993</m:t>
                    </m:r>
                  </m:oMath>
                </a14:m>
                <a:r>
                  <a:rPr lang="en-US" dirty="0"/>
                  <a:t>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Limit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baseline="-25000" dirty="0"/>
                  <a:t> </a:t>
                </a:r>
                <a:r>
                  <a:rPr lang="en-US" dirty="0"/>
                  <a:t>for the given momentum spread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0.9932</m:t>
                    </m:r>
                  </m:oMath>
                </a14:m>
                <a:r>
                  <a:rPr lang="en-US" dirty="0"/>
                  <a:t> at 275GeV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A7E161-0311-6748-9C28-F12A39731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326" y="4061919"/>
                <a:ext cx="4461561" cy="1592167"/>
              </a:xfrm>
              <a:prstGeom prst="rect">
                <a:avLst/>
              </a:prstGeom>
              <a:blipFill>
                <a:blip r:embed="rId3"/>
                <a:stretch>
                  <a:fillRect l="-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892ECE7E-6E17-7547-93F0-86467A6D89AF}"/>
              </a:ext>
            </a:extLst>
          </p:cNvPr>
          <p:cNvGrpSpPr/>
          <p:nvPr/>
        </p:nvGrpSpPr>
        <p:grpSpPr>
          <a:xfrm>
            <a:off x="6808063" y="4061919"/>
            <a:ext cx="3683852" cy="1768879"/>
            <a:chOff x="5012210" y="3733081"/>
            <a:chExt cx="3683852" cy="17688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A8B797-324B-724F-B8E3-28B790AEB08B}"/>
                </a:ext>
              </a:extLst>
            </p:cNvPr>
            <p:cNvSpPr txBox="1"/>
            <p:nvPr/>
          </p:nvSpPr>
          <p:spPr>
            <a:xfrm>
              <a:off x="5192922" y="3733081"/>
              <a:ext cx="3503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Parameters at the 2</a:t>
              </a:r>
              <a:r>
                <a:rPr lang="en-US" sz="1200" baseline="30000" dirty="0"/>
                <a:t>nd</a:t>
              </a:r>
              <a:r>
                <a:rPr lang="en-US" sz="1200" dirty="0"/>
                <a:t> focus for different energies</a:t>
              </a:r>
            </a:p>
          </p:txBody>
        </p:sp>
        <p:pic>
          <p:nvPicPr>
            <p:cNvPr id="6" name="Picture 5" descr="A picture containing text, screenshot, font, number&#10;&#10;Description automatically generated">
              <a:extLst>
                <a:ext uri="{FF2B5EF4-FFF2-40B4-BE49-F238E27FC236}">
                  <a16:creationId xmlns:a16="http://schemas.microsoft.com/office/drawing/2014/main" id="{5AFB3D57-7752-51AE-D19C-FF9652763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2210" y="4031028"/>
              <a:ext cx="3503140" cy="1470932"/>
            </a:xfrm>
            <a:prstGeom prst="rect">
              <a:avLst/>
            </a:prstGeom>
          </p:spPr>
        </p:pic>
      </p:grpSp>
      <p:pic>
        <p:nvPicPr>
          <p:cNvPr id="14" name="Picture 13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58398FA9-9399-8FA0-7FFC-8D3C653429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368925"/>
            <a:ext cx="4114800" cy="247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6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5734E-CE02-C248-A159-A33B0DE1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3823"/>
            <a:ext cx="7886700" cy="1325563"/>
          </a:xfrm>
        </p:spPr>
        <p:txBody>
          <a:bodyPr/>
          <a:lstStyle/>
          <a:p>
            <a:r>
              <a:rPr lang="en-US" dirty="0"/>
              <a:t>IR8 hadron optics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C09CD-7EB0-1648-8474-BE2B5F00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5E21C-2B03-FD42-9B21-A7C60E79CACE}"/>
              </a:ext>
            </a:extLst>
          </p:cNvPr>
          <p:cNvSpPr txBox="1"/>
          <p:nvPr/>
        </p:nvSpPr>
        <p:spPr>
          <a:xfrm>
            <a:off x="1815548" y="1149674"/>
            <a:ext cx="4555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matching space requires some high gradient magnets (quadrupoles) than what is available from existing RHIC magnets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Near IR magnet include 7 FFQs, 2 Dipoles, 1 corrector and B0.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All magnets are assumed to be </a:t>
            </a:r>
            <a:r>
              <a:rPr lang="en-US" dirty="0" err="1">
                <a:sym typeface="Wingdings" pitchFamily="2" charset="2"/>
              </a:rPr>
              <a:t>NbTi</a:t>
            </a:r>
            <a:endParaRPr lang="en-US" dirty="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06705CE7-2B84-494B-9D64-00C4A59E095E}"/>
              </a:ext>
            </a:extLst>
          </p:cNvPr>
          <p:cNvGraphicFramePr>
            <a:graphicFrameLocks noGrp="1"/>
          </p:cNvGraphicFramePr>
          <p:nvPr/>
        </p:nvGraphicFramePr>
        <p:xfrm>
          <a:off x="2488771" y="2827664"/>
          <a:ext cx="2897016" cy="1097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805">
                  <a:extLst>
                    <a:ext uri="{9D8B030D-6E8A-4147-A177-3AD203B41FA5}">
                      <a16:colId xmlns:a16="http://schemas.microsoft.com/office/drawing/2014/main" val="3691373025"/>
                    </a:ext>
                  </a:extLst>
                </a:gridCol>
                <a:gridCol w="771326">
                  <a:extLst>
                    <a:ext uri="{9D8B030D-6E8A-4147-A177-3AD203B41FA5}">
                      <a16:colId xmlns:a16="http://schemas.microsoft.com/office/drawing/2014/main" val="125553250"/>
                    </a:ext>
                  </a:extLst>
                </a:gridCol>
                <a:gridCol w="741885">
                  <a:extLst>
                    <a:ext uri="{9D8B030D-6E8A-4147-A177-3AD203B41FA5}">
                      <a16:colId xmlns:a16="http://schemas.microsoft.com/office/drawing/2014/main" val="3607348210"/>
                    </a:ext>
                  </a:extLst>
                </a:gridCol>
              </a:tblGrid>
              <a:tr h="3658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Magnets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776543"/>
                  </a:ext>
                </a:extLst>
              </a:tr>
              <a:tr h="3658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Quadrupoles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37567"/>
                  </a:ext>
                </a:extLst>
              </a:tr>
              <a:tr h="3658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Dipoles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783599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407EFADB-E5E7-1547-D50D-0D1F50B57F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879" y="3998150"/>
            <a:ext cx="4114800" cy="2471624"/>
          </a:xfrm>
          <a:prstGeom prst="rect">
            <a:avLst/>
          </a:prstGeom>
        </p:spPr>
      </p:pic>
      <p:pic>
        <p:nvPicPr>
          <p:cNvPr id="11" name="Picture 10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2DDE7A88-210E-373B-D31D-AB6000486E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5" y="3998150"/>
            <a:ext cx="4114800" cy="2471624"/>
          </a:xfrm>
          <a:prstGeom prst="rect">
            <a:avLst/>
          </a:prstGeom>
        </p:spPr>
      </p:pic>
      <p:pic>
        <p:nvPicPr>
          <p:cNvPr id="15" name="Picture 1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91DF9465-B9BE-594F-FFFB-5E3A4842AB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5" y="1359385"/>
            <a:ext cx="4114800" cy="24716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59EB72-90CB-6E4D-BB2A-DC539038ED02}"/>
              </a:ext>
            </a:extLst>
          </p:cNvPr>
          <p:cNvSpPr txBox="1"/>
          <p:nvPr/>
        </p:nvSpPr>
        <p:spPr>
          <a:xfrm>
            <a:off x="6806213" y="1642515"/>
            <a:ext cx="825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275GeV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CB3783-6981-0C17-9FB7-32CBDBAF4167}"/>
              </a:ext>
            </a:extLst>
          </p:cNvPr>
          <p:cNvSpPr txBox="1"/>
          <p:nvPr/>
        </p:nvSpPr>
        <p:spPr>
          <a:xfrm>
            <a:off x="6807692" y="4262912"/>
            <a:ext cx="825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100GeV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70C922-7019-2D20-4DF4-25C43B6EBE0E}"/>
              </a:ext>
            </a:extLst>
          </p:cNvPr>
          <p:cNvSpPr txBox="1"/>
          <p:nvPr/>
        </p:nvSpPr>
        <p:spPr>
          <a:xfrm>
            <a:off x="2361462" y="4269291"/>
            <a:ext cx="825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41GeV</a:t>
            </a:r>
          </a:p>
        </p:txBody>
      </p:sp>
    </p:spTree>
    <p:extLst>
      <p:ext uri="{BB962C8B-B14F-4D97-AF65-F5344CB8AC3E}">
        <p14:creationId xmlns:p14="http://schemas.microsoft.com/office/powerpoint/2010/main" val="2226371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CC32F-6983-3043-9527-0B9B334B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19355"/>
            <a:ext cx="7886700" cy="1325563"/>
          </a:xfrm>
        </p:spPr>
        <p:txBody>
          <a:bodyPr/>
          <a:lstStyle/>
          <a:p>
            <a:r>
              <a:rPr lang="en-US" dirty="0"/>
              <a:t>IR8 electron optics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D845C-86B2-BB48-9583-34E101F5E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236418"/>
            <a:ext cx="7886700" cy="4351338"/>
          </a:xfrm>
        </p:spPr>
        <p:txBody>
          <a:bodyPr/>
          <a:lstStyle/>
          <a:p>
            <a:r>
              <a:rPr lang="en-US" dirty="0"/>
              <a:t>Optics and design similar to IR6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21FB1-DD36-EC4C-A4A0-F4EC72163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80D58-E616-204E-8F82-C0515A862A44}"/>
              </a:ext>
            </a:extLst>
          </p:cNvPr>
          <p:cNvSpPr txBox="1"/>
          <p:nvPr/>
        </p:nvSpPr>
        <p:spPr>
          <a:xfrm>
            <a:off x="4762140" y="5748651"/>
            <a:ext cx="61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1E2B5-78A7-F245-B0BE-A3139E0FFC38}"/>
              </a:ext>
            </a:extLst>
          </p:cNvPr>
          <p:cNvSpPr txBox="1"/>
          <p:nvPr/>
        </p:nvSpPr>
        <p:spPr>
          <a:xfrm>
            <a:off x="6529543" y="5760720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pic>
        <p:nvPicPr>
          <p:cNvPr id="6" name="Picture 5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9A4F5FB6-71A8-3843-0B6D-914426EAF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546" y="1947146"/>
            <a:ext cx="6326909" cy="38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1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3E6E026-9D89-C649-87A2-A597FF96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/>
          <a:lstStyle/>
          <a:p>
            <a:r>
              <a:rPr lang="en-US" dirty="0"/>
              <a:t>Constraints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4CB56-5CE4-CC4E-8920-3C13861ECA9F}"/>
              </a:ext>
            </a:extLst>
          </p:cNvPr>
          <p:cNvSpPr txBox="1"/>
          <p:nvPr/>
        </p:nvSpPr>
        <p:spPr>
          <a:xfrm>
            <a:off x="2051539" y="1195755"/>
            <a:ext cx="23634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for magnets.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Geometry of the experimental hall.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Optics requirements for specific regions (</a:t>
            </a:r>
            <a:r>
              <a:rPr lang="en-US" dirty="0" err="1"/>
              <a:t>eg</a:t>
            </a:r>
            <a:r>
              <a:rPr lang="en-US" dirty="0"/>
              <a:t>: crab cavities)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ECB839BB-0434-7F1C-5C08-3510443E45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765" y="4118922"/>
            <a:ext cx="5057691" cy="1891495"/>
          </a:xfrm>
          <a:prstGeom prst="rect">
            <a:avLst/>
          </a:prstGeom>
        </p:spPr>
      </p:pic>
      <p:pic>
        <p:nvPicPr>
          <p:cNvPr id="5" name="Picture 4" descr="A picture containing diagram, technical drawing, plan, text&#10;&#10;Description automatically generated">
            <a:extLst>
              <a:ext uri="{FF2B5EF4-FFF2-40B4-BE49-F238E27FC236}">
                <a16:creationId xmlns:a16="http://schemas.microsoft.com/office/drawing/2014/main" id="{3363D3E9-AF01-38D9-5B6E-18B16DFCD3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219" y="3948130"/>
            <a:ext cx="3288145" cy="2062287"/>
          </a:xfrm>
          <a:prstGeom prst="rect">
            <a:avLst/>
          </a:prstGeom>
        </p:spPr>
      </p:pic>
      <p:pic>
        <p:nvPicPr>
          <p:cNvPr id="6" name="Picture 5" descr="A diagram of a machine&#10;&#10;Description automatically generated with low confidence">
            <a:extLst>
              <a:ext uri="{FF2B5EF4-FFF2-40B4-BE49-F238E27FC236}">
                <a16:creationId xmlns:a16="http://schemas.microsoft.com/office/drawing/2014/main" id="{F46FBD74-5613-8A58-A6BD-627E6305F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203" y="888316"/>
            <a:ext cx="5678780" cy="30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79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C4878-D9D2-394C-8682-00B65C6C3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2</a:t>
            </a:r>
            <a:r>
              <a:rPr lang="en-US" baseline="30000" dirty="0"/>
              <a:t>nd</a:t>
            </a:r>
            <a:r>
              <a:rPr lang="en-US" dirty="0"/>
              <a:t> IR (IR8)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C9B37-4E80-6848-8ECD-E5CEBABD5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Second colliding IR and detector not in project, but the ability to have one is in the project scope.</a:t>
            </a:r>
          </a:p>
          <a:p>
            <a:r>
              <a:rPr lang="en-US" dirty="0"/>
              <a:t>This is a Pre-conceptual design.</a:t>
            </a:r>
          </a:p>
          <a:p>
            <a:r>
              <a:rPr lang="en-US" dirty="0"/>
              <a:t>The IR8 with the second focus adds complementarity to IR6.</a:t>
            </a:r>
          </a:p>
          <a:p>
            <a:r>
              <a:rPr lang="en-US" dirty="0"/>
              <a:t>Work to be done includes, </a:t>
            </a:r>
          </a:p>
          <a:p>
            <a:pPr lvl="1"/>
            <a:r>
              <a:rPr lang="en-US" strike="sngStrike" dirty="0"/>
              <a:t>Crab cavity space requirement for the 35 </a:t>
            </a:r>
            <a:r>
              <a:rPr lang="en-US" strike="sngStrike" dirty="0" err="1"/>
              <a:t>mrad</a:t>
            </a:r>
            <a:r>
              <a:rPr lang="en-US" strike="sngStrike" dirty="0"/>
              <a:t> crossing angle.</a:t>
            </a:r>
          </a:p>
          <a:p>
            <a:pPr lvl="1"/>
            <a:r>
              <a:rPr lang="en-US" strike="sngStrike" dirty="0"/>
              <a:t>Clearance check for the RCS (Rapid Cycling Synchrotron) bypass.</a:t>
            </a:r>
          </a:p>
          <a:p>
            <a:pPr lvl="1"/>
            <a:r>
              <a:rPr lang="en-US" strike="sngStrike" dirty="0"/>
              <a:t>Account for luminosity sharing by moving the IP by 0.2975m away from IR6.</a:t>
            </a:r>
          </a:p>
          <a:p>
            <a:pPr lvl="1"/>
            <a:r>
              <a:rPr lang="en-US" strike="sngStrike" dirty="0"/>
              <a:t>Low energy lattices (41,100 for protons and 5,10 for electrons)</a:t>
            </a:r>
          </a:p>
          <a:p>
            <a:pPr lvl="1"/>
            <a:r>
              <a:rPr lang="en-US" dirty="0"/>
              <a:t>Further study needed for the feasibility of the IR magnets.</a:t>
            </a:r>
          </a:p>
          <a:p>
            <a:pPr lvl="1"/>
            <a:r>
              <a:rPr lang="en-US" dirty="0"/>
              <a:t>Nb3Sn magnets are being evaluated as an option.</a:t>
            </a:r>
          </a:p>
          <a:p>
            <a:pPr lvl="1"/>
            <a:r>
              <a:rPr lang="en-US" dirty="0"/>
              <a:t>Chromaticity compensation with two IR’s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B0E8E-05BA-624A-8708-DC8CE7CD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DF3DB-9E9D-B8A3-5720-42BEA5226541}"/>
              </a:ext>
            </a:extLst>
          </p:cNvPr>
          <p:cNvSpPr txBox="1"/>
          <p:nvPr/>
        </p:nvSpPr>
        <p:spPr>
          <a:xfrm>
            <a:off x="8934285" y="99276"/>
            <a:ext cx="164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IR8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84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4C2C-0306-FDEB-6D2E-D5684077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Primary Interaction Region (HSR forward)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BC072-2152-9D8B-5B0E-A519D311D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98222"/>
            <a:ext cx="3720215" cy="4878741"/>
          </a:xfrm>
        </p:spPr>
        <p:txBody>
          <a:bodyPr>
            <a:normAutofit/>
          </a:bodyPr>
          <a:lstStyle/>
          <a:p>
            <a:r>
              <a:rPr lang="en-US"/>
              <a:t>HSR forward region most constrained</a:t>
            </a:r>
          </a:p>
          <a:p>
            <a:pPr lvl="1"/>
            <a:r>
              <a:rPr lang="en-US"/>
              <a:t>Close path to arc</a:t>
            </a:r>
          </a:p>
          <a:p>
            <a:pPr lvl="1"/>
            <a:r>
              <a:rPr lang="en-US">
                <a:latin typeface="Symbol" pitchFamily="2" charset="2"/>
              </a:rPr>
              <a:t>b</a:t>
            </a:r>
            <a:r>
              <a:rPr lang="en-US"/>
              <a:t>* 5.5cm for lumi</a:t>
            </a:r>
          </a:p>
          <a:p>
            <a:pPr lvl="1"/>
            <a:r>
              <a:rPr lang="en-US"/>
              <a:t>Maximize acceptance (p</a:t>
            </a:r>
            <a:r>
              <a:rPr lang="en-US" baseline="-25000"/>
              <a:t>t</a:t>
            </a:r>
            <a:r>
              <a:rPr lang="en-US"/>
              <a:t>=1.23 GeV/c) </a:t>
            </a:r>
          </a:p>
          <a:p>
            <a:pPr lvl="1"/>
            <a:r>
              <a:rPr lang="en-US"/>
              <a:t>Minimize fringe fields on ESR</a:t>
            </a:r>
          </a:p>
          <a:p>
            <a:pPr lvl="1"/>
            <a:r>
              <a:rPr lang="en-US"/>
              <a:t>Support crab cavity and spin rotator requirements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4C395-3D33-A686-B84B-65835E0B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r>
              <a:rPr lang="en-US"/>
              <a:t>/20</a:t>
            </a:r>
            <a:endParaRPr lang="en-US" dirty="0"/>
          </a:p>
        </p:txBody>
      </p:sp>
      <p:pic>
        <p:nvPicPr>
          <p:cNvPr id="7" name="Picture 6" descr="A picture containing screenshot, line, plot, diagram&#10;&#10;Description automatically generated">
            <a:extLst>
              <a:ext uri="{FF2B5EF4-FFF2-40B4-BE49-F238E27FC236}">
                <a16:creationId xmlns:a16="http://schemas.microsoft.com/office/drawing/2014/main" id="{CCCF978B-0CE7-0024-95E5-87BD727F76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635" y="1038818"/>
            <a:ext cx="8115758" cy="3197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BF14AC-3089-9889-44B5-4E604D41A76A}"/>
              </a:ext>
            </a:extLst>
          </p:cNvPr>
          <p:cNvSpPr txBox="1"/>
          <p:nvPr/>
        </p:nvSpPr>
        <p:spPr>
          <a:xfrm>
            <a:off x="4849793" y="2314409"/>
            <a:ext cx="1669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B: Dipoles</a:t>
            </a:r>
          </a:p>
          <a:p>
            <a:r>
              <a:rPr lang="en-US"/>
              <a:t>Q: Quadrupoles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D623B5-1E52-E505-89C2-4EADD52ED4E6}"/>
              </a:ext>
            </a:extLst>
          </p:cNvPr>
          <p:cNvGrpSpPr/>
          <p:nvPr/>
        </p:nvGrpSpPr>
        <p:grpSpPr>
          <a:xfrm>
            <a:off x="4687676" y="4339120"/>
            <a:ext cx="6943381" cy="2278104"/>
            <a:chOff x="5435680" y="4305401"/>
            <a:chExt cx="5231187" cy="1716338"/>
          </a:xfrm>
        </p:grpSpPr>
        <p:pic>
          <p:nvPicPr>
            <p:cNvPr id="10" name="Picture 9" descr="A picture containing text, line, plot, diagram&#10;&#10;Description automatically generated">
              <a:extLst>
                <a:ext uri="{FF2B5EF4-FFF2-40B4-BE49-F238E27FC236}">
                  <a16:creationId xmlns:a16="http://schemas.microsoft.com/office/drawing/2014/main" id="{A567AEE2-A266-9D41-B48E-773F5F73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35680" y="4305401"/>
              <a:ext cx="5231187" cy="1347006"/>
            </a:xfrm>
            <a:prstGeom prst="rect">
              <a:avLst/>
            </a:prstGeom>
          </p:spPr>
        </p:pic>
        <p:pic>
          <p:nvPicPr>
            <p:cNvPr id="11" name="Picture 10" descr="A picture containing text, line, plot, diagram&#10;&#10;Description automatically generated">
              <a:extLst>
                <a:ext uri="{FF2B5EF4-FFF2-40B4-BE49-F238E27FC236}">
                  <a16:creationId xmlns:a16="http://schemas.microsoft.com/office/drawing/2014/main" id="{55C9103A-58C6-19E1-DE2A-614407B60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35680" y="5652407"/>
              <a:ext cx="5231187" cy="36933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71E53AD-038D-B5A8-E052-BCCCFF2A6BA1}"/>
              </a:ext>
            </a:extLst>
          </p:cNvPr>
          <p:cNvSpPr txBox="1"/>
          <p:nvPr/>
        </p:nvSpPr>
        <p:spPr>
          <a:xfrm>
            <a:off x="7102145" y="1113556"/>
            <a:ext cx="508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5"/>
              </a:rPr>
              <a:t>https://www.ipac23.org/preproc/pdf/MOPL158.pdf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1391C-2139-D881-4EB2-C94123F26583}"/>
              </a:ext>
            </a:extLst>
          </p:cNvPr>
          <p:cNvSpPr txBox="1"/>
          <p:nvPr/>
        </p:nvSpPr>
        <p:spPr>
          <a:xfrm>
            <a:off x="5684316" y="58691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2E42E7-A832-28B2-F1CF-070DB3BFBF9B}"/>
              </a:ext>
            </a:extLst>
          </p:cNvPr>
          <p:cNvSpPr txBox="1"/>
          <p:nvPr/>
        </p:nvSpPr>
        <p:spPr>
          <a:xfrm>
            <a:off x="6243705" y="586491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F2D10-058B-E2AB-F449-F3DFEDE1F233}"/>
              </a:ext>
            </a:extLst>
          </p:cNvPr>
          <p:cNvSpPr txBox="1"/>
          <p:nvPr/>
        </p:nvSpPr>
        <p:spPr>
          <a:xfrm>
            <a:off x="6844667" y="58631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4B7A1B-E9F3-8909-7345-D200CB3B49E8}"/>
              </a:ext>
            </a:extLst>
          </p:cNvPr>
          <p:cNvSpPr txBox="1"/>
          <p:nvPr/>
        </p:nvSpPr>
        <p:spPr>
          <a:xfrm>
            <a:off x="7435118" y="586316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60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869B59-7D27-6EFE-971F-CB056C85D1B2}"/>
              </a:ext>
            </a:extLst>
          </p:cNvPr>
          <p:cNvSpPr txBox="1"/>
          <p:nvPr/>
        </p:nvSpPr>
        <p:spPr>
          <a:xfrm>
            <a:off x="7987376" y="5863167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BBA3DD-1DD0-6E9F-BDFD-A2C3B939E7F0}"/>
              </a:ext>
            </a:extLst>
          </p:cNvPr>
          <p:cNvSpPr txBox="1"/>
          <p:nvPr/>
        </p:nvSpPr>
        <p:spPr>
          <a:xfrm>
            <a:off x="8584904" y="586316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C78F7-DBCE-91F5-9C12-04F2FDDC2150}"/>
              </a:ext>
            </a:extLst>
          </p:cNvPr>
          <p:cNvSpPr txBox="1"/>
          <p:nvPr/>
        </p:nvSpPr>
        <p:spPr>
          <a:xfrm>
            <a:off x="9182431" y="586316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7B2004-89B9-827F-E19A-CB17FDF56DE4}"/>
              </a:ext>
            </a:extLst>
          </p:cNvPr>
          <p:cNvSpPr txBox="1"/>
          <p:nvPr/>
        </p:nvSpPr>
        <p:spPr>
          <a:xfrm>
            <a:off x="9784486" y="586316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140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5AC2C9-4407-CB5F-9277-E219B0B5D601}"/>
              </a:ext>
            </a:extLst>
          </p:cNvPr>
          <p:cNvSpPr txBox="1"/>
          <p:nvPr/>
        </p:nvSpPr>
        <p:spPr>
          <a:xfrm>
            <a:off x="10363908" y="586316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160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98EA39-C45E-EB16-6EAE-79D0416FEAE7}"/>
              </a:ext>
            </a:extLst>
          </p:cNvPr>
          <p:cNvSpPr txBox="1"/>
          <p:nvPr/>
        </p:nvSpPr>
        <p:spPr>
          <a:xfrm>
            <a:off x="10975016" y="586316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180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AA576D-A05D-E4E7-9C4D-00053CE3CA7E}"/>
              </a:ext>
            </a:extLst>
          </p:cNvPr>
          <p:cNvSpPr txBox="1"/>
          <p:nvPr/>
        </p:nvSpPr>
        <p:spPr>
          <a:xfrm>
            <a:off x="7056132" y="4754082"/>
            <a:ext cx="728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Crab</a:t>
            </a:r>
          </a:p>
          <a:p>
            <a:r>
              <a:rPr lang="en-US" sz="1400"/>
              <a:t>cavities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18C6E0-69EF-2A34-9637-3EF47E81B30E}"/>
              </a:ext>
            </a:extLst>
          </p:cNvPr>
          <p:cNvSpPr txBox="1"/>
          <p:nvPr/>
        </p:nvSpPr>
        <p:spPr>
          <a:xfrm>
            <a:off x="7856835" y="5344882"/>
            <a:ext cx="799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“Match”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29B501-78F5-C1A6-126A-F63410B3C20E}"/>
              </a:ext>
            </a:extLst>
          </p:cNvPr>
          <p:cNvSpPr txBox="1"/>
          <p:nvPr/>
        </p:nvSpPr>
        <p:spPr>
          <a:xfrm>
            <a:off x="8693658" y="5237160"/>
            <a:ext cx="1166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Spin Rotator,</a:t>
            </a:r>
          </a:p>
          <a:p>
            <a:r>
              <a:rPr lang="en-US" sz="1400"/>
              <a:t>Snake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37ADAA-D10A-F7C3-0A60-7CF05557A6DB}"/>
              </a:ext>
            </a:extLst>
          </p:cNvPr>
          <p:cNvSpPr txBox="1"/>
          <p:nvPr/>
        </p:nvSpPr>
        <p:spPr>
          <a:xfrm>
            <a:off x="9760361" y="5237160"/>
            <a:ext cx="136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Match and</a:t>
            </a:r>
          </a:p>
          <a:p>
            <a:r>
              <a:rPr lang="en-US" sz="1400"/>
              <a:t>arc FODO lattice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4CA443-F06F-A2AF-38EE-4300FF19C6A9}"/>
              </a:ext>
            </a:extLst>
          </p:cNvPr>
          <p:cNvSpPr txBox="1"/>
          <p:nvPr/>
        </p:nvSpPr>
        <p:spPr>
          <a:xfrm>
            <a:off x="8078040" y="4622568"/>
            <a:ext cx="2832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No space for usable secondary focus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E1A89C-E907-9DE9-8F5C-9725DF9371AF}"/>
              </a:ext>
            </a:extLst>
          </p:cNvPr>
          <p:cNvSpPr txBox="1"/>
          <p:nvPr/>
        </p:nvSpPr>
        <p:spPr>
          <a:xfrm>
            <a:off x="4700145" y="5756715"/>
            <a:ext cx="1016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ymbol" pitchFamily="2" charset="2"/>
              </a:rPr>
              <a:t>b</a:t>
            </a:r>
            <a:r>
              <a:rPr lang="en-US"/>
              <a:t> 1200m</a:t>
            </a:r>
          </a:p>
          <a:p>
            <a:r>
              <a:rPr lang="en-US"/>
              <a:t>to 5.5cm</a:t>
            </a:r>
          </a:p>
          <a:p>
            <a:r>
              <a:rPr lang="en-US"/>
              <a:t>in 10m!</a:t>
            </a:r>
          </a:p>
        </p:txBody>
      </p:sp>
    </p:spTree>
    <p:extLst>
      <p:ext uri="{BB962C8B-B14F-4D97-AF65-F5344CB8AC3E}">
        <p14:creationId xmlns:p14="http://schemas.microsoft.com/office/powerpoint/2010/main" val="121624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9BA8-330B-E240-0B96-35BC9D0BC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Primary Interaction Region: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21A95-E034-91A6-D170-CE5FCE189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4749872"/>
            <a:ext cx="11567160" cy="1609994"/>
          </a:xfrm>
        </p:spPr>
        <p:txBody>
          <a:bodyPr/>
          <a:lstStyle/>
          <a:p>
            <a:r>
              <a:rPr lang="en-US"/>
              <a:t>197 MHz crab cavities/cryostats transverse dimension constraints</a:t>
            </a:r>
          </a:p>
          <a:p>
            <a:r>
              <a:rPr lang="en-US"/>
              <a:t>HSR snake angle geometric constraint</a:t>
            </a:r>
          </a:p>
          <a:p>
            <a:r>
              <a:rPr lang="en-US"/>
              <a:t>Alex Jentsch excellent </a:t>
            </a:r>
            <a:r>
              <a:rPr lang="en-US">
                <a:hlinkClick r:id="rId2"/>
              </a:rPr>
              <a:t>far-forward physics slides</a:t>
            </a:r>
            <a:r>
              <a:rPr lang="en-US"/>
              <a:t> at 2022 CFNS school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C9EA4-26D9-94FB-ED92-178304B4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319B90-FDA7-E0EA-978F-E31B2610A997}"/>
              </a:ext>
            </a:extLst>
          </p:cNvPr>
          <p:cNvGrpSpPr/>
          <p:nvPr/>
        </p:nvGrpSpPr>
        <p:grpSpPr>
          <a:xfrm>
            <a:off x="1079500" y="1428751"/>
            <a:ext cx="9907588" cy="3300413"/>
            <a:chOff x="1079500" y="1428749"/>
            <a:chExt cx="9907588" cy="3300413"/>
          </a:xfrm>
        </p:grpSpPr>
        <p:pic>
          <p:nvPicPr>
            <p:cNvPr id="6" name="Picture 5" descr="A picture containing text, line, screenshot, plot&#10;&#10;Description automatically generated">
              <a:extLst>
                <a:ext uri="{FF2B5EF4-FFF2-40B4-BE49-F238E27FC236}">
                  <a16:creationId xmlns:a16="http://schemas.microsoft.com/office/drawing/2014/main" id="{C1AB0830-5236-0B61-D38B-EF6887BE8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9500" y="1428749"/>
              <a:ext cx="9907588" cy="33004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9AD433-D17A-31CB-E252-2CEDA102CFC0}"/>
                </a:ext>
              </a:extLst>
            </p:cNvPr>
            <p:cNvSpPr txBox="1"/>
            <p:nvPr/>
          </p:nvSpPr>
          <p:spPr>
            <a:xfrm>
              <a:off x="8699227" y="1452680"/>
              <a:ext cx="565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ESR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96766A-8426-65B7-1D3C-637F0E277178}"/>
                </a:ext>
              </a:extLst>
            </p:cNvPr>
            <p:cNvSpPr txBox="1"/>
            <p:nvPr/>
          </p:nvSpPr>
          <p:spPr>
            <a:xfrm>
              <a:off x="9694556" y="2223538"/>
              <a:ext cx="6030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HSR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86502C5-1E6A-5B7B-DF86-543D1C14A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9958" y="2599094"/>
              <a:ext cx="704598" cy="478657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16649E9-8574-8CF6-E816-4F50B220B6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7296" y="1793839"/>
              <a:ext cx="701931" cy="309734"/>
            </a:xfrm>
            <a:prstGeom prst="straightConnector1">
              <a:avLst/>
            </a:prstGeom>
            <a:ln w="444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017969-42EE-B3E2-21A8-91A0A7200C84}"/>
              </a:ext>
            </a:extLst>
          </p:cNvPr>
          <p:cNvSpPr txBox="1"/>
          <p:nvPr/>
        </p:nvSpPr>
        <p:spPr>
          <a:xfrm>
            <a:off x="6770269" y="2223539"/>
            <a:ext cx="96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Rotator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581CD-6F44-04AB-6C34-10DE29F46CA7}"/>
              </a:ext>
            </a:extLst>
          </p:cNvPr>
          <p:cNvSpPr txBox="1"/>
          <p:nvPr/>
        </p:nvSpPr>
        <p:spPr>
          <a:xfrm>
            <a:off x="8232412" y="2217881"/>
            <a:ext cx="96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Rotator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28A0B8-D7AF-18D8-01BF-74772F3023CA}"/>
              </a:ext>
            </a:extLst>
          </p:cNvPr>
          <p:cNvSpPr txBox="1"/>
          <p:nvPr/>
        </p:nvSpPr>
        <p:spPr>
          <a:xfrm>
            <a:off x="7102145" y="1113556"/>
            <a:ext cx="508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4"/>
              </a:rPr>
              <a:t>https://www.ipac23.org/preproc/pdf/MOPL158.pdf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8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4687-2F23-0E4B-9025-11A9121A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Accelerator</a:t>
            </a:r>
            <a:r>
              <a:rPr lang="en-US" baseline="0"/>
              <a:t> Technology Challenges, R&amp;D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DBEBD-0DCF-E04D-95CD-39B78C3B6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D47298E1-1D42-F749-9DCB-409BEE3DD5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378" y="1885801"/>
            <a:ext cx="8348935" cy="433257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71BB196-2774-1A45-993C-DD1FD0803440}"/>
              </a:ext>
            </a:extLst>
          </p:cNvPr>
          <p:cNvSpPr txBox="1"/>
          <p:nvPr/>
        </p:nvSpPr>
        <p:spPr>
          <a:xfrm>
            <a:off x="2126796" y="2102165"/>
            <a:ext cx="129049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ESR Cavity</a:t>
            </a:r>
          </a:p>
          <a:p>
            <a:pPr algn="ctr"/>
            <a:r>
              <a:rPr lang="en-US" dirty="0"/>
              <a:t>Prototype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4CDF82-215F-AE49-9A28-993BE11C849A}"/>
              </a:ext>
            </a:extLst>
          </p:cNvPr>
          <p:cNvSpPr txBox="1"/>
          <p:nvPr/>
        </p:nvSpPr>
        <p:spPr>
          <a:xfrm>
            <a:off x="9388486" y="4229660"/>
            <a:ext cx="159618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Proton Injection</a:t>
            </a:r>
          </a:p>
          <a:p>
            <a:pPr algn="ctr"/>
            <a:r>
              <a:rPr lang="en-US" dirty="0"/>
              <a:t>Fast Kicker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FABBEE-6959-034C-983E-10D2411D0D25}"/>
              </a:ext>
            </a:extLst>
          </p:cNvPr>
          <p:cNvSpPr txBox="1"/>
          <p:nvPr/>
        </p:nvSpPr>
        <p:spPr>
          <a:xfrm>
            <a:off x="4904476" y="5111748"/>
            <a:ext cx="190958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rgbClr val="FF0000"/>
            </a:solidFill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IR Design and Magnet Prototyping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3C31EA-B42B-2B44-80BF-A9E58B3F726C}"/>
              </a:ext>
            </a:extLst>
          </p:cNvPr>
          <p:cNvSpPr txBox="1"/>
          <p:nvPr/>
        </p:nvSpPr>
        <p:spPr>
          <a:xfrm>
            <a:off x="8829448" y="1851787"/>
            <a:ext cx="218707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Cooler Electron Source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3CFA5C-0E09-FE40-A729-3823D4B82971}"/>
              </a:ext>
            </a:extLst>
          </p:cNvPr>
          <p:cNvSpPr txBox="1"/>
          <p:nvPr/>
        </p:nvSpPr>
        <p:spPr>
          <a:xfrm>
            <a:off x="9854702" y="3208751"/>
            <a:ext cx="127019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Polarized e</a:t>
            </a:r>
            <a:r>
              <a:rPr lang="en-US" baseline="30000" dirty="0"/>
              <a:t>-</a:t>
            </a:r>
            <a:r>
              <a:rPr lang="en-US" dirty="0"/>
              <a:t> Source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0127C2-2F48-ED44-A826-F0834604E31F}"/>
              </a:ext>
            </a:extLst>
          </p:cNvPr>
          <p:cNvSpPr txBox="1"/>
          <p:nvPr/>
        </p:nvSpPr>
        <p:spPr>
          <a:xfrm>
            <a:off x="3102272" y="1128890"/>
            <a:ext cx="141021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ESR </a:t>
            </a:r>
          </a:p>
          <a:p>
            <a:pPr algn="ctr"/>
            <a:r>
              <a:rPr lang="en-US" dirty="0"/>
              <a:t>Vacuum R&amp;D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3379A42-198B-AE40-ADAE-13BD0F9E17B0}"/>
              </a:ext>
            </a:extLst>
          </p:cNvPr>
          <p:cNvCxnSpPr>
            <a:cxnSpLocks/>
          </p:cNvCxnSpPr>
          <p:nvPr/>
        </p:nvCxnSpPr>
        <p:spPr>
          <a:xfrm flipH="1">
            <a:off x="9687847" y="2198282"/>
            <a:ext cx="123543" cy="382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165C1A0-C172-254C-A73F-48E8F16C671E}"/>
              </a:ext>
            </a:extLst>
          </p:cNvPr>
          <p:cNvCxnSpPr>
            <a:cxnSpLocks/>
          </p:cNvCxnSpPr>
          <p:nvPr/>
        </p:nvCxnSpPr>
        <p:spPr>
          <a:xfrm flipH="1" flipV="1">
            <a:off x="9811390" y="2777094"/>
            <a:ext cx="939802" cy="3767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7A09FAA-C714-0244-B728-C5E69C1664DE}"/>
              </a:ext>
            </a:extLst>
          </p:cNvPr>
          <p:cNvCxnSpPr>
            <a:cxnSpLocks/>
          </p:cNvCxnSpPr>
          <p:nvPr/>
        </p:nvCxnSpPr>
        <p:spPr>
          <a:xfrm flipV="1">
            <a:off x="4997497" y="3995575"/>
            <a:ext cx="788692" cy="411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2BAB527-0628-8745-810C-8EB7846186D0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5859267" y="4100770"/>
            <a:ext cx="660602" cy="10109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FD50C-42C3-1941-8CE6-93FA40058020}"/>
              </a:ext>
            </a:extLst>
          </p:cNvPr>
          <p:cNvCxnSpPr>
            <a:cxnSpLocks/>
          </p:cNvCxnSpPr>
          <p:nvPr/>
        </p:nvCxnSpPr>
        <p:spPr>
          <a:xfrm flipH="1" flipV="1">
            <a:off x="8016031" y="3906001"/>
            <a:ext cx="1372455" cy="6787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FD6597F-292C-4246-996D-B00665B5AF14}"/>
              </a:ext>
            </a:extLst>
          </p:cNvPr>
          <p:cNvCxnSpPr>
            <a:cxnSpLocks/>
          </p:cNvCxnSpPr>
          <p:nvPr/>
        </p:nvCxnSpPr>
        <p:spPr>
          <a:xfrm>
            <a:off x="3356684" y="2545159"/>
            <a:ext cx="720865" cy="1828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890769F-52A8-3542-9211-003515742E5C}"/>
              </a:ext>
            </a:extLst>
          </p:cNvPr>
          <p:cNvCxnSpPr>
            <a:cxnSpLocks/>
          </p:cNvCxnSpPr>
          <p:nvPr/>
        </p:nvCxnSpPr>
        <p:spPr>
          <a:xfrm>
            <a:off x="4231704" y="1765363"/>
            <a:ext cx="765793" cy="4715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4EAD14A-BD23-EE49-B9C0-CA97CFDAB4A8}"/>
              </a:ext>
            </a:extLst>
          </p:cNvPr>
          <p:cNvSpPr txBox="1"/>
          <p:nvPr/>
        </p:nvSpPr>
        <p:spPr>
          <a:xfrm>
            <a:off x="1108284" y="3169337"/>
            <a:ext cx="115873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ESR RF 500kW FPC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DAEC694-1845-7C4C-9A09-1DDF9310FD16}"/>
              </a:ext>
            </a:extLst>
          </p:cNvPr>
          <p:cNvCxnSpPr>
            <a:cxnSpLocks/>
          </p:cNvCxnSpPr>
          <p:nvPr/>
        </p:nvCxnSpPr>
        <p:spPr>
          <a:xfrm flipV="1">
            <a:off x="2239572" y="2878603"/>
            <a:ext cx="1905158" cy="7795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6FDE951-32FE-9747-BD43-59765FE4B448}"/>
              </a:ext>
            </a:extLst>
          </p:cNvPr>
          <p:cNvCxnSpPr>
            <a:cxnSpLocks/>
          </p:cNvCxnSpPr>
          <p:nvPr/>
        </p:nvCxnSpPr>
        <p:spPr>
          <a:xfrm flipV="1">
            <a:off x="2521431" y="2848427"/>
            <a:ext cx="1824937" cy="15582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5F7A00B-5768-4C4F-8AB7-C45399EA2FE1}"/>
              </a:ext>
            </a:extLst>
          </p:cNvPr>
          <p:cNvCxnSpPr>
            <a:cxnSpLocks/>
          </p:cNvCxnSpPr>
          <p:nvPr/>
        </p:nvCxnSpPr>
        <p:spPr>
          <a:xfrm flipH="1" flipV="1">
            <a:off x="6596842" y="4093534"/>
            <a:ext cx="910363" cy="9738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08EC272-C11E-A34A-8562-D66CA185F0E3}"/>
              </a:ext>
            </a:extLst>
          </p:cNvPr>
          <p:cNvCxnSpPr>
            <a:cxnSpLocks/>
          </p:cNvCxnSpPr>
          <p:nvPr/>
        </p:nvCxnSpPr>
        <p:spPr>
          <a:xfrm>
            <a:off x="6256640" y="1954057"/>
            <a:ext cx="238795" cy="4071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5C3B606-0122-0348-9877-4F35DF3D86B4}"/>
              </a:ext>
            </a:extLst>
          </p:cNvPr>
          <p:cNvSpPr txBox="1"/>
          <p:nvPr/>
        </p:nvSpPr>
        <p:spPr>
          <a:xfrm>
            <a:off x="4951970" y="2870167"/>
            <a:ext cx="3200798" cy="471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HSR Vacuum Upgrade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F14CDC7-7B2D-5E4B-AE36-674B9EC1E200}"/>
              </a:ext>
            </a:extLst>
          </p:cNvPr>
          <p:cNvSpPr txBox="1"/>
          <p:nvPr/>
        </p:nvSpPr>
        <p:spPr>
          <a:xfrm>
            <a:off x="6987966" y="1367693"/>
            <a:ext cx="163018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Hadron Polarimetry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FB1A769-C95E-2640-9BD8-03A4FEA9274B}"/>
              </a:ext>
            </a:extLst>
          </p:cNvPr>
          <p:cNvCxnSpPr>
            <a:cxnSpLocks/>
          </p:cNvCxnSpPr>
          <p:nvPr/>
        </p:nvCxnSpPr>
        <p:spPr>
          <a:xfrm flipH="1">
            <a:off x="7167521" y="1992230"/>
            <a:ext cx="315483" cy="4748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65934F7-5CD9-FE46-B220-30580A9EDB32}"/>
              </a:ext>
            </a:extLst>
          </p:cNvPr>
          <p:cNvSpPr txBox="1"/>
          <p:nvPr/>
        </p:nvSpPr>
        <p:spPr>
          <a:xfrm>
            <a:off x="1254009" y="4336952"/>
            <a:ext cx="132363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ESR RF HOM Damper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5099D0-599C-F046-ACD2-19C5049C6A56}"/>
              </a:ext>
            </a:extLst>
          </p:cNvPr>
          <p:cNvSpPr txBox="1"/>
          <p:nvPr/>
        </p:nvSpPr>
        <p:spPr>
          <a:xfrm>
            <a:off x="3877849" y="4325845"/>
            <a:ext cx="157609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solidFill>
              <a:srgbClr val="FF0000"/>
            </a:solidFill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Crab Cavity</a:t>
            </a:r>
          </a:p>
          <a:p>
            <a:pPr algn="ctr"/>
            <a:r>
              <a:rPr lang="en-US" dirty="0"/>
              <a:t>Prototype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818A72B-454B-D249-83C0-32C13017CC3D}"/>
              </a:ext>
            </a:extLst>
          </p:cNvPr>
          <p:cNvSpPr txBox="1"/>
          <p:nvPr/>
        </p:nvSpPr>
        <p:spPr>
          <a:xfrm>
            <a:off x="5253540" y="1112746"/>
            <a:ext cx="152813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Electron Injection</a:t>
            </a:r>
          </a:p>
          <a:p>
            <a:pPr algn="ctr"/>
            <a:r>
              <a:rPr lang="en-US" dirty="0"/>
              <a:t>Fast Kicker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F4A75B-B716-7D49-9E43-8D56414EE6E5}"/>
              </a:ext>
            </a:extLst>
          </p:cNvPr>
          <p:cNvSpPr txBox="1"/>
          <p:nvPr/>
        </p:nvSpPr>
        <p:spPr>
          <a:xfrm>
            <a:off x="6973992" y="4926738"/>
            <a:ext cx="114837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44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/>
              <a:t>IR Vacuum Chamber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89E897A-1C82-CA4C-8E10-EA8C7526D7A3}"/>
              </a:ext>
            </a:extLst>
          </p:cNvPr>
          <p:cNvSpPr/>
          <p:nvPr/>
        </p:nvSpPr>
        <p:spPr>
          <a:xfrm>
            <a:off x="5786189" y="3398655"/>
            <a:ext cx="77436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ePIC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8E58B16-F74A-8E41-962E-449990F598ED}"/>
              </a:ext>
            </a:extLst>
          </p:cNvPr>
          <p:cNvSpPr/>
          <p:nvPr/>
        </p:nvSpPr>
        <p:spPr>
          <a:xfrm>
            <a:off x="4092924" y="3128403"/>
            <a:ext cx="77436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IR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CF4FFE-E2AB-5E47-85F4-3134D96D1FB2}"/>
              </a:ext>
            </a:extLst>
          </p:cNvPr>
          <p:cNvSpPr txBox="1"/>
          <p:nvPr/>
        </p:nvSpPr>
        <p:spPr>
          <a:xfrm>
            <a:off x="275992" y="1146431"/>
            <a:ext cx="2014206" cy="646331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/>
              <a:t>Existing tunnel and</a:t>
            </a:r>
          </a:p>
          <a:p>
            <a:pPr algn="ctr"/>
            <a:r>
              <a:rPr lang="en-US" b="1" i="1"/>
              <a:t>experiment halls</a:t>
            </a:r>
          </a:p>
        </p:txBody>
      </p:sp>
    </p:spTree>
    <p:extLst>
      <p:ext uri="{BB962C8B-B14F-4D97-AF65-F5344CB8AC3E}">
        <p14:creationId xmlns:p14="http://schemas.microsoft.com/office/powerpoint/2010/main" val="353413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704F-FFA1-274A-8A3A-44DC814C3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R&amp;D: IR Superconducting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A85F8-6CAD-D54F-B89E-0E6C0FDE4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973A1-ECD2-4E41-A5F9-A9A2AFCB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879135-ABAD-0440-98A3-659C6695C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" y="1092135"/>
            <a:ext cx="6561404" cy="4975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4C2B4B-41D8-DC4B-8B62-7D2B48B878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9496" y="3274099"/>
            <a:ext cx="2444510" cy="2758067"/>
          </a:xfrm>
          <a:prstGeom prst="rect">
            <a:avLst/>
          </a:prstGeom>
        </p:spPr>
      </p:pic>
      <p:pic>
        <p:nvPicPr>
          <p:cNvPr id="9" name="Picture 8" descr="A picture containing screenshot, light&#10;&#10;Description automatically generated">
            <a:extLst>
              <a:ext uri="{FF2B5EF4-FFF2-40B4-BE49-F238E27FC236}">
                <a16:creationId xmlns:a16="http://schemas.microsoft.com/office/drawing/2014/main" id="{7CC6339A-F74D-774C-8C2A-D33B9A3A66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202" y="1475935"/>
            <a:ext cx="5112983" cy="10892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26575E-9A97-3D44-B486-577F806024C1}"/>
              </a:ext>
            </a:extLst>
          </p:cNvPr>
          <p:cNvSpPr txBox="1"/>
          <p:nvPr/>
        </p:nvSpPr>
        <p:spPr>
          <a:xfrm>
            <a:off x="7773204" y="1074497"/>
            <a:ext cx="441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Forward superconducting magnet integration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D9C63-E182-084D-A29C-1D90A9983505}"/>
              </a:ext>
            </a:extLst>
          </p:cNvPr>
          <p:cNvSpPr txBox="1"/>
          <p:nvPr/>
        </p:nvSpPr>
        <p:spPr>
          <a:xfrm>
            <a:off x="8232649" y="2565154"/>
            <a:ext cx="3423804" cy="58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function spectrometer magnet at the forward hadron side</a:t>
            </a:r>
          </a:p>
        </p:txBody>
      </p:sp>
    </p:spTree>
    <p:extLst>
      <p:ext uri="{BB962C8B-B14F-4D97-AF65-F5344CB8AC3E}">
        <p14:creationId xmlns:p14="http://schemas.microsoft.com/office/powerpoint/2010/main" val="2959007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332E-4FEA-404F-A413-7C594771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R&amp;D:</a:t>
            </a:r>
            <a:r>
              <a:rPr lang="en-US" baseline="0"/>
              <a:t> Crab Cavities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3E926-76AB-ED46-8A2A-023D6F62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A857096-8D07-3646-A858-F7910B81B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5871" y="3143226"/>
            <a:ext cx="3856129" cy="25517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57BB9-7C18-E847-9CE1-B19B3D4AEB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723" y="161802"/>
            <a:ext cx="5176699" cy="2469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DC804-370D-8A45-B3B1-5CA86B364D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105" y="4082647"/>
            <a:ext cx="2414766" cy="2094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0E837C-9DC5-4A47-9F61-554E736AD513}"/>
              </a:ext>
            </a:extLst>
          </p:cNvPr>
          <p:cNvSpPr txBox="1"/>
          <p:nvPr/>
        </p:nvSpPr>
        <p:spPr>
          <a:xfrm>
            <a:off x="7128488" y="5715397"/>
            <a:ext cx="1251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Stiffeners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3EF73D-211F-0B41-8AB2-FBA52F0B02C4}"/>
              </a:ext>
            </a:extLst>
          </p:cNvPr>
          <p:cNvSpPr txBox="1"/>
          <p:nvPr/>
        </p:nvSpPr>
        <p:spPr>
          <a:xfrm>
            <a:off x="8649308" y="3403024"/>
            <a:ext cx="24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Preliminary Cryomodule Design</a:t>
            </a:r>
          </a:p>
          <a:p>
            <a:pPr algn="ctr"/>
            <a:r>
              <a:rPr lang="en-US" sz="1400" dirty="0"/>
              <a:t>(2 cavities per HSR cryomodule)</a:t>
            </a:r>
          </a:p>
        </p:txBody>
      </p:sp>
      <p:pic>
        <p:nvPicPr>
          <p:cNvPr id="12" name="Content Placeholder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33CEB209-FAD3-C143-90AF-5806083C34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094" y="2734064"/>
            <a:ext cx="2410777" cy="1348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D9453C-87E7-974C-9368-D57754F47681}"/>
              </a:ext>
            </a:extLst>
          </p:cNvPr>
          <p:cNvSpPr txBox="1"/>
          <p:nvPr/>
        </p:nvSpPr>
        <p:spPr>
          <a:xfrm>
            <a:off x="6096000" y="2761387"/>
            <a:ext cx="1051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RF Design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0B3F3-3336-D44B-B365-1F365B341DE8}"/>
              </a:ext>
            </a:extLst>
          </p:cNvPr>
          <p:cNvSpPr txBox="1"/>
          <p:nvPr/>
        </p:nvSpPr>
        <p:spPr>
          <a:xfrm>
            <a:off x="6095999" y="321290"/>
            <a:ext cx="2603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Higher Order Mode (HOM) damping schemes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95FA7B-D531-3346-8E88-AC9C56DCDBDC}"/>
              </a:ext>
            </a:extLst>
          </p:cNvPr>
          <p:cNvSpPr txBox="1"/>
          <p:nvPr/>
        </p:nvSpPr>
        <p:spPr>
          <a:xfrm>
            <a:off x="88961" y="1094699"/>
            <a:ext cx="575970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Hadron collider crabbing unprecedented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Collaborating with HL-LHC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Beam dynamics, RF control stability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SPS tests: Phys. Rev. Accel. Beams 24, 062001 (2021)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Electron crabbing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was performed at KEKB (arXiv:1410.4036)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Superconducting “RF dipole” cavity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ODU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High electric field and overall field quality requirements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197 MHz HSR crab cavity being prototyped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Jefferson Lab/ODU/(BNL) collaboration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Two possible HOM damping schemes: Waveguide loaded and coaxial couplers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Stress analysis near completion, with stiffeners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07AE7-07A0-E7DC-1E4E-778DDCEE70E1}"/>
              </a:ext>
            </a:extLst>
          </p:cNvPr>
          <p:cNvSpPr txBox="1"/>
          <p:nvPr/>
        </p:nvSpPr>
        <p:spPr>
          <a:xfrm>
            <a:off x="0" y="0"/>
            <a:ext cx="268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Recent IPAC’23 invited talk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83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420_Widescreen" id="{9E38B862-608B-A543-ACF9-09AE29A0433D}" vid="{C9BD760F-AF2A-1741-8180-A6B740950F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FB02FF48614A4783A09347C32707CC" ma:contentTypeVersion="4" ma:contentTypeDescription="Create a new document." ma:contentTypeScope="" ma:versionID="a394e6e0e1bad162922a8cea578a8359">
  <xsd:schema xmlns:xsd="http://www.w3.org/2001/XMLSchema" xmlns:xs="http://www.w3.org/2001/XMLSchema" xmlns:p="http://schemas.microsoft.com/office/2006/metadata/properties" xmlns:ns2="72d0f9dd-df76-4339-bfc5-0b3cd4779496" xmlns:ns3="3c4a931e-84ca-455b-b63c-5cc68d160249" targetNamespace="http://schemas.microsoft.com/office/2006/metadata/properties" ma:root="true" ma:fieldsID="390f2993e35782a362256ca8f3b765b3" ns2:_="" ns3:_="">
    <xsd:import namespace="72d0f9dd-df76-4339-bfc5-0b3cd4779496"/>
    <xsd:import namespace="3c4a931e-84ca-455b-b63c-5cc68d1602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d0f9dd-df76-4339-bfc5-0b3cd47794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4a931e-84ca-455b-b63c-5cc68d1602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BD16CF-CCAD-40C9-AEA4-6ECC95C36F8C}">
  <ds:schemaRefs>
    <ds:schemaRef ds:uri="http://purl.org/dc/elements/1.1/"/>
    <ds:schemaRef ds:uri="http://schemas.microsoft.com/office/2006/metadata/properties"/>
    <ds:schemaRef ds:uri="9e4a43c1-b2a9-408a-8cac-448eda25f0f3"/>
    <ds:schemaRef ds:uri="http://purl.org/dc/terms/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39CB03B-F935-4657-AE95-6E221ED944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d0f9dd-df76-4339-bfc5-0b3cd4779496"/>
    <ds:schemaRef ds:uri="3c4a931e-84ca-455b-b63c-5cc68d1602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87D868-2FE5-4E6E-B6DE-0B31813BAE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EIC_PPT_Template_rev0420_Widescreen</Template>
  <TotalTime>1309</TotalTime>
  <Words>3250</Words>
  <Application>Microsoft Macintosh PowerPoint</Application>
  <PresentationFormat>Widescreen</PresentationFormat>
  <Paragraphs>686</Paragraphs>
  <Slides>48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Cambria Math</vt:lpstr>
      <vt:lpstr>Symbol</vt:lpstr>
      <vt:lpstr>Office Theme</vt:lpstr>
      <vt:lpstr>EIC Accelerator Physics/Technology </vt:lpstr>
      <vt:lpstr>Outline (Hour 2)</vt:lpstr>
      <vt:lpstr>Differences in IR6/8</vt:lpstr>
      <vt:lpstr>EIC Primary Interaction Region</vt:lpstr>
      <vt:lpstr>EIC Primary Interaction Region (HSR forward)</vt:lpstr>
      <vt:lpstr>EIC Primary Interaction Region: Forward</vt:lpstr>
      <vt:lpstr>EIC Accelerator Technology Challenges, R&amp;D</vt:lpstr>
      <vt:lpstr>EIC R&amp;D: IR Superconducting Magnets</vt:lpstr>
      <vt:lpstr>EIC R&amp;D: Crab Cavities</vt:lpstr>
      <vt:lpstr>EIC 197 MHz Crab Dimensions</vt:lpstr>
      <vt:lpstr>Prototype Crab Fabrication</vt:lpstr>
      <vt:lpstr>ESR Polarization: Continuous Injection</vt:lpstr>
      <vt:lpstr>IR8 Preliminary Layout</vt:lpstr>
      <vt:lpstr>IR8 Preliminary Optics (including 2nd focus)</vt:lpstr>
      <vt:lpstr>Luminosity (Lumi) Limits In One Slide™</vt:lpstr>
      <vt:lpstr>EIC Primary Interaction Region</vt:lpstr>
      <vt:lpstr>Electrons and Hadrons in Synchrotrons (EIC)</vt:lpstr>
      <vt:lpstr>Lumi Limits In (more than) One SlideNoTM</vt:lpstr>
      <vt:lpstr>EIC CDR (CD-1) Parameters for Ecm and Luminosity</vt:lpstr>
      <vt:lpstr>Lumi Limitations: Space-Charge (low Ecm)</vt:lpstr>
      <vt:lpstr>Lumi Limitations: Beam-Beam (mid Ecm)</vt:lpstr>
      <vt:lpstr>Lumi Limitations: Electron SR Power (high ECM)</vt:lpstr>
      <vt:lpstr>Collider Luminosity Ramp-Up</vt:lpstr>
      <vt:lpstr>Summary</vt:lpstr>
      <vt:lpstr>Backup and assorted discussion slides</vt:lpstr>
      <vt:lpstr>PowerPoint Presentation</vt:lpstr>
      <vt:lpstr>Beware of Doug (Higinbotham, JLab)</vt:lpstr>
      <vt:lpstr>Paper Context</vt:lpstr>
      <vt:lpstr>Lesson from the Tevatron</vt:lpstr>
      <vt:lpstr>Lesson from the Tevatron</vt:lpstr>
      <vt:lpstr>Lessons from HERA</vt:lpstr>
      <vt:lpstr>Tabulated Complexities</vt:lpstr>
      <vt:lpstr>Tabulated Complexities</vt:lpstr>
      <vt:lpstr>Paper Conclusions</vt:lpstr>
      <vt:lpstr>LHC Experience: 2015-2018</vt:lpstr>
      <vt:lpstr>IR8 Status</vt:lpstr>
      <vt:lpstr>IR comparison</vt:lpstr>
      <vt:lpstr>Requirements/Constraints</vt:lpstr>
      <vt:lpstr>IR6 layout</vt:lpstr>
      <vt:lpstr>IR8 full layout (colliding)</vt:lpstr>
      <vt:lpstr>IR8 near IR layout</vt:lpstr>
      <vt:lpstr>Acceptance as a function of x_L and p_T</vt:lpstr>
      <vt:lpstr>PowerPoint Presentation</vt:lpstr>
      <vt:lpstr>IR8 second focus</vt:lpstr>
      <vt:lpstr>IR8 hadron optics</vt:lpstr>
      <vt:lpstr>IR8 electron optics</vt:lpstr>
      <vt:lpstr>Constraints</vt:lpstr>
      <vt:lpstr>Summary 2nd IR (IR8)</vt:lpstr>
    </vt:vector>
  </TitlesOfParts>
  <Company>Brookhaven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Schoefer, Kristine</dc:creator>
  <cp:lastModifiedBy>Todd Satogata</cp:lastModifiedBy>
  <cp:revision>577</cp:revision>
  <dcterms:created xsi:type="dcterms:W3CDTF">2022-03-28T18:21:24Z</dcterms:created>
  <dcterms:modified xsi:type="dcterms:W3CDTF">2023-06-09T11:52:24Z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0x0101001CFB02FF48614A4783A09347C32707CC</vt:lpwstr>
  </property>
</Properties>
</file>