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8" r:id="rId2"/>
  </p:sldMasterIdLst>
  <p:notesMasterIdLst>
    <p:notesMasterId r:id="rId9"/>
  </p:notesMasterIdLst>
  <p:handoutMasterIdLst>
    <p:handoutMasterId r:id="rId10"/>
  </p:handoutMasterIdLst>
  <p:sldIdLst>
    <p:sldId id="256" r:id="rId3"/>
    <p:sldId id="3780" r:id="rId4"/>
    <p:sldId id="3948" r:id="rId5"/>
    <p:sldId id="3947" r:id="rId6"/>
    <p:sldId id="385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9F8EC"/>
    <a:srgbClr val="EFEABA"/>
    <a:srgbClr val="A053AD"/>
    <a:srgbClr val="FF2600"/>
    <a:srgbClr val="0000DB"/>
    <a:srgbClr val="0000FF"/>
    <a:srgbClr val="FF9300"/>
    <a:srgbClr val="008F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9" autoAdjust="0"/>
    <p:restoredTop sz="95332" autoAdjust="0"/>
  </p:normalViewPr>
  <p:slideViewPr>
    <p:cSldViewPr snapToGrid="0" snapToObjects="1">
      <p:cViewPr varScale="1">
        <p:scale>
          <a:sx n="183" d="100"/>
          <a:sy n="183" d="100"/>
        </p:scale>
        <p:origin x="20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898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269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05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54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676960"/>
            <a:ext cx="2057400" cy="178757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76960"/>
            <a:ext cx="3086100" cy="178758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76960"/>
            <a:ext cx="2057400" cy="178758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671287"/>
            <a:ext cx="2057400" cy="191030"/>
          </a:xfr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64687"/>
            <a:ext cx="3086100" cy="191030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79747"/>
            <a:ext cx="2057400" cy="19103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663085"/>
            <a:ext cx="2057400" cy="194915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52413"/>
            <a:ext cx="3086100" cy="194915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63085"/>
            <a:ext cx="2057400" cy="19491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 bottom - blank -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1403" y="6323012"/>
            <a:ext cx="381000" cy="471487"/>
          </a:xfrm>
        </p:spPr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31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 bottom - blank - no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414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 bottom - box -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866775"/>
            <a:ext cx="8410575" cy="5259388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algn="l">
              <a:buNone/>
              <a:defRPr b="0" baseline="0"/>
            </a:lvl2pPr>
          </a:lstStyle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492875"/>
            <a:ext cx="3810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970C-66DA-42B4-8591-6E363A3B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53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 bottom - box - no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866775"/>
            <a:ext cx="8410575" cy="5259388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algn="l">
              <a:buNone/>
              <a:defRPr b="0" baseline="0"/>
            </a:lvl2pPr>
          </a:lstStyle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492875"/>
            <a:ext cx="3810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970C-66DA-42B4-8591-6E363A3B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93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 bottom - text box -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0722" y="972403"/>
            <a:ext cx="8345605" cy="507355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0235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9" y="6323012"/>
            <a:ext cx="381000" cy="471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3384331" y="6429374"/>
            <a:ext cx="3363310" cy="4117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EIC Status Update for the CERN Council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7080534" y="6429374"/>
            <a:ext cx="168246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24, 2021</a:t>
            </a:r>
          </a:p>
        </p:txBody>
      </p:sp>
    </p:spTree>
    <p:extLst>
      <p:ext uri="{BB962C8B-B14F-4D97-AF65-F5344CB8AC3E}">
        <p14:creationId xmlns:p14="http://schemas.microsoft.com/office/powerpoint/2010/main" val="15281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461/" TargetMode="External"/><Relationship Id="rId2" Type="http://schemas.openxmlformats.org/officeDocument/2006/relationships/hyperlink" Target="https://wiki.bnl.gov/EPIC/index.php?title=Backgroun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bnl.gov/EPIC/index.php?title=Project_Information#Documents%3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690" y="1654052"/>
            <a:ext cx="6273085" cy="1774948"/>
          </a:xfrm>
        </p:spPr>
        <p:txBody>
          <a:bodyPr>
            <a:normAutofit/>
          </a:bodyPr>
          <a:lstStyle/>
          <a:p>
            <a:r>
              <a:rPr lang="en-US" dirty="0"/>
              <a:t>EIC Project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9422" y="3429000"/>
            <a:ext cx="5230906" cy="19805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>
              <a:effectLst/>
              <a:latin typeface="Arial"/>
              <a:cs typeface="Arial"/>
            </a:endParaRPr>
          </a:p>
          <a:p>
            <a:r>
              <a:rPr lang="en-US" dirty="0">
                <a:effectLst/>
              </a:rPr>
              <a:t>Elke </a:t>
            </a:r>
            <a:r>
              <a:rPr lang="en-US" dirty="0" err="1">
                <a:effectLst/>
              </a:rPr>
              <a:t>Aschenauer</a:t>
            </a:r>
            <a:r>
              <a:rPr lang="en-US" dirty="0">
                <a:effectLst/>
              </a:rPr>
              <a:t> and Rolf Ent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</a:rPr>
              <a:t>Co-Associate Directors for the Experimental Program</a:t>
            </a:r>
          </a:p>
          <a:p>
            <a:r>
              <a:rPr lang="en-US" dirty="0" err="1">
                <a:effectLst/>
              </a:rPr>
              <a:t>ePIC</a:t>
            </a:r>
            <a:r>
              <a:rPr lang="en-US" dirty="0">
                <a:effectLst/>
              </a:rPr>
              <a:t> Convener Meeting</a:t>
            </a:r>
          </a:p>
          <a:p>
            <a:r>
              <a:rPr lang="en-US" sz="1400" dirty="0">
                <a:effectLst/>
              </a:rPr>
              <a:t>December 16</a:t>
            </a:r>
            <a:r>
              <a:rPr lang="en-US" sz="1400" baseline="30000" dirty="0">
                <a:effectLst/>
              </a:rPr>
              <a:t>th</a:t>
            </a:r>
            <a:r>
              <a:rPr lang="en-US" sz="1400" dirty="0">
                <a:effectLst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0037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6FDA3-956F-DD4F-82A8-17A17CE88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Need info on is the current machine design for vacuum and SR good enough to operate </a:t>
            </a:r>
            <a:r>
              <a:rPr lang="en-US" dirty="0" err="1"/>
              <a:t>ePIC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questions during technical reviews</a:t>
            </a:r>
            <a:endParaRPr lang="en-US" dirty="0"/>
          </a:p>
          <a:p>
            <a:pPr lvl="1"/>
            <a:r>
              <a:rPr lang="en-US" dirty="0"/>
              <a:t>need SR rate in detectors</a:t>
            </a:r>
          </a:p>
          <a:p>
            <a:pPr lvl="1"/>
            <a:r>
              <a:rPr lang="en-US" dirty="0"/>
              <a:t>beam gas background rates</a:t>
            </a:r>
          </a:p>
          <a:p>
            <a:pPr lvl="1"/>
            <a:r>
              <a:rPr lang="en-US" dirty="0"/>
              <a:t>total hadronic and electromagnetic radiation load</a:t>
            </a:r>
          </a:p>
          <a:p>
            <a:pPr lvl="1"/>
            <a:r>
              <a:rPr lang="en-US" dirty="0"/>
              <a:t>neutron fluence </a:t>
            </a:r>
            <a:r>
              <a:rPr lang="en-US" dirty="0">
                <a:sym typeface="Wingdings" pitchFamily="2" charset="2"/>
              </a:rPr>
              <a:t> SIPMs, Silicon, ….</a:t>
            </a:r>
          </a:p>
          <a:p>
            <a:pPr lvl="1"/>
            <a:r>
              <a:rPr lang="en-US" dirty="0">
                <a:sym typeface="Wingdings" pitchFamily="2" charset="2"/>
              </a:rPr>
              <a:t>impact on track seeding and finding</a:t>
            </a:r>
          </a:p>
          <a:p>
            <a:pPr lvl="1"/>
            <a:r>
              <a:rPr lang="en-US" dirty="0">
                <a:sym typeface="Wingdings" pitchFamily="2" charset="2"/>
              </a:rPr>
              <a:t>overall rates as </a:t>
            </a:r>
            <a:r>
              <a:rPr lang="en-US" dirty="0" err="1">
                <a:sym typeface="Wingdings" pitchFamily="2" charset="2"/>
              </a:rPr>
              <a:t>fct</a:t>
            </a:r>
            <a:r>
              <a:rPr lang="en-US" dirty="0">
                <a:sym typeface="Wingdings" pitchFamily="2" charset="2"/>
              </a:rPr>
              <a:t>. of </a:t>
            </a:r>
            <a:r>
              <a:rPr lang="en-US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F</a:t>
            </a:r>
          </a:p>
          <a:p>
            <a:pPr lvl="1"/>
            <a:r>
              <a:rPr lang="en-US" dirty="0">
                <a:latin typeface="+mj-lt"/>
              </a:rPr>
              <a:t>…………</a:t>
            </a:r>
          </a:p>
          <a:p>
            <a:r>
              <a:rPr lang="en-US" dirty="0">
                <a:latin typeface="+mj-lt"/>
              </a:rPr>
              <a:t> formed a taskforce of people working on these talks at the project and </a:t>
            </a:r>
            <a:r>
              <a:rPr lang="en-US" dirty="0" err="1">
                <a:latin typeface="+mj-lt"/>
              </a:rPr>
              <a:t>ePIC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    </a:t>
            </a:r>
            <a:r>
              <a:rPr lang="en-US" sz="1600" dirty="0" err="1">
                <a:latin typeface="+mj-lt"/>
              </a:rPr>
              <a:t>Jarda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Zhengqiao</a:t>
            </a:r>
            <a:r>
              <a:rPr lang="en-US" sz="1600" dirty="0">
                <a:latin typeface="+mj-lt"/>
              </a:rPr>
              <a:t>, Alex, </a:t>
            </a:r>
            <a:r>
              <a:rPr lang="en-US" sz="1600" dirty="0" err="1">
                <a:latin typeface="+mj-lt"/>
              </a:rPr>
              <a:t>Kolja</a:t>
            </a:r>
            <a:r>
              <a:rPr lang="en-US" sz="1600" dirty="0">
                <a:latin typeface="+mj-lt"/>
              </a:rPr>
              <a:t>, Joe, Jae, </a:t>
            </a:r>
            <a:r>
              <a:rPr lang="en-US" sz="1600" dirty="0" err="1">
                <a:latin typeface="+mj-lt"/>
              </a:rPr>
              <a:t>Wouter</a:t>
            </a:r>
            <a:r>
              <a:rPr lang="en-US" sz="1600" dirty="0">
                <a:latin typeface="+mj-lt"/>
              </a:rPr>
              <a:t>, David L., Rey, Elke</a:t>
            </a:r>
          </a:p>
          <a:p>
            <a:r>
              <a:rPr lang="en-US" dirty="0">
                <a:latin typeface="+mj-lt"/>
              </a:rPr>
              <a:t> welcome everybody who wants to do concrete work</a:t>
            </a:r>
          </a:p>
          <a:p>
            <a:r>
              <a:rPr lang="en-US" dirty="0">
                <a:latin typeface="+mj-lt"/>
              </a:rPr>
              <a:t> have met twice till now Friday 2</a:t>
            </a:r>
            <a:r>
              <a:rPr lang="en-US" baseline="30000" dirty="0">
                <a:latin typeface="+mj-lt"/>
              </a:rPr>
              <a:t>nd</a:t>
            </a:r>
            <a:r>
              <a:rPr lang="en-US" dirty="0">
                <a:latin typeface="+mj-lt"/>
              </a:rPr>
              <a:t> of December 9:30 am, and Friday 16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of December</a:t>
            </a:r>
          </a:p>
          <a:p>
            <a:r>
              <a:rPr lang="en-US" dirty="0">
                <a:latin typeface="+mj-lt"/>
              </a:rPr>
              <a:t> will report results to </a:t>
            </a:r>
            <a:r>
              <a:rPr lang="en-US" dirty="0" err="1">
                <a:latin typeface="+mj-lt"/>
              </a:rPr>
              <a:t>ePIC</a:t>
            </a:r>
            <a:r>
              <a:rPr lang="en-US" dirty="0">
                <a:latin typeface="+mj-lt"/>
              </a:rPr>
              <a:t> GDI and respective detector WGs and Project Accelerator WG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 Wiki: </a:t>
            </a:r>
            <a:r>
              <a:rPr lang="en-US" dirty="0">
                <a:latin typeface="+mj-lt"/>
                <a:hlinkClick r:id="rId2"/>
              </a:rPr>
              <a:t>https://wiki.bnl.gov/EPIC/index.php?title=Background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    Indigo: </a:t>
            </a:r>
            <a:r>
              <a:rPr lang="en-US" dirty="0">
                <a:latin typeface="+mj-lt"/>
                <a:hlinkClick r:id="rId3"/>
              </a:rPr>
              <a:t>https://indico.bnl.gov/category/461/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    email-list coming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8F5294-DC49-8F41-8953-F997A187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Taskforce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6D331D6-DDC0-16E5-7C7A-E61D254D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9"/>
            <a:ext cx="2057400" cy="2605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4D8C-3CB4-402A-BC46-2AB14C0FE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8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76C3F-41E5-3040-ACAF-954CF9B1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22412-F3A9-8F4F-AB3B-A9169E27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D34E75-8E89-A440-8A04-0E80A5BF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Readout 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BECA0-88C0-B04C-B550-BD684ABB1836}"/>
              </a:ext>
            </a:extLst>
          </p:cNvPr>
          <p:cNvSpPr txBox="1"/>
          <p:nvPr/>
        </p:nvSpPr>
        <p:spPr>
          <a:xfrm>
            <a:off x="4883087" y="539215"/>
            <a:ext cx="4194904" cy="1257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D6796-A92C-3F43-A0C0-01FB9FCD31BB}"/>
              </a:ext>
            </a:extLst>
          </p:cNvPr>
          <p:cNvSpPr/>
          <p:nvPr/>
        </p:nvSpPr>
        <p:spPr>
          <a:xfrm>
            <a:off x="1" y="1871620"/>
            <a:ext cx="9144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AF0D7-0486-B249-B6FA-9D80D870163A}"/>
              </a:ext>
            </a:extLst>
          </p:cNvPr>
          <p:cNvSpPr/>
          <p:nvPr/>
        </p:nvSpPr>
        <p:spPr>
          <a:xfrm>
            <a:off x="987186" y="2291577"/>
            <a:ext cx="1093510" cy="650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4C8FA-559F-4049-BC85-7613565A75D4}"/>
              </a:ext>
            </a:extLst>
          </p:cNvPr>
          <p:cNvSpPr/>
          <p:nvPr/>
        </p:nvSpPr>
        <p:spPr>
          <a:xfrm>
            <a:off x="3764922" y="2337359"/>
            <a:ext cx="1093510" cy="650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525526-686A-8549-830A-727A4355D92A}"/>
              </a:ext>
            </a:extLst>
          </p:cNvPr>
          <p:cNvSpPr/>
          <p:nvPr/>
        </p:nvSpPr>
        <p:spPr>
          <a:xfrm>
            <a:off x="5068433" y="2337358"/>
            <a:ext cx="1093510" cy="650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D5667-910E-794F-B7E3-1951D4138261}"/>
              </a:ext>
            </a:extLst>
          </p:cNvPr>
          <p:cNvSpPr/>
          <p:nvPr/>
        </p:nvSpPr>
        <p:spPr>
          <a:xfrm>
            <a:off x="6378919" y="2337358"/>
            <a:ext cx="1093510" cy="650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CC3A58-29FC-2F4C-B182-8C9A021882C7}"/>
              </a:ext>
            </a:extLst>
          </p:cNvPr>
          <p:cNvSpPr/>
          <p:nvPr/>
        </p:nvSpPr>
        <p:spPr>
          <a:xfrm>
            <a:off x="7724311" y="2337357"/>
            <a:ext cx="1093510" cy="6504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B26853-EEBF-0D4D-B805-B90C7A82345F}"/>
              </a:ext>
            </a:extLst>
          </p:cNvPr>
          <p:cNvSpPr txBox="1"/>
          <p:nvPr/>
        </p:nvSpPr>
        <p:spPr>
          <a:xfrm>
            <a:off x="244849" y="3410686"/>
            <a:ext cx="6270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Name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Sharing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Function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Attributes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F0E72-D5C5-D34E-BDAC-2C7462AB7116}"/>
              </a:ext>
            </a:extLst>
          </p:cNvPr>
          <p:cNvSpPr txBox="1"/>
          <p:nvPr/>
        </p:nvSpPr>
        <p:spPr>
          <a:xfrm>
            <a:off x="2394725" y="3405382"/>
            <a:ext cx="11416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Adapter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Detector Specific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-HV/Bias distribution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-HV divider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-Interconnect routing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-Sensor Specific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-Passive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4B4EB-AEEE-8647-A155-45F79351408C}"/>
              </a:ext>
            </a:extLst>
          </p:cNvPr>
          <p:cNvSpPr/>
          <p:nvPr/>
        </p:nvSpPr>
        <p:spPr>
          <a:xfrm>
            <a:off x="821057" y="2187824"/>
            <a:ext cx="2748057" cy="941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60B2A-0B42-ED40-8707-C671BFD36D9B}"/>
              </a:ext>
            </a:extLst>
          </p:cNvPr>
          <p:cNvSpPr txBox="1"/>
          <p:nvPr/>
        </p:nvSpPr>
        <p:spPr>
          <a:xfrm>
            <a:off x="1130195" y="3406740"/>
            <a:ext cx="97654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Sensor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Detector Specific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-Multi-Channel 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Sensor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-MAPS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-AC-LGAD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-MCP-PMT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SiPM</a:t>
            </a:r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-LAPPD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BA4D0-E20F-9E40-99F2-61058FC5831D}"/>
              </a:ext>
            </a:extLst>
          </p:cNvPr>
          <p:cNvSpPr txBox="1"/>
          <p:nvPr/>
        </p:nvSpPr>
        <p:spPr>
          <a:xfrm>
            <a:off x="3823402" y="3405383"/>
            <a:ext cx="104547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Front End Board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(FEB)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Detector Specific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-Amplification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-Shaping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-Digitization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-Zero Suppression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-ASIC/ADC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-Discrete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-Serial Link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EA7FB-22F0-AA44-8B8E-F9A6A02B52E6}"/>
              </a:ext>
            </a:extLst>
          </p:cNvPr>
          <p:cNvSpPr txBox="1"/>
          <p:nvPr/>
        </p:nvSpPr>
        <p:spPr>
          <a:xfrm>
            <a:off x="5068433" y="3405383"/>
            <a:ext cx="1093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Readout Board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(RDO)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Shared / (potential variations)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-Communication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-Aggregation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-Formatting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-Data Readout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-Config &amp; Control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-Clock &amp;Timing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-FPGA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-Fiber Link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5A3590-EF13-5D4B-B7CE-B79986A0A6DC}"/>
              </a:ext>
            </a:extLst>
          </p:cNvPr>
          <p:cNvSpPr txBox="1"/>
          <p:nvPr/>
        </p:nvSpPr>
        <p:spPr>
          <a:xfrm>
            <a:off x="6368471" y="3405383"/>
            <a:ext cx="11696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Data Aggregation Module (DAM)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Shared / (FELIX)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-Computing Interface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-Aggregation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-Software Trigger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-Clock &amp; Timing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-Config &amp; Control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-Large FPGA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-PCIe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-Potentially Ethernet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2F387C-42DE-364A-A10A-74EEB092E926}"/>
              </a:ext>
            </a:extLst>
          </p:cNvPr>
          <p:cNvSpPr txBox="1"/>
          <p:nvPr/>
        </p:nvSpPr>
        <p:spPr>
          <a:xfrm>
            <a:off x="7608843" y="3405382"/>
            <a:ext cx="1654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Computing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COTS / Ethernet</a:t>
            </a: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-Data buffering and sinking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-Run Control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-Calibration Support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-QA / Scalers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-Collider Feedback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-Event ID/Building?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-Software Trigger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-Monitoring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2D5037-EBA7-E142-802D-6E0DE55A3A47}"/>
              </a:ext>
            </a:extLst>
          </p:cNvPr>
          <p:cNvSpPr/>
          <p:nvPr/>
        </p:nvSpPr>
        <p:spPr>
          <a:xfrm>
            <a:off x="5145681" y="779147"/>
            <a:ext cx="1093510" cy="650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BEFE4-D9DA-6242-ACBC-8FE386C1FEFD}"/>
              </a:ext>
            </a:extLst>
          </p:cNvPr>
          <p:cNvSpPr txBox="1"/>
          <p:nvPr/>
        </p:nvSpPr>
        <p:spPr>
          <a:xfrm>
            <a:off x="6663546" y="673484"/>
            <a:ext cx="24144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Global Timing Unit (GTU)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-Interface between collider, Run Control, &amp; DAM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-Config &amp; Control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-Clock &amp; Timing</a:t>
            </a:r>
          </a:p>
        </p:txBody>
      </p:sp>
    </p:spTree>
    <p:extLst>
      <p:ext uri="{BB962C8B-B14F-4D97-AF65-F5344CB8AC3E}">
        <p14:creationId xmlns:p14="http://schemas.microsoft.com/office/powerpoint/2010/main" val="176022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983D1EA-1438-0E49-8D21-62EACC7D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6" y="1910185"/>
            <a:ext cx="5324165" cy="46865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D5913-CDBC-F744-AE7D-0F2F259C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8657E-DD69-D04D-B42A-66CA517F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2091A1-0F27-DA45-B7B2-AA834D17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“</a:t>
            </a:r>
            <a:r>
              <a:rPr lang="en-US" dirty="0" err="1"/>
              <a:t>ePIC</a:t>
            </a:r>
            <a:r>
              <a:rPr lang="en-US" dirty="0"/>
              <a:t> – Project” Project: Subdetector Readout Chains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07B90-28DF-884F-A56B-F41C05C5B4BF}"/>
              </a:ext>
            </a:extLst>
          </p:cNvPr>
          <p:cNvSpPr txBox="1"/>
          <p:nvPr/>
        </p:nvSpPr>
        <p:spPr>
          <a:xfrm>
            <a:off x="132750" y="498611"/>
            <a:ext cx="394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integrate read-out chain questionnaire for all subdetectors following this example to be filled by experts in the service excel-sheet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A0D16-6A07-B64B-A9D1-DD1BF60DE863}"/>
              </a:ext>
            </a:extLst>
          </p:cNvPr>
          <p:cNvSpPr/>
          <p:nvPr/>
        </p:nvSpPr>
        <p:spPr>
          <a:xfrm>
            <a:off x="2" y="5799075"/>
            <a:ext cx="5178392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66BB6-11B7-814E-9AA4-0ED80097876F}"/>
              </a:ext>
            </a:extLst>
          </p:cNvPr>
          <p:cNvSpPr/>
          <p:nvPr/>
        </p:nvSpPr>
        <p:spPr>
          <a:xfrm>
            <a:off x="2" y="3550196"/>
            <a:ext cx="5324166" cy="2058196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C2C1B-B12E-F444-8800-E40B50491CB2}"/>
              </a:ext>
            </a:extLst>
          </p:cNvPr>
          <p:cNvSpPr/>
          <p:nvPr/>
        </p:nvSpPr>
        <p:spPr>
          <a:xfrm>
            <a:off x="0" y="2394446"/>
            <a:ext cx="4572001" cy="1126386"/>
          </a:xfrm>
          <a:prstGeom prst="rect">
            <a:avLst/>
          </a:prstGeom>
          <a:noFill/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34FA4-DD01-7D48-B052-5BDDC6F4B964}"/>
              </a:ext>
            </a:extLst>
          </p:cNvPr>
          <p:cNvSpPr txBox="1"/>
          <p:nvPr/>
        </p:nvSpPr>
        <p:spPr>
          <a:xfrm>
            <a:off x="5321971" y="393296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FEB:</a:t>
            </a:r>
          </a:p>
          <a:p>
            <a:pPr algn="l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specific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C7D9-4B70-CB47-AB71-56A3338D23DA}"/>
              </a:ext>
            </a:extLst>
          </p:cNvPr>
          <p:cNvSpPr txBox="1"/>
          <p:nvPr/>
        </p:nvSpPr>
        <p:spPr>
          <a:xfrm>
            <a:off x="4525541" y="2827267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</a:p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specific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8BE60-7806-6644-88E9-EAB1064EDF8F}"/>
              </a:ext>
            </a:extLst>
          </p:cNvPr>
          <p:cNvSpPr txBox="1"/>
          <p:nvPr/>
        </p:nvSpPr>
        <p:spPr>
          <a:xfrm>
            <a:off x="5178394" y="5614965"/>
            <a:ext cx="2454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RDO:</a:t>
            </a:r>
          </a:p>
          <a:p>
            <a:pPr algn="l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hopefully one board </a:t>
            </a:r>
          </a:p>
          <a:p>
            <a:pPr algn="l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to many</a:t>
            </a:r>
          </a:p>
          <a:p>
            <a:pPr algn="l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subdetectors</a:t>
            </a:r>
          </a:p>
        </p:txBody>
      </p:sp>
      <p:pic>
        <p:nvPicPr>
          <p:cNvPr id="14" name="Picture 13" descr="Timeline&#10;&#10;Description automatically generated">
            <a:extLst>
              <a:ext uri="{FF2B5EF4-FFF2-40B4-BE49-F238E27FC236}">
                <a16:creationId xmlns:a16="http://schemas.microsoft.com/office/drawing/2014/main" id="{53886E0C-084B-B34E-AB13-37F21E3E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066" y="531874"/>
            <a:ext cx="4774131" cy="19768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E6E84C-2763-AA43-8FAA-D464E76CEE99}"/>
              </a:ext>
            </a:extLst>
          </p:cNvPr>
          <p:cNvSpPr/>
          <p:nvPr/>
        </p:nvSpPr>
        <p:spPr>
          <a:xfrm>
            <a:off x="4629226" y="600497"/>
            <a:ext cx="1319187" cy="1603688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964A7-8ECC-B24D-BB12-C8D5B9588B44}"/>
              </a:ext>
            </a:extLst>
          </p:cNvPr>
          <p:cNvSpPr/>
          <p:nvPr/>
        </p:nvSpPr>
        <p:spPr>
          <a:xfrm>
            <a:off x="6412329" y="598189"/>
            <a:ext cx="1319187" cy="1603688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F543B-AE27-D447-9B68-F388562FD712}"/>
              </a:ext>
            </a:extLst>
          </p:cNvPr>
          <p:cNvSpPr txBox="1"/>
          <p:nvPr/>
        </p:nvSpPr>
        <p:spPr>
          <a:xfrm>
            <a:off x="4745262" y="616133"/>
            <a:ext cx="43313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9961FF-AFD0-0E4F-B671-FD49D70C06D1}"/>
              </a:ext>
            </a:extLst>
          </p:cNvPr>
          <p:cNvSpPr txBox="1"/>
          <p:nvPr/>
        </p:nvSpPr>
        <p:spPr>
          <a:xfrm>
            <a:off x="6851895" y="624755"/>
            <a:ext cx="47000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0A2E09-E99F-7A4E-8F05-1C7C1B4417D6}"/>
              </a:ext>
            </a:extLst>
          </p:cNvPr>
          <p:cNvSpPr txBox="1"/>
          <p:nvPr/>
        </p:nvSpPr>
        <p:spPr>
          <a:xfrm rot="21189209">
            <a:off x="240079" y="2287708"/>
            <a:ext cx="8141972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linked to: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https://wiki.bnl.gov/EPIC/index.php?title=Project_Information#Documents%3A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Deadline: 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January 2023</a:t>
            </a:r>
          </a:p>
        </p:txBody>
      </p:sp>
    </p:spTree>
    <p:extLst>
      <p:ext uri="{BB962C8B-B14F-4D97-AF65-F5344CB8AC3E}">
        <p14:creationId xmlns:p14="http://schemas.microsoft.com/office/powerpoint/2010/main" val="37115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66601-BE10-40AF-8825-BF9FB1C0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BA1FA-4115-6041-BBB0-D6A901BE4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3"/>
          <a:stretch/>
        </p:blipFill>
        <p:spPr>
          <a:xfrm>
            <a:off x="320807" y="1138065"/>
            <a:ext cx="8481002" cy="42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7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Presentation Page-DO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13669</TotalTime>
  <Words>491</Words>
  <Application>Microsoft Macintosh PowerPoint</Application>
  <PresentationFormat>On-screen Show (4:3)</PresentationFormat>
  <Paragraphs>164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 Theme</vt:lpstr>
      <vt:lpstr>Presentation Page-DOE bottom</vt:lpstr>
      <vt:lpstr>EIC Project Update </vt:lpstr>
      <vt:lpstr>Background Taskforce</vt:lpstr>
      <vt:lpstr>ePIC Readout Chain</vt:lpstr>
      <vt:lpstr>Next “ePIC – Project” Project: Subdetector Readout Chains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894</cp:revision>
  <dcterms:created xsi:type="dcterms:W3CDTF">2019-04-29T20:50:32Z</dcterms:created>
  <dcterms:modified xsi:type="dcterms:W3CDTF">2022-12-16T02:58:29Z</dcterms:modified>
</cp:coreProperties>
</file>