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082A6-52B4-427B-B15F-61FDF3149F60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81E4F-FD86-42DC-89B9-278D1B68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2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DACD6-F54A-DB3C-27DD-FEC7C7D0B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F4DF7D-A1D0-63FA-B70B-9AF5EB577A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B4A03-D2B5-2F7D-874B-5B051DE5E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6477-00DC-4DC4-A12A-1792B3213773}" type="datetime1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073E9-43F5-3658-E1A9-EAC5EBBCC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8DADA-00FC-D66B-12D9-679858FFE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4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B2BC8-F982-9279-C0B1-56CA8039F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823597-9B2B-B5B7-1EF3-D0139C8F4C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BEEE3-5851-ADFE-DC0D-A545C644F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5797-6DA8-4E1F-871C-49D0E6D156B5}" type="datetime1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E5DCC-C0A4-1C28-E675-5A0FED156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37F43-F2EC-0E3F-6BCF-2E890FC4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9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8E6298-CABC-4D70-22A0-C6DA32B184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F50D74-AE65-A6E8-C960-DE2A20EF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EBC60-1E62-168E-4A16-6BADEE3E2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69DD-015E-47B1-8796-2D7A0BC524D6}" type="datetime1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2752F-C9E1-4E5C-571B-080BD410F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E6851-61C7-201F-186E-6656351A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8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7B079-2826-A521-20BC-9D5C4AD01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A3EC1-A769-F70A-CF9F-5C4652DDD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298DA-C4DD-3BD5-95E9-6A98D4BBC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5046-5CD3-44A9-A26C-BB911F56B7EF}" type="datetime1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6C734-7207-66FF-F188-44F5D84D6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879A0-7D22-8568-9076-4D6B62DCC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94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EEE86-3836-0C00-8C3F-5D207758C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4D28C-3A00-ACCE-44E7-11A1489D9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BE6DF-FC80-500B-EF06-E06628C0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4905D-DF7E-404C-A67F-4BCA409F546E}" type="datetime1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320D5-D72B-169F-76F5-2229207F6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F7CCF-2176-F684-1CDC-C44B7B55C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6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B8487-E732-4979-19B6-91EED7A04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956ED-99DC-7FEF-6B7D-5C949B8AE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6BF82-59D6-1093-04ED-4F3037C37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40630-524B-7DDD-941C-426EAC9F6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A01A-9338-467F-9C8A-5B82A5F6BCA2}" type="datetime1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6B05A-D90A-438C-75F5-CBDFFED82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E3722-061A-B73C-7AC3-6E95EC74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6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D384B-CB22-A8EA-BAC4-7F74DA571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277B5-2B88-43E0-568F-B009FA0B5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2C34B2-01C2-857D-EEDE-3B441265A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FE712-0BB7-894C-F5B0-BFDB55B4F1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2D90-AD6A-0C27-69B4-650EF4507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98F9DA-FD1E-B1F3-1C60-03FD46CB8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248F-95D5-47A9-A167-E70B1B70869F}" type="datetime1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B52116-D068-C386-88AF-370757FCB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ECCFA0-9A80-33F7-675B-3DDCA4192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7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C8FD7-8D23-E4B5-2552-D19253013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D0877C-89FA-75F5-3B81-0B755A72F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5B27-2A26-4649-BAFF-33995389EA52}" type="datetime1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E09C9B-12CA-E100-BBDE-78331E53E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BF0961-DB51-E506-0FC1-7FB59A339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0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546814-88C5-BD1F-3785-4595180D5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4DBC-CE6C-41E3-A1A2-B742E3EFF41C}" type="datetime1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9AC453-5FEA-8EF5-9FAD-2CF151182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1F30B-E02C-3CAD-24ED-8DC62FF92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3069D-65B0-4AE8-A33F-C20CEA1A8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87D90-71FD-4E16-956E-12C73909E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5DA7DC-BC91-FBEA-3264-057E733A4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61D82-5C14-7BF3-CE95-A0F1AA62C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E616-E604-498B-B4AE-FF120847475A}" type="datetime1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2D1E9-9E89-1C9A-807E-8A5CF1935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7D93C-4D85-21E5-5B28-1A59BAD2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5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D6AA2-B16D-E3D4-A089-F72D53CBE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771F6F-F0BB-A80A-B1D4-49624FBBC1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E74974-CD7D-1DB5-CE9D-03F6950DF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F96191-4130-EF4F-83A4-0E0F0CE45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F4BC-A135-4D5A-BC01-38827F0570BD}" type="datetime1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9101B9-3136-78E6-A8BB-F74D4AE1E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ACB01-3C61-A689-C697-7455CCB96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4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26B72-C280-299C-2B9C-BBC4F8327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DC8A9-8F86-F472-FD1B-A6EA64969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27207-71F4-5DC1-0327-A240231ADD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77F05-982D-4B71-87FA-E6F600EA02F6}" type="datetime1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0A7B9-19AB-9705-22F1-FC3900C4F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8CE01-E8CE-9ED7-7FE4-7DE7E59048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5ED3D-EA46-47EB-8109-58FEB256E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5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DD9C9-80C5-D7B6-690C-ED528291D5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Full Simulation – First Look at ‘Jets’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819EE0-3719-78BE-621B-75570B8CD7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7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D3611D7D-B5A6-42E2-46D2-DFA7F65268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301219"/>
            <a:ext cx="7600950" cy="54578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26C73D5-35E1-9D38-D692-ADDC65A84527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Jet Kinematics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AA7466-460E-CDE3-961A-D9FAC0FD8297}"/>
              </a:ext>
            </a:extLst>
          </p:cNvPr>
          <p:cNvSpPr txBox="1"/>
          <p:nvPr/>
        </p:nvSpPr>
        <p:spPr>
          <a:xfrm>
            <a:off x="6671733" y="5003800"/>
            <a:ext cx="2853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FF0000"/>
                </a:solidFill>
              </a:rPr>
              <a:t>Reco</a:t>
            </a:r>
            <a:r>
              <a:rPr lang="en-US" sz="2400" dirty="0">
                <a:solidFill>
                  <a:srgbClr val="FF0000"/>
                </a:solidFill>
              </a:rPr>
              <a:t> Charged Particle Jets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E049B-27B6-A4D1-6F5C-8CAD099FF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45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30DAE529-8058-3922-C503-9CFB785A96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301218"/>
            <a:ext cx="7600950" cy="54578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26C73D5-35E1-9D38-D692-ADDC65A84527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Jet Kinematics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AA7466-460E-CDE3-961A-D9FAC0FD8297}"/>
              </a:ext>
            </a:extLst>
          </p:cNvPr>
          <p:cNvSpPr txBox="1"/>
          <p:nvPr/>
        </p:nvSpPr>
        <p:spPr>
          <a:xfrm>
            <a:off x="6671733" y="5003800"/>
            <a:ext cx="2853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FF0000"/>
                </a:solidFill>
              </a:rPr>
              <a:t>Reco</a:t>
            </a:r>
            <a:r>
              <a:rPr lang="en-US" sz="2400" dirty="0">
                <a:solidFill>
                  <a:srgbClr val="FF0000"/>
                </a:solidFill>
              </a:rPr>
              <a:t> Charged Particle + </a:t>
            </a:r>
            <a:r>
              <a:rPr lang="en-US" sz="2400" dirty="0" err="1">
                <a:solidFill>
                  <a:srgbClr val="FF0000"/>
                </a:solidFill>
              </a:rPr>
              <a:t>ECal</a:t>
            </a:r>
            <a:r>
              <a:rPr lang="en-US" sz="2400" dirty="0">
                <a:solidFill>
                  <a:srgbClr val="FF0000"/>
                </a:solidFill>
              </a:rPr>
              <a:t> Jets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BB71F-E9D4-B104-46FE-131472B0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41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78C345-76DE-77D1-AF24-CCA08964A543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Jet Resolutions </a:t>
            </a:r>
          </a:p>
        </p:txBody>
      </p:sp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98EE853D-D470-ECC3-51E8-E4121379E1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0353"/>
            <a:ext cx="6099862" cy="4379976"/>
          </a:xfrm>
          <a:prstGeom prst="rect">
            <a:avLst/>
          </a:prstGeom>
        </p:spPr>
      </p:pic>
      <p:pic>
        <p:nvPicPr>
          <p:cNvPr id="6" name="Picture 5" descr="Chart, scatter chart&#10;&#10;Description automatically generated">
            <a:extLst>
              <a:ext uri="{FF2B5EF4-FFF2-40B4-BE49-F238E27FC236}">
                <a16:creationId xmlns:a16="http://schemas.microsoft.com/office/drawing/2014/main" id="{432D0B84-B23A-242E-B8BF-A6D8B7A804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138" y="2274888"/>
            <a:ext cx="6099862" cy="4379976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33A25-7F23-3FFB-8CD2-113224594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59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78C345-76DE-77D1-AF24-CCA08964A543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Jet Resolutions </a:t>
            </a:r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B812ACD-EFFD-679C-D88D-080DDAB05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292753"/>
            <a:ext cx="7600950" cy="5457825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8470C-6A5B-CF5B-84B8-11B225C53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38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78C345-76DE-77D1-AF24-CCA08964A543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Jet Resolutions </a:t>
            </a:r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B812ACD-EFFD-679C-D88D-080DDAB05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292753"/>
            <a:ext cx="7600950" cy="5457825"/>
          </a:xfrm>
          <a:prstGeom prst="rect">
            <a:avLst/>
          </a:prstGeom>
        </p:spPr>
      </p:pic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F5ABD21F-69B5-26F4-DE2D-35090FC388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292753"/>
            <a:ext cx="7600950" cy="545782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A82AB-2CA8-6D70-3545-AE937A7EF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18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446BD6C-FC95-91DC-559B-90CFBDB4F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292752"/>
            <a:ext cx="7600950" cy="54578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678C345-76DE-77D1-AF24-CCA08964A543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Jet Resolutions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059B0-9A87-8717-BDED-4F45656C1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0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446BD6C-FC95-91DC-559B-90CFBDB4F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292752"/>
            <a:ext cx="7600950" cy="54578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678C345-76DE-77D1-AF24-CCA08964A543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Jet Resolutions </a:t>
            </a:r>
          </a:p>
        </p:txBody>
      </p:sp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AA6A70FB-FA44-78CF-B7D7-996824AC8D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292751"/>
            <a:ext cx="7600950" cy="545782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6C10C-2BD3-F239-31A0-A26439C9F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8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05594A-D5B3-525F-5D6B-3B71A72A8090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Outline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18ED34-7B9F-D7C2-5D49-84EBB3392C68}"/>
              </a:ext>
            </a:extLst>
          </p:cNvPr>
          <p:cNvSpPr txBox="1"/>
          <p:nvPr/>
        </p:nvSpPr>
        <p:spPr>
          <a:xfrm>
            <a:off x="626533" y="1608667"/>
            <a:ext cx="109558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Found Issues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/>
              <a:t>Electron Finding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/>
              <a:t>Endcap Clusters in Gap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/>
              <a:t>Correction for Crossing Angle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/>
              <a:t>Anisotropy in Positive Endcap Cluster Position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Jet Kinematics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Jet Resolutions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D28D1-2727-9D9D-8AA8-D9107AEE4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23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2F8031-7665-D94D-97CF-5BC224278A70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Rejecting Electrons </a:t>
            </a: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1BD8D015-EA25-0233-E69D-8D863F13A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06" y="1176337"/>
            <a:ext cx="6648450" cy="450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257B962-5C10-00A7-0708-C6B7A83EFECB}"/>
              </a:ext>
            </a:extLst>
          </p:cNvPr>
          <p:cNvSpPr txBox="1"/>
          <p:nvPr/>
        </p:nvSpPr>
        <p:spPr>
          <a:xfrm>
            <a:off x="7357533" y="1608667"/>
            <a:ext cx="45635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Remove electrons from jet clustering to avoid scattered beam particle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In </a:t>
            </a:r>
            <a:r>
              <a:rPr lang="en-US" dirty="0" err="1"/>
              <a:t>nECal</a:t>
            </a:r>
            <a:r>
              <a:rPr lang="en-US" dirty="0"/>
              <a:t>, </a:t>
            </a:r>
            <a:r>
              <a:rPr lang="en-US" dirty="0" err="1"/>
              <a:t>pECal</a:t>
            </a:r>
            <a:r>
              <a:rPr lang="en-US" dirty="0"/>
              <a:t>, and </a:t>
            </a:r>
            <a:r>
              <a:rPr lang="en-US" dirty="0" err="1"/>
              <a:t>reco</a:t>
            </a:r>
            <a:r>
              <a:rPr lang="en-US" dirty="0"/>
              <a:t> charged particles – do this with association branch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This branch seems to be missing for the barrel </a:t>
            </a:r>
            <a:r>
              <a:rPr lang="en-US" dirty="0" err="1"/>
              <a:t>SciGlass</a:t>
            </a:r>
            <a:r>
              <a:rPr lang="en-US" dirty="0"/>
              <a:t> calo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Identify position of electron from MC record and remove clusters within 0.1 eta-phi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6B59E-7E55-CEC6-A32C-BC0FADA20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33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E8609E-14D5-AF0E-71B4-DE9690243870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Clusters in Gap </a:t>
            </a:r>
          </a:p>
        </p:txBody>
      </p:sp>
      <p:pic>
        <p:nvPicPr>
          <p:cNvPr id="4" name="Picture 3" descr="Chart, bubble chart&#10;&#10;Description automatically generated">
            <a:extLst>
              <a:ext uri="{FF2B5EF4-FFF2-40B4-BE49-F238E27FC236}">
                <a16:creationId xmlns:a16="http://schemas.microsoft.com/office/drawing/2014/main" id="{87E0518A-8C9D-B936-B226-DD289E40AE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1889"/>
            <a:ext cx="6096000" cy="4377203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14EABC91-6F90-BF70-DD44-B44CB2A5D5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138" y="2266420"/>
            <a:ext cx="6099862" cy="43799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7069E5F-22C2-7301-B37D-E9BCF8C6340A}"/>
              </a:ext>
            </a:extLst>
          </p:cNvPr>
          <p:cNvSpPr txBox="1"/>
          <p:nvPr/>
        </p:nvSpPr>
        <p:spPr>
          <a:xfrm>
            <a:off x="6366933" y="296333"/>
            <a:ext cx="5655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See that cluster positions intrude into the gap area around the beam pipes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Individual hits do not show this problem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Manually cut out clusters in this region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94563D1-DDBA-DF10-BD81-88B5A6C97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12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F8F7E6-C607-2CEC-880B-AA84F969039B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Crossing Angle Correction </a:t>
            </a: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01EC639A-BE18-9D90-8A93-03FFFA497E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5875"/>
            <a:ext cx="6099862" cy="4379976"/>
          </a:xfrm>
          <a:prstGeom prst="rect">
            <a:avLst/>
          </a:prstGeom>
        </p:spPr>
      </p:pic>
      <p:pic>
        <p:nvPicPr>
          <p:cNvPr id="6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63F54347-8419-3018-B2F2-B304869C45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59556"/>
            <a:ext cx="6099862" cy="43799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C754713-87B4-B8B3-5682-8780CCE3425B}"/>
              </a:ext>
            </a:extLst>
          </p:cNvPr>
          <p:cNvSpPr txBox="1"/>
          <p:nvPr/>
        </p:nvSpPr>
        <p:spPr>
          <a:xfrm>
            <a:off x="6578600" y="499534"/>
            <a:ext cx="546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Simulation generated with a crossing angle which causes distortions in eta-phi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For this study, correct by simply calculating particle/track/cluster position </a:t>
            </a:r>
            <a:r>
              <a:rPr lang="en-US" dirty="0" err="1"/>
              <a:t>w.r.t.</a:t>
            </a:r>
            <a:r>
              <a:rPr lang="en-US" dirty="0"/>
              <a:t> the outgoing hadron beam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3A9139-1CCD-7B77-4021-7E55157CDEA3}"/>
              </a:ext>
            </a:extLst>
          </p:cNvPr>
          <p:cNvSpPr txBox="1"/>
          <p:nvPr/>
        </p:nvSpPr>
        <p:spPr>
          <a:xfrm>
            <a:off x="626533" y="5545664"/>
            <a:ext cx="5469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This will cause distortions in the backward region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Don’t apply correction beyond a certain point (eta &lt; 1.4)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6F86BB-0173-D4BF-B370-B897E061A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54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3BEBA8-706C-DBBE-8D52-6730E96EF3AB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Crossing Angle Correction 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D3FD762B-F7DE-F3C1-1A6D-A9A0DC4EEE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0355"/>
            <a:ext cx="6099862" cy="4379976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3967F8A0-52E2-EE7F-D2BE-201C742EC4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23041"/>
            <a:ext cx="6099862" cy="43799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D9C2EE8-6896-2343-90F6-B4F83BECD165}"/>
              </a:ext>
            </a:extLst>
          </p:cNvPr>
          <p:cNvSpPr txBox="1"/>
          <p:nvPr/>
        </p:nvSpPr>
        <p:spPr>
          <a:xfrm>
            <a:off x="6493933" y="694267"/>
            <a:ext cx="556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See that correction centers the gap for positive endcap clusters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However, still seems to be azimuthal anisotropies even after correction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AECE4CC-8F2F-715C-8B5F-161895ABF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93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58A0F6-5EE5-D833-A279-9C982BCDB90F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pECal</a:t>
            </a:r>
            <a:r>
              <a:rPr lang="en-US" sz="3600" dirty="0">
                <a:solidFill>
                  <a:srgbClr val="FF0000"/>
                </a:solidFill>
              </a:rPr>
              <a:t> Cluster Anisotropy 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70E27410-DCE9-5900-299F-34F828E15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5878"/>
            <a:ext cx="6099862" cy="4379976"/>
          </a:xfrm>
          <a:prstGeom prst="rect">
            <a:avLst/>
          </a:prstGeom>
        </p:spPr>
      </p:pic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6BDBE452-85E3-B083-B2D8-4B3D2FA635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74888"/>
            <a:ext cx="6099862" cy="43799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DA6015-7AB5-3F59-8761-80F88F40C924}"/>
              </a:ext>
            </a:extLst>
          </p:cNvPr>
          <p:cNvSpPr txBox="1"/>
          <p:nvPr/>
        </p:nvSpPr>
        <p:spPr>
          <a:xfrm>
            <a:off x="1016000" y="2785533"/>
            <a:ext cx="2023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Uncorrected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6B9084-6506-2128-9CE2-FCA25119E6AB}"/>
              </a:ext>
            </a:extLst>
          </p:cNvPr>
          <p:cNvSpPr txBox="1"/>
          <p:nvPr/>
        </p:nvSpPr>
        <p:spPr>
          <a:xfrm>
            <a:off x="7323667" y="4351866"/>
            <a:ext cx="2023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Corrected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B1E1D4-031A-4950-8958-7BDBDB94B7D2}"/>
              </a:ext>
            </a:extLst>
          </p:cNvPr>
          <p:cNvSpPr txBox="1"/>
          <p:nvPr/>
        </p:nvSpPr>
        <p:spPr>
          <a:xfrm>
            <a:off x="6654800" y="567267"/>
            <a:ext cx="54017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Crossing angle correction smooths out ‘bulges’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However, we still see hotspots in phi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Don’t see this behavior with reconstructed hits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C91AF10-6E7E-334D-1C8E-7F6B2D18C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73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hart, histogram&#10;&#10;Description automatically generated">
            <a:extLst>
              <a:ext uri="{FF2B5EF4-FFF2-40B4-BE49-F238E27FC236}">
                <a16:creationId xmlns:a16="http://schemas.microsoft.com/office/drawing/2014/main" id="{91F77EE7-4354-024D-5A33-2EF12675D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138" y="2274888"/>
            <a:ext cx="6099862" cy="4379976"/>
          </a:xfrm>
          <a:prstGeom prst="rect">
            <a:avLst/>
          </a:prstGeom>
        </p:spPr>
      </p:pic>
      <p:pic>
        <p:nvPicPr>
          <p:cNvPr id="11" name="Picture 10" descr="Chart, histogram&#10;&#10;Description automatically generated">
            <a:extLst>
              <a:ext uri="{FF2B5EF4-FFF2-40B4-BE49-F238E27FC236}">
                <a16:creationId xmlns:a16="http://schemas.microsoft.com/office/drawing/2014/main" id="{0E95E55A-7B42-87D8-CE2F-B9D23271D0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5878"/>
            <a:ext cx="6099862" cy="43799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58A0F6-5EE5-D833-A279-9C982BCDB90F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pECal</a:t>
            </a:r>
            <a:r>
              <a:rPr lang="en-US" sz="3600" dirty="0">
                <a:solidFill>
                  <a:srgbClr val="FF0000"/>
                </a:solidFill>
              </a:rPr>
              <a:t> Hit Behavior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DA6015-7AB5-3F59-8761-80F88F40C924}"/>
              </a:ext>
            </a:extLst>
          </p:cNvPr>
          <p:cNvSpPr txBox="1"/>
          <p:nvPr/>
        </p:nvSpPr>
        <p:spPr>
          <a:xfrm>
            <a:off x="1016000" y="2785533"/>
            <a:ext cx="2023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Uncorrected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6B9084-6506-2128-9CE2-FCA25119E6AB}"/>
              </a:ext>
            </a:extLst>
          </p:cNvPr>
          <p:cNvSpPr txBox="1"/>
          <p:nvPr/>
        </p:nvSpPr>
        <p:spPr>
          <a:xfrm>
            <a:off x="7323667" y="4351866"/>
            <a:ext cx="2023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Corrected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B1E1D4-031A-4950-8958-7BDBDB94B7D2}"/>
              </a:ext>
            </a:extLst>
          </p:cNvPr>
          <p:cNvSpPr txBox="1"/>
          <p:nvPr/>
        </p:nvSpPr>
        <p:spPr>
          <a:xfrm>
            <a:off x="6654800" y="567267"/>
            <a:ext cx="5401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 reconstructed hits show a much better response to the correction – no ‘bulges’ or anisotropies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Some issue with the clustering? 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0B620829-1F24-FAE3-7455-F38E2FE4E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57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6C73D5-35E1-9D38-D692-ADDC65A84527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Jet Kinematics </a:t>
            </a: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7B418D4B-E357-30DD-1191-84A24AE9C9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301219"/>
            <a:ext cx="7600950" cy="54578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7AA7466-460E-CDE3-961A-D9FAC0FD8297}"/>
              </a:ext>
            </a:extLst>
          </p:cNvPr>
          <p:cNvSpPr txBox="1"/>
          <p:nvPr/>
        </p:nvSpPr>
        <p:spPr>
          <a:xfrm>
            <a:off x="6671733" y="5003800"/>
            <a:ext cx="2853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Monte Carlo Jets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CABFA-E3D4-EB95-2B88-72627983D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ED3D-EA46-47EB-8109-58FEB256EE7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06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296</Words>
  <Application>Microsoft Office PowerPoint</Application>
  <PresentationFormat>Widescreen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Full Simulation – First Look at ‘Jets’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Simulation – First Look at ‘Jets’</dc:title>
  <dc:creator>Brian Page</dc:creator>
  <cp:lastModifiedBy>Brian Page</cp:lastModifiedBy>
  <cp:revision>3</cp:revision>
  <dcterms:created xsi:type="dcterms:W3CDTF">2022-12-21T18:04:01Z</dcterms:created>
  <dcterms:modified xsi:type="dcterms:W3CDTF">2022-12-21T18:59:12Z</dcterms:modified>
</cp:coreProperties>
</file>