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C428F-B266-59C7-CA51-82D3058DD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8E3A7-46DD-999B-C0BF-EB7F65ABB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CB6AB-612C-EEA3-D60E-CD57ED31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CFD07-D16F-1BB9-7D7B-5B41F0132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42FEE-E4F5-CAFB-B35D-A067200F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1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5A3ED-C990-F247-9F09-2231B43D7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A8E88-A01E-0465-410B-44EF080C6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8C38C-6918-C5BF-A0EC-0DD100899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FDC0E-4B8F-6114-E41E-03C09B2E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EE161-D0F1-3CF9-52EB-142168C5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8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7B7F8-6F33-A906-4EF8-C59EB8788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8D27AA-1530-77AB-6ED9-65ED1B4FE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F73EF-0851-C2C0-4D1C-FE228EEF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DEDEE-AAAD-DECA-A693-EBF449046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1177D-EE0D-7D39-A321-71EFC289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3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04F10-47BC-C868-5AFA-67DB50E16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B488B-0786-54B2-4DA8-592DEAD9B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8498C-4C4E-A160-8EBB-32434820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794A1-EE0D-B011-6722-616CC25A0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04BC3-FA74-E9E8-4144-1134D5CD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8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BA145-07A4-EBE2-831D-FCF5E8705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82A8C-9813-49CE-EB12-D465D01A6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F1C62-8CD5-0482-331B-1B22E2BA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82829-A673-9402-E3A3-7A147A6D8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B5D08-C945-202C-D356-D7222D95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3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20FD8-6212-02D8-1DCE-F928C893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C5B89-253D-B313-209F-CC89AB50C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1109FF-4DB7-B2CF-C164-7BBD7C7FA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866D8-DB28-AD76-709D-E38C078C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08B01-D603-6908-1121-7FA5EC2AF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D7AE7-FF5B-689E-E70A-3FBD6965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3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7B16-3A2F-E083-A58E-704774E3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6EF30-E43B-2C44-3804-4A4CC9A6C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CBF8D-EF49-CF97-DF5B-56E55D168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C29437-D4EE-E951-E9C7-9A634B1FB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FCA05-B28D-D686-9381-29B131F901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9E826B-F4EF-87C5-C86C-FEA70752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EE0AEC-61D0-8CC5-1078-AF9E6366D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DF4BD-44D9-B8DD-1382-DC6AAB3B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0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CE95B-8F9C-297A-A1FC-EBB7B8D07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AD286-18E5-70EF-9026-4BD60A48C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E84027-2885-CC45-DAB6-856D0DB9E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938EF-2010-7DCB-F0A2-4C811D19F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8F0F8A-9DD5-10A1-FFE2-AA2721B43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D91221-153A-2AA9-DF53-219A9276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DECBBB-AF59-DF18-8DE4-DA4C99AD6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7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549B1-C97A-6FA8-38C7-A129FC97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85975-9D76-2465-4FA5-0C71678E8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BBA22-11EB-C21A-70F2-C022DBEC8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DC953-908D-41F8-6F5A-74D4E022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A30E2-6604-A211-1CA6-3F69A062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93F06-E5E6-DF60-A84F-6A7A6CAF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3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2C1EC-7547-1B86-2FD8-7B307288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4CD17-DE6D-0798-3CD5-8D636C76B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59CD5D-499F-E637-7D8F-AE9C9F5E7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93984-DEB1-6104-FAAC-05A8BCE4F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4D2C3-DF83-C5A4-75EF-2F1589BC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E7D2B-05B0-D38C-A360-FD11F86E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5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4B637F-592D-0159-AA81-2691AEA59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6CB91-950D-A606-A295-B1999C6DB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3D2BD-5B51-291E-561F-616282611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8DF39-65DB-4F27-9BD0-652CC9B1870C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A46E2-061A-0465-3A30-23A7C2758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FE246-5803-1738-357D-52640A0B2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383E9-6EAD-494D-AEC4-2990DB1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7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3F7-FF65-46F5-6430-B403BC6307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Particle Occupancy in </a:t>
            </a:r>
            <a:r>
              <a:rPr lang="en-US" dirty="0" err="1"/>
              <a:t>pfRICH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F8CDA1-DBB1-68A8-EC3C-0967E559AC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2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ADE355-3C47-9860-49E5-49E081DFCC2C}"/>
              </a:ext>
            </a:extLst>
          </p:cNvPr>
          <p:cNvSpPr txBox="1"/>
          <p:nvPr/>
        </p:nvSpPr>
        <p:spPr>
          <a:xfrm>
            <a:off x="626533" y="372533"/>
            <a:ext cx="911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Particle Momenta: 5x41 </a:t>
            </a: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F3AAF095-F8E8-F23C-6830-C1E727B4C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01220"/>
            <a:ext cx="11887200" cy="532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5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8DF6A0-03E0-F02C-8E5A-D62E44021D94}"/>
              </a:ext>
            </a:extLst>
          </p:cNvPr>
          <p:cNvSpPr txBox="1"/>
          <p:nvPr/>
        </p:nvSpPr>
        <p:spPr>
          <a:xfrm>
            <a:off x="626533" y="372533"/>
            <a:ext cx="911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Particle Momenta: 18x275 </a:t>
            </a: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D4533561-5E64-31AB-439C-0DFDB12BF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01220"/>
            <a:ext cx="11887200" cy="532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46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290E73-F305-D2A3-6191-6E4617B924E3}"/>
              </a:ext>
            </a:extLst>
          </p:cNvPr>
          <p:cNvSpPr txBox="1"/>
          <p:nvPr/>
        </p:nvSpPr>
        <p:spPr>
          <a:xfrm>
            <a:off x="626533" y="372533"/>
            <a:ext cx="911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Particle Occupancy: -4 &lt; eta &lt; -1 </a:t>
            </a:r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B677DCA1-D94B-63FF-B3F1-2033FCE7BE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1153"/>
            <a:ext cx="6096000" cy="43772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0D3920-E6A1-AB88-ECD9-41FD96067205}"/>
              </a:ext>
            </a:extLst>
          </p:cNvPr>
          <p:cNvSpPr txBox="1"/>
          <p:nvPr/>
        </p:nvSpPr>
        <p:spPr>
          <a:xfrm>
            <a:off x="2755901" y="3925822"/>
            <a:ext cx="255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5x41</a:t>
            </a:r>
          </a:p>
        </p:txBody>
      </p:sp>
      <p:pic>
        <p:nvPicPr>
          <p:cNvPr id="7" name="Picture 6" descr="Chart, waterfall chart&#10;&#10;Description automatically generated">
            <a:extLst>
              <a:ext uri="{FF2B5EF4-FFF2-40B4-BE49-F238E27FC236}">
                <a16:creationId xmlns:a16="http://schemas.microsoft.com/office/drawing/2014/main" id="{DCB29C72-7558-AC7F-2041-74C1657D91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138" y="2224087"/>
            <a:ext cx="6099862" cy="43799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371BEF-77BF-66F2-950C-3162265C71BF}"/>
              </a:ext>
            </a:extLst>
          </p:cNvPr>
          <p:cNvSpPr txBox="1"/>
          <p:nvPr/>
        </p:nvSpPr>
        <p:spPr>
          <a:xfrm>
            <a:off x="7086600" y="4922025"/>
            <a:ext cx="255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18x275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4C7E6C-9442-6D5C-4CF9-72B7EAA9954F}"/>
              </a:ext>
            </a:extLst>
          </p:cNvPr>
          <p:cNvSpPr txBox="1"/>
          <p:nvPr/>
        </p:nvSpPr>
        <p:spPr>
          <a:xfrm>
            <a:off x="6714067" y="1083733"/>
            <a:ext cx="5291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Frequency with which a given number of particles will be in the approximate </a:t>
            </a:r>
            <a:r>
              <a:rPr lang="en-US" dirty="0" err="1"/>
              <a:t>pfRICH</a:t>
            </a:r>
            <a:r>
              <a:rPr lang="en-US" dirty="0"/>
              <a:t> acceptance (-4 &lt; eta &lt; -1) in a single event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07838-4CCB-A572-3101-8D481F9ABABB}"/>
              </a:ext>
            </a:extLst>
          </p:cNvPr>
          <p:cNvSpPr txBox="1"/>
          <p:nvPr/>
        </p:nvSpPr>
        <p:spPr>
          <a:xfrm>
            <a:off x="626533" y="5568356"/>
            <a:ext cx="5465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Blue curve is for all events and red curve is for those events in which the scattered electron is within -4 &lt; eta &lt; -1</a:t>
            </a:r>
          </a:p>
        </p:txBody>
      </p:sp>
    </p:spTree>
    <p:extLst>
      <p:ext uri="{BB962C8B-B14F-4D97-AF65-F5344CB8AC3E}">
        <p14:creationId xmlns:p14="http://schemas.microsoft.com/office/powerpoint/2010/main" val="3487848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hart&#10;&#10;Description automatically generated with medium confidence">
            <a:extLst>
              <a:ext uri="{FF2B5EF4-FFF2-40B4-BE49-F238E27FC236}">
                <a16:creationId xmlns:a16="http://schemas.microsoft.com/office/drawing/2014/main" id="{43B1AEAC-2863-0344-133D-AB8C3F96F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138" y="2224086"/>
            <a:ext cx="6099863" cy="4379977"/>
          </a:xfrm>
          <a:prstGeom prst="rect">
            <a:avLst/>
          </a:prstGeom>
        </p:spPr>
      </p:pic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EDA510CA-36AA-E158-9CA4-833DC1ECEF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1153"/>
            <a:ext cx="6096001" cy="43772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290E73-F305-D2A3-6191-6E4617B924E3}"/>
              </a:ext>
            </a:extLst>
          </p:cNvPr>
          <p:cNvSpPr txBox="1"/>
          <p:nvPr/>
        </p:nvSpPr>
        <p:spPr>
          <a:xfrm>
            <a:off x="626533" y="372533"/>
            <a:ext cx="911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Particle Pairwise Distance: -4 &lt; eta &lt; -1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0D3920-E6A1-AB88-ECD9-41FD96067205}"/>
              </a:ext>
            </a:extLst>
          </p:cNvPr>
          <p:cNvSpPr txBox="1"/>
          <p:nvPr/>
        </p:nvSpPr>
        <p:spPr>
          <a:xfrm>
            <a:off x="3048000" y="3316222"/>
            <a:ext cx="255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5x41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371BEF-77BF-66F2-950C-3162265C71BF}"/>
              </a:ext>
            </a:extLst>
          </p:cNvPr>
          <p:cNvSpPr txBox="1"/>
          <p:nvPr/>
        </p:nvSpPr>
        <p:spPr>
          <a:xfrm>
            <a:off x="9067799" y="4414074"/>
            <a:ext cx="255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18x275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0525B1-1897-1719-F666-B1915EA2F40A}"/>
              </a:ext>
            </a:extLst>
          </p:cNvPr>
          <p:cNvSpPr txBox="1"/>
          <p:nvPr/>
        </p:nvSpPr>
        <p:spPr>
          <a:xfrm>
            <a:off x="5791200" y="1083733"/>
            <a:ext cx="6206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Blue = distance between each pair of particles in acceptance</a:t>
            </a:r>
          </a:p>
          <a:p>
            <a:r>
              <a:rPr lang="en-US" dirty="0"/>
              <a:t>Red = distance between closest two particles in acceptance</a:t>
            </a:r>
          </a:p>
          <a:p>
            <a:r>
              <a:rPr lang="en-US" dirty="0"/>
              <a:t>Green = same as red, but for events with electron in acceptance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84B167-42F1-FA91-C97D-7A3E38E4090A}"/>
              </a:ext>
            </a:extLst>
          </p:cNvPr>
          <p:cNvSpPr txBox="1"/>
          <p:nvPr/>
        </p:nvSpPr>
        <p:spPr>
          <a:xfrm>
            <a:off x="626533" y="5568357"/>
            <a:ext cx="5465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Distance is in x-y plane at a z position of -1700 mm from the interaction point</a:t>
            </a:r>
          </a:p>
        </p:txBody>
      </p:sp>
    </p:spTree>
    <p:extLst>
      <p:ext uri="{BB962C8B-B14F-4D97-AF65-F5344CB8AC3E}">
        <p14:creationId xmlns:p14="http://schemas.microsoft.com/office/powerpoint/2010/main" val="1829967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B52F5B2C-A89C-2C73-01A5-0D68F9614B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530" y="2224085"/>
            <a:ext cx="6099865" cy="4379978"/>
          </a:xfrm>
          <a:prstGeom prst="rect">
            <a:avLst/>
          </a:prstGeom>
        </p:spPr>
      </p:pic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5FC380FA-4558-B122-995C-B685D59649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" y="1191153"/>
            <a:ext cx="6099864" cy="437997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290E73-F305-D2A3-6191-6E4617B924E3}"/>
              </a:ext>
            </a:extLst>
          </p:cNvPr>
          <p:cNvSpPr txBox="1"/>
          <p:nvPr/>
        </p:nvSpPr>
        <p:spPr>
          <a:xfrm>
            <a:off x="626533" y="372533"/>
            <a:ext cx="911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Electron Proximity: -4 &lt; eta &lt; -1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0D3920-E6A1-AB88-ECD9-41FD96067205}"/>
              </a:ext>
            </a:extLst>
          </p:cNvPr>
          <p:cNvSpPr txBox="1"/>
          <p:nvPr/>
        </p:nvSpPr>
        <p:spPr>
          <a:xfrm>
            <a:off x="2628900" y="3697223"/>
            <a:ext cx="255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5x41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371BEF-77BF-66F2-950C-3162265C71BF}"/>
              </a:ext>
            </a:extLst>
          </p:cNvPr>
          <p:cNvSpPr txBox="1"/>
          <p:nvPr/>
        </p:nvSpPr>
        <p:spPr>
          <a:xfrm>
            <a:off x="9245600" y="4343554"/>
            <a:ext cx="255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18x275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44E6EF-3755-D981-380B-E7AF539A1A1E}"/>
              </a:ext>
            </a:extLst>
          </p:cNvPr>
          <p:cNvSpPr txBox="1"/>
          <p:nvPr/>
        </p:nvSpPr>
        <p:spPr>
          <a:xfrm>
            <a:off x="5765800" y="1018864"/>
            <a:ext cx="6282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Measure of the number of particles near the scattered electron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Each curve represents a circle with given radius around the electron and x-axis is the number of particles within that area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31445A-1400-D9C1-1D5D-BB41334B6877}"/>
              </a:ext>
            </a:extLst>
          </p:cNvPr>
          <p:cNvSpPr txBox="1"/>
          <p:nvPr/>
        </p:nvSpPr>
        <p:spPr>
          <a:xfrm>
            <a:off x="296333" y="5494867"/>
            <a:ext cx="5977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Electron and other particles required to be in acceptance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For example: blue curve (5x41) says 1% of events will have 1 particle with 20 cm of electron, 0.03% of events will have 2 particles within 20 cm,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99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228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Particle Occupancy in pfRICH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Occupancy in pfRICH</dc:title>
  <dc:creator>Brian Page</dc:creator>
  <cp:lastModifiedBy>Brian Page</cp:lastModifiedBy>
  <cp:revision>4</cp:revision>
  <dcterms:created xsi:type="dcterms:W3CDTF">2022-12-21T08:06:55Z</dcterms:created>
  <dcterms:modified xsi:type="dcterms:W3CDTF">2022-12-28T08:07:53Z</dcterms:modified>
</cp:coreProperties>
</file>