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26" r:id="rId2"/>
    <p:sldId id="632" r:id="rId3"/>
    <p:sldId id="634" r:id="rId4"/>
    <p:sldId id="635" r:id="rId5"/>
    <p:sldId id="630" r:id="rId6"/>
    <p:sldId id="631" r:id="rId7"/>
    <p:sldId id="636" r:id="rId8"/>
    <p:sldId id="633" r:id="rId9"/>
    <p:sldId id="617" r:id="rId10"/>
    <p:sldId id="629" r:id="rId11"/>
    <p:sldId id="618" r:id="rId12"/>
    <p:sldId id="619" r:id="rId13"/>
    <p:sldId id="627" r:id="rId14"/>
    <p:sldId id="628" r:id="rId15"/>
  </p:sldIdLst>
  <p:sldSz cx="9144000" cy="5715000" type="screen16x10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1pPr>
    <a:lvl2pPr marL="404419" indent="-38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2pPr>
    <a:lvl3pPr marL="812652" indent="-801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3pPr>
    <a:lvl4pPr marL="1220886" indent="-1220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4pPr>
    <a:lvl5pPr marL="1629120" indent="-1640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5pPr>
    <a:lvl6pPr marL="1831328" algn="l" defTabSz="366265" rtl="0" eaLnBrk="1" latinLnBrk="0" hangingPunct="1"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6pPr>
    <a:lvl7pPr marL="2197595" algn="l" defTabSz="366265" rtl="0" eaLnBrk="1" latinLnBrk="0" hangingPunct="1"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7pPr>
    <a:lvl8pPr marL="2563861" algn="l" defTabSz="366265" rtl="0" eaLnBrk="1" latinLnBrk="0" hangingPunct="1"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8pPr>
    <a:lvl9pPr marL="2930126" algn="l" defTabSz="366265" rtl="0" eaLnBrk="1" latinLnBrk="0" hangingPunct="1"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0432FF"/>
    <a:srgbClr val="003300"/>
    <a:srgbClr val="0033CC"/>
    <a:srgbClr val="A50021"/>
    <a:srgbClr val="0066FF"/>
    <a:srgbClr val="FF0000"/>
    <a:srgbClr val="EB2FDE"/>
    <a:srgbClr val="4377D3"/>
    <a:srgbClr val="2BF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63"/>
  </p:normalViewPr>
  <p:slideViewPr>
    <p:cSldViewPr>
      <p:cViewPr varScale="1">
        <p:scale>
          <a:sx n="140" d="100"/>
          <a:sy n="140" d="100"/>
        </p:scale>
        <p:origin x="1040" y="20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>
      <p:cViewPr varScale="1">
        <p:scale>
          <a:sx n="78" d="100"/>
          <a:sy n="78" d="100"/>
        </p:scale>
        <p:origin x="-3112" y="-12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fld id="{214E7763-684A-5F48-B917-A58A261DD4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9425" y="768350"/>
            <a:ext cx="61404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fld id="{E9CE0272-73D9-384F-A495-2E265BB311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42" kern="1200">
        <a:solidFill>
          <a:schemeClr val="tx1"/>
        </a:solidFill>
        <a:latin typeface="Arial" pitchFamily="34" charset="0"/>
        <a:ea typeface="宋体" pitchFamily="2" charset="-122"/>
        <a:cs typeface="宋体" charset="-122"/>
      </a:defRPr>
    </a:lvl1pPr>
    <a:lvl2pPr marL="404419" algn="l" rtl="0" eaLnBrk="0" fontAlgn="base" hangingPunct="0">
      <a:spcBef>
        <a:spcPct val="30000"/>
      </a:spcBef>
      <a:spcAft>
        <a:spcPct val="0"/>
      </a:spcAft>
      <a:defRPr sz="1042" kern="1200">
        <a:solidFill>
          <a:schemeClr val="tx1"/>
        </a:solidFill>
        <a:latin typeface="Arial" pitchFamily="34" charset="0"/>
        <a:ea typeface="宋体" pitchFamily="2" charset="-122"/>
        <a:cs typeface="宋体" charset="-122"/>
      </a:defRPr>
    </a:lvl2pPr>
    <a:lvl3pPr marL="812652" algn="l" rtl="0" eaLnBrk="0" fontAlgn="base" hangingPunct="0">
      <a:spcBef>
        <a:spcPct val="30000"/>
      </a:spcBef>
      <a:spcAft>
        <a:spcPct val="0"/>
      </a:spcAft>
      <a:defRPr sz="1042" kern="1200">
        <a:solidFill>
          <a:schemeClr val="tx1"/>
        </a:solidFill>
        <a:latin typeface="Arial" pitchFamily="34" charset="0"/>
        <a:ea typeface="宋体" pitchFamily="2" charset="-122"/>
        <a:cs typeface="宋体" charset="-122"/>
      </a:defRPr>
    </a:lvl3pPr>
    <a:lvl4pPr marL="1220886" algn="l" rtl="0" eaLnBrk="0" fontAlgn="base" hangingPunct="0">
      <a:spcBef>
        <a:spcPct val="30000"/>
      </a:spcBef>
      <a:spcAft>
        <a:spcPct val="0"/>
      </a:spcAft>
      <a:defRPr sz="1042" kern="1200">
        <a:solidFill>
          <a:schemeClr val="tx1"/>
        </a:solidFill>
        <a:latin typeface="Arial" pitchFamily="34" charset="0"/>
        <a:ea typeface="宋体" pitchFamily="2" charset="-122"/>
        <a:cs typeface="宋体" charset="-122"/>
      </a:defRPr>
    </a:lvl4pPr>
    <a:lvl5pPr marL="1629120" algn="l" rtl="0" eaLnBrk="0" fontAlgn="base" hangingPunct="0">
      <a:spcBef>
        <a:spcPct val="30000"/>
      </a:spcBef>
      <a:spcAft>
        <a:spcPct val="0"/>
      </a:spcAft>
      <a:defRPr sz="1042" kern="1200">
        <a:solidFill>
          <a:schemeClr val="tx1"/>
        </a:solidFill>
        <a:latin typeface="Arial" pitchFamily="34" charset="0"/>
        <a:ea typeface="宋体" pitchFamily="2" charset="-122"/>
        <a:cs typeface="宋体" charset="-122"/>
      </a:defRPr>
    </a:lvl5pPr>
    <a:lvl6pPr marL="2039752" algn="l" defTabSz="815900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6pPr>
    <a:lvl7pPr marL="2447700" algn="l" defTabSz="815900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7pPr>
    <a:lvl8pPr marL="2855652" algn="l" defTabSz="815900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8pPr>
    <a:lvl9pPr marL="3263600" algn="l" defTabSz="815900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457615" y="896472"/>
            <a:ext cx="6300932" cy="31517"/>
          </a:xfrm>
          <a:prstGeom prst="rect">
            <a:avLst/>
          </a:prstGeom>
          <a:solidFill>
            <a:srgbClr val="0066FF"/>
          </a:solidFill>
          <a:ln w="254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5" name="Picture 6" descr="1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454730" y="5343807"/>
            <a:ext cx="6248977" cy="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6488546" y="5397500"/>
            <a:ext cx="946246" cy="349050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med" len="lg"/>
          </a:ln>
          <a:effectLst/>
        </p:spPr>
        <p:txBody>
          <a:bodyPr wrap="none" lIns="101835" tIns="50917" rIns="101835" bIns="50917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altLang="zh-CN" sz="1600" dirty="0">
                <a:solidFill>
                  <a:srgbClr val="0033CC"/>
                </a:solidFill>
                <a:latin typeface="Arial" charset="0"/>
                <a:ea typeface="Arial" charset="0"/>
                <a:cs typeface="Arial" charset="0"/>
              </a:rPr>
              <a:t>X. Dong</a:t>
            </a:r>
          </a:p>
        </p:txBody>
      </p:sp>
      <p:pic>
        <p:nvPicPr>
          <p:cNvPr id="9" name="Picture 18" descr="lbnlfulllogofinal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9150" y="246533"/>
            <a:ext cx="838488" cy="64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0501"/>
            <a:ext cx="7467600" cy="64994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295400" y="1460501"/>
            <a:ext cx="6400800" cy="3493823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640581" y="5402308"/>
            <a:ext cx="4428675" cy="34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35" tIns="50917" rIns="101835" bIns="50917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rgbClr val="0033CC"/>
                </a:solidFill>
                <a:latin typeface="Arial" pitchFamily="-101" charset="0"/>
                <a:ea typeface="Arial" pitchFamily="-101" charset="0"/>
                <a:cs typeface="Arial" pitchFamily="-101" charset="0"/>
              </a:rPr>
              <a:t>June 2nd, 2021                     Director’s Review</a:t>
            </a:r>
          </a:p>
        </p:txBody>
      </p:sp>
      <p:pic>
        <p:nvPicPr>
          <p:cNvPr id="11" name="Picture 14" descr="nsdlogo.png">
            <a:extLst>
              <a:ext uri="{FF2B5EF4-FFF2-40B4-BE49-F238E27FC236}">
                <a16:creationId xmlns:a16="http://schemas.microsoft.com/office/drawing/2014/main" id="{CAA6C0BF-0F58-3C4A-87AE-57B483D845E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966365" y="246530"/>
            <a:ext cx="749011" cy="64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072D07AB-B1C8-A444-9F58-A226A00255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7353" y="5345244"/>
            <a:ext cx="456045" cy="25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2EE7DA97-C9E9-BA41-80A2-3E054BA4C4D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6C67A-EA69-7144-9909-235A65B1BD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63500"/>
            <a:ext cx="2038350" cy="46646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3500"/>
            <a:ext cx="5962650" cy="46646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96B07-F797-EF48-A5F2-051058E7B3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60E4-7BE9-B349-BA11-FFF45ED2CE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2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174" indent="0">
              <a:buNone/>
              <a:defRPr sz="2000"/>
            </a:lvl2pPr>
            <a:lvl3pPr marL="1018348" indent="0">
              <a:buNone/>
              <a:defRPr sz="1800"/>
            </a:lvl3pPr>
            <a:lvl4pPr marL="1527523" indent="0">
              <a:buNone/>
              <a:defRPr sz="1600"/>
            </a:lvl4pPr>
            <a:lvl5pPr marL="2036696" indent="0">
              <a:buNone/>
              <a:defRPr sz="1600"/>
            </a:lvl5pPr>
            <a:lvl6pPr marL="2545871" indent="0">
              <a:buNone/>
              <a:defRPr sz="1600"/>
            </a:lvl6pPr>
            <a:lvl7pPr marL="3055043" indent="0">
              <a:buNone/>
              <a:defRPr sz="1600"/>
            </a:lvl7pPr>
            <a:lvl8pPr marL="3564219" indent="0">
              <a:buNone/>
              <a:defRPr sz="1600"/>
            </a:lvl8pPr>
            <a:lvl9pPr marL="407339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717E4-F944-284D-81BD-B1090C2115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79500"/>
            <a:ext cx="4000500" cy="364860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9500"/>
            <a:ext cx="4000500" cy="364860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43C8-4451-6D4E-8611-F610CF9B08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74" indent="0">
              <a:buNone/>
              <a:defRPr sz="2200" b="1"/>
            </a:lvl2pPr>
            <a:lvl3pPr marL="1018348" indent="0">
              <a:buNone/>
              <a:defRPr sz="2000" b="1"/>
            </a:lvl3pPr>
            <a:lvl4pPr marL="1527523" indent="0">
              <a:buNone/>
              <a:defRPr sz="1800" b="1"/>
            </a:lvl4pPr>
            <a:lvl5pPr marL="2036696" indent="0">
              <a:buNone/>
              <a:defRPr sz="1800" b="1"/>
            </a:lvl5pPr>
            <a:lvl6pPr marL="2545871" indent="0">
              <a:buNone/>
              <a:defRPr sz="1800" b="1"/>
            </a:lvl6pPr>
            <a:lvl7pPr marL="3055043" indent="0">
              <a:buNone/>
              <a:defRPr sz="1800" b="1"/>
            </a:lvl7pPr>
            <a:lvl8pPr marL="3564219" indent="0">
              <a:buNone/>
              <a:defRPr sz="1800" b="1"/>
            </a:lvl8pPr>
            <a:lvl9pPr marL="407339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74" indent="0">
              <a:buNone/>
              <a:defRPr sz="2200" b="1"/>
            </a:lvl2pPr>
            <a:lvl3pPr marL="1018348" indent="0">
              <a:buNone/>
              <a:defRPr sz="2000" b="1"/>
            </a:lvl3pPr>
            <a:lvl4pPr marL="1527523" indent="0">
              <a:buNone/>
              <a:defRPr sz="1800" b="1"/>
            </a:lvl4pPr>
            <a:lvl5pPr marL="2036696" indent="0">
              <a:buNone/>
              <a:defRPr sz="1800" b="1"/>
            </a:lvl5pPr>
            <a:lvl6pPr marL="2545871" indent="0">
              <a:buNone/>
              <a:defRPr sz="1800" b="1"/>
            </a:lvl6pPr>
            <a:lvl7pPr marL="3055043" indent="0">
              <a:buNone/>
              <a:defRPr sz="1800" b="1"/>
            </a:lvl7pPr>
            <a:lvl8pPr marL="3564219" indent="0">
              <a:buNone/>
              <a:defRPr sz="1800" b="1"/>
            </a:lvl8pPr>
            <a:lvl9pPr marL="407339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397"/>
            <a:ext cx="4041775" cy="329274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C66C-FF77-AB43-BC00-136B54C6B6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3E11-A5CE-B642-AB75-80711D41E8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4735-E31B-014A-B79D-5D9F668BAE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7"/>
            <a:ext cx="3008313" cy="3909219"/>
          </a:xfrm>
        </p:spPr>
        <p:txBody>
          <a:bodyPr/>
          <a:lstStyle>
            <a:lvl1pPr marL="0" indent="0">
              <a:buNone/>
              <a:defRPr sz="1600"/>
            </a:lvl1pPr>
            <a:lvl2pPr marL="509174" indent="0">
              <a:buNone/>
              <a:defRPr sz="1300"/>
            </a:lvl2pPr>
            <a:lvl3pPr marL="1018348" indent="0">
              <a:buNone/>
              <a:defRPr sz="1100"/>
            </a:lvl3pPr>
            <a:lvl4pPr marL="1527523" indent="0">
              <a:buNone/>
              <a:defRPr sz="1000"/>
            </a:lvl4pPr>
            <a:lvl5pPr marL="2036696" indent="0">
              <a:buNone/>
              <a:defRPr sz="1000"/>
            </a:lvl5pPr>
            <a:lvl6pPr marL="2545871" indent="0">
              <a:buNone/>
              <a:defRPr sz="1000"/>
            </a:lvl6pPr>
            <a:lvl7pPr marL="3055043" indent="0">
              <a:buNone/>
              <a:defRPr sz="1000"/>
            </a:lvl7pPr>
            <a:lvl8pPr marL="3564219" indent="0">
              <a:buNone/>
              <a:defRPr sz="1000"/>
            </a:lvl8pPr>
            <a:lvl9pPr marL="407339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2184-5561-7D49-AA35-9CFA58E09A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600"/>
            </a:lvl1pPr>
            <a:lvl2pPr marL="509174" indent="0">
              <a:buNone/>
              <a:defRPr sz="3100"/>
            </a:lvl2pPr>
            <a:lvl3pPr marL="1018348" indent="0">
              <a:buNone/>
              <a:defRPr sz="2700"/>
            </a:lvl3pPr>
            <a:lvl4pPr marL="1527523" indent="0">
              <a:buNone/>
              <a:defRPr sz="2200"/>
            </a:lvl4pPr>
            <a:lvl5pPr marL="2036696" indent="0">
              <a:buNone/>
              <a:defRPr sz="2200"/>
            </a:lvl5pPr>
            <a:lvl6pPr marL="2545871" indent="0">
              <a:buNone/>
              <a:defRPr sz="2200"/>
            </a:lvl6pPr>
            <a:lvl7pPr marL="3055043" indent="0">
              <a:buNone/>
              <a:defRPr sz="2200"/>
            </a:lvl7pPr>
            <a:lvl8pPr marL="3564219" indent="0">
              <a:buNone/>
              <a:defRPr sz="2200"/>
            </a:lvl8pPr>
            <a:lvl9pPr marL="4073390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600"/>
            </a:lvl1pPr>
            <a:lvl2pPr marL="509174" indent="0">
              <a:buNone/>
              <a:defRPr sz="1300"/>
            </a:lvl2pPr>
            <a:lvl3pPr marL="1018348" indent="0">
              <a:buNone/>
              <a:defRPr sz="1100"/>
            </a:lvl3pPr>
            <a:lvl4pPr marL="1527523" indent="0">
              <a:buNone/>
              <a:defRPr sz="1000"/>
            </a:lvl4pPr>
            <a:lvl5pPr marL="2036696" indent="0">
              <a:buNone/>
              <a:defRPr sz="1000"/>
            </a:lvl5pPr>
            <a:lvl6pPr marL="2545871" indent="0">
              <a:buNone/>
              <a:defRPr sz="1000"/>
            </a:lvl6pPr>
            <a:lvl7pPr marL="3055043" indent="0">
              <a:buNone/>
              <a:defRPr sz="1000"/>
            </a:lvl7pPr>
            <a:lvl8pPr marL="3564219" indent="0">
              <a:buNone/>
              <a:defRPr sz="1000"/>
            </a:lvl8pPr>
            <a:lvl9pPr marL="407339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4052-6F35-4C41-AF30-C5D8001813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838489" y="63035"/>
            <a:ext cx="7549284" cy="5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533979" y="1079735"/>
            <a:ext cx="8152535" cy="364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pic>
        <p:nvPicPr>
          <p:cNvPr id="1028" name="Picture 4" descr="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rcRect/>
              <a:stretch>
                <a:fillRect/>
              </a:stretch>
            </p:blipFill>
          </mc:Choice>
          <mc:Fallback>
            <p:blipFill>
              <a:blip r:embed="rId14"/>
              <a:srcRect/>
              <a:stretch>
                <a:fillRect/>
              </a:stretch>
            </p:blipFill>
          </mc:Fallback>
        </mc:AlternateContent>
        <p:spPr bwMode="auto">
          <a:xfrm>
            <a:off x="900548" y="635000"/>
            <a:ext cx="7381875" cy="3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979" y="5458201"/>
            <a:ext cx="456045" cy="25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2EE7DA97-C9E9-BA41-80A2-3E054BA4C4D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1034" name="Picture 14" descr="nsdlogo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82000" y="18288"/>
            <a:ext cx="749011" cy="6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lbnlfulllogofinal.png">
            <a:extLst>
              <a:ext uri="{FF2B5EF4-FFF2-40B4-BE49-F238E27FC236}">
                <a16:creationId xmlns:a16="http://schemas.microsoft.com/office/drawing/2014/main" id="{6786737F-92A6-BF4F-9BBF-045BC97E284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8288" y="18288"/>
            <a:ext cx="837564" cy="6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5pPr>
      <a:lvl6pPr marL="509174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6pPr>
      <a:lvl7pPr marL="1018348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7pPr>
      <a:lvl8pPr marL="1527523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8pPr>
      <a:lvl9pPr marL="2036696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9pPr>
    </p:titleStyle>
    <p:bodyStyle>
      <a:lvl1pPr marL="377781" indent="-37778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4" charset="2"/>
        <a:buChar char="§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3817" indent="-3142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4" charset="2"/>
        <a:buChar char="Ø"/>
        <a:defRPr sz="3100">
          <a:solidFill>
            <a:schemeClr val="tx1"/>
          </a:solidFill>
          <a:latin typeface="+mn-lt"/>
          <a:ea typeface="+mn-ea"/>
          <a:cs typeface="+mn-cs"/>
        </a:defRPr>
      </a:lvl2pPr>
      <a:lvl3pPr marL="1269852" indent="-25079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4" charset="2"/>
        <a:buChar char="¡"/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779380" indent="-25079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4" charset="2"/>
        <a:buChar char="Ø"/>
        <a:defRPr sz="2200">
          <a:solidFill>
            <a:schemeClr val="tx1"/>
          </a:solidFill>
          <a:latin typeface="+mn-lt"/>
          <a:ea typeface="+mn-ea"/>
          <a:cs typeface="+mn-cs"/>
        </a:defRPr>
      </a:lvl4pPr>
      <a:lvl5pPr marL="2288908" indent="-25079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4" charset="2"/>
        <a:buChar char="¡"/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800457" indent="-254586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charset="2"/>
        <a:buChar char="¡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3309632" indent="-254586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charset="2"/>
        <a:buChar char="¡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818805" indent="-254586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charset="2"/>
        <a:buChar char="¡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4327978" indent="-254586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charset="2"/>
        <a:buChar char="¡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74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48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23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696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871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043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19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390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2C59D-181C-EA4A-9ADE-74786D13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8" y="42441"/>
            <a:ext cx="8152535" cy="36489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Consortium Accomplishments</a:t>
            </a:r>
          </a:p>
          <a:p>
            <a:pPr marL="0" indent="0" algn="ctr">
              <a:buNone/>
            </a:pPr>
            <a:r>
              <a:rPr lang="en-US" dirty="0"/>
              <a:t>+ Berkeley Overview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400" dirty="0">
              <a:solidFill>
                <a:srgbClr val="0432FF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432FF"/>
                </a:solidFill>
              </a:rPr>
              <a:t>Barbara Jacak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432FF"/>
                </a:solidFill>
              </a:rPr>
              <a:t>January 27,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239F7-02CD-1943-ABAE-1E0C24FF0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B5D9C-0917-9343-9F6D-00315DF5C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09700"/>
            <a:ext cx="5715000" cy="27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2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58F7-DA2B-504A-89B0-587E801C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9DE0C-D31A-F04D-8EB0-A1117DE8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647700"/>
            <a:ext cx="8451562" cy="3648917"/>
          </a:xfrm>
        </p:spPr>
        <p:txBody>
          <a:bodyPr/>
          <a:lstStyle/>
          <a:p>
            <a:r>
              <a:rPr lang="en-US" sz="2400" dirty="0"/>
              <a:t>Working group conveners</a:t>
            </a:r>
          </a:p>
          <a:p>
            <a:pPr lvl="1"/>
            <a:r>
              <a:rPr lang="en-US" sz="2000" dirty="0"/>
              <a:t>Spencer Klein, John Arrington</a:t>
            </a:r>
          </a:p>
          <a:p>
            <a:r>
              <a:rPr lang="en-US" sz="2400" dirty="0"/>
              <a:t>Tracking software liaison: </a:t>
            </a:r>
            <a:r>
              <a:rPr lang="en-US" sz="2000" dirty="0" err="1"/>
              <a:t>Shujie</a:t>
            </a:r>
            <a:r>
              <a:rPr lang="en-US" sz="2000" dirty="0"/>
              <a:t> Li</a:t>
            </a:r>
            <a:endParaRPr lang="en-US" sz="2400" dirty="0"/>
          </a:p>
          <a:p>
            <a:r>
              <a:rPr lang="en-US" sz="2400" dirty="0">
                <a:solidFill>
                  <a:srgbClr val="0432FF"/>
                </a:solidFill>
              </a:rPr>
              <a:t>Silicon Consortium co-chair: </a:t>
            </a:r>
            <a:r>
              <a:rPr lang="en-US" sz="2000" dirty="0">
                <a:solidFill>
                  <a:srgbClr val="0432FF"/>
                </a:solidFill>
              </a:rPr>
              <a:t>Ernst </a:t>
            </a:r>
            <a:r>
              <a:rPr lang="en-US" sz="2000" dirty="0" err="1">
                <a:solidFill>
                  <a:srgbClr val="0432FF"/>
                </a:solidFill>
              </a:rPr>
              <a:t>Sichtermann</a:t>
            </a:r>
            <a:endParaRPr lang="en-US" sz="2400" dirty="0">
              <a:solidFill>
                <a:srgbClr val="0432FF"/>
              </a:solidFill>
            </a:endParaRPr>
          </a:p>
          <a:p>
            <a:r>
              <a:rPr lang="en-US" sz="2400" dirty="0">
                <a:solidFill>
                  <a:srgbClr val="0432FF"/>
                </a:solidFill>
              </a:rPr>
              <a:t>Generic &amp; eRD111 lead: </a:t>
            </a:r>
            <a:r>
              <a:rPr lang="en-US" sz="2000" dirty="0">
                <a:solidFill>
                  <a:srgbClr val="0432FF"/>
                </a:solidFill>
              </a:rPr>
              <a:t>Nikki </a:t>
            </a:r>
            <a:r>
              <a:rPr lang="en-US" sz="2000" dirty="0" err="1">
                <a:solidFill>
                  <a:srgbClr val="0432FF"/>
                </a:solidFill>
              </a:rPr>
              <a:t>Apadula</a:t>
            </a:r>
            <a:endParaRPr lang="en-US" sz="2400" dirty="0">
              <a:solidFill>
                <a:srgbClr val="0432FF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CC members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Ernst </a:t>
            </a:r>
            <a:r>
              <a:rPr lang="en-US" sz="2000" dirty="0" err="1">
                <a:solidFill>
                  <a:srgbClr val="7030A0"/>
                </a:solidFill>
              </a:rPr>
              <a:t>Sichtermann</a:t>
            </a:r>
            <a:r>
              <a:rPr lang="en-US" sz="2000" dirty="0">
                <a:solidFill>
                  <a:srgbClr val="7030A0"/>
                </a:solidFill>
              </a:rPr>
              <a:t>, John Arrington, Barbara Jacak</a:t>
            </a:r>
          </a:p>
          <a:p>
            <a:r>
              <a:rPr lang="en-US" sz="2400" dirty="0">
                <a:solidFill>
                  <a:srgbClr val="7030A0"/>
                </a:solidFill>
              </a:rPr>
              <a:t>Charter Committee: </a:t>
            </a:r>
            <a:r>
              <a:rPr lang="en-US" sz="2000" dirty="0">
                <a:solidFill>
                  <a:srgbClr val="7030A0"/>
                </a:solidFill>
              </a:rPr>
              <a:t>Barbara Jacak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Running for </a:t>
            </a:r>
            <a:r>
              <a:rPr lang="en-US" sz="2400" dirty="0" err="1">
                <a:solidFill>
                  <a:srgbClr val="FF0000"/>
                </a:solidFill>
              </a:rPr>
              <a:t>ePIC</a:t>
            </a:r>
            <a:r>
              <a:rPr lang="en-US" sz="2400" dirty="0">
                <a:solidFill>
                  <a:srgbClr val="FF0000"/>
                </a:solidFill>
              </a:rPr>
              <a:t> office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Ernst </a:t>
            </a:r>
            <a:r>
              <a:rPr lang="en-US" sz="2000" dirty="0" err="1">
                <a:solidFill>
                  <a:srgbClr val="FF0000"/>
                </a:solidFill>
              </a:rPr>
              <a:t>Sichtermann</a:t>
            </a:r>
            <a:r>
              <a:rPr lang="en-US" sz="2000" dirty="0">
                <a:solidFill>
                  <a:srgbClr val="FF0000"/>
                </a:solidFill>
              </a:rPr>
              <a:t> for CC chair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Barbara Jacak for Deputy Spokesperson (with Ken) </a:t>
            </a:r>
            <a:r>
              <a:rPr lang="en-US" sz="2000" i="1" u="sng" dirty="0"/>
              <a:t>Vote for us!!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F241-AD4C-1344-A887-9C1AAFCF3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286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A835-5E32-0142-B190-D2542B21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Berkeley Group Works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AD551-5B98-044E-9308-A3AB18F4D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32" y="765735"/>
            <a:ext cx="8152535" cy="4183529"/>
          </a:xfrm>
        </p:spPr>
        <p:txBody>
          <a:bodyPr/>
          <a:lstStyle/>
          <a:p>
            <a:r>
              <a:rPr lang="en-US" sz="2800" dirty="0">
                <a:solidFill>
                  <a:srgbClr val="0432FF"/>
                </a:solidFill>
              </a:rPr>
              <a:t>EIC, ALICE, STAR, </a:t>
            </a:r>
            <a:r>
              <a:rPr lang="en-US" sz="2800" dirty="0" err="1">
                <a:solidFill>
                  <a:srgbClr val="0432FF"/>
                </a:solidFill>
              </a:rPr>
              <a:t>sPHENIX</a:t>
            </a:r>
            <a:r>
              <a:rPr lang="en-US" sz="2800" dirty="0">
                <a:solidFill>
                  <a:srgbClr val="0432FF"/>
                </a:solidFill>
              </a:rPr>
              <a:t>, </a:t>
            </a:r>
            <a:r>
              <a:rPr lang="en-US" sz="2800" dirty="0" err="1">
                <a:solidFill>
                  <a:srgbClr val="0432FF"/>
                </a:solidFill>
              </a:rPr>
              <a:t>Jlab</a:t>
            </a:r>
            <a:r>
              <a:rPr lang="en-US" sz="2800" dirty="0">
                <a:solidFill>
                  <a:srgbClr val="0432FF"/>
                </a:solidFill>
              </a:rPr>
              <a:t> experiments</a:t>
            </a:r>
            <a:endParaRPr lang="en-US" sz="2000" dirty="0">
              <a:solidFill>
                <a:srgbClr val="0432FF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HI Physics goals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Transport properties of dense QCD matter (hot and cold)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Jet evolution and modification in dense matter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Hadronization process</a:t>
            </a:r>
          </a:p>
          <a:p>
            <a:r>
              <a:rPr lang="en-US" sz="2000" dirty="0">
                <a:solidFill>
                  <a:srgbClr val="7030A0"/>
                </a:solidFill>
              </a:rPr>
              <a:t>Hadron Physics Goals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Where is the proton’s spin?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Short range correlations in nuclei &amp; quark-level understanding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Parity violating asymmetry in e-e scattering for sin</a:t>
            </a:r>
            <a:r>
              <a:rPr lang="en-US" sz="2000" baseline="30000" dirty="0">
                <a:solidFill>
                  <a:srgbClr val="7030A0"/>
                </a:solidFill>
              </a:rPr>
              <a:t>2 </a:t>
            </a:r>
            <a:r>
              <a:rPr lang="en-US" sz="2000" baseline="-25000" dirty="0">
                <a:solidFill>
                  <a:srgbClr val="7030A0"/>
                </a:solidFill>
              </a:rPr>
              <a:t>w</a:t>
            </a:r>
            <a:r>
              <a:rPr lang="en-US" sz="2000" dirty="0">
                <a:solidFill>
                  <a:srgbClr val="7030A0"/>
                </a:solidFill>
              </a:rPr>
              <a:t> at low Q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Source of EMC effect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Our approach is to study with </a:t>
            </a:r>
            <a:r>
              <a:rPr lang="en-US" sz="2000" b="1" dirty="0">
                <a:solidFill>
                  <a:srgbClr val="0033CC"/>
                </a:solidFill>
              </a:rPr>
              <a:t>available machines now </a:t>
            </a:r>
            <a:r>
              <a:rPr lang="en-US" sz="2000" dirty="0">
                <a:solidFill>
                  <a:srgbClr val="0033CC"/>
                </a:solidFill>
              </a:rPr>
              <a:t>and design, build, and analyze EIC experiment to study with </a:t>
            </a:r>
            <a:r>
              <a:rPr lang="en-US" sz="2000" b="1" dirty="0" err="1">
                <a:solidFill>
                  <a:srgbClr val="0033CC"/>
                </a:solidFill>
              </a:rPr>
              <a:t>e+p</a:t>
            </a:r>
            <a:r>
              <a:rPr lang="en-US" sz="2000" b="1" dirty="0">
                <a:solidFill>
                  <a:srgbClr val="0033CC"/>
                </a:solidFill>
              </a:rPr>
              <a:t>,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1D51D-D0FD-5E46-8616-5F6D9628E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001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0607F3-F96F-0F49-B71B-21639F40B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28" y="2324100"/>
            <a:ext cx="4666949" cy="21336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A2677A0-AF18-3247-B29D-AEEFEBAB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tracker design for EIC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09D6A1-7A0F-9E4B-AC24-B1AFCE24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32" y="647700"/>
            <a:ext cx="8152535" cy="3648917"/>
          </a:xfrm>
        </p:spPr>
        <p:txBody>
          <a:bodyPr/>
          <a:lstStyle/>
          <a:p>
            <a:r>
              <a:rPr lang="en-US" sz="2400" dirty="0"/>
              <a:t>Optimize layout</a:t>
            </a:r>
          </a:p>
          <a:p>
            <a:r>
              <a:rPr lang="en-US" sz="2400" dirty="0"/>
              <a:t>Simulate tracking performance</a:t>
            </a:r>
          </a:p>
          <a:p>
            <a:pPr lvl="1"/>
            <a:r>
              <a:rPr lang="en-US" sz="1900" dirty="0"/>
              <a:t>Momentum, position, angular resolution</a:t>
            </a:r>
          </a:p>
          <a:p>
            <a:pPr lvl="1"/>
            <a:r>
              <a:rPr lang="en-US" sz="1900" dirty="0"/>
              <a:t>Track length &amp; projections</a:t>
            </a:r>
          </a:p>
          <a:p>
            <a:pPr lvl="1"/>
            <a:r>
              <a:rPr lang="en-US" sz="1900" dirty="0"/>
              <a:t>Pattern recognition (track finding)</a:t>
            </a:r>
          </a:p>
          <a:p>
            <a:pPr lvl="1"/>
            <a:r>
              <a:rPr lang="en-US" sz="1900" dirty="0"/>
              <a:t>Backgrounds</a:t>
            </a:r>
          </a:p>
          <a:p>
            <a:pPr lvl="1"/>
            <a:r>
              <a:rPr lang="en-US" sz="1900" dirty="0"/>
              <a:t>ACTS tracking software</a:t>
            </a:r>
          </a:p>
          <a:p>
            <a:pPr lvl="1"/>
            <a:r>
              <a:rPr lang="en-US" sz="1900" dirty="0"/>
              <a:t>Vertexing</a:t>
            </a:r>
          </a:p>
          <a:p>
            <a:r>
              <a:rPr lang="en-US" sz="2400" dirty="0"/>
              <a:t>R&amp;D on mechanics</a:t>
            </a:r>
          </a:p>
          <a:p>
            <a:pPr lvl="1"/>
            <a:r>
              <a:rPr lang="en-US" sz="1900" dirty="0"/>
              <a:t>Tiling strategies</a:t>
            </a:r>
          </a:p>
          <a:p>
            <a:pPr lvl="1"/>
            <a:r>
              <a:rPr lang="en-US" sz="1900" dirty="0"/>
              <a:t>Cooling</a:t>
            </a:r>
          </a:p>
          <a:p>
            <a:pPr lvl="1"/>
            <a:r>
              <a:rPr lang="en-US" sz="1900" dirty="0"/>
              <a:t>Support structures; carbon foam, Kapton embedding</a:t>
            </a:r>
          </a:p>
          <a:p>
            <a:pPr lvl="1"/>
            <a:r>
              <a:rPr lang="en-US" sz="1900" dirty="0"/>
              <a:t>Ansys &amp; engineering modeling of tracker mechanics</a:t>
            </a:r>
          </a:p>
          <a:p>
            <a:pPr marL="509529" lvl="1" indent="0">
              <a:buNone/>
            </a:pP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7CCB5-133E-A846-B04B-9EB7CF41B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307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1065-0D33-1E42-9F65-C4288F6F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pixel sensor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B5CF1-60DE-B548-957B-C3E9BCA52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32" y="800100"/>
            <a:ext cx="8152535" cy="3648917"/>
          </a:xfrm>
        </p:spPr>
        <p:txBody>
          <a:bodyPr/>
          <a:lstStyle/>
          <a:p>
            <a:r>
              <a:rPr lang="en-US" sz="2400" dirty="0"/>
              <a:t>Bench tests</a:t>
            </a:r>
          </a:p>
          <a:p>
            <a:pPr lvl="1"/>
            <a:r>
              <a:rPr lang="en-US" sz="1900" dirty="0"/>
              <a:t>Prepare test boards for EIC</a:t>
            </a:r>
          </a:p>
          <a:p>
            <a:pPr lvl="1"/>
            <a:r>
              <a:rPr lang="en-US" sz="1900" dirty="0"/>
              <a:t>Bench (&amp; beam) tests of MLR1 with ALICE colleagues</a:t>
            </a:r>
          </a:p>
          <a:p>
            <a:pPr lvl="1"/>
            <a:r>
              <a:rPr lang="en-US" sz="1900" dirty="0"/>
              <a:t>Duplicate Trieste set up at LBNL</a:t>
            </a:r>
          </a:p>
          <a:p>
            <a:r>
              <a:rPr lang="en-US" sz="2400" dirty="0"/>
              <a:t>Beam tests</a:t>
            </a:r>
          </a:p>
          <a:p>
            <a:pPr lvl="1"/>
            <a:r>
              <a:rPr lang="en-US" sz="1900" dirty="0"/>
              <a:t>Prepare for beam tests with 50 MeV protons at 88-inch cyclotron</a:t>
            </a:r>
          </a:p>
          <a:p>
            <a:pPr marL="1019057" lvl="2" indent="0">
              <a:buNone/>
            </a:pPr>
            <a:r>
              <a:rPr lang="en-US" sz="2000" dirty="0"/>
              <a:t>Coordinate R&amp;D studies for both ALICE &amp; EIC </a:t>
            </a:r>
          </a:p>
          <a:p>
            <a:pPr lvl="1"/>
            <a:r>
              <a:rPr lang="en-US" sz="1900" dirty="0"/>
              <a:t>Collaborate with LANL to prepare telescope</a:t>
            </a:r>
          </a:p>
          <a:p>
            <a:pPr lvl="1"/>
            <a:r>
              <a:rPr lang="en-US" sz="1900" dirty="0"/>
              <a:t>Carry out beam test, coordinate goals with ALICE colleagues</a:t>
            </a:r>
          </a:p>
          <a:p>
            <a:pPr lvl="1"/>
            <a:r>
              <a:rPr lang="en-US" sz="1900" dirty="0"/>
              <a:t>Same for ER-1, when available</a:t>
            </a:r>
          </a:p>
          <a:p>
            <a:pPr lvl="1"/>
            <a:r>
              <a:rPr lang="en-US" sz="1900" dirty="0"/>
              <a:t>Analyze and publish the results!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37703-857C-8E49-87B6-F7C3D431B9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744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328C-D68C-D740-9A45-D29BA6D0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physics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5FE3B-59A7-7341-92E0-E8C8EACE6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3" y="952500"/>
            <a:ext cx="8152535" cy="3648917"/>
          </a:xfrm>
        </p:spPr>
        <p:txBody>
          <a:bodyPr/>
          <a:lstStyle/>
          <a:p>
            <a:r>
              <a:rPr lang="en-US" sz="2400" dirty="0"/>
              <a:t>Energy-energy correlators at the EIC</a:t>
            </a:r>
          </a:p>
          <a:p>
            <a:r>
              <a:rPr lang="en-US" sz="2400" dirty="0"/>
              <a:t>Heavy flavor measurements</a:t>
            </a:r>
          </a:p>
          <a:p>
            <a:pPr lvl="1"/>
            <a:r>
              <a:rPr lang="en-US" sz="2000" dirty="0"/>
              <a:t>Including detector specifications</a:t>
            </a:r>
          </a:p>
          <a:p>
            <a:r>
              <a:rPr lang="en-US" sz="2400" dirty="0"/>
              <a:t>Jet probes of cold nuclear matter</a:t>
            </a:r>
          </a:p>
          <a:p>
            <a:r>
              <a:rPr lang="en-US" sz="2400" dirty="0"/>
              <a:t>Photoproduction (coherent and incoherent)</a:t>
            </a:r>
          </a:p>
          <a:p>
            <a:r>
              <a:rPr lang="en-US" sz="2400" dirty="0"/>
              <a:t>Tagged structure functions</a:t>
            </a:r>
          </a:p>
          <a:p>
            <a:r>
              <a:rPr lang="en-US" sz="2400" dirty="0"/>
              <a:t>Collaborate on electron reconstruction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980FE-D62E-2E49-87DD-B2849F582C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864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0870-6C00-E34B-826C-A9E7100E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035"/>
            <a:ext cx="8006773" cy="508933"/>
          </a:xfrm>
        </p:spPr>
        <p:txBody>
          <a:bodyPr/>
          <a:lstStyle/>
          <a:p>
            <a:r>
              <a:rPr lang="en-US" sz="2800" dirty="0"/>
              <a:t>Silicon tracker</a:t>
            </a:r>
            <a:r>
              <a:rPr lang="en-US" dirty="0"/>
              <a:t> achievements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49A14-49B5-1A45-9059-602A0628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38" y="723900"/>
            <a:ext cx="8152535" cy="3648917"/>
          </a:xfrm>
        </p:spPr>
        <p:txBody>
          <a:bodyPr/>
          <a:lstStyle/>
          <a:p>
            <a:r>
              <a:rPr lang="en-US" sz="2500" dirty="0"/>
              <a:t>Designed &amp; demonstrated performant layout</a:t>
            </a:r>
          </a:p>
          <a:p>
            <a:pPr lvl="1"/>
            <a:r>
              <a:rPr lang="en-US" sz="2000" dirty="0"/>
              <a:t>Simulations and reconstruction software development</a:t>
            </a:r>
          </a:p>
          <a:p>
            <a:pPr lvl="1"/>
            <a:r>
              <a:rPr lang="en-US" sz="2000" dirty="0"/>
              <a:t>Performance &amp; Background studies</a:t>
            </a:r>
            <a:endParaRPr lang="en-US" sz="2400" dirty="0"/>
          </a:p>
          <a:p>
            <a:r>
              <a:rPr lang="en-US" sz="2500" dirty="0"/>
              <a:t>Generic &amp; Project Engineering R&amp;D secured</a:t>
            </a:r>
          </a:p>
          <a:p>
            <a:pPr lvl="1"/>
            <a:r>
              <a:rPr lang="en-US" sz="2000" dirty="0"/>
              <a:t>Conceptual design of mechanics &amp; cooling</a:t>
            </a:r>
          </a:p>
          <a:p>
            <a:pPr lvl="1"/>
            <a:r>
              <a:rPr lang="en-US" sz="2000" dirty="0"/>
              <a:t>Cooling &amp; material bench tests</a:t>
            </a:r>
          </a:p>
          <a:p>
            <a:pPr lvl="1"/>
            <a:r>
              <a:rPr lang="en-US" sz="2000" dirty="0"/>
              <a:t>Procure parts &amp; techniques for in-beam sensor tests</a:t>
            </a:r>
          </a:p>
          <a:p>
            <a:r>
              <a:rPr lang="en-US" sz="2500" dirty="0"/>
              <a:t>Established collaboration with UC Davis on R&amp;D</a:t>
            </a:r>
          </a:p>
          <a:p>
            <a:r>
              <a:rPr lang="en-US" sz="2500" dirty="0"/>
              <a:t>Established leadership roles in EIC Silicon Consortium, Tracking working group &amp; Tracking software</a:t>
            </a:r>
          </a:p>
          <a:p>
            <a:pPr lvl="1"/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339C7-2D86-5248-A13C-C71590C711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898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A436-3065-0944-9DEF-10D0E5B1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Calorimetry achievements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732A-29FE-D64D-BD2B-E617B9B7D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33041"/>
            <a:ext cx="8381421" cy="3648917"/>
          </a:xfrm>
        </p:spPr>
        <p:txBody>
          <a:bodyPr/>
          <a:lstStyle/>
          <a:p>
            <a:r>
              <a:rPr lang="en-US" sz="2400" dirty="0"/>
              <a:t>Demonstrated W/</a:t>
            </a:r>
            <a:r>
              <a:rPr lang="en-US" sz="2400" dirty="0" err="1"/>
              <a:t>SciFi</a:t>
            </a:r>
            <a:r>
              <a:rPr lang="en-US" sz="2400" dirty="0"/>
              <a:t> technology; chosen for </a:t>
            </a:r>
            <a:r>
              <a:rPr lang="en-US" sz="2400" dirty="0" err="1"/>
              <a:t>ePIC</a:t>
            </a:r>
            <a:r>
              <a:rPr lang="en-US" sz="2400" dirty="0"/>
              <a:t> </a:t>
            </a:r>
            <a:r>
              <a:rPr lang="en-US" sz="2400" dirty="0" err="1"/>
              <a:t>Ecal</a:t>
            </a:r>
            <a:endParaRPr lang="en-US" sz="2400" dirty="0"/>
          </a:p>
          <a:p>
            <a:pPr lvl="1"/>
            <a:r>
              <a:rPr lang="en-US" sz="1900" dirty="0"/>
              <a:t>Validated performance with simulations</a:t>
            </a:r>
          </a:p>
          <a:p>
            <a:pPr lvl="1"/>
            <a:r>
              <a:rPr lang="en-US" sz="1900" dirty="0"/>
              <a:t> Constructed &amp; tested prototype parts</a:t>
            </a:r>
          </a:p>
          <a:p>
            <a:pPr marL="406393" indent="-342900"/>
            <a:r>
              <a:rPr lang="en-US" sz="2400" dirty="0"/>
              <a:t>Established leadership role in Calorimetry working group and </a:t>
            </a:r>
            <a:r>
              <a:rPr lang="en-US" sz="2400" dirty="0" err="1"/>
              <a:t>Ecal</a:t>
            </a:r>
            <a:r>
              <a:rPr lang="en-US" sz="2400" dirty="0"/>
              <a:t> software</a:t>
            </a:r>
          </a:p>
          <a:p>
            <a:pPr marL="406393" indent="-342900"/>
            <a:r>
              <a:rPr lang="en-US" sz="2400" dirty="0"/>
              <a:t>Conceptual design of Calorimeter Insert</a:t>
            </a:r>
          </a:p>
          <a:p>
            <a:pPr lvl="1"/>
            <a:r>
              <a:rPr lang="en-US" sz="2000" dirty="0"/>
              <a:t>Validated performance with simulations</a:t>
            </a:r>
          </a:p>
          <a:p>
            <a:pPr lvl="1"/>
            <a:r>
              <a:rPr lang="en-US" sz="2000" dirty="0"/>
              <a:t>Constructed &amp; tested prototype building blocks</a:t>
            </a:r>
          </a:p>
          <a:p>
            <a:pPr lvl="1"/>
            <a:r>
              <a:rPr lang="en-US" sz="2000" dirty="0"/>
              <a:t>Published paper in NIM A</a:t>
            </a:r>
          </a:p>
          <a:p>
            <a:pPr marL="63493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36CBC-1515-4C4F-8230-6A95A3D56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CDD10-ECAE-B84E-B65E-F4A35B7971F0}"/>
              </a:ext>
            </a:extLst>
          </p:cNvPr>
          <p:cNvSpPr txBox="1"/>
          <p:nvPr/>
        </p:nvSpPr>
        <p:spPr>
          <a:xfrm>
            <a:off x="6705600" y="4773699"/>
            <a:ext cx="9541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update!</a:t>
            </a:r>
          </a:p>
        </p:txBody>
      </p:sp>
    </p:spTree>
    <p:extLst>
      <p:ext uri="{BB962C8B-B14F-4D97-AF65-F5344CB8AC3E}">
        <p14:creationId xmlns:p14="http://schemas.microsoft.com/office/powerpoint/2010/main" val="296722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85B3-4BE9-1149-B899-B6E698E1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achievements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C3A0-5D3E-1843-A640-4B7642BEE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Established theory-experiment collaborations</a:t>
            </a:r>
          </a:p>
          <a:p>
            <a:pPr lvl="1"/>
            <a:r>
              <a:rPr lang="en-US" sz="2000" dirty="0"/>
              <a:t>Neutrino-tagged jets at EIC</a:t>
            </a:r>
          </a:p>
          <a:p>
            <a:pPr lvl="1"/>
            <a:r>
              <a:rPr lang="en-US" sz="2000" dirty="0"/>
              <a:t>Energy-energy correlators at EIC</a:t>
            </a:r>
          </a:p>
          <a:p>
            <a:r>
              <a:rPr lang="en-US" sz="2400" dirty="0"/>
              <a:t>Photoproduction (coherent and incoherent)</a:t>
            </a:r>
          </a:p>
          <a:p>
            <a:r>
              <a:rPr lang="en-US" sz="2400" dirty="0"/>
              <a:t>Tagged structure functions studies</a:t>
            </a:r>
          </a:p>
          <a:p>
            <a:r>
              <a:rPr lang="en-US" sz="2400" dirty="0"/>
              <a:t>Heavy flavor physics studies</a:t>
            </a: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EA3F4-6CB2-2C4E-A4A3-8CAD0B49F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C794C-AE2D-B649-965D-65C5AFD69DBC}"/>
              </a:ext>
            </a:extLst>
          </p:cNvPr>
          <p:cNvSpPr txBox="1"/>
          <p:nvPr/>
        </p:nvSpPr>
        <p:spPr>
          <a:xfrm>
            <a:off x="6705600" y="4773699"/>
            <a:ext cx="9541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update!</a:t>
            </a:r>
          </a:p>
        </p:txBody>
      </p:sp>
    </p:spTree>
    <p:extLst>
      <p:ext uri="{BB962C8B-B14F-4D97-AF65-F5344CB8AC3E}">
        <p14:creationId xmlns:p14="http://schemas.microsoft.com/office/powerpoint/2010/main" val="337691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A5A20-983A-EC4F-9F89-AFC17D25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Plans for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BF61-C93F-1B46-812E-1525E75FA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66" y="723900"/>
            <a:ext cx="8152535" cy="3648917"/>
          </a:xfrm>
        </p:spPr>
        <p:txBody>
          <a:bodyPr/>
          <a:lstStyle/>
          <a:p>
            <a:r>
              <a:rPr lang="en-US" sz="2400" dirty="0"/>
              <a:t>Sensor development</a:t>
            </a:r>
          </a:p>
          <a:p>
            <a:pPr lvl="1"/>
            <a:r>
              <a:rPr lang="en-US" sz="1900" dirty="0"/>
              <a:t>Develop large area sensor for EIC, for review in 2024</a:t>
            </a:r>
          </a:p>
          <a:p>
            <a:pPr lvl="1"/>
            <a:r>
              <a:rPr lang="en-US" sz="1900" dirty="0"/>
              <a:t>Bench and beam test &amp; feedback to designers</a:t>
            </a:r>
          </a:p>
          <a:p>
            <a:pPr lvl="1"/>
            <a:r>
              <a:rPr lang="en-US" sz="1900" dirty="0"/>
              <a:t>Test set-up development for ER-1</a:t>
            </a:r>
          </a:p>
          <a:p>
            <a:r>
              <a:rPr lang="en-US" sz="2400" dirty="0"/>
              <a:t>Finalize layout </a:t>
            </a:r>
          </a:p>
          <a:p>
            <a:pPr lvl="1"/>
            <a:r>
              <a:rPr lang="en-US" sz="1900" dirty="0"/>
              <a:t>Optimize resolution &amp; efficiency, including backgrounds</a:t>
            </a:r>
          </a:p>
          <a:p>
            <a:r>
              <a:rPr lang="en-US" sz="2400" dirty="0"/>
              <a:t>Mechanical design &amp; simulation of mechanics</a:t>
            </a:r>
          </a:p>
          <a:p>
            <a:pPr lvl="1"/>
            <a:r>
              <a:rPr lang="en-US" sz="1900" dirty="0"/>
              <a:t>Overall support &amp; cooling design</a:t>
            </a:r>
          </a:p>
          <a:p>
            <a:pPr lvl="1"/>
            <a:r>
              <a:rPr lang="en-US" sz="1900" dirty="0"/>
              <a:t>Selection of materials</a:t>
            </a:r>
          </a:p>
          <a:p>
            <a:pPr lvl="1"/>
            <a:r>
              <a:rPr lang="en-US" sz="1900" dirty="0"/>
              <a:t>Develop aluminum conductor flex cables</a:t>
            </a:r>
          </a:p>
          <a:p>
            <a:r>
              <a:rPr lang="en-US" sz="2400" dirty="0"/>
              <a:t>Prepare for EIC CD-2 in 2024</a:t>
            </a:r>
          </a:p>
          <a:p>
            <a:endParaRPr lang="en-US" sz="2400" dirty="0"/>
          </a:p>
          <a:p>
            <a:pPr marL="509529" lvl="1" indent="0">
              <a:buNone/>
            </a:pP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C21C2-C3D8-8445-9522-B76AC1A62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661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C5ED9-1765-ED47-BEE0-17EAC0AA0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Calorimeter plans for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F5B0-586E-2D4E-A0D7-A204303C1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176AC-77AC-CD4F-92AD-920912144C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7E47B-C618-B442-B314-D9749470EA68}"/>
              </a:ext>
            </a:extLst>
          </p:cNvPr>
          <p:cNvSpPr txBox="1"/>
          <p:nvPr/>
        </p:nvSpPr>
        <p:spPr>
          <a:xfrm>
            <a:off x="6705600" y="4773699"/>
            <a:ext cx="9541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update!</a:t>
            </a:r>
          </a:p>
        </p:txBody>
      </p:sp>
    </p:spTree>
    <p:extLst>
      <p:ext uri="{BB962C8B-B14F-4D97-AF65-F5344CB8AC3E}">
        <p14:creationId xmlns:p14="http://schemas.microsoft.com/office/powerpoint/2010/main" val="355935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E0AD-87FE-034B-952D-510F66FA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studies planned for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9516A-5D29-D244-A702-5FF4D0322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32" y="952500"/>
            <a:ext cx="8152535" cy="3648917"/>
          </a:xfrm>
        </p:spPr>
        <p:txBody>
          <a:bodyPr/>
          <a:lstStyle/>
          <a:p>
            <a:r>
              <a:rPr lang="en-US" sz="2400" dirty="0"/>
              <a:t>Publish energy-energy correlators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B6E1E-E777-8C43-830E-C789884EE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67392-7DC3-4C4D-9CCE-2269204C2191}"/>
              </a:ext>
            </a:extLst>
          </p:cNvPr>
          <p:cNvSpPr txBox="1"/>
          <p:nvPr/>
        </p:nvSpPr>
        <p:spPr>
          <a:xfrm>
            <a:off x="6705600" y="4773699"/>
            <a:ext cx="9541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update!</a:t>
            </a:r>
          </a:p>
        </p:txBody>
      </p:sp>
    </p:spTree>
    <p:extLst>
      <p:ext uri="{BB962C8B-B14F-4D97-AF65-F5344CB8AC3E}">
        <p14:creationId xmlns:p14="http://schemas.microsoft.com/office/powerpoint/2010/main" val="260308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DEA9-B956-0144-BD30-C3552AE0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 program at DOE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728A7-0603-7048-A71D-A40E109E8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need to take advantage of this opportunity! </a:t>
            </a:r>
          </a:p>
          <a:p>
            <a:r>
              <a:rPr lang="en-US" sz="2800" dirty="0"/>
              <a:t>More discussion during this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FE913-33F0-CB44-A659-6C5DB062E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E7569-7158-094B-8E44-153D829C28D5}"/>
              </a:ext>
            </a:extLst>
          </p:cNvPr>
          <p:cNvSpPr txBox="1"/>
          <p:nvPr/>
        </p:nvSpPr>
        <p:spPr>
          <a:xfrm>
            <a:off x="6705600" y="4773699"/>
            <a:ext cx="9541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update!</a:t>
            </a:r>
          </a:p>
        </p:txBody>
      </p:sp>
    </p:spTree>
    <p:extLst>
      <p:ext uri="{BB962C8B-B14F-4D97-AF65-F5344CB8AC3E}">
        <p14:creationId xmlns:p14="http://schemas.microsoft.com/office/powerpoint/2010/main" val="300082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UC Berkeley &amp; LBNL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2DD41-AAF3-934B-93E2-CA7FAF8B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30" y="668267"/>
            <a:ext cx="8606993" cy="437846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UCB PD: </a:t>
            </a:r>
            <a:r>
              <a:rPr lang="en-US" sz="2000" i="1" dirty="0" err="1">
                <a:solidFill>
                  <a:srgbClr val="7030A0"/>
                </a:solidFill>
              </a:rPr>
              <a:t>Preeti</a:t>
            </a:r>
            <a:r>
              <a:rPr lang="en-US" sz="2000" i="1" dirty="0">
                <a:solidFill>
                  <a:srgbClr val="7030A0"/>
                </a:solidFill>
              </a:rPr>
              <a:t> </a:t>
            </a:r>
            <a:r>
              <a:rPr lang="en-US" sz="2000" i="1" dirty="0" err="1">
                <a:solidFill>
                  <a:srgbClr val="7030A0"/>
                </a:solidFill>
              </a:rPr>
              <a:t>Dhankher</a:t>
            </a:r>
            <a:r>
              <a:rPr lang="en-US" sz="2000" dirty="0">
                <a:solidFill>
                  <a:srgbClr val="7030A0"/>
                </a:solidFill>
              </a:rPr>
              <a:t>, Minjung Kim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LBNL PD: Rey Cruz Torres, </a:t>
            </a:r>
            <a:r>
              <a:rPr lang="en-US" sz="2000" dirty="0" err="1">
                <a:solidFill>
                  <a:srgbClr val="7030A0"/>
                </a:solidFill>
              </a:rPr>
              <a:t>Wenqing</a:t>
            </a:r>
            <a:r>
              <a:rPr lang="en-US" sz="2000" dirty="0">
                <a:solidFill>
                  <a:srgbClr val="7030A0"/>
                </a:solidFill>
              </a:rPr>
              <a:t> Fan, </a:t>
            </a:r>
            <a:r>
              <a:rPr lang="en-US" sz="2000" dirty="0" err="1">
                <a:solidFill>
                  <a:srgbClr val="7030A0"/>
                </a:solidFill>
              </a:rPr>
              <a:t>Shujie</a:t>
            </a:r>
            <a:r>
              <a:rPr lang="en-US" sz="2000" dirty="0">
                <a:solidFill>
                  <a:srgbClr val="7030A0"/>
                </a:solidFill>
              </a:rPr>
              <a:t> Li, Kyle Lee*, </a:t>
            </a:r>
            <a:r>
              <a:rPr lang="en-US" sz="2000" dirty="0" err="1">
                <a:solidFill>
                  <a:srgbClr val="7030A0"/>
                </a:solidFill>
              </a:rPr>
              <a:t>Yuanjing</a:t>
            </a:r>
            <a:r>
              <a:rPr lang="en-US" sz="2000" dirty="0">
                <a:solidFill>
                  <a:srgbClr val="7030A0"/>
                </a:solidFill>
              </a:rPr>
              <a:t> Ji, Tyler Hague, Peng Miao </a:t>
            </a:r>
            <a:endParaRPr lang="en-US" sz="2000" baseline="30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UCB Grad students: </a:t>
            </a:r>
            <a:r>
              <a:rPr lang="en-US" sz="2000" i="1" dirty="0">
                <a:solidFill>
                  <a:srgbClr val="0033CC"/>
                </a:solidFill>
              </a:rPr>
              <a:t>Dhruv Dixit, </a:t>
            </a:r>
            <a:r>
              <a:rPr lang="en-US" sz="2000" dirty="0">
                <a:solidFill>
                  <a:srgbClr val="0033CC"/>
                </a:solidFill>
              </a:rPr>
              <a:t>Ezra Lesser, Beatrice Liang Gilman, Tucker Hwang, Anjali </a:t>
            </a:r>
            <a:r>
              <a:rPr lang="en-US" sz="2000" dirty="0" err="1">
                <a:solidFill>
                  <a:srgbClr val="0033CC"/>
                </a:solidFill>
              </a:rPr>
              <a:t>Nambrath</a:t>
            </a:r>
            <a:r>
              <a:rPr lang="en-US" sz="2000" dirty="0">
                <a:solidFill>
                  <a:srgbClr val="0033CC"/>
                </a:solidFill>
              </a:rPr>
              <a:t>, Emma Yeats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i="1" dirty="0" err="1">
                <a:solidFill>
                  <a:srgbClr val="0033CC"/>
                </a:solidFill>
              </a:rPr>
              <a:t>Alwina</a:t>
            </a:r>
            <a:r>
              <a:rPr lang="en-US" sz="2000" i="1" dirty="0">
                <a:solidFill>
                  <a:srgbClr val="0033CC"/>
                </a:solidFill>
              </a:rPr>
              <a:t> Liu graduated in December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      </a:t>
            </a:r>
            <a:endParaRPr lang="en-US" sz="2000" i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Undergrad students: Kyle Devereaux, Richard Lew*, Remi </a:t>
            </a:r>
            <a:r>
              <a:rPr lang="en-US" sz="2000" dirty="0" err="1">
                <a:solidFill>
                  <a:srgbClr val="00B050"/>
                </a:solidFill>
              </a:rPr>
              <a:t>Seddigh</a:t>
            </a:r>
            <a:r>
              <a:rPr lang="en-US" sz="2000" dirty="0">
                <a:solidFill>
                  <a:srgbClr val="00B050"/>
                </a:solidFill>
              </a:rPr>
              <a:t>*, </a:t>
            </a:r>
            <a:r>
              <a:rPr lang="en-US" sz="2000" dirty="0" err="1">
                <a:solidFill>
                  <a:srgbClr val="00B050"/>
                </a:solidFill>
              </a:rPr>
              <a:t>Benjamen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Sterwerf</a:t>
            </a:r>
            <a:r>
              <a:rPr lang="en-US" sz="2000" dirty="0">
                <a:solidFill>
                  <a:srgbClr val="00B050"/>
                </a:solidFill>
              </a:rPr>
              <a:t>, Andy Park, Oscar Tapia Gallegos</a:t>
            </a:r>
            <a:r>
              <a:rPr lang="en-US" sz="2000">
                <a:solidFill>
                  <a:srgbClr val="00B050"/>
                </a:solidFill>
              </a:rPr>
              <a:t>, Shreya Puranam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      </a:t>
            </a:r>
            <a:endParaRPr lang="en-US" sz="20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dirty="0"/>
              <a:t>LBNL staff: Ernst </a:t>
            </a:r>
            <a:r>
              <a:rPr lang="en-US" sz="2000" dirty="0" err="1"/>
              <a:t>Sichtermann</a:t>
            </a:r>
            <a:r>
              <a:rPr lang="en-US" sz="2000" dirty="0"/>
              <a:t>, Spencer Klein, John Arrington, Nikki </a:t>
            </a:r>
            <a:r>
              <a:rPr lang="en-US" sz="2000" dirty="0" err="1"/>
              <a:t>Apadula</a:t>
            </a:r>
            <a:r>
              <a:rPr lang="en-US" sz="2000" dirty="0"/>
              <a:t>, Yue Shi Lai</a:t>
            </a:r>
            <a:r>
              <a:rPr lang="en-US" sz="2000" baseline="30000" dirty="0"/>
              <a:t>1</a:t>
            </a:r>
            <a:r>
              <a:rPr lang="en-US" sz="2000" dirty="0"/>
              <a:t>, Yuan Mei, Xin Dong, Barbara Jacak</a:t>
            </a:r>
            <a:endParaRPr lang="en-US" sz="2000" baseline="30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BL">
  <a:themeElements>
    <a:clrScheme name="LBL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LBL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  <a:cs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  <a:cs typeface="宋体" charset="-122"/>
          </a:defRPr>
        </a:defPPr>
      </a:lstStyle>
    </a:lnDef>
  </a:objectDefaults>
  <a:extraClrSchemeLst>
    <a:extraClrScheme>
      <a:clrScheme name="LBL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L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Templates:LBL.pot</Template>
  <TotalTime>120308</TotalTime>
  <Words>730</Words>
  <Application>Microsoft Macintosh PowerPoint</Application>
  <PresentationFormat>On-screen Show (16:10)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Wingdings</vt:lpstr>
      <vt:lpstr>Wingdings 2</vt:lpstr>
      <vt:lpstr>LBL</vt:lpstr>
      <vt:lpstr>PowerPoint Presentation</vt:lpstr>
      <vt:lpstr>Silicon tracker achievements in 2022</vt:lpstr>
      <vt:lpstr>Calorimetry achievements in 2022</vt:lpstr>
      <vt:lpstr>Physics achievements in 2022</vt:lpstr>
      <vt:lpstr>Silicon Plans for 2023</vt:lpstr>
      <vt:lpstr>Calorimeter plans for 2023</vt:lpstr>
      <vt:lpstr>Physics studies planned for 2023</vt:lpstr>
      <vt:lpstr>RENEW program at DOE</vt:lpstr>
      <vt:lpstr>UC Berkeley &amp; LBNL Groups</vt:lpstr>
      <vt:lpstr>Leadership roles</vt:lpstr>
      <vt:lpstr>Berkeley Group Works on</vt:lpstr>
      <vt:lpstr>Silicon tracker design for EIC</vt:lpstr>
      <vt:lpstr>Silicon pixel sensor R&amp;D</vt:lpstr>
      <vt:lpstr>EIC physics studies</vt:lpstr>
    </vt:vector>
  </TitlesOfParts>
  <Company>MPHY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Calor Study of Hard and Soft Interactions报告人：张一飞</dc:title>
  <dc:creator>PC800</dc:creator>
  <cp:lastModifiedBy>Barbara Jacak</cp:lastModifiedBy>
  <cp:revision>5001</cp:revision>
  <cp:lastPrinted>2021-06-02T17:48:53Z</cp:lastPrinted>
  <dcterms:created xsi:type="dcterms:W3CDTF">2016-10-24T03:36:53Z</dcterms:created>
  <dcterms:modified xsi:type="dcterms:W3CDTF">2023-01-27T05:22:43Z</dcterms:modified>
</cp:coreProperties>
</file>