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67" r:id="rId4"/>
    <p:sldId id="258" r:id="rId5"/>
    <p:sldId id="264" r:id="rId6"/>
    <p:sldId id="274" r:id="rId7"/>
    <p:sldId id="275" r:id="rId8"/>
    <p:sldId id="276" r:id="rId9"/>
    <p:sldId id="277" r:id="rId10"/>
    <p:sldId id="268" r:id="rId11"/>
    <p:sldId id="279" r:id="rId12"/>
    <p:sldId id="270" r:id="rId13"/>
    <p:sldId id="280" r:id="rId14"/>
    <p:sldId id="265" r:id="rId15"/>
    <p:sldId id="263" r:id="rId16"/>
    <p:sldId id="269" r:id="rId17"/>
    <p:sldId id="281" r:id="rId18"/>
    <p:sldId id="282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5436C-FDB8-0BD6-CBB5-05FC0F57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63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CF4D7E-7E04-4825-BE40-FFA54997B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879B35-CB28-BCD7-2DC7-E603A19B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596" y="253135"/>
            <a:ext cx="280946" cy="12852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871AC6-E195-8701-EFF0-17EBB9D4E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96" y="472576"/>
            <a:ext cx="6888481" cy="528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03DA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3E28D1-8503-A2E9-038D-D52AA1060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163" y="1160463"/>
            <a:ext cx="11451962" cy="42624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003DA5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buClr>
                <a:srgbClr val="003D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003DA5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03DA5"/>
              </a:buClr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03DA5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27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F0C4B-5A4A-45CA-ABEC-10F107160D33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B8189-0D9C-48A6-9FA3-862227B094CE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8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ADDCAE-6443-42C3-9C19-F95985500186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5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41EE12-F28E-4B03-A404-A8FCAE0F6316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8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2799E-EB8E-4038-8063-81BB57C732D4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A73C3-B243-44D3-809D-EF8FDFBD85D4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6D3E3-28E2-4380-A113-67698215C5F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FCB61-04AD-47C9-BF79-2BD8B9CEC07A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35E0C-D585-492F-8146-7493F4086301}" type="datetime1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48390-48B5-49AB-B019-A7C8FB8C31F6}" type="datetime1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0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E767E-8A14-4E70-91B9-2101CBC4D7B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0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806E-8E94-473C-AEE7-BE6F15F85533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0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16/j.nima.2022.16786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83FB-5BE1-25CF-18FA-23D7000E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00" y="547993"/>
            <a:ext cx="4099042" cy="2795160"/>
          </a:xfrm>
        </p:spPr>
        <p:txBody>
          <a:bodyPr>
            <a:normAutofit/>
          </a:bodyPr>
          <a:lstStyle/>
          <a:p>
            <a:r>
              <a:rPr lang="en-US" sz="4400" dirty="0"/>
              <a:t>Summary of calorimeter insert design and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7EEE1-F356-0908-DA8B-0231D62A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372" y="3599207"/>
            <a:ext cx="3951270" cy="1726070"/>
          </a:xfrm>
        </p:spPr>
        <p:txBody>
          <a:bodyPr>
            <a:noAutofit/>
          </a:bodyPr>
          <a:lstStyle/>
          <a:p>
            <a:r>
              <a:rPr lang="en-US" dirty="0"/>
              <a:t>Ryan Milton</a:t>
            </a:r>
          </a:p>
          <a:p>
            <a:r>
              <a:rPr lang="en-US" dirty="0"/>
              <a:t>UCR</a:t>
            </a:r>
          </a:p>
          <a:p>
            <a:endParaRPr lang="en-US" dirty="0"/>
          </a:p>
          <a:p>
            <a:r>
              <a:rPr lang="en-US" sz="2000" dirty="0"/>
              <a:t>California EIC Consortium Meeting,</a:t>
            </a:r>
          </a:p>
          <a:p>
            <a:r>
              <a:rPr lang="en-US" sz="2000" dirty="0"/>
              <a:t>Jan. 27-28, 2023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6C71E28-FE4B-347E-9520-43C05852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9" y="6259726"/>
            <a:ext cx="1561584" cy="47601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677953A-3E0A-DBC4-8023-82D01808A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52" y="6084304"/>
            <a:ext cx="2392590" cy="77369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1207BB-ECFD-ADDE-48B3-A3145D734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25" y="1175535"/>
            <a:ext cx="5963069" cy="43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0925-3269-22C3-80F8-8B2F1D38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5349-381D-533C-6C17-914516F7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Scintillator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1FDF4-BF16-1FDA-5932-1A311EB92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Hexagonal cells to easily tessellate the area</a:t>
            </a:r>
          </a:p>
          <a:p>
            <a:r>
              <a:rPr lang="en-US" sz="2000" dirty="0" err="1"/>
              <a:t>SiPM</a:t>
            </a:r>
            <a:r>
              <a:rPr lang="en-US" sz="2000" dirty="0"/>
              <a:t>-on-tile design</a:t>
            </a:r>
          </a:p>
          <a:p>
            <a:pPr lvl="1"/>
            <a:r>
              <a:rPr lang="en-US" sz="2000" dirty="0" err="1"/>
              <a:t>SiPMs</a:t>
            </a:r>
            <a:r>
              <a:rPr lang="en-US" sz="2000" dirty="0"/>
              <a:t> hosted on PCBs fit into hemispherical dimples</a:t>
            </a:r>
          </a:p>
          <a:p>
            <a:r>
              <a:rPr lang="en-US" sz="2000" dirty="0"/>
              <a:t>Epoxy in grooves between cells to reduce optical crosstalk</a:t>
            </a:r>
          </a:p>
          <a:p>
            <a:r>
              <a:rPr lang="en-US" sz="2000" dirty="0"/>
              <a:t>Potentially changing granularity throughout insert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0931F-F595-CD1E-C87C-75F7229F1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53" y="2930629"/>
            <a:ext cx="5724041" cy="32439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279AE6-86B4-A71E-50AB-245EC81BDC8F}"/>
              </a:ext>
            </a:extLst>
          </p:cNvPr>
          <p:cNvCxnSpPr>
            <a:cxnSpLocks/>
          </p:cNvCxnSpPr>
          <p:nvPr/>
        </p:nvCxnSpPr>
        <p:spPr>
          <a:xfrm flipV="1">
            <a:off x="6768193" y="6166952"/>
            <a:ext cx="2055957" cy="7587"/>
          </a:xfrm>
          <a:prstGeom prst="straightConnector1">
            <a:avLst/>
          </a:prstGeom>
          <a:ln w="12700">
            <a:solidFill>
              <a:srgbClr val="00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0235A4-9408-F69D-DF80-4634E1F1CA4F}"/>
              </a:ext>
            </a:extLst>
          </p:cNvPr>
          <p:cNvCxnSpPr>
            <a:cxnSpLocks/>
          </p:cNvCxnSpPr>
          <p:nvPr/>
        </p:nvCxnSpPr>
        <p:spPr>
          <a:xfrm flipV="1">
            <a:off x="6695238" y="3788229"/>
            <a:ext cx="0" cy="2060686"/>
          </a:xfrm>
          <a:prstGeom prst="straightConnector1">
            <a:avLst/>
          </a:prstGeom>
          <a:ln w="12700">
            <a:solidFill>
              <a:srgbClr val="003D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E8214C-CC01-39D6-CE58-2A5C975B77D6}"/>
                  </a:ext>
                </a:extLst>
              </p:cNvPr>
              <p:cNvSpPr txBox="1"/>
              <p:nvPr/>
            </p:nvSpPr>
            <p:spPr>
              <a:xfrm>
                <a:off x="7408083" y="6231135"/>
                <a:ext cx="7697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60 </m:t>
                    </m:r>
                  </m:oMath>
                </a14:m>
                <a:r>
                  <a:rPr lang="en-US" sz="1400" dirty="0"/>
                  <a:t>cm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E8214C-CC01-39D6-CE58-2A5C975B7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083" y="6231135"/>
                <a:ext cx="769763" cy="307777"/>
              </a:xfrm>
              <a:prstGeom prst="rect">
                <a:avLst/>
              </a:prstGeom>
              <a:blipFill>
                <a:blip r:embed="rId3"/>
                <a:stretch>
                  <a:fillRect t="-3922" r="-78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711C0-8DF2-10B1-F3E5-28C8327C61B7}"/>
                  </a:ext>
                </a:extLst>
              </p:cNvPr>
              <p:cNvSpPr txBox="1"/>
              <p:nvPr/>
            </p:nvSpPr>
            <p:spPr>
              <a:xfrm rot="5400000">
                <a:off x="5994757" y="4583577"/>
                <a:ext cx="7697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1400" dirty="0"/>
                  <a:t> cm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711C0-8DF2-10B1-F3E5-28C8327C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994757" y="4583577"/>
                <a:ext cx="769763" cy="307777"/>
              </a:xfrm>
              <a:prstGeom prst="rect">
                <a:avLst/>
              </a:prstGeom>
              <a:blipFill>
                <a:blip r:embed="rId4"/>
                <a:stretch>
                  <a:fillRect l="-19608" r="-3922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5E489FD-D814-7386-206B-2119E40DA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75" y="3454100"/>
            <a:ext cx="4497375" cy="2930923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C7BE6F3A-C62D-68AC-2655-532615A74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3295002"/>
            <a:ext cx="1947041" cy="32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0925-3269-22C3-80F8-8B2F1D38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5349-381D-533C-6C17-914516F7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Optimizing scintillator cells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1FDF4-BF16-1FDA-5932-1A311EB92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Moving away from </a:t>
            </a:r>
            <a:r>
              <a:rPr lang="en-US" sz="2000" dirty="0" err="1"/>
              <a:t>megatiles</a:t>
            </a:r>
            <a:r>
              <a:rPr lang="en-US" sz="2000" dirty="0"/>
              <a:t> to 3D-printed frames with individual cells</a:t>
            </a:r>
          </a:p>
          <a:p>
            <a:r>
              <a:rPr lang="en-US" sz="2000" dirty="0"/>
              <a:t>3D-printed frames reduce optical crosstalk between cells</a:t>
            </a:r>
          </a:p>
          <a:p>
            <a:r>
              <a:rPr lang="en-US" sz="2000" dirty="0"/>
              <a:t>Frame size and shapes can be adjusted</a:t>
            </a:r>
          </a:p>
          <a:p>
            <a:r>
              <a:rPr lang="en-US" sz="2000" dirty="0"/>
              <a:t>Will hear more about scintillator efforts in later talks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0A15A-E305-ACAA-C6B5-59D8D273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" y="3225677"/>
            <a:ext cx="5207567" cy="2827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3D47C6-5683-AA6E-76F4-E5BABACD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02" y="3018501"/>
            <a:ext cx="6896698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0925-3269-22C3-80F8-8B2F1D38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20" y="6356350"/>
            <a:ext cx="1739609" cy="365125"/>
          </a:xfrm>
        </p:spPr>
        <p:txBody>
          <a:bodyPr/>
          <a:lstStyle/>
          <a:p>
            <a:fld id="{CACF4D7E-7E04-4825-BE40-FFA54997BB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5349-381D-533C-6C17-914516F7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96" y="472576"/>
            <a:ext cx="8639968" cy="528749"/>
          </a:xfrm>
        </p:spPr>
        <p:txBody>
          <a:bodyPr/>
          <a:lstStyle/>
          <a:p>
            <a:r>
              <a:rPr lang="en-US" dirty="0"/>
              <a:t>Jet studies in </a:t>
            </a:r>
            <a:r>
              <a:rPr lang="en-US" dirty="0" err="1"/>
              <a:t>ePIC</a:t>
            </a:r>
            <a:r>
              <a:rPr lang="en-US" dirty="0"/>
              <a:t> simulations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err="1"/>
                  <a:t>ECal</a:t>
                </a:r>
                <a:r>
                  <a:rPr lang="en-US" sz="2000" dirty="0"/>
                  <a:t> insert and </a:t>
                </a:r>
                <a:r>
                  <a:rPr lang="en-US" sz="2000" dirty="0" err="1"/>
                  <a:t>HCal</a:t>
                </a:r>
                <a:r>
                  <a:rPr lang="en-US" sz="2000" dirty="0"/>
                  <a:t> insert implemented in Bryce Canyon </a:t>
                </a:r>
                <a:r>
                  <a:rPr lang="en-US" sz="2000" dirty="0" err="1"/>
                  <a:t>ePIC</a:t>
                </a:r>
                <a:r>
                  <a:rPr lang="en-US" sz="2000" dirty="0"/>
                  <a:t> simulations</a:t>
                </a:r>
              </a:p>
              <a:p>
                <a:r>
                  <a:rPr lang="en-US" sz="2000" dirty="0"/>
                  <a:t>Highest energy jets produced in the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sz="2000" dirty="0"/>
                  <a:t> range</a:t>
                </a:r>
              </a:p>
              <a:p>
                <a:pPr lvl="1"/>
                <a:r>
                  <a:rPr lang="en-US" sz="2000" dirty="0"/>
                  <a:t>Calorimeters in this range critical for measurement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3CEAE0C9-9138-8143-3D99-0B3E8971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65" y="2775857"/>
            <a:ext cx="5506387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7A76A52-9B89-937E-2854-B466807F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4" y="2427062"/>
            <a:ext cx="4504824" cy="40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2CA916-448E-E93C-E5FC-3404173C0A16}"/>
              </a:ext>
            </a:extLst>
          </p:cNvPr>
          <p:cNvCxnSpPr/>
          <p:nvPr/>
        </p:nvCxnSpPr>
        <p:spPr>
          <a:xfrm flipH="1">
            <a:off x="3461657" y="3690258"/>
            <a:ext cx="1502229" cy="64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4443CA-5151-C5B7-2528-D90CFEE0B725}"/>
              </a:ext>
            </a:extLst>
          </p:cNvPr>
          <p:cNvSpPr txBox="1"/>
          <p:nvPr/>
        </p:nvSpPr>
        <p:spPr>
          <a:xfrm>
            <a:off x="4841421" y="3290887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4241D-79D0-FE77-6894-6F5AC813AC60}"/>
              </a:ext>
            </a:extLst>
          </p:cNvPr>
          <p:cNvSpPr txBox="1"/>
          <p:nvPr/>
        </p:nvSpPr>
        <p:spPr>
          <a:xfrm>
            <a:off x="7842302" y="6385424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Pythia8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D728E-FEB7-5BEB-3294-D79C7449349C}"/>
              </a:ext>
            </a:extLst>
          </p:cNvPr>
          <p:cNvSpPr txBox="1"/>
          <p:nvPr/>
        </p:nvSpPr>
        <p:spPr>
          <a:xfrm>
            <a:off x="880947" y="6430718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ECal</a:t>
            </a:r>
            <a:r>
              <a:rPr lang="en-US" dirty="0"/>
              <a:t> insert and </a:t>
            </a:r>
            <a:r>
              <a:rPr lang="en-US" dirty="0" err="1"/>
              <a:t>HCal</a:t>
            </a:r>
            <a:r>
              <a:rPr lang="en-US" dirty="0"/>
              <a:t> insert in </a:t>
            </a:r>
            <a:r>
              <a:rPr lang="en-US" dirty="0" err="1"/>
              <a:t>ePIC</a:t>
            </a:r>
            <a:r>
              <a:rPr lang="en-US" dirty="0"/>
              <a:t> simulation</a:t>
            </a:r>
          </a:p>
        </p:txBody>
      </p:sp>
    </p:spTree>
    <p:extLst>
      <p:ext uri="{BB962C8B-B14F-4D97-AF65-F5344CB8AC3E}">
        <p14:creationId xmlns:p14="http://schemas.microsoft.com/office/powerpoint/2010/main" val="12284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0925-3269-22C3-80F8-8B2F1D38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20" y="6356350"/>
            <a:ext cx="1739609" cy="365125"/>
          </a:xfrm>
        </p:spPr>
        <p:txBody>
          <a:bodyPr/>
          <a:lstStyle/>
          <a:p>
            <a:fld id="{CACF4D7E-7E04-4825-BE40-FFA54997BB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5349-381D-533C-6C17-914516F7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96" y="472576"/>
            <a:ext cx="8639968" cy="528749"/>
          </a:xfrm>
        </p:spPr>
        <p:txBody>
          <a:bodyPr/>
          <a:lstStyle/>
          <a:p>
            <a:r>
              <a:rPr lang="en-US" dirty="0"/>
              <a:t>Jet metrics in forward endcap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Linear response of truth energy vs reconstructed energy</a:t>
                </a:r>
              </a:p>
              <a:p>
                <a:r>
                  <a:rPr lang="en-US" sz="2000" dirty="0"/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measured agrees with the truth values</a:t>
                </a:r>
              </a:p>
              <a:p>
                <a:pPr lvl="1"/>
                <a:r>
                  <a:rPr lang="en-US" sz="2000" dirty="0"/>
                  <a:t>Worse agreement without the insert (Arches) and only using </a:t>
                </a:r>
                <a:r>
                  <a:rPr lang="en-US" sz="2000" dirty="0" err="1"/>
                  <a:t>HCal</a:t>
                </a:r>
                <a:endParaRPr lang="en-US" sz="2000" dirty="0"/>
              </a:p>
              <a:p>
                <a:pPr lvl="1"/>
                <a:r>
                  <a:rPr lang="en-US" sz="2000" dirty="0"/>
                  <a:t>Critical for reconstruction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These studies used both the </a:t>
                </a:r>
                <a:r>
                  <a:rPr lang="en-US" sz="2000" dirty="0" err="1"/>
                  <a:t>ECal</a:t>
                </a:r>
                <a:r>
                  <a:rPr lang="en-US" sz="2000" dirty="0"/>
                  <a:t> insert and </a:t>
                </a:r>
                <a:r>
                  <a:rPr lang="en-US" sz="2000" dirty="0" err="1"/>
                  <a:t>HCal</a:t>
                </a:r>
                <a:r>
                  <a:rPr lang="en-US" sz="2000" dirty="0"/>
                  <a:t> insert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>
            <a:extLst>
              <a:ext uri="{FF2B5EF4-FFF2-40B4-BE49-F238E27FC236}">
                <a16:creationId xmlns:a16="http://schemas.microsoft.com/office/drawing/2014/main" id="{4C427A18-E7CA-8AB6-BF27-0B37C208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2925616"/>
            <a:ext cx="5366340" cy="34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E5AC4AB-002F-9C58-1167-4AC2EE7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2912511"/>
            <a:ext cx="5554436" cy="35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A296D-B2EE-86A7-DDCF-E80633C053B5}"/>
              </a:ext>
            </a:extLst>
          </p:cNvPr>
          <p:cNvSpPr txBox="1"/>
          <p:nvPr/>
        </p:nvSpPr>
        <p:spPr>
          <a:xfrm>
            <a:off x="4506725" y="6352143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Studies by Barak </a:t>
            </a:r>
            <a:r>
              <a:rPr lang="en-US" dirty="0" err="1"/>
              <a:t>Schmookler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1EB89-DA6F-2AB6-256B-376E26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7CFA-C6E5-79F9-2054-895B95399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 and future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11342-D7AE-57D0-D000-6848AD5D9E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596" y="1142415"/>
            <a:ext cx="11451962" cy="5062442"/>
          </a:xfrm>
        </p:spPr>
        <p:txBody>
          <a:bodyPr>
            <a:normAutofit/>
          </a:bodyPr>
          <a:lstStyle/>
          <a:p>
            <a:r>
              <a:rPr lang="en-US" sz="2000" dirty="0" err="1"/>
              <a:t>HCal</a:t>
            </a:r>
            <a:r>
              <a:rPr lang="en-US" sz="2000" dirty="0"/>
              <a:t> insert enables detection near beampipe in forward region with validated energy resolutions and controlled leakage</a:t>
            </a:r>
          </a:p>
          <a:p>
            <a:r>
              <a:rPr lang="en-US" sz="2000" dirty="0" err="1"/>
              <a:t>HCal</a:t>
            </a:r>
            <a:r>
              <a:rPr lang="en-US" sz="2000" dirty="0"/>
              <a:t> insert design is being optimized for W/Steel layers and scintillating cell designs</a:t>
            </a:r>
          </a:p>
          <a:p>
            <a:r>
              <a:rPr lang="en-US" sz="2000" dirty="0"/>
              <a:t>Future plans:</a:t>
            </a:r>
          </a:p>
          <a:p>
            <a:pPr lvl="1"/>
            <a:r>
              <a:rPr lang="en-US" sz="2000" dirty="0"/>
              <a:t>Further jet studies within forward calorimeters from </a:t>
            </a:r>
            <a:r>
              <a:rPr lang="en-US" sz="2000" dirty="0" err="1"/>
              <a:t>ePIC</a:t>
            </a:r>
            <a:r>
              <a:rPr lang="en-US" sz="2000" dirty="0"/>
              <a:t> simulations</a:t>
            </a:r>
          </a:p>
          <a:p>
            <a:pPr lvl="1"/>
            <a:r>
              <a:rPr lang="en-US" sz="2000" dirty="0"/>
              <a:t>Papers on scintillators and potentially </a:t>
            </a:r>
            <a:r>
              <a:rPr lang="en-US" sz="2000" dirty="0" err="1"/>
              <a:t>ECal</a:t>
            </a:r>
            <a:r>
              <a:rPr lang="en-US" sz="2000" dirty="0"/>
              <a:t> insert</a:t>
            </a:r>
          </a:p>
          <a:p>
            <a:pPr lvl="1"/>
            <a:r>
              <a:rPr lang="en-US" sz="2000" dirty="0"/>
              <a:t>Turning my attention to machine learning efforts for hadron endcap</a:t>
            </a:r>
          </a:p>
          <a:p>
            <a:pPr lvl="2"/>
            <a:r>
              <a:rPr lang="en-US" sz="2000" dirty="0"/>
              <a:t>With Consortium members from UCR, LLNL, and Ben Nachman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b="1" dirty="0"/>
              <a:t>Thank you!</a:t>
            </a:r>
            <a:endParaRPr lang="en-US" sz="20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7745C7-EFDB-1042-E329-7F10CF17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9AD9-50E7-63E1-DE31-D4DA624D2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Backup: Quantifying leakage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6F3EB5B-CDC7-4B6B-8249-B2C8F781AE8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Leakage: Energy that escapes from the detector</a:t>
                </a:r>
              </a:p>
              <a:p>
                <a:pPr lvl="1"/>
                <a:r>
                  <a:rPr lang="en-US" sz="2000" dirty="0"/>
                  <a:t>Will result in events with lower energy deposition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Leakage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𝑒𝑣𝑒𝑛𝑡𝑠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&lt;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𝑒𝑣𝑒𝑛𝑡𝑠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from Gaussian fits of energy distributions</a:t>
                </a:r>
              </a:p>
              <a:p>
                <a:r>
                  <a:rPr lang="en-US" sz="2000" dirty="0"/>
                  <a:t>Some transverse leakage out of insert, mostly captured by </a:t>
                </a:r>
                <a:r>
                  <a:rPr lang="en-US" sz="2000" dirty="0" err="1"/>
                  <a:t>HCal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6F3EB5B-CDC7-4B6B-8249-B2C8F781A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7182602-B2D3-880E-1D3B-45C912768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2" y="3077945"/>
            <a:ext cx="4937288" cy="3790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53907-375E-AFFE-84D0-2DB8B53C2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50" y="3091214"/>
            <a:ext cx="5079281" cy="37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0925-3269-22C3-80F8-8B2F1D38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20" y="6356350"/>
            <a:ext cx="1739609" cy="365125"/>
          </a:xfrm>
        </p:spPr>
        <p:txBody>
          <a:bodyPr/>
          <a:lstStyle/>
          <a:p>
            <a:fld id="{CACF4D7E-7E04-4825-BE40-FFA54997BB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5349-381D-533C-6C17-914516F7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Backup: Geometric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Consistent acceptance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3.5≤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≤3.8 </m:t>
                    </m:r>
                  </m:oMath>
                </a14:m>
                <a:r>
                  <a:rPr lang="en-US" sz="2000" dirty="0"/>
                  <a:t>throughout entire insert</a:t>
                </a:r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≤3.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, some acceptance but still captured by </a:t>
                </a:r>
                <a:r>
                  <a:rPr lang="en-US" sz="2000" dirty="0" err="1"/>
                  <a:t>HCal</a:t>
                </a:r>
                <a:endParaRPr lang="en-US" sz="2000" dirty="0"/>
              </a:p>
              <a:p>
                <a:pPr lvl="1"/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mainly captured by </a:t>
                </a:r>
                <a:r>
                  <a:rPr lang="en-US" sz="2000" dirty="0" err="1"/>
                  <a:t>HCal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with respect to proton beam axis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76CAB35-6E35-E56E-7813-7FAD473EA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9358"/>
            <a:ext cx="6755911" cy="3406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6F1122-CFC1-C7C0-FB01-D76D212E0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700" y="6012212"/>
            <a:ext cx="3460272" cy="746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382524-D28A-FBC6-ED93-1594D4988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030" y="2539093"/>
            <a:ext cx="5358829" cy="3723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07D47E-4845-91E0-8E97-08B652E2CA4D}"/>
                  </a:ext>
                </a:extLst>
              </p:cNvPr>
              <p:cNvSpPr txBox="1"/>
              <p:nvPr/>
            </p:nvSpPr>
            <p:spPr>
              <a:xfrm>
                <a:off x="8066315" y="6262960"/>
                <a:ext cx="3443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acceptance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cross section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07D47E-4845-91E0-8E97-08B652E2C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315" y="6262960"/>
                <a:ext cx="3443058" cy="369332"/>
              </a:xfrm>
              <a:prstGeom prst="rect">
                <a:avLst/>
              </a:prstGeom>
              <a:blipFill>
                <a:blip r:embed="rId6"/>
                <a:stretch>
                  <a:fillRect t="-8197" r="-10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2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40925-3269-22C3-80F8-8B2F1D38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20" y="6356350"/>
            <a:ext cx="1739609" cy="365125"/>
          </a:xfrm>
        </p:spPr>
        <p:txBody>
          <a:bodyPr/>
          <a:lstStyle/>
          <a:p>
            <a:fld id="{CACF4D7E-7E04-4825-BE40-FFA54997BB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5349-381D-533C-6C17-914516F7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95" y="472576"/>
            <a:ext cx="10199347" cy="528749"/>
          </a:xfrm>
        </p:spPr>
        <p:txBody>
          <a:bodyPr/>
          <a:lstStyle/>
          <a:p>
            <a:r>
              <a:rPr lang="en-US" dirty="0"/>
              <a:t>Backup: Quantifying geometric acceptance and containment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Can quantify how well the insert accepts and contains particles at different angles </a:t>
                </a:r>
              </a:p>
              <a:p>
                <a:pPr lvl="1"/>
                <a:r>
                  <a:rPr lang="en-US" sz="2000" dirty="0"/>
                  <a:t>Number of interaction lengths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) traversed</a:t>
                </a:r>
              </a:p>
              <a:p>
                <a:pPr lvl="1"/>
                <a:r>
                  <a:rPr lang="en-US" sz="2000" dirty="0"/>
                  <a:t>Insert is about 7.3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long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71FDF4-BF16-1FDA-5932-1A311EB92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D7EEB0-7B89-C760-2412-C8AD3D0DA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73" y="2198059"/>
            <a:ext cx="5437651" cy="4087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BB0E5-0E0A-D2F5-5881-B4532A443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96" y="2198059"/>
            <a:ext cx="5185604" cy="4406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451A57-24C9-A59C-BF0B-01968996D469}"/>
                  </a:ext>
                </a:extLst>
              </p:cNvPr>
              <p:cNvSpPr txBox="1"/>
              <p:nvPr/>
            </p:nvSpPr>
            <p:spPr>
              <a:xfrm>
                <a:off x="6425293" y="6235574"/>
                <a:ext cx="405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’s traversed </a:t>
                </a:r>
                <a:r>
                  <a:rPr lang="en-US" dirty="0"/>
                  <a:t>in insert alone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451A57-24C9-A59C-BF0B-01968996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93" y="6235574"/>
                <a:ext cx="4057650" cy="369332"/>
              </a:xfrm>
              <a:prstGeom prst="rect">
                <a:avLst/>
              </a:prstGeom>
              <a:blipFill>
                <a:blip r:embed="rId5"/>
                <a:stretch>
                  <a:fillRect l="-12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CE5366-B65D-07D2-FDBD-72A40A0DFEFE}"/>
                  </a:ext>
                </a:extLst>
              </p:cNvPr>
              <p:cNvSpPr txBox="1"/>
              <p:nvPr/>
            </p:nvSpPr>
            <p:spPr>
              <a:xfrm>
                <a:off x="1151164" y="6536809"/>
                <a:ext cx="4210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’s traversed averaged over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CE5366-B65D-07D2-FDBD-72A40A0D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64" y="6536809"/>
                <a:ext cx="4210051" cy="369332"/>
              </a:xfrm>
              <a:prstGeom prst="rect">
                <a:avLst/>
              </a:prstGeom>
              <a:blipFill>
                <a:blip r:embed="rId6"/>
                <a:stretch>
                  <a:fillRect l="-13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76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7745C7-EFDB-1042-E329-7F10CF17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B29AD9-50E7-63E1-DE31-D4DA624D283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Backup: Performance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B29AD9-50E7-63E1-DE31-D4DA624D2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301" t="-23256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7053907-375E-AFFE-84D0-2DB8B53C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0" y="1942761"/>
            <a:ext cx="5228883" cy="3888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0AEB4-7F33-BDDD-7550-41CE43CAE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42761"/>
            <a:ext cx="5470217" cy="3888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0">
                <a:extLst>
                  <a:ext uri="{FF2B5EF4-FFF2-40B4-BE49-F238E27FC236}">
                    <a16:creationId xmlns:a16="http://schemas.microsoft.com/office/drawing/2014/main" id="{ADAB1E23-129C-1DAF-3150-5E9C63155B25}"/>
                  </a:ext>
                </a:extLst>
              </p:cNvPr>
              <p:cNvSpPr txBox="1"/>
              <p:nvPr/>
            </p:nvSpPr>
            <p:spPr>
              <a:xfrm>
                <a:off x="7912485" y="6169580"/>
                <a:ext cx="2366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Resolutions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0">
                <a:extLst>
                  <a:ext uri="{FF2B5EF4-FFF2-40B4-BE49-F238E27FC236}">
                    <a16:creationId xmlns:a16="http://schemas.microsoft.com/office/drawing/2014/main" id="{ADAB1E23-129C-1DAF-3150-5E9C631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85" y="6169580"/>
                <a:ext cx="2366289" cy="369332"/>
              </a:xfrm>
              <a:prstGeom prst="rect">
                <a:avLst/>
              </a:prstGeom>
              <a:blipFill>
                <a:blip r:embed="rId5"/>
                <a:stretch>
                  <a:fillRect l="-23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52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3E6FB-F240-DBA5-9758-667C80EA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211-6B4F-0F39-10EE-8CDF9504D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Backup: Insert readout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844EC-C035-F1EC-A866-F37698416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PCBs will plug into PCB backplanes on either side of the insert</a:t>
            </a:r>
          </a:p>
          <a:p>
            <a:r>
              <a:rPr lang="en-US" dirty="0"/>
              <a:t>Readouts are at the downstream end of the backplanes</a:t>
            </a:r>
          </a:p>
          <a:p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52BA4CD-71B3-4D02-D250-97D2DA315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24" y="2101913"/>
            <a:ext cx="5453352" cy="43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AD33E-6FCB-BF25-ADF8-1007AA27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16F-1765-A895-84AB-33D9AACBD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Since last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DD3B3-A857-4099-556C-3A95E0996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Joint UCLA/UCR NIMA paper on forward </a:t>
            </a:r>
            <a:r>
              <a:rPr lang="en-US" sz="2000" dirty="0" err="1"/>
              <a:t>HCal</a:t>
            </a:r>
            <a:r>
              <a:rPr lang="en-US" sz="2000" dirty="0"/>
              <a:t> insert design and simulation performance</a:t>
            </a:r>
          </a:p>
          <a:p>
            <a:pPr lvl="1"/>
            <a:r>
              <a:rPr lang="en-US" sz="2000" dirty="0">
                <a:effectLst/>
                <a:hlinkClick r:id="rId2"/>
              </a:rPr>
              <a:t>Nuclear Inst. and Methods in Physics Research, A 1047 (2023) 167866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Insert implemented in </a:t>
            </a:r>
            <a:r>
              <a:rPr lang="en-US" sz="2000" dirty="0" err="1">
                <a:effectLst/>
              </a:rPr>
              <a:t>ePIC</a:t>
            </a:r>
            <a:r>
              <a:rPr lang="en-US" sz="2000" dirty="0">
                <a:effectLst/>
              </a:rPr>
              <a:t> simulations (Bryce Canyon)</a:t>
            </a:r>
          </a:p>
          <a:p>
            <a:r>
              <a:rPr lang="en-US" sz="2000" dirty="0"/>
              <a:t>Numerous studies ongoing:</a:t>
            </a:r>
          </a:p>
          <a:p>
            <a:pPr lvl="1"/>
            <a:r>
              <a:rPr lang="en-US" sz="2000" dirty="0"/>
              <a:t>Machine learning (UCR, LLNL, Ben Nachman)</a:t>
            </a:r>
          </a:p>
          <a:p>
            <a:pPr lvl="1"/>
            <a:r>
              <a:rPr lang="en-US" sz="2000" dirty="0" err="1"/>
              <a:t>SiPMs</a:t>
            </a:r>
            <a:r>
              <a:rPr lang="en-US" sz="2000" dirty="0"/>
              <a:t> and scintillators </a:t>
            </a:r>
          </a:p>
          <a:p>
            <a:pPr lvl="1"/>
            <a:r>
              <a:rPr lang="en-US" sz="2000" dirty="0"/>
              <a:t>Prototype and beam test</a:t>
            </a:r>
          </a:p>
          <a:p>
            <a:pPr lvl="1"/>
            <a:r>
              <a:rPr lang="en-US" sz="2000" dirty="0"/>
              <a:t>Jet studies in </a:t>
            </a:r>
            <a:r>
              <a:rPr lang="en-US" sz="2000" dirty="0" err="1"/>
              <a:t>ePIC</a:t>
            </a:r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66E5AC-1316-7117-AF23-6C86DF3A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75" y="3660514"/>
            <a:ext cx="6425149" cy="29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AD33E-6FCB-BF25-ADF8-1007AA27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316F-1765-A895-84AB-33D9AACBD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Insert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E2DD3B3-A857-4099-556C-3A95E099602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Instruments near the beampipe in forward region,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5.7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High-granularity to yield a good angular resolution</a:t>
                </a:r>
              </a:p>
              <a:p>
                <a:pPr lvl="1"/>
                <a:r>
                  <a:rPr lang="en-US" sz="2000" dirty="0"/>
                  <a:t>Allows measurements of jets and hadronic final states in DIS reactions</a:t>
                </a:r>
              </a:p>
              <a:p>
                <a:r>
                  <a:rPr lang="en-US" sz="2000" dirty="0"/>
                  <a:t>Fully integrated into the hadron endcap and solves mechanical issues in complex region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E2DD3B3-A857-4099-556C-3A95E0996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E55F5E-4CB8-61B7-A2B7-042D9CC04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08" y="3123425"/>
            <a:ext cx="8410641" cy="35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2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2CB37-F28E-A5CD-BD79-AD10A383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0217-76D2-8DBF-16A9-1D7C2EE56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Performance metrics recap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FDE39-D5B9-1DE9-19AA-BF4D0A639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Good energy linearity and e/h close to 1</a:t>
            </a:r>
          </a:p>
          <a:p>
            <a:pPr lvl="1"/>
            <a:r>
              <a:rPr lang="en-US" sz="2000" dirty="0"/>
              <a:t>Don’t need extra compensation techniques for hadronic showers</a:t>
            </a:r>
          </a:p>
          <a:p>
            <a:r>
              <a:rPr lang="en-US" sz="2000" dirty="0"/>
              <a:t>Energy resolutions validated against CALICE W/Sc sampling calorimeter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88381-0A0B-4228-66E0-114C0253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9" y="2322719"/>
            <a:ext cx="5553040" cy="42720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01284E-81AF-E801-08CD-607D51390135}"/>
                  </a:ext>
                </a:extLst>
              </p:cNvPr>
              <p:cNvSpPr txBox="1"/>
              <p:nvPr/>
            </p:nvSpPr>
            <p:spPr>
              <a:xfrm>
                <a:off x="2437451" y="6488668"/>
                <a:ext cx="10347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01284E-81AF-E801-08CD-607D5139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451" y="6488668"/>
                <a:ext cx="103471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E8E52-E5E2-E841-0C1E-E35FF307AFA1}"/>
                  </a:ext>
                </a:extLst>
              </p:cNvPr>
              <p:cNvSpPr txBox="1"/>
              <p:nvPr/>
            </p:nvSpPr>
            <p:spPr>
              <a:xfrm>
                <a:off x="7531689" y="6410138"/>
                <a:ext cx="2878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Resolutions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=3.7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BE8E52-E5E2-E841-0C1E-E35FF307A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689" y="6410138"/>
                <a:ext cx="2878769" cy="369332"/>
              </a:xfrm>
              <a:prstGeom prst="rect">
                <a:avLst/>
              </a:prstGeom>
              <a:blipFill>
                <a:blip r:embed="rId4"/>
                <a:stretch>
                  <a:fillRect l="-19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E0A3511-9A50-DAE5-801D-727D543A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289" y="2334404"/>
            <a:ext cx="5553040" cy="4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3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3B9A2-7665-4A65-BB6A-2941DB5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D4BA-176D-27A2-C4FB-35407700A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Handling leakage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F4139DD-A407-3749-8427-524E9FC2C40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283596" y="1161257"/>
                <a:ext cx="11451962" cy="426243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Combine insert + </a:t>
                </a:r>
                <a:r>
                  <a:rPr lang="en-US" sz="2000" dirty="0" err="1"/>
                  <a:t>HCal</a:t>
                </a:r>
                <a:r>
                  <a:rPr lang="en-US" sz="2000" dirty="0"/>
                  <a:t> energies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𝑖𝑛𝑠𝑒𝑟𝑡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𝑖𝑛𝑠𝑒𝑟𝑡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𝐻𝐶𝑎𝑙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𝐻𝐶𝑎𝑙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/>
              </a:p>
              <a:p>
                <a:r>
                  <a:rPr lang="en-US" sz="2000" dirty="0"/>
                  <a:t>Low energy tails indicate leakage out of insert into </a:t>
                </a:r>
                <a:r>
                  <a:rPr lang="en-US" sz="2000" dirty="0" err="1"/>
                  <a:t>HCal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F4139DD-A407-3749-8427-524E9FC2C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283596" y="1161257"/>
                <a:ext cx="11451962" cy="4262437"/>
              </a:xfrm>
              <a:blipFill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743129-4193-7F9C-6DE3-5A7A0739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81" y="2044157"/>
            <a:ext cx="8474837" cy="4813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E6D9E-C026-E234-9DD8-7C53835CCA00}"/>
                  </a:ext>
                </a:extLst>
              </p:cNvPr>
              <p:cNvSpPr txBox="1"/>
              <p:nvPr/>
            </p:nvSpPr>
            <p:spPr>
              <a:xfrm>
                <a:off x="151107" y="3110593"/>
                <a:ext cx="1555939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Top: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=3.7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r>
                  <a:rPr lang="en-US" sz="2000" dirty="0"/>
                  <a:t>Bottom: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=3.7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E6D9E-C026-E234-9DD8-7C53835CC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7" y="3110593"/>
                <a:ext cx="1555939" cy="2862322"/>
              </a:xfrm>
              <a:prstGeom prst="rect">
                <a:avLst/>
              </a:prstGeom>
              <a:blipFill>
                <a:blip r:embed="rId4"/>
                <a:stretch>
                  <a:fillRect l="-4314" t="-1064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90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3B9A2-7665-4A65-BB6A-2941DB5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D4BA-176D-27A2-C4FB-35407700A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Studying absorber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F4139DD-A407-3749-8427-524E9FC2C40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Original design: 30 layers W/Sc (.17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each) + 21 layers Fe/Sc (.107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each), 7.3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total</a:t>
                </a:r>
              </a:p>
              <a:p>
                <a:r>
                  <a:rPr lang="en-US" sz="2000" dirty="0"/>
                  <a:t>Steel necessary to contain the magnetic flux</a:t>
                </a:r>
              </a:p>
              <a:p>
                <a:r>
                  <a:rPr lang="en-US" sz="2000" dirty="0"/>
                  <a:t>Tungsten desirable for compact showers and compensated response</a:t>
                </a:r>
              </a:p>
              <a:p>
                <a:r>
                  <a:rPr lang="en-US" sz="2000" dirty="0"/>
                  <a:t>What is the optimal splitting between tungsten and steel?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F4139DD-A407-3749-8427-524E9FC2C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2ABFE93-6BAA-1D97-8208-BC2A58EA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3" y="3057979"/>
            <a:ext cx="4334735" cy="3151414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6A398176-4460-61A7-46CD-AF94F279549D}"/>
              </a:ext>
            </a:extLst>
          </p:cNvPr>
          <p:cNvSpPr txBox="1"/>
          <p:nvPr/>
        </p:nvSpPr>
        <p:spPr>
          <a:xfrm>
            <a:off x="1244074" y="6356350"/>
            <a:ext cx="2963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Blue: Tungsten, Gray: Steel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60EB28-EA99-CB8E-316B-9365100CFE2E}"/>
                  </a:ext>
                </a:extLst>
              </p:cNvPr>
              <p:cNvSpPr txBox="1"/>
              <p:nvPr/>
            </p:nvSpPr>
            <p:spPr>
              <a:xfrm>
                <a:off x="6968959" y="6352143"/>
                <a:ext cx="3089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50 GeV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=3.7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60EB28-EA99-CB8E-316B-9365100C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59" y="6352143"/>
                <a:ext cx="308981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91117A6-A487-A6CE-068E-B069CBEDD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819" y="2684477"/>
            <a:ext cx="6022096" cy="35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3B9A2-7665-4A65-BB6A-2941DB5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D4BA-176D-27A2-C4FB-35407700A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Hadronic response to layer numbers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139DD-A407-3749-8427-524E9FC2C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Higher average energy with all steel, but much wider distribution</a:t>
            </a:r>
          </a:p>
          <a:p>
            <a:pPr lvl="1"/>
            <a:r>
              <a:rPr lang="en-US" sz="2000" dirty="0"/>
              <a:t>Large low energy tail as well</a:t>
            </a:r>
          </a:p>
          <a:p>
            <a:r>
              <a:rPr lang="en-US" sz="2000" dirty="0"/>
              <a:t>Even just a little bit of tungsten narrows the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798FB-5A47-8DD5-103D-4C4EFA16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9" y="2438145"/>
            <a:ext cx="4769178" cy="3947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F770C-49F5-CCE0-ECB7-E777E04E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73" y="2438145"/>
            <a:ext cx="4460421" cy="40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3B9A2-7665-4A65-BB6A-2941DB5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D4BA-176D-27A2-C4FB-35407700A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Energy resolutions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139DD-A407-3749-8427-524E9FC2C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Tungsten improves hadronic resolution but with diminishing returns</a:t>
            </a:r>
          </a:p>
          <a:p>
            <a:r>
              <a:rPr lang="en-US" sz="2000" dirty="0"/>
              <a:t>Steel has better energy resolutions with electromagnetic showers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130FA-D912-3ED3-3E5C-81447492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3" y="2114706"/>
            <a:ext cx="5610768" cy="4376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1E632-045E-050A-5119-D280EA6C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4706"/>
            <a:ext cx="5656333" cy="44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D4BA-176D-27A2-C4FB-35407700A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Tungsten perks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139DD-A407-3749-8427-524E9FC2C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Improved energy linearity with tungsten</a:t>
            </a:r>
          </a:p>
          <a:p>
            <a:r>
              <a:rPr lang="en-US" sz="2000" dirty="0"/>
              <a:t>Significantly improved e/h ratio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95F926-A471-F76C-7E6D-E5110C83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9750"/>
            <a:ext cx="5924447" cy="4509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2F88B3-4D48-12FE-00FD-2AD6498B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447" y="2197726"/>
            <a:ext cx="5811678" cy="43228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3B9A2-7665-4A65-BB6A-2941DB5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4D7E-7E04-4825-BE40-FFA54997BB6D}" type="slidenum">
              <a:rPr lang="en-US" smtClean="0"/>
              <a:pPr/>
              <a:t>9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60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1013</TotalTime>
  <Words>804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Summary of calorimeter insert design and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Milton</dc:creator>
  <cp:lastModifiedBy>Ryan Milton</cp:lastModifiedBy>
  <cp:revision>9</cp:revision>
  <dcterms:created xsi:type="dcterms:W3CDTF">2023-01-26T17:07:45Z</dcterms:created>
  <dcterms:modified xsi:type="dcterms:W3CDTF">2023-01-28T00:57:15Z</dcterms:modified>
</cp:coreProperties>
</file>