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EB Garamond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EBGaramond-bold.fntdata"/><Relationship Id="rId23" Type="http://schemas.openxmlformats.org/officeDocument/2006/relationships/font" Target="fonts/EBGaramond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EBGaramond-boldItalic.fntdata"/><Relationship Id="rId25" Type="http://schemas.openxmlformats.org/officeDocument/2006/relationships/font" Target="fonts/EBGaramon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fb11efea09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fb11efea09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eda422e11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eda422e1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fb11efea09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fb11efea09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eda422e11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eda422e11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fb11efea09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fb11efea09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fb11efea0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fb11efea0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fb11efea09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fb11efea09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fb11efea09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fb11efea09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fb11efea0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fb11efea0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fb11efea09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fb11efea09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fb11efea09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fb11efea09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eda422e11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eda422e11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12.jpg"/><Relationship Id="rId5" Type="http://schemas.openxmlformats.org/officeDocument/2006/relationships/image" Target="../media/image2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27.jp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6.jp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Relationship Id="rId5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639000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Construction of the First Calorimeter Insert Prototype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1572605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Peter Carney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9" name="Google Shape;69;p13"/>
          <p:cNvPicPr preferRelativeResize="0"/>
          <p:nvPr/>
        </p:nvPicPr>
        <p:blipFill rotWithShape="1">
          <a:blip r:embed="rId3">
            <a:alphaModFix/>
          </a:blip>
          <a:srcRect b="61712" l="0" r="56234" t="12854"/>
          <a:stretch/>
        </p:blipFill>
        <p:spPr>
          <a:xfrm>
            <a:off x="2927525" y="2800225"/>
            <a:ext cx="3288949" cy="103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9778" y="2325415"/>
            <a:ext cx="2423050" cy="168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5">
            <a:alphaModFix/>
          </a:blip>
          <a:srcRect b="26401" l="0" r="0" t="23473"/>
          <a:stretch/>
        </p:blipFill>
        <p:spPr>
          <a:xfrm>
            <a:off x="504475" y="2325425"/>
            <a:ext cx="2423049" cy="1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Phase 5: Cables</a:t>
            </a:r>
            <a:endParaRPr sz="2100"/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3775" y="799600"/>
            <a:ext cx="3164740" cy="4219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8750" y="799600"/>
            <a:ext cx="3164740" cy="421965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the Dark Box</a:t>
            </a:r>
            <a:endParaRPr/>
          </a:p>
        </p:txBody>
      </p:sp>
      <p:sp>
        <p:nvSpPr>
          <p:cNvPr id="154" name="Google Shape;154;p2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5" name="Google Shape;155;p23"/>
          <p:cNvPicPr preferRelativeResize="0"/>
          <p:nvPr/>
        </p:nvPicPr>
        <p:blipFill rotWithShape="1">
          <a:blip r:embed="rId3">
            <a:alphaModFix/>
          </a:blip>
          <a:srcRect b="20867" l="0" r="0" t="12673"/>
          <a:stretch/>
        </p:blipFill>
        <p:spPr>
          <a:xfrm>
            <a:off x="6688050" y="1147575"/>
            <a:ext cx="2166667" cy="304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050361" y="633536"/>
            <a:ext cx="3043277" cy="405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 rotWithShape="1">
          <a:blip r:embed="rId5">
            <a:alphaModFix/>
          </a:blip>
          <a:srcRect b="14104" l="9051" r="8515" t="0"/>
          <a:stretch/>
        </p:blipFill>
        <p:spPr>
          <a:xfrm>
            <a:off x="265600" y="1140750"/>
            <a:ext cx="2190351" cy="3043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Completed Calorimeter Insert Prototype</a:t>
            </a:r>
            <a:endParaRPr sz="2100"/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251" y="912175"/>
            <a:ext cx="5458898" cy="373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 rotWithShape="1">
          <a:blip r:embed="rId4">
            <a:alphaModFix/>
          </a:blip>
          <a:srcRect b="6397" l="0" r="0" t="28451"/>
          <a:stretch/>
        </p:blipFill>
        <p:spPr>
          <a:xfrm>
            <a:off x="6016475" y="912175"/>
            <a:ext cx="2717526" cy="373434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Steps</a:t>
            </a:r>
            <a:endParaRPr/>
          </a:p>
        </p:txBody>
      </p:sp>
      <p:sp>
        <p:nvSpPr>
          <p:cNvPr id="171" name="Google Shape;171;p2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Google Shape;172;p25"/>
          <p:cNvSpPr txBox="1"/>
          <p:nvPr/>
        </p:nvSpPr>
        <p:spPr>
          <a:xfrm>
            <a:off x="196150" y="828200"/>
            <a:ext cx="7224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Test Different configurations of designs… hexagonal PCB’s.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Add more PCB layers to Calorimeter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prototype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.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Test prototype at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Fermilab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and Brookhaven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4938" y="2607250"/>
            <a:ext cx="3254134" cy="24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Overview of Calorimeter and Board Structure</a:t>
            </a:r>
            <a:endParaRPr sz="2100"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900" y="774950"/>
            <a:ext cx="7828198" cy="427342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98" y="67925"/>
            <a:ext cx="8461798" cy="500765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Phase 1: Soldering Components onto PCBs</a:t>
            </a:r>
            <a:endParaRPr sz="2100"/>
          </a:p>
        </p:txBody>
      </p:sp>
      <p:pic>
        <p:nvPicPr>
          <p:cNvPr id="90" name="Google Shape;90;p16"/>
          <p:cNvPicPr preferRelativeResize="0"/>
          <p:nvPr/>
        </p:nvPicPr>
        <p:blipFill rotWithShape="1">
          <a:blip r:embed="rId3">
            <a:alphaModFix/>
          </a:blip>
          <a:srcRect b="19225" l="0" r="25093" t="9857"/>
          <a:stretch/>
        </p:blipFill>
        <p:spPr>
          <a:xfrm rot="-5400000">
            <a:off x="3739988" y="2243301"/>
            <a:ext cx="2299197" cy="227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 rotWithShape="1">
          <a:blip r:embed="rId4">
            <a:alphaModFix/>
          </a:blip>
          <a:srcRect b="17406" l="0" r="0" t="9734"/>
          <a:stretch/>
        </p:blipFill>
        <p:spPr>
          <a:xfrm>
            <a:off x="6349175" y="2088375"/>
            <a:ext cx="2512493" cy="24576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221325" y="844850"/>
            <a:ext cx="7156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Silicon Photomultipliers SiPM soldered onto PCB with soldering paste.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LEDs used for testing.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625" y="2088363"/>
            <a:ext cx="3472102" cy="258034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Phase 1 Continued: Soldering onto PCBs</a:t>
            </a:r>
            <a:endParaRPr sz="2100"/>
          </a:p>
        </p:txBody>
      </p:sp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 b="18912" l="0" r="0" t="26142"/>
          <a:stretch/>
        </p:blipFill>
        <p:spPr>
          <a:xfrm rot="-5400000">
            <a:off x="-82325" y="1634926"/>
            <a:ext cx="3493874" cy="255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4">
            <a:alphaModFix/>
          </a:blip>
          <a:srcRect b="18803" l="0" r="8012" t="14064"/>
          <a:stretch/>
        </p:blipFill>
        <p:spPr>
          <a:xfrm rot="-5400000">
            <a:off x="2729676" y="1604049"/>
            <a:ext cx="3443800" cy="2621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 rotWithShape="1">
          <a:blip r:embed="rId5">
            <a:alphaModFix/>
          </a:blip>
          <a:srcRect b="0" l="20879" r="0" t="0"/>
          <a:stretch/>
        </p:blipFill>
        <p:spPr>
          <a:xfrm>
            <a:off x="5958675" y="1929025"/>
            <a:ext cx="2966175" cy="210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Phase 2: Foils</a:t>
            </a:r>
            <a:endParaRPr sz="2100"/>
          </a:p>
        </p:txBody>
      </p:sp>
      <p:sp>
        <p:nvSpPr>
          <p:cNvPr id="109" name="Google Shape;109;p18"/>
          <p:cNvSpPr txBox="1"/>
          <p:nvPr/>
        </p:nvSpPr>
        <p:spPr>
          <a:xfrm>
            <a:off x="410000" y="906950"/>
            <a:ext cx="3926100" cy="4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Foils placed above and below Scintillating tiles. 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Optimal for reflecting photons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 Helps with gain, and uniformity of cells. Doesn’t matter where the particle hits in the tile, it will pick up any place on the tile evenly. 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en" sz="1700">
                <a:latin typeface="Roboto"/>
                <a:ea typeface="Roboto"/>
                <a:cs typeface="Roboto"/>
                <a:sym typeface="Roboto"/>
              </a:rPr>
              <a:t>Further Testing for uniformity in cells used with radioactive source.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1812" y="813350"/>
            <a:ext cx="2710702" cy="160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 rotWithShape="1">
          <a:blip r:embed="rId4">
            <a:alphaModFix/>
          </a:blip>
          <a:srcRect b="38861" l="0" r="14900" t="24347"/>
          <a:stretch/>
        </p:blipFill>
        <p:spPr>
          <a:xfrm>
            <a:off x="5315936" y="2611825"/>
            <a:ext cx="3106939" cy="23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Phase 3: Frames</a:t>
            </a:r>
            <a:endParaRPr sz="2100"/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3">
            <a:alphaModFix/>
          </a:blip>
          <a:srcRect b="17585" l="0" r="0" t="27936"/>
          <a:stretch/>
        </p:blipFill>
        <p:spPr>
          <a:xfrm>
            <a:off x="4948250" y="944200"/>
            <a:ext cx="3976600" cy="385140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/>
        </p:nvSpPr>
        <p:spPr>
          <a:xfrm>
            <a:off x="422425" y="944200"/>
            <a:ext cx="34290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Frames are 6.3mm thick. Fit tightly around cell. 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Used from preventing light leaks from one cell to another.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1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Phase 4: Scintillating Tiles</a:t>
            </a:r>
            <a:endParaRPr sz="2100"/>
          </a:p>
        </p:txBody>
      </p:sp>
      <p:sp>
        <p:nvSpPr>
          <p:cNvPr id="126" name="Google Shape;126;p20"/>
          <p:cNvSpPr txBox="1"/>
          <p:nvPr/>
        </p:nvSpPr>
        <p:spPr>
          <a:xfrm>
            <a:off x="372725" y="1006325"/>
            <a:ext cx="28698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Each tile undergoes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thorough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polishing process.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Tile emits photons from upon high energy particle contact.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Light is reflected and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focused into SiPM.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7" name="Google Shape;127;p20"/>
          <p:cNvPicPr preferRelativeResize="0"/>
          <p:nvPr/>
        </p:nvPicPr>
        <p:blipFill rotWithShape="1">
          <a:blip r:embed="rId3">
            <a:alphaModFix/>
          </a:blip>
          <a:srcRect b="0" l="0" r="0" t="13344"/>
          <a:stretch/>
        </p:blipFill>
        <p:spPr>
          <a:xfrm>
            <a:off x="5106775" y="758675"/>
            <a:ext cx="3162225" cy="20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6551" y="3074625"/>
            <a:ext cx="3019876" cy="188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 rotWithShape="1">
          <a:blip r:embed="rId5">
            <a:alphaModFix/>
          </a:blip>
          <a:srcRect b="6147" l="6937" r="11926" t="0"/>
          <a:stretch/>
        </p:blipFill>
        <p:spPr>
          <a:xfrm>
            <a:off x="5106775" y="2906075"/>
            <a:ext cx="3162225" cy="2057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Polishing Tiles</a:t>
            </a:r>
            <a:endParaRPr/>
          </a:p>
        </p:txBody>
      </p:sp>
      <p:sp>
        <p:nvSpPr>
          <p:cNvPr id="136" name="Google Shape;136;p2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 rotWithShape="1">
          <a:blip r:embed="rId3">
            <a:alphaModFix/>
          </a:blip>
          <a:srcRect b="22593" l="20306" r="13743" t="9985"/>
          <a:stretch/>
        </p:blipFill>
        <p:spPr>
          <a:xfrm>
            <a:off x="6958375" y="844825"/>
            <a:ext cx="1599448" cy="2180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4">
            <a:alphaModFix/>
          </a:blip>
          <a:srcRect b="16408" l="16384" r="11308" t="11752"/>
          <a:stretch/>
        </p:blipFill>
        <p:spPr>
          <a:xfrm>
            <a:off x="639351" y="879876"/>
            <a:ext cx="1599449" cy="21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5">
            <a:alphaModFix/>
          </a:blip>
          <a:srcRect b="16072" l="7463" r="4732" t="8507"/>
          <a:stretch/>
        </p:blipFill>
        <p:spPr>
          <a:xfrm>
            <a:off x="3089075" y="2998750"/>
            <a:ext cx="3019025" cy="205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1500" y="879875"/>
            <a:ext cx="4478264" cy="2118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