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fdf1151b2b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fdf1151b2b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fdf1151b2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fdf1151b2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df1151b2b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fdf1151b2b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df1151b2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fdf1151b2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df1151b2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fdf1151b2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df1151b2b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fdf1151b2b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dad4e84f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edad4e84f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fdf1151b2b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fdf1151b2b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fdf1151b2b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fdf1151b2b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Sr-90 Scanner for Scintillator-Cell uniformity Tests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Samir Kulkarni</a:t>
            </a:r>
            <a:endParaRPr/>
          </a:p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35106" l="53376" r="3696" t="34616"/>
          <a:stretch/>
        </p:blipFill>
        <p:spPr>
          <a:xfrm>
            <a:off x="0" y="58277"/>
            <a:ext cx="134147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</a:t>
            </a:r>
            <a:endParaRPr/>
          </a:p>
        </p:txBody>
      </p:sp>
      <p:sp>
        <p:nvSpPr>
          <p:cNvPr id="186" name="Google Shape;186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Scintillator Cells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3919900" y="2031750"/>
            <a:ext cx="5412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Turns particle’s energy into light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Light radiates outward to SiPM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3 variables effect SiPM energy 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particle energy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distance traveled 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amount of material particle passes through</a:t>
            </a:r>
            <a:endParaRPr sz="1600"/>
          </a:p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35076" l="12463" r="40362" t="15872"/>
          <a:stretch/>
        </p:blipFill>
        <p:spPr>
          <a:xfrm>
            <a:off x="401475" y="2031750"/>
            <a:ext cx="3235174" cy="252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6406750" y="2221350"/>
            <a:ext cx="1974000" cy="41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4127950" y="2224425"/>
            <a:ext cx="1974000" cy="41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4977850" y="2521125"/>
            <a:ext cx="274200" cy="274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5044150" y="2574825"/>
            <a:ext cx="141600" cy="600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666666"/>
              </a:highlight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4893850" y="2645691"/>
            <a:ext cx="914400" cy="41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3566450" y="1652325"/>
            <a:ext cx="1554600" cy="1554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7254025" y="2518050"/>
            <a:ext cx="274200" cy="274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7322950" y="2571750"/>
            <a:ext cx="141600" cy="600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666666"/>
              </a:highlight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3886550" y="1972425"/>
            <a:ext cx="914400" cy="914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4115150" y="2201025"/>
            <a:ext cx="457200" cy="457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4252250" y="2338125"/>
            <a:ext cx="183000" cy="183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7210900" y="2243700"/>
            <a:ext cx="365700" cy="365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7302250" y="2335050"/>
            <a:ext cx="183000" cy="183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4320950" y="2406825"/>
            <a:ext cx="45600" cy="45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4340600" y="902925"/>
            <a:ext cx="6300" cy="311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7" name="Google Shape;117;p15"/>
          <p:cNvSpPr/>
          <p:nvPr/>
        </p:nvSpPr>
        <p:spPr>
          <a:xfrm>
            <a:off x="7370950" y="2403750"/>
            <a:ext cx="45600" cy="45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7170025" y="2642616"/>
            <a:ext cx="914400" cy="41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9" name="Google Shape;119;p15"/>
          <p:cNvCxnSpPr/>
          <p:nvPr/>
        </p:nvCxnSpPr>
        <p:spPr>
          <a:xfrm>
            <a:off x="7390600" y="867150"/>
            <a:ext cx="6300" cy="311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0" name="Google Shape;120;p15"/>
          <p:cNvSpPr txBox="1"/>
          <p:nvPr/>
        </p:nvSpPr>
        <p:spPr>
          <a:xfrm>
            <a:off x="429250" y="1593075"/>
            <a:ext cx="28401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SiPM reads different energy based on distance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Add reflective foil to keep light in cell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Create dimple to offset distance effects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Scanner Design</a:t>
            </a:r>
            <a:endParaRPr/>
          </a:p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729450" y="2078875"/>
            <a:ext cx="4530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Objective: create a setup to measure uniformity of cells and layers.  This will be used for prototyping and to test  layers before assembling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Shoot particles perpendicular to cell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 step motors to move beam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Compare measured energy at each point</a:t>
            </a:r>
            <a:endParaRPr sz="1600"/>
          </a:p>
        </p:txBody>
      </p:sp>
      <p:grpSp>
        <p:nvGrpSpPr>
          <p:cNvPr id="128" name="Google Shape;128;p16"/>
          <p:cNvGrpSpPr/>
          <p:nvPr/>
        </p:nvGrpSpPr>
        <p:grpSpPr>
          <a:xfrm>
            <a:off x="6355625" y="3022300"/>
            <a:ext cx="1974000" cy="832866"/>
            <a:chOff x="1581250" y="2221350"/>
            <a:chExt cx="1974000" cy="832866"/>
          </a:xfrm>
        </p:grpSpPr>
        <p:sp>
          <p:nvSpPr>
            <p:cNvPr id="129" name="Google Shape;129;p16"/>
            <p:cNvSpPr/>
            <p:nvPr/>
          </p:nvSpPr>
          <p:spPr>
            <a:xfrm>
              <a:off x="1581250" y="2221350"/>
              <a:ext cx="1974000" cy="4104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2431150" y="2518050"/>
              <a:ext cx="274200" cy="2742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2497450" y="2571750"/>
              <a:ext cx="141600" cy="60000"/>
            </a:xfrm>
            <a:prstGeom prst="rect">
              <a:avLst/>
            </a:prstGeom>
            <a:solidFill>
              <a:srgbClr val="93C4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666666"/>
                </a:highlight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2347150" y="2642616"/>
              <a:ext cx="914400" cy="411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3" name="Google Shape;133;p16"/>
          <p:cNvCxnSpPr/>
          <p:nvPr/>
        </p:nvCxnSpPr>
        <p:spPr>
          <a:xfrm flipH="1">
            <a:off x="6267100" y="1853850"/>
            <a:ext cx="7200" cy="234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16"/>
          <p:cNvCxnSpPr/>
          <p:nvPr/>
        </p:nvCxnSpPr>
        <p:spPr>
          <a:xfrm flipH="1">
            <a:off x="6662400" y="1853850"/>
            <a:ext cx="7200" cy="234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16"/>
          <p:cNvCxnSpPr/>
          <p:nvPr/>
        </p:nvCxnSpPr>
        <p:spPr>
          <a:xfrm flipH="1">
            <a:off x="7038813" y="1853850"/>
            <a:ext cx="7200" cy="234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" name="Google Shape;136;p16"/>
          <p:cNvCxnSpPr/>
          <p:nvPr/>
        </p:nvCxnSpPr>
        <p:spPr>
          <a:xfrm flipH="1">
            <a:off x="7386575" y="1853850"/>
            <a:ext cx="7200" cy="234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" name="Google Shape;137;p16"/>
          <p:cNvCxnSpPr/>
          <p:nvPr/>
        </p:nvCxnSpPr>
        <p:spPr>
          <a:xfrm flipH="1">
            <a:off x="7729600" y="1853850"/>
            <a:ext cx="7200" cy="234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16"/>
          <p:cNvCxnSpPr/>
          <p:nvPr/>
        </p:nvCxnSpPr>
        <p:spPr>
          <a:xfrm flipH="1">
            <a:off x="8072625" y="1853850"/>
            <a:ext cx="7200" cy="234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16"/>
          <p:cNvCxnSpPr/>
          <p:nvPr/>
        </p:nvCxnSpPr>
        <p:spPr>
          <a:xfrm flipH="1">
            <a:off x="8410950" y="1853850"/>
            <a:ext cx="7200" cy="234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0" name="Google Shape;140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LED Tests</a:t>
            </a:r>
            <a:endParaRPr/>
          </a:p>
        </p:txBody>
      </p:sp>
      <p:sp>
        <p:nvSpPr>
          <p:cNvPr id="146" name="Google Shape;146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Used LEDs for the beam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Known light intensity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Can’t fully cover cell in foil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Able to show cross-talk in connected cells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47" name="Google Shape;147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" name="Google Shape;14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247" y="1441625"/>
            <a:ext cx="3205276" cy="289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>
            <p:ph type="title"/>
          </p:nvPr>
        </p:nvSpPr>
        <p:spPr>
          <a:xfrm>
            <a:off x="7276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Sr-90 Scanner</a:t>
            </a:r>
            <a:endParaRPr/>
          </a:p>
        </p:txBody>
      </p:sp>
      <p:sp>
        <p:nvSpPr>
          <p:cNvPr id="154" name="Google Shape;154;p18"/>
          <p:cNvSpPr txBox="1"/>
          <p:nvPr>
            <p:ph idx="1" type="body"/>
          </p:nvPr>
        </p:nvSpPr>
        <p:spPr>
          <a:xfrm>
            <a:off x="729450" y="2078875"/>
            <a:ext cx="38424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Radioactive Isotope – </a:t>
            </a:r>
            <a:r>
              <a:rPr lang="en" sz="1600"/>
              <a:t>Emits</a:t>
            </a:r>
            <a:r>
              <a:rPr lang="en" sz="1600"/>
              <a:t> β</a:t>
            </a:r>
            <a:r>
              <a:rPr baseline="30000" lang="en" sz="1600"/>
              <a:t>-</a:t>
            </a:r>
            <a:r>
              <a:rPr lang="en" sz="1600"/>
              <a:t> radiation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Can penetrate reflective foil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Distribution of energies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Select for minimum ionizing particles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Only record data when bottom cell gets signal</a:t>
            </a:r>
            <a:endParaRPr sz="1600"/>
          </a:p>
        </p:txBody>
      </p:sp>
      <p:sp>
        <p:nvSpPr>
          <p:cNvPr id="155" name="Google Shape;155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776" y="1652249"/>
            <a:ext cx="3919800" cy="260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975" y="1180188"/>
            <a:ext cx="3842400" cy="363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75" y="1107388"/>
            <a:ext cx="4495549" cy="337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2713" y="1412050"/>
            <a:ext cx="3963930" cy="2972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Collimator</a:t>
            </a:r>
            <a:endParaRPr/>
          </a:p>
        </p:txBody>
      </p:sp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729450" y="2078875"/>
            <a:ext cx="3232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Selects for electron direction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Brass tube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3D print object to connect source, collimator, and motor</a:t>
            </a:r>
            <a:endParaRPr sz="1600"/>
          </a:p>
        </p:txBody>
      </p:sp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9850" y="784150"/>
            <a:ext cx="2652300" cy="198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047394" y="2618597"/>
            <a:ext cx="1958373" cy="261116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Next?</a:t>
            </a:r>
            <a:endParaRPr/>
          </a:p>
        </p:txBody>
      </p:sp>
      <p:sp>
        <p:nvSpPr>
          <p:cNvPr id="179" name="Google Shape;179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Check current uniformity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different cell shapes/sizes as well as dimple shapes</a:t>
            </a:r>
            <a:endParaRPr/>
          </a:p>
        </p:txBody>
      </p:sp>
      <p:sp>
        <p:nvSpPr>
          <p:cNvPr id="180" name="Google Shape;180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