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845cd7ef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845cd7ef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845cd7ef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845cd7e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845cd7e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845cd7e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Release date of CAEN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9ad60f51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9ad60f51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Reads out in both gains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845cd7ef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845cd7ef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9ad60f51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9ad60f51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1ffc35eb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1ffc35e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845cd7ef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845cd7ef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cef9e5a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fcef9e5a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9ad60f51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9ad60f51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Readout for Calorimeter Insert Prototype and Calibration with Cosmic Rays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JiaJun Huang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49300"/>
            <a:ext cx="2939551" cy="8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 D Prototype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775" y="132725"/>
            <a:ext cx="4744376" cy="224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571750"/>
            <a:ext cx="2811141" cy="25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2"/>
          <p:cNvCxnSpPr/>
          <p:nvPr/>
        </p:nvCxnSpPr>
        <p:spPr>
          <a:xfrm>
            <a:off x="1790900" y="2578400"/>
            <a:ext cx="83100" cy="232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1150" y="2571750"/>
            <a:ext cx="291187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3025" y="2571750"/>
            <a:ext cx="2854824" cy="25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2"/>
          <p:cNvCxnSpPr/>
          <p:nvPr/>
        </p:nvCxnSpPr>
        <p:spPr>
          <a:xfrm>
            <a:off x="7659950" y="2704475"/>
            <a:ext cx="464700" cy="204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22"/>
          <p:cNvSpPr txBox="1"/>
          <p:nvPr/>
        </p:nvSpPr>
        <p:spPr>
          <a:xfrm>
            <a:off x="311700" y="1252700"/>
            <a:ext cx="358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 of detector in horizontal position in progress.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Capable of collecting beam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MIP value for individual cells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Used to calibrate the energy measurement of the detector for each cell independently</a:t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Preparation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59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Ten PCB Boards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Four SiPMs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Four Square/Hexagon Tiles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Reflective Foils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3D Printed Frames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CAEN DT5202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Unit to bias and readout 64 SiPMs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399" y="445025"/>
            <a:ext cx="2118576" cy="44776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9325" y="733527"/>
            <a:ext cx="2790201" cy="216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0804" y="2895175"/>
            <a:ext cx="3278709" cy="21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CAEN Configuration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268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Gain: LG and HG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Threshold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Triggering Logic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Output: ASCII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Timestamp &amp; ADC counts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600" y="1152475"/>
            <a:ext cx="6243401" cy="25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CAEN Readout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290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Threshold Scan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Four cells must trigger to record counts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 for each gain setting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214" y="1017725"/>
            <a:ext cx="5237084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4515775" y="1319050"/>
            <a:ext cx="497700" cy="22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" name="Google Shape;85;p16"/>
          <p:cNvCxnSpPr/>
          <p:nvPr/>
        </p:nvCxnSpPr>
        <p:spPr>
          <a:xfrm flipH="1">
            <a:off x="7402900" y="3293500"/>
            <a:ext cx="132600" cy="48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313" y="160700"/>
            <a:ext cx="513397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4192225" y="1075800"/>
            <a:ext cx="65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7311525" y="2920175"/>
            <a:ext cx="8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Cosmics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1D &amp; 2D Visualization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319650"/>
            <a:ext cx="3726966" cy="382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0" l="1190" r="-1190" t="0"/>
          <a:stretch/>
        </p:blipFill>
        <p:spPr>
          <a:xfrm>
            <a:off x="3726975" y="1319650"/>
            <a:ext cx="3497374" cy="38238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7224350" y="1319650"/>
            <a:ext cx="191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 of minimum </a:t>
            </a:r>
            <a:r>
              <a:rPr lang="en"/>
              <a:t>ionizing</a:t>
            </a:r>
            <a:r>
              <a:rPr lang="en"/>
              <a:t> particle Muons that triggers at least four SiPM channels.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Channel Readout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407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Fit pedestal to </a:t>
            </a:r>
            <a:r>
              <a:rPr lang="en"/>
              <a:t>Gaussian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Fit data to Landau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Extract peak value as MIP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Subtract</a:t>
            </a:r>
            <a:r>
              <a:rPr lang="en"/>
              <a:t> Gaussian from Landau</a:t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625" y="930575"/>
            <a:ext cx="4656675" cy="41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Cosmic Ray Events</a:t>
            </a:r>
            <a:endParaRPr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50" y="964100"/>
            <a:ext cx="8365102" cy="409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MIP per ADC Channels</a:t>
            </a:r>
            <a:endParaRPr/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351200" y="1260975"/>
            <a:ext cx="3699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 in tile shape (square/hexagon) </a:t>
            </a:r>
            <a:r>
              <a:rPr lang="en"/>
              <a:t>yields</a:t>
            </a:r>
            <a:r>
              <a:rPr lang="en"/>
              <a:t> different MIP values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not accounted for </a:t>
            </a:r>
            <a:r>
              <a:rPr lang="en">
                <a:solidFill>
                  <a:schemeClr val="dk1"/>
                </a:solidFill>
              </a:rPr>
              <a:t>channel to channel variation</a:t>
            </a:r>
            <a:r>
              <a:rPr lang="en"/>
              <a:t>, it can </a:t>
            </a:r>
            <a:r>
              <a:rPr lang="en"/>
              <a:t>degrade</a:t>
            </a:r>
            <a:r>
              <a:rPr lang="en"/>
              <a:t> the resolution of the calorimeter system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275" y="1017725"/>
            <a:ext cx="389140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Cosmic Ray Event</a:t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42266" r="0" t="0"/>
          <a:stretch/>
        </p:blipFill>
        <p:spPr>
          <a:xfrm>
            <a:off x="2194237" y="1008475"/>
            <a:ext cx="1848287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017725"/>
            <a:ext cx="1815550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5">
            <a:alphaModFix/>
          </a:blip>
          <a:srcRect b="0" l="0" r="0" t="1136"/>
          <a:stretch/>
        </p:blipFill>
        <p:spPr>
          <a:xfrm>
            <a:off x="4421200" y="1008475"/>
            <a:ext cx="1877936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0450" y="1026975"/>
            <a:ext cx="1791997" cy="4107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>
            <a:stCxn id="128" idx="0"/>
          </p:cNvCxnSpPr>
          <p:nvPr/>
        </p:nvCxnSpPr>
        <p:spPr>
          <a:xfrm flipH="1">
            <a:off x="507576" y="1017725"/>
            <a:ext cx="400200" cy="177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1"/>
          <p:cNvCxnSpPr/>
          <p:nvPr/>
        </p:nvCxnSpPr>
        <p:spPr>
          <a:xfrm>
            <a:off x="4885500" y="3620425"/>
            <a:ext cx="466200" cy="130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1"/>
          <p:cNvCxnSpPr/>
          <p:nvPr/>
        </p:nvCxnSpPr>
        <p:spPr>
          <a:xfrm flipH="1">
            <a:off x="6891325" y="1023700"/>
            <a:ext cx="449400" cy="1814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