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62" r:id="rId5"/>
    <p:sldId id="276" r:id="rId6"/>
    <p:sldId id="259" r:id="rId7"/>
    <p:sldId id="277" r:id="rId8"/>
    <p:sldId id="278" r:id="rId9"/>
    <p:sldId id="280" r:id="rId10"/>
    <p:sldId id="279" r:id="rId11"/>
    <p:sldId id="281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E621B-A041-2B4F-BDFB-FE9EED33985B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0A948E5-8FA7-614A-BAE2-A6590550D58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Decide on CAEN settings</a:t>
          </a:r>
        </a:p>
      </dgm:t>
    </dgm:pt>
    <dgm:pt modelId="{26C576F3-8FAE-1640-8A2F-4A09D01C9AE2}" type="parTrans" cxnId="{EEBD32F6-537F-E44F-B9E7-0FB4D7125984}">
      <dgm:prSet/>
      <dgm:spPr/>
      <dgm:t>
        <a:bodyPr/>
        <a:lstStyle/>
        <a:p>
          <a:endParaRPr lang="en-US"/>
        </a:p>
      </dgm:t>
    </dgm:pt>
    <dgm:pt modelId="{CE73EAF4-DCD9-134F-B7F0-AB0EF55CDC76}" type="sibTrans" cxnId="{EEBD32F6-537F-E44F-B9E7-0FB4D7125984}">
      <dgm:prSet/>
      <dgm:spPr/>
      <dgm:t>
        <a:bodyPr/>
        <a:lstStyle/>
        <a:p>
          <a:endParaRPr lang="en-US"/>
        </a:p>
      </dgm:t>
    </dgm:pt>
    <dgm:pt modelId="{F7464213-B58D-1046-AAB4-3B9714CEF03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Record cosmic rays to determine how to convert between ADC Channels and MIPs</a:t>
          </a:r>
        </a:p>
      </dgm:t>
    </dgm:pt>
    <dgm:pt modelId="{6FC8A4E5-956B-E342-B176-5CD617B4E8B6}" type="parTrans" cxnId="{F313E564-ECD5-3E46-8059-A11717712171}">
      <dgm:prSet/>
      <dgm:spPr/>
      <dgm:t>
        <a:bodyPr/>
        <a:lstStyle/>
        <a:p>
          <a:endParaRPr lang="en-US"/>
        </a:p>
      </dgm:t>
    </dgm:pt>
    <dgm:pt modelId="{567CE315-107F-F849-BCFE-C99A91F858E3}" type="sibTrans" cxnId="{F313E564-ECD5-3E46-8059-A11717712171}">
      <dgm:prSet/>
      <dgm:spPr/>
      <dgm:t>
        <a:bodyPr/>
        <a:lstStyle/>
        <a:p>
          <a:endParaRPr lang="en-US"/>
        </a:p>
      </dgm:t>
    </dgm:pt>
    <dgm:pt modelId="{A3AA5508-3958-564D-8B9F-8C95A7E81433}">
      <dgm:prSet/>
      <dgm:spPr/>
      <dgm:t>
        <a:bodyPr/>
        <a:lstStyle/>
        <a:p>
          <a:r>
            <a:rPr lang="en-US" dirty="0"/>
            <a:t>Record noise data from random triggers to determine the pedestal position and width for each channel</a:t>
          </a:r>
        </a:p>
      </dgm:t>
    </dgm:pt>
    <dgm:pt modelId="{B66315FC-6C1C-CC43-92CA-8C3143BC8A35}" type="parTrans" cxnId="{FF8B8FF6-A37C-F147-83E3-5725AF6BE6DA}">
      <dgm:prSet/>
      <dgm:spPr/>
      <dgm:t>
        <a:bodyPr/>
        <a:lstStyle/>
        <a:p>
          <a:endParaRPr lang="en-US"/>
        </a:p>
      </dgm:t>
    </dgm:pt>
    <dgm:pt modelId="{2DF05914-85C0-CC46-81AB-0D005065A506}" type="sibTrans" cxnId="{FF8B8FF6-A37C-F147-83E3-5725AF6BE6DA}">
      <dgm:prSet/>
      <dgm:spPr/>
      <dgm:t>
        <a:bodyPr/>
        <a:lstStyle/>
        <a:p>
          <a:endParaRPr lang="en-US"/>
        </a:p>
      </dgm:t>
    </dgm:pt>
    <dgm:pt modelId="{5DCD2A90-2A8D-4F49-8F0F-CA15C9266704}">
      <dgm:prSet/>
      <dgm:spPr/>
      <dgm:t>
        <a:bodyPr/>
        <a:lstStyle/>
        <a:p>
          <a:r>
            <a:rPr lang="en-US" dirty="0"/>
            <a:t>Apply pedestal cuts to all data going forward</a:t>
          </a:r>
        </a:p>
      </dgm:t>
    </dgm:pt>
    <dgm:pt modelId="{4263C1C6-28BF-3C4B-A9C0-26727E908987}" type="parTrans" cxnId="{1B587C9B-6CA1-A749-9615-145198EC993B}">
      <dgm:prSet/>
      <dgm:spPr/>
      <dgm:t>
        <a:bodyPr/>
        <a:lstStyle/>
        <a:p>
          <a:endParaRPr lang="en-US"/>
        </a:p>
      </dgm:t>
    </dgm:pt>
    <dgm:pt modelId="{5DFC35C5-2A0D-804C-8F5D-715C116D8330}" type="sibTrans" cxnId="{1B587C9B-6CA1-A749-9615-145198EC993B}">
      <dgm:prSet/>
      <dgm:spPr/>
      <dgm:t>
        <a:bodyPr/>
        <a:lstStyle/>
        <a:p>
          <a:endParaRPr lang="en-US"/>
        </a:p>
      </dgm:t>
    </dgm:pt>
    <dgm:pt modelId="{D5DAFC6D-DA31-AB49-9829-D73E7697FC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Record beam data, sum the total energy per event, and the layer-by-layer breakdown</a:t>
          </a:r>
        </a:p>
      </dgm:t>
    </dgm:pt>
    <dgm:pt modelId="{7D0C9C00-DFF5-F14C-98D3-9BDFAC82EA27}" type="parTrans" cxnId="{F73E223B-AE83-7649-ADD0-CD442CDA9F0D}">
      <dgm:prSet/>
      <dgm:spPr/>
      <dgm:t>
        <a:bodyPr/>
        <a:lstStyle/>
        <a:p>
          <a:endParaRPr lang="en-US"/>
        </a:p>
      </dgm:t>
    </dgm:pt>
    <dgm:pt modelId="{C1B80A0B-B599-8843-A58F-19DBC89D2D5B}" type="sibTrans" cxnId="{F73E223B-AE83-7649-ADD0-CD442CDA9F0D}">
      <dgm:prSet/>
      <dgm:spPr/>
      <dgm:t>
        <a:bodyPr/>
        <a:lstStyle/>
        <a:p>
          <a:endParaRPr lang="en-US"/>
        </a:p>
      </dgm:t>
    </dgm:pt>
    <dgm:pt modelId="{79E9B681-FF2F-1C44-88F3-27E04A9F8A5B}" type="pres">
      <dgm:prSet presAssocID="{5C9E621B-A041-2B4F-BDFB-FE9EED33985B}" presName="Name0" presStyleCnt="0">
        <dgm:presLayoutVars>
          <dgm:dir/>
          <dgm:resizeHandles val="exact"/>
        </dgm:presLayoutVars>
      </dgm:prSet>
      <dgm:spPr/>
    </dgm:pt>
    <dgm:pt modelId="{AF203D2C-B490-0847-8BBC-D65BA2E9537E}" type="pres">
      <dgm:prSet presAssocID="{F0A948E5-8FA7-614A-BAE2-A6590550D589}" presName="node" presStyleLbl="node1" presStyleIdx="0" presStyleCnt="5">
        <dgm:presLayoutVars>
          <dgm:bulletEnabled val="1"/>
        </dgm:presLayoutVars>
      </dgm:prSet>
      <dgm:spPr/>
    </dgm:pt>
    <dgm:pt modelId="{972C52B4-74CA-814E-BE35-B20D4E87A82E}" type="pres">
      <dgm:prSet presAssocID="{CE73EAF4-DCD9-134F-B7F0-AB0EF55CDC76}" presName="sibTrans" presStyleLbl="sibTrans2D1" presStyleIdx="0" presStyleCnt="4"/>
      <dgm:spPr/>
    </dgm:pt>
    <dgm:pt modelId="{056C13C7-75F7-CC4B-A925-E4F4939C85EE}" type="pres">
      <dgm:prSet presAssocID="{CE73EAF4-DCD9-134F-B7F0-AB0EF55CDC76}" presName="connectorText" presStyleLbl="sibTrans2D1" presStyleIdx="0" presStyleCnt="4"/>
      <dgm:spPr/>
    </dgm:pt>
    <dgm:pt modelId="{CC45F563-5074-784D-92D7-0B43CCF525F5}" type="pres">
      <dgm:prSet presAssocID="{A3AA5508-3958-564D-8B9F-8C95A7E81433}" presName="node" presStyleLbl="node1" presStyleIdx="1" presStyleCnt="5">
        <dgm:presLayoutVars>
          <dgm:bulletEnabled val="1"/>
        </dgm:presLayoutVars>
      </dgm:prSet>
      <dgm:spPr/>
    </dgm:pt>
    <dgm:pt modelId="{5A678933-0591-8C4C-88BD-6D0F49B9A016}" type="pres">
      <dgm:prSet presAssocID="{2DF05914-85C0-CC46-81AB-0D005065A506}" presName="sibTrans" presStyleLbl="sibTrans2D1" presStyleIdx="1" presStyleCnt="4"/>
      <dgm:spPr/>
    </dgm:pt>
    <dgm:pt modelId="{04BC0A08-0036-FC44-BADD-E8CE5D38EE8A}" type="pres">
      <dgm:prSet presAssocID="{2DF05914-85C0-CC46-81AB-0D005065A506}" presName="connectorText" presStyleLbl="sibTrans2D1" presStyleIdx="1" presStyleCnt="4"/>
      <dgm:spPr/>
    </dgm:pt>
    <dgm:pt modelId="{578FE4C2-7227-424A-9F53-F1198354A4C6}" type="pres">
      <dgm:prSet presAssocID="{5DCD2A90-2A8D-4F49-8F0F-CA15C9266704}" presName="node" presStyleLbl="node1" presStyleIdx="2" presStyleCnt="5">
        <dgm:presLayoutVars>
          <dgm:bulletEnabled val="1"/>
        </dgm:presLayoutVars>
      </dgm:prSet>
      <dgm:spPr/>
    </dgm:pt>
    <dgm:pt modelId="{66D023F9-731C-5448-9901-CE3A5B30B89B}" type="pres">
      <dgm:prSet presAssocID="{5DFC35C5-2A0D-804C-8F5D-715C116D8330}" presName="sibTrans" presStyleLbl="sibTrans2D1" presStyleIdx="2" presStyleCnt="4"/>
      <dgm:spPr/>
    </dgm:pt>
    <dgm:pt modelId="{B2D54975-AE40-C241-B303-7D26FD62C2EF}" type="pres">
      <dgm:prSet presAssocID="{5DFC35C5-2A0D-804C-8F5D-715C116D8330}" presName="connectorText" presStyleLbl="sibTrans2D1" presStyleIdx="2" presStyleCnt="4"/>
      <dgm:spPr/>
    </dgm:pt>
    <dgm:pt modelId="{A44076BD-3DA4-A041-85D8-E24E9627FEA7}" type="pres">
      <dgm:prSet presAssocID="{F7464213-B58D-1046-AAB4-3B9714CEF03F}" presName="node" presStyleLbl="node1" presStyleIdx="3" presStyleCnt="5">
        <dgm:presLayoutVars>
          <dgm:bulletEnabled val="1"/>
        </dgm:presLayoutVars>
      </dgm:prSet>
      <dgm:spPr/>
    </dgm:pt>
    <dgm:pt modelId="{2ED8A746-69E4-6F48-8AB6-29D5BA6365E9}" type="pres">
      <dgm:prSet presAssocID="{567CE315-107F-F849-BCFE-C99A91F858E3}" presName="sibTrans" presStyleLbl="sibTrans2D1" presStyleIdx="3" presStyleCnt="4"/>
      <dgm:spPr/>
    </dgm:pt>
    <dgm:pt modelId="{77BA996B-0BE2-A142-9F7C-2C3933F73C96}" type="pres">
      <dgm:prSet presAssocID="{567CE315-107F-F849-BCFE-C99A91F858E3}" presName="connectorText" presStyleLbl="sibTrans2D1" presStyleIdx="3" presStyleCnt="4"/>
      <dgm:spPr/>
    </dgm:pt>
    <dgm:pt modelId="{20FA3C6A-11C1-9246-89D4-C9ABD6334A2D}" type="pres">
      <dgm:prSet presAssocID="{D5DAFC6D-DA31-AB49-9829-D73E7697FC5B}" presName="node" presStyleLbl="node1" presStyleIdx="4" presStyleCnt="5">
        <dgm:presLayoutVars>
          <dgm:bulletEnabled val="1"/>
        </dgm:presLayoutVars>
      </dgm:prSet>
      <dgm:spPr/>
    </dgm:pt>
  </dgm:ptLst>
  <dgm:cxnLst>
    <dgm:cxn modelId="{48768004-9927-3147-A7FC-AED4D1DEAC8E}" type="presOf" srcId="{5DFC35C5-2A0D-804C-8F5D-715C116D8330}" destId="{66D023F9-731C-5448-9901-CE3A5B30B89B}" srcOrd="0" destOrd="0" presId="urn:microsoft.com/office/officeart/2005/8/layout/process1"/>
    <dgm:cxn modelId="{C728AB23-77BE-C846-AC29-8378F0510C69}" type="presOf" srcId="{5DCD2A90-2A8D-4F49-8F0F-CA15C9266704}" destId="{578FE4C2-7227-424A-9F53-F1198354A4C6}" srcOrd="0" destOrd="0" presId="urn:microsoft.com/office/officeart/2005/8/layout/process1"/>
    <dgm:cxn modelId="{36C6CA23-155D-304B-AEF1-A6CB409A00BA}" type="presOf" srcId="{2DF05914-85C0-CC46-81AB-0D005065A506}" destId="{5A678933-0591-8C4C-88BD-6D0F49B9A016}" srcOrd="0" destOrd="0" presId="urn:microsoft.com/office/officeart/2005/8/layout/process1"/>
    <dgm:cxn modelId="{F73E223B-AE83-7649-ADD0-CD442CDA9F0D}" srcId="{5C9E621B-A041-2B4F-BDFB-FE9EED33985B}" destId="{D5DAFC6D-DA31-AB49-9829-D73E7697FC5B}" srcOrd="4" destOrd="0" parTransId="{7D0C9C00-DFF5-F14C-98D3-9BDFAC82EA27}" sibTransId="{C1B80A0B-B599-8843-A58F-19DBC89D2D5B}"/>
    <dgm:cxn modelId="{0469B240-4912-214C-9A42-F5182FA12705}" type="presOf" srcId="{5C9E621B-A041-2B4F-BDFB-FE9EED33985B}" destId="{79E9B681-FF2F-1C44-88F3-27E04A9F8A5B}" srcOrd="0" destOrd="0" presId="urn:microsoft.com/office/officeart/2005/8/layout/process1"/>
    <dgm:cxn modelId="{9A5CF559-5FD4-E448-9991-AEB9E30B05AF}" type="presOf" srcId="{CE73EAF4-DCD9-134F-B7F0-AB0EF55CDC76}" destId="{056C13C7-75F7-CC4B-A925-E4F4939C85EE}" srcOrd="1" destOrd="0" presId="urn:microsoft.com/office/officeart/2005/8/layout/process1"/>
    <dgm:cxn modelId="{68CD825E-FBCF-7448-9416-621523348DA5}" type="presOf" srcId="{2DF05914-85C0-CC46-81AB-0D005065A506}" destId="{04BC0A08-0036-FC44-BADD-E8CE5D38EE8A}" srcOrd="1" destOrd="0" presId="urn:microsoft.com/office/officeart/2005/8/layout/process1"/>
    <dgm:cxn modelId="{F313E564-ECD5-3E46-8059-A11717712171}" srcId="{5C9E621B-A041-2B4F-BDFB-FE9EED33985B}" destId="{F7464213-B58D-1046-AAB4-3B9714CEF03F}" srcOrd="3" destOrd="0" parTransId="{6FC8A4E5-956B-E342-B176-5CD617B4E8B6}" sibTransId="{567CE315-107F-F849-BCFE-C99A91F858E3}"/>
    <dgm:cxn modelId="{49C3F26A-6CAF-2444-B417-BA5B06833FDF}" type="presOf" srcId="{A3AA5508-3958-564D-8B9F-8C95A7E81433}" destId="{CC45F563-5074-784D-92D7-0B43CCF525F5}" srcOrd="0" destOrd="0" presId="urn:microsoft.com/office/officeart/2005/8/layout/process1"/>
    <dgm:cxn modelId="{22008A6F-2FE7-8648-B63E-2957EAE7B311}" type="presOf" srcId="{CE73EAF4-DCD9-134F-B7F0-AB0EF55CDC76}" destId="{972C52B4-74CA-814E-BE35-B20D4E87A82E}" srcOrd="0" destOrd="0" presId="urn:microsoft.com/office/officeart/2005/8/layout/process1"/>
    <dgm:cxn modelId="{25416581-18D8-3746-A9A0-975973F727D0}" type="presOf" srcId="{567CE315-107F-F849-BCFE-C99A91F858E3}" destId="{2ED8A746-69E4-6F48-8AB6-29D5BA6365E9}" srcOrd="0" destOrd="0" presId="urn:microsoft.com/office/officeart/2005/8/layout/process1"/>
    <dgm:cxn modelId="{4C7BF58C-E130-7840-99D0-FD670B4CC6B8}" type="presOf" srcId="{D5DAFC6D-DA31-AB49-9829-D73E7697FC5B}" destId="{20FA3C6A-11C1-9246-89D4-C9ABD6334A2D}" srcOrd="0" destOrd="0" presId="urn:microsoft.com/office/officeart/2005/8/layout/process1"/>
    <dgm:cxn modelId="{1B587C9B-6CA1-A749-9615-145198EC993B}" srcId="{5C9E621B-A041-2B4F-BDFB-FE9EED33985B}" destId="{5DCD2A90-2A8D-4F49-8F0F-CA15C9266704}" srcOrd="2" destOrd="0" parTransId="{4263C1C6-28BF-3C4B-A9C0-26727E908987}" sibTransId="{5DFC35C5-2A0D-804C-8F5D-715C116D8330}"/>
    <dgm:cxn modelId="{B1C008A3-4887-EC48-877C-1497054EF73F}" type="presOf" srcId="{567CE315-107F-F849-BCFE-C99A91F858E3}" destId="{77BA996B-0BE2-A142-9F7C-2C3933F73C96}" srcOrd="1" destOrd="0" presId="urn:microsoft.com/office/officeart/2005/8/layout/process1"/>
    <dgm:cxn modelId="{81A7D6A3-0750-004C-A644-24C719FF008D}" type="presOf" srcId="{F0A948E5-8FA7-614A-BAE2-A6590550D589}" destId="{AF203D2C-B490-0847-8BBC-D65BA2E9537E}" srcOrd="0" destOrd="0" presId="urn:microsoft.com/office/officeart/2005/8/layout/process1"/>
    <dgm:cxn modelId="{47CCFAE2-B4C3-484A-BECF-9DAC58E68883}" type="presOf" srcId="{F7464213-B58D-1046-AAB4-3B9714CEF03F}" destId="{A44076BD-3DA4-A041-85D8-E24E9627FEA7}" srcOrd="0" destOrd="0" presId="urn:microsoft.com/office/officeart/2005/8/layout/process1"/>
    <dgm:cxn modelId="{675E8BE3-B47E-5247-ABC9-676C5199B1C9}" type="presOf" srcId="{5DFC35C5-2A0D-804C-8F5D-715C116D8330}" destId="{B2D54975-AE40-C241-B303-7D26FD62C2EF}" srcOrd="1" destOrd="0" presId="urn:microsoft.com/office/officeart/2005/8/layout/process1"/>
    <dgm:cxn modelId="{EEBD32F6-537F-E44F-B9E7-0FB4D7125984}" srcId="{5C9E621B-A041-2B4F-BDFB-FE9EED33985B}" destId="{F0A948E5-8FA7-614A-BAE2-A6590550D589}" srcOrd="0" destOrd="0" parTransId="{26C576F3-8FAE-1640-8A2F-4A09D01C9AE2}" sibTransId="{CE73EAF4-DCD9-134F-B7F0-AB0EF55CDC76}"/>
    <dgm:cxn modelId="{FF8B8FF6-A37C-F147-83E3-5725AF6BE6DA}" srcId="{5C9E621B-A041-2B4F-BDFB-FE9EED33985B}" destId="{A3AA5508-3958-564D-8B9F-8C95A7E81433}" srcOrd="1" destOrd="0" parTransId="{B66315FC-6C1C-CC43-92CA-8C3143BC8A35}" sibTransId="{2DF05914-85C0-CC46-81AB-0D005065A506}"/>
    <dgm:cxn modelId="{F632F8EE-825E-EC40-B386-83D8C5FFC651}" type="presParOf" srcId="{79E9B681-FF2F-1C44-88F3-27E04A9F8A5B}" destId="{AF203D2C-B490-0847-8BBC-D65BA2E9537E}" srcOrd="0" destOrd="0" presId="urn:microsoft.com/office/officeart/2005/8/layout/process1"/>
    <dgm:cxn modelId="{03854938-EBD0-4949-A2B2-4F61C676F46E}" type="presParOf" srcId="{79E9B681-FF2F-1C44-88F3-27E04A9F8A5B}" destId="{972C52B4-74CA-814E-BE35-B20D4E87A82E}" srcOrd="1" destOrd="0" presId="urn:microsoft.com/office/officeart/2005/8/layout/process1"/>
    <dgm:cxn modelId="{651397BC-834E-A540-B8F2-126853CF2D74}" type="presParOf" srcId="{972C52B4-74CA-814E-BE35-B20D4E87A82E}" destId="{056C13C7-75F7-CC4B-A925-E4F4939C85EE}" srcOrd="0" destOrd="0" presId="urn:microsoft.com/office/officeart/2005/8/layout/process1"/>
    <dgm:cxn modelId="{C1E86366-3769-3748-B415-37E3DB01DE12}" type="presParOf" srcId="{79E9B681-FF2F-1C44-88F3-27E04A9F8A5B}" destId="{CC45F563-5074-784D-92D7-0B43CCF525F5}" srcOrd="2" destOrd="0" presId="urn:microsoft.com/office/officeart/2005/8/layout/process1"/>
    <dgm:cxn modelId="{3002D56F-190B-584A-901F-624CCD14E8DA}" type="presParOf" srcId="{79E9B681-FF2F-1C44-88F3-27E04A9F8A5B}" destId="{5A678933-0591-8C4C-88BD-6D0F49B9A016}" srcOrd="3" destOrd="0" presId="urn:microsoft.com/office/officeart/2005/8/layout/process1"/>
    <dgm:cxn modelId="{E2D5C735-0E8F-0B44-9EE1-DBCE4C498DD1}" type="presParOf" srcId="{5A678933-0591-8C4C-88BD-6D0F49B9A016}" destId="{04BC0A08-0036-FC44-BADD-E8CE5D38EE8A}" srcOrd="0" destOrd="0" presId="urn:microsoft.com/office/officeart/2005/8/layout/process1"/>
    <dgm:cxn modelId="{A5F1FD18-BF6C-D847-A855-4F8D2BF17E11}" type="presParOf" srcId="{79E9B681-FF2F-1C44-88F3-27E04A9F8A5B}" destId="{578FE4C2-7227-424A-9F53-F1198354A4C6}" srcOrd="4" destOrd="0" presId="urn:microsoft.com/office/officeart/2005/8/layout/process1"/>
    <dgm:cxn modelId="{3BE1E1D5-D563-7949-8DA9-7343C0B9E7BF}" type="presParOf" srcId="{79E9B681-FF2F-1C44-88F3-27E04A9F8A5B}" destId="{66D023F9-731C-5448-9901-CE3A5B30B89B}" srcOrd="5" destOrd="0" presId="urn:microsoft.com/office/officeart/2005/8/layout/process1"/>
    <dgm:cxn modelId="{5A7BD362-5FB2-D14A-B057-E3DBC60307B8}" type="presParOf" srcId="{66D023F9-731C-5448-9901-CE3A5B30B89B}" destId="{B2D54975-AE40-C241-B303-7D26FD62C2EF}" srcOrd="0" destOrd="0" presId="urn:microsoft.com/office/officeart/2005/8/layout/process1"/>
    <dgm:cxn modelId="{9551FFD3-A8FB-1940-8C63-1D4E3712997F}" type="presParOf" srcId="{79E9B681-FF2F-1C44-88F3-27E04A9F8A5B}" destId="{A44076BD-3DA4-A041-85D8-E24E9627FEA7}" srcOrd="6" destOrd="0" presId="urn:microsoft.com/office/officeart/2005/8/layout/process1"/>
    <dgm:cxn modelId="{1C7C271F-A3FB-E443-91B2-2C247608E228}" type="presParOf" srcId="{79E9B681-FF2F-1C44-88F3-27E04A9F8A5B}" destId="{2ED8A746-69E4-6F48-8AB6-29D5BA6365E9}" srcOrd="7" destOrd="0" presId="urn:microsoft.com/office/officeart/2005/8/layout/process1"/>
    <dgm:cxn modelId="{AE6F3BB7-0102-8543-BD21-58D13BC76140}" type="presParOf" srcId="{2ED8A746-69E4-6F48-8AB6-29D5BA6365E9}" destId="{77BA996B-0BE2-A142-9F7C-2C3933F73C96}" srcOrd="0" destOrd="0" presId="urn:microsoft.com/office/officeart/2005/8/layout/process1"/>
    <dgm:cxn modelId="{00DFD062-2DE3-0C4A-A828-01495A9AF106}" type="presParOf" srcId="{79E9B681-FF2F-1C44-88F3-27E04A9F8A5B}" destId="{20FA3C6A-11C1-9246-89D4-C9ABD6334A2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03D2C-B490-0847-8BBC-D65BA2E9537E}">
      <dsp:nvSpPr>
        <dsp:cNvPr id="0" name=""/>
        <dsp:cNvSpPr/>
      </dsp:nvSpPr>
      <dsp:spPr>
        <a:xfrm>
          <a:off x="5953" y="881977"/>
          <a:ext cx="1845468" cy="204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Decide on CAEN settings</a:t>
          </a:r>
        </a:p>
      </dsp:txBody>
      <dsp:txXfrm>
        <a:off x="60005" y="936029"/>
        <a:ext cx="1737364" cy="1933445"/>
      </dsp:txXfrm>
    </dsp:sp>
    <dsp:sp modelId="{972C52B4-74CA-814E-BE35-B20D4E87A82E}">
      <dsp:nvSpPr>
        <dsp:cNvPr id="0" name=""/>
        <dsp:cNvSpPr/>
      </dsp:nvSpPr>
      <dsp:spPr>
        <a:xfrm>
          <a:off x="2035968" y="1673914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35968" y="1765449"/>
        <a:ext cx="273867" cy="274606"/>
      </dsp:txXfrm>
    </dsp:sp>
    <dsp:sp modelId="{CC45F563-5074-784D-92D7-0B43CCF525F5}">
      <dsp:nvSpPr>
        <dsp:cNvPr id="0" name=""/>
        <dsp:cNvSpPr/>
      </dsp:nvSpPr>
      <dsp:spPr>
        <a:xfrm>
          <a:off x="2589609" y="881977"/>
          <a:ext cx="1845468" cy="204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 noise data from random triggers to determine the pedestal position and width for each channel</a:t>
          </a:r>
        </a:p>
      </dsp:txBody>
      <dsp:txXfrm>
        <a:off x="2643661" y="936029"/>
        <a:ext cx="1737364" cy="1933445"/>
      </dsp:txXfrm>
    </dsp:sp>
    <dsp:sp modelId="{5A678933-0591-8C4C-88BD-6D0F49B9A016}">
      <dsp:nvSpPr>
        <dsp:cNvPr id="0" name=""/>
        <dsp:cNvSpPr/>
      </dsp:nvSpPr>
      <dsp:spPr>
        <a:xfrm>
          <a:off x="4619625" y="1673914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619625" y="1765449"/>
        <a:ext cx="273867" cy="274606"/>
      </dsp:txXfrm>
    </dsp:sp>
    <dsp:sp modelId="{578FE4C2-7227-424A-9F53-F1198354A4C6}">
      <dsp:nvSpPr>
        <dsp:cNvPr id="0" name=""/>
        <dsp:cNvSpPr/>
      </dsp:nvSpPr>
      <dsp:spPr>
        <a:xfrm>
          <a:off x="5173265" y="881977"/>
          <a:ext cx="1845468" cy="204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Apply pedestal cuts to all data going forward</a:t>
          </a:r>
        </a:p>
      </dsp:txBody>
      <dsp:txXfrm>
        <a:off x="5227317" y="936029"/>
        <a:ext cx="1737364" cy="1933445"/>
      </dsp:txXfrm>
    </dsp:sp>
    <dsp:sp modelId="{66D023F9-731C-5448-9901-CE3A5B30B89B}">
      <dsp:nvSpPr>
        <dsp:cNvPr id="0" name=""/>
        <dsp:cNvSpPr/>
      </dsp:nvSpPr>
      <dsp:spPr>
        <a:xfrm>
          <a:off x="7203281" y="1673914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203281" y="1765449"/>
        <a:ext cx="273867" cy="274606"/>
      </dsp:txXfrm>
    </dsp:sp>
    <dsp:sp modelId="{A44076BD-3DA4-A041-85D8-E24E9627FEA7}">
      <dsp:nvSpPr>
        <dsp:cNvPr id="0" name=""/>
        <dsp:cNvSpPr/>
      </dsp:nvSpPr>
      <dsp:spPr>
        <a:xfrm>
          <a:off x="7756921" y="881977"/>
          <a:ext cx="1845468" cy="204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Record cosmic rays to determine how to convert between ADC Channels and MIPs</a:t>
          </a:r>
        </a:p>
      </dsp:txBody>
      <dsp:txXfrm>
        <a:off x="7810973" y="936029"/>
        <a:ext cx="1737364" cy="1933445"/>
      </dsp:txXfrm>
    </dsp:sp>
    <dsp:sp modelId="{2ED8A746-69E4-6F48-8AB6-29D5BA6365E9}">
      <dsp:nvSpPr>
        <dsp:cNvPr id="0" name=""/>
        <dsp:cNvSpPr/>
      </dsp:nvSpPr>
      <dsp:spPr>
        <a:xfrm>
          <a:off x="9786937" y="1673914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786937" y="1765449"/>
        <a:ext cx="273867" cy="274606"/>
      </dsp:txXfrm>
    </dsp:sp>
    <dsp:sp modelId="{20FA3C6A-11C1-9246-89D4-C9ABD6334A2D}">
      <dsp:nvSpPr>
        <dsp:cNvPr id="0" name=""/>
        <dsp:cNvSpPr/>
      </dsp:nvSpPr>
      <dsp:spPr>
        <a:xfrm>
          <a:off x="10340578" y="881977"/>
          <a:ext cx="1845468" cy="204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Record beam data, sum the total energy per event, and the layer-by-layer breakdown</a:t>
          </a:r>
        </a:p>
      </dsp:txBody>
      <dsp:txXfrm>
        <a:off x="10394630" y="936029"/>
        <a:ext cx="1737364" cy="1933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2CECD-202C-ED4A-975E-3ABF29DA6831}" type="datetimeFigureOut">
              <a:rPr lang="en-US" smtClean="0"/>
              <a:t>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EC2B-8FB3-9444-B023-0828B16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8EE5-54C6-FACF-F1BC-718F69CA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59608-53BA-9D72-092F-BA2B27FF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9B64-1944-EEB1-A729-EA865FE5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A05A-5961-6B49-B0D7-CACA362517A7}" type="datetime1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B975B-FC86-3B10-4D1C-A4C14F42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A891-A37C-1D4F-F899-8D213A01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7D3A-DB7F-ABB4-F695-6D5CD2B5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BAB55-645F-0B08-0FFA-EBDFB50C4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A0A61-3D2A-84F0-BFB8-4163A4A5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A273-4EF3-1941-B0B6-F9855C2BF3EC}" type="datetime1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49B35-C360-9642-EBC8-C7633277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07C9-6006-64E8-8DF4-FA5E6894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72639-8F04-83D8-52AF-F0F5BDFC8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B6C85-BD70-EAD1-D4C3-9D9350802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2596-C8DD-D6FD-A7E0-A1ED8970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DC6-BE93-A444-B299-BBE7CB49A507}" type="datetime1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D6E6-EE01-2837-D38F-555BDC25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6FE6-109C-1AA8-7FC1-910F7CF6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C24A-11EB-710C-5984-36C2C157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6183-94D0-12E4-0339-9C67A7C34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4CB8E-77CF-BAFE-0E48-B20E37E8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3A6-AAC5-6E4D-B180-F8C44A424963}" type="datetime1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2FC9-4F5C-6EE7-305E-8B2CEC0A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66BE-8534-F5DA-3095-933CB96B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65D8-5154-21E6-32E4-654EA5A5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8574-7A8E-3382-9B8F-70558788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F3D3-7A1D-6BD5-2FFC-67177172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5AC-2E76-E141-82BE-5346DC8007BA}" type="datetime1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3C1B4-F1A6-81A3-F1B2-7400D915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AAAB-7F2A-71EB-E966-E987B811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6C1D-A5D6-07E1-89D3-9649050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866C-F8C0-78EF-E97E-48B22908E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25758-97A6-A511-FFDE-ED06560A0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101E-D098-5654-611C-D127E512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1F3F-4269-154C-94CF-9895D10E908E}" type="datetime1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7FAFA-8FCA-9D4E-FAE3-F6002F47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3E62E-6981-C555-B6F3-5D3F9B9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4E37-E1F2-68A0-1B45-839896CF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253F0-F35D-FFFE-1869-3431348B0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8F465-2966-D4D4-08B4-BEAD44926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996BB-7D99-627A-9D99-42BF14346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647C2-B7EC-170C-BF8C-A01806875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6F143-5FEF-EDCB-8F62-A94BB513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7684-84BB-2046-8518-62C9D47E755E}" type="datetime1">
              <a:rPr lang="en-US" smtClean="0"/>
              <a:t>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F2A46-1255-21AC-ADF0-8AB7C497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F6FF6-2033-E5C3-683C-6360E45E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CB1F-5342-F949-CAFF-9936BE7B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B9709-9B06-5A6D-3A2F-3329B71B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9ABF-B5F2-EE49-8B73-2B439D25D789}" type="datetime1">
              <a:rPr lang="en-US" smtClean="0"/>
              <a:t>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5A620-5F96-3480-F12D-35A4C2B3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D3243-54A8-D0F6-BBF1-1601F3E1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FEBFA-FE7C-5D1B-671E-51438286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417-15F5-9047-8E8E-FCA0AAB900AA}" type="datetime1">
              <a:rPr lang="en-US" smtClean="0"/>
              <a:t>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BF83E-1F4F-C72C-31EA-29280147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C7FF-007E-3E3E-6C0C-4821C17F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675F-7149-89CE-3067-86FA20A6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DFD4-C5E0-4D2E-A772-08685224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BA848-81BC-4D6E-8820-C7056EDB1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F3D6B-538F-F4AC-A5C3-7F849C1C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981D-104B-FB43-93B5-6211FE826128}" type="datetime1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4F0AD-FB16-C820-34A8-07993586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63B4C-0A5D-4FCE-E3B7-4C64E50F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161F-903A-C816-1D5F-0A2A8A69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C23E5-5C3F-4E4C-7DEB-F351C5705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99F5-A036-23FB-C679-20FCC86A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8EA48-71D0-2E3B-BEC8-814B3E45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A44-E77E-E743-A55E-B017900FA1C2}" type="datetime1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57F5-58EF-2B29-3126-FA3EAAFB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7972F-E976-904E-C014-D48F34C3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F0942-9057-BEBA-9249-EB83D1CB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84AE-FB0E-5EEB-5072-95B90D18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A3CD-2EDA-672F-EFAB-991792D42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7D84-1190-164F-8FF8-15A1355F11DE}" type="datetime1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71100-D555-7F7D-77DA-D6FA5751F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A857E-B8B3-2322-9D91-FFFFBDAB4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A955-A665-A84A-A7B1-EB33F3ED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working, equipment&#10;&#10;Description automatically generated">
            <a:extLst>
              <a:ext uri="{FF2B5EF4-FFF2-40B4-BE49-F238E27FC236}">
                <a16:creationId xmlns:a16="http://schemas.microsoft.com/office/drawing/2014/main" id="{0EAEBD8D-5D1F-8C3A-F9BF-5CFCAC2F0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5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7694-9993-8EF4-D0F4-FC4FCB8FB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en-US" sz="4000" b="0" i="0" dirty="0">
                <a:effectLst/>
              </a:rPr>
              <a:t>Results of first test beam of calorimeter insert at JLab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A8D36-2342-73F2-8B6D-E8666AC4B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 dirty="0"/>
              <a:t>Sean Preins</a:t>
            </a:r>
          </a:p>
          <a:p>
            <a:r>
              <a:rPr lang="en-US" sz="1600" dirty="0"/>
              <a:t>1/28/2023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9D456-4FE1-11F3-95C6-E7A94FC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0</a:t>
            </a:fld>
            <a:endParaRPr lang="en-US"/>
          </a:p>
        </p:txBody>
      </p:sp>
      <p:pic>
        <p:nvPicPr>
          <p:cNvPr id="1026" name="Picture 2" descr="UC Riverside Logo and Monogram Graphic">
            <a:extLst>
              <a:ext uri="{FF2B5EF4-FFF2-40B4-BE49-F238E27FC236}">
                <a16:creationId xmlns:a16="http://schemas.microsoft.com/office/drawing/2014/main" id="{5FB62D27-A12E-EE12-61A1-DF4A86B41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14848" r="57800" b="67016"/>
          <a:stretch/>
        </p:blipFill>
        <p:spPr bwMode="auto">
          <a:xfrm>
            <a:off x="8161425" y="5827544"/>
            <a:ext cx="3192375" cy="7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B-EIB">
            <a:extLst>
              <a:ext uri="{FF2B5EF4-FFF2-40B4-BE49-F238E27FC236}">
                <a16:creationId xmlns:a16="http://schemas.microsoft.com/office/drawing/2014/main" id="{4B34608E-5537-08E5-77A6-4092F056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8838"/>
            <a:ext cx="2201859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7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-210278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Total</a:t>
            </a:r>
            <a:r>
              <a:rPr lang="en-US" sz="5200" b="0" i="0" dirty="0">
                <a:effectLst/>
              </a:rPr>
              <a:t> Energy</a:t>
            </a:r>
            <a:endParaRPr lang="en-US" sz="5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C992239-2973-EBCD-9B57-DB91FC3B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3394" y="1324658"/>
            <a:ext cx="5877767" cy="46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42F8823-FC11-0EFD-C7FF-DEC4D64F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05" y="1299046"/>
            <a:ext cx="5897783" cy="46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D925B-A736-645F-727D-696339BB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29A955-A665-A84A-A7B1-EB33F3EDB67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69E7E-FF74-9D7D-77A9-AD3B272EE5B0}"/>
              </a:ext>
            </a:extLst>
          </p:cNvPr>
          <p:cNvSpPr txBox="1"/>
          <p:nvPr/>
        </p:nvSpPr>
        <p:spPr>
          <a:xfrm>
            <a:off x="2643188" y="904102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Uncalibrated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606EE-3DB3-D7FB-5A9C-0245476A6E5A}"/>
              </a:ext>
            </a:extLst>
          </p:cNvPr>
          <p:cNvSpPr txBox="1"/>
          <p:nvPr/>
        </p:nvSpPr>
        <p:spPr>
          <a:xfrm>
            <a:off x="9124949" y="929714"/>
            <a:ext cx="114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5662E-0AFB-718C-E959-505986A0C403}"/>
              </a:ext>
            </a:extLst>
          </p:cNvPr>
          <p:cNvSpPr txBox="1"/>
          <p:nvPr/>
        </p:nvSpPr>
        <p:spPr>
          <a:xfrm>
            <a:off x="5413881" y="6077949"/>
            <a:ext cx="573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Calibrating each channel improves the energy resolution a significant amount, but there is room for improvement...</a:t>
            </a:r>
          </a:p>
        </p:txBody>
      </p:sp>
    </p:spTree>
    <p:extLst>
      <p:ext uri="{BB962C8B-B14F-4D97-AF65-F5344CB8AC3E}">
        <p14:creationId xmlns:p14="http://schemas.microsoft.com/office/powerpoint/2010/main" val="54659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B3B04-CAC6-9A15-1462-E227DB2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AB47FE25-0F3E-0089-A969-161440C2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68" y="818992"/>
            <a:ext cx="6732932" cy="47610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A67AA35-12F2-D99B-1129-73FB7BA5C019}"/>
              </a:ext>
            </a:extLst>
          </p:cNvPr>
          <p:cNvSpPr/>
          <p:nvPr/>
        </p:nvSpPr>
        <p:spPr>
          <a:xfrm>
            <a:off x="6543676" y="2593139"/>
            <a:ext cx="200026" cy="20002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CA0BE5-1981-3375-3660-304063093B3D}"/>
              </a:ext>
            </a:extLst>
          </p:cNvPr>
          <p:cNvCxnSpPr/>
          <p:nvPr/>
        </p:nvCxnSpPr>
        <p:spPr>
          <a:xfrm>
            <a:off x="4965081" y="2485961"/>
            <a:ext cx="1385888" cy="15716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D7364B-BFDE-71DD-BD66-FD9391F480EC}"/>
              </a:ext>
            </a:extLst>
          </p:cNvPr>
          <p:cNvSpPr txBox="1"/>
          <p:nvPr/>
        </p:nvSpPr>
        <p:spPr>
          <a:xfrm>
            <a:off x="10770" y="487025"/>
            <a:ext cx="4761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Relatively poor electron resolution when compared with a recent UCLA Pb/Sc calorimeter test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Several possible reasons, several fixes!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Hexagonal cells have a large amount of dead space between them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Many events may not be horizontally contained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Scintillating tiles may not be optically ideal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MIP values may need recalibration in its current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18290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D1D2D3"/>
                </a:solidFill>
                <a:effectLst/>
                <a:latin typeface="Slack-Lato"/>
              </a:rPr>
              <a:t>To 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F2C25-1F0E-3D5D-6E45-0F50725A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583"/>
            <a:ext cx="10515600" cy="37903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 enough cosmic ray data during beam-off time to generate more accurate MIP values for each channel</a:t>
            </a:r>
          </a:p>
          <a:p>
            <a:r>
              <a:rPr lang="en-US" dirty="0"/>
              <a:t>Continue to refine the CAEN settings to find the most appropriate gain and threshold settings for both beam and cosmic ray data</a:t>
            </a:r>
          </a:p>
          <a:p>
            <a:r>
              <a:rPr lang="en-US" dirty="0"/>
              <a:t>Upgrade the prototype (add trigger layer, fix dead cells, add layers, increase granularity...)</a:t>
            </a:r>
          </a:p>
          <a:p>
            <a:r>
              <a:rPr lang="en-US" dirty="0"/>
              <a:t>Continue to improve and characterize detector components (create more robust cables, investigate light yield from different cell shapes, etc.)</a:t>
            </a:r>
          </a:p>
          <a:p>
            <a:r>
              <a:rPr lang="en-US" dirty="0"/>
              <a:t>Prepare for new test beams! Hall B, Fermilab, Brookhaven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0DCD1-E707-502F-9F1D-3E97BD6B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cluttered, messy&#10;&#10;Description automatically generated">
            <a:extLst>
              <a:ext uri="{FF2B5EF4-FFF2-40B4-BE49-F238E27FC236}">
                <a16:creationId xmlns:a16="http://schemas.microsoft.com/office/drawing/2014/main" id="{10469769-2D09-64ED-D687-9E1586B5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4" y="0"/>
            <a:ext cx="3250406" cy="6858000"/>
          </a:xfrm>
          <a:prstGeom prst="rect">
            <a:avLst/>
          </a:prstGeom>
        </p:spPr>
      </p:pic>
      <p:pic>
        <p:nvPicPr>
          <p:cNvPr id="7" name="Picture 6" descr="A group of men standing next to a machine&#10;&#10;Description automatically generated with low confidence">
            <a:extLst>
              <a:ext uri="{FF2B5EF4-FFF2-40B4-BE49-F238E27FC236}">
                <a16:creationId xmlns:a16="http://schemas.microsoft.com/office/drawing/2014/main" id="{AF268FF6-867F-94E2-1B4B-9FEBB547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87" y="514350"/>
            <a:ext cx="7772400" cy="5829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7723C-9256-ACA0-A773-FFAA5D53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Operating Prototype Specs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60105-0753-51AD-BECD-8D7A0EE3C0D2}"/>
              </a:ext>
            </a:extLst>
          </p:cNvPr>
          <p:cNvSpPr txBox="1"/>
          <p:nvPr/>
        </p:nvSpPr>
        <p:spPr>
          <a:xfrm>
            <a:off x="509588" y="2496310"/>
            <a:ext cx="5586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Characterize components, work as proof of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Consists of 10 layers, each subdivided into four scintillating tile cells (40 channels)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Effectively 11.4 radiation lengths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Cross sectional area of </a:t>
            </a:r>
            <a:r>
              <a:rPr lang="en-US" sz="2800" b="0" i="0" dirty="0">
                <a:effectLst/>
              </a:rPr>
              <a:t>2x2 Moliere radii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B551E-D409-0B8A-DDE8-B3B41666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36B3895-E7D5-83DF-91FE-14FB8EA7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04" y="2245605"/>
            <a:ext cx="3556959" cy="1942409"/>
          </a:xfrm>
          <a:prstGeom prst="rect">
            <a:avLst/>
          </a:prstGeom>
        </p:spPr>
      </p:pic>
      <p:pic>
        <p:nvPicPr>
          <p:cNvPr id="15" name="Picture 14" descr="A picture containing indoor, floor, wooden, different&#10;&#10;Description automatically generated">
            <a:extLst>
              <a:ext uri="{FF2B5EF4-FFF2-40B4-BE49-F238E27FC236}">
                <a16:creationId xmlns:a16="http://schemas.microsoft.com/office/drawing/2014/main" id="{E1DD716D-AE4D-5E9A-7FF8-82B3EB42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64" y="4374847"/>
            <a:ext cx="3128837" cy="2346628"/>
          </a:xfrm>
          <a:prstGeom prst="rect">
            <a:avLst/>
          </a:prstGeom>
        </p:spPr>
      </p:pic>
      <p:pic>
        <p:nvPicPr>
          <p:cNvPr id="17" name="Picture 16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54A7551C-3C42-EC94-8CDF-77831AA38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41" r="28125" b="5065"/>
          <a:stretch/>
        </p:blipFill>
        <p:spPr>
          <a:xfrm rot="5400000">
            <a:off x="9610295" y="4224467"/>
            <a:ext cx="2346629" cy="26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Hall D Beam Characteristics</a:t>
            </a:r>
          </a:p>
        </p:txBody>
      </p:sp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6455A593-E5C6-7162-8F69-939032AA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72" y="3030462"/>
            <a:ext cx="5440765" cy="2806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937A3F3-252F-3AF8-32D9-549FED1E455A}"/>
              </a:ext>
            </a:extLst>
          </p:cNvPr>
          <p:cNvSpPr/>
          <p:nvPr/>
        </p:nvSpPr>
        <p:spPr>
          <a:xfrm rot="394792">
            <a:off x="10984190" y="4520883"/>
            <a:ext cx="965769" cy="26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6409F5-343A-D18A-D904-AFD26D48B6E2}"/>
              </a:ext>
            </a:extLst>
          </p:cNvPr>
          <p:cNvSpPr txBox="1"/>
          <p:nvPr/>
        </p:nvSpPr>
        <p:spPr>
          <a:xfrm>
            <a:off x="11075541" y="491491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60105-0753-51AD-BECD-8D7A0EE3C0D2}"/>
              </a:ext>
            </a:extLst>
          </p:cNvPr>
          <p:cNvSpPr txBox="1"/>
          <p:nvPr/>
        </p:nvSpPr>
        <p:spPr>
          <a:xfrm>
            <a:off x="0" y="2423899"/>
            <a:ext cx="558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prototype is situated in front of the Hall D pair spectrometer, off the beamline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receives ~4 GeV positrons at a variable luminosity (maximum of ~3 kHz)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Coordinating with GlueX to synchronize data acquisition with a beam rate scan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1CA6CA4-4D35-3C09-58D8-9EEE6788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DAQ Setup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7B34A9F-51A6-4F55-4F5A-39107DDD5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69" t="11535"/>
          <a:stretch/>
        </p:blipFill>
        <p:spPr>
          <a:xfrm>
            <a:off x="8051249" y="3592418"/>
            <a:ext cx="2743200" cy="31917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F2A86-81F2-66EC-910A-5AC223DE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85A1C-BBEE-4E83-77F9-2F02CCEC9BE0}"/>
              </a:ext>
            </a:extLst>
          </p:cNvPr>
          <p:cNvSpPr/>
          <p:nvPr/>
        </p:nvSpPr>
        <p:spPr>
          <a:xfrm>
            <a:off x="838200" y="2553182"/>
            <a:ext cx="213360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47853-49DB-1B5E-B958-A833D71DA2E7}"/>
              </a:ext>
            </a:extLst>
          </p:cNvPr>
          <p:cNvSpPr/>
          <p:nvPr/>
        </p:nvSpPr>
        <p:spPr>
          <a:xfrm>
            <a:off x="3752939" y="2553182"/>
            <a:ext cx="1239021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CAEN Unit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BDE941-3CC5-9FCD-291B-EFD5B557EFD5}"/>
              </a:ext>
            </a:extLst>
          </p:cNvPr>
          <p:cNvSpPr/>
          <p:nvPr/>
        </p:nvSpPr>
        <p:spPr>
          <a:xfrm>
            <a:off x="5773099" y="2556016"/>
            <a:ext cx="1239021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 Laptop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CDDAF-E8EF-A755-7B35-BC03C05A1232}"/>
              </a:ext>
            </a:extLst>
          </p:cNvPr>
          <p:cNvSpPr/>
          <p:nvPr/>
        </p:nvSpPr>
        <p:spPr>
          <a:xfrm>
            <a:off x="9813419" y="2553182"/>
            <a:ext cx="1239021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Laptop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B4E5D1-10AB-0051-10EA-1B7901C7371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71800" y="2946088"/>
            <a:ext cx="7811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F01CF7-82B9-D132-33DD-62E4E79C04A0}"/>
              </a:ext>
            </a:extLst>
          </p:cNvPr>
          <p:cNvCxnSpPr>
            <a:cxnSpLocks/>
          </p:cNvCxnSpPr>
          <p:nvPr/>
        </p:nvCxnSpPr>
        <p:spPr>
          <a:xfrm>
            <a:off x="4991960" y="2946088"/>
            <a:ext cx="7811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EA08E8-C07D-E62A-7FB1-38419956A089}"/>
              </a:ext>
            </a:extLst>
          </p:cNvPr>
          <p:cNvCxnSpPr>
            <a:cxnSpLocks/>
          </p:cNvCxnSpPr>
          <p:nvPr/>
        </p:nvCxnSpPr>
        <p:spPr>
          <a:xfrm>
            <a:off x="7012120" y="2946088"/>
            <a:ext cx="7811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FCCA83-72F9-690F-51A5-6466751C0303}"/>
              </a:ext>
            </a:extLst>
          </p:cNvPr>
          <p:cNvCxnSpPr>
            <a:cxnSpLocks/>
          </p:cNvCxnSpPr>
          <p:nvPr/>
        </p:nvCxnSpPr>
        <p:spPr>
          <a:xfrm>
            <a:off x="9032280" y="2946088"/>
            <a:ext cx="7811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86A8E02-58C5-32D8-903E-32BF603391F2}"/>
              </a:ext>
            </a:extLst>
          </p:cNvPr>
          <p:cNvSpPr txBox="1"/>
          <p:nvPr/>
        </p:nvSpPr>
        <p:spPr>
          <a:xfrm>
            <a:off x="7692860" y="2692663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Internet</a:t>
            </a:r>
          </a:p>
          <a:p>
            <a:pPr algn="ctr"/>
            <a:r>
              <a:rPr lang="en-US" dirty="0"/>
              <a:t>(VNC Viewer)</a:t>
            </a:r>
          </a:p>
        </p:txBody>
      </p:sp>
      <p:pic>
        <p:nvPicPr>
          <p:cNvPr id="20" name="Picture 19" descr="A picture containing text, indoor, cart, colorful&#10;&#10;Description automatically generated">
            <a:extLst>
              <a:ext uri="{FF2B5EF4-FFF2-40B4-BE49-F238E27FC236}">
                <a16:creationId xmlns:a16="http://schemas.microsoft.com/office/drawing/2014/main" id="{A65295EE-EC75-B334-B818-B5489FB8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7" y="3716513"/>
            <a:ext cx="6421211" cy="304338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6927DE-1D9D-734B-D041-DEE63BDFE303}"/>
              </a:ext>
            </a:extLst>
          </p:cNvPr>
          <p:cNvCxnSpPr>
            <a:cxnSpLocks/>
          </p:cNvCxnSpPr>
          <p:nvPr/>
        </p:nvCxnSpPr>
        <p:spPr>
          <a:xfrm flipH="1">
            <a:off x="8901202" y="2692663"/>
            <a:ext cx="9122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28C46E-C3F8-45FE-D27A-A6BDA83E5847}"/>
              </a:ext>
            </a:extLst>
          </p:cNvPr>
          <p:cNvCxnSpPr>
            <a:cxnSpLocks/>
          </p:cNvCxnSpPr>
          <p:nvPr/>
        </p:nvCxnSpPr>
        <p:spPr>
          <a:xfrm flipH="1">
            <a:off x="7012120" y="2680226"/>
            <a:ext cx="9122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7D8A5B-E358-B9E0-96B2-66290E70A2AF}"/>
              </a:ext>
            </a:extLst>
          </p:cNvPr>
          <p:cNvCxnSpPr>
            <a:cxnSpLocks/>
          </p:cNvCxnSpPr>
          <p:nvPr/>
        </p:nvCxnSpPr>
        <p:spPr>
          <a:xfrm flipH="1">
            <a:off x="4991960" y="2599745"/>
            <a:ext cx="7811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Acquisition Procedure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3DE936-4C08-90BF-988C-8CC3DB7F4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455012"/>
              </p:ext>
            </p:extLst>
          </p:nvPr>
        </p:nvGraphicFramePr>
        <p:xfrm>
          <a:off x="0" y="1638033"/>
          <a:ext cx="12192000" cy="380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90F91-20F1-6A72-F54A-2B01AFD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955-A665-A84A-A7B1-EB33F3EDB67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5DF958-C5E5-3755-418C-B4BDA8D74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846" y="4695452"/>
            <a:ext cx="2750343" cy="2098556"/>
          </a:xfrm>
          <a:prstGeom prst="rect">
            <a:avLst/>
          </a:prstGeom>
        </p:spPr>
      </p:pic>
      <p:pic>
        <p:nvPicPr>
          <p:cNvPr id="13" name="Picture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E17551F-A864-60A5-5ABA-7069E8CEE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812" y="4615466"/>
            <a:ext cx="2441575" cy="22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FF3BD84-6402-70AA-A884-F8400E22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8556"/>
            <a:ext cx="5240338" cy="4449763"/>
          </a:xfrm>
          <a:prstGeom prst="rect">
            <a:avLst/>
          </a:prstGeom>
        </p:spPr>
      </p:pic>
      <p:pic>
        <p:nvPicPr>
          <p:cNvPr id="13" name="Picture 12" descr="Bar chart&#10;&#10;Description automatically generated">
            <a:extLst>
              <a:ext uri="{FF2B5EF4-FFF2-40B4-BE49-F238E27FC236}">
                <a16:creationId xmlns:a16="http://schemas.microsoft.com/office/drawing/2014/main" id="{29FD1269-F378-0B6F-9889-03F5100E5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064" y="1198556"/>
            <a:ext cx="5195888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Single Events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9F1ED-F1E1-8AAC-B217-907EDA95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29A955-A665-A84A-A7B1-EB33F3EDB67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8FC82-0462-CDFE-6357-6AAFA0AB7F0C}"/>
              </a:ext>
            </a:extLst>
          </p:cNvPr>
          <p:cNvCxnSpPr/>
          <p:nvPr/>
        </p:nvCxnSpPr>
        <p:spPr>
          <a:xfrm>
            <a:off x="0" y="2085969"/>
            <a:ext cx="8382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0BC22-5228-2290-695C-8142DD91A012}"/>
              </a:ext>
            </a:extLst>
          </p:cNvPr>
          <p:cNvCxnSpPr/>
          <p:nvPr/>
        </p:nvCxnSpPr>
        <p:spPr>
          <a:xfrm>
            <a:off x="6078538" y="3009894"/>
            <a:ext cx="8382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B9435A-5827-C73F-4D8F-0DD1FE6F3F47}"/>
              </a:ext>
            </a:extLst>
          </p:cNvPr>
          <p:cNvSpPr txBox="1"/>
          <p:nvPr/>
        </p:nvSpPr>
        <p:spPr>
          <a:xfrm>
            <a:off x="419100" y="5904370"/>
            <a:ext cx="8678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generally see only the top two rows show beam-like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detector was likely positioned slightly low relative to the beamline (can be adjusted)</a:t>
            </a:r>
          </a:p>
        </p:txBody>
      </p:sp>
    </p:spTree>
    <p:extLst>
      <p:ext uri="{BB962C8B-B14F-4D97-AF65-F5344CB8AC3E}">
        <p14:creationId xmlns:p14="http://schemas.microsoft.com/office/powerpoint/2010/main" val="23968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Channel Energy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1BF372-C5E9-BFDB-02A6-1BA42429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596933"/>
            <a:ext cx="12182687" cy="44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1E249-A507-1554-C55C-1F2F3F3D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29A955-A665-A84A-A7B1-EB33F3EDB67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4D333ED9-A37D-7D19-A37B-D4B9A708BF04}"/>
              </a:ext>
            </a:extLst>
          </p:cNvPr>
          <p:cNvSpPr/>
          <p:nvPr/>
        </p:nvSpPr>
        <p:spPr>
          <a:xfrm>
            <a:off x="395285" y="2871788"/>
            <a:ext cx="828675" cy="67786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E553AE16-B317-A46D-5879-EB34813DCF3D}"/>
              </a:ext>
            </a:extLst>
          </p:cNvPr>
          <p:cNvSpPr/>
          <p:nvPr/>
        </p:nvSpPr>
        <p:spPr>
          <a:xfrm>
            <a:off x="1604962" y="5079207"/>
            <a:ext cx="828675" cy="67786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A2A11F-68DC-2028-DDA1-A726E56A82BB}"/>
              </a:ext>
            </a:extLst>
          </p:cNvPr>
          <p:cNvCxnSpPr/>
          <p:nvPr/>
        </p:nvCxnSpPr>
        <p:spPr>
          <a:xfrm>
            <a:off x="395285" y="6243637"/>
            <a:ext cx="472916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8B55C4-954D-2D2A-C280-7578AD9208F7}"/>
              </a:ext>
            </a:extLst>
          </p:cNvPr>
          <p:cNvSpPr txBox="1"/>
          <p:nvPr/>
        </p:nvSpPr>
        <p:spPr>
          <a:xfrm>
            <a:off x="1761192" y="625899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8816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67B8-2B6C-9F58-E818-FE5139B1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Layer Energy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CEBC1DF-3169-16F7-CDCD-A00F5D11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1717162"/>
            <a:ext cx="10345003" cy="41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4CA68-BDC3-5003-DF4B-60F6854B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29A955-A665-A84A-A7B1-EB33F3EDB67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ACDABA-E0EE-8FE7-E6E4-668A60E65157}"/>
              </a:ext>
            </a:extLst>
          </p:cNvPr>
          <p:cNvCxnSpPr/>
          <p:nvPr/>
        </p:nvCxnSpPr>
        <p:spPr>
          <a:xfrm>
            <a:off x="71440" y="2614613"/>
            <a:ext cx="8381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8A45CF-93DC-83CB-8B7B-6EB48B0F7FE0}"/>
              </a:ext>
            </a:extLst>
          </p:cNvPr>
          <p:cNvCxnSpPr/>
          <p:nvPr/>
        </p:nvCxnSpPr>
        <p:spPr>
          <a:xfrm>
            <a:off x="11254642" y="4738687"/>
            <a:ext cx="8381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3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7AB51A6-9034-10BD-EE65-958926D6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2" y="1042988"/>
            <a:ext cx="4566892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B1068-5D05-B1F0-2C89-85450E2C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29A955-A665-A84A-A7B1-EB33F3EDB67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9B04F-DD5D-4AD2-B8ED-6764BA4468D6}"/>
              </a:ext>
            </a:extLst>
          </p:cNvPr>
          <p:cNvSpPr txBox="1"/>
          <p:nvPr/>
        </p:nvSpPr>
        <p:spPr>
          <a:xfrm>
            <a:off x="2412946" y="137670"/>
            <a:ext cx="210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Test 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C10C8-1500-6EA5-9083-8B1DC0B57E92}"/>
              </a:ext>
            </a:extLst>
          </p:cNvPr>
          <p:cNvSpPr txBox="1"/>
          <p:nvPr/>
        </p:nvSpPr>
        <p:spPr>
          <a:xfrm>
            <a:off x="7801282" y="137670"/>
            <a:ext cx="218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Simulation</a:t>
            </a:r>
            <a:endParaRPr lang="en-US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C2BA689-9FB6-EF84-85FA-2852FD14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52" y="2004840"/>
            <a:ext cx="4921473" cy="3838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D96DBF-969E-6E10-6722-BD52782BBE8C}"/>
              </a:ext>
            </a:extLst>
          </p:cNvPr>
          <p:cNvSpPr txBox="1"/>
          <p:nvPr/>
        </p:nvSpPr>
        <p:spPr>
          <a:xfrm>
            <a:off x="838200" y="5973987"/>
            <a:ext cx="920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energy profile trend is promising, and will likely be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four layers and last six use different cell shapes, which may explain the discontinuity </a:t>
            </a:r>
          </a:p>
        </p:txBody>
      </p:sp>
    </p:spTree>
    <p:extLst>
      <p:ext uri="{BB962C8B-B14F-4D97-AF65-F5344CB8AC3E}">
        <p14:creationId xmlns:p14="http://schemas.microsoft.com/office/powerpoint/2010/main" val="2615954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427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Slack-Lato</vt:lpstr>
      <vt:lpstr>Wingdings</vt:lpstr>
      <vt:lpstr>Office Theme</vt:lpstr>
      <vt:lpstr>Results of first test beam of calorimeter insert at JLab</vt:lpstr>
      <vt:lpstr>Operating Prototype Specs</vt:lpstr>
      <vt:lpstr>Hall D Beam Characteristics</vt:lpstr>
      <vt:lpstr>DAQ Setup</vt:lpstr>
      <vt:lpstr>Data Acquisition Procedure</vt:lpstr>
      <vt:lpstr>Single Events</vt:lpstr>
      <vt:lpstr>Channel Energy</vt:lpstr>
      <vt:lpstr>Layer Energy</vt:lpstr>
      <vt:lpstr>PowerPoint Presentation</vt:lpstr>
      <vt:lpstr>Total Energy</vt:lpstr>
      <vt:lpstr>PowerPoint Presentation</vt:lpstr>
      <vt:lpstr>To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 2 Group Meeting Update</dc:title>
  <dc:creator>Preins, Sean Bradley</dc:creator>
  <cp:lastModifiedBy>Preins, Sean Bradley</cp:lastModifiedBy>
  <cp:revision>24</cp:revision>
  <dcterms:created xsi:type="dcterms:W3CDTF">2022-12-02T18:12:40Z</dcterms:created>
  <dcterms:modified xsi:type="dcterms:W3CDTF">2023-01-28T16:00:28Z</dcterms:modified>
</cp:coreProperties>
</file>