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100711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1pPr>
    <a:lvl2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2pPr>
    <a:lvl3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3pPr>
    <a:lvl4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4pPr>
    <a:lvl5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5pPr>
    <a:lvl6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6pPr>
    <a:lvl7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7pPr>
    <a:lvl8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8pPr>
    <a:lvl9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 name="Shape 61"/>
          <p:cNvSpPr/>
          <p:nvPr>
            <p:ph type="sldImg"/>
          </p:nvPr>
        </p:nvSpPr>
        <p:spPr>
          <a:xfrm>
            <a:off x="1143000" y="685800"/>
            <a:ext cx="4572000" cy="3429000"/>
          </a:xfrm>
          <a:prstGeom prst="rect">
            <a:avLst/>
          </a:prstGeom>
        </p:spPr>
        <p:txBody>
          <a:bodyPr/>
          <a:lstStyle/>
          <a:p>
            <a:pPr/>
          </a:p>
        </p:txBody>
      </p:sp>
      <p:sp>
        <p:nvSpPr>
          <p:cNvPr id="62" name="Shape 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Times New Roman"/>
      </a:defRPr>
    </a:lvl1pPr>
    <a:lvl2pPr indent="228600" defTabSz="457200" latinLnBrk="0">
      <a:spcBef>
        <a:spcPts val="400"/>
      </a:spcBef>
      <a:defRPr sz="1200">
        <a:latin typeface="+mn-lt"/>
        <a:ea typeface="+mn-ea"/>
        <a:cs typeface="+mn-cs"/>
        <a:sym typeface="Times New Roman"/>
      </a:defRPr>
    </a:lvl2pPr>
    <a:lvl3pPr indent="457200" defTabSz="457200" latinLnBrk="0">
      <a:spcBef>
        <a:spcPts val="400"/>
      </a:spcBef>
      <a:defRPr sz="1200">
        <a:latin typeface="+mn-lt"/>
        <a:ea typeface="+mn-ea"/>
        <a:cs typeface="+mn-cs"/>
        <a:sym typeface="Times New Roman"/>
      </a:defRPr>
    </a:lvl3pPr>
    <a:lvl4pPr indent="685800" defTabSz="457200" latinLnBrk="0">
      <a:spcBef>
        <a:spcPts val="400"/>
      </a:spcBef>
      <a:defRPr sz="1200">
        <a:latin typeface="+mn-lt"/>
        <a:ea typeface="+mn-ea"/>
        <a:cs typeface="+mn-cs"/>
        <a:sym typeface="Times New Roman"/>
      </a:defRPr>
    </a:lvl4pPr>
    <a:lvl5pPr indent="914400" defTabSz="457200" latinLnBrk="0">
      <a:spcBef>
        <a:spcPts val="400"/>
      </a:spcBef>
      <a:defRPr sz="1200">
        <a:latin typeface="+mn-lt"/>
        <a:ea typeface="+mn-ea"/>
        <a:cs typeface="+mn-cs"/>
        <a:sym typeface="Times New Roman"/>
      </a:defRPr>
    </a:lvl5pPr>
    <a:lvl6pPr indent="1143000" defTabSz="457200" latinLnBrk="0">
      <a:spcBef>
        <a:spcPts val="400"/>
      </a:spcBef>
      <a:defRPr sz="1200">
        <a:latin typeface="+mn-lt"/>
        <a:ea typeface="+mn-ea"/>
        <a:cs typeface="+mn-cs"/>
        <a:sym typeface="Times New Roman"/>
      </a:defRPr>
    </a:lvl6pPr>
    <a:lvl7pPr indent="1371600" defTabSz="457200" latinLnBrk="0">
      <a:spcBef>
        <a:spcPts val="400"/>
      </a:spcBef>
      <a:defRPr sz="1200">
        <a:latin typeface="+mn-lt"/>
        <a:ea typeface="+mn-ea"/>
        <a:cs typeface="+mn-cs"/>
        <a:sym typeface="Times New Roman"/>
      </a:defRPr>
    </a:lvl7pPr>
    <a:lvl8pPr indent="1600200" defTabSz="457200" latinLnBrk="0">
      <a:spcBef>
        <a:spcPts val="400"/>
      </a:spcBef>
      <a:defRPr sz="1200">
        <a:latin typeface="+mn-lt"/>
        <a:ea typeface="+mn-ea"/>
        <a:cs typeface="+mn-cs"/>
        <a:sym typeface="Times New Roman"/>
      </a:defRPr>
    </a:lvl8pPr>
    <a:lvl9pPr indent="1828800" defTabSz="457200" latinLnBrk="0">
      <a:spcBef>
        <a:spcPts val="400"/>
      </a:spcBef>
      <a:defRPr sz="1200">
        <a:latin typeface="+mn-lt"/>
        <a:ea typeface="+mn-ea"/>
        <a:cs typeface="+mn-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 name="Title Text"/>
          <p:cNvSpPr txBox="1"/>
          <p:nvPr>
            <p:ph type="title"/>
          </p:nvPr>
        </p:nvSpPr>
        <p:spPr>
          <a:prstGeom prst="rect">
            <a:avLst/>
          </a:prstGeom>
        </p:spPr>
        <p:txBody>
          <a:bodyPr/>
          <a:lstStyle/>
          <a:p>
            <a:pPr/>
            <a:r>
              <a:t>Title Text</a:t>
            </a:r>
          </a:p>
        </p:txBody>
      </p:sp>
      <p:sp>
        <p:nvSpPr>
          <p:cNvPr id="1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7" name="Title Text"/>
          <p:cNvSpPr txBox="1"/>
          <p:nvPr>
            <p:ph type="title"/>
          </p:nvPr>
        </p:nvSpPr>
        <p:spPr>
          <a:prstGeom prst="rect">
            <a:avLst/>
          </a:prstGeom>
        </p:spPr>
        <p:txBody>
          <a:bodyPr/>
          <a:lstStyle/>
          <a:p>
            <a:pPr/>
            <a:r>
              <a:t>Title Text</a:t>
            </a:r>
          </a:p>
        </p:txBody>
      </p:sp>
      <p:sp>
        <p:nvSpPr>
          <p:cNvPr id="28" name="Body Level One…"/>
          <p:cNvSpPr txBox="1"/>
          <p:nvPr>
            <p:ph type="body" sz="half" idx="1"/>
          </p:nvPr>
        </p:nvSpPr>
        <p:spPr>
          <a:xfrm>
            <a:off x="503237" y="1768475"/>
            <a:ext cx="4409429" cy="490378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Rectangle"/>
          <p:cNvSpPr/>
          <p:nvPr>
            <p:ph type="body" sz="half" idx="21"/>
          </p:nvPr>
        </p:nvSpPr>
        <p:spPr>
          <a:xfrm>
            <a:off x="5079057" y="1768475"/>
            <a:ext cx="4409431" cy="4903788"/>
          </a:xfrm>
          <a:prstGeom prst="rect">
            <a:avLst/>
          </a:prstGeom>
        </p:spPr>
        <p:txBody>
          <a:bodyPr/>
          <a:lstStyle/>
          <a:p>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lvl1pPr>
              <a:defRPr sz="4100">
                <a:solidFill>
                  <a:srgbClr val="280099"/>
                </a:solidFill>
              </a:defRPr>
            </a:lvl1pPr>
          </a:lstStyle>
          <a:p>
            <a:pPr/>
            <a:r>
              <a:t>Title Text</a:t>
            </a:r>
          </a:p>
        </p:txBody>
      </p:sp>
      <p:sp>
        <p:nvSpPr>
          <p:cNvPr id="38" name="Body Level One…"/>
          <p:cNvSpPr txBox="1"/>
          <p:nvPr>
            <p:ph type="body" idx="1"/>
          </p:nvPr>
        </p:nvSpPr>
        <p:spPr>
          <a:xfrm>
            <a:off x="720725" y="1979610"/>
            <a:ext cx="8769350" cy="4054480"/>
          </a:xfrm>
          <a:prstGeom prst="rect">
            <a:avLst/>
          </a:prstGeo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xfrm>
            <a:off x="9407524"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46" name="Title Text"/>
          <p:cNvSpPr txBox="1"/>
          <p:nvPr>
            <p:ph type="title"/>
          </p:nvPr>
        </p:nvSpPr>
        <p:spPr>
          <a:xfrm>
            <a:off x="693737" y="5851525"/>
            <a:ext cx="8991601" cy="1182688"/>
          </a:xfrm>
          <a:prstGeom prst="rect">
            <a:avLst/>
          </a:prstGeom>
        </p:spPr>
        <p:txBody>
          <a:bodyPr/>
          <a:lstStyle>
            <a:lvl1pPr>
              <a:defRPr sz="4100">
                <a:solidFill>
                  <a:srgbClr val="280099"/>
                </a:solidFill>
              </a:defRPr>
            </a:lvl1pPr>
          </a:lstStyle>
          <a:p>
            <a:pPr/>
            <a:r>
              <a:t>Title Text</a:t>
            </a:r>
          </a:p>
        </p:txBody>
      </p:sp>
      <p:sp>
        <p:nvSpPr>
          <p:cNvPr id="47" name="Body Level One…"/>
          <p:cNvSpPr txBox="1"/>
          <p:nvPr>
            <p:ph type="body" idx="1"/>
          </p:nvPr>
        </p:nvSpPr>
        <p:spPr>
          <a:xfrm>
            <a:off x="720725" y="1979610"/>
            <a:ext cx="8775700" cy="4060830"/>
          </a:xfrm>
          <a:prstGeom prst="rect">
            <a:avLst/>
          </a:prstGeo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xfrm>
            <a:off x="9413874"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55" name="Slide Number"/>
          <p:cNvSpPr txBox="1"/>
          <p:nvPr>
            <p:ph type="sldNum" sz="quarter" idx="2"/>
          </p:nvPr>
        </p:nvSpPr>
        <p:spPr>
          <a:xfrm>
            <a:off x="9413874"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03237" y="301625"/>
            <a:ext cx="8985251" cy="11763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3" name="Body Level One…"/>
          <p:cNvSpPr txBox="1"/>
          <p:nvPr>
            <p:ph type="body" idx="1"/>
          </p:nvPr>
        </p:nvSpPr>
        <p:spPr>
          <a:xfrm>
            <a:off x="503237" y="1768475"/>
            <a:ext cx="8985251" cy="490378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227885" y="6886575"/>
            <a:ext cx="266974" cy="259222"/>
          </a:xfrm>
          <a:prstGeom prst="rect">
            <a:avLst/>
          </a:prstGeom>
          <a:ln w="12700">
            <a:miter lim="400000"/>
          </a:ln>
        </p:spPr>
        <p:txBody>
          <a:bodyPr wrap="none"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1pPr>
      <a:lvl2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2pPr>
      <a:lvl3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3pPr>
      <a:lvl4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4pPr>
      <a:lvl5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5pPr>
      <a:lvl6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6pPr>
      <a:lvl7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7pPr>
      <a:lvl8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8pPr>
      <a:lvl9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9pPr>
    </p:titleStyle>
    <p:bodyStyle>
      <a:lvl1pPr marL="342900" marR="0" indent="-34290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1pPr>
      <a:lvl2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2pPr>
      <a:lvl3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3pPr>
      <a:lvl4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4pPr>
      <a:lvl5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5pPr>
      <a:lvl6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6pPr>
      <a:lvl7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7pPr>
      <a:lvl8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8pPr>
      <a:lvl9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9pPr>
    </p:bodyStyle>
    <p:otherStyle>
      <a:lvl1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1pPr>
      <a:lvl2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2pPr>
      <a:lvl3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3pPr>
      <a:lvl4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4pPr>
      <a:lvl5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5pPr>
      <a:lvl6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6pPr>
      <a:lvl7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7pPr>
      <a:lvl8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8pPr>
      <a:lvl9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Classical_field_theory" TargetMode="External"/><Relationship Id="rId3" Type="http://schemas.openxmlformats.org/officeDocument/2006/relationships/hyperlink" Target="https://en.wikipedia.org/wiki/Fluid_parcel" TargetMode="External"/><Relationship Id="rId4" Type="http://schemas.openxmlformats.org/officeDocument/2006/relationships/hyperlink" Target="https://en.wikipedia.org/wiki/Streamlines,_streaklines,_and_pathlines"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64"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65" name="Summary of…"/>
          <p:cNvSpPr txBox="1"/>
          <p:nvPr/>
        </p:nvSpPr>
        <p:spPr>
          <a:xfrm>
            <a:off x="233912" y="509385"/>
            <a:ext cx="9603276" cy="694412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200">
                <a:solidFill>
                  <a:srgbClr val="1A1718"/>
                </a:solidFill>
                <a:latin typeface="Arial"/>
                <a:ea typeface="Arial"/>
                <a:cs typeface="Arial"/>
                <a:sym typeface="Arial"/>
              </a:defRPr>
            </a:pPr>
            <a:r>
              <a:t>Summary of </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200">
                <a:solidFill>
                  <a:srgbClr val="1A1718"/>
                </a:solidFill>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i="1" sz="3600">
                <a:latin typeface="Arial"/>
                <a:ea typeface="Arial"/>
                <a:cs typeface="Arial"/>
                <a:sym typeface="Arial"/>
              </a:defRPr>
            </a:pPr>
            <a:r>
              <a:t>Relativistic Astrophysics: </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i="1" sz="3600">
                <a:latin typeface="Arial"/>
                <a:ea typeface="Arial"/>
                <a:cs typeface="Arial"/>
                <a:sym typeface="Arial"/>
              </a:defRPr>
            </a:pPr>
            <a:r>
              <a:t>Volume 2, The Structure and Evolution of the Universe</a:t>
            </a:r>
            <a:r>
              <a:rPr i="0" sz="3200"/>
              <a:t> </a:t>
            </a:r>
            <a:endParaRPr sz="3200"/>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2800">
                <a:latin typeface="Arial"/>
                <a:ea typeface="Arial"/>
                <a:cs typeface="Arial"/>
                <a:sym typeface="Arial"/>
              </a:defRPr>
            </a:pPr>
            <a:r>
              <a:t>by Ya. B. Zel'dovich and I. D. Novikov</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Presentations to the  BNL Astrophysics Journal Club:</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 March 2, March 30, April 27, May 13, June 15, July 13, July 20, August 31, October 12, November 1, November 15,  November 22 &amp; December 20, 2022; January 10, 2023 </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Les Fishbone</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2000">
                <a:latin typeface="Arial"/>
                <a:ea typeface="Arial"/>
                <a:cs typeface="Arial"/>
                <a:sym typeface="Arial"/>
              </a:defRPr>
            </a:pPr>
            <a:r>
              <a:t>LGF Consulting LLC</a:t>
            </a:r>
            <a:r>
              <a:rPr b="0" sz="1000"/>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Biographical Information (from Wikipedia, Neils Bohr Institute website, and a 1979 interview with Spencer Weart of the American Institute of Physics)"/>
          <p:cNvSpPr txBox="1"/>
          <p:nvPr>
            <p:ph type="title"/>
          </p:nvPr>
        </p:nvSpPr>
        <p:spPr>
          <a:xfrm>
            <a:off x="365125" y="0"/>
            <a:ext cx="9601200" cy="123348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600"/>
            </a:pPr>
            <a:r>
              <a:t>Biographical Information</a:t>
            </a:r>
            <a:br/>
            <a:r>
              <a:rPr sz="2400"/>
              <a:t>(from Wikipedia, Neils Bohr Institute website, and a 1979 interview with Spencer Weart of the American Institute of Physics)</a:t>
            </a:r>
          </a:p>
        </p:txBody>
      </p:sp>
      <p:sp>
        <p:nvSpPr>
          <p:cNvPr id="92" name="Igor Dmitrievich Novikov…"/>
          <p:cNvSpPr txBox="1"/>
          <p:nvPr>
            <p:ph type="body" idx="1"/>
          </p:nvPr>
        </p:nvSpPr>
        <p:spPr>
          <a:xfrm>
            <a:off x="877886" y="1233485"/>
            <a:ext cx="9088440" cy="4111630"/>
          </a:xfrm>
          <a:prstGeom prst="rect">
            <a:avLst/>
          </a:prstGeom>
        </p:spPr>
        <p:txBody>
          <a:bodyPr/>
          <a:lstStyle/>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u="sng">
                <a:solidFill>
                  <a:srgbClr val="004586"/>
                </a:solidFill>
              </a:defRPr>
            </a:pP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b="1" sz="2100" u="sng">
                <a:solidFill>
                  <a:srgbClr val="004586"/>
                </a:solidFill>
              </a:defRPr>
            </a:pPr>
            <a:r>
              <a:t>Igor Dmitrievich Novikov</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1935- ; born in Moscow and lives there and in Copenhagen</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Educated at Moscow (State?) University</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Awarded Candidate of Science in 1965 and Doctor of Science in 1970</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Currently affiliated with the Lebedev Physics Institute and Neils Bohr International Academy</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Has worked on reltivity theory, astrophysics, and cosmology  </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Awarded (with K. Thorne and R. Penrose) the first John Archibald Wheeler Prize in 2020 by the President of the Italian Physical Society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Novikov"/>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Novikov</a:t>
            </a:r>
            <a:r>
              <a:rPr b="0" sz="4100"/>
              <a:t> </a:t>
            </a:r>
          </a:p>
        </p:txBody>
      </p:sp>
      <p:sp>
        <p:nvSpPr>
          <p:cNvPr id="95" name="Double-click to edit"/>
          <p:cNvSpPr txBox="1"/>
          <p:nvPr>
            <p:ph type="body" idx="1"/>
          </p:nvPr>
        </p:nvSpPr>
        <p:spPr>
          <a:xfrm>
            <a:off x="720725" y="1979610"/>
            <a:ext cx="8807450" cy="4635505"/>
          </a:xfrm>
          <a:prstGeom prst="rect">
            <a:avLst/>
          </a:prstGeom>
        </p:spPr>
        <p:txBody>
          <a:bodyPr/>
          <a:lstStyle/>
          <a:p>
            <a:pPr/>
          </a:p>
        </p:txBody>
      </p:sp>
      <p:pic>
        <p:nvPicPr>
          <p:cNvPr id="96" name="image.png" descr="image.png"/>
          <p:cNvPicPr>
            <a:picLocks noChangeAspect="1"/>
          </p:cNvPicPr>
          <p:nvPr/>
        </p:nvPicPr>
        <p:blipFill>
          <a:blip r:embed="rId2">
            <a:extLst/>
          </a:blip>
          <a:stretch>
            <a:fillRect/>
          </a:stretch>
        </p:blipFill>
        <p:spPr>
          <a:xfrm>
            <a:off x="3292475" y="2193925"/>
            <a:ext cx="3932238" cy="390525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How Did I Become Involved?"/>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How Did I Become Involved?</a:t>
            </a:r>
          </a:p>
        </p:txBody>
      </p:sp>
      <p:sp>
        <p:nvSpPr>
          <p:cNvPr id="99" name="Graduate Study at the University of Maryland completed in 1972…"/>
          <p:cNvSpPr txBox="1"/>
          <p:nvPr>
            <p:ph type="body" idx="1"/>
          </p:nvPr>
        </p:nvSpPr>
        <p:spPr>
          <a:xfrm>
            <a:off x="365124" y="1020760"/>
            <a:ext cx="9088440" cy="4111630"/>
          </a:xfrm>
          <a:prstGeom prst="rect">
            <a:avLst/>
          </a:prstGeom>
        </p:spPr>
        <p:txBody>
          <a:bodyPr/>
          <a:lstStyle/>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Graduate Study at the University of Maryland completed in 1972</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National Academy of Sciences Exchange Fellowship; residence in Moscow during 1973</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Attendance at Symposium of the International Astronomical Union in Poland on the occasion of the 500</a:t>
            </a:r>
            <a:r>
              <a:rPr baseline="33041"/>
              <a:t>th</a:t>
            </a:r>
            <a:r>
              <a:t> anniversary of the birth of Copernicus; at the Symposium, Zel'dovich himself asked me if I would translate the book</a:t>
            </a:r>
          </a:p>
          <a:p>
            <a:pPr marL="228599" indent="-195072"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Looking back on the book on the work and time required to translate it (</a:t>
            </a:r>
            <a:r>
              <a:rPr>
                <a:latin typeface="Symbol"/>
                <a:ea typeface="Symbol"/>
                <a:cs typeface="Symbol"/>
                <a:sym typeface="Symbol"/>
              </a:rPr>
              <a:t>p</a:t>
            </a:r>
            <a:r>
              <a:t> times original estimate!), I wonder how I did it!  I did much of the work while a postdoc at the University of Utah.</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Zel'dovich (right) with Iosif Shklovsky"/>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Zel'dovich (right) with Iosif Shklovsky</a:t>
            </a:r>
            <a:r>
              <a:rPr b="0" sz="4100"/>
              <a:t> </a:t>
            </a:r>
          </a:p>
        </p:txBody>
      </p:sp>
      <p:sp>
        <p:nvSpPr>
          <p:cNvPr id="102" name="Double-click to edit"/>
          <p:cNvSpPr txBox="1"/>
          <p:nvPr>
            <p:ph type="body" idx="1"/>
          </p:nvPr>
        </p:nvSpPr>
        <p:spPr>
          <a:xfrm>
            <a:off x="720725" y="1979610"/>
            <a:ext cx="8807450" cy="4635505"/>
          </a:xfrm>
          <a:prstGeom prst="rect">
            <a:avLst/>
          </a:prstGeom>
        </p:spPr>
        <p:txBody>
          <a:bodyPr/>
          <a:lstStyle/>
          <a:p>
            <a:pPr/>
          </a:p>
        </p:txBody>
      </p:sp>
      <p:pic>
        <p:nvPicPr>
          <p:cNvPr id="103" name="image.png" descr="image.png"/>
          <p:cNvPicPr>
            <a:picLocks noChangeAspect="1"/>
          </p:cNvPicPr>
          <p:nvPr/>
        </p:nvPicPr>
        <p:blipFill>
          <a:blip r:embed="rId2">
            <a:extLst/>
          </a:blip>
          <a:stretch>
            <a:fillRect/>
          </a:stretch>
        </p:blipFill>
        <p:spPr>
          <a:xfrm>
            <a:off x="274635" y="-2651125"/>
            <a:ext cx="9509129" cy="130762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06" name="Preface to the Russian and English Editions"/>
          <p:cNvSpPr txBox="1"/>
          <p:nvPr>
            <p:ph type="title"/>
          </p:nvPr>
        </p:nvSpPr>
        <p:spPr>
          <a:xfrm>
            <a:off x="503235" y="322260"/>
            <a:ext cx="9040818" cy="684215"/>
          </a:xfrm>
          <a:prstGeom prst="rect">
            <a:avLst/>
          </a:prstGeom>
        </p:spPr>
        <p:txBody>
          <a:bodyPr/>
          <a:lstStyle>
            <a:lvl1pPr defTabSz="352042">
              <a:tabLst>
                <a:tab pos="342900" algn="l"/>
                <a:tab pos="698500" algn="l"/>
                <a:tab pos="1054100" algn="l"/>
                <a:tab pos="1397000" algn="l"/>
                <a:tab pos="1752600" algn="l"/>
                <a:tab pos="2108200" algn="l"/>
                <a:tab pos="2463800" algn="l"/>
                <a:tab pos="2806700" algn="l"/>
                <a:tab pos="3162300" algn="l"/>
                <a:tab pos="3517900" algn="l"/>
                <a:tab pos="3860800" algn="l"/>
                <a:tab pos="4216400" algn="l"/>
                <a:tab pos="4572000" algn="l"/>
                <a:tab pos="4927600" algn="l"/>
                <a:tab pos="5270500" algn="l"/>
                <a:tab pos="5626100" algn="l"/>
                <a:tab pos="5981700" algn="l"/>
                <a:tab pos="6324600" algn="l"/>
                <a:tab pos="6680200" algn="l"/>
                <a:tab pos="7035800" algn="l"/>
              </a:tabLst>
              <a:defRPr b="1" sz="3300">
                <a:solidFill>
                  <a:srgbClr val="000080"/>
                </a:solidFill>
              </a:defRPr>
            </a:lvl1pPr>
          </a:lstStyle>
          <a:p>
            <a:pPr/>
            <a:r>
              <a:t>Preface to the Russian and English Editions</a:t>
            </a:r>
          </a:p>
        </p:txBody>
      </p:sp>
      <p:sp>
        <p:nvSpPr>
          <p:cNvPr id="107" name="Double-click to edit"/>
          <p:cNvSpPr txBox="1"/>
          <p:nvPr>
            <p:ph type="body" idx="1"/>
          </p:nvPr>
        </p:nvSpPr>
        <p:spPr>
          <a:xfrm>
            <a:off x="1006474" y="1736724"/>
            <a:ext cx="8869365" cy="4572002"/>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800"/>
            </a:pPr>
            <a:r>
              <a:t> </a:t>
            </a:r>
          </a:p>
        </p:txBody>
      </p:sp>
      <p:sp>
        <p:nvSpPr>
          <p:cNvPr id="108" name="The authors credit the Soviet mathematician Alexander Friedmann and the American astrophysicist Hubble with providing the theoretical and observational bases, respectively of modern cosmology."/>
          <p:cNvSpPr txBox="1"/>
          <p:nvPr/>
        </p:nvSpPr>
        <p:spPr>
          <a:xfrm>
            <a:off x="347662" y="3636391"/>
            <a:ext cx="9070976" cy="14124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914400">
              <a:lnSpc>
                <a:spcPct val="100000"/>
              </a:lnSpc>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2400">
                <a:solidFill>
                  <a:srgbClr val="280099"/>
                </a:solidFill>
                <a:latin typeface="Arial"/>
                <a:ea typeface="Arial"/>
                <a:cs typeface="Arial"/>
                <a:sym typeface="Arial"/>
              </a:defRPr>
            </a:lvl1pPr>
          </a:lstStyle>
          <a:p>
            <a:pPr/>
            <a:r>
              <a:t>The authors credit the Soviet mathematician Alexander Friedmann and the American astrophysicist Hubble with providing the theoretical and observational bases, respectively of modern cosmology.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11" name="Main Table of Contents"/>
          <p:cNvSpPr txBox="1"/>
          <p:nvPr>
            <p:ph type="title"/>
          </p:nvPr>
        </p:nvSpPr>
        <p:spPr>
          <a:xfrm>
            <a:off x="503235" y="322260"/>
            <a:ext cx="9040818" cy="684215"/>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000080"/>
                </a:solidFill>
              </a:defRPr>
            </a:lvl1pPr>
          </a:lstStyle>
          <a:p>
            <a:pPr/>
            <a:r>
              <a:t>Main Table of Contents</a:t>
            </a:r>
          </a:p>
        </p:txBody>
      </p:sp>
      <p:sp>
        <p:nvSpPr>
          <p:cNvPr id="112" name="Double-click to edit"/>
          <p:cNvSpPr txBox="1"/>
          <p:nvPr>
            <p:ph type="body" idx="1"/>
          </p:nvPr>
        </p:nvSpPr>
        <p:spPr>
          <a:xfrm>
            <a:off x="215899" y="1736724"/>
            <a:ext cx="9659940" cy="4572002"/>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13" name="Editor's Foreword…"/>
          <p:cNvSpPr txBox="1"/>
          <p:nvPr/>
        </p:nvSpPr>
        <p:spPr>
          <a:xfrm>
            <a:off x="1265061" y="1306783"/>
            <a:ext cx="9070976" cy="59795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Editor's Foreword</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80"/>
                </a:solidFill>
                <a:latin typeface="Arial"/>
                <a:ea typeface="Arial"/>
                <a:cs typeface="Arial"/>
                <a:sym typeface="Arial"/>
              </a:defRPr>
            </a:pPr>
            <a:r>
              <a:t>Preface to the English Edition</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Introduction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 The Homogeneous, Isotropic Universe: Its Expansion and Geometrical Structure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II. Physical Processes in the Hot Universe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III. Gravitational Instability in Cosmology; Galaxy Formation</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IV. Anisotropic Cosmology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V. The Singularity and New Theoretical Developments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References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Author Index</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Subject Index</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References"/>
          <p:cNvSpPr txBox="1"/>
          <p:nvPr>
            <p:ph type="title"/>
          </p:nvPr>
        </p:nvSpPr>
        <p:spPr>
          <a:xfrm>
            <a:off x="503237" y="301625"/>
            <a:ext cx="9032876" cy="1223963"/>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4400"/>
            </a:lvl1pPr>
          </a:lstStyle>
          <a:p>
            <a:pPr/>
            <a:r>
              <a:t>References</a:t>
            </a:r>
          </a:p>
        </p:txBody>
      </p:sp>
      <p:sp>
        <p:nvSpPr>
          <p:cNvPr id="116" name="Twenty-three pages of references…"/>
          <p:cNvSpPr txBox="1"/>
          <p:nvPr>
            <p:ph type="body" idx="1"/>
          </p:nvPr>
        </p:nvSpPr>
        <p:spPr>
          <a:xfrm>
            <a:off x="327025" y="1292224"/>
            <a:ext cx="9366250" cy="5291140"/>
          </a:xfrm>
          <a:prstGeom prst="rect">
            <a:avLst/>
          </a:prstGeom>
        </p:spPr>
        <p:txBody>
          <a:bodyPr/>
          <a:lstStyle/>
          <a:p>
            <a:pPr marL="219075" indent="-1778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Twenty-three pages of references </a:t>
            </a:r>
          </a:p>
          <a:p>
            <a:pPr marL="219075" indent="-1778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Two of these reference pages list papers by Zel'dovich alone or in collaboration with others, including Novikov; one quarter of a page lists papers by Novikov alone or with Zel'dovich</a:t>
            </a:r>
          </a:p>
          <a:p>
            <a:pPr marL="219075" indent="-1778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A selection of other authors cited is Abell, Alfven, Bahcall, Belinsky, Berger, Bisnovatyi-Kogan, Bondi, Braginsky, DeWitt, Dicke, Dirac Doroshkevich, Einasto, Einstein, Feynman, Field, Fowler, Friedmann, Gamow, Ginzburg, Grishchuk, Gunn, Hawking, Hoyle, Hubble, Jeans, Khalatnikov, Landau, Lifschitz, Longair, Milne, Misner, Ozernoy, Parker, Peebles, Penrose, Penzias, Press, Rees, Sakharov, Sandage, Sciama, Shapiro, Shklovsky, Spitzer, Starobinsky, Steigman, Sunyaev, Teukolsky, Thorne, Tinsley, Tolman, Vainshtein, Weinberg, Wheeler, Wilson and Zwicky.</a:t>
            </a:r>
          </a:p>
          <a:p>
            <a:pPr marL="219075" indent="-1778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What Had Not Been Discovered When the Book Was Written?"/>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4400"/>
            </a:lvl1pPr>
          </a:lstStyle>
          <a:p>
            <a:pPr/>
            <a:r>
              <a:t>What Had Not Been Discovered When the Book Was Written?</a:t>
            </a:r>
          </a:p>
        </p:txBody>
      </p:sp>
      <p:sp>
        <p:nvSpPr>
          <p:cNvPr id="119" name="1. Accelerating expansion of the universe.…"/>
          <p:cNvSpPr txBox="1"/>
          <p:nvPr>
            <p:ph type="body" idx="1"/>
          </p:nvPr>
        </p:nvSpPr>
        <p:spPr>
          <a:xfrm>
            <a:off x="504825" y="1462085"/>
            <a:ext cx="8826500" cy="4111630"/>
          </a:xfrm>
          <a:prstGeom prst="rect">
            <a:avLst/>
          </a:prstGeom>
        </p:spPr>
        <p:txBody>
          <a:bodyPr/>
          <a:lstStyle/>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800"/>
            </a:pPr>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1. Accelerating expansion of the universe</a:t>
            </a:r>
            <a:r>
              <a:rPr sz="2500"/>
              <a:t>.</a:t>
            </a:r>
            <a:endParaRPr sz="2500"/>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2. Anisotropy of the microwave background radiation.</a:t>
            </a:r>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3. Cosmological inflation</a:t>
            </a:r>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4. Additional facts</a:t>
            </a:r>
            <a:endParaRPr sz="1800"/>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1800"/>
            </a:pPr>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2100"/>
            </a:pPr>
            <a:r>
              <a:t>Therefore, keep in mind that the book, this summary, and my expository notes and statements represent a snapshot in time (from the mid 1980s at the latest) —not today's picture.</a:t>
            </a:r>
          </a:p>
          <a:p>
            <a:pPr marL="142875" indent="-1047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2100"/>
            </a:pPr>
            <a:r>
              <a:t>Additionally, I shall not give historical notes or bibliographic citations in my expository notes. </a:t>
            </a:r>
            <a:r>
              <a:rPr sz="1800"/>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22" name="I. The Homogeneous, Isotropic Universe: Its Expansion and Geometrical Structure"/>
          <p:cNvSpPr txBox="1"/>
          <p:nvPr>
            <p:ph type="title"/>
          </p:nvPr>
        </p:nvSpPr>
        <p:spPr>
          <a:xfrm>
            <a:off x="503235" y="301625"/>
            <a:ext cx="9040818"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23" name="1. LOCAL PROPERTIES OF THE HOMOGENEOUS, ISOTROPIC COSMOLOGICAL MODEL…"/>
          <p:cNvSpPr txBox="1"/>
          <p:nvPr>
            <p:ph type="body" idx="1"/>
          </p:nvPr>
        </p:nvSpPr>
        <p:spPr>
          <a:xfrm>
            <a:off x="215899" y="1450975"/>
            <a:ext cx="9659940" cy="5153025"/>
          </a:xfrm>
          <a:prstGeom prst="rect">
            <a:avLst/>
          </a:prstGeom>
        </p:spPr>
        <p:txBody>
          <a:bodyPr/>
          <a:lstStyle/>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r>
              <a:t>1. LOCAL PROPERTIES OF THE HOMOGENEOUS, ISOTROPIC COSMOLOGICAL MODEL</a:t>
            </a: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2. RELATIVISTIC THEORY OF THE HOMOGENEOUS, ISOTROPIC UNIVERSE</a:t>
            </a: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3. THE PROPAGATION OF PHOTONS AND NEUTRINOS; OBSERVATIONAL METHODS FOR TESTING COSMOLOGICAL THEORIES</a:t>
            </a: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4. THE COSMOLOGICAL CONSTANT</a:t>
            </a: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500"/>
            </a:pPr>
          </a:p>
          <a:p>
            <a:pPr marL="184307" indent="-142873"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500"/>
            </a:pP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26" name="I. The Homogeneous, Isotropic Universe: Its Expansion and Geometrical Structure"/>
          <p:cNvSpPr txBox="1"/>
          <p:nvPr>
            <p:ph type="title"/>
          </p:nvPr>
        </p:nvSpPr>
        <p:spPr>
          <a:xfrm>
            <a:off x="503235" y="301625"/>
            <a:ext cx="9040818"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27" name="1. LOCAL PROPERTIES OF THE HOMOGENEOUS, ISOTROPIC COSMOLOGICAL MODEL…"/>
          <p:cNvSpPr txBox="1"/>
          <p:nvPr>
            <p:ph type="body" idx="1"/>
          </p:nvPr>
        </p:nvSpPr>
        <p:spPr>
          <a:xfrm>
            <a:off x="215899" y="1450975"/>
            <a:ext cx="9659940" cy="5153025"/>
          </a:xfrm>
          <a:prstGeom prst="rect">
            <a:avLst/>
          </a:prstGeom>
        </p:spPr>
        <p:txBody>
          <a:bodyPr/>
          <a:lstStyle/>
          <a:p>
            <a:pPr marL="147448" indent="-114301"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solidFill>
                  <a:srgbClr val="1A1A1A"/>
                </a:solidFill>
              </a:defRPr>
            </a:pPr>
          </a:p>
          <a:p>
            <a:pPr marL="147448" indent="-114301"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solidFill>
                  <a:srgbClr val="1A1A1A"/>
                </a:solidFill>
              </a:defRPr>
            </a:pPr>
            <a:r>
              <a:t>1. LOCAL PROPERTIES OF THE HOMOGENEOUS, ISOTROPIC COSMOLOGICAL MODEL</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1.1 The Local Law for the Velocity Distribution</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1.2 The Law of Evolution and the Critical Density</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1.3 The Duration of the Expansion</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1.4 Two Particular Solutions; the Early Stage</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1.5 The Effect of Pressure on the Expansion Law: Qualitatitve Considerations</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1.6 The Equation of Motion</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1.7 The Expansion Time</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1.8 The Early Stages</a:t>
            </a:r>
          </a:p>
          <a:p>
            <a:pPr lvl="1" marL="0" indent="677798"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      Appendix to Section 1.3</a:t>
            </a:r>
          </a:p>
          <a:p>
            <a:pPr marL="147448" indent="-114301"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pPr>
          </a:p>
          <a:p>
            <a:pPr marL="147448" indent="-114301"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pPr>
          </a:p>
          <a:p>
            <a:pPr marL="147448" indent="-114301"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2000"/>
            </a:pPr>
          </a:p>
          <a:p>
            <a:pPr marL="147448" indent="-114301"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2000"/>
            </a:pP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Comments"/>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Comments</a:t>
            </a:r>
          </a:p>
        </p:txBody>
      </p:sp>
      <p:sp>
        <p:nvSpPr>
          <p:cNvPr id="68" name="1. Errors?…"/>
          <p:cNvSpPr txBox="1"/>
          <p:nvPr>
            <p:ph type="body" idx="1"/>
          </p:nvPr>
        </p:nvSpPr>
        <p:spPr>
          <a:xfrm>
            <a:off x="290511" y="1076325"/>
            <a:ext cx="9088440" cy="4111625"/>
          </a:xfrm>
          <a:prstGeom prst="rect">
            <a:avLst/>
          </a:prstGeom>
        </p:spPr>
        <p:txBody>
          <a:bodyPr/>
          <a:lstStyle/>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r>
              <a:t>1. Errors?</a:t>
            </a: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2. At least three installments if you wish.</a:t>
            </a: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3. Subjects for focus in future installments?</a:t>
            </a: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4. Subjects to exclude in future installments?</a:t>
            </a: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pP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0" name="I. The Homogeneous, Isotropic Universe: Its Expansion and Geometrical Structure"/>
          <p:cNvSpPr txBox="1"/>
          <p:nvPr>
            <p:ph type="title"/>
          </p:nvPr>
        </p:nvSpPr>
        <p:spPr>
          <a:xfrm>
            <a:off x="503235" y="301625"/>
            <a:ext cx="9040818"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1" name="2. RELATIVISTIC THEORY OF THE HOMOGENEOUS, ISOTROPIC UNIVERSE…"/>
          <p:cNvSpPr txBox="1"/>
          <p:nvPr>
            <p:ph type="body" idx="1"/>
          </p:nvPr>
        </p:nvSpPr>
        <p:spPr>
          <a:xfrm>
            <a:off x="215899" y="1450975"/>
            <a:ext cx="9659940" cy="5153025"/>
          </a:xfrm>
          <a:prstGeom prst="rect">
            <a:avLst/>
          </a:prstGeom>
        </p:spPr>
        <p:txBody>
          <a:bodyPr/>
          <a:lstStyle/>
          <a:p>
            <a:pPr marL="180210" indent="-139697"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solidFill>
                  <a:srgbClr val="1A1A1A"/>
                </a:solidFill>
              </a:defRPr>
            </a:pPr>
          </a:p>
          <a:p>
            <a:pPr marL="180210" indent="-139697"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solidFill>
                  <a:srgbClr val="1A1A1A"/>
                </a:solidFill>
              </a:defRPr>
            </a:pPr>
            <a:r>
              <a:t>2. </a:t>
            </a:r>
            <a:r>
              <a:rPr>
                <a:solidFill>
                  <a:srgbClr val="000000"/>
                </a:solidFill>
              </a:rPr>
              <a:t>RELATIVISTIC THEORY OF THE HOMOGENEOUS, ISOTROPIC UNIVERSE</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2.1 Einstein's Gravitational Equations and Friedmann's Cosmological Equations</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2.2 Global Geometrical Structure of a Model of the Universe: The Space of Constant Positive Curvatrue</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2.3 The Metric of the Open Model</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2.4 The Limiting Case of Small Matter Density</a:t>
            </a:r>
          </a:p>
          <a:p>
            <a:pPr marL="180210" indent="-139697"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2.5 The Critical-Density Case</a:t>
            </a:r>
          </a:p>
          <a:p>
            <a:pPr marL="180210" indent="-139697"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pPr>
          </a:p>
          <a:p>
            <a:pPr marL="180210" indent="-139697"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pPr>
          </a:p>
          <a:p>
            <a:pPr marL="180210" indent="-139697"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400"/>
            </a:pPr>
          </a:p>
          <a:p>
            <a:pPr marL="180210" indent="-139697"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400"/>
            </a:pP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4" name="I. The Homogeneous, Isotropic Universe: Its Expansion and Geometrical Structure"/>
          <p:cNvSpPr txBox="1"/>
          <p:nvPr>
            <p:ph type="title"/>
          </p:nvPr>
        </p:nvSpPr>
        <p:spPr>
          <a:xfrm>
            <a:off x="503235" y="301625"/>
            <a:ext cx="9040818"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5" name="3. THE PROPAGATION OF PHOTONS AND NEUTRINOS; OBSERVATIONAL METHODS FOR TESTING COSMOLOGICAL THEORIES…"/>
          <p:cNvSpPr txBox="1"/>
          <p:nvPr>
            <p:ph type="body" idx="1"/>
          </p:nvPr>
        </p:nvSpPr>
        <p:spPr>
          <a:xfrm>
            <a:off x="215899" y="1450975"/>
            <a:ext cx="9659940" cy="5153025"/>
          </a:xfrm>
          <a:prstGeom prst="rect">
            <a:avLst/>
          </a:prstGeom>
        </p:spPr>
        <p:txBody>
          <a:bodyPr/>
          <a:lstStyle/>
          <a:p>
            <a:pPr marL="153589" indent="-119060"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solidFill>
                  <a:srgbClr val="1A1A1A"/>
                </a:solidFill>
              </a:defRPr>
            </a:pPr>
          </a:p>
          <a:p>
            <a:pPr marL="153589" indent="-119060"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r>
              <a:t>3. THE PROPAGATION OF PHOTONS AND NEUTRINOS; OBSERVATIONAL METHODS FOR TESTING COSMOLOGICAL THEORIES</a:t>
            </a:r>
          </a:p>
          <a:p>
            <a:pPr lvl="1" marL="0" indent="706038"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3.1 The Redshift and Momentum Decrease</a:t>
            </a:r>
          </a:p>
          <a:p>
            <a:pPr lvl="1" marL="0" indent="706038"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3.2 Observable Quantities and the Horizon</a:t>
            </a:r>
          </a:p>
          <a:p>
            <a:pPr marL="153589" indent="-119060"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3.3 Graphs and Formulae for Functions Which Determine Observable Quantities</a:t>
            </a:r>
          </a:p>
          <a:p>
            <a:pPr lvl="1" marL="0" indent="706038"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3.4 Working Formulae as Functions of the Redshift z</a:t>
            </a:r>
          </a:p>
          <a:p>
            <a:pPr lvl="1" marL="0" indent="706038"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3.5 The First Approximation and Euclidean Space; the Deceleration Parameter</a:t>
            </a:r>
          </a:p>
          <a:p>
            <a:pPr lvl="1" marL="0" indent="706038"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3.6 The Distribution with Respect to Apparent Magnitude</a:t>
            </a:r>
          </a:p>
          <a:p>
            <a:pPr lvl="1" marL="0" indent="706038"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3.7 On the Possibility of Choosing among Cosmological Models by Observations of Distant Objects</a:t>
            </a:r>
          </a:p>
          <a:p>
            <a:pPr marL="153589" indent="-119060"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p>
          <a:p>
            <a:pPr marL="153589" indent="-119060"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p>
          <a:p>
            <a:pPr marL="153589" indent="-119060"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2100"/>
            </a:pPr>
          </a:p>
          <a:p>
            <a:pPr marL="153589" indent="-119060"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2100"/>
            </a:pPr>
            <a: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8" name="I. The Homogeneous, Isotropic Universe: Its Expansion and Geometrical Structure"/>
          <p:cNvSpPr txBox="1"/>
          <p:nvPr>
            <p:ph type="title"/>
          </p:nvPr>
        </p:nvSpPr>
        <p:spPr>
          <a:xfrm>
            <a:off x="503235" y="301625"/>
            <a:ext cx="9040818"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9" name="3. THE PROPAGATION OF PHOTONS AND NEUTRINOS; OBSERVATIONAL METHODS FOR TESTING COSMOLOGICAL THEORIES (continued)…"/>
          <p:cNvSpPr txBox="1"/>
          <p:nvPr>
            <p:ph type="body" idx="1"/>
          </p:nvPr>
        </p:nvSpPr>
        <p:spPr>
          <a:xfrm>
            <a:off x="215899" y="1450975"/>
            <a:ext cx="9659940" cy="5153025"/>
          </a:xfrm>
          <a:prstGeom prst="rect">
            <a:avLst/>
          </a:prstGeom>
        </p:spPr>
        <p:txBody>
          <a:bodyPr/>
          <a:lstStyle/>
          <a:p>
            <a:pPr marL="176115" indent="-136523" defTabSz="393190">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solidFill>
                  <a:srgbClr val="1A1A1A"/>
                </a:solidFill>
              </a:defRPr>
            </a:pPr>
          </a:p>
          <a:p>
            <a:pPr marL="176115" indent="-136523" defTabSz="393190">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r>
              <a:t>3. THE PROPAGATION OF PHOTONS AND NEUTRINOS; OBSERVATIONAL METHODS FOR TESTING COSMOLOGICAL THEORIES (continued)</a:t>
            </a:r>
          </a:p>
          <a:p>
            <a:pPr lvl="1" marL="0" indent="809592" defTabSz="393190">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3.8 The Evolution of Radio Sources</a:t>
            </a:r>
          </a:p>
          <a:p>
            <a:pPr lvl="1" marL="0" indent="809592" defTabSz="393190">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3.9  The Determination of H</a:t>
            </a:r>
            <a:r>
              <a:rPr baseline="-37395"/>
              <a:t>0</a:t>
            </a:r>
            <a:r>
              <a:t> and q</a:t>
            </a:r>
            <a:r>
              <a:rPr baseline="-37395"/>
              <a:t>0</a:t>
            </a:r>
            <a:r>
              <a:t> from Observations</a:t>
            </a:r>
          </a:p>
          <a:p>
            <a:pPr lvl="1" marL="0" indent="809592" defTabSz="393190">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3.10 Observable Quantities in a Universe That Is Homogeneous Only on the Average</a:t>
            </a:r>
          </a:p>
          <a:p>
            <a:pPr lvl="1" marL="0" indent="809592" defTabSz="393190">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3.11 Kinetic Equations for Photons</a:t>
            </a:r>
          </a:p>
          <a:p>
            <a:pPr lvl="1" marL="0" indent="809592" defTabSz="393190">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3.12 Is the Redshift Unambiguously Explained by the Expansion of the Universe?</a:t>
            </a:r>
          </a:p>
          <a:p>
            <a:pPr marL="176115" indent="-136523" defTabSz="393190">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p>
          <a:p>
            <a:pPr marL="176115" indent="-136523" defTabSz="393190">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p>
          <a:p>
            <a:pPr marL="176115" indent="-136523" defTabSz="393190">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400"/>
            </a:pPr>
          </a:p>
          <a:p>
            <a:pPr marL="176115" indent="-136523" defTabSz="393190">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400"/>
            </a:pP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42" name="I. The Homogeneous, Isotropic Universe: Its Expansion and Geometrical Structure"/>
          <p:cNvSpPr txBox="1"/>
          <p:nvPr>
            <p:ph type="title"/>
          </p:nvPr>
        </p:nvSpPr>
        <p:spPr>
          <a:xfrm>
            <a:off x="503235" y="301625"/>
            <a:ext cx="9040818"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43" name="4. THE COSMOLOGICAL CONSTANT…"/>
          <p:cNvSpPr txBox="1"/>
          <p:nvPr>
            <p:ph type="body" idx="1"/>
          </p:nvPr>
        </p:nvSpPr>
        <p:spPr>
          <a:xfrm>
            <a:off x="215899" y="1450975"/>
            <a:ext cx="9659940" cy="5153025"/>
          </a:xfrm>
          <a:prstGeom prst="rect">
            <a:avLst/>
          </a:prstGeom>
        </p:spPr>
        <p:txBody>
          <a:bodyPr/>
          <a:lstStyle/>
          <a:p>
            <a:pPr marL="188404" indent="-146049"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solidFill>
                  <a:srgbClr val="1A1A1A"/>
                </a:solidFill>
              </a:defRPr>
            </a:pPr>
          </a:p>
          <a:p>
            <a:pPr marL="188404" indent="-146049"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r>
              <a:t>4. THE COSMOLOGICAL CONSTANT </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4.1 Does the Cosmological Constant Differ from Zero</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4.2 Cosmological Models with the </a:t>
            </a:r>
            <a:r>
              <a:rPr>
                <a:latin typeface="Symbol"/>
                <a:ea typeface="Symbol"/>
                <a:cs typeface="Symbol"/>
                <a:sym typeface="Symbol"/>
              </a:rPr>
              <a:t>L</a:t>
            </a:r>
            <a:r>
              <a:t> Term</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Appendix to Part I: The Semiclosed Model and the Physical Interpretation of the Kruskal Metric</a:t>
            </a:r>
          </a:p>
          <a:p>
            <a:pPr marL="188404" indent="-146049"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p>
          <a:p>
            <a:pPr marL="188404" indent="-146049"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p>
          <a:p>
            <a:pPr marL="188404" indent="-146049"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500"/>
            </a:pPr>
          </a:p>
          <a:p>
            <a:pPr marL="188404" indent="-146049"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500"/>
            </a:pP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46"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47" name="5. INTRODUCTION TO PART II…"/>
          <p:cNvSpPr txBox="1"/>
          <p:nvPr>
            <p:ph type="body" idx="1"/>
          </p:nvPr>
        </p:nvSpPr>
        <p:spPr>
          <a:xfrm>
            <a:off x="160336" y="1533525"/>
            <a:ext cx="9659940" cy="5153025"/>
          </a:xfrm>
          <a:prstGeom prst="rect">
            <a:avLst/>
          </a:prstGeom>
        </p:spPr>
        <p:txBody>
          <a:bodyPr/>
          <a:lstStyle/>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r>
              <a:t>5. INTRODUCTION TO PART II</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6. THERMODYNAMIC EQUILIBRIUM AT THE BEGINNING OF THE </a:t>
            </a:r>
            <a:r>
              <a:rPr>
                <a:solidFill>
                  <a:srgbClr val="1A1A1A"/>
                </a:solidFill>
              </a:rPr>
              <a:t>COSMOLOGICAL EXPANSION</a:t>
            </a:r>
            <a:r>
              <a:t> </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7. THE KINETICS OF ELEMENTARY-PARTICLE PROCESSES</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8. THE RADIATION-DOMINATED PLASMA AND THE RELIC RADIATION</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0" name="II. Physical Processes in the Hot Universe"/>
          <p:cNvSpPr txBox="1"/>
          <p:nvPr>
            <p:ph type="title"/>
          </p:nvPr>
        </p:nvSpPr>
        <p:spPr>
          <a:xfrm>
            <a:off x="365125" y="301625"/>
            <a:ext cx="9372600" cy="1231900"/>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lvl1pPr>
          </a:lstStyle>
          <a:p>
            <a:pPr/>
            <a:r>
              <a:t>II. Physical Processes in the Hot Universe</a:t>
            </a:r>
          </a:p>
        </p:txBody>
      </p:sp>
      <p:sp>
        <p:nvSpPr>
          <p:cNvPr id="151" name="5. INTRODUCTION TO PART II…"/>
          <p:cNvSpPr txBox="1"/>
          <p:nvPr>
            <p:ph type="body" idx="1"/>
          </p:nvPr>
        </p:nvSpPr>
        <p:spPr>
          <a:xfrm>
            <a:off x="215899" y="1450975"/>
            <a:ext cx="9659940" cy="4310063"/>
          </a:xfrm>
          <a:prstGeom prst="rect">
            <a:avLst/>
          </a:prstGeom>
        </p:spPr>
        <p:txBody>
          <a:bodyPr/>
          <a:lstStyle/>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r>
              <a:t>5. INTRODUCTION TO PART II</a:t>
            </a: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r>
              <a:t> </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5.1 Introductory Remarks and Historical Review</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5.2 Electromagnetic Radiation in the Universe—a Review of the Observations</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5.3 Observational Proof of the Existence of the Relic Radiation (RR)</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4" name="II. Physical Processes in the Hot Universe"/>
          <p:cNvSpPr txBox="1"/>
          <p:nvPr>
            <p:ph type="title"/>
          </p:nvPr>
        </p:nvSpPr>
        <p:spPr>
          <a:xfrm>
            <a:off x="365125" y="301625"/>
            <a:ext cx="9372600" cy="1231900"/>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lvl1pPr>
          </a:lstStyle>
          <a:p>
            <a:pPr/>
            <a:r>
              <a:t>II. Physical Processes in the Hot Universe</a:t>
            </a:r>
          </a:p>
        </p:txBody>
      </p:sp>
      <p:sp>
        <p:nvSpPr>
          <p:cNvPr id="155" name="5. INTRODUCTION TO PART II…"/>
          <p:cNvSpPr txBox="1"/>
          <p:nvPr>
            <p:ph type="body" idx="1"/>
          </p:nvPr>
        </p:nvSpPr>
        <p:spPr>
          <a:xfrm>
            <a:off x="215899" y="1450975"/>
            <a:ext cx="9659940" cy="4310063"/>
          </a:xfrm>
          <a:prstGeom prst="rect">
            <a:avLst/>
          </a:prstGeom>
        </p:spPr>
        <p:txBody>
          <a:bodyPr/>
          <a:lstStyle/>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r>
              <a:t>5. INTRODUCTION TO PART II</a:t>
            </a: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r>
              <a:t> </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5.1 Introductory Remarks and Historical Review</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5.2 Electromagnetic Radiation in the Universe—a Review of the Observations</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5.3 Observational Proof of the Existence of the Relic Radiation (RR)</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p>
          <a:p>
            <a:pPr marL="141303" indent="-109537"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8"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59" name="Double-click to edit"/>
          <p:cNvSpPr txBox="1"/>
          <p:nvPr>
            <p:ph type="body" idx="1"/>
          </p:nvPr>
        </p:nvSpPr>
        <p:spPr>
          <a:xfrm>
            <a:off x="160336" y="1533525"/>
            <a:ext cx="9659940"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60" name="6. THERMODYNAMIC EQUILIBRIUM AT THE BEGINNING OF THE COSMOLOGICAL EXPANSION…"/>
          <p:cNvSpPr txBox="1"/>
          <p:nvPr/>
        </p:nvSpPr>
        <p:spPr>
          <a:xfrm>
            <a:off x="160886" y="2020885"/>
            <a:ext cx="9569940" cy="3997492"/>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6. </a:t>
            </a:r>
            <a:r>
              <a:rPr>
                <a:solidFill>
                  <a:srgbClr val="000000"/>
                </a:solidFill>
              </a:rPr>
              <a:t>THERMODYNAMIC EQUILIBRIUM AT THE BEGINNING OF THE </a:t>
            </a:r>
            <a:r>
              <a:t>COSMOLOGICAL EXPANSION</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6.1 Basic Epochs in the Evolution of the Hot Universe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6.2 The Cosmological </a:t>
            </a:r>
            <a:r>
              <a:rPr sz="2400"/>
              <a:t>Expansion of the High-Temperature Plasma and the Condition of Thermodynamic Equilibrium</a:t>
            </a:r>
            <a:endParaRPr sz="2400"/>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6.3 The Hadron Era in the Evolution of the Universe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6.4 Hagedorn's Theory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6.5 The Equilibrium Concentration of Nucleon and Antinucleons in the Charge-asymmetric Universe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63"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64" name="Double-click to edit"/>
          <p:cNvSpPr txBox="1"/>
          <p:nvPr>
            <p:ph type="body" idx="1"/>
          </p:nvPr>
        </p:nvSpPr>
        <p:spPr>
          <a:xfrm>
            <a:off x="160336" y="1533525"/>
            <a:ext cx="9659940"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65" name="7. THE KINETICS OF ELEMENTARY-PARTICLE PROCESSES…"/>
          <p:cNvSpPr txBox="1"/>
          <p:nvPr/>
        </p:nvSpPr>
        <p:spPr>
          <a:xfrm>
            <a:off x="160886" y="2020885"/>
            <a:ext cx="9569940" cy="378210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7. </a:t>
            </a:r>
            <a:r>
              <a:rPr>
                <a:solidFill>
                  <a:srgbClr val="000000"/>
                </a:solidFill>
              </a:rPr>
              <a:t>THE KINETICS OF ELEMENTARY-PARTICLE PROCESSES</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7.1 Neutrinos in the Theory of the Hot Universe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7.2 Cosmological </a:t>
            </a:r>
            <a:r>
              <a:rPr sz="2400"/>
              <a:t>Gravitational Waves</a:t>
            </a:r>
            <a:endParaRPr sz="2400"/>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7.3 Antinucleons in the Hot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7.4 Relic Quarks in the Hot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7.5 Nucleosynthesis in the Hot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7.6 A Comparison of the Observational Data on the Distribution of Light Elements in the Universe with the Predictions of Theory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68" name="Double-click to edit"/>
          <p:cNvSpPr txBox="1"/>
          <p:nvPr>
            <p:ph type="title"/>
          </p:nvPr>
        </p:nvSpPr>
        <p:spPr>
          <a:xfrm>
            <a:off x="503236" y="301625"/>
            <a:ext cx="8990015" cy="1181100"/>
          </a:xfrm>
          <a:prstGeom prst="rect">
            <a:avLst/>
          </a:prstGeom>
        </p:spPr>
        <p:txBody>
          <a:bodyPr/>
          <a:lstStyle/>
          <a:p>
            <a:pPr/>
          </a:p>
        </p:txBody>
      </p:sp>
      <p:sp>
        <p:nvSpPr>
          <p:cNvPr id="169" name="Double-click to edit"/>
          <p:cNvSpPr txBox="1"/>
          <p:nvPr>
            <p:ph type="body" idx="1"/>
          </p:nvPr>
        </p:nvSpPr>
        <p:spPr>
          <a:xfrm>
            <a:off x="503236" y="1768475"/>
            <a:ext cx="8990015" cy="4965700"/>
          </a:xfrm>
          <a:prstGeom prst="rect">
            <a:avLst/>
          </a:prstGeom>
        </p:spPr>
        <p:txBody>
          <a:bodyPr/>
          <a:lstStyle/>
          <a:p>
            <a:pPr/>
          </a:p>
        </p:txBody>
      </p:sp>
      <p:pic>
        <p:nvPicPr>
          <p:cNvPr id="170" name="image.png" descr="image.png"/>
          <p:cNvPicPr>
            <a:picLocks noChangeAspect="1"/>
          </p:cNvPicPr>
          <p:nvPr/>
        </p:nvPicPr>
        <p:blipFill>
          <a:blip r:embed="rId2">
            <a:extLst/>
          </a:blip>
          <a:stretch>
            <a:fillRect/>
          </a:stretch>
        </p:blipFill>
        <p:spPr>
          <a:xfrm>
            <a:off x="1320800" y="303210"/>
            <a:ext cx="9063040" cy="755967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Publication History"/>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Publication History</a:t>
            </a:r>
          </a:p>
        </p:txBody>
      </p:sp>
      <p:sp>
        <p:nvSpPr>
          <p:cNvPr id="71" name="1. Relyativistskaya Astrofizika (Relativistic Astrophysics)—Russian original; Nauka, 1967.…"/>
          <p:cNvSpPr txBox="1"/>
          <p:nvPr>
            <p:ph type="body" idx="1"/>
          </p:nvPr>
        </p:nvSpPr>
        <p:spPr>
          <a:xfrm>
            <a:off x="365124" y="1020760"/>
            <a:ext cx="9088440" cy="4111630"/>
          </a:xfrm>
          <a:prstGeom prst="rect">
            <a:avLst/>
          </a:prstGeom>
        </p:spPr>
        <p:txBody>
          <a:bodyPr/>
          <a:lstStyle/>
          <a:p>
            <a:pPr marL="195260" indent="-166621"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solidFill>
                  <a:srgbClr val="004586"/>
                </a:solidFill>
              </a:defRPr>
            </a:pPr>
            <a:r>
              <a:t>1. Relyativistskaya Astrofizika</a:t>
            </a:r>
            <a:r>
              <a:rPr i="0"/>
              <a:t> (Relativistic Astrophysics)—Russian original; Nauka, 1967.</a:t>
            </a:r>
          </a:p>
          <a:p>
            <a:pPr marL="195260" indent="-166621"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2. Relativistic Astrophysics: Volume 1, Stars and Relativity--</a:t>
            </a:r>
            <a:r>
              <a:rPr i="0"/>
              <a:t>English translation of the first part of the 1967 Russian original, revised and enlarged by the authors; translated by Eli Arlock, edited by Kip S. Thorne and W. David Arnett; The University of Chicago Press, 1971.</a:t>
            </a:r>
          </a:p>
          <a:p>
            <a:pPr marL="195260" indent="-166621"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3. Stroenie i Evolutsiya Vselennoy</a:t>
            </a:r>
            <a:r>
              <a:rPr i="0"/>
              <a:t> (The Structure and Evolution of the Universe)--Russian original, 1975.</a:t>
            </a:r>
          </a:p>
          <a:p>
            <a:pPr marL="195260" indent="-166621"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4. Relativistic Astrophysics: Volume 2, The Structure and Evolution of the Universe--</a:t>
            </a:r>
            <a:r>
              <a:rPr i="0"/>
              <a:t>English translation of the 1975 Russian original, revised and enlarged by the authors; translated by Leslie Fishbone, edited by Gary Steigman; The University of Chicago Press, 1983. </a:t>
            </a:r>
          </a:p>
          <a:p>
            <a:pPr marL="195260" indent="-166621"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sz="1800"/>
            </a:pPr>
            <a:r>
              <a:t>_________</a:t>
            </a:r>
          </a:p>
          <a:p>
            <a:pPr marL="195260" indent="-166621"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sz="1800"/>
            </a:pPr>
            <a:r>
              <a:t>* Book 4 in the list is the basis for this presentation.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73" name="Double-click to edit"/>
          <p:cNvSpPr txBox="1"/>
          <p:nvPr>
            <p:ph type="title"/>
          </p:nvPr>
        </p:nvSpPr>
        <p:spPr>
          <a:xfrm>
            <a:off x="503236" y="301625"/>
            <a:ext cx="8990015" cy="1181100"/>
          </a:xfrm>
          <a:prstGeom prst="rect">
            <a:avLst/>
          </a:prstGeom>
        </p:spPr>
        <p:txBody>
          <a:bodyPr/>
          <a:lstStyle/>
          <a:p>
            <a:pPr/>
          </a:p>
        </p:txBody>
      </p:sp>
      <p:sp>
        <p:nvSpPr>
          <p:cNvPr id="174" name="Double-click to edit"/>
          <p:cNvSpPr txBox="1"/>
          <p:nvPr>
            <p:ph type="body" idx="1"/>
          </p:nvPr>
        </p:nvSpPr>
        <p:spPr>
          <a:xfrm>
            <a:off x="503236" y="1768475"/>
            <a:ext cx="8990015" cy="4965700"/>
          </a:xfrm>
          <a:prstGeom prst="rect">
            <a:avLst/>
          </a:prstGeom>
        </p:spPr>
        <p:txBody>
          <a:bodyPr/>
          <a:lstStyle/>
          <a:p>
            <a:pPr/>
          </a:p>
        </p:txBody>
      </p:sp>
      <p:pic>
        <p:nvPicPr>
          <p:cNvPr id="175" name="image.png" descr="image.png"/>
          <p:cNvPicPr>
            <a:picLocks noChangeAspect="1"/>
          </p:cNvPicPr>
          <p:nvPr/>
        </p:nvPicPr>
        <p:blipFill>
          <a:blip r:embed="rId2">
            <a:extLst/>
          </a:blip>
          <a:stretch>
            <a:fillRect/>
          </a:stretch>
        </p:blipFill>
        <p:spPr>
          <a:xfrm>
            <a:off x="2495550" y="49212"/>
            <a:ext cx="5403850" cy="755967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78"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79" name="Double-click to edit"/>
          <p:cNvSpPr txBox="1"/>
          <p:nvPr>
            <p:ph type="body" idx="1"/>
          </p:nvPr>
        </p:nvSpPr>
        <p:spPr>
          <a:xfrm>
            <a:off x="160336" y="1533525"/>
            <a:ext cx="9659940"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80" name="8. THE RADIATION-DOMINATED PLASMA AND THE RELIC RADIATION…"/>
          <p:cNvSpPr txBox="1"/>
          <p:nvPr/>
        </p:nvSpPr>
        <p:spPr>
          <a:xfrm>
            <a:off x="227561" y="1371600"/>
            <a:ext cx="9569940" cy="618726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8. </a:t>
            </a:r>
            <a:r>
              <a:rPr>
                <a:solidFill>
                  <a:srgbClr val="000000"/>
                </a:solidFill>
              </a:rPr>
              <a:t>THE RADIATION-DOMINATED PLASMA AND THE RELIC RADIATION</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8.1 Introduction and General Review</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8.2 Recombination: Equilibrium and Kinetics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8.3 The Interaction between the Electrons and the Photons in the Dilute Plasma</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8.4 The Effect of the Electrons on the Radiation Spectrum</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8.5 Early Energy Release and Quasi-Equilibrium</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8.6 When Does the Relic Radiation Arise?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8.7 Late Energy Release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8.8 The Intergalactic Gas: Its Radiation and Density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8.9 Radio Emission by the Ionized Intergalactic Gas and the Epoch of Neutral Hydrogen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8.10 The Interaction of Cosmic Rays with the Relic Radiation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83" name="Double-click to edit"/>
          <p:cNvSpPr txBox="1"/>
          <p:nvPr>
            <p:ph type="title"/>
          </p:nvPr>
        </p:nvSpPr>
        <p:spPr>
          <a:xfrm>
            <a:off x="503236" y="301625"/>
            <a:ext cx="8990015" cy="1181100"/>
          </a:xfrm>
          <a:prstGeom prst="rect">
            <a:avLst/>
          </a:prstGeom>
        </p:spPr>
        <p:txBody>
          <a:bodyPr/>
          <a:lstStyle/>
          <a:p>
            <a:pPr/>
          </a:p>
        </p:txBody>
      </p:sp>
      <p:sp>
        <p:nvSpPr>
          <p:cNvPr id="184" name="Double-click to edit"/>
          <p:cNvSpPr txBox="1"/>
          <p:nvPr>
            <p:ph type="body" idx="1"/>
          </p:nvPr>
        </p:nvSpPr>
        <p:spPr>
          <a:xfrm>
            <a:off x="503236" y="1768475"/>
            <a:ext cx="8990015" cy="4965700"/>
          </a:xfrm>
          <a:prstGeom prst="rect">
            <a:avLst/>
          </a:prstGeom>
        </p:spPr>
        <p:txBody>
          <a:bodyPr/>
          <a:lstStyle/>
          <a:p>
            <a:pPr/>
          </a:p>
        </p:txBody>
      </p:sp>
      <p:pic>
        <p:nvPicPr>
          <p:cNvPr id="185" name="image.png" descr="image.png"/>
          <p:cNvPicPr>
            <a:picLocks noChangeAspect="1"/>
          </p:cNvPicPr>
          <p:nvPr/>
        </p:nvPicPr>
        <p:blipFill>
          <a:blip r:embed="rId2">
            <a:extLst/>
          </a:blip>
          <a:stretch>
            <a:fillRect/>
          </a:stretch>
        </p:blipFill>
        <p:spPr>
          <a:xfrm>
            <a:off x="2752725" y="49212"/>
            <a:ext cx="4889500" cy="7559676"/>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88"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189" name="9. INTRODUCTION TO PART III…"/>
          <p:cNvSpPr txBox="1"/>
          <p:nvPr>
            <p:ph type="body" idx="1"/>
          </p:nvPr>
        </p:nvSpPr>
        <p:spPr>
          <a:xfrm>
            <a:off x="160336" y="1506535"/>
            <a:ext cx="9659940" cy="5153030"/>
          </a:xfrm>
          <a:prstGeom prst="rect">
            <a:avLst/>
          </a:prstGeom>
        </p:spPr>
        <p:txBody>
          <a:bodyPr/>
          <a:lstStyle/>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9. INTRODUCTION TO PART III</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10. GRAVITATIONAL INSTABILITY IN NEWTONIAN THEORY </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11. INSTABILITY IN THE HOT MODEL</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12. GRAVITATIONAL INSTABILITY IN THE GENERAL THEORY OF RELATIVITY</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13. STATISTICAL THEORY</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14. THE NONLINEAR THEORY OF PERTURBATIONS AND THERMAL INSTABILITY</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15. THEORIES OF GALAXY FORMATION</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16. RESEARCH ON PERTURBATIONS USING THE RELIC RADIATION</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17. GRAVITATIONAL WAVES IN COSMOLOGY</a:t>
            </a: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2200"/>
            </a:pPr>
          </a:p>
          <a:p>
            <a:pPr marL="167924" indent="-130173"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2200"/>
            </a:pPr>
            <a:r>
              <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92"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193" name="Double-click to edit"/>
          <p:cNvSpPr txBox="1"/>
          <p:nvPr>
            <p:ph type="body" idx="1"/>
          </p:nvPr>
        </p:nvSpPr>
        <p:spPr>
          <a:xfrm>
            <a:off x="-1006476" y="1797050"/>
            <a:ext cx="9659940"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94" name="9. INTRODUCTION TO PART III…"/>
          <p:cNvSpPr txBox="1"/>
          <p:nvPr/>
        </p:nvSpPr>
        <p:spPr>
          <a:xfrm>
            <a:off x="205336" y="1371599"/>
            <a:ext cx="9830291" cy="531609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9. </a:t>
            </a:r>
            <a:r>
              <a:rPr>
                <a:solidFill>
                  <a:srgbClr val="000000"/>
                </a:solidFill>
              </a:rPr>
              <a:t>INTRODUCTION TO PART III</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10. GRAVITATIONAL INSTABILITY IN NEWTONIAN THEORY</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10.1 Jeans's Theory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10.2 The Instabilty of Expanding, Homogeneous Matter</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10.3 Large-Scale Perturbations; the Self-Similar Solution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10.4 A View of Perturbations as Variations in the Parameters of a Solution; the Evolution of Perturbations in a Nonflat (Ω ≠ 1)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10.5 Formulae Describing the Evolution of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10.6 Numerical Estimates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10.7 The Instability of a Collisonless, Self-Gravitating Gas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97" name="Equations of Hydrodynamics and  of Perturbation Solution"/>
          <p:cNvSpPr txBox="1"/>
          <p:nvPr>
            <p:ph type="title"/>
          </p:nvPr>
        </p:nvSpPr>
        <p:spPr>
          <a:xfrm>
            <a:off x="503237" y="268286"/>
            <a:ext cx="8988426" cy="1246189"/>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t>Equations of Hydrodynamics and </a:t>
            </a:r>
            <a:br/>
            <a:r>
              <a:t>of Perturbation Solution</a:t>
            </a:r>
          </a:p>
        </p:txBody>
      </p:sp>
      <p:sp>
        <p:nvSpPr>
          <p:cNvPr id="198" name="Double-click to edit"/>
          <p:cNvSpPr txBox="1"/>
          <p:nvPr>
            <p:ph type="body" sz="half" idx="1"/>
          </p:nvPr>
        </p:nvSpPr>
        <p:spPr>
          <a:xfrm>
            <a:off x="503237" y="1768475"/>
            <a:ext cx="4386263" cy="4935538"/>
          </a:xfrm>
          <a:prstGeom prst="rect">
            <a:avLst/>
          </a:prstGeom>
        </p:spPr>
        <p:txBody>
          <a:bodyPr/>
          <a:lstStyle/>
          <a:p>
            <a:pPr/>
          </a:p>
        </p:txBody>
      </p:sp>
      <p:sp>
        <p:nvSpPr>
          <p:cNvPr id="199" name="Rectangle"/>
          <p:cNvSpPr/>
          <p:nvPr>
            <p:ph type="body" idx="21"/>
          </p:nvPr>
        </p:nvSpPr>
        <p:spPr>
          <a:xfrm>
            <a:off x="5108575" y="1768475"/>
            <a:ext cx="4386263" cy="4935538"/>
          </a:xfrm>
          <a:prstGeom prst="rect">
            <a:avLst/>
          </a:prstGeom>
        </p:spPr>
        <p:txBody>
          <a:bodyPr/>
          <a:lstStyle/>
          <a:p>
            <a:pPr/>
          </a:p>
        </p:txBody>
      </p:sp>
      <p:pic>
        <p:nvPicPr>
          <p:cNvPr id="200" name="image.png" descr="image.png"/>
          <p:cNvPicPr>
            <a:picLocks noChangeAspect="1"/>
          </p:cNvPicPr>
          <p:nvPr/>
        </p:nvPicPr>
        <p:blipFill>
          <a:blip r:embed="rId2">
            <a:extLst/>
          </a:blip>
          <a:stretch>
            <a:fillRect/>
          </a:stretch>
        </p:blipFill>
        <p:spPr>
          <a:xfrm>
            <a:off x="58735" y="2835275"/>
            <a:ext cx="4238630" cy="3382963"/>
          </a:xfrm>
          <a:prstGeom prst="rect">
            <a:avLst/>
          </a:prstGeom>
          <a:ln w="12700">
            <a:miter lim="400000"/>
          </a:ln>
        </p:spPr>
      </p:pic>
      <p:pic>
        <p:nvPicPr>
          <p:cNvPr id="201" name="image.png" descr="image.png"/>
          <p:cNvPicPr>
            <a:picLocks noChangeAspect="1"/>
          </p:cNvPicPr>
          <p:nvPr/>
        </p:nvPicPr>
        <p:blipFill>
          <a:blip r:embed="rId3">
            <a:extLst/>
          </a:blip>
          <a:stretch>
            <a:fillRect/>
          </a:stretch>
        </p:blipFill>
        <p:spPr>
          <a:xfrm>
            <a:off x="4572000" y="3017835"/>
            <a:ext cx="5394325" cy="306864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04"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05" name="Double-click to edit"/>
          <p:cNvSpPr txBox="1"/>
          <p:nvPr>
            <p:ph type="body" idx="1"/>
          </p:nvPr>
        </p:nvSpPr>
        <p:spPr>
          <a:xfrm>
            <a:off x="-1006476" y="1797050"/>
            <a:ext cx="9659940"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06" name="11. INSTABILITY IN THE HOT MODEL…"/>
          <p:cNvSpPr txBox="1"/>
          <p:nvPr/>
        </p:nvSpPr>
        <p:spPr>
          <a:xfrm>
            <a:off x="113261" y="1833560"/>
            <a:ext cx="9830291" cy="4345552"/>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11. INSTABILITY IN THE HOT MODEL</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11.1 Conditions for the Growth of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11.2 Dissipative Processes and the Decay of Adiabatic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11.3 The Interactions of Perturbations with Free Particles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11.4 Entropy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11.5 Rotational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11.6 Matching Perturbations When the Equation of State Changes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tretch>
            <a:fillRect/>
          </a:stretch>
        </p:blipFill>
        <p:spPr>
          <a:xfrm>
            <a:off x="1036898" y="0"/>
            <a:ext cx="7832205" cy="75565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1480042" y="0"/>
            <a:ext cx="7276113" cy="75565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2">
            <a:extLst/>
          </a:blip>
          <a:stretch>
            <a:fillRect/>
          </a:stretch>
        </p:blipFill>
        <p:spPr>
          <a:xfrm>
            <a:off x="1545485" y="-260350"/>
            <a:ext cx="7483896" cy="75565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Retrospective"/>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Retrospective  </a:t>
            </a:r>
          </a:p>
        </p:txBody>
      </p:sp>
      <p:sp>
        <p:nvSpPr>
          <p:cNvPr id="74" name="5. My Universe: Selected Reviews, by Ya. B. Zel'dovich with others; ed. by Ya. B. Zel'dovich, B. Ya. Zel'dovich and M. V. Sazhin; translated from the original Russian by M. V. Sazhin; 1992, Harwood Academic Publishers.…"/>
          <p:cNvSpPr txBox="1"/>
          <p:nvPr>
            <p:ph type="body" idx="1"/>
          </p:nvPr>
        </p:nvSpPr>
        <p:spPr>
          <a:xfrm>
            <a:off x="731836" y="1463675"/>
            <a:ext cx="9088440" cy="4111625"/>
          </a:xfrm>
          <a:prstGeom prst="rect">
            <a:avLst/>
          </a:prstGeom>
        </p:spPr>
        <p:txBody>
          <a:bodyPr/>
          <a:lstStyle/>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200">
                <a:solidFill>
                  <a:srgbClr val="004586"/>
                </a:solidFill>
              </a:defRPr>
            </a:pPr>
            <a:r>
              <a:t>5. My Universe: Selected Reviews, by Ya. B. Zel'dovich with others; ed</a:t>
            </a:r>
            <a:r>
              <a:rPr i="0"/>
              <a:t>. by Ya. B. Zel'dovich, B. Ya. Zel'dovich and M. V. Sazhin; translated from the original Russian by M. V. Sazhin; 1992, Harwood Academic Publishers.</a:t>
            </a: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solidFill>
                  <a:srgbClr val="004586"/>
                </a:solidFill>
              </a:defRPr>
            </a:pPr>
          </a:p>
          <a:p>
            <a:pPr marL="238125" indent="-203200" algn="ctr">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b="1" sz="3600">
                <a:solidFill>
                  <a:srgbClr val="004586"/>
                </a:solidFill>
              </a:defRPr>
            </a:pPr>
            <a:r>
              <a:t>Review of Book 4 </a:t>
            </a:r>
          </a:p>
          <a:p>
            <a:pPr marL="238125" indent="-203200">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solidFill>
                  <a:srgbClr val="004586"/>
                </a:solidFill>
              </a:defRPr>
            </a:pPr>
            <a:r>
              <a:t>Joseph Silk in </a:t>
            </a:r>
            <a:r>
              <a:rPr i="1"/>
              <a:t>Science</a:t>
            </a:r>
            <a:r>
              <a:t>, Vol. 223, 10 Feb. 1984.</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extLst/>
          </a:blip>
          <a:stretch>
            <a:fillRect/>
          </a:stretch>
        </p:blipFill>
        <p:spPr>
          <a:xfrm>
            <a:off x="2595302" y="-416984"/>
            <a:ext cx="5468931" cy="75565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17"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18" name="Double-click to edit"/>
          <p:cNvSpPr txBox="1"/>
          <p:nvPr>
            <p:ph type="body" idx="1"/>
          </p:nvPr>
        </p:nvSpPr>
        <p:spPr>
          <a:xfrm>
            <a:off x="-1006476" y="1797050"/>
            <a:ext cx="9659940"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19" name="12. GRAVITATIONAL INSTABILITY IN THE GENERAL THEORY OF RELATIVITY…"/>
          <p:cNvSpPr txBox="1"/>
          <p:nvPr/>
        </p:nvSpPr>
        <p:spPr>
          <a:xfrm>
            <a:off x="113261" y="1833561"/>
            <a:ext cx="9830291" cy="618726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12. GRAVITATIONAL INSTABILITY IN THE GENERAL THEORY OF RELATIVITY</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12.1 General Principles and Equations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12.2 Classification of the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12.3 Scalar Perturbations with Free Particles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12.4 Vector (Rotational)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12.5 Tensor Perturbations and Gravitational Waves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12.6 Entropy Perturbations in Relativistic Theory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12.7 The Quasi-Isotropic Solution and the Hypothesis of a Uniform Distribution of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12.8 Long-Wavelength Perturbations and Their Representation in Terms of Spherical Waves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extLst/>
          </a:blip>
          <a:stretch>
            <a:fillRect/>
          </a:stretch>
        </p:blipFill>
        <p:spPr>
          <a:xfrm>
            <a:off x="975941" y="-2117"/>
            <a:ext cx="8123451" cy="75565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tretch>
            <a:fillRect/>
          </a:stretch>
        </p:blipFill>
        <p:spPr>
          <a:xfrm>
            <a:off x="1355765" y="0"/>
            <a:ext cx="7359571" cy="75565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83.png" descr="83.png"/>
          <p:cNvPicPr>
            <a:picLocks noChangeAspect="1"/>
          </p:cNvPicPr>
          <p:nvPr/>
        </p:nvPicPr>
        <p:blipFill>
          <a:blip r:embed="rId2">
            <a:extLst/>
          </a:blip>
          <a:stretch>
            <a:fillRect/>
          </a:stretch>
        </p:blipFill>
        <p:spPr>
          <a:xfrm>
            <a:off x="0" y="0"/>
            <a:ext cx="1524000" cy="304800"/>
          </a:xfrm>
          <a:prstGeom prst="rect">
            <a:avLst/>
          </a:prstGeom>
          <a:ln w="12700">
            <a:miter lim="400000"/>
          </a:ln>
        </p:spPr>
      </p:pic>
      <p:pic>
        <p:nvPicPr>
          <p:cNvPr id="226"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7"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8"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9"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sp>
        <p:nvSpPr>
          <p:cNvPr id="230" name="Text"/>
          <p:cNvSpPr txBox="1"/>
          <p:nvPr/>
        </p:nvSpPr>
        <p:spPr>
          <a:xfrm>
            <a:off x="-76769" y="-1"/>
            <a:ext cx="153535" cy="307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100000"/>
              </a:lnSpc>
              <a:defRPr sz="1400">
                <a:latin typeface="+mj-lt"/>
                <a:ea typeface="+mj-ea"/>
                <a:cs typeface="+mj-cs"/>
                <a:sym typeface="Helvetica"/>
              </a:defRPr>
            </a:lvl1pPr>
          </a:lstStyle>
          <a:p>
            <a:pPr/>
            <a:r>
              <a:t> </a:t>
            </a:r>
          </a:p>
        </p:txBody>
      </p:sp>
      <p:pic>
        <p:nvPicPr>
          <p:cNvPr id="231" name="aa27101-15-fig11.jpg" descr="aa27101-15-fig11.jpg"/>
          <p:cNvPicPr>
            <a:picLocks noChangeAspect="1"/>
          </p:cNvPicPr>
          <p:nvPr/>
        </p:nvPicPr>
        <p:blipFill>
          <a:blip r:embed="rId4">
            <a:extLst/>
          </a:blip>
          <a:stretch>
            <a:fillRect/>
          </a:stretch>
        </p:blipFill>
        <p:spPr>
          <a:xfrm>
            <a:off x="-914400" y="-2590800"/>
            <a:ext cx="15240000" cy="9982200"/>
          </a:xfrm>
          <a:prstGeom prst="rect">
            <a:avLst/>
          </a:prstGeom>
          <a:ln w="12700">
            <a:miter lim="400000"/>
          </a:ln>
        </p:spPr>
      </p:pic>
      <p:sp>
        <p:nvSpPr>
          <p:cNvPr id="232" name="Click to view fullscreen"/>
          <p:cNvSpPr txBox="1"/>
          <p:nvPr/>
        </p:nvSpPr>
        <p:spPr>
          <a:xfrm>
            <a:off x="-2" y="0"/>
            <a:ext cx="1902453" cy="815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00000"/>
              </a:lnSpc>
              <a:spcBef>
                <a:spcPts val="1600"/>
              </a:spcBef>
              <a:defRPr b="1" sz="1900">
                <a:latin typeface="+mj-lt"/>
                <a:ea typeface="+mj-ea"/>
                <a:cs typeface="+mj-cs"/>
                <a:sym typeface="Helvetica"/>
              </a:defRPr>
            </a:pPr>
          </a:p>
          <a:p>
            <a:pPr algn="ctr">
              <a:lnSpc>
                <a:spcPct val="100000"/>
              </a:lnSpc>
              <a:defRPr sz="1400">
                <a:solidFill>
                  <a:srgbClr val="FFFFFF"/>
                </a:solidFill>
                <a:latin typeface="+mj-lt"/>
                <a:ea typeface="+mj-ea"/>
                <a:cs typeface="+mj-cs"/>
                <a:sym typeface="Helvetica"/>
              </a:defRPr>
            </a:pPr>
          </a:p>
          <a:p>
            <a:pPr algn="ctr">
              <a:lnSpc>
                <a:spcPct val="100000"/>
              </a:lnSpc>
              <a:defRPr sz="1400">
                <a:solidFill>
                  <a:srgbClr val="FFFFFF"/>
                </a:solidFill>
                <a:latin typeface="+mj-lt"/>
                <a:ea typeface="+mj-ea"/>
                <a:cs typeface="+mj-cs"/>
                <a:sym typeface="Helvetica"/>
              </a:defRPr>
            </a:pPr>
            <a:r>
              <a:t>Click to view fullscreen</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35"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36"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37" name="13. STATISTICAL THEORY…"/>
          <p:cNvSpPr txBox="1"/>
          <p:nvPr/>
        </p:nvSpPr>
        <p:spPr>
          <a:xfrm>
            <a:off x="113261" y="1833560"/>
            <a:ext cx="9830291" cy="345070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13. STATISTICAL THEORY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13.1 Randomness and Fourier Analysis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13.2 The Correlation Function and the Sizes of Self-Gravitating Objects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13.3 Deviations from the Average Density in a Given Volume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13.4 The Limitations and Complexity of the Linear Theory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40"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41"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42" name="14. THE NONLINEAR THEORY OF PERTURBATIONS AND THERMAL INSTABILITY…"/>
          <p:cNvSpPr txBox="1"/>
          <p:nvPr/>
        </p:nvSpPr>
        <p:spPr>
          <a:xfrm>
            <a:off x="113261" y="1833560"/>
            <a:ext cx="9830291" cy="590786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14. THE NONLINEAR THEORY OF PERTURBATIONS AND THERMAL INSTABILITY</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14.1 Perturbations in a Matter-Domionated Model; Problems Admitting Exact Solutions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14.2 Perturbations in a Matter-Dominated Model; an Approximate Analysis of a General Asymmetric Case (the “Pancake”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14.3 Nonlinear Spectral Theory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14.4 The Emergence of Long-Wavelength Perturbations from a Gas of Stars or Star Clusters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14.5 Thermal Instability and the Separation of a Homogeneous Gas into Phases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Appendix to Section 14.2</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Lagrangian and Eulerian Descriptions"/>
          <p:cNvSpPr txBox="1"/>
          <p:nvPr>
            <p:ph type="title"/>
          </p:nvPr>
        </p:nvSpPr>
        <p:spPr>
          <a:xfrm>
            <a:off x="503237" y="301625"/>
            <a:ext cx="8985251" cy="1176338"/>
          </a:xfrm>
          <a:prstGeom prst="rect">
            <a:avLst/>
          </a:prstGeom>
        </p:spPr>
        <p:txBody>
          <a:bodyPr/>
          <a:lstStyle>
            <a:lvl1pPr>
              <a:defRPr b="1" sz="3600"/>
            </a:lvl1pPr>
          </a:lstStyle>
          <a:p>
            <a:pPr/>
            <a:r>
              <a:t>Lagrangian and Eulerian Descriptions</a:t>
            </a:r>
          </a:p>
        </p:txBody>
      </p:sp>
      <p:sp>
        <p:nvSpPr>
          <p:cNvPr id="245" name="In classical field theories, the Lagrangian specification of the flow field is a way of looking at fluid motion where the observer follows an individual fluid parcel as it moves through space and time.[1][2] Plotting the position of an individual parcel "/>
          <p:cNvSpPr txBox="1"/>
          <p:nvPr>
            <p:ph type="body" idx="1"/>
          </p:nvPr>
        </p:nvSpPr>
        <p:spPr>
          <a:xfrm>
            <a:off x="503237" y="1755775"/>
            <a:ext cx="8985251" cy="4903788"/>
          </a:xfrm>
          <a:prstGeom prst="rect">
            <a:avLst/>
          </a:prstGeom>
        </p:spPr>
        <p:txBody>
          <a:bodyPr/>
          <a:lstStyle/>
          <a:p>
            <a:pPr marL="0" indent="0" defTabSz="429768">
              <a:lnSpc>
                <a:spcPct val="100000"/>
              </a:lnSpc>
              <a:spcBef>
                <a:spcPts val="600"/>
              </a:spcBef>
              <a:defRPr sz="2200">
                <a:solidFill>
                  <a:srgbClr val="202122"/>
                </a:solidFill>
                <a:latin typeface="+mj-lt"/>
                <a:ea typeface="+mj-ea"/>
                <a:cs typeface="+mj-cs"/>
                <a:sym typeface="Helvetica"/>
              </a:defRPr>
            </a:pPr>
            <a:r>
              <a:t>In </a:t>
            </a:r>
            <a:r>
              <a:rPr u="sng">
                <a:solidFill>
                  <a:srgbClr val="0000FF"/>
                </a:solidFill>
                <a:uFill>
                  <a:solidFill>
                    <a:srgbClr val="0000FF"/>
                  </a:solidFill>
                </a:uFill>
                <a:hlinkClick r:id="rId2" invalidUrl="" action="" tgtFrame="" tooltip="" history="1" highlightClick="0" endSnd="0"/>
              </a:rPr>
              <a:t>classical field theories</a:t>
            </a:r>
            <a:r>
              <a:t>, the Lagrangian specification of the flow field is a way of looking at fluid motion where the observer follows an individual </a:t>
            </a:r>
            <a:r>
              <a:rPr u="sng">
                <a:solidFill>
                  <a:srgbClr val="0000FF"/>
                </a:solidFill>
                <a:uFill>
                  <a:solidFill>
                    <a:srgbClr val="0000FF"/>
                  </a:solidFill>
                </a:uFill>
                <a:hlinkClick r:id="rId3" invalidUrl="" action="" tgtFrame="" tooltip="" history="1" highlightClick="0" endSnd="0"/>
              </a:rPr>
              <a:t>fluid parcel</a:t>
            </a:r>
            <a:r>
              <a:t> as it moves through space and time.</a:t>
            </a:r>
            <a:r>
              <a:rPr baseline="31999">
                <a:solidFill>
                  <a:srgbClr val="0645AD"/>
                </a:solidFill>
              </a:rPr>
              <a:t>[1][2]</a:t>
            </a:r>
            <a:r>
              <a:t> Plotting the position of an individual parcel through time gives the </a:t>
            </a:r>
            <a:r>
              <a:rPr u="sng">
                <a:solidFill>
                  <a:srgbClr val="0000FF"/>
                </a:solidFill>
                <a:uFill>
                  <a:solidFill>
                    <a:srgbClr val="0000FF"/>
                  </a:solidFill>
                </a:uFill>
                <a:hlinkClick r:id="rId4" invalidUrl="" action="" tgtFrame="" tooltip="" history="1" highlightClick="0" endSnd="0"/>
              </a:rPr>
              <a:t>pathline</a:t>
            </a:r>
            <a:r>
              <a:t> of the parcel. This can be visualized as sitting in a boat and drifting down a river.</a:t>
            </a:r>
          </a:p>
          <a:p>
            <a:pPr marL="0" indent="0" defTabSz="429768">
              <a:lnSpc>
                <a:spcPct val="100000"/>
              </a:lnSpc>
              <a:spcBef>
                <a:spcPts val="600"/>
              </a:spcBef>
              <a:defRPr sz="2200">
                <a:solidFill>
                  <a:srgbClr val="202122"/>
                </a:solidFill>
                <a:latin typeface="+mj-lt"/>
                <a:ea typeface="+mj-ea"/>
                <a:cs typeface="+mj-cs"/>
                <a:sym typeface="Helvetica"/>
              </a:defRPr>
            </a:pPr>
          </a:p>
          <a:p>
            <a:pPr marL="0" indent="0" defTabSz="429768">
              <a:lnSpc>
                <a:spcPct val="100000"/>
              </a:lnSpc>
              <a:spcBef>
                <a:spcPts val="600"/>
              </a:spcBef>
              <a:defRPr sz="2200">
                <a:solidFill>
                  <a:srgbClr val="202122"/>
                </a:solidFill>
                <a:latin typeface="+mj-lt"/>
                <a:ea typeface="+mj-ea"/>
                <a:cs typeface="+mj-cs"/>
                <a:sym typeface="Helvetica"/>
              </a:defRPr>
            </a:pPr>
            <a:r>
              <a:t>The Eulerian specification of the flow field is a way of looking at fluid motion that focuses on specific locations in the space through which the fluid flows as time passes.</a:t>
            </a:r>
            <a:r>
              <a:rPr baseline="31999">
                <a:solidFill>
                  <a:srgbClr val="0645AD"/>
                </a:solidFill>
              </a:rPr>
              <a:t>[1][2]</a:t>
            </a:r>
            <a:r>
              <a:t> This can be visualized by sitting on the bank of a river and watching the water pass the fixed location.</a:t>
            </a:r>
          </a:p>
          <a:p>
            <a:pPr marL="0" indent="0" defTabSz="429768">
              <a:lnSpc>
                <a:spcPct val="100000"/>
              </a:lnSpc>
              <a:spcBef>
                <a:spcPts val="600"/>
              </a:spcBef>
              <a:defRPr sz="2200">
                <a:solidFill>
                  <a:srgbClr val="202122"/>
                </a:solidFill>
                <a:latin typeface="+mj-lt"/>
                <a:ea typeface="+mj-ea"/>
                <a:cs typeface="+mj-cs"/>
                <a:sym typeface="Helvetica"/>
              </a:defRPr>
            </a:pPr>
          </a:p>
          <a:p>
            <a:pPr marL="0" indent="0" defTabSz="429768">
              <a:lnSpc>
                <a:spcPct val="100000"/>
              </a:lnSpc>
              <a:spcBef>
                <a:spcPts val="600"/>
              </a:spcBef>
              <a:defRPr sz="2200">
                <a:solidFill>
                  <a:srgbClr val="202122"/>
                </a:solidFill>
                <a:latin typeface="+mj-lt"/>
                <a:ea typeface="+mj-ea"/>
                <a:cs typeface="+mj-cs"/>
                <a:sym typeface="Helvetica"/>
              </a:defRPr>
            </a:pPr>
            <a:r>
              <a:t>—From Wikipedia</a:t>
            </a:r>
          </a:p>
        </p:txBody>
      </p:sp>
      <p:sp>
        <p:nvSpPr>
          <p:cNvPr id="246" name="I"/>
          <p:cNvSpPr txBox="1"/>
          <p:nvPr/>
        </p:nvSpPr>
        <p:spPr>
          <a:xfrm>
            <a:off x="998415" y="4752499"/>
            <a:ext cx="153536" cy="307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100000"/>
              </a:lnSpc>
              <a:spcBef>
                <a:spcPts val="700"/>
              </a:spcBef>
              <a:defRPr sz="1400">
                <a:solidFill>
                  <a:srgbClr val="202122"/>
                </a:solidFill>
                <a:latin typeface="+mj-lt"/>
                <a:ea typeface="+mj-ea"/>
                <a:cs typeface="+mj-cs"/>
                <a:sym typeface="Helvetica"/>
              </a:defRPr>
            </a:lvl1pPr>
          </a:lstStyle>
          <a:p>
            <a:pPr/>
            <a:r>
              <a:t>I</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49"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50"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51" name="15. THEORIES OF GALAXY FORMATION…"/>
          <p:cNvSpPr txBox="1"/>
          <p:nvPr/>
        </p:nvSpPr>
        <p:spPr>
          <a:xfrm>
            <a:off x="113261" y="1833560"/>
            <a:ext cx="9830291" cy="568782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15. THEORIES OF GALAXY FORMATION</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 Introduction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15.2 Adiabatic Perturbations: Prerequisites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15.3 </a:t>
            </a:r>
            <a:r>
              <a:rPr>
                <a:solidFill>
                  <a:srgbClr val="000000"/>
                </a:solidFill>
              </a:rPr>
              <a:t>Shock Waves</a:t>
            </a:r>
            <a:r>
              <a:rPr>
                <a:solidFill>
                  <a:srgbClr val="FFFF00"/>
                </a:solidFill>
              </a:rPr>
              <a:t>y</a:t>
            </a:r>
            <a:endParaRPr>
              <a:solidFill>
                <a:srgbClr val="FFFF00"/>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15.4 Thermal Processes in the Compressed Gas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15.5 Cluster Masses and Protocluster Fragmentation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15.6 Galaxy Rotation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15.7 Galactic Magnetic Fields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15.8 The Theory of Entropy Perturbations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Mathematical Appendix to Section 15.9</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54"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55"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56" name="15. THEORIES OF GALAXY FORMATION (continued)…"/>
          <p:cNvSpPr txBox="1"/>
          <p:nvPr/>
        </p:nvSpPr>
        <p:spPr>
          <a:xfrm>
            <a:off x="113261" y="1833560"/>
            <a:ext cx="9830291" cy="4961003"/>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15. THEORIES OF GALAXY FORMATION (continued)</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15.9 The Vortex Theory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15.10  A Comparison of the Evolutionary Theories of Galaxy Formation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15.11 Observational</a:t>
            </a:r>
            <a:r>
              <a:rPr>
                <a:solidFill>
                  <a:srgbClr val="000000"/>
                </a:solidFill>
              </a:rPr>
              <a:t> Data Concerning the Properties of Galaxies and Galaxy Clusters; the Average Density of Matter in the Universe</a:t>
            </a:r>
            <a:r>
              <a:rPr>
                <a:solidFill>
                  <a:srgbClr val="FFFF00"/>
                </a:solidFill>
              </a:rPr>
              <a:t>y</a:t>
            </a:r>
            <a:endParaRPr>
              <a:solidFill>
                <a:srgbClr val="FFFF00"/>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15.12 Astrophysical Consequences of the Existence of a Heavy Neutral Lepton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Mathematical Appendix to Section 15.9</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 name="image.png" descr="image.png"/>
          <p:cNvPicPr>
            <a:picLocks noChangeAspect="1"/>
          </p:cNvPicPr>
          <p:nvPr/>
        </p:nvPicPr>
        <p:blipFill>
          <a:blip r:embed="rId2">
            <a:extLst/>
          </a:blip>
          <a:stretch>
            <a:fillRect/>
          </a:stretch>
        </p:blipFill>
        <p:spPr>
          <a:xfrm>
            <a:off x="2311400" y="4762"/>
            <a:ext cx="5495925" cy="755967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2105798" y="729869"/>
            <a:ext cx="6012366" cy="6255814"/>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tretch>
            <a:fillRect/>
          </a:stretch>
        </p:blipFill>
        <p:spPr>
          <a:xfrm>
            <a:off x="1660488" y="251734"/>
            <a:ext cx="5977122" cy="624534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tretch>
            <a:fillRect/>
          </a:stretch>
        </p:blipFill>
        <p:spPr>
          <a:xfrm>
            <a:off x="2242803" y="1085672"/>
            <a:ext cx="5585494" cy="5385157"/>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1775947" y="1502124"/>
            <a:ext cx="6519207" cy="455225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1414156" y="1605897"/>
            <a:ext cx="7477247" cy="448535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2">
            <a:extLst/>
          </a:blip>
          <a:stretch>
            <a:fillRect/>
          </a:stretch>
        </p:blipFill>
        <p:spPr>
          <a:xfrm>
            <a:off x="2200319" y="530881"/>
            <a:ext cx="5528299" cy="628578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0" y="902988"/>
            <a:ext cx="10071100" cy="5750523"/>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73"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74"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75" name="16. RESEARCH ON PERTURBATIONS USING THE RELIC RADIATION…"/>
          <p:cNvSpPr txBox="1"/>
          <p:nvPr/>
        </p:nvSpPr>
        <p:spPr>
          <a:xfrm>
            <a:off x="113261" y="1833560"/>
            <a:ext cx="9830291" cy="663468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16. RESEARCH ON PERTURBATIONS USING THE RELIC RADIATION</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16.1 Introduction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16.2  Antimatter Annihilation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16.3 </a:t>
            </a:r>
            <a:r>
              <a:rPr>
                <a:solidFill>
                  <a:srgbClr val="000000"/>
                </a:solidFill>
              </a:rPr>
              <a:t>Adiabatic Perturbations, Acoustic Oscilations, and Their Effect on the Relic Radiation Spectrum</a:t>
            </a:r>
            <a:r>
              <a:rPr>
                <a:solidFill>
                  <a:srgbClr val="FFFF00"/>
                </a:solidFill>
              </a:rPr>
              <a:t>y</a:t>
            </a:r>
            <a:endParaRPr>
              <a:solidFill>
                <a:srgbClr val="FFFF00"/>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16.4 Perturbations of the Spatial Homogeneity and Isotropy of the Relic Radiation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16.5 The Detection of Density Perturbations Using the Relic Radiation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16.6  The Perturbation Spectrum and the Low-Density, Hyperbolic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16.7 The Angular Distribution of the Relic Radiation Fluctuations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78"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79"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80" name="17. GRAVITATION WAVES IN COSMOLOGY…"/>
          <p:cNvSpPr txBox="1"/>
          <p:nvPr/>
        </p:nvSpPr>
        <p:spPr>
          <a:xfrm>
            <a:off x="95798" y="1538286"/>
            <a:ext cx="9830291" cy="7198133"/>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17. GRAVITATION WAVES IN COSMOLOGY</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17.1 Introduction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17.2  General Information about Gravitational Waves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17.3 </a:t>
            </a:r>
            <a:r>
              <a:rPr>
                <a:solidFill>
                  <a:srgbClr val="000000"/>
                </a:solidFill>
              </a:rPr>
              <a:t>Gravitational Waves in the Theory of Small Perturbations of a Cosmological Model</a:t>
            </a:r>
            <a:r>
              <a:rPr>
                <a:solidFill>
                  <a:srgbClr val="FFFF00"/>
                </a:solidFill>
              </a:rPr>
              <a:t>y</a:t>
            </a:r>
            <a:endParaRPr>
              <a:solidFill>
                <a:srgbClr val="FFFF00"/>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17.4 The Expected Intensity of Relic, Short-Wavelength Gravitational Radiation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17.5 The Equipartition Theorem and Long-Wavelength Gravitational Radiation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17.6  The Generation of Gravitational Waves in the Present Epoch</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17.7 The Angular Distribution of the Relic Radiation Fluctuations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17.8 The Peculiar Motion Induced by Gravitational Waves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17.9 The Interconversion of Gravitational and Electromagnetic Waves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83"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4" name="18. INTRODUCTION TO PART IV…"/>
          <p:cNvSpPr txBox="1"/>
          <p:nvPr>
            <p:ph type="body" idx="1"/>
          </p:nvPr>
        </p:nvSpPr>
        <p:spPr>
          <a:xfrm>
            <a:off x="160336" y="1506535"/>
            <a:ext cx="9659940" cy="5153030"/>
          </a:xfrm>
          <a:prstGeom prst="rect">
            <a:avLst/>
          </a:prstGeom>
        </p:spPr>
        <p:txBody>
          <a:bodyPr/>
          <a:lstStyle/>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18. INTRODUCTION TO PART IV</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19. VERY SIMPLE ANISOTROPIC COSMOLOGICAL MODELS</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20. MATTER IN AN ANISOTROPIC COSMOLOGICAL MODEL</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21. THE PHYSICS OF PROCESSES DURING THE EARLY STAGES OF EXPANSION IN ANISOTROPIC MODELS</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22. A GENERAL ANALYSIS OF </a:t>
            </a:r>
            <a:r>
              <a:rPr>
                <a:solidFill>
                  <a:srgbClr val="1A1A1A"/>
                </a:solidFill>
              </a:rPr>
              <a:t>HOMOGENEOUS COSMOLOGICAL MODELS</a:t>
            </a:r>
            <a:r>
              <a:t> </a:t>
            </a: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p>
          <a:p>
            <a:pPr marL="200690" indent="-155573"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 name="image.png" descr="image.png"/>
          <p:cNvPicPr>
            <a:picLocks noChangeAspect="1"/>
          </p:cNvPicPr>
          <p:nvPr/>
        </p:nvPicPr>
        <p:blipFill>
          <a:blip r:embed="rId2">
            <a:extLst/>
          </a:blip>
          <a:stretch>
            <a:fillRect/>
          </a:stretch>
        </p:blipFill>
        <p:spPr>
          <a:xfrm>
            <a:off x="2466975" y="60325"/>
            <a:ext cx="5495925" cy="755967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87"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8"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89" name="18. INTRODUCTION TO PART IV…"/>
          <p:cNvSpPr txBox="1"/>
          <p:nvPr/>
        </p:nvSpPr>
        <p:spPr>
          <a:xfrm>
            <a:off x="113261" y="1833560"/>
            <a:ext cx="9830291" cy="531608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18. INTRODUCTION TO PART IV</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19. VERY SIMPLE ANISOTROPIC COSMOLOGICAL MODELS</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19.1 The Newtonian Theory of a Very Simple Homogeneous, Anisotropic (HA) Model as the Limiting Case of a Local Problem</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19.2 A Paradox Involving Newtonian Gravitational </a:t>
            </a:r>
            <a:r>
              <a:rPr>
                <a:solidFill>
                  <a:srgbClr val="1A1A1A"/>
                </a:solidFill>
              </a:rPr>
              <a:t>Theory</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19.3 A Simple Reltivistic Model: the “Vacuum” Solution Near a Singularity</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19.4 A Comparison of the Newtonian and Relativisitc Problems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92"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93"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94" name="20. MATTER IN AN ANISOTROPIC COSMOLOGICAL MODEL…"/>
          <p:cNvSpPr txBox="1"/>
          <p:nvPr/>
        </p:nvSpPr>
        <p:spPr>
          <a:xfrm>
            <a:off x="113261" y="1833560"/>
            <a:ext cx="9830291" cy="573983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20. MATTER IN AN ANISOTROPIC COSMOLOGICAL MODEL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20.1 Isotropization of a Model with a Stress-Energy Tensor of the Pascal Form</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20.2 The Effect of a Spatially Anisotropic </a:t>
            </a:r>
            <a:r>
              <a:rPr>
                <a:solidFill>
                  <a:srgbClr val="1A1A1A"/>
                </a:solidFill>
              </a:rPr>
              <a:t>Stress-Energy Tensor on a Cosmological Model</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20.3 </a:t>
            </a:r>
            <a:r>
              <a:rPr>
                <a:solidFill>
                  <a:srgbClr val="1A1A1A"/>
                </a:solidFill>
              </a:rPr>
              <a:t>Cosmological Models with a Homogeneous Magnetic Field</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20.4 Perturbations in a Homogeneous, Anisotropic (HA) Universe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20.5 The Instability of the </a:t>
            </a:r>
            <a:r>
              <a:rPr>
                <a:solidFill>
                  <a:srgbClr val="1A1A1A"/>
                </a:solidFill>
              </a:rPr>
              <a:t>Cosmological Models with Respect to the Emergence of Overall Matter Motions</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97"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98"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99" name="21. THE PHYSICS OF PROCESSES DURING THE EARLY STAGES OF EXPANSION IN ANISOTROPIC MODELS…"/>
          <p:cNvSpPr txBox="1"/>
          <p:nvPr/>
        </p:nvSpPr>
        <p:spPr>
          <a:xfrm>
            <a:off x="113261" y="1833561"/>
            <a:ext cx="9830291" cy="57635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21. THE PHYSICS OF PROCESSES DURING THE EARLY STAGES OF EXPANSION IN ANISOTROPIC MODELS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21.1 Weakly Interacting Particles in an </a:t>
            </a:r>
            <a:r>
              <a:rPr>
                <a:solidFill>
                  <a:srgbClr val="000000"/>
                </a:solidFill>
              </a:rPr>
              <a:t>Anisotropic</a:t>
            </a:r>
            <a:r>
              <a:t> Cosmological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21.2 Neutrinos in an Anisotropic </a:t>
            </a:r>
            <a:r>
              <a:rPr>
                <a:solidFill>
                  <a:srgbClr val="1A1A1A"/>
                </a:solidFill>
              </a:rPr>
              <a:t>Model</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21.3 </a:t>
            </a:r>
            <a:r>
              <a:rPr>
                <a:solidFill>
                  <a:srgbClr val="1A1A1A"/>
                </a:solidFill>
              </a:rPr>
              <a:t>The Effect of Viscosity on the Expansion of</a:t>
            </a:r>
            <a:r>
              <a:t> Anisotropic </a:t>
            </a:r>
            <a:r>
              <a:rPr>
                <a:solidFill>
                  <a:srgbClr val="1A1A1A"/>
                </a:solidFill>
              </a:rPr>
              <a:t>Models</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21.4 The Kinetic Theory of Neutrinos in an Anisotropic </a:t>
            </a:r>
            <a:r>
              <a:rPr>
                <a:solidFill>
                  <a:srgbClr val="1A1A1A"/>
                </a:solidFill>
              </a:rPr>
              <a:t>Model; the Self-Similar Solution</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21.5 Primordial Nucleosynthesis in</a:t>
            </a:r>
            <a:r>
              <a:rPr>
                <a:solidFill>
                  <a:srgbClr val="1A1A1A"/>
                </a:solidFill>
              </a:rPr>
              <a:t> </a:t>
            </a:r>
            <a:r>
              <a:t>Anisotropic </a:t>
            </a:r>
            <a:r>
              <a:rPr>
                <a:solidFill>
                  <a:srgbClr val="1A1A1A"/>
                </a:solidFill>
              </a:rPr>
              <a:t>Models </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02"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303"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04" name="22. A GENERAL ANALYSIS OF HOMOGENEOUS COSMOLOGICAL MODELS…"/>
          <p:cNvSpPr txBox="1"/>
          <p:nvPr/>
        </p:nvSpPr>
        <p:spPr>
          <a:xfrm>
            <a:off x="113261" y="1833561"/>
            <a:ext cx="9830291" cy="59032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22. A GENERAL ANALYSIS OF HOMOGENEOUS COSMOLOGICAL MODELS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22.1 The Concept Of The Homogeneity of a Cosmological 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22.2 A Differential Criterion for Homogeneity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22.3 </a:t>
            </a:r>
            <a:r>
              <a:rPr>
                <a:solidFill>
                  <a:srgbClr val="1A1A1A"/>
                </a:solidFill>
              </a:rPr>
              <a:t>The Dynamical Properties of Homogeneous</a:t>
            </a:r>
            <a:r>
              <a:t> </a:t>
            </a:r>
            <a:r>
              <a:rPr>
                <a:solidFill>
                  <a:srgbClr val="1A1A1A"/>
                </a:solidFill>
              </a:rPr>
              <a:t>Models Near a Singularity</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22.4 The “Mixmaster” </a:t>
            </a:r>
            <a:r>
              <a:rPr>
                <a:solidFill>
                  <a:srgbClr val="1A1A1A"/>
                </a:solidFill>
              </a:rPr>
              <a:t>Model</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22.5 On the Impossibility of Mixing in the Mixmaster </a:t>
            </a:r>
            <a:r>
              <a:rPr>
                <a:solidFill>
                  <a:srgbClr val="1A1A1A"/>
                </a:solidFill>
              </a:rPr>
              <a:t>Model </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22.6 Quantum Limitations on the </a:t>
            </a:r>
            <a:r>
              <a:rPr>
                <a:solidFill>
                  <a:srgbClr val="000000"/>
                </a:solidFill>
              </a:rPr>
              <a:t>Mixmaster </a:t>
            </a:r>
            <a:r>
              <a:t>Model</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ouble-click to edit"/>
          <p:cNvSpPr txBox="1"/>
          <p:nvPr>
            <p:ph type="title"/>
          </p:nvPr>
        </p:nvSpPr>
        <p:spPr>
          <a:prstGeom prst="rect">
            <a:avLst/>
          </a:prstGeom>
        </p:spPr>
        <p:txBody>
          <a:bodyPr/>
          <a:lstStyle/>
          <a:p>
            <a:pPr/>
          </a:p>
        </p:txBody>
      </p:sp>
      <p:sp>
        <p:nvSpPr>
          <p:cNvPr id="307" name="Double-click to edit"/>
          <p:cNvSpPr txBox="1"/>
          <p:nvPr>
            <p:ph type="body" idx="1"/>
          </p:nvPr>
        </p:nvSpPr>
        <p:spPr>
          <a:prstGeom prst="rect">
            <a:avLst/>
          </a:prstGeom>
        </p:spPr>
        <p:txBody>
          <a:bodyPr/>
          <a:lstStyle/>
          <a:p>
            <a:pPr/>
          </a:p>
        </p:txBody>
      </p:sp>
      <p:sp>
        <p:nvSpPr>
          <p:cNvPr id="308" name="Rectangle"/>
          <p:cNvSpPr txBox="1"/>
          <p:nvPr/>
        </p:nvSpPr>
        <p:spPr>
          <a:xfrm>
            <a:off x="630237" y="1895475"/>
            <a:ext cx="8985251" cy="4903788"/>
          </a:xfrm>
          <a:prstGeom prst="rect">
            <a:avLst/>
          </a:prstGeom>
          <a:ln w="12700">
            <a:miter lim="400000"/>
          </a:ln>
        </p:spPr>
        <p:txBody>
          <a:bodyPr lIns="0" tIns="0" rIns="0" bIns="0">
            <a:normAutofit fontScale="100000" lnSpcReduction="0"/>
          </a:bodyPr>
          <a:lstStyle/>
          <a:p>
            <a:pPr marL="342900" indent="-342900">
              <a:spcBef>
                <a:spcPts val="1400"/>
              </a:spcBef>
              <a:defRPr sz="3200">
                <a:latin typeface="Arial"/>
                <a:ea typeface="Arial"/>
                <a:cs typeface="Arial"/>
                <a:sym typeface="Arial"/>
              </a:defRPr>
            </a:pPr>
          </a:p>
        </p:txBody>
      </p:sp>
      <p:pic>
        <p:nvPicPr>
          <p:cNvPr id="309" name="Image" descr="Image"/>
          <p:cNvPicPr>
            <a:picLocks noChangeAspect="1"/>
          </p:cNvPicPr>
          <p:nvPr/>
        </p:nvPicPr>
        <p:blipFill>
          <a:blip r:embed="rId2">
            <a:extLst/>
          </a:blip>
          <a:stretch>
            <a:fillRect/>
          </a:stretch>
        </p:blipFill>
        <p:spPr>
          <a:xfrm>
            <a:off x="87312" y="1807162"/>
            <a:ext cx="10071101" cy="5334414"/>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12"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313"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14" name="22. A GENERAL ANALYSIS OF HOMOGENEOUS COSMOLOGICAL MODELS (continued)…"/>
          <p:cNvSpPr txBox="1"/>
          <p:nvPr/>
        </p:nvSpPr>
        <p:spPr>
          <a:xfrm>
            <a:off x="113261" y="1833560"/>
            <a:ext cx="9830291" cy="593154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22. A GENERAL ANALYSIS OF HOMOGENEOUS COSMOLOGICAL MODELS (continued)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22.7 The Isotropization of  Homogeneous Cosmological Models in the Course of Expansion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22.8 The Anisotropy of the Relic Radiation (RR) in Bianchi Type I Models with the Critical Matter Density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22.9 </a:t>
            </a:r>
            <a:r>
              <a:rPr>
                <a:solidFill>
                  <a:srgbClr val="1A1A1A"/>
                </a:solidFill>
              </a:rPr>
              <a:t>The Expected </a:t>
            </a:r>
            <a:r>
              <a:t>Anisotropy of the Relic Radiation (RR) in</a:t>
            </a:r>
            <a:r>
              <a:rPr>
                <a:solidFill>
                  <a:srgbClr val="1A1A1A"/>
                </a:solidFill>
              </a:rPr>
              <a:t> Homogeneous, Anisotropic (HA) Models with a Curved Three-Dimensional Space</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17"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18" name="23. THE COSMOLOGICAL SINGULARITY…"/>
          <p:cNvSpPr txBox="1"/>
          <p:nvPr>
            <p:ph type="body" idx="1"/>
          </p:nvPr>
        </p:nvSpPr>
        <p:spPr>
          <a:xfrm>
            <a:off x="160336" y="1506535"/>
            <a:ext cx="9659940" cy="5153030"/>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r>
              <a:t>23. THE COSMOLOGICA</a:t>
            </a:r>
            <a:r>
              <a:rPr>
                <a:solidFill>
                  <a:srgbClr val="1A1A1A"/>
                </a:solidFill>
              </a:rPr>
              <a:t>L SINGULARITY</a:t>
            </a:r>
            <a:endParaRPr>
              <a:solidFill>
                <a:srgbClr val="1A1A1A"/>
              </a:solidFill>
            </a:endParaR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r>
              <a:t>24. </a:t>
            </a:r>
            <a:r>
              <a:rPr>
                <a:solidFill>
                  <a:srgbClr val="000000"/>
                </a:solidFill>
              </a:rPr>
              <a:t>PHYSICAL PROCESSES NEAR A </a:t>
            </a:r>
            <a:r>
              <a:t>SINGULARITY AND DEVELOPMENTS IN THE </a:t>
            </a:r>
            <a:r>
              <a:rPr>
                <a:solidFill>
                  <a:srgbClr val="000000"/>
                </a:solidFill>
              </a:rPr>
              <a:t>THEORY OF GRAVITATION</a:t>
            </a: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21"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22"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23" name="23. THE COSMOLOGICAL SINGULARITY…"/>
          <p:cNvSpPr txBox="1"/>
          <p:nvPr/>
        </p:nvSpPr>
        <p:spPr>
          <a:xfrm>
            <a:off x="113261" y="1833560"/>
            <a:ext cx="9830291" cy="467695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23. THE COSMOLOGICA</a:t>
            </a:r>
            <a:r>
              <a:rPr>
                <a:solidFill>
                  <a:srgbClr val="1A1A1A"/>
                </a:solidFill>
              </a:rPr>
              <a:t>L SINGULARITY</a:t>
            </a:r>
            <a:r>
              <a:t>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23.1 Introduction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23.2 The Singularity at the Beginning of the Expansion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23.3 </a:t>
            </a:r>
            <a:r>
              <a:rPr>
                <a:solidFill>
                  <a:srgbClr val="1A1A1A"/>
                </a:solidFill>
              </a:rPr>
              <a:t>The General Cosmological Solution with a Singularity</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26"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27"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28" name="24. PHYSICAL PROCESSES NEAR A SINGULARITY AND DEVELOPMENTS IN THE THEORY OF GRAVITATION…"/>
          <p:cNvSpPr txBox="1"/>
          <p:nvPr/>
        </p:nvSpPr>
        <p:spPr>
          <a:xfrm>
            <a:off x="113261" y="1833560"/>
            <a:ext cx="9830291" cy="786094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 Introduction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24.2 Cosmological Consequences of Hagedorn's Theory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24.3 </a:t>
            </a:r>
            <a:r>
              <a:rPr>
                <a:solidFill>
                  <a:srgbClr val="1A1A1A"/>
                </a:solidFill>
              </a:rPr>
              <a:t>Quantium Phenomena That Take Place near Singular States of a Metric and in Strong Gravitational Fields</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24.4 The Creation of Charged Particles in Electrodynamics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24.5 The Mathematical Theory of Particle Creation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24.6 Superspace and Mini-Superspace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24.7 The Hypothesis of Baryon Nonconservation and the Charge Asymmetry of the Elementary Particles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31"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32"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33" name="24. PHYSICAL PROCESSES NEAR A SINGULARITY AND DEVELOPMENTS IN THE THEORY OF GRAVITATION (continued)…"/>
          <p:cNvSpPr txBox="1"/>
          <p:nvPr/>
        </p:nvSpPr>
        <p:spPr>
          <a:xfrm>
            <a:off x="120405" y="1833561"/>
            <a:ext cx="9830290" cy="816867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24.8 The Cold Universe and the Perturbation Spectrum</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24.9 The Steady-State Theory of the </a:t>
            </a:r>
            <a:r>
              <a:rPr>
                <a:solidFill>
                  <a:srgbClr val="1A1A1A"/>
                </a:solidFill>
              </a:rPr>
              <a:t>Universe</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24.10 </a:t>
            </a:r>
            <a:r>
              <a:rPr>
                <a:solidFill>
                  <a:srgbClr val="1A1A1A"/>
                </a:solidFill>
              </a:rPr>
              <a:t>Mach's Principle and the Coincidences among Large Numbers Occurring in Physics and Cosmology</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24.11 The General Theory of Relativity (GTR) and the Topological Structure of the Universe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24.12 Local Topology, White Holes, Black Holes, and </a:t>
            </a:r>
            <a:r>
              <a:rPr>
                <a:solidFill>
                  <a:srgbClr val="1A1A1A"/>
                </a:solidFill>
              </a:rPr>
              <a:t>Cosmology</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24.13 Statistical Physics and Gravitation</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24.14 The Brans-Dicke Theory of Gravitation (BDT) and its Cosmological Consequences</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Biographical Information (from Wikipedia)"/>
          <p:cNvSpPr txBox="1"/>
          <p:nvPr>
            <p:ph type="title"/>
          </p:nvPr>
        </p:nvSpPr>
        <p:spPr>
          <a:xfrm>
            <a:off x="365125" y="0"/>
            <a:ext cx="9042400" cy="123348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Biographical Information</a:t>
            </a:r>
            <a:br/>
            <a:r>
              <a:rPr sz="2400"/>
              <a:t>(from Wikipedia)</a:t>
            </a:r>
          </a:p>
        </p:txBody>
      </p:sp>
      <p:sp>
        <p:nvSpPr>
          <p:cNvPr id="81" name="Yakov Borisovich Zel'dovich…"/>
          <p:cNvSpPr txBox="1"/>
          <p:nvPr>
            <p:ph type="body" idx="1"/>
          </p:nvPr>
        </p:nvSpPr>
        <p:spPr>
          <a:xfrm>
            <a:off x="342105" y="1354135"/>
            <a:ext cx="9088440" cy="4111630"/>
          </a:xfrm>
          <a:prstGeom prst="rect">
            <a:avLst/>
          </a:prstGeom>
        </p:spPr>
        <p:txBody>
          <a:bodyPr/>
          <a:lstStyle/>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b="1" sz="2000" u="sng">
                <a:solidFill>
                  <a:srgbClr val="004586"/>
                </a:solidFill>
              </a:defRPr>
            </a:pPr>
            <a:r>
              <a:t>Yakov Borisovich Zel'dovich</a:t>
            </a:r>
          </a:p>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1914-1987; born in Minsk, then lived in St. Petersburg, Kazan, and Moscow</a:t>
            </a:r>
          </a:p>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Educated at Leningrad (now St. Petersburg) State University and the Leningrad Polytechnic Institute (now Peter the Great St. Petersburg Polytechnic University)</a:t>
            </a:r>
          </a:p>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Awarded Candidate of Science in 1936 a</a:t>
            </a:r>
            <a:r>
              <a:rPr>
                <a:solidFill>
                  <a:srgbClr val="004586"/>
                </a:solidFill>
              </a:rPr>
              <a:t>nd Doctor</a:t>
            </a:r>
            <a:r>
              <a:t> of Science in 1939</a:t>
            </a:r>
          </a:p>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Married and had five children</a:t>
            </a:r>
          </a:p>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Worked on combustion, explosions, shock waves, and nuclear weapons until about 1963; worked on elementary particle physics, astrophysics, and cosmology thereafter  </a:t>
            </a:r>
          </a:p>
          <a:p>
            <a:pPr marL="219075" indent="-186945"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Many honors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ext"/>
          <p:cNvSpPr txBox="1"/>
          <p:nvPr/>
        </p:nvSpPr>
        <p:spPr>
          <a:xfrm>
            <a:off x="3448050"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36"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37" name="Double-click to edit"/>
          <p:cNvSpPr txBox="1"/>
          <p:nvPr>
            <p:ph type="body" idx="1"/>
          </p:nvPr>
        </p:nvSpPr>
        <p:spPr>
          <a:xfrm>
            <a:off x="182562" y="1797050"/>
            <a:ext cx="9693276" cy="5153025"/>
          </a:xfrm>
          <a:prstGeom prst="rect">
            <a:avLst/>
          </a:prstGeom>
        </p:spPr>
        <p:txBody>
          <a:bodyPr/>
          <a:lstStyle/>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04788" indent="-158751">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38" name="24. PHYSICAL PROCESSES NEAR A SINGULARITY AND DEVELOPMENTS IN THE THEORY OF GRAVITATION (continued)…"/>
          <p:cNvSpPr txBox="1"/>
          <p:nvPr/>
        </p:nvSpPr>
        <p:spPr>
          <a:xfrm>
            <a:off x="113261" y="1833560"/>
            <a:ext cx="9830291" cy="635064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23835" indent="-185735">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24.15 Cosmology and New Hypotheses in Field Theory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24.16 An Oscillating </a:t>
            </a:r>
            <a:r>
              <a:rPr>
                <a:solidFill>
                  <a:srgbClr val="1A1A1A"/>
                </a:solidFill>
              </a:rPr>
              <a:t>Universe?</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24.17 </a:t>
            </a:r>
            <a:r>
              <a:rPr>
                <a:solidFill>
                  <a:srgbClr val="1A1A1A"/>
                </a:solidFill>
              </a:rPr>
              <a:t>The Creation of Gravitons near the Singularity</a:t>
            </a: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24.18 The </a:t>
            </a:r>
            <a:r>
              <a:rPr>
                <a:solidFill>
                  <a:srgbClr val="1A1A1A"/>
                </a:solidFill>
              </a:rPr>
              <a:t>Singularity and Conformal Invariance</a:t>
            </a:r>
            <a:endParaRPr>
              <a:solidFill>
                <a:srgbClr val="1A1A1A"/>
              </a:solidFill>
            </a:endParaR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24.19  The Direction of Time</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23835" indent="-185735">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Other References for This Presentation"/>
          <p:cNvSpPr txBox="1"/>
          <p:nvPr>
            <p:ph type="title"/>
          </p:nvPr>
        </p:nvSpPr>
        <p:spPr>
          <a:xfrm>
            <a:off x="542925" y="365125"/>
            <a:ext cx="8985250" cy="117633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latin typeface="+mn-lt"/>
                <a:ea typeface="+mn-ea"/>
                <a:cs typeface="+mn-cs"/>
                <a:sym typeface="Times New Roman"/>
              </a:defRPr>
            </a:lvl1pPr>
          </a:lstStyle>
          <a:p>
            <a:pPr/>
            <a:r>
              <a:t>Other References for This Presentation </a:t>
            </a:r>
          </a:p>
        </p:txBody>
      </p:sp>
      <p:sp>
        <p:nvSpPr>
          <p:cNvPr id="341" name="Wikipedia…"/>
          <p:cNvSpPr txBox="1"/>
          <p:nvPr>
            <p:ph type="body" idx="1"/>
          </p:nvPr>
        </p:nvSpPr>
        <p:spPr>
          <a:xfrm>
            <a:off x="503237" y="1768475"/>
            <a:ext cx="8985251" cy="4903788"/>
          </a:xfrm>
          <a:prstGeom prst="rect">
            <a:avLst/>
          </a:prstGeom>
        </p:spPr>
        <p:txBody>
          <a:bodyPr/>
          <a:lstStyle/>
          <a:p>
            <a:pPr>
              <a:defRPr>
                <a:latin typeface="+mn-lt"/>
                <a:ea typeface="+mn-ea"/>
                <a:cs typeface="+mn-cs"/>
                <a:sym typeface="Times New Roman"/>
              </a:defRPr>
            </a:pPr>
            <a:r>
              <a:t>Wikipedia</a:t>
            </a:r>
          </a:p>
          <a:p>
            <a:pPr>
              <a:defRPr>
                <a:latin typeface="+mn-lt"/>
                <a:ea typeface="+mn-ea"/>
                <a:cs typeface="+mn-cs"/>
                <a:sym typeface="Times New Roman"/>
              </a:defRPr>
            </a:pPr>
            <a:r>
              <a:t>Weinberg</a:t>
            </a:r>
          </a:p>
          <a:p>
            <a:pPr>
              <a:defRPr>
                <a:latin typeface="+mn-lt"/>
                <a:ea typeface="+mn-ea"/>
                <a:cs typeface="+mn-cs"/>
                <a:sym typeface="Times New Roman"/>
              </a:defRPr>
            </a:pPr>
            <a:r>
              <a:t>Planck results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Zel'dovich (right) with Iosif Shklovsky"/>
          <p:cNvSpPr txBox="1"/>
          <p:nvPr>
            <p:ph type="title"/>
          </p:nvPr>
        </p:nvSpPr>
        <p:spPr>
          <a:xfrm>
            <a:off x="523873" y="301625"/>
            <a:ext cx="9023354"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Zel'dovich (right) with Iosif Shklovsky</a:t>
            </a:r>
            <a:r>
              <a:rPr b="0" sz="4100"/>
              <a:t> </a:t>
            </a:r>
          </a:p>
        </p:txBody>
      </p:sp>
      <p:sp>
        <p:nvSpPr>
          <p:cNvPr id="84" name="Double-click to edit"/>
          <p:cNvSpPr txBox="1"/>
          <p:nvPr>
            <p:ph type="body" idx="1"/>
          </p:nvPr>
        </p:nvSpPr>
        <p:spPr>
          <a:xfrm>
            <a:off x="720725" y="1979610"/>
            <a:ext cx="8807450" cy="4635505"/>
          </a:xfrm>
          <a:prstGeom prst="rect">
            <a:avLst/>
          </a:prstGeom>
        </p:spPr>
        <p:txBody>
          <a:bodyPr/>
          <a:lstStyle/>
          <a:p>
            <a:pPr/>
          </a:p>
        </p:txBody>
      </p:sp>
      <p:pic>
        <p:nvPicPr>
          <p:cNvPr id="85" name="image.png" descr="image.png"/>
          <p:cNvPicPr>
            <a:picLocks noChangeAspect="1"/>
          </p:cNvPicPr>
          <p:nvPr/>
        </p:nvPicPr>
        <p:blipFill>
          <a:blip r:embed="rId2">
            <a:extLst/>
          </a:blip>
          <a:stretch>
            <a:fillRect/>
          </a:stretch>
        </p:blipFill>
        <p:spPr>
          <a:xfrm>
            <a:off x="1939925" y="1368425"/>
            <a:ext cx="6400800" cy="596265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Weapons Work Described"/>
          <p:cNvSpPr txBox="1"/>
          <p:nvPr>
            <p:ph type="title" idx="4294967295"/>
          </p:nvPr>
        </p:nvSpPr>
        <p:spPr>
          <a:xfrm>
            <a:off x="1054914" y="237650"/>
            <a:ext cx="8056883" cy="1838401"/>
          </a:xfrm>
          <a:prstGeom prst="rect">
            <a:avLst/>
          </a:prstGeom>
        </p:spPr>
        <p:txBody>
          <a:bodyPr/>
          <a:lstStyle>
            <a:lvl1pPr>
              <a:defRPr b="1" sz="3600">
                <a:solidFill>
                  <a:srgbClr val="0433FF">
                    <a:alpha val="89314"/>
                  </a:srgbClr>
                </a:solidFill>
              </a:defRPr>
            </a:lvl1pPr>
          </a:lstStyle>
          <a:p>
            <a:pPr/>
            <a:r>
              <a:t>Weapons Work Described</a:t>
            </a:r>
          </a:p>
        </p:txBody>
      </p:sp>
      <p:sp>
        <p:nvSpPr>
          <p:cNvPr id="88" name="Double-click to edit"/>
          <p:cNvSpPr txBox="1"/>
          <p:nvPr>
            <p:ph type="body" idx="4294967295"/>
          </p:nvPr>
        </p:nvSpPr>
        <p:spPr>
          <a:xfrm>
            <a:off x="600913" y="1989995"/>
            <a:ext cx="8964884" cy="5566506"/>
          </a:xfrm>
          <a:prstGeom prst="rect">
            <a:avLst/>
          </a:prstGeom>
        </p:spPr>
        <p:txBody>
          <a:bodyPr/>
          <a:lstStyle/>
          <a:p>
            <a:pPr/>
          </a:p>
        </p:txBody>
      </p:sp>
      <p:pic>
        <p:nvPicPr>
          <p:cNvPr id="89" name="Image" descr="Image"/>
          <p:cNvPicPr>
            <a:picLocks noChangeAspect="1"/>
          </p:cNvPicPr>
          <p:nvPr/>
        </p:nvPicPr>
        <p:blipFill>
          <a:blip r:embed="rId2">
            <a:extLst/>
          </a:blip>
          <a:stretch>
            <a:fillRect/>
          </a:stretch>
        </p:blipFill>
        <p:spPr>
          <a:xfrm>
            <a:off x="2977031" y="1812334"/>
            <a:ext cx="4117038" cy="556247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