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4"/>
  </p:notesMasterIdLst>
  <p:sldIdLst>
    <p:sldId id="316" r:id="rId5"/>
    <p:sldId id="2308" r:id="rId6"/>
    <p:sldId id="2310" r:id="rId7"/>
    <p:sldId id="2325" r:id="rId8"/>
    <p:sldId id="2326" r:id="rId9"/>
    <p:sldId id="2343" r:id="rId10"/>
    <p:sldId id="2327" r:id="rId11"/>
    <p:sldId id="2328" r:id="rId12"/>
    <p:sldId id="2332" r:id="rId13"/>
    <p:sldId id="2333" r:id="rId14"/>
    <p:sldId id="2335" r:id="rId15"/>
    <p:sldId id="2337" r:id="rId16"/>
    <p:sldId id="2338" r:id="rId17"/>
    <p:sldId id="2339" r:id="rId18"/>
    <p:sldId id="2340" r:id="rId19"/>
    <p:sldId id="2341" r:id="rId20"/>
    <p:sldId id="2342" r:id="rId21"/>
    <p:sldId id="2312" r:id="rId22"/>
    <p:sldId id="2313" r:id="rId23"/>
    <p:sldId id="2316" r:id="rId24"/>
    <p:sldId id="2311" r:id="rId25"/>
    <p:sldId id="2314" r:id="rId26"/>
    <p:sldId id="2315" r:id="rId27"/>
    <p:sldId id="2317" r:id="rId28"/>
    <p:sldId id="2318" r:id="rId29"/>
    <p:sldId id="2319" r:id="rId30"/>
    <p:sldId id="2320" r:id="rId31"/>
    <p:sldId id="2321" r:id="rId32"/>
    <p:sldId id="2322" r:id="rId33"/>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99"/>
    <a:srgbClr val="30519D"/>
    <a:srgbClr val="244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5312A7-7728-4521-AE9A-F577E737B6BF}" v="4" dt="2021-01-18T19:24:33.833"/>
    <p1510:client id="{629DDB70-9A5F-3167-E8DB-9FFEFD3C3345}" v="1" dt="2021-01-18T19:23:14.6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16"/>
    <p:restoredTop sz="94930"/>
  </p:normalViewPr>
  <p:slideViewPr>
    <p:cSldViewPr snapToGrid="0">
      <p:cViewPr varScale="1">
        <p:scale>
          <a:sx n="117" d="100"/>
          <a:sy n="117" d="100"/>
        </p:scale>
        <p:origin x="16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ECFAD0DF-F63F-4951-88B8-7E7D2CB1BA02}" type="datetimeFigureOut">
              <a:rPr lang="en-US" smtClean="0"/>
              <a:t>1/27/23</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8010FB5-4D6F-42F5-A809-7A1093A9D772}" type="slidenum">
              <a:rPr lang="en-US" smtClean="0"/>
              <a:t>‹#›</a:t>
            </a:fld>
            <a:endParaRPr lang="en-US"/>
          </a:p>
        </p:txBody>
      </p:sp>
    </p:spTree>
    <p:extLst>
      <p:ext uri="{BB962C8B-B14F-4D97-AF65-F5344CB8AC3E}">
        <p14:creationId xmlns:p14="http://schemas.microsoft.com/office/powerpoint/2010/main" val="148314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24</a:t>
            </a:fld>
            <a:endParaRPr lang="en-US"/>
          </a:p>
        </p:txBody>
      </p:sp>
    </p:spTree>
    <p:extLst>
      <p:ext uri="{BB962C8B-B14F-4D97-AF65-F5344CB8AC3E}">
        <p14:creationId xmlns:p14="http://schemas.microsoft.com/office/powerpoint/2010/main" val="16087741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0" y="0"/>
            <a:ext cx="9144000" cy="6858000"/>
          </a:xfrm>
          <a:prstGeom prst="rect">
            <a:avLst/>
          </a:prstGeom>
        </p:spPr>
      </p:pic>
      <p:sp>
        <p:nvSpPr>
          <p:cNvPr id="2" name="Title 1"/>
          <p:cNvSpPr>
            <a:spLocks noGrp="1"/>
          </p:cNvSpPr>
          <p:nvPr>
            <p:ph type="ctrTitle"/>
          </p:nvPr>
        </p:nvSpPr>
        <p:spPr>
          <a:xfrm>
            <a:off x="4056185" y="2790092"/>
            <a:ext cx="4741984" cy="1774948"/>
          </a:xfrm>
        </p:spPr>
        <p:txBody>
          <a:bodyPr anchor="b">
            <a:normAutofit/>
          </a:bodyPr>
          <a:lstStyle>
            <a:lvl1pPr algn="r">
              <a:defRPr sz="4400" b="0" i="0">
                <a:solidFill>
                  <a:schemeClr val="bg1"/>
                </a:solidFill>
                <a:latin typeface="+mn-lt"/>
                <a:ea typeface="Arial" charset="0"/>
                <a:cs typeface="Arial" charset="0"/>
              </a:defRPr>
            </a:lvl1pPr>
          </a:lstStyle>
          <a:p>
            <a:r>
              <a:rPr lang="en-US"/>
              <a:t>Click to edit Master title style</a:t>
            </a:r>
          </a:p>
        </p:txBody>
      </p:sp>
      <p:sp>
        <p:nvSpPr>
          <p:cNvPr id="3" name="Subtitle 2"/>
          <p:cNvSpPr>
            <a:spLocks noGrp="1"/>
          </p:cNvSpPr>
          <p:nvPr>
            <p:ph type="subTitle" idx="1"/>
          </p:nvPr>
        </p:nvSpPr>
        <p:spPr>
          <a:xfrm>
            <a:off x="4056185" y="4642339"/>
            <a:ext cx="4741984" cy="580292"/>
          </a:xfrm>
        </p:spPr>
        <p:txBody>
          <a:bodyPr/>
          <a:lstStyle>
            <a:lvl1pPr marL="0" indent="0" algn="r">
              <a:buNone/>
              <a:defRPr sz="2400">
                <a:solidFill>
                  <a:schemeClr val="bg1"/>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4914" y="365127"/>
            <a:ext cx="7863840" cy="914400"/>
          </a:xfrm>
        </p:spPr>
        <p:txBody>
          <a:bodyPr/>
          <a:lstStyle>
            <a:lvl1pPr>
              <a:defRPr>
                <a:solidFill>
                  <a:srgbClr val="30519D"/>
                </a:solidFill>
                <a:latin typeface="+mn-lt"/>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454914" y="1382141"/>
            <a:ext cx="7886700" cy="4351338"/>
          </a:xfrm>
        </p:spPr>
        <p:txBody>
          <a:bodyPr>
            <a:normAutofit/>
          </a:bodyPr>
          <a:lstStyle>
            <a:lvl1pPr>
              <a:defRPr sz="2400">
                <a:latin typeface="+mn-lt"/>
                <a:ea typeface="Arial" charset="0"/>
                <a:cs typeface="Arial" charset="0"/>
              </a:defRPr>
            </a:lvl1pPr>
            <a:lvl2pPr marL="457200" indent="-228600">
              <a:defRPr sz="2000">
                <a:latin typeface="+mn-lt"/>
                <a:ea typeface="Arial" charset="0"/>
                <a:cs typeface="Arial" charset="0"/>
              </a:defRPr>
            </a:lvl2pPr>
            <a:lvl3pPr marL="685800" indent="-228600">
              <a:defRPr sz="1800">
                <a:latin typeface="+mn-lt"/>
                <a:ea typeface="Arial" charset="0"/>
                <a:cs typeface="Arial" charset="0"/>
              </a:defRPr>
            </a:lvl3pPr>
            <a:lvl4pPr marL="914400" indent="-228600">
              <a:defRPr sz="1600">
                <a:latin typeface="+mn-lt"/>
                <a:ea typeface="Arial" charset="0"/>
                <a:cs typeface="Arial" charset="0"/>
              </a:defRPr>
            </a:lvl4pPr>
            <a:lvl5pPr marL="1143000" indent="-228600">
              <a:defRPr sz="1600">
                <a:latin typeface="+mn-lt"/>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mn-lt"/>
              </a:defRPr>
            </a:lvl1pPr>
          </a:lstStyle>
          <a:p>
            <a:fld id="{51BAB5E1-36BF-47FD-89B3-E387A8020D89}" type="datetime1">
              <a:rPr lang="en-US" smtClean="0"/>
              <a:t>1/27/23</a:t>
            </a:fld>
            <a:endParaRPr lang="en-US">
              <a:latin typeface="+mn-lt"/>
            </a:endParaRPr>
          </a:p>
        </p:txBody>
      </p:sp>
      <p:sp>
        <p:nvSpPr>
          <p:cNvPr id="5" name="Footer Placeholder 4"/>
          <p:cNvSpPr>
            <a:spLocks noGrp="1"/>
          </p:cNvSpPr>
          <p:nvPr>
            <p:ph type="ftr" sz="quarter" idx="11"/>
          </p:nvPr>
        </p:nvSpPr>
        <p:spPr/>
        <p:txBody>
          <a:bodyPr/>
          <a:lstStyle>
            <a:lvl1pPr>
              <a:defRPr>
                <a:latin typeface="+mn-lt"/>
              </a:defRPr>
            </a:lvl1pPr>
          </a:lstStyle>
          <a:p>
            <a:endParaRPr lang="en-US">
              <a:latin typeface="+mn-lt"/>
            </a:endParaRPr>
          </a:p>
        </p:txBody>
      </p:sp>
      <p:sp>
        <p:nvSpPr>
          <p:cNvPr id="6" name="Slide Number Placeholder 5"/>
          <p:cNvSpPr>
            <a:spLocks noGrp="1"/>
          </p:cNvSpPr>
          <p:nvPr>
            <p:ph type="sldNum" sz="quarter" idx="12"/>
          </p:nvPr>
        </p:nvSpPr>
        <p:spPr>
          <a:xfrm>
            <a:off x="8427720" y="6356351"/>
            <a:ext cx="626892" cy="365125"/>
          </a:xfrm>
        </p:spPr>
        <p:txBody>
          <a:bodyPr/>
          <a:lstStyle>
            <a:lvl1pPr>
              <a:defRPr sz="1400" b="1">
                <a:latin typeface="+mn-lt"/>
              </a:defRPr>
            </a:lvl1pPr>
          </a:lstStyle>
          <a:p>
            <a:fld id="{893C5830-40F3-F04E-B2E3-10E6672BA8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mn-lt"/>
              </a:defRPr>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mn-lt"/>
              </a:defRPr>
            </a:lvl1pPr>
          </a:lstStyle>
          <a:p>
            <a:fld id="{0E85D777-97A1-4A1E-947F-814316310072}" type="datetime1">
              <a:rPr lang="en-US" smtClean="0"/>
              <a:t>1/27/23</a:t>
            </a:fld>
            <a:endParaRPr lang="en-US">
              <a:latin typeface="+mn-lt"/>
            </a:endParaRPr>
          </a:p>
        </p:txBody>
      </p:sp>
      <p:sp>
        <p:nvSpPr>
          <p:cNvPr id="5" name="Footer Placeholder 4"/>
          <p:cNvSpPr>
            <a:spLocks noGrp="1"/>
          </p:cNvSpPr>
          <p:nvPr>
            <p:ph type="ftr" sz="quarter" idx="11"/>
          </p:nvPr>
        </p:nvSpPr>
        <p:spPr/>
        <p:txBody>
          <a:bodyPr/>
          <a:lstStyle>
            <a:lvl1pPr>
              <a:defRPr>
                <a:latin typeface="+mn-lt"/>
              </a:defRPr>
            </a:lvl1pPr>
          </a:lstStyle>
          <a:p>
            <a:endParaRPr lang="en-US">
              <a:latin typeface="+mn-lt"/>
            </a:endParaRPr>
          </a:p>
        </p:txBody>
      </p:sp>
      <p:sp>
        <p:nvSpPr>
          <p:cNvPr id="6" name="Slide Number Placeholder 5"/>
          <p:cNvSpPr>
            <a:spLocks noGrp="1"/>
          </p:cNvSpPr>
          <p:nvPr>
            <p:ph type="sldNum" sz="quarter" idx="12"/>
          </p:nvPr>
        </p:nvSpPr>
        <p:spPr>
          <a:xfrm>
            <a:off x="8510588" y="6356351"/>
            <a:ext cx="544024" cy="365125"/>
          </a:xfrm>
        </p:spPr>
        <p:txBody>
          <a:bodyPr/>
          <a:lstStyle>
            <a:lvl1pPr>
              <a:defRPr sz="1400" b="1">
                <a:latin typeface="+mn-lt"/>
              </a:defRPr>
            </a:lvl1pPr>
          </a:lstStyle>
          <a:p>
            <a:fld id="{893C5830-40F3-F04E-B2E3-10E6672BA8FF}" type="slidenum">
              <a:rPr lang="en-US" smtClean="0"/>
              <a:pPr/>
              <a:t>‹#›</a:t>
            </a:fld>
            <a:endParaRPr lang="en-US" b="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6"/>
            <a:ext cx="7886700" cy="914400"/>
          </a:xfrm>
        </p:spPr>
        <p:txBody>
          <a:bodyPr/>
          <a:lstStyle>
            <a:lvl1pPr>
              <a:defRPr>
                <a:latin typeface="+mn-lt"/>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mn-lt"/>
              </a:defRPr>
            </a:lvl1pPr>
          </a:lstStyle>
          <a:p>
            <a:fld id="{3198A458-AEDB-4DF3-AD76-63F1AAB709AE}" type="datetime1">
              <a:rPr lang="en-US" smtClean="0"/>
              <a:t>1/27/23</a:t>
            </a:fld>
            <a:endParaRPr lang="en-US">
              <a:latin typeface="+mn-lt"/>
            </a:endParaRPr>
          </a:p>
        </p:txBody>
      </p:sp>
      <p:sp>
        <p:nvSpPr>
          <p:cNvPr id="4" name="Footer Placeholder 3"/>
          <p:cNvSpPr>
            <a:spLocks noGrp="1"/>
          </p:cNvSpPr>
          <p:nvPr>
            <p:ph type="ftr" sz="quarter" idx="11"/>
          </p:nvPr>
        </p:nvSpPr>
        <p:spPr/>
        <p:txBody>
          <a:bodyPr/>
          <a:lstStyle>
            <a:lvl1pPr>
              <a:defRPr>
                <a:latin typeface="+mn-lt"/>
              </a:defRPr>
            </a:lvl1pPr>
          </a:lstStyle>
          <a:p>
            <a:endParaRPr lang="en-US">
              <a:latin typeface="+mn-lt"/>
            </a:endParaRPr>
          </a:p>
        </p:txBody>
      </p:sp>
      <p:sp>
        <p:nvSpPr>
          <p:cNvPr id="5" name="Slide Number Placeholder 4"/>
          <p:cNvSpPr>
            <a:spLocks noGrp="1"/>
          </p:cNvSpPr>
          <p:nvPr>
            <p:ph type="sldNum" sz="quarter" idx="12"/>
          </p:nvPr>
        </p:nvSpPr>
        <p:spPr>
          <a:xfrm>
            <a:off x="8435340" y="6356351"/>
            <a:ext cx="619272" cy="365125"/>
          </a:xfrm>
        </p:spPr>
        <p:txBody>
          <a:bodyPr/>
          <a:lstStyle>
            <a:lvl1pPr>
              <a:defRPr sz="1400" b="1">
                <a:latin typeface="+mn-lt"/>
              </a:defRPr>
            </a:lvl1pPr>
          </a:lstStyle>
          <a:p>
            <a:fld id="{893C5830-40F3-F04E-B2E3-10E6672BA8FF}" type="slidenum">
              <a:rPr lang="en-US" smtClean="0"/>
              <a:pPr/>
              <a:t>‹#›</a:t>
            </a:fld>
            <a:endParaRPr lang="en-US" b="1"/>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fld id="{E12E9D25-B431-48A5-9206-48E7F1B72362}" type="datetime1">
              <a:rPr lang="en-US" smtClean="0"/>
              <a:t>1/27/23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7"/>
          <a:src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hf hdr="0" ftr="0" dt="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0.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82834" y="1654052"/>
            <a:ext cx="5922941" cy="1774948"/>
          </a:xfrm>
        </p:spPr>
        <p:txBody>
          <a:bodyPr>
            <a:normAutofit/>
          </a:bodyPr>
          <a:lstStyle/>
          <a:p>
            <a:r>
              <a:rPr lang="en-US" dirty="0"/>
              <a:t>EIC Polarimetry Summary</a:t>
            </a:r>
            <a:r>
              <a:rPr lang="en-US" sz="3200" dirty="0"/>
              <a:t> </a:t>
            </a:r>
            <a:endParaRPr lang="en-US" sz="1600" dirty="0"/>
          </a:p>
        </p:txBody>
      </p:sp>
      <p:sp>
        <p:nvSpPr>
          <p:cNvPr id="3" name="Subtitle 2"/>
          <p:cNvSpPr>
            <a:spLocks noGrp="1"/>
          </p:cNvSpPr>
          <p:nvPr>
            <p:ph type="subTitle" idx="1"/>
          </p:nvPr>
        </p:nvSpPr>
        <p:spPr>
          <a:xfrm>
            <a:off x="3722914" y="3898186"/>
            <a:ext cx="5238551" cy="1588214"/>
          </a:xfrm>
        </p:spPr>
        <p:txBody>
          <a:bodyPr>
            <a:normAutofit/>
          </a:bodyPr>
          <a:lstStyle/>
          <a:p>
            <a:r>
              <a:rPr lang="en-US" dirty="0"/>
              <a:t>Oleg </a:t>
            </a:r>
            <a:r>
              <a:rPr lang="en-US" dirty="0" err="1"/>
              <a:t>Eyser</a:t>
            </a:r>
            <a:r>
              <a:rPr lang="en-US" dirty="0"/>
              <a:t> (BNL) and Dave Gaskell (JLAB) </a:t>
            </a:r>
          </a:p>
          <a:p>
            <a:r>
              <a:rPr lang="en-US" sz="1400" dirty="0" err="1"/>
              <a:t>ePIC</a:t>
            </a:r>
            <a:r>
              <a:rPr lang="en-US" sz="1400" dirty="0"/>
              <a:t>  Meeting</a:t>
            </a:r>
          </a:p>
          <a:p>
            <a:r>
              <a:rPr lang="en-US" sz="1400" dirty="0"/>
              <a:t>January 26, 2023</a:t>
            </a:r>
          </a:p>
        </p:txBody>
      </p:sp>
    </p:spTree>
    <p:extLst>
      <p:ext uri="{BB962C8B-B14F-4D97-AF65-F5344CB8AC3E}">
        <p14:creationId xmlns:p14="http://schemas.microsoft.com/office/powerpoint/2010/main" val="700661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4735-2FD3-09A5-BC4E-FCC60398E37E}"/>
              </a:ext>
            </a:extLst>
          </p:cNvPr>
          <p:cNvSpPr>
            <a:spLocks noGrp="1"/>
          </p:cNvSpPr>
          <p:nvPr>
            <p:ph type="title"/>
          </p:nvPr>
        </p:nvSpPr>
        <p:spPr/>
        <p:txBody>
          <a:bodyPr>
            <a:normAutofit fontScale="90000"/>
          </a:bodyPr>
          <a:lstStyle/>
          <a:p>
            <a:r>
              <a:rPr lang="en-US" sz="4400" dirty="0"/>
              <a:t>Hadron Polarimetry R&amp;D - Tagging</a:t>
            </a:r>
            <a:endParaRPr lang="en-US" dirty="0"/>
          </a:p>
        </p:txBody>
      </p:sp>
      <p:sp>
        <p:nvSpPr>
          <p:cNvPr id="4" name="Slide Number Placeholder 3">
            <a:extLst>
              <a:ext uri="{FF2B5EF4-FFF2-40B4-BE49-F238E27FC236}">
                <a16:creationId xmlns:a16="http://schemas.microsoft.com/office/drawing/2014/main" id="{E20BEA02-732B-BB27-0860-E61B7D7F4530}"/>
              </a:ext>
            </a:extLst>
          </p:cNvPr>
          <p:cNvSpPr>
            <a:spLocks noGrp="1"/>
          </p:cNvSpPr>
          <p:nvPr>
            <p:ph type="sldNum" sz="quarter" idx="12"/>
          </p:nvPr>
        </p:nvSpPr>
        <p:spPr/>
        <p:txBody>
          <a:bodyPr/>
          <a:lstStyle/>
          <a:p>
            <a:fld id="{893C5830-40F3-F04E-B2E3-10E6672BA8FF}" type="slidenum">
              <a:rPr lang="en-US" smtClean="0"/>
              <a:pPr/>
              <a:t>10</a:t>
            </a:fld>
            <a:endParaRPr lang="en-US"/>
          </a:p>
        </p:txBody>
      </p:sp>
      <p:pic>
        <p:nvPicPr>
          <p:cNvPr id="5" name="Picture 4">
            <a:extLst>
              <a:ext uri="{FF2B5EF4-FFF2-40B4-BE49-F238E27FC236}">
                <a16:creationId xmlns:a16="http://schemas.microsoft.com/office/drawing/2014/main" id="{71C9ECB7-319B-BB47-DABB-0BFAE825BB7A}"/>
              </a:ext>
            </a:extLst>
          </p:cNvPr>
          <p:cNvPicPr>
            <a:picLocks noChangeAspect="1"/>
          </p:cNvPicPr>
          <p:nvPr/>
        </p:nvPicPr>
        <p:blipFill>
          <a:blip r:embed="rId2"/>
          <a:stretch>
            <a:fillRect/>
          </a:stretch>
        </p:blipFill>
        <p:spPr>
          <a:xfrm>
            <a:off x="0" y="1470850"/>
            <a:ext cx="7772400" cy="2409047"/>
          </a:xfrm>
          <a:prstGeom prst="rect">
            <a:avLst/>
          </a:prstGeom>
        </p:spPr>
      </p:pic>
      <p:sp>
        <p:nvSpPr>
          <p:cNvPr id="6" name="TextBox 5">
            <a:extLst>
              <a:ext uri="{FF2B5EF4-FFF2-40B4-BE49-F238E27FC236}">
                <a16:creationId xmlns:a16="http://schemas.microsoft.com/office/drawing/2014/main" id="{2DD09B07-F6CE-5CE9-D6AE-835C8CD91707}"/>
              </a:ext>
            </a:extLst>
          </p:cNvPr>
          <p:cNvSpPr txBox="1"/>
          <p:nvPr/>
        </p:nvSpPr>
        <p:spPr>
          <a:xfrm>
            <a:off x="454914" y="1130421"/>
            <a:ext cx="7655942" cy="369332"/>
          </a:xfrm>
          <a:prstGeom prst="rect">
            <a:avLst/>
          </a:prstGeom>
          <a:noFill/>
        </p:spPr>
        <p:txBody>
          <a:bodyPr wrap="none" rtlCol="0">
            <a:spAutoFit/>
          </a:bodyPr>
          <a:lstStyle/>
          <a:p>
            <a:r>
              <a:rPr lang="en-US" dirty="0"/>
              <a:t>For </a:t>
            </a:r>
            <a:r>
              <a:rPr lang="en-US" baseline="30000" dirty="0"/>
              <a:t>3</a:t>
            </a:r>
            <a:r>
              <a:rPr lang="en-US" dirty="0"/>
              <a:t>He, breakup will contaminate elastic signal </a:t>
            </a:r>
            <a:r>
              <a:rPr lang="en-US" dirty="0">
                <a:sym typeface="Wingdings" pitchFamily="2" charset="2"/>
              </a:rPr>
              <a:t> tag p, n, d to reject breakup</a:t>
            </a:r>
            <a:endParaRPr lang="en-US" dirty="0"/>
          </a:p>
        </p:txBody>
      </p:sp>
      <p:pic>
        <p:nvPicPr>
          <p:cNvPr id="7" name="Picture 6">
            <a:extLst>
              <a:ext uri="{FF2B5EF4-FFF2-40B4-BE49-F238E27FC236}">
                <a16:creationId xmlns:a16="http://schemas.microsoft.com/office/drawing/2014/main" id="{BBC9E0F1-905C-3811-BADC-6722708D53E4}"/>
              </a:ext>
            </a:extLst>
          </p:cNvPr>
          <p:cNvPicPr>
            <a:picLocks noChangeAspect="1"/>
          </p:cNvPicPr>
          <p:nvPr/>
        </p:nvPicPr>
        <p:blipFill>
          <a:blip r:embed="rId3"/>
          <a:stretch>
            <a:fillRect/>
          </a:stretch>
        </p:blipFill>
        <p:spPr>
          <a:xfrm>
            <a:off x="1269074" y="3459684"/>
            <a:ext cx="7772400" cy="3079229"/>
          </a:xfrm>
          <a:prstGeom prst="rect">
            <a:avLst/>
          </a:prstGeom>
        </p:spPr>
      </p:pic>
      <p:sp>
        <p:nvSpPr>
          <p:cNvPr id="8" name="TextBox 7">
            <a:extLst>
              <a:ext uri="{FF2B5EF4-FFF2-40B4-BE49-F238E27FC236}">
                <a16:creationId xmlns:a16="http://schemas.microsoft.com/office/drawing/2014/main" id="{DB7D17AC-A7A4-F9C7-32BA-61714BE40902}"/>
              </a:ext>
            </a:extLst>
          </p:cNvPr>
          <p:cNvSpPr txBox="1"/>
          <p:nvPr/>
        </p:nvSpPr>
        <p:spPr>
          <a:xfrm>
            <a:off x="3803904" y="6364224"/>
            <a:ext cx="1401666" cy="369332"/>
          </a:xfrm>
          <a:prstGeom prst="rect">
            <a:avLst/>
          </a:prstGeom>
          <a:solidFill>
            <a:schemeClr val="bg1"/>
          </a:solidFill>
        </p:spPr>
        <p:txBody>
          <a:bodyPr wrap="none" rtlCol="0">
            <a:spAutoFit/>
          </a:bodyPr>
          <a:lstStyle/>
          <a:p>
            <a:r>
              <a:rPr lang="en-US" i="1" dirty="0"/>
              <a:t>Bill </a:t>
            </a:r>
            <a:r>
              <a:rPr lang="en-US" i="1" dirty="0" err="1"/>
              <a:t>Schmidke</a:t>
            </a:r>
            <a:endParaRPr lang="en-US" i="1" dirty="0"/>
          </a:p>
        </p:txBody>
      </p:sp>
    </p:spTree>
    <p:extLst>
      <p:ext uri="{BB962C8B-B14F-4D97-AF65-F5344CB8AC3E}">
        <p14:creationId xmlns:p14="http://schemas.microsoft.com/office/powerpoint/2010/main" val="368093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662FA-3B20-6CD7-52DC-E2B6E81B799E}"/>
              </a:ext>
            </a:extLst>
          </p:cNvPr>
          <p:cNvSpPr>
            <a:spLocks noGrp="1"/>
          </p:cNvSpPr>
          <p:nvPr>
            <p:ph type="title"/>
          </p:nvPr>
        </p:nvSpPr>
        <p:spPr/>
        <p:txBody>
          <a:bodyPr/>
          <a:lstStyle/>
          <a:p>
            <a:r>
              <a:rPr lang="en-US" sz="4000" dirty="0"/>
              <a:t>Electron</a:t>
            </a:r>
            <a:r>
              <a:rPr lang="en-US" dirty="0"/>
              <a:t> Polarimetry</a:t>
            </a:r>
          </a:p>
        </p:txBody>
      </p:sp>
      <p:sp>
        <p:nvSpPr>
          <p:cNvPr id="4" name="Slide Number Placeholder 3">
            <a:extLst>
              <a:ext uri="{FF2B5EF4-FFF2-40B4-BE49-F238E27FC236}">
                <a16:creationId xmlns:a16="http://schemas.microsoft.com/office/drawing/2014/main" id="{7AFD6163-F622-5C86-9A15-4B566512AD34}"/>
              </a:ext>
            </a:extLst>
          </p:cNvPr>
          <p:cNvSpPr>
            <a:spLocks noGrp="1"/>
          </p:cNvSpPr>
          <p:nvPr>
            <p:ph type="sldNum" sz="quarter" idx="12"/>
          </p:nvPr>
        </p:nvSpPr>
        <p:spPr/>
        <p:txBody>
          <a:bodyPr/>
          <a:lstStyle/>
          <a:p>
            <a:fld id="{893C5830-40F3-F04E-B2E3-10E6672BA8FF}" type="slidenum">
              <a:rPr lang="en-US" smtClean="0"/>
              <a:pPr/>
              <a:t>11</a:t>
            </a:fld>
            <a:endParaRPr lang="en-US"/>
          </a:p>
        </p:txBody>
      </p:sp>
      <p:pic>
        <p:nvPicPr>
          <p:cNvPr id="5" name="Picture 4">
            <a:extLst>
              <a:ext uri="{FF2B5EF4-FFF2-40B4-BE49-F238E27FC236}">
                <a16:creationId xmlns:a16="http://schemas.microsoft.com/office/drawing/2014/main" id="{443AF75D-AC6E-1617-0E24-99850177319C}"/>
              </a:ext>
            </a:extLst>
          </p:cNvPr>
          <p:cNvPicPr>
            <a:picLocks noChangeAspect="1"/>
          </p:cNvPicPr>
          <p:nvPr/>
        </p:nvPicPr>
        <p:blipFill>
          <a:blip r:embed="rId2"/>
          <a:stretch>
            <a:fillRect/>
          </a:stretch>
        </p:blipFill>
        <p:spPr>
          <a:xfrm>
            <a:off x="1062274" y="1099913"/>
            <a:ext cx="7365446" cy="3724478"/>
          </a:xfrm>
          <a:prstGeom prst="rect">
            <a:avLst/>
          </a:prstGeom>
        </p:spPr>
      </p:pic>
      <p:sp>
        <p:nvSpPr>
          <p:cNvPr id="6" name="TextBox 5">
            <a:extLst>
              <a:ext uri="{FF2B5EF4-FFF2-40B4-BE49-F238E27FC236}">
                <a16:creationId xmlns:a16="http://schemas.microsoft.com/office/drawing/2014/main" id="{F0645EB4-22D4-98BD-9BF2-AEA30F0802C1}"/>
              </a:ext>
            </a:extLst>
          </p:cNvPr>
          <p:cNvSpPr txBox="1"/>
          <p:nvPr/>
        </p:nvSpPr>
        <p:spPr>
          <a:xfrm>
            <a:off x="6319934" y="2962152"/>
            <a:ext cx="1468222" cy="300082"/>
          </a:xfrm>
          <a:prstGeom prst="rect">
            <a:avLst/>
          </a:prstGeom>
          <a:solidFill>
            <a:srgbClr val="FFFF00"/>
          </a:solidFill>
        </p:spPr>
        <p:txBody>
          <a:bodyPr wrap="none" rtlCol="0">
            <a:spAutoFit/>
          </a:bodyPr>
          <a:lstStyle/>
          <a:p>
            <a:r>
              <a:rPr lang="en-US" sz="1350" dirty="0"/>
              <a:t>Mott Polarimeters</a:t>
            </a:r>
          </a:p>
        </p:txBody>
      </p:sp>
      <p:cxnSp>
        <p:nvCxnSpPr>
          <p:cNvPr id="7" name="Straight Arrow Connector 6">
            <a:extLst>
              <a:ext uri="{FF2B5EF4-FFF2-40B4-BE49-F238E27FC236}">
                <a16:creationId xmlns:a16="http://schemas.microsoft.com/office/drawing/2014/main" id="{EAD5ADBF-1FE3-82B4-D37E-F6D671283B33}"/>
              </a:ext>
            </a:extLst>
          </p:cNvPr>
          <p:cNvCxnSpPr>
            <a:cxnSpLocks/>
          </p:cNvCxnSpPr>
          <p:nvPr/>
        </p:nvCxnSpPr>
        <p:spPr>
          <a:xfrm flipV="1">
            <a:off x="2318443" y="2857195"/>
            <a:ext cx="1407836" cy="6279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5740B667-B550-4D9C-4B3D-B277FB98585A}"/>
              </a:ext>
            </a:extLst>
          </p:cNvPr>
          <p:cNvCxnSpPr/>
          <p:nvPr/>
        </p:nvCxnSpPr>
        <p:spPr>
          <a:xfrm flipH="1" flipV="1">
            <a:off x="6953636" y="1714425"/>
            <a:ext cx="70338" cy="11427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DBB7348-DD6D-0E8C-226D-6C88EAC4CE7B}"/>
              </a:ext>
            </a:extLst>
          </p:cNvPr>
          <p:cNvSpPr txBox="1"/>
          <p:nvPr/>
        </p:nvSpPr>
        <p:spPr>
          <a:xfrm>
            <a:off x="5053829" y="3902001"/>
            <a:ext cx="3250955" cy="300082"/>
          </a:xfrm>
          <a:prstGeom prst="rect">
            <a:avLst/>
          </a:prstGeom>
          <a:solidFill>
            <a:srgbClr val="FFFF00"/>
          </a:solidFill>
        </p:spPr>
        <p:txBody>
          <a:bodyPr wrap="none" rtlCol="0">
            <a:spAutoFit/>
          </a:bodyPr>
          <a:lstStyle/>
          <a:p>
            <a:r>
              <a:rPr lang="en-US" sz="1350" dirty="0"/>
              <a:t>Electron Storage Ring Compton polarimeter</a:t>
            </a:r>
          </a:p>
        </p:txBody>
      </p:sp>
      <p:cxnSp>
        <p:nvCxnSpPr>
          <p:cNvPr id="10" name="Straight Arrow Connector 9">
            <a:extLst>
              <a:ext uri="{FF2B5EF4-FFF2-40B4-BE49-F238E27FC236}">
                <a16:creationId xmlns:a16="http://schemas.microsoft.com/office/drawing/2014/main" id="{5A93FB05-755E-5766-A298-1AF2A380BC36}"/>
              </a:ext>
            </a:extLst>
          </p:cNvPr>
          <p:cNvCxnSpPr>
            <a:cxnSpLocks/>
          </p:cNvCxnSpPr>
          <p:nvPr/>
        </p:nvCxnSpPr>
        <p:spPr>
          <a:xfrm flipH="1" flipV="1">
            <a:off x="5053829" y="2889866"/>
            <a:ext cx="852527" cy="9460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50DF6DF-6763-BF77-D13D-AABD8830F476}"/>
              </a:ext>
            </a:extLst>
          </p:cNvPr>
          <p:cNvSpPr txBox="1"/>
          <p:nvPr/>
        </p:nvSpPr>
        <p:spPr>
          <a:xfrm>
            <a:off x="222920" y="3239151"/>
            <a:ext cx="2076627" cy="507831"/>
          </a:xfrm>
          <a:prstGeom prst="rect">
            <a:avLst/>
          </a:prstGeom>
          <a:solidFill>
            <a:srgbClr val="FFFF00"/>
          </a:solidFill>
        </p:spPr>
        <p:txBody>
          <a:bodyPr wrap="square" rtlCol="0">
            <a:spAutoFit/>
          </a:bodyPr>
          <a:lstStyle/>
          <a:p>
            <a:r>
              <a:rPr lang="en-US" sz="1350" dirty="0">
                <a:sym typeface="Wingdings" pitchFamily="2" charset="2"/>
              </a:rPr>
              <a:t>Rapid Cycling Synchrotron </a:t>
            </a:r>
            <a:r>
              <a:rPr lang="en-US" sz="1350" dirty="0"/>
              <a:t>Compton polarimeter</a:t>
            </a:r>
          </a:p>
        </p:txBody>
      </p:sp>
      <p:pic>
        <p:nvPicPr>
          <p:cNvPr id="3" name="Picture 2">
            <a:extLst>
              <a:ext uri="{FF2B5EF4-FFF2-40B4-BE49-F238E27FC236}">
                <a16:creationId xmlns:a16="http://schemas.microsoft.com/office/drawing/2014/main" id="{4ADD8C15-BB4E-0458-79D8-E5772C46DFF3}"/>
              </a:ext>
            </a:extLst>
          </p:cNvPr>
          <p:cNvPicPr>
            <a:picLocks noChangeAspect="1"/>
          </p:cNvPicPr>
          <p:nvPr/>
        </p:nvPicPr>
        <p:blipFill>
          <a:blip r:embed="rId3"/>
          <a:stretch>
            <a:fillRect/>
          </a:stretch>
        </p:blipFill>
        <p:spPr>
          <a:xfrm>
            <a:off x="2103272" y="4660684"/>
            <a:ext cx="5435849" cy="2091844"/>
          </a:xfrm>
          <a:prstGeom prst="rect">
            <a:avLst/>
          </a:prstGeom>
          <a:solidFill>
            <a:schemeClr val="bg1"/>
          </a:solidFill>
          <a:ln>
            <a:solidFill>
              <a:schemeClr val="accent1"/>
            </a:solidFill>
          </a:ln>
        </p:spPr>
      </p:pic>
    </p:spTree>
    <p:extLst>
      <p:ext uri="{BB962C8B-B14F-4D97-AF65-F5344CB8AC3E}">
        <p14:creationId xmlns:p14="http://schemas.microsoft.com/office/powerpoint/2010/main" val="2253965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9F54E62-D550-C09F-BB30-9C3EF5481092}"/>
              </a:ext>
            </a:extLst>
          </p:cNvPr>
          <p:cNvPicPr>
            <a:picLocks noChangeAspect="1"/>
          </p:cNvPicPr>
          <p:nvPr/>
        </p:nvPicPr>
        <p:blipFill>
          <a:blip r:embed="rId2"/>
          <a:stretch>
            <a:fillRect/>
          </a:stretch>
        </p:blipFill>
        <p:spPr>
          <a:xfrm>
            <a:off x="91440" y="1382600"/>
            <a:ext cx="9052560" cy="1862537"/>
          </a:xfrm>
          <a:prstGeom prst="rect">
            <a:avLst/>
          </a:prstGeom>
        </p:spPr>
      </p:pic>
      <p:sp>
        <p:nvSpPr>
          <p:cNvPr id="2" name="Title 1">
            <a:extLst>
              <a:ext uri="{FF2B5EF4-FFF2-40B4-BE49-F238E27FC236}">
                <a16:creationId xmlns:a16="http://schemas.microsoft.com/office/drawing/2014/main" id="{38778A3C-8CE3-1E04-CE0D-163920257DBA}"/>
              </a:ext>
            </a:extLst>
          </p:cNvPr>
          <p:cNvSpPr>
            <a:spLocks noGrp="1"/>
          </p:cNvSpPr>
          <p:nvPr>
            <p:ph type="title"/>
          </p:nvPr>
        </p:nvSpPr>
        <p:spPr/>
        <p:txBody>
          <a:bodyPr/>
          <a:lstStyle/>
          <a:p>
            <a:r>
              <a:rPr lang="en-US" dirty="0"/>
              <a:t>ESR Compton Polarimeter</a:t>
            </a:r>
          </a:p>
        </p:txBody>
      </p:sp>
      <p:sp>
        <p:nvSpPr>
          <p:cNvPr id="3" name="Slide Number Placeholder 2">
            <a:extLst>
              <a:ext uri="{FF2B5EF4-FFF2-40B4-BE49-F238E27FC236}">
                <a16:creationId xmlns:a16="http://schemas.microsoft.com/office/drawing/2014/main" id="{6592C878-1ADD-4AAE-5C15-E6D1A6D22379}"/>
              </a:ext>
            </a:extLst>
          </p:cNvPr>
          <p:cNvSpPr>
            <a:spLocks noGrp="1"/>
          </p:cNvSpPr>
          <p:nvPr>
            <p:ph type="sldNum" sz="quarter" idx="12"/>
          </p:nvPr>
        </p:nvSpPr>
        <p:spPr/>
        <p:txBody>
          <a:bodyPr/>
          <a:lstStyle/>
          <a:p>
            <a:fld id="{893C5830-40F3-F04E-B2E3-10E6672BA8FF}" type="slidenum">
              <a:rPr lang="en-US" smtClean="0"/>
              <a:pPr/>
              <a:t>12</a:t>
            </a:fld>
            <a:endParaRPr lang="en-US" b="1"/>
          </a:p>
        </p:txBody>
      </p:sp>
      <p:sp>
        <p:nvSpPr>
          <p:cNvPr id="32" name="TextBox 31">
            <a:extLst>
              <a:ext uri="{FF2B5EF4-FFF2-40B4-BE49-F238E27FC236}">
                <a16:creationId xmlns:a16="http://schemas.microsoft.com/office/drawing/2014/main" id="{2FA922AA-83F7-4D14-5F57-0C14BF8BC583}"/>
              </a:ext>
            </a:extLst>
          </p:cNvPr>
          <p:cNvSpPr txBox="1"/>
          <p:nvPr/>
        </p:nvSpPr>
        <p:spPr>
          <a:xfrm rot="21309105">
            <a:off x="3190107" y="1544191"/>
            <a:ext cx="1809598" cy="369332"/>
          </a:xfrm>
          <a:prstGeom prst="rect">
            <a:avLst/>
          </a:prstGeom>
          <a:noFill/>
        </p:spPr>
        <p:txBody>
          <a:bodyPr wrap="none" rtlCol="0">
            <a:spAutoFit/>
          </a:bodyPr>
          <a:lstStyle/>
          <a:p>
            <a:r>
              <a:rPr lang="en-US" dirty="0"/>
              <a:t>Hadron beamline</a:t>
            </a:r>
          </a:p>
        </p:txBody>
      </p:sp>
      <p:cxnSp>
        <p:nvCxnSpPr>
          <p:cNvPr id="33" name="Straight Arrow Connector 32">
            <a:extLst>
              <a:ext uri="{FF2B5EF4-FFF2-40B4-BE49-F238E27FC236}">
                <a16:creationId xmlns:a16="http://schemas.microsoft.com/office/drawing/2014/main" id="{2B084FCC-EF84-4240-80BE-1649A10DA1FD}"/>
              </a:ext>
            </a:extLst>
          </p:cNvPr>
          <p:cNvCxnSpPr>
            <a:cxnSpLocks/>
          </p:cNvCxnSpPr>
          <p:nvPr/>
        </p:nvCxnSpPr>
        <p:spPr>
          <a:xfrm flipH="1">
            <a:off x="3694058" y="2023577"/>
            <a:ext cx="877942" cy="1030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5C4CF46-8BF4-AB8E-7BA7-675E6C8CD9D3}"/>
              </a:ext>
            </a:extLst>
          </p:cNvPr>
          <p:cNvSpPr txBox="1"/>
          <p:nvPr/>
        </p:nvSpPr>
        <p:spPr>
          <a:xfrm rot="21198770">
            <a:off x="5746617" y="2150741"/>
            <a:ext cx="1891352" cy="369332"/>
          </a:xfrm>
          <a:prstGeom prst="rect">
            <a:avLst/>
          </a:prstGeom>
          <a:noFill/>
        </p:spPr>
        <p:txBody>
          <a:bodyPr wrap="none" rtlCol="0">
            <a:spAutoFit/>
          </a:bodyPr>
          <a:lstStyle/>
          <a:p>
            <a:r>
              <a:rPr lang="en-US" dirty="0">
                <a:solidFill>
                  <a:srgbClr val="4472C4"/>
                </a:solidFill>
              </a:rPr>
              <a:t>electron beamline</a:t>
            </a:r>
          </a:p>
        </p:txBody>
      </p:sp>
      <p:cxnSp>
        <p:nvCxnSpPr>
          <p:cNvPr id="36" name="Straight Arrow Connector 35">
            <a:extLst>
              <a:ext uri="{FF2B5EF4-FFF2-40B4-BE49-F238E27FC236}">
                <a16:creationId xmlns:a16="http://schemas.microsoft.com/office/drawing/2014/main" id="{5A89A93D-442A-A285-F876-15F58D9707EC}"/>
              </a:ext>
            </a:extLst>
          </p:cNvPr>
          <p:cNvCxnSpPr>
            <a:cxnSpLocks/>
          </p:cNvCxnSpPr>
          <p:nvPr/>
        </p:nvCxnSpPr>
        <p:spPr>
          <a:xfrm flipV="1">
            <a:off x="5564892" y="1993580"/>
            <a:ext cx="2254805" cy="23875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6C20A43-EE86-BBFB-5676-1C228E879D32}"/>
              </a:ext>
            </a:extLst>
          </p:cNvPr>
          <p:cNvSpPr txBox="1"/>
          <p:nvPr/>
        </p:nvSpPr>
        <p:spPr>
          <a:xfrm>
            <a:off x="200144" y="1672542"/>
            <a:ext cx="784189" cy="369332"/>
          </a:xfrm>
          <a:prstGeom prst="rect">
            <a:avLst/>
          </a:prstGeom>
          <a:noFill/>
          <a:ln>
            <a:noFill/>
          </a:ln>
        </p:spPr>
        <p:txBody>
          <a:bodyPr wrap="none" rtlCol="0">
            <a:spAutoFit/>
          </a:bodyPr>
          <a:lstStyle/>
          <a:p>
            <a:r>
              <a:rPr lang="en-US" dirty="0">
                <a:solidFill>
                  <a:srgbClr val="FF0000"/>
                </a:solidFill>
              </a:rPr>
              <a:t>Quads</a:t>
            </a:r>
          </a:p>
        </p:txBody>
      </p:sp>
      <p:cxnSp>
        <p:nvCxnSpPr>
          <p:cNvPr id="40" name="Straight Arrow Connector 39">
            <a:extLst>
              <a:ext uri="{FF2B5EF4-FFF2-40B4-BE49-F238E27FC236}">
                <a16:creationId xmlns:a16="http://schemas.microsoft.com/office/drawing/2014/main" id="{6BD47ABB-D433-13FB-09BB-6863BE1470E1}"/>
              </a:ext>
            </a:extLst>
          </p:cNvPr>
          <p:cNvCxnSpPr/>
          <p:nvPr/>
        </p:nvCxnSpPr>
        <p:spPr>
          <a:xfrm flipH="1">
            <a:off x="378372" y="2041874"/>
            <a:ext cx="213866" cy="5870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BC6BDC4-29B6-EB4D-D1FC-6FE085427272}"/>
              </a:ext>
            </a:extLst>
          </p:cNvPr>
          <p:cNvCxnSpPr>
            <a:cxnSpLocks/>
          </p:cNvCxnSpPr>
          <p:nvPr/>
        </p:nvCxnSpPr>
        <p:spPr>
          <a:xfrm>
            <a:off x="592238" y="2069767"/>
            <a:ext cx="679027" cy="5142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5E4CC5F-F5D8-290B-D0A2-D87BCC6609F4}"/>
              </a:ext>
            </a:extLst>
          </p:cNvPr>
          <p:cNvSpPr txBox="1"/>
          <p:nvPr/>
        </p:nvSpPr>
        <p:spPr>
          <a:xfrm>
            <a:off x="1457222" y="1620002"/>
            <a:ext cx="881973" cy="369332"/>
          </a:xfrm>
          <a:prstGeom prst="rect">
            <a:avLst/>
          </a:prstGeom>
          <a:noFill/>
        </p:spPr>
        <p:txBody>
          <a:bodyPr wrap="none" rtlCol="0">
            <a:spAutoFit/>
          </a:bodyPr>
          <a:lstStyle/>
          <a:p>
            <a:r>
              <a:rPr lang="en-US" dirty="0">
                <a:solidFill>
                  <a:srgbClr val="0000FF"/>
                </a:solidFill>
              </a:rPr>
              <a:t>Dipoles</a:t>
            </a:r>
          </a:p>
        </p:txBody>
      </p:sp>
      <p:cxnSp>
        <p:nvCxnSpPr>
          <p:cNvPr id="46" name="Straight Arrow Connector 45">
            <a:extLst>
              <a:ext uri="{FF2B5EF4-FFF2-40B4-BE49-F238E27FC236}">
                <a16:creationId xmlns:a16="http://schemas.microsoft.com/office/drawing/2014/main" id="{6E3E44D3-0CA9-F29D-AAE0-2A84580D0F74}"/>
              </a:ext>
            </a:extLst>
          </p:cNvPr>
          <p:cNvCxnSpPr/>
          <p:nvPr/>
        </p:nvCxnSpPr>
        <p:spPr>
          <a:xfrm>
            <a:off x="1824848" y="2023577"/>
            <a:ext cx="152377" cy="208756"/>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6331C29-AF85-F30D-B622-91480D251D82}"/>
              </a:ext>
            </a:extLst>
          </p:cNvPr>
          <p:cNvCxnSpPr/>
          <p:nvPr/>
        </p:nvCxnSpPr>
        <p:spPr>
          <a:xfrm flipH="1">
            <a:off x="879170" y="2023577"/>
            <a:ext cx="944911" cy="605363"/>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63E82578-DC05-CAF2-1739-0091B8AD6201}"/>
              </a:ext>
            </a:extLst>
          </p:cNvPr>
          <p:cNvSpPr txBox="1"/>
          <p:nvPr/>
        </p:nvSpPr>
        <p:spPr>
          <a:xfrm>
            <a:off x="1512183" y="3028208"/>
            <a:ext cx="2620846" cy="369332"/>
          </a:xfrm>
          <a:prstGeom prst="rect">
            <a:avLst/>
          </a:prstGeom>
          <a:noFill/>
        </p:spPr>
        <p:txBody>
          <a:bodyPr wrap="none" rtlCol="0">
            <a:spAutoFit/>
          </a:bodyPr>
          <a:lstStyle/>
          <a:p>
            <a:r>
              <a:rPr lang="en-US" dirty="0"/>
              <a:t>Compton IP (before quad)</a:t>
            </a:r>
          </a:p>
        </p:txBody>
      </p:sp>
      <p:cxnSp>
        <p:nvCxnSpPr>
          <p:cNvPr id="53" name="Straight Arrow Connector 52">
            <a:extLst>
              <a:ext uri="{FF2B5EF4-FFF2-40B4-BE49-F238E27FC236}">
                <a16:creationId xmlns:a16="http://schemas.microsoft.com/office/drawing/2014/main" id="{0AE28E97-5B6A-F3E3-BB2F-915B14B42656}"/>
              </a:ext>
            </a:extLst>
          </p:cNvPr>
          <p:cNvCxnSpPr>
            <a:cxnSpLocks/>
          </p:cNvCxnSpPr>
          <p:nvPr/>
        </p:nvCxnSpPr>
        <p:spPr>
          <a:xfrm flipV="1">
            <a:off x="2785241" y="2775857"/>
            <a:ext cx="0" cy="20411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E142301-B68A-CAEE-444B-8D225E912597}"/>
              </a:ext>
            </a:extLst>
          </p:cNvPr>
          <p:cNvSpPr txBox="1"/>
          <p:nvPr/>
        </p:nvSpPr>
        <p:spPr>
          <a:xfrm>
            <a:off x="4400550" y="2947126"/>
            <a:ext cx="1813253" cy="369332"/>
          </a:xfrm>
          <a:prstGeom prst="rect">
            <a:avLst/>
          </a:prstGeom>
          <a:noFill/>
        </p:spPr>
        <p:txBody>
          <a:bodyPr wrap="none" rtlCol="0">
            <a:spAutoFit/>
          </a:bodyPr>
          <a:lstStyle/>
          <a:p>
            <a:r>
              <a:rPr lang="en-US" dirty="0"/>
              <a:t>Electron detector</a:t>
            </a:r>
          </a:p>
        </p:txBody>
      </p:sp>
      <p:cxnSp>
        <p:nvCxnSpPr>
          <p:cNvPr id="56" name="Straight Arrow Connector 55">
            <a:extLst>
              <a:ext uri="{FF2B5EF4-FFF2-40B4-BE49-F238E27FC236}">
                <a16:creationId xmlns:a16="http://schemas.microsoft.com/office/drawing/2014/main" id="{4B00F0F6-6092-FAB6-85A8-1F453DA3ABE0}"/>
              </a:ext>
            </a:extLst>
          </p:cNvPr>
          <p:cNvCxnSpPr/>
          <p:nvPr/>
        </p:nvCxnSpPr>
        <p:spPr>
          <a:xfrm flipH="1" flipV="1">
            <a:off x="4866290" y="2335407"/>
            <a:ext cx="420413" cy="64456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8E7BA6F-2EA0-A7F4-D1F0-D4E6A32FAF3E}"/>
              </a:ext>
            </a:extLst>
          </p:cNvPr>
          <p:cNvSpPr txBox="1"/>
          <p:nvPr/>
        </p:nvSpPr>
        <p:spPr>
          <a:xfrm>
            <a:off x="7136524" y="2999237"/>
            <a:ext cx="1718547" cy="369332"/>
          </a:xfrm>
          <a:prstGeom prst="rect">
            <a:avLst/>
          </a:prstGeom>
          <a:noFill/>
        </p:spPr>
        <p:txBody>
          <a:bodyPr wrap="none" rtlCol="0">
            <a:spAutoFit/>
          </a:bodyPr>
          <a:lstStyle/>
          <a:p>
            <a:r>
              <a:rPr lang="en-US" dirty="0"/>
              <a:t>Photon detector</a:t>
            </a:r>
          </a:p>
        </p:txBody>
      </p:sp>
      <p:cxnSp>
        <p:nvCxnSpPr>
          <p:cNvPr id="60" name="Straight Arrow Connector 59">
            <a:extLst>
              <a:ext uri="{FF2B5EF4-FFF2-40B4-BE49-F238E27FC236}">
                <a16:creationId xmlns:a16="http://schemas.microsoft.com/office/drawing/2014/main" id="{FF3261AF-404F-42AA-58DD-87477CE07E6F}"/>
              </a:ext>
            </a:extLst>
          </p:cNvPr>
          <p:cNvCxnSpPr>
            <a:stCxn id="58" idx="0"/>
          </p:cNvCxnSpPr>
          <p:nvPr/>
        </p:nvCxnSpPr>
        <p:spPr>
          <a:xfrm flipV="1">
            <a:off x="7995798" y="1989334"/>
            <a:ext cx="559623" cy="100990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767B9BA6-A2F8-BCF2-AD1C-04F609D96711}"/>
              </a:ext>
            </a:extLst>
          </p:cNvPr>
          <p:cNvSpPr txBox="1"/>
          <p:nvPr/>
        </p:nvSpPr>
        <p:spPr>
          <a:xfrm>
            <a:off x="200144" y="3848970"/>
            <a:ext cx="8616093" cy="2031325"/>
          </a:xfrm>
          <a:prstGeom prst="rect">
            <a:avLst/>
          </a:prstGeom>
          <a:solidFill>
            <a:schemeClr val="bg1"/>
          </a:solidFill>
          <a:ln>
            <a:solidFill>
              <a:schemeClr val="tx1"/>
            </a:solidFill>
          </a:ln>
        </p:spPr>
        <p:txBody>
          <a:bodyPr wrap="square" rtlCol="0">
            <a:spAutoFit/>
          </a:bodyPr>
          <a:lstStyle/>
          <a:p>
            <a:r>
              <a:rPr lang="en-US" dirty="0"/>
              <a:t>ESR Compton will be upstream of detector IP</a:t>
            </a:r>
          </a:p>
          <a:p>
            <a:r>
              <a:rPr lang="en-US" dirty="0"/>
              <a:t>Key components:</a:t>
            </a:r>
          </a:p>
          <a:p>
            <a:pPr marL="285750" indent="-285750">
              <a:buFont typeface="Courier New" panose="02070309020205020404" pitchFamily="49" charset="0"/>
              <a:buChar char="o"/>
            </a:pPr>
            <a:r>
              <a:rPr lang="en-US" dirty="0">
                <a:sym typeface="Wingdings" pitchFamily="2" charset="2"/>
              </a:rPr>
              <a:t>Laser system  single-shot laser, pulsed at bunch frequency (25 or 100 MHz)</a:t>
            </a:r>
          </a:p>
          <a:p>
            <a:pPr marL="285750" indent="-285750">
              <a:buFont typeface="Courier New" panose="02070309020205020404" pitchFamily="49" charset="0"/>
              <a:buChar char="o"/>
            </a:pPr>
            <a:r>
              <a:rPr lang="en-US" dirty="0">
                <a:sym typeface="Wingdings" pitchFamily="2" charset="2"/>
              </a:rPr>
              <a:t>Position sensitive electron detector  placed after dipole and horizontally defocusing quad (diamond strip detector)</a:t>
            </a:r>
          </a:p>
          <a:p>
            <a:pPr marL="285750" indent="-285750">
              <a:buFont typeface="Courier New" panose="02070309020205020404" pitchFamily="49" charset="0"/>
              <a:buChar char="o"/>
            </a:pPr>
            <a:r>
              <a:rPr lang="en-US" dirty="0">
                <a:sym typeface="Wingdings" pitchFamily="2" charset="2"/>
              </a:rPr>
              <a:t>Photon detector  calorimeter (tungsten powder, looking into PbWO4 or BaF2) + position sensitive detector (diamond strip)</a:t>
            </a:r>
            <a:endParaRPr lang="en-US" dirty="0"/>
          </a:p>
        </p:txBody>
      </p:sp>
      <p:cxnSp>
        <p:nvCxnSpPr>
          <p:cNvPr id="7" name="Straight Arrow Connector 6">
            <a:extLst>
              <a:ext uri="{FF2B5EF4-FFF2-40B4-BE49-F238E27FC236}">
                <a16:creationId xmlns:a16="http://schemas.microsoft.com/office/drawing/2014/main" id="{3B8AEA7D-742D-B026-C7BB-0B4C37CFC809}"/>
              </a:ext>
            </a:extLst>
          </p:cNvPr>
          <p:cNvCxnSpPr/>
          <p:nvPr/>
        </p:nvCxnSpPr>
        <p:spPr>
          <a:xfrm flipH="1" flipV="1">
            <a:off x="2514600" y="2438400"/>
            <a:ext cx="500743" cy="19054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832E555-80B9-C2B3-E455-630BAEE533C1}"/>
              </a:ext>
            </a:extLst>
          </p:cNvPr>
          <p:cNvSpPr txBox="1"/>
          <p:nvPr/>
        </p:nvSpPr>
        <p:spPr>
          <a:xfrm>
            <a:off x="2973334" y="2510654"/>
            <a:ext cx="535724" cy="307777"/>
          </a:xfrm>
          <a:prstGeom prst="rect">
            <a:avLst/>
          </a:prstGeom>
          <a:noFill/>
        </p:spPr>
        <p:txBody>
          <a:bodyPr wrap="none" rtlCol="0">
            <a:spAutoFit/>
          </a:bodyPr>
          <a:lstStyle/>
          <a:p>
            <a:r>
              <a:rPr lang="en-US" sz="1400" dirty="0"/>
              <a:t>laser</a:t>
            </a:r>
          </a:p>
        </p:txBody>
      </p:sp>
      <p:cxnSp>
        <p:nvCxnSpPr>
          <p:cNvPr id="11" name="Straight Arrow Connector 10">
            <a:extLst>
              <a:ext uri="{FF2B5EF4-FFF2-40B4-BE49-F238E27FC236}">
                <a16:creationId xmlns:a16="http://schemas.microsoft.com/office/drawing/2014/main" id="{06F2B135-45C3-0014-A1E7-41539E328FF6}"/>
              </a:ext>
            </a:extLst>
          </p:cNvPr>
          <p:cNvCxnSpPr>
            <a:cxnSpLocks/>
          </p:cNvCxnSpPr>
          <p:nvPr/>
        </p:nvCxnSpPr>
        <p:spPr>
          <a:xfrm flipV="1">
            <a:off x="1599580" y="2602932"/>
            <a:ext cx="470177" cy="42252"/>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7D37BDA-E974-F0F4-EC27-D47467387AC9}"/>
              </a:ext>
            </a:extLst>
          </p:cNvPr>
          <p:cNvCxnSpPr>
            <a:cxnSpLocks/>
          </p:cNvCxnSpPr>
          <p:nvPr/>
        </p:nvCxnSpPr>
        <p:spPr>
          <a:xfrm flipV="1">
            <a:off x="2532499" y="2507890"/>
            <a:ext cx="470177" cy="42252"/>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4649EB5-A6A5-32E8-9E15-3C774F41DEC0}"/>
              </a:ext>
            </a:extLst>
          </p:cNvPr>
          <p:cNvCxnSpPr>
            <a:cxnSpLocks/>
          </p:cNvCxnSpPr>
          <p:nvPr/>
        </p:nvCxnSpPr>
        <p:spPr>
          <a:xfrm flipV="1">
            <a:off x="4408780" y="2299950"/>
            <a:ext cx="470177" cy="42252"/>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744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680D8-3294-1275-2210-1A35AB1413A0}"/>
              </a:ext>
            </a:extLst>
          </p:cNvPr>
          <p:cNvSpPr>
            <a:spLocks noGrp="1"/>
          </p:cNvSpPr>
          <p:nvPr>
            <p:ph type="title"/>
          </p:nvPr>
        </p:nvSpPr>
        <p:spPr/>
        <p:txBody>
          <a:bodyPr>
            <a:noAutofit/>
          </a:bodyPr>
          <a:lstStyle/>
          <a:p>
            <a:r>
              <a:rPr lang="en-US" sz="3600" dirty="0"/>
              <a:t>Polarization components at ESR Compton</a:t>
            </a:r>
          </a:p>
        </p:txBody>
      </p:sp>
      <p:sp>
        <p:nvSpPr>
          <p:cNvPr id="3" name="Slide Number Placeholder 2">
            <a:extLst>
              <a:ext uri="{FF2B5EF4-FFF2-40B4-BE49-F238E27FC236}">
                <a16:creationId xmlns:a16="http://schemas.microsoft.com/office/drawing/2014/main" id="{776BFFE2-187B-832A-D49A-CB19FA66F16C}"/>
              </a:ext>
            </a:extLst>
          </p:cNvPr>
          <p:cNvSpPr>
            <a:spLocks noGrp="1"/>
          </p:cNvSpPr>
          <p:nvPr>
            <p:ph type="sldNum" sz="quarter" idx="12"/>
          </p:nvPr>
        </p:nvSpPr>
        <p:spPr/>
        <p:txBody>
          <a:bodyPr/>
          <a:lstStyle/>
          <a:p>
            <a:fld id="{893C5830-40F3-F04E-B2E3-10E6672BA8FF}" type="slidenum">
              <a:rPr lang="en-US" smtClean="0"/>
              <a:pPr/>
              <a:t>13</a:t>
            </a:fld>
            <a:endParaRPr lang="en-US" b="1"/>
          </a:p>
        </p:txBody>
      </p:sp>
      <p:sp>
        <p:nvSpPr>
          <p:cNvPr id="4" name="TextBox 3">
            <a:extLst>
              <a:ext uri="{FF2B5EF4-FFF2-40B4-BE49-F238E27FC236}">
                <a16:creationId xmlns:a16="http://schemas.microsoft.com/office/drawing/2014/main" id="{1ED40B0A-8969-CC4B-4784-D7A2CF9126C6}"/>
              </a:ext>
            </a:extLst>
          </p:cNvPr>
          <p:cNvSpPr txBox="1"/>
          <p:nvPr/>
        </p:nvSpPr>
        <p:spPr>
          <a:xfrm>
            <a:off x="202563" y="1504787"/>
            <a:ext cx="4990425" cy="2554545"/>
          </a:xfrm>
          <a:prstGeom prst="rect">
            <a:avLst/>
          </a:prstGeom>
          <a:noFill/>
        </p:spPr>
        <p:txBody>
          <a:bodyPr wrap="square" rtlCol="0">
            <a:spAutoFit/>
          </a:bodyPr>
          <a:lstStyle/>
          <a:p>
            <a:r>
              <a:rPr lang="en-US" sz="2000" dirty="0">
                <a:sym typeface="Wingdings" pitchFamily="2" charset="2"/>
              </a:rPr>
              <a:t>At Compton interaction point, electrons have both longitudinal and transverse (horizontal) components</a:t>
            </a:r>
          </a:p>
          <a:p>
            <a:pPr marL="285750" indent="-285750">
              <a:buFont typeface="Wingdings" pitchFamily="2" charset="2"/>
              <a:buChar char="à"/>
            </a:pPr>
            <a:r>
              <a:rPr lang="en-US" sz="2000" dirty="0">
                <a:sym typeface="Wingdings" pitchFamily="2" charset="2"/>
              </a:rPr>
              <a:t>Longitudinal polarization measured via asymmetry as a function of backscattered photon/scattered electron energy</a:t>
            </a:r>
          </a:p>
          <a:p>
            <a:pPr marL="285750" indent="-285750">
              <a:buFont typeface="Wingdings" pitchFamily="2" charset="2"/>
              <a:buChar char="à"/>
            </a:pPr>
            <a:r>
              <a:rPr lang="en-US" sz="2000" dirty="0">
                <a:sym typeface="Wingdings" pitchFamily="2" charset="2"/>
              </a:rPr>
              <a:t>Transverse polarization from left-right asymmetry</a:t>
            </a:r>
          </a:p>
        </p:txBody>
      </p:sp>
      <p:graphicFrame>
        <p:nvGraphicFramePr>
          <p:cNvPr id="5" name="Table 4">
            <a:extLst>
              <a:ext uri="{FF2B5EF4-FFF2-40B4-BE49-F238E27FC236}">
                <a16:creationId xmlns:a16="http://schemas.microsoft.com/office/drawing/2014/main" id="{4014A004-4B29-022C-4A72-8495331716D7}"/>
              </a:ext>
            </a:extLst>
          </p:cNvPr>
          <p:cNvGraphicFramePr>
            <a:graphicFrameLocks noGrp="1"/>
          </p:cNvGraphicFramePr>
          <p:nvPr/>
        </p:nvGraphicFramePr>
        <p:xfrm>
          <a:off x="5566528" y="1744865"/>
          <a:ext cx="3374909" cy="1584960"/>
        </p:xfrm>
        <a:graphic>
          <a:graphicData uri="http://schemas.openxmlformats.org/drawingml/2006/table">
            <a:tbl>
              <a:tblPr firstRow="1" bandRow="1">
                <a:tableStyleId>{5C22544A-7EE6-4342-B048-85BDC9FD1C3A}</a:tableStyleId>
              </a:tblPr>
              <a:tblGrid>
                <a:gridCol w="1595925">
                  <a:extLst>
                    <a:ext uri="{9D8B030D-6E8A-4147-A177-3AD203B41FA5}">
                      <a16:colId xmlns:a16="http://schemas.microsoft.com/office/drawing/2014/main" val="4173067496"/>
                    </a:ext>
                  </a:extLst>
                </a:gridCol>
                <a:gridCol w="936729">
                  <a:extLst>
                    <a:ext uri="{9D8B030D-6E8A-4147-A177-3AD203B41FA5}">
                      <a16:colId xmlns:a16="http://schemas.microsoft.com/office/drawing/2014/main" val="1473942221"/>
                    </a:ext>
                  </a:extLst>
                </a:gridCol>
                <a:gridCol w="842255">
                  <a:extLst>
                    <a:ext uri="{9D8B030D-6E8A-4147-A177-3AD203B41FA5}">
                      <a16:colId xmlns:a16="http://schemas.microsoft.com/office/drawing/2014/main" val="967136938"/>
                    </a:ext>
                  </a:extLst>
                </a:gridCol>
              </a:tblGrid>
              <a:tr h="174188">
                <a:tc>
                  <a:txBody>
                    <a:bodyPr/>
                    <a:lstStyle/>
                    <a:p>
                      <a:r>
                        <a:rPr lang="en-US" sz="2000" dirty="0"/>
                        <a:t>Beam energy</a:t>
                      </a:r>
                    </a:p>
                  </a:txBody>
                  <a:tcPr/>
                </a:tc>
                <a:tc>
                  <a:txBody>
                    <a:bodyPr/>
                    <a:lstStyle/>
                    <a:p>
                      <a:r>
                        <a:rPr lang="en-US" sz="2000" dirty="0"/>
                        <a:t>P</a:t>
                      </a:r>
                      <a:r>
                        <a:rPr lang="en-US" sz="2000" baseline="-25000" dirty="0"/>
                        <a:t>L</a:t>
                      </a:r>
                    </a:p>
                  </a:txBody>
                  <a:tcPr/>
                </a:tc>
                <a:tc>
                  <a:txBody>
                    <a:bodyPr/>
                    <a:lstStyle/>
                    <a:p>
                      <a:r>
                        <a:rPr lang="en-US" sz="2000" dirty="0"/>
                        <a:t>P</a:t>
                      </a:r>
                      <a:r>
                        <a:rPr lang="en-US" sz="2000" baseline="-25000" dirty="0"/>
                        <a:t>T</a:t>
                      </a:r>
                    </a:p>
                  </a:txBody>
                  <a:tcPr/>
                </a:tc>
                <a:extLst>
                  <a:ext uri="{0D108BD9-81ED-4DB2-BD59-A6C34878D82A}">
                    <a16:rowId xmlns:a16="http://schemas.microsoft.com/office/drawing/2014/main" val="2192485981"/>
                  </a:ext>
                </a:extLst>
              </a:tr>
              <a:tr h="370840">
                <a:tc>
                  <a:txBody>
                    <a:bodyPr/>
                    <a:lstStyle/>
                    <a:p>
                      <a:r>
                        <a:rPr lang="en-US" sz="2000" dirty="0"/>
                        <a:t>5 GeV</a:t>
                      </a:r>
                    </a:p>
                  </a:txBody>
                  <a:tcPr/>
                </a:tc>
                <a:tc>
                  <a:txBody>
                    <a:bodyPr/>
                    <a:lstStyle/>
                    <a:p>
                      <a:r>
                        <a:rPr lang="en-US" sz="2000" dirty="0"/>
                        <a:t>96.5%</a:t>
                      </a:r>
                    </a:p>
                  </a:txBody>
                  <a:tcPr/>
                </a:tc>
                <a:tc>
                  <a:txBody>
                    <a:bodyPr/>
                    <a:lstStyle/>
                    <a:p>
                      <a:r>
                        <a:rPr lang="en-US" sz="2000" dirty="0"/>
                        <a:t>26.1%</a:t>
                      </a:r>
                    </a:p>
                  </a:txBody>
                  <a:tcPr/>
                </a:tc>
                <a:extLst>
                  <a:ext uri="{0D108BD9-81ED-4DB2-BD59-A6C34878D82A}">
                    <a16:rowId xmlns:a16="http://schemas.microsoft.com/office/drawing/2014/main" val="1587059602"/>
                  </a:ext>
                </a:extLst>
              </a:tr>
              <a:tr h="370840">
                <a:tc>
                  <a:txBody>
                    <a:bodyPr/>
                    <a:lstStyle/>
                    <a:p>
                      <a:r>
                        <a:rPr lang="en-US" sz="2000" dirty="0"/>
                        <a:t>10 GeV</a:t>
                      </a:r>
                    </a:p>
                  </a:txBody>
                  <a:tcPr/>
                </a:tc>
                <a:tc>
                  <a:txBody>
                    <a:bodyPr/>
                    <a:lstStyle/>
                    <a:p>
                      <a:r>
                        <a:rPr lang="en-US" sz="2000" dirty="0"/>
                        <a:t>86.4%</a:t>
                      </a:r>
                    </a:p>
                  </a:txBody>
                  <a:tcPr/>
                </a:tc>
                <a:tc>
                  <a:txBody>
                    <a:bodyPr/>
                    <a:lstStyle/>
                    <a:p>
                      <a:r>
                        <a:rPr lang="en-US" sz="2000" dirty="0"/>
                        <a:t>50.4%</a:t>
                      </a:r>
                    </a:p>
                  </a:txBody>
                  <a:tcPr/>
                </a:tc>
                <a:extLst>
                  <a:ext uri="{0D108BD9-81ED-4DB2-BD59-A6C34878D82A}">
                    <a16:rowId xmlns:a16="http://schemas.microsoft.com/office/drawing/2014/main" val="4210704662"/>
                  </a:ext>
                </a:extLst>
              </a:tr>
              <a:tr h="370840">
                <a:tc>
                  <a:txBody>
                    <a:bodyPr/>
                    <a:lstStyle/>
                    <a:p>
                      <a:r>
                        <a:rPr lang="en-US" sz="2000" dirty="0"/>
                        <a:t>18 GeV</a:t>
                      </a:r>
                    </a:p>
                  </a:txBody>
                  <a:tcPr/>
                </a:tc>
                <a:tc>
                  <a:txBody>
                    <a:bodyPr/>
                    <a:lstStyle/>
                    <a:p>
                      <a:r>
                        <a:rPr lang="en-US" sz="2000" dirty="0"/>
                        <a:t>58.1%</a:t>
                      </a:r>
                    </a:p>
                  </a:txBody>
                  <a:tcPr/>
                </a:tc>
                <a:tc>
                  <a:txBody>
                    <a:bodyPr/>
                    <a:lstStyle/>
                    <a:p>
                      <a:r>
                        <a:rPr lang="en-US" sz="2000" dirty="0"/>
                        <a:t>81.4%</a:t>
                      </a:r>
                    </a:p>
                  </a:txBody>
                  <a:tcPr/>
                </a:tc>
                <a:extLst>
                  <a:ext uri="{0D108BD9-81ED-4DB2-BD59-A6C34878D82A}">
                    <a16:rowId xmlns:a16="http://schemas.microsoft.com/office/drawing/2014/main" val="2201422494"/>
                  </a:ext>
                </a:extLst>
              </a:tr>
            </a:tbl>
          </a:graphicData>
        </a:graphic>
      </p:graphicFrame>
      <p:sp>
        <p:nvSpPr>
          <p:cNvPr id="6" name="TextBox 5">
            <a:extLst>
              <a:ext uri="{FF2B5EF4-FFF2-40B4-BE49-F238E27FC236}">
                <a16:creationId xmlns:a16="http://schemas.microsoft.com/office/drawing/2014/main" id="{5AA852FD-1372-F7FF-D4F7-28A74E2A764C}"/>
              </a:ext>
            </a:extLst>
          </p:cNvPr>
          <p:cNvSpPr txBox="1"/>
          <p:nvPr/>
        </p:nvSpPr>
        <p:spPr>
          <a:xfrm>
            <a:off x="457200" y="4306052"/>
            <a:ext cx="8416798" cy="1107996"/>
          </a:xfrm>
          <a:prstGeom prst="rect">
            <a:avLst/>
          </a:prstGeom>
          <a:noFill/>
        </p:spPr>
        <p:txBody>
          <a:bodyPr wrap="square" rtlCol="0">
            <a:spAutoFit/>
          </a:bodyPr>
          <a:lstStyle/>
          <a:p>
            <a:r>
              <a:rPr lang="en-US" sz="2200" dirty="0"/>
              <a:t>Beam polarization will be fully longitudinal at detector IP, but accurate measurement of absolute polarization will require </a:t>
            </a:r>
            <a:r>
              <a:rPr lang="en-US" sz="2200" b="1" i="1" dirty="0">
                <a:solidFill>
                  <a:srgbClr val="FF0000"/>
                </a:solidFill>
              </a:rPr>
              <a:t>simultaneous</a:t>
            </a:r>
            <a:r>
              <a:rPr lang="en-US" sz="2200" dirty="0"/>
              <a:t> measurement of </a:t>
            </a:r>
            <a:r>
              <a:rPr lang="en-US" sz="2200" b="1" i="1" dirty="0">
                <a:solidFill>
                  <a:srgbClr val="FF0000"/>
                </a:solidFill>
              </a:rPr>
              <a:t>P</a:t>
            </a:r>
            <a:r>
              <a:rPr lang="en-US" sz="2200" i="1" baseline="-25000" dirty="0">
                <a:solidFill>
                  <a:srgbClr val="FF0000"/>
                </a:solidFill>
              </a:rPr>
              <a:t>L</a:t>
            </a:r>
            <a:r>
              <a:rPr lang="en-US" sz="2200" dirty="0">
                <a:solidFill>
                  <a:srgbClr val="FF0000"/>
                </a:solidFill>
              </a:rPr>
              <a:t> </a:t>
            </a:r>
            <a:r>
              <a:rPr lang="en-US" sz="2200" dirty="0"/>
              <a:t>and </a:t>
            </a:r>
            <a:r>
              <a:rPr lang="en-US" sz="2200" b="1" i="1" dirty="0">
                <a:solidFill>
                  <a:srgbClr val="FF0000"/>
                </a:solidFill>
              </a:rPr>
              <a:t>P</a:t>
            </a:r>
            <a:r>
              <a:rPr lang="en-US" sz="2200" b="1" i="1" baseline="-25000" dirty="0">
                <a:solidFill>
                  <a:srgbClr val="FF0000"/>
                </a:solidFill>
              </a:rPr>
              <a:t>T</a:t>
            </a:r>
            <a:r>
              <a:rPr lang="en-US" sz="2200" dirty="0"/>
              <a:t> at Compton polarimeter</a:t>
            </a:r>
          </a:p>
        </p:txBody>
      </p:sp>
    </p:spTree>
    <p:extLst>
      <p:ext uri="{BB962C8B-B14F-4D97-AF65-F5344CB8AC3E}">
        <p14:creationId xmlns:p14="http://schemas.microsoft.com/office/powerpoint/2010/main" val="998576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40BC1-7086-B450-BDFD-1741A47B39D4}"/>
              </a:ext>
            </a:extLst>
          </p:cNvPr>
          <p:cNvSpPr>
            <a:spLocks noGrp="1"/>
          </p:cNvSpPr>
          <p:nvPr>
            <p:ph type="title"/>
          </p:nvPr>
        </p:nvSpPr>
        <p:spPr/>
        <p:txBody>
          <a:bodyPr>
            <a:normAutofit/>
          </a:bodyPr>
          <a:lstStyle/>
          <a:p>
            <a:r>
              <a:rPr lang="en-US" sz="3600" dirty="0"/>
              <a:t>RCS Compton Polarimeter</a:t>
            </a:r>
          </a:p>
        </p:txBody>
      </p:sp>
      <p:sp>
        <p:nvSpPr>
          <p:cNvPr id="4" name="Slide Number Placeholder 3">
            <a:extLst>
              <a:ext uri="{FF2B5EF4-FFF2-40B4-BE49-F238E27FC236}">
                <a16:creationId xmlns:a16="http://schemas.microsoft.com/office/drawing/2014/main" id="{6F73014C-5F2B-009F-B457-06144FFC371B}"/>
              </a:ext>
            </a:extLst>
          </p:cNvPr>
          <p:cNvSpPr>
            <a:spLocks noGrp="1"/>
          </p:cNvSpPr>
          <p:nvPr>
            <p:ph type="sldNum" sz="quarter" idx="12"/>
          </p:nvPr>
        </p:nvSpPr>
        <p:spPr/>
        <p:txBody>
          <a:bodyPr/>
          <a:lstStyle/>
          <a:p>
            <a:fld id="{893C5830-40F3-F04E-B2E3-10E6672BA8FF}" type="slidenum">
              <a:rPr lang="en-US" smtClean="0"/>
              <a:pPr/>
              <a:t>14</a:t>
            </a:fld>
            <a:endParaRPr lang="en-US"/>
          </a:p>
        </p:txBody>
      </p:sp>
      <p:pic>
        <p:nvPicPr>
          <p:cNvPr id="5" name="Picture 4">
            <a:extLst>
              <a:ext uri="{FF2B5EF4-FFF2-40B4-BE49-F238E27FC236}">
                <a16:creationId xmlns:a16="http://schemas.microsoft.com/office/drawing/2014/main" id="{C3837BE6-438C-A070-082E-4BB013873A98}"/>
              </a:ext>
            </a:extLst>
          </p:cNvPr>
          <p:cNvPicPr>
            <a:picLocks noChangeAspect="1"/>
          </p:cNvPicPr>
          <p:nvPr/>
        </p:nvPicPr>
        <p:blipFill rotWithShape="1">
          <a:blip r:embed="rId2"/>
          <a:srcRect l="44068" t="5619" r="42554" b="36000"/>
          <a:stretch/>
        </p:blipFill>
        <p:spPr>
          <a:xfrm rot="16200000">
            <a:off x="3800492" y="-2361005"/>
            <a:ext cx="1543015" cy="8979111"/>
          </a:xfrm>
          <a:prstGeom prst="rect">
            <a:avLst/>
          </a:prstGeom>
          <a:solidFill>
            <a:schemeClr val="bg1"/>
          </a:solidFill>
        </p:spPr>
      </p:pic>
      <p:sp>
        <p:nvSpPr>
          <p:cNvPr id="6" name="TextBox 5">
            <a:extLst>
              <a:ext uri="{FF2B5EF4-FFF2-40B4-BE49-F238E27FC236}">
                <a16:creationId xmlns:a16="http://schemas.microsoft.com/office/drawing/2014/main" id="{C90CF8E2-BD51-B758-DC81-D1A0D0A1D6A7}"/>
              </a:ext>
            </a:extLst>
          </p:cNvPr>
          <p:cNvSpPr txBox="1"/>
          <p:nvPr/>
        </p:nvSpPr>
        <p:spPr>
          <a:xfrm>
            <a:off x="7833545" y="2900059"/>
            <a:ext cx="907621" cy="369332"/>
          </a:xfrm>
          <a:prstGeom prst="rect">
            <a:avLst/>
          </a:prstGeom>
          <a:noFill/>
        </p:spPr>
        <p:txBody>
          <a:bodyPr wrap="none" rtlCol="0">
            <a:spAutoFit/>
          </a:bodyPr>
          <a:lstStyle/>
          <a:p>
            <a:r>
              <a:rPr lang="en-US" dirty="0"/>
              <a:t>Laser IP</a:t>
            </a:r>
          </a:p>
        </p:txBody>
      </p:sp>
      <p:cxnSp>
        <p:nvCxnSpPr>
          <p:cNvPr id="7" name="Straight Arrow Connector 6">
            <a:extLst>
              <a:ext uri="{FF2B5EF4-FFF2-40B4-BE49-F238E27FC236}">
                <a16:creationId xmlns:a16="http://schemas.microsoft.com/office/drawing/2014/main" id="{6C4C40BC-E708-9AF6-B53D-677C73D62A9C}"/>
              </a:ext>
            </a:extLst>
          </p:cNvPr>
          <p:cNvCxnSpPr/>
          <p:nvPr/>
        </p:nvCxnSpPr>
        <p:spPr>
          <a:xfrm flipH="1" flipV="1">
            <a:off x="7844022" y="2595384"/>
            <a:ext cx="259773" cy="256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154B604-596A-A3F7-99E8-D6F2A1830A86}"/>
              </a:ext>
            </a:extLst>
          </p:cNvPr>
          <p:cNvSpPr txBox="1"/>
          <p:nvPr/>
        </p:nvSpPr>
        <p:spPr>
          <a:xfrm rot="60000">
            <a:off x="4723002" y="2055483"/>
            <a:ext cx="1175643" cy="307777"/>
          </a:xfrm>
          <a:prstGeom prst="rect">
            <a:avLst/>
          </a:prstGeom>
          <a:noFill/>
        </p:spPr>
        <p:txBody>
          <a:bodyPr wrap="none" rtlCol="0">
            <a:spAutoFit/>
          </a:bodyPr>
          <a:lstStyle/>
          <a:p>
            <a:r>
              <a:rPr lang="en-US" sz="1400" dirty="0"/>
              <a:t>RCS electrons</a:t>
            </a:r>
          </a:p>
        </p:txBody>
      </p:sp>
      <p:cxnSp>
        <p:nvCxnSpPr>
          <p:cNvPr id="10" name="Straight Arrow Connector 9">
            <a:extLst>
              <a:ext uri="{FF2B5EF4-FFF2-40B4-BE49-F238E27FC236}">
                <a16:creationId xmlns:a16="http://schemas.microsoft.com/office/drawing/2014/main" id="{F4BC8D5D-04A4-0192-8755-A3ED7FEB7976}"/>
              </a:ext>
            </a:extLst>
          </p:cNvPr>
          <p:cNvCxnSpPr>
            <a:cxnSpLocks/>
          </p:cNvCxnSpPr>
          <p:nvPr/>
        </p:nvCxnSpPr>
        <p:spPr>
          <a:xfrm flipH="1" flipV="1">
            <a:off x="4723002" y="2352437"/>
            <a:ext cx="1115736" cy="21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1465C70-CC28-7605-AFF8-72C5B8619441}"/>
              </a:ext>
            </a:extLst>
          </p:cNvPr>
          <p:cNvSpPr txBox="1"/>
          <p:nvPr/>
        </p:nvSpPr>
        <p:spPr>
          <a:xfrm>
            <a:off x="7506083" y="910195"/>
            <a:ext cx="530915" cy="369332"/>
          </a:xfrm>
          <a:prstGeom prst="rect">
            <a:avLst/>
          </a:prstGeom>
          <a:noFill/>
        </p:spPr>
        <p:txBody>
          <a:bodyPr wrap="none" rtlCol="0">
            <a:spAutoFit/>
          </a:bodyPr>
          <a:lstStyle/>
          <a:p>
            <a:r>
              <a:rPr lang="en-US" dirty="0"/>
              <a:t>IP 6</a:t>
            </a:r>
          </a:p>
        </p:txBody>
      </p:sp>
      <p:sp>
        <p:nvSpPr>
          <p:cNvPr id="14" name="Right Arrow 13">
            <a:extLst>
              <a:ext uri="{FF2B5EF4-FFF2-40B4-BE49-F238E27FC236}">
                <a16:creationId xmlns:a16="http://schemas.microsoft.com/office/drawing/2014/main" id="{E3D46944-2C31-1D2C-09EA-A0A657692E31}"/>
              </a:ext>
            </a:extLst>
          </p:cNvPr>
          <p:cNvSpPr/>
          <p:nvPr/>
        </p:nvSpPr>
        <p:spPr>
          <a:xfrm>
            <a:off x="8204433" y="922789"/>
            <a:ext cx="671119" cy="3858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1F5112A-F1ED-ED6B-18BC-9E9B95D56021}"/>
              </a:ext>
            </a:extLst>
          </p:cNvPr>
          <p:cNvSpPr txBox="1"/>
          <p:nvPr/>
        </p:nvSpPr>
        <p:spPr>
          <a:xfrm>
            <a:off x="6511743" y="2823685"/>
            <a:ext cx="728084" cy="307777"/>
          </a:xfrm>
          <a:prstGeom prst="rect">
            <a:avLst/>
          </a:prstGeom>
          <a:noFill/>
        </p:spPr>
        <p:txBody>
          <a:bodyPr wrap="none" rtlCol="0">
            <a:spAutoFit/>
          </a:bodyPr>
          <a:lstStyle/>
          <a:p>
            <a:r>
              <a:rPr lang="en-US" sz="1400" dirty="0"/>
              <a:t>Dipoles</a:t>
            </a:r>
          </a:p>
        </p:txBody>
      </p:sp>
      <p:cxnSp>
        <p:nvCxnSpPr>
          <p:cNvPr id="17" name="Straight Arrow Connector 16">
            <a:extLst>
              <a:ext uri="{FF2B5EF4-FFF2-40B4-BE49-F238E27FC236}">
                <a16:creationId xmlns:a16="http://schemas.microsoft.com/office/drawing/2014/main" id="{4DA247B6-34B9-888F-477D-188AB33E58A8}"/>
              </a:ext>
            </a:extLst>
          </p:cNvPr>
          <p:cNvCxnSpPr>
            <a:stCxn id="15" idx="0"/>
          </p:cNvCxnSpPr>
          <p:nvPr/>
        </p:nvCxnSpPr>
        <p:spPr>
          <a:xfrm flipV="1">
            <a:off x="6875785" y="2525086"/>
            <a:ext cx="95466" cy="298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9C3EF5F-7FF2-862C-3170-B1B7C6F7488E}"/>
              </a:ext>
            </a:extLst>
          </p:cNvPr>
          <p:cNvCxnSpPr/>
          <p:nvPr/>
        </p:nvCxnSpPr>
        <p:spPr>
          <a:xfrm flipH="1" flipV="1">
            <a:off x="6585358" y="2595384"/>
            <a:ext cx="290427" cy="228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00A983A-A9D6-66F5-3A88-00A91DDE09DF}"/>
              </a:ext>
            </a:extLst>
          </p:cNvPr>
          <p:cNvSpPr txBox="1"/>
          <p:nvPr/>
        </p:nvSpPr>
        <p:spPr>
          <a:xfrm>
            <a:off x="3607266" y="2662591"/>
            <a:ext cx="651140" cy="307777"/>
          </a:xfrm>
          <a:prstGeom prst="rect">
            <a:avLst/>
          </a:prstGeom>
          <a:noFill/>
        </p:spPr>
        <p:txBody>
          <a:bodyPr wrap="none" rtlCol="0">
            <a:spAutoFit/>
          </a:bodyPr>
          <a:lstStyle/>
          <a:p>
            <a:r>
              <a:rPr lang="en-US" sz="1400" dirty="0"/>
              <a:t>Quads</a:t>
            </a:r>
          </a:p>
        </p:txBody>
      </p:sp>
      <p:cxnSp>
        <p:nvCxnSpPr>
          <p:cNvPr id="22" name="Straight Arrow Connector 21">
            <a:extLst>
              <a:ext uri="{FF2B5EF4-FFF2-40B4-BE49-F238E27FC236}">
                <a16:creationId xmlns:a16="http://schemas.microsoft.com/office/drawing/2014/main" id="{99324204-5346-F039-9650-3B2864029F8E}"/>
              </a:ext>
            </a:extLst>
          </p:cNvPr>
          <p:cNvCxnSpPr/>
          <p:nvPr/>
        </p:nvCxnSpPr>
        <p:spPr>
          <a:xfrm flipV="1">
            <a:off x="3934437" y="2449585"/>
            <a:ext cx="167780" cy="22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FB9EDD5-A909-F100-8935-7E60ECE5EAD3}"/>
              </a:ext>
            </a:extLst>
          </p:cNvPr>
          <p:cNvCxnSpPr>
            <a:stCxn id="20" idx="0"/>
          </p:cNvCxnSpPr>
          <p:nvPr/>
        </p:nvCxnSpPr>
        <p:spPr>
          <a:xfrm flipH="1" flipV="1">
            <a:off x="1963024" y="2441196"/>
            <a:ext cx="1969812" cy="2213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81630B8-2749-55BB-4824-13F52123141E}"/>
              </a:ext>
            </a:extLst>
          </p:cNvPr>
          <p:cNvCxnSpPr/>
          <p:nvPr/>
        </p:nvCxnSpPr>
        <p:spPr>
          <a:xfrm flipH="1">
            <a:off x="654341" y="2449585"/>
            <a:ext cx="70048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D774F38-2134-A519-1B1E-193E8158DF10}"/>
              </a:ext>
            </a:extLst>
          </p:cNvPr>
          <p:cNvCxnSpPr/>
          <p:nvPr/>
        </p:nvCxnSpPr>
        <p:spPr>
          <a:xfrm flipH="1">
            <a:off x="446525" y="2474752"/>
            <a:ext cx="7204235" cy="0"/>
          </a:xfrm>
          <a:prstGeom prst="line">
            <a:avLst/>
          </a:prstGeom>
          <a:ln w="2222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827856C-E5B3-4ED7-26ED-094C6812985F}"/>
              </a:ext>
            </a:extLst>
          </p:cNvPr>
          <p:cNvSpPr txBox="1"/>
          <p:nvPr/>
        </p:nvSpPr>
        <p:spPr>
          <a:xfrm>
            <a:off x="82444" y="2973446"/>
            <a:ext cx="1549591" cy="338554"/>
          </a:xfrm>
          <a:prstGeom prst="rect">
            <a:avLst/>
          </a:prstGeom>
          <a:noFill/>
        </p:spPr>
        <p:txBody>
          <a:bodyPr wrap="none" rtlCol="0">
            <a:spAutoFit/>
          </a:bodyPr>
          <a:lstStyle/>
          <a:p>
            <a:r>
              <a:rPr lang="en-US" sz="1600" dirty="0"/>
              <a:t>Photon detector</a:t>
            </a:r>
          </a:p>
        </p:txBody>
      </p:sp>
      <p:cxnSp>
        <p:nvCxnSpPr>
          <p:cNvPr id="31" name="Straight Arrow Connector 30">
            <a:extLst>
              <a:ext uri="{FF2B5EF4-FFF2-40B4-BE49-F238E27FC236}">
                <a16:creationId xmlns:a16="http://schemas.microsoft.com/office/drawing/2014/main" id="{FAA74F43-0280-9C7C-8716-C99E629B1CC7}"/>
              </a:ext>
            </a:extLst>
          </p:cNvPr>
          <p:cNvCxnSpPr>
            <a:stCxn id="29" idx="0"/>
          </p:cNvCxnSpPr>
          <p:nvPr/>
        </p:nvCxnSpPr>
        <p:spPr>
          <a:xfrm flipH="1" flipV="1">
            <a:off x="454914" y="2533517"/>
            <a:ext cx="402326" cy="439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F93E6FF-76E4-7A53-9255-6E73BC72680E}"/>
              </a:ext>
            </a:extLst>
          </p:cNvPr>
          <p:cNvSpPr txBox="1"/>
          <p:nvPr/>
        </p:nvSpPr>
        <p:spPr>
          <a:xfrm>
            <a:off x="280564" y="3429000"/>
            <a:ext cx="8594988" cy="646331"/>
          </a:xfrm>
          <a:prstGeom prst="rect">
            <a:avLst/>
          </a:prstGeom>
          <a:noFill/>
        </p:spPr>
        <p:txBody>
          <a:bodyPr wrap="square" rtlCol="0">
            <a:spAutoFit/>
          </a:bodyPr>
          <a:lstStyle/>
          <a:p>
            <a:r>
              <a:rPr lang="en-US" dirty="0"/>
              <a:t>Measurement times:</a:t>
            </a:r>
          </a:p>
          <a:p>
            <a:pPr marL="285750" indent="-285750">
              <a:buFont typeface="Wingdings" pitchFamily="2" charset="2"/>
              <a:buChar char="à"/>
            </a:pPr>
            <a:r>
              <a:rPr lang="en-US" dirty="0">
                <a:sym typeface="Wingdings" pitchFamily="2" charset="2"/>
              </a:rPr>
              <a:t>Assuming off-the-shelf, low duty cycle laser (example: RPMC lasers: 30 </a:t>
            </a:r>
            <a:r>
              <a:rPr lang="en-US" dirty="0" err="1">
                <a:sym typeface="Wingdings" pitchFamily="2" charset="2"/>
              </a:rPr>
              <a:t>mJ</a:t>
            </a:r>
            <a:r>
              <a:rPr lang="en-US" dirty="0">
                <a:sym typeface="Wingdings" pitchFamily="2" charset="2"/>
              </a:rPr>
              <a:t> at 2 Hz)</a:t>
            </a:r>
          </a:p>
        </p:txBody>
      </p:sp>
      <p:graphicFrame>
        <p:nvGraphicFramePr>
          <p:cNvPr id="34" name="Table 6">
            <a:extLst>
              <a:ext uri="{FF2B5EF4-FFF2-40B4-BE49-F238E27FC236}">
                <a16:creationId xmlns:a16="http://schemas.microsoft.com/office/drawing/2014/main" id="{85BAF92E-A917-2608-427B-138AE3DD3310}"/>
              </a:ext>
            </a:extLst>
          </p:cNvPr>
          <p:cNvGraphicFramePr>
            <a:graphicFrameLocks noGrp="1"/>
          </p:cNvGraphicFramePr>
          <p:nvPr/>
        </p:nvGraphicFramePr>
        <p:xfrm>
          <a:off x="534898" y="4234940"/>
          <a:ext cx="3483429" cy="148336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3139473626"/>
                    </a:ext>
                  </a:extLst>
                </a:gridCol>
                <a:gridCol w="1161143">
                  <a:extLst>
                    <a:ext uri="{9D8B030D-6E8A-4147-A177-3AD203B41FA5}">
                      <a16:colId xmlns:a16="http://schemas.microsoft.com/office/drawing/2014/main" val="2550399637"/>
                    </a:ext>
                  </a:extLst>
                </a:gridCol>
                <a:gridCol w="1161143">
                  <a:extLst>
                    <a:ext uri="{9D8B030D-6E8A-4147-A177-3AD203B41FA5}">
                      <a16:colId xmlns:a16="http://schemas.microsoft.com/office/drawing/2014/main" val="2270365359"/>
                    </a:ext>
                  </a:extLst>
                </a:gridCol>
              </a:tblGrid>
              <a:tr h="370840">
                <a:tc>
                  <a:txBody>
                    <a:bodyPr/>
                    <a:lstStyle/>
                    <a:p>
                      <a:r>
                        <a:rPr lang="en-US" dirty="0" err="1"/>
                        <a:t>E</a:t>
                      </a:r>
                      <a:r>
                        <a:rPr lang="en-US" baseline="-25000" dirty="0" err="1"/>
                        <a:t>beam</a:t>
                      </a:r>
                      <a:endParaRPr lang="en-US" baseline="-25000" dirty="0"/>
                    </a:p>
                  </a:txBody>
                  <a:tcPr/>
                </a:tc>
                <a:tc>
                  <a:txBody>
                    <a:bodyPr/>
                    <a:lstStyle/>
                    <a:p>
                      <a:r>
                        <a:rPr lang="en-US" dirty="0"/>
                        <a:t>&lt;A</a:t>
                      </a:r>
                      <a:r>
                        <a:rPr lang="en-US" baseline="30000" dirty="0"/>
                        <a:t>2</a:t>
                      </a:r>
                      <a:r>
                        <a:rPr lang="en-US" dirty="0"/>
                        <a:t>&gt;</a:t>
                      </a:r>
                      <a:endParaRPr lang="en-US" baseline="-25000" dirty="0"/>
                    </a:p>
                  </a:txBody>
                  <a:tcPr/>
                </a:tc>
                <a:tc>
                  <a:txBody>
                    <a:bodyPr/>
                    <a:lstStyle/>
                    <a:p>
                      <a:r>
                        <a:rPr lang="en-US" dirty="0"/>
                        <a:t>T</a:t>
                      </a:r>
                      <a:r>
                        <a:rPr lang="en-US" baseline="-25000" dirty="0"/>
                        <a:t>1%</a:t>
                      </a:r>
                    </a:p>
                  </a:txBody>
                  <a:tcPr/>
                </a:tc>
                <a:extLst>
                  <a:ext uri="{0D108BD9-81ED-4DB2-BD59-A6C34878D82A}">
                    <a16:rowId xmlns:a16="http://schemas.microsoft.com/office/drawing/2014/main" val="3994497883"/>
                  </a:ext>
                </a:extLst>
              </a:tr>
              <a:tr h="370840">
                <a:tc>
                  <a:txBody>
                    <a:bodyPr/>
                    <a:lstStyle/>
                    <a:p>
                      <a:pPr algn="ctr"/>
                      <a:r>
                        <a:rPr lang="en-US" dirty="0"/>
                        <a:t>5</a:t>
                      </a:r>
                    </a:p>
                  </a:txBody>
                  <a:tcPr/>
                </a:tc>
                <a:tc>
                  <a:txBody>
                    <a:bodyPr/>
                    <a:lstStyle/>
                    <a:p>
                      <a:r>
                        <a:rPr lang="en-US" dirty="0"/>
                        <a:t>5.48%</a:t>
                      </a:r>
                    </a:p>
                  </a:txBody>
                  <a:tcPr/>
                </a:tc>
                <a:tc>
                  <a:txBody>
                    <a:bodyPr/>
                    <a:lstStyle/>
                    <a:p>
                      <a:r>
                        <a:rPr lang="en-US" dirty="0"/>
                        <a:t>164 s</a:t>
                      </a:r>
                    </a:p>
                  </a:txBody>
                  <a:tcPr/>
                </a:tc>
                <a:extLst>
                  <a:ext uri="{0D108BD9-81ED-4DB2-BD59-A6C34878D82A}">
                    <a16:rowId xmlns:a16="http://schemas.microsoft.com/office/drawing/2014/main" val="3771155554"/>
                  </a:ext>
                </a:extLst>
              </a:tr>
              <a:tr h="370840">
                <a:tc>
                  <a:txBody>
                    <a:bodyPr/>
                    <a:lstStyle/>
                    <a:p>
                      <a:pPr algn="ctr"/>
                      <a:r>
                        <a:rPr lang="en-US" dirty="0"/>
                        <a:t>10</a:t>
                      </a:r>
                    </a:p>
                  </a:txBody>
                  <a:tcPr/>
                </a:tc>
                <a:tc>
                  <a:txBody>
                    <a:bodyPr/>
                    <a:lstStyle/>
                    <a:p>
                      <a:r>
                        <a:rPr lang="en-US" dirty="0"/>
                        <a:t>9.56%</a:t>
                      </a:r>
                    </a:p>
                  </a:txBody>
                  <a:tcPr/>
                </a:tc>
                <a:tc>
                  <a:txBody>
                    <a:bodyPr/>
                    <a:lstStyle/>
                    <a:p>
                      <a:r>
                        <a:rPr lang="en-US" dirty="0"/>
                        <a:t>61 s</a:t>
                      </a:r>
                    </a:p>
                  </a:txBody>
                  <a:tcPr/>
                </a:tc>
                <a:extLst>
                  <a:ext uri="{0D108BD9-81ED-4DB2-BD59-A6C34878D82A}">
                    <a16:rowId xmlns:a16="http://schemas.microsoft.com/office/drawing/2014/main" val="1397528612"/>
                  </a:ext>
                </a:extLst>
              </a:tr>
              <a:tr h="370840">
                <a:tc>
                  <a:txBody>
                    <a:bodyPr/>
                    <a:lstStyle/>
                    <a:p>
                      <a:pPr algn="ctr"/>
                      <a:r>
                        <a:rPr lang="en-US" dirty="0"/>
                        <a:t>18</a:t>
                      </a:r>
                    </a:p>
                  </a:txBody>
                  <a:tcPr/>
                </a:tc>
                <a:tc>
                  <a:txBody>
                    <a:bodyPr/>
                    <a:lstStyle/>
                    <a:p>
                      <a:r>
                        <a:rPr lang="en-US" dirty="0"/>
                        <a:t>13.96%</a:t>
                      </a:r>
                    </a:p>
                  </a:txBody>
                  <a:tcPr/>
                </a:tc>
                <a:tc>
                  <a:txBody>
                    <a:bodyPr/>
                    <a:lstStyle/>
                    <a:p>
                      <a:r>
                        <a:rPr lang="en-US" dirty="0"/>
                        <a:t>33 s</a:t>
                      </a:r>
                    </a:p>
                  </a:txBody>
                  <a:tcPr/>
                </a:tc>
                <a:extLst>
                  <a:ext uri="{0D108BD9-81ED-4DB2-BD59-A6C34878D82A}">
                    <a16:rowId xmlns:a16="http://schemas.microsoft.com/office/drawing/2014/main" val="2919100308"/>
                  </a:ext>
                </a:extLst>
              </a:tr>
            </a:tbl>
          </a:graphicData>
        </a:graphic>
      </p:graphicFrame>
      <p:sp>
        <p:nvSpPr>
          <p:cNvPr id="3" name="TextBox 2">
            <a:extLst>
              <a:ext uri="{FF2B5EF4-FFF2-40B4-BE49-F238E27FC236}">
                <a16:creationId xmlns:a16="http://schemas.microsoft.com/office/drawing/2014/main" id="{467888B7-D564-13B0-85C0-49D338AAAA41}"/>
              </a:ext>
            </a:extLst>
          </p:cNvPr>
          <p:cNvSpPr txBox="1"/>
          <p:nvPr/>
        </p:nvSpPr>
        <p:spPr>
          <a:xfrm>
            <a:off x="4386834" y="4305039"/>
            <a:ext cx="4040886" cy="1754326"/>
          </a:xfrm>
          <a:prstGeom prst="rect">
            <a:avLst/>
          </a:prstGeom>
          <a:noFill/>
        </p:spPr>
        <p:txBody>
          <a:bodyPr wrap="square" rtlCol="0">
            <a:spAutoFit/>
          </a:bodyPr>
          <a:lstStyle/>
          <a:p>
            <a:r>
              <a:rPr lang="en-US" dirty="0"/>
              <a:t>On average, 10,000 backscattered photons/bunch</a:t>
            </a:r>
          </a:p>
          <a:p>
            <a:pPr marL="285750" indent="-285750">
              <a:buFont typeface="Wingdings" pitchFamily="2" charset="2"/>
              <a:buChar char="à"/>
            </a:pPr>
            <a:r>
              <a:rPr lang="en-US" dirty="0">
                <a:sym typeface="Wingdings" pitchFamily="2" charset="2"/>
              </a:rPr>
              <a:t>Simple MC used to verify measurement time</a:t>
            </a:r>
          </a:p>
          <a:p>
            <a:r>
              <a:rPr lang="en-US" dirty="0">
                <a:sym typeface="Wingdings" pitchFamily="2" charset="2"/>
              </a:rPr>
              <a:t>Need position sensitive detector operating in multiphoton-mode</a:t>
            </a:r>
          </a:p>
        </p:txBody>
      </p:sp>
    </p:spTree>
    <p:extLst>
      <p:ext uri="{BB962C8B-B14F-4D97-AF65-F5344CB8AC3E}">
        <p14:creationId xmlns:p14="http://schemas.microsoft.com/office/powerpoint/2010/main" val="3501271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5D83F9-E8C6-55A0-09CA-80FE586FC88A}"/>
              </a:ext>
            </a:extLst>
          </p:cNvPr>
          <p:cNvSpPr>
            <a:spLocks noGrp="1"/>
          </p:cNvSpPr>
          <p:nvPr>
            <p:ph type="sldNum" sz="quarter" idx="12"/>
          </p:nvPr>
        </p:nvSpPr>
        <p:spPr/>
        <p:txBody>
          <a:bodyPr/>
          <a:lstStyle/>
          <a:p>
            <a:fld id="{893C5830-40F3-F04E-B2E3-10E6672BA8FF}" type="slidenum">
              <a:rPr lang="en-US" smtClean="0"/>
              <a:pPr/>
              <a:t>15</a:t>
            </a:fld>
            <a:endParaRPr lang="en-US"/>
          </a:p>
        </p:txBody>
      </p:sp>
      <p:pic>
        <p:nvPicPr>
          <p:cNvPr id="5" name="Picture 4">
            <a:extLst>
              <a:ext uri="{FF2B5EF4-FFF2-40B4-BE49-F238E27FC236}">
                <a16:creationId xmlns:a16="http://schemas.microsoft.com/office/drawing/2014/main" id="{549A3EC9-1371-4E94-E9AF-392C51A06F61}"/>
              </a:ext>
            </a:extLst>
          </p:cNvPr>
          <p:cNvPicPr>
            <a:picLocks noChangeAspect="1"/>
          </p:cNvPicPr>
          <p:nvPr/>
        </p:nvPicPr>
        <p:blipFill>
          <a:blip r:embed="rId2"/>
          <a:stretch>
            <a:fillRect/>
          </a:stretch>
        </p:blipFill>
        <p:spPr>
          <a:xfrm>
            <a:off x="72398" y="798786"/>
            <a:ext cx="9071602" cy="5100995"/>
          </a:xfrm>
          <a:prstGeom prst="rect">
            <a:avLst/>
          </a:prstGeom>
        </p:spPr>
      </p:pic>
    </p:spTree>
    <p:extLst>
      <p:ext uri="{BB962C8B-B14F-4D97-AF65-F5344CB8AC3E}">
        <p14:creationId xmlns:p14="http://schemas.microsoft.com/office/powerpoint/2010/main" val="69080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05D2-AB40-2A75-FC0B-093D051AEC3B}"/>
              </a:ext>
            </a:extLst>
          </p:cNvPr>
          <p:cNvSpPr>
            <a:spLocks noGrp="1"/>
          </p:cNvSpPr>
          <p:nvPr>
            <p:ph type="title"/>
          </p:nvPr>
        </p:nvSpPr>
        <p:spPr/>
        <p:txBody>
          <a:bodyPr/>
          <a:lstStyle/>
          <a:p>
            <a:r>
              <a:rPr lang="en-US" dirty="0"/>
              <a:t>Backgrounds</a:t>
            </a:r>
          </a:p>
        </p:txBody>
      </p:sp>
      <p:sp>
        <p:nvSpPr>
          <p:cNvPr id="4" name="Slide Number Placeholder 3">
            <a:extLst>
              <a:ext uri="{FF2B5EF4-FFF2-40B4-BE49-F238E27FC236}">
                <a16:creationId xmlns:a16="http://schemas.microsoft.com/office/drawing/2014/main" id="{570FC8CE-B50F-D8FB-B4BE-01225600431E}"/>
              </a:ext>
            </a:extLst>
          </p:cNvPr>
          <p:cNvSpPr>
            <a:spLocks noGrp="1"/>
          </p:cNvSpPr>
          <p:nvPr>
            <p:ph type="sldNum" sz="quarter" idx="12"/>
          </p:nvPr>
        </p:nvSpPr>
        <p:spPr/>
        <p:txBody>
          <a:bodyPr/>
          <a:lstStyle/>
          <a:p>
            <a:fld id="{893C5830-40F3-F04E-B2E3-10E6672BA8FF}" type="slidenum">
              <a:rPr lang="en-US" smtClean="0"/>
              <a:pPr/>
              <a:t>16</a:t>
            </a:fld>
            <a:endParaRPr lang="en-US"/>
          </a:p>
        </p:txBody>
      </p:sp>
      <p:grpSp>
        <p:nvGrpSpPr>
          <p:cNvPr id="24" name="Group 23">
            <a:extLst>
              <a:ext uri="{FF2B5EF4-FFF2-40B4-BE49-F238E27FC236}">
                <a16:creationId xmlns:a16="http://schemas.microsoft.com/office/drawing/2014/main" id="{A8F51CFC-5143-1579-F52A-11617AF0876D}"/>
              </a:ext>
            </a:extLst>
          </p:cNvPr>
          <p:cNvGrpSpPr>
            <a:grpSpLocks noChangeAspect="1"/>
          </p:cNvGrpSpPr>
          <p:nvPr/>
        </p:nvGrpSpPr>
        <p:grpSpPr>
          <a:xfrm>
            <a:off x="4041858" y="1174241"/>
            <a:ext cx="5012754" cy="5364672"/>
            <a:chOff x="5381624" y="0"/>
            <a:chExt cx="6457951" cy="6911328"/>
          </a:xfrm>
        </p:grpSpPr>
        <p:sp>
          <p:nvSpPr>
            <p:cNvPr id="5" name="Slide Number Placeholder 3">
              <a:extLst>
                <a:ext uri="{FF2B5EF4-FFF2-40B4-BE49-F238E27FC236}">
                  <a16:creationId xmlns:a16="http://schemas.microsoft.com/office/drawing/2014/main" id="{CD07B66D-0CCF-6589-96D8-7F832BAD85D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bg1"/>
                  </a:solidFill>
                  <a:latin typeface="+mn-lt"/>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A30CC4-F841-4A26-B6C3-B12F809D0FEA}" type="slidenum">
                <a:rPr lang="en-US" smtClean="0"/>
                <a:pPr/>
                <a:t>16</a:t>
              </a:fld>
              <a:endParaRPr lang="en-US" dirty="0"/>
            </a:p>
          </p:txBody>
        </p:sp>
        <p:grpSp>
          <p:nvGrpSpPr>
            <p:cNvPr id="6" name="Group 5">
              <a:extLst>
                <a:ext uri="{FF2B5EF4-FFF2-40B4-BE49-F238E27FC236}">
                  <a16:creationId xmlns:a16="http://schemas.microsoft.com/office/drawing/2014/main" id="{EB371417-3AE4-90BD-B68D-AE6372DC3802}"/>
                </a:ext>
              </a:extLst>
            </p:cNvPr>
            <p:cNvGrpSpPr/>
            <p:nvPr/>
          </p:nvGrpSpPr>
          <p:grpSpPr>
            <a:xfrm>
              <a:off x="5381624" y="0"/>
              <a:ext cx="6457951" cy="6911328"/>
              <a:chOff x="4802331" y="-53328"/>
              <a:chExt cx="6457951" cy="6911328"/>
            </a:xfrm>
          </p:grpSpPr>
          <p:pic>
            <p:nvPicPr>
              <p:cNvPr id="7" name="Picture 6" descr="Chart&#10;&#10;Description automatically generated with medium confidence">
                <a:extLst>
                  <a:ext uri="{FF2B5EF4-FFF2-40B4-BE49-F238E27FC236}">
                    <a16:creationId xmlns:a16="http://schemas.microsoft.com/office/drawing/2014/main" id="{76575FE8-341E-F6F2-7D95-06886EFD3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0918" y="0"/>
                <a:ext cx="5299364" cy="6858000"/>
              </a:xfrm>
              <a:prstGeom prst="rect">
                <a:avLst/>
              </a:prstGeom>
            </p:spPr>
          </p:pic>
          <p:pic>
            <p:nvPicPr>
              <p:cNvPr id="8" name="Picture 7" descr="A picture containing chart&#10;&#10;Description automatically generated">
                <a:extLst>
                  <a:ext uri="{FF2B5EF4-FFF2-40B4-BE49-F238E27FC236}">
                    <a16:creationId xmlns:a16="http://schemas.microsoft.com/office/drawing/2014/main" id="{78E880E3-5026-192F-FCB5-317C551D34E3}"/>
                  </a:ext>
                </a:extLst>
              </p:cNvPr>
              <p:cNvPicPr>
                <a:picLocks noChangeAspect="1"/>
              </p:cNvPicPr>
              <p:nvPr/>
            </p:nvPicPr>
            <p:blipFill rotWithShape="1">
              <a:blip r:embed="rId3">
                <a:extLst>
                  <a:ext uri="{28A0092B-C50C-407E-A947-70E740481C1C}">
                    <a14:useLocalDpi xmlns:a14="http://schemas.microsoft.com/office/drawing/2010/main" val="0"/>
                  </a:ext>
                </a:extLst>
              </a:blip>
              <a:srcRect r="77499"/>
              <a:stretch/>
            </p:blipFill>
            <p:spPr>
              <a:xfrm>
                <a:off x="4802331" y="-53328"/>
                <a:ext cx="1192462" cy="6858000"/>
              </a:xfrm>
              <a:prstGeom prst="rect">
                <a:avLst/>
              </a:prstGeom>
            </p:spPr>
          </p:pic>
        </p:grpSp>
        <p:sp>
          <p:nvSpPr>
            <p:cNvPr id="9" name="TextBox 8">
              <a:extLst>
                <a:ext uri="{FF2B5EF4-FFF2-40B4-BE49-F238E27FC236}">
                  <a16:creationId xmlns:a16="http://schemas.microsoft.com/office/drawing/2014/main" id="{14743E56-5BC6-72C1-48D9-4FA97E29BCB7}"/>
                </a:ext>
              </a:extLst>
            </p:cNvPr>
            <p:cNvSpPr txBox="1"/>
            <p:nvPr/>
          </p:nvSpPr>
          <p:spPr>
            <a:xfrm>
              <a:off x="10909448" y="1167025"/>
              <a:ext cx="444352" cy="369332"/>
            </a:xfrm>
            <a:prstGeom prst="rect">
              <a:avLst/>
            </a:prstGeom>
            <a:noFill/>
          </p:spPr>
          <p:txBody>
            <a:bodyPr wrap="none" rtlCol="0">
              <a:spAutoFit/>
            </a:bodyPr>
            <a:lstStyle/>
            <a:p>
              <a:r>
                <a:rPr lang="en-US" dirty="0"/>
                <a:t>D3</a:t>
              </a:r>
            </a:p>
          </p:txBody>
        </p:sp>
        <p:sp>
          <p:nvSpPr>
            <p:cNvPr id="10" name="TextBox 9">
              <a:extLst>
                <a:ext uri="{FF2B5EF4-FFF2-40B4-BE49-F238E27FC236}">
                  <a16:creationId xmlns:a16="http://schemas.microsoft.com/office/drawing/2014/main" id="{5F3D2D9B-BDD3-6EF4-7AAE-5EE17B51A8D2}"/>
                </a:ext>
              </a:extLst>
            </p:cNvPr>
            <p:cNvSpPr txBox="1"/>
            <p:nvPr/>
          </p:nvSpPr>
          <p:spPr>
            <a:xfrm>
              <a:off x="9425890" y="2961481"/>
              <a:ext cx="444352" cy="369332"/>
            </a:xfrm>
            <a:prstGeom prst="rect">
              <a:avLst/>
            </a:prstGeom>
            <a:noFill/>
          </p:spPr>
          <p:txBody>
            <a:bodyPr wrap="none" rtlCol="0">
              <a:spAutoFit/>
            </a:bodyPr>
            <a:lstStyle/>
            <a:p>
              <a:r>
                <a:rPr lang="en-US" dirty="0"/>
                <a:t>D2</a:t>
              </a:r>
            </a:p>
          </p:txBody>
        </p:sp>
        <p:sp>
          <p:nvSpPr>
            <p:cNvPr id="11" name="TextBox 10">
              <a:extLst>
                <a:ext uri="{FF2B5EF4-FFF2-40B4-BE49-F238E27FC236}">
                  <a16:creationId xmlns:a16="http://schemas.microsoft.com/office/drawing/2014/main" id="{7FEDB047-3419-91FB-D244-75C160C6E0E3}"/>
                </a:ext>
              </a:extLst>
            </p:cNvPr>
            <p:cNvSpPr txBox="1"/>
            <p:nvPr/>
          </p:nvSpPr>
          <p:spPr>
            <a:xfrm>
              <a:off x="5564684" y="2095940"/>
              <a:ext cx="1575343" cy="475812"/>
            </a:xfrm>
            <a:prstGeom prst="rect">
              <a:avLst/>
            </a:prstGeom>
            <a:noFill/>
          </p:spPr>
          <p:txBody>
            <a:bodyPr wrap="square" rtlCol="0">
              <a:spAutoFit/>
            </a:bodyPr>
            <a:lstStyle/>
            <a:p>
              <a:r>
                <a:rPr lang="en-US" dirty="0"/>
                <a:t>D1 and IP</a:t>
              </a:r>
            </a:p>
          </p:txBody>
        </p:sp>
        <p:cxnSp>
          <p:nvCxnSpPr>
            <p:cNvPr id="12" name="Straight Arrow Connector 11">
              <a:extLst>
                <a:ext uri="{FF2B5EF4-FFF2-40B4-BE49-F238E27FC236}">
                  <a16:creationId xmlns:a16="http://schemas.microsoft.com/office/drawing/2014/main" id="{E05A5C66-3969-4511-9BEA-891B7DADED2B}"/>
                </a:ext>
              </a:extLst>
            </p:cNvPr>
            <p:cNvCxnSpPr/>
            <p:nvPr/>
          </p:nvCxnSpPr>
          <p:spPr>
            <a:xfrm flipH="1">
              <a:off x="5564683" y="2623274"/>
              <a:ext cx="100940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F9C557C-9D56-274C-FCD7-0A85A2EC10D3}"/>
                </a:ext>
              </a:extLst>
            </p:cNvPr>
            <p:cNvCxnSpPr>
              <a:cxnSpLocks/>
            </p:cNvCxnSpPr>
            <p:nvPr/>
          </p:nvCxnSpPr>
          <p:spPr>
            <a:xfrm flipH="1" flipV="1">
              <a:off x="9109364" y="2528711"/>
              <a:ext cx="316526" cy="50187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E2AF18D-116D-A782-892C-7DC9325C4FF0}"/>
                </a:ext>
              </a:extLst>
            </p:cNvPr>
            <p:cNvCxnSpPr>
              <a:cxnSpLocks/>
            </p:cNvCxnSpPr>
            <p:nvPr/>
          </p:nvCxnSpPr>
          <p:spPr>
            <a:xfrm flipH="1" flipV="1">
              <a:off x="10757344" y="609600"/>
              <a:ext cx="365392" cy="5651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2A0EEBC-304C-183D-D86C-217A5410EBD3}"/>
                </a:ext>
              </a:extLst>
            </p:cNvPr>
            <p:cNvSpPr txBox="1"/>
            <p:nvPr/>
          </p:nvSpPr>
          <p:spPr>
            <a:xfrm>
              <a:off x="6629010" y="5995247"/>
              <a:ext cx="1718547" cy="369332"/>
            </a:xfrm>
            <a:prstGeom prst="rect">
              <a:avLst/>
            </a:prstGeom>
            <a:noFill/>
          </p:spPr>
          <p:txBody>
            <a:bodyPr wrap="none" rtlCol="0">
              <a:spAutoFit/>
            </a:bodyPr>
            <a:lstStyle/>
            <a:p>
              <a:r>
                <a:rPr lang="en-US" dirty="0"/>
                <a:t>Photon detector</a:t>
              </a:r>
            </a:p>
          </p:txBody>
        </p:sp>
        <p:sp>
          <p:nvSpPr>
            <p:cNvPr id="16" name="TextBox 15">
              <a:extLst>
                <a:ext uri="{FF2B5EF4-FFF2-40B4-BE49-F238E27FC236}">
                  <a16:creationId xmlns:a16="http://schemas.microsoft.com/office/drawing/2014/main" id="{46147D5E-09C4-ECF6-DD4B-FE4569A969CA}"/>
                </a:ext>
              </a:extLst>
            </p:cNvPr>
            <p:cNvSpPr txBox="1"/>
            <p:nvPr/>
          </p:nvSpPr>
          <p:spPr>
            <a:xfrm>
              <a:off x="6574086" y="1027906"/>
              <a:ext cx="1813253" cy="369332"/>
            </a:xfrm>
            <a:prstGeom prst="rect">
              <a:avLst/>
            </a:prstGeom>
            <a:noFill/>
          </p:spPr>
          <p:txBody>
            <a:bodyPr wrap="none" rtlCol="0">
              <a:spAutoFit/>
            </a:bodyPr>
            <a:lstStyle/>
            <a:p>
              <a:r>
                <a:rPr lang="en-US" dirty="0"/>
                <a:t>Electron detector</a:t>
              </a:r>
            </a:p>
          </p:txBody>
        </p:sp>
        <p:cxnSp>
          <p:nvCxnSpPr>
            <p:cNvPr id="17" name="Straight Arrow Connector 16">
              <a:extLst>
                <a:ext uri="{FF2B5EF4-FFF2-40B4-BE49-F238E27FC236}">
                  <a16:creationId xmlns:a16="http://schemas.microsoft.com/office/drawing/2014/main" id="{5B43FBFD-8E7F-21EA-2DF2-D4344573B5BD}"/>
                </a:ext>
              </a:extLst>
            </p:cNvPr>
            <p:cNvCxnSpPr/>
            <p:nvPr/>
          </p:nvCxnSpPr>
          <p:spPr>
            <a:xfrm>
              <a:off x="7837714" y="609600"/>
              <a:ext cx="1271650" cy="0"/>
            </a:xfrm>
            <a:prstGeom prst="straightConnector1">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A99987F-E3C9-3E76-317E-155B939B65A7}"/>
                </a:ext>
              </a:extLst>
            </p:cNvPr>
            <p:cNvSpPr txBox="1"/>
            <p:nvPr/>
          </p:nvSpPr>
          <p:spPr>
            <a:xfrm>
              <a:off x="8240973" y="609600"/>
              <a:ext cx="655949" cy="369332"/>
            </a:xfrm>
            <a:prstGeom prst="rect">
              <a:avLst/>
            </a:prstGeom>
            <a:noFill/>
          </p:spPr>
          <p:txBody>
            <a:bodyPr wrap="none" rtlCol="0">
              <a:spAutoFit/>
            </a:bodyPr>
            <a:lstStyle/>
            <a:p>
              <a:r>
                <a:rPr lang="en-US" dirty="0"/>
                <a:t>10 m</a:t>
              </a:r>
            </a:p>
          </p:txBody>
        </p:sp>
        <p:cxnSp>
          <p:nvCxnSpPr>
            <p:cNvPr id="19" name="Straight Arrow Connector 18">
              <a:extLst>
                <a:ext uri="{FF2B5EF4-FFF2-40B4-BE49-F238E27FC236}">
                  <a16:creationId xmlns:a16="http://schemas.microsoft.com/office/drawing/2014/main" id="{E8B5903F-FDAF-F15A-1A4F-A2AE5CCD96E0}"/>
                </a:ext>
              </a:extLst>
            </p:cNvPr>
            <p:cNvCxnSpPr>
              <a:cxnSpLocks/>
            </p:cNvCxnSpPr>
            <p:nvPr/>
          </p:nvCxnSpPr>
          <p:spPr>
            <a:xfrm>
              <a:off x="11340040" y="2020389"/>
              <a:ext cx="0" cy="1010194"/>
            </a:xfrm>
            <a:prstGeom prst="straightConnector1">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F0E96F8-9EE5-DD9D-EE21-513C01B437FF}"/>
                </a:ext>
              </a:extLst>
            </p:cNvPr>
            <p:cNvSpPr txBox="1"/>
            <p:nvPr/>
          </p:nvSpPr>
          <p:spPr>
            <a:xfrm>
              <a:off x="10340209" y="2253942"/>
              <a:ext cx="753732" cy="369332"/>
            </a:xfrm>
            <a:prstGeom prst="rect">
              <a:avLst/>
            </a:prstGeom>
            <a:noFill/>
          </p:spPr>
          <p:txBody>
            <a:bodyPr wrap="none" rtlCol="0">
              <a:spAutoFit/>
            </a:bodyPr>
            <a:lstStyle/>
            <a:p>
              <a:r>
                <a:rPr lang="en-US" dirty="0"/>
                <a:t>10 cm</a:t>
              </a:r>
            </a:p>
          </p:txBody>
        </p:sp>
        <p:sp>
          <p:nvSpPr>
            <p:cNvPr id="21" name="Multiplication Sign 23">
              <a:extLst>
                <a:ext uri="{FF2B5EF4-FFF2-40B4-BE49-F238E27FC236}">
                  <a16:creationId xmlns:a16="http://schemas.microsoft.com/office/drawing/2014/main" id="{C7827CF5-3733-85C7-5149-65E0E61E698D}"/>
                </a:ext>
              </a:extLst>
            </p:cNvPr>
            <p:cNvSpPr/>
            <p:nvPr/>
          </p:nvSpPr>
          <p:spPr>
            <a:xfrm>
              <a:off x="9267627" y="1713941"/>
              <a:ext cx="444349" cy="43277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8A36E4D-1DEA-9B71-B572-AB1F48CDEFD2}"/>
                </a:ext>
              </a:extLst>
            </p:cNvPr>
            <p:cNvSpPr txBox="1"/>
            <p:nvPr/>
          </p:nvSpPr>
          <p:spPr>
            <a:xfrm>
              <a:off x="9745426" y="3319007"/>
              <a:ext cx="1751057" cy="369332"/>
            </a:xfrm>
            <a:prstGeom prst="rect">
              <a:avLst/>
            </a:prstGeom>
            <a:noFill/>
          </p:spPr>
          <p:txBody>
            <a:bodyPr wrap="none" rtlCol="0">
              <a:spAutoFit/>
            </a:bodyPr>
            <a:lstStyle/>
            <a:p>
              <a:r>
                <a:rPr lang="en-US" dirty="0"/>
                <a:t>Laser interaction</a:t>
              </a:r>
            </a:p>
          </p:txBody>
        </p:sp>
        <p:cxnSp>
          <p:nvCxnSpPr>
            <p:cNvPr id="23" name="Straight Arrow Connector 22">
              <a:extLst>
                <a:ext uri="{FF2B5EF4-FFF2-40B4-BE49-F238E27FC236}">
                  <a16:creationId xmlns:a16="http://schemas.microsoft.com/office/drawing/2014/main" id="{0C52E6A3-7C85-7B3B-D98B-8456B3002222}"/>
                </a:ext>
              </a:extLst>
            </p:cNvPr>
            <p:cNvCxnSpPr>
              <a:cxnSpLocks/>
            </p:cNvCxnSpPr>
            <p:nvPr/>
          </p:nvCxnSpPr>
          <p:spPr>
            <a:xfrm flipH="1" flipV="1">
              <a:off x="9556445" y="2146711"/>
              <a:ext cx="873746" cy="123743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55F79F0E-F61C-9D33-8659-8F0C1438A1BD}"/>
              </a:ext>
            </a:extLst>
          </p:cNvPr>
          <p:cNvSpPr txBox="1"/>
          <p:nvPr/>
        </p:nvSpPr>
        <p:spPr>
          <a:xfrm>
            <a:off x="131991" y="1778489"/>
            <a:ext cx="3729037" cy="3785652"/>
          </a:xfrm>
          <a:prstGeom prst="rect">
            <a:avLst/>
          </a:prstGeom>
          <a:noFill/>
        </p:spPr>
        <p:txBody>
          <a:bodyPr wrap="square" rtlCol="0">
            <a:spAutoFit/>
          </a:bodyPr>
          <a:lstStyle/>
          <a:p>
            <a:r>
              <a:rPr lang="en-US" dirty="0"/>
              <a:t>Estimated synchrotron power on backscattered photon exit window</a:t>
            </a:r>
          </a:p>
          <a:p>
            <a:endParaRPr lang="en-US" dirty="0"/>
          </a:p>
          <a:p>
            <a:r>
              <a:rPr lang="en-US" u="sng" dirty="0"/>
              <a:t>18 GeV</a:t>
            </a:r>
          </a:p>
          <a:p>
            <a:r>
              <a:rPr lang="en-US" dirty="0"/>
              <a:t>From D3: 12.2 W/mm</a:t>
            </a:r>
            <a:r>
              <a:rPr lang="en-US" baseline="30000" dirty="0"/>
              <a:t>2</a:t>
            </a:r>
          </a:p>
          <a:p>
            <a:r>
              <a:rPr lang="en-US" dirty="0"/>
              <a:t>From D2: </a:t>
            </a:r>
            <a:r>
              <a:rPr lang="en-US" dirty="0">
                <a:solidFill>
                  <a:srgbClr val="FF0000"/>
                </a:solidFill>
              </a:rPr>
              <a:t>55.0 W/mm</a:t>
            </a:r>
            <a:r>
              <a:rPr lang="en-US" baseline="30000" dirty="0">
                <a:solidFill>
                  <a:srgbClr val="FF0000"/>
                </a:solidFill>
              </a:rPr>
              <a:t>2</a:t>
            </a:r>
          </a:p>
          <a:p>
            <a:endParaRPr lang="en-US" baseline="30000" dirty="0"/>
          </a:p>
          <a:p>
            <a:r>
              <a:rPr lang="en-US" u="sng" dirty="0"/>
              <a:t>10 GeV</a:t>
            </a:r>
          </a:p>
          <a:p>
            <a:r>
              <a:rPr lang="en-US" dirty="0"/>
              <a:t>From D3: 10.5 W/mm</a:t>
            </a:r>
            <a:r>
              <a:rPr lang="en-US" baseline="30000" dirty="0"/>
              <a:t>2</a:t>
            </a:r>
          </a:p>
          <a:p>
            <a:r>
              <a:rPr lang="en-US" dirty="0"/>
              <a:t>From D2: </a:t>
            </a:r>
            <a:r>
              <a:rPr lang="en-US" dirty="0">
                <a:solidFill>
                  <a:srgbClr val="FF0000"/>
                </a:solidFill>
              </a:rPr>
              <a:t>44.0 W/mm</a:t>
            </a:r>
            <a:r>
              <a:rPr lang="en-US" baseline="30000" dirty="0">
                <a:solidFill>
                  <a:srgbClr val="FF0000"/>
                </a:solidFill>
              </a:rPr>
              <a:t>2</a:t>
            </a:r>
          </a:p>
          <a:p>
            <a:endParaRPr lang="en-US" baseline="30000" dirty="0"/>
          </a:p>
          <a:p>
            <a:r>
              <a:rPr lang="en-US" dirty="0"/>
              <a:t>Synchrotron radiation on electron detector relatively small</a:t>
            </a:r>
          </a:p>
          <a:p>
            <a:r>
              <a:rPr lang="en-US" dirty="0">
                <a:sym typeface="Wingdings" pitchFamily="2" charset="2"/>
              </a:rPr>
              <a:t> May need RF shield</a:t>
            </a:r>
            <a:endParaRPr lang="en-US" dirty="0"/>
          </a:p>
        </p:txBody>
      </p:sp>
      <p:sp>
        <p:nvSpPr>
          <p:cNvPr id="26" name="TextBox 25">
            <a:extLst>
              <a:ext uri="{FF2B5EF4-FFF2-40B4-BE49-F238E27FC236}">
                <a16:creationId xmlns:a16="http://schemas.microsoft.com/office/drawing/2014/main" id="{939F8E77-5BBD-3C61-EABF-C16D2C3AAB1A}"/>
              </a:ext>
            </a:extLst>
          </p:cNvPr>
          <p:cNvSpPr txBox="1"/>
          <p:nvPr/>
        </p:nvSpPr>
        <p:spPr>
          <a:xfrm>
            <a:off x="3803904" y="6364224"/>
            <a:ext cx="1416093" cy="369332"/>
          </a:xfrm>
          <a:prstGeom prst="rect">
            <a:avLst/>
          </a:prstGeom>
          <a:solidFill>
            <a:schemeClr val="bg1"/>
          </a:solidFill>
        </p:spPr>
        <p:txBody>
          <a:bodyPr wrap="none" rtlCol="0">
            <a:spAutoFit/>
          </a:bodyPr>
          <a:lstStyle/>
          <a:p>
            <a:r>
              <a:rPr lang="en-US" i="1" dirty="0"/>
              <a:t>Mike Sullivan</a:t>
            </a:r>
          </a:p>
        </p:txBody>
      </p:sp>
    </p:spTree>
    <p:extLst>
      <p:ext uri="{BB962C8B-B14F-4D97-AF65-F5344CB8AC3E}">
        <p14:creationId xmlns:p14="http://schemas.microsoft.com/office/powerpoint/2010/main" val="1253275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73158-0FEA-1A7A-5AC4-004C7B6EA6CD}"/>
              </a:ext>
            </a:extLst>
          </p:cNvPr>
          <p:cNvSpPr>
            <a:spLocks noGrp="1"/>
          </p:cNvSpPr>
          <p:nvPr>
            <p:ph type="title"/>
          </p:nvPr>
        </p:nvSpPr>
        <p:spPr/>
        <p:txBody>
          <a:bodyPr/>
          <a:lstStyle/>
          <a:p>
            <a:r>
              <a:rPr lang="en-US" dirty="0"/>
              <a:t>Summary of recommendations</a:t>
            </a:r>
          </a:p>
        </p:txBody>
      </p:sp>
      <p:sp>
        <p:nvSpPr>
          <p:cNvPr id="3" name="Content Placeholder 2">
            <a:extLst>
              <a:ext uri="{FF2B5EF4-FFF2-40B4-BE49-F238E27FC236}">
                <a16:creationId xmlns:a16="http://schemas.microsoft.com/office/drawing/2014/main" id="{D8E33CC0-FB00-F86E-53E5-3A68A3E851ED}"/>
              </a:ext>
            </a:extLst>
          </p:cNvPr>
          <p:cNvSpPr>
            <a:spLocks noGrp="1"/>
          </p:cNvSpPr>
          <p:nvPr>
            <p:ph idx="1"/>
          </p:nvPr>
        </p:nvSpPr>
        <p:spPr/>
        <p:txBody>
          <a:bodyPr/>
          <a:lstStyle/>
          <a:p>
            <a:r>
              <a:rPr lang="en-US" dirty="0"/>
              <a:t>H-Jet </a:t>
            </a:r>
            <a:r>
              <a:rPr lang="en-US" dirty="0">
                <a:sym typeface="Wingdings" pitchFamily="2" charset="2"/>
              </a:rPr>
              <a:t> target gas analyzer should be installed, pursue thinner silicon detector</a:t>
            </a:r>
          </a:p>
          <a:p>
            <a:r>
              <a:rPr lang="en-US" dirty="0">
                <a:sym typeface="Wingdings" pitchFamily="2" charset="2"/>
              </a:rPr>
              <a:t>p-Carbon  explore larger beam size, thinner silicon detectors, pursue further R&amp;D at AGS</a:t>
            </a:r>
          </a:p>
          <a:p>
            <a:r>
              <a:rPr lang="en-US" baseline="30000" dirty="0">
                <a:sym typeface="Wingdings" pitchFamily="2" charset="2"/>
              </a:rPr>
              <a:t>3</a:t>
            </a:r>
            <a:r>
              <a:rPr lang="en-US" dirty="0">
                <a:sym typeface="Wingdings" pitchFamily="2" charset="2"/>
              </a:rPr>
              <a:t>He polarimetry  theoretical assessment of analyzing power, pursue R&amp;D during remaining RHIC run</a:t>
            </a:r>
          </a:p>
          <a:p>
            <a:r>
              <a:rPr lang="en-US" dirty="0">
                <a:sym typeface="Wingdings" pitchFamily="2" charset="2"/>
              </a:rPr>
              <a:t>ESR Compton  alternate silicon detector (diamond), detailed simulations of polarimeter region, explore use of synchrotron radiation for transverse polarization</a:t>
            </a:r>
          </a:p>
          <a:p>
            <a:r>
              <a:rPr lang="en-US" dirty="0">
                <a:sym typeface="Wingdings" pitchFamily="2" charset="2"/>
              </a:rPr>
              <a:t>RCS Compton  detailed study of detector requirements for multi-photon mode</a:t>
            </a:r>
          </a:p>
          <a:p>
            <a:endParaRPr lang="en-US" dirty="0"/>
          </a:p>
        </p:txBody>
      </p:sp>
      <p:sp>
        <p:nvSpPr>
          <p:cNvPr id="4" name="Slide Number Placeholder 3">
            <a:extLst>
              <a:ext uri="{FF2B5EF4-FFF2-40B4-BE49-F238E27FC236}">
                <a16:creationId xmlns:a16="http://schemas.microsoft.com/office/drawing/2014/main" id="{37B730E8-7240-B440-812E-3B66A3ED072A}"/>
              </a:ext>
            </a:extLst>
          </p:cNvPr>
          <p:cNvSpPr>
            <a:spLocks noGrp="1"/>
          </p:cNvSpPr>
          <p:nvPr>
            <p:ph type="sldNum" sz="quarter" idx="12"/>
          </p:nvPr>
        </p:nvSpPr>
        <p:spPr/>
        <p:txBody>
          <a:bodyPr/>
          <a:lstStyle/>
          <a:p>
            <a:fld id="{893C5830-40F3-F04E-B2E3-10E6672BA8FF}" type="slidenum">
              <a:rPr lang="en-US" smtClean="0"/>
              <a:pPr/>
              <a:t>17</a:t>
            </a:fld>
            <a:endParaRPr lang="en-US"/>
          </a:p>
        </p:txBody>
      </p:sp>
    </p:spTree>
    <p:extLst>
      <p:ext uri="{BB962C8B-B14F-4D97-AF65-F5344CB8AC3E}">
        <p14:creationId xmlns:p14="http://schemas.microsoft.com/office/powerpoint/2010/main" val="1058707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B24AB9-AEC3-1F31-A1E7-AFAE7AB8A890}"/>
              </a:ext>
            </a:extLst>
          </p:cNvPr>
          <p:cNvSpPr>
            <a:spLocks noGrp="1"/>
          </p:cNvSpPr>
          <p:nvPr>
            <p:ph type="sldNum" sz="quarter" idx="12"/>
          </p:nvPr>
        </p:nvSpPr>
        <p:spPr/>
        <p:txBody>
          <a:bodyPr/>
          <a:lstStyle/>
          <a:p>
            <a:fld id="{893C5830-40F3-F04E-B2E3-10E6672BA8FF}" type="slidenum">
              <a:rPr lang="en-US" smtClean="0"/>
              <a:pPr/>
              <a:t>18</a:t>
            </a:fld>
            <a:endParaRPr lang="en-US"/>
          </a:p>
        </p:txBody>
      </p:sp>
      <p:pic>
        <p:nvPicPr>
          <p:cNvPr id="7" name="Picture 6">
            <a:extLst>
              <a:ext uri="{FF2B5EF4-FFF2-40B4-BE49-F238E27FC236}">
                <a16:creationId xmlns:a16="http://schemas.microsoft.com/office/drawing/2014/main" id="{BCDB1B0E-A718-E0A4-1B35-E11178C97958}"/>
              </a:ext>
            </a:extLst>
          </p:cNvPr>
          <p:cNvPicPr>
            <a:picLocks noChangeAspect="1"/>
          </p:cNvPicPr>
          <p:nvPr/>
        </p:nvPicPr>
        <p:blipFill rotWithShape="1">
          <a:blip r:embed="rId2"/>
          <a:srcRect b="9395"/>
          <a:stretch/>
        </p:blipFill>
        <p:spPr>
          <a:xfrm>
            <a:off x="67780" y="89937"/>
            <a:ext cx="9015759" cy="6132187"/>
          </a:xfrm>
          <a:prstGeom prst="rect">
            <a:avLst/>
          </a:prstGeom>
        </p:spPr>
      </p:pic>
    </p:spTree>
    <p:extLst>
      <p:ext uri="{BB962C8B-B14F-4D97-AF65-F5344CB8AC3E}">
        <p14:creationId xmlns:p14="http://schemas.microsoft.com/office/powerpoint/2010/main" val="711882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710582-DAE1-C30D-0CEC-5D35024B8A6A}"/>
              </a:ext>
            </a:extLst>
          </p:cNvPr>
          <p:cNvSpPr>
            <a:spLocks noGrp="1"/>
          </p:cNvSpPr>
          <p:nvPr>
            <p:ph type="sldNum" sz="quarter" idx="12"/>
          </p:nvPr>
        </p:nvSpPr>
        <p:spPr/>
        <p:txBody>
          <a:bodyPr/>
          <a:lstStyle/>
          <a:p>
            <a:fld id="{893C5830-40F3-F04E-B2E3-10E6672BA8FF}" type="slidenum">
              <a:rPr lang="en-US" smtClean="0"/>
              <a:pPr/>
              <a:t>19</a:t>
            </a:fld>
            <a:endParaRPr lang="en-US"/>
          </a:p>
        </p:txBody>
      </p:sp>
      <p:pic>
        <p:nvPicPr>
          <p:cNvPr id="5" name="Picture 4">
            <a:extLst>
              <a:ext uri="{FF2B5EF4-FFF2-40B4-BE49-F238E27FC236}">
                <a16:creationId xmlns:a16="http://schemas.microsoft.com/office/drawing/2014/main" id="{E1B7E272-6B49-EDAF-0FF4-F9DC4BD2998C}"/>
              </a:ext>
            </a:extLst>
          </p:cNvPr>
          <p:cNvPicPr>
            <a:picLocks noChangeAspect="1"/>
          </p:cNvPicPr>
          <p:nvPr/>
        </p:nvPicPr>
        <p:blipFill>
          <a:blip r:embed="rId2"/>
          <a:stretch>
            <a:fillRect/>
          </a:stretch>
        </p:blipFill>
        <p:spPr>
          <a:xfrm>
            <a:off x="118383" y="262758"/>
            <a:ext cx="8907234" cy="5650295"/>
          </a:xfrm>
          <a:prstGeom prst="rect">
            <a:avLst/>
          </a:prstGeom>
        </p:spPr>
      </p:pic>
    </p:spTree>
    <p:extLst>
      <p:ext uri="{BB962C8B-B14F-4D97-AF65-F5344CB8AC3E}">
        <p14:creationId xmlns:p14="http://schemas.microsoft.com/office/powerpoint/2010/main" val="1421481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9DC7-7A55-18D2-D52C-12529E8B28CD}"/>
              </a:ext>
            </a:extLst>
          </p:cNvPr>
          <p:cNvSpPr>
            <a:spLocks noGrp="1"/>
          </p:cNvSpPr>
          <p:nvPr>
            <p:ph type="title"/>
          </p:nvPr>
        </p:nvSpPr>
        <p:spPr/>
        <p:txBody>
          <a:bodyPr>
            <a:normAutofit fontScale="90000"/>
          </a:bodyPr>
          <a:lstStyle/>
          <a:p>
            <a:r>
              <a:rPr lang="en-US" dirty="0"/>
              <a:t>EIC Polarimetry Technical Status Review</a:t>
            </a:r>
          </a:p>
        </p:txBody>
      </p:sp>
      <p:sp>
        <p:nvSpPr>
          <p:cNvPr id="4" name="Slide Number Placeholder 3">
            <a:extLst>
              <a:ext uri="{FF2B5EF4-FFF2-40B4-BE49-F238E27FC236}">
                <a16:creationId xmlns:a16="http://schemas.microsoft.com/office/drawing/2014/main" id="{5B644288-AA5B-C4D2-6E7F-CAA7AF1EED24}"/>
              </a:ext>
            </a:extLst>
          </p:cNvPr>
          <p:cNvSpPr>
            <a:spLocks noGrp="1"/>
          </p:cNvSpPr>
          <p:nvPr>
            <p:ph type="sldNum" sz="quarter" idx="12"/>
          </p:nvPr>
        </p:nvSpPr>
        <p:spPr/>
        <p:txBody>
          <a:bodyPr/>
          <a:lstStyle/>
          <a:p>
            <a:fld id="{893C5830-40F3-F04E-B2E3-10E6672BA8FF}" type="slidenum">
              <a:rPr lang="en-US" smtClean="0"/>
              <a:pPr/>
              <a:t>2</a:t>
            </a:fld>
            <a:endParaRPr lang="en-US"/>
          </a:p>
        </p:txBody>
      </p:sp>
      <p:sp>
        <p:nvSpPr>
          <p:cNvPr id="7" name="TextBox 6">
            <a:extLst>
              <a:ext uri="{FF2B5EF4-FFF2-40B4-BE49-F238E27FC236}">
                <a16:creationId xmlns:a16="http://schemas.microsoft.com/office/drawing/2014/main" id="{92BBB15B-2D33-37DE-D397-B89C4F7929A6}"/>
              </a:ext>
            </a:extLst>
          </p:cNvPr>
          <p:cNvSpPr txBox="1"/>
          <p:nvPr/>
        </p:nvSpPr>
        <p:spPr>
          <a:xfrm>
            <a:off x="1269300" y="1655567"/>
            <a:ext cx="4943854" cy="461665"/>
          </a:xfrm>
          <a:prstGeom prst="rect">
            <a:avLst/>
          </a:prstGeom>
          <a:noFill/>
        </p:spPr>
        <p:txBody>
          <a:bodyPr wrap="none" rtlCol="0">
            <a:spAutoFit/>
          </a:bodyPr>
          <a:lstStyle/>
          <a:p>
            <a:r>
              <a:rPr lang="en-US" sz="2400" dirty="0"/>
              <a:t>Review took place virtually: Jan. 17-18</a:t>
            </a:r>
          </a:p>
        </p:txBody>
      </p:sp>
      <p:sp>
        <p:nvSpPr>
          <p:cNvPr id="8" name="TextBox 7">
            <a:extLst>
              <a:ext uri="{FF2B5EF4-FFF2-40B4-BE49-F238E27FC236}">
                <a16:creationId xmlns:a16="http://schemas.microsoft.com/office/drawing/2014/main" id="{08512BCB-3D9C-0E38-A5F1-F13B19282478}"/>
              </a:ext>
            </a:extLst>
          </p:cNvPr>
          <p:cNvSpPr txBox="1"/>
          <p:nvPr/>
        </p:nvSpPr>
        <p:spPr>
          <a:xfrm>
            <a:off x="1615901" y="2493273"/>
            <a:ext cx="5912196" cy="2308324"/>
          </a:xfrm>
          <a:prstGeom prst="rect">
            <a:avLst/>
          </a:prstGeom>
          <a:noFill/>
        </p:spPr>
        <p:txBody>
          <a:bodyPr wrap="none" rtlCol="0">
            <a:spAutoFit/>
          </a:bodyPr>
          <a:lstStyle/>
          <a:p>
            <a:r>
              <a:rPr lang="en-US" sz="2400" u="sng" dirty="0"/>
              <a:t>Committee:</a:t>
            </a:r>
          </a:p>
          <a:p>
            <a:endParaRPr lang="en-US" sz="2400" dirty="0"/>
          </a:p>
          <a:p>
            <a:r>
              <a:rPr lang="en-US" sz="2400" dirty="0" err="1"/>
              <a:t>Dipangkar</a:t>
            </a:r>
            <a:r>
              <a:rPr lang="en-US" sz="2400" dirty="0"/>
              <a:t> Dutta (Mississippi State University) </a:t>
            </a:r>
          </a:p>
          <a:p>
            <a:r>
              <a:rPr lang="en-US" sz="2400" dirty="0"/>
              <a:t>Jenny List (DESY)</a:t>
            </a:r>
          </a:p>
          <a:p>
            <a:r>
              <a:rPr lang="en-US" sz="2400" dirty="0"/>
              <a:t>Paolo </a:t>
            </a:r>
            <a:r>
              <a:rPr lang="en-US" sz="2400" dirty="0" err="1"/>
              <a:t>Lenisa</a:t>
            </a:r>
            <a:r>
              <a:rPr lang="en-US" sz="2400" dirty="0"/>
              <a:t> (Ferrara University)</a:t>
            </a:r>
          </a:p>
          <a:p>
            <a:r>
              <a:rPr lang="en-US" sz="2400" dirty="0"/>
              <a:t>Frank </a:t>
            </a:r>
            <a:r>
              <a:rPr lang="en-US" sz="2400" dirty="0" err="1"/>
              <a:t>Rathmann</a:t>
            </a:r>
            <a:r>
              <a:rPr lang="en-US" sz="2400" dirty="0"/>
              <a:t> (Ju ̈lich)</a:t>
            </a:r>
          </a:p>
        </p:txBody>
      </p:sp>
    </p:spTree>
    <p:extLst>
      <p:ext uri="{BB962C8B-B14F-4D97-AF65-F5344CB8AC3E}">
        <p14:creationId xmlns:p14="http://schemas.microsoft.com/office/powerpoint/2010/main" val="3432979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730F-95BB-0B20-2AD6-A2F1D8BC918B}"/>
              </a:ext>
            </a:extLst>
          </p:cNvPr>
          <p:cNvSpPr>
            <a:spLocks noGrp="1"/>
          </p:cNvSpPr>
          <p:nvPr>
            <p:ph type="title"/>
          </p:nvPr>
        </p:nvSpPr>
        <p:spPr/>
        <p:txBody>
          <a:bodyPr/>
          <a:lstStyle/>
          <a:p>
            <a:r>
              <a:rPr lang="en-US" dirty="0"/>
              <a:t>Extra</a:t>
            </a:r>
          </a:p>
        </p:txBody>
      </p:sp>
      <p:sp>
        <p:nvSpPr>
          <p:cNvPr id="4" name="Slide Number Placeholder 3">
            <a:extLst>
              <a:ext uri="{FF2B5EF4-FFF2-40B4-BE49-F238E27FC236}">
                <a16:creationId xmlns:a16="http://schemas.microsoft.com/office/drawing/2014/main" id="{CB976D22-9980-A695-23FB-1EB456F3CFAC}"/>
              </a:ext>
            </a:extLst>
          </p:cNvPr>
          <p:cNvSpPr>
            <a:spLocks noGrp="1"/>
          </p:cNvSpPr>
          <p:nvPr>
            <p:ph type="sldNum" sz="quarter" idx="12"/>
          </p:nvPr>
        </p:nvSpPr>
        <p:spPr/>
        <p:txBody>
          <a:bodyPr/>
          <a:lstStyle/>
          <a:p>
            <a:fld id="{893C5830-40F3-F04E-B2E3-10E6672BA8FF}" type="slidenum">
              <a:rPr lang="en-US" smtClean="0"/>
              <a:pPr/>
              <a:t>20</a:t>
            </a:fld>
            <a:endParaRPr lang="en-US"/>
          </a:p>
        </p:txBody>
      </p:sp>
    </p:spTree>
    <p:extLst>
      <p:ext uri="{BB962C8B-B14F-4D97-AF65-F5344CB8AC3E}">
        <p14:creationId xmlns:p14="http://schemas.microsoft.com/office/powerpoint/2010/main" val="4048988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E49FE-7548-DC8B-3730-B93E5B459D92}"/>
              </a:ext>
            </a:extLst>
          </p:cNvPr>
          <p:cNvSpPr>
            <a:spLocks noGrp="1"/>
          </p:cNvSpPr>
          <p:nvPr>
            <p:ph type="title"/>
          </p:nvPr>
        </p:nvSpPr>
        <p:spPr/>
        <p:txBody>
          <a:bodyPr>
            <a:noAutofit/>
          </a:bodyPr>
          <a:lstStyle/>
          <a:p>
            <a:r>
              <a:rPr lang="en-US" sz="3600" dirty="0"/>
              <a:t>Recommendations (Hadron Polarimetry)</a:t>
            </a:r>
          </a:p>
        </p:txBody>
      </p:sp>
      <p:sp>
        <p:nvSpPr>
          <p:cNvPr id="3" name="Content Placeholder 2">
            <a:extLst>
              <a:ext uri="{FF2B5EF4-FFF2-40B4-BE49-F238E27FC236}">
                <a16:creationId xmlns:a16="http://schemas.microsoft.com/office/drawing/2014/main" id="{4E495E4B-FF2A-7578-833B-DC561785D81C}"/>
              </a:ext>
            </a:extLst>
          </p:cNvPr>
          <p:cNvSpPr>
            <a:spLocks noGrp="1"/>
          </p:cNvSpPr>
          <p:nvPr>
            <p:ph idx="1"/>
          </p:nvPr>
        </p:nvSpPr>
        <p:spPr/>
        <p:txBody>
          <a:bodyPr>
            <a:normAutofit fontScale="92500" lnSpcReduction="10000"/>
          </a:bodyPr>
          <a:lstStyle/>
          <a:p>
            <a:pPr marL="457200" indent="-457200">
              <a:buFont typeface="+mj-lt"/>
              <a:buAutoNum type="arabicPeriod"/>
            </a:pPr>
            <a:r>
              <a:rPr lang="en-US" dirty="0"/>
              <a:t>HJET polarimeter:</a:t>
            </a:r>
          </a:p>
          <a:p>
            <a:pPr lvl="1"/>
            <a:r>
              <a:rPr lang="en-US" dirty="0"/>
              <a:t>A target gas analyzer, i.e., a quadrupole mass spectrometer should be installed to be able to determine the molecular fraction in the jet beam.</a:t>
            </a:r>
          </a:p>
          <a:p>
            <a:pPr lvl="1"/>
            <a:r>
              <a:rPr lang="en-US" dirty="0"/>
              <a:t>The option of using thinner SI detectors should be investigated, as this allows to veto punch through events more efficiently.</a:t>
            </a:r>
          </a:p>
          <a:p>
            <a:pPr marL="457200" indent="-457200">
              <a:buFont typeface="+mj-lt"/>
              <a:buAutoNum type="arabicPeriod"/>
            </a:pPr>
            <a:r>
              <a:rPr lang="en-US" dirty="0" err="1"/>
              <a:t>pC</a:t>
            </a:r>
            <a:r>
              <a:rPr lang="en-US" dirty="0"/>
              <a:t> polarimetry:</a:t>
            </a:r>
          </a:p>
          <a:p>
            <a:pPr lvl="1"/>
            <a:r>
              <a:rPr lang="en-US" dirty="0"/>
              <a:t>Besides further investigation of other potential target materials, the possibilities to mitigate the issue by increasing the beam size through reduced focusing at the IR4 should be studied.</a:t>
            </a:r>
          </a:p>
          <a:p>
            <a:pPr lvl="1"/>
            <a:r>
              <a:rPr lang="en-US" dirty="0"/>
              <a:t>As already mentioned in the section on the HJET, also here the option of using thinner SI detectors should be investigated, as this allows to veto punch through events more efficiently.</a:t>
            </a:r>
          </a:p>
          <a:p>
            <a:pPr lvl="1"/>
            <a:r>
              <a:rPr lang="en-US" dirty="0"/>
              <a:t>As an additional </a:t>
            </a:r>
            <a:r>
              <a:rPr lang="en-US" dirty="0" err="1"/>
              <a:t>pC</a:t>
            </a:r>
            <a:r>
              <a:rPr lang="en-US" dirty="0"/>
              <a:t> polarimeter is installed in the AGS, an effort should be made to obtain beam time at the AGS for further R&amp;D studies to test and improve the SI detectors.</a:t>
            </a:r>
          </a:p>
        </p:txBody>
      </p:sp>
      <p:sp>
        <p:nvSpPr>
          <p:cNvPr id="4" name="Slide Number Placeholder 3">
            <a:extLst>
              <a:ext uri="{FF2B5EF4-FFF2-40B4-BE49-F238E27FC236}">
                <a16:creationId xmlns:a16="http://schemas.microsoft.com/office/drawing/2014/main" id="{7162D613-86D0-6F5B-14B6-13E0451E04AB}"/>
              </a:ext>
            </a:extLst>
          </p:cNvPr>
          <p:cNvSpPr>
            <a:spLocks noGrp="1"/>
          </p:cNvSpPr>
          <p:nvPr>
            <p:ph type="sldNum" sz="quarter" idx="12"/>
          </p:nvPr>
        </p:nvSpPr>
        <p:spPr/>
        <p:txBody>
          <a:bodyPr/>
          <a:lstStyle/>
          <a:p>
            <a:fld id="{893C5830-40F3-F04E-B2E3-10E6672BA8FF}" type="slidenum">
              <a:rPr lang="en-US" smtClean="0"/>
              <a:pPr/>
              <a:t>21</a:t>
            </a:fld>
            <a:endParaRPr lang="en-US"/>
          </a:p>
        </p:txBody>
      </p:sp>
    </p:spTree>
    <p:extLst>
      <p:ext uri="{BB962C8B-B14F-4D97-AF65-F5344CB8AC3E}">
        <p14:creationId xmlns:p14="http://schemas.microsoft.com/office/powerpoint/2010/main" val="1217441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6E940-7CDF-0B00-059A-0565D9142728}"/>
              </a:ext>
            </a:extLst>
          </p:cNvPr>
          <p:cNvSpPr>
            <a:spLocks noGrp="1"/>
          </p:cNvSpPr>
          <p:nvPr>
            <p:ph type="title"/>
          </p:nvPr>
        </p:nvSpPr>
        <p:spPr/>
        <p:txBody>
          <a:bodyPr>
            <a:noAutofit/>
          </a:bodyPr>
          <a:lstStyle/>
          <a:p>
            <a:r>
              <a:rPr lang="en-US" sz="3600" dirty="0"/>
              <a:t>Recommendations (Hadron Polarimetry)</a:t>
            </a:r>
          </a:p>
        </p:txBody>
      </p:sp>
      <p:sp>
        <p:nvSpPr>
          <p:cNvPr id="3" name="Content Placeholder 2">
            <a:extLst>
              <a:ext uri="{FF2B5EF4-FFF2-40B4-BE49-F238E27FC236}">
                <a16:creationId xmlns:a16="http://schemas.microsoft.com/office/drawing/2014/main" id="{0D2BEF5E-8044-9007-0EAE-4C1137E293B7}"/>
              </a:ext>
            </a:extLst>
          </p:cNvPr>
          <p:cNvSpPr>
            <a:spLocks noGrp="1"/>
          </p:cNvSpPr>
          <p:nvPr>
            <p:ph idx="1"/>
          </p:nvPr>
        </p:nvSpPr>
        <p:spPr/>
        <p:txBody>
          <a:bodyPr/>
          <a:lstStyle/>
          <a:p>
            <a:pPr marL="457200" indent="-457200">
              <a:buFont typeface="+mj-lt"/>
              <a:buAutoNum type="arabicPeriod" startAt="3"/>
            </a:pPr>
            <a:r>
              <a:rPr lang="en-US" baseline="30000" dirty="0"/>
              <a:t>3</a:t>
            </a:r>
            <a:r>
              <a:rPr lang="en-US" dirty="0"/>
              <a:t>He polarimetry:</a:t>
            </a:r>
          </a:p>
          <a:p>
            <a:pPr lvl="1"/>
            <a:r>
              <a:rPr lang="en-US" dirty="0"/>
              <a:t>It would be useful to have available a theoretical assessment of </a:t>
            </a:r>
            <a:r>
              <a:rPr lang="en-US" dirty="0" err="1"/>
              <a:t>hh</a:t>
            </a:r>
            <a:r>
              <a:rPr lang="en-US" dirty="0"/>
              <a:t> elastic analyzing power and cross sections, and further information on feasibility/simulation studies for 3He polarimetry.</a:t>
            </a:r>
          </a:p>
          <a:p>
            <a:pPr lvl="1"/>
            <a:r>
              <a:rPr lang="en-US" dirty="0"/>
              <a:t>We encourage further studies regarding 3He polarimetry R&amp;D during the remaining RHIC runs.</a:t>
            </a:r>
          </a:p>
        </p:txBody>
      </p:sp>
      <p:sp>
        <p:nvSpPr>
          <p:cNvPr id="4" name="Slide Number Placeholder 3">
            <a:extLst>
              <a:ext uri="{FF2B5EF4-FFF2-40B4-BE49-F238E27FC236}">
                <a16:creationId xmlns:a16="http://schemas.microsoft.com/office/drawing/2014/main" id="{7A08E014-2BBB-BC26-744B-8BA609C7D941}"/>
              </a:ext>
            </a:extLst>
          </p:cNvPr>
          <p:cNvSpPr>
            <a:spLocks noGrp="1"/>
          </p:cNvSpPr>
          <p:nvPr>
            <p:ph type="sldNum" sz="quarter" idx="12"/>
          </p:nvPr>
        </p:nvSpPr>
        <p:spPr/>
        <p:txBody>
          <a:bodyPr/>
          <a:lstStyle/>
          <a:p>
            <a:fld id="{893C5830-40F3-F04E-B2E3-10E6672BA8FF}" type="slidenum">
              <a:rPr lang="en-US" smtClean="0"/>
              <a:pPr/>
              <a:t>22</a:t>
            </a:fld>
            <a:endParaRPr lang="en-US"/>
          </a:p>
        </p:txBody>
      </p:sp>
    </p:spTree>
    <p:extLst>
      <p:ext uri="{BB962C8B-B14F-4D97-AF65-F5344CB8AC3E}">
        <p14:creationId xmlns:p14="http://schemas.microsoft.com/office/powerpoint/2010/main" val="247541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7865-1F6F-AB39-8A5F-5F83E89635C1}"/>
              </a:ext>
            </a:extLst>
          </p:cNvPr>
          <p:cNvSpPr>
            <a:spLocks noGrp="1"/>
          </p:cNvSpPr>
          <p:nvPr>
            <p:ph type="title"/>
          </p:nvPr>
        </p:nvSpPr>
        <p:spPr/>
        <p:txBody>
          <a:bodyPr>
            <a:noAutofit/>
          </a:bodyPr>
          <a:lstStyle/>
          <a:p>
            <a:r>
              <a:rPr lang="en-US" sz="3600" dirty="0"/>
              <a:t>Recommendations (Electron Polarimetry)</a:t>
            </a:r>
          </a:p>
        </p:txBody>
      </p:sp>
      <p:sp>
        <p:nvSpPr>
          <p:cNvPr id="3" name="Content Placeholder 2">
            <a:extLst>
              <a:ext uri="{FF2B5EF4-FFF2-40B4-BE49-F238E27FC236}">
                <a16:creationId xmlns:a16="http://schemas.microsoft.com/office/drawing/2014/main" id="{4DBDF705-6A35-842A-6928-6B2E3D02CAAF}"/>
              </a:ext>
            </a:extLst>
          </p:cNvPr>
          <p:cNvSpPr>
            <a:spLocks noGrp="1"/>
          </p:cNvSpPr>
          <p:nvPr>
            <p:ph idx="1"/>
          </p:nvPr>
        </p:nvSpPr>
        <p:spPr/>
        <p:txBody>
          <a:bodyPr>
            <a:normAutofit lnSpcReduction="10000"/>
          </a:bodyPr>
          <a:lstStyle/>
          <a:p>
            <a:pPr marL="457200" indent="-457200">
              <a:buFont typeface="+mj-lt"/>
              <a:buAutoNum type="arabicPeriod"/>
            </a:pPr>
            <a:r>
              <a:rPr lang="en-US" dirty="0"/>
              <a:t>ESR Polarimetry</a:t>
            </a:r>
          </a:p>
          <a:p>
            <a:pPr lvl="1"/>
            <a:r>
              <a:rPr lang="en-US" dirty="0"/>
              <a:t>An alternative detector concept based on Silicon strip detector should be developed.</a:t>
            </a:r>
          </a:p>
          <a:p>
            <a:pPr lvl="1"/>
            <a:r>
              <a:rPr lang="en-US" dirty="0"/>
              <a:t>Perform detailed simulation studies of the polarimeter region including background, shielding, rf shielding, etc. Once available, the design should be reviewed again.</a:t>
            </a:r>
          </a:p>
          <a:p>
            <a:pPr lvl="1"/>
            <a:r>
              <a:rPr lang="en-US" dirty="0"/>
              <a:t>Explore transverse polarization measurement with spin-dependent synchrotron radiation using the existing ESR lattice.</a:t>
            </a:r>
          </a:p>
          <a:p>
            <a:pPr marL="457200" indent="-457200">
              <a:buFont typeface="+mj-lt"/>
              <a:buAutoNum type="arabicPeriod"/>
            </a:pPr>
            <a:r>
              <a:rPr lang="en-US" dirty="0"/>
              <a:t>RCS Polarimetry</a:t>
            </a:r>
          </a:p>
          <a:p>
            <a:pPr lvl="1"/>
            <a:r>
              <a:rPr lang="en-US" dirty="0"/>
              <a:t>Carry out a detailed study of the detector requirements to measure the transverse polarization in multi-photon mode in the RCS from different bunches.</a:t>
            </a:r>
          </a:p>
          <a:p>
            <a:pPr lvl="1"/>
            <a:r>
              <a:rPr lang="en-US" dirty="0"/>
              <a:t>The RCS polarimeter may be the ideal place to exploit spin-dependent synchrotron radiation.</a:t>
            </a:r>
          </a:p>
        </p:txBody>
      </p:sp>
      <p:sp>
        <p:nvSpPr>
          <p:cNvPr id="4" name="Slide Number Placeholder 3">
            <a:extLst>
              <a:ext uri="{FF2B5EF4-FFF2-40B4-BE49-F238E27FC236}">
                <a16:creationId xmlns:a16="http://schemas.microsoft.com/office/drawing/2014/main" id="{68E31724-0978-6751-C678-2A82D759C31C}"/>
              </a:ext>
            </a:extLst>
          </p:cNvPr>
          <p:cNvSpPr>
            <a:spLocks noGrp="1"/>
          </p:cNvSpPr>
          <p:nvPr>
            <p:ph type="sldNum" sz="quarter" idx="12"/>
          </p:nvPr>
        </p:nvSpPr>
        <p:spPr/>
        <p:txBody>
          <a:bodyPr/>
          <a:lstStyle/>
          <a:p>
            <a:fld id="{893C5830-40F3-F04E-B2E3-10E6672BA8FF}" type="slidenum">
              <a:rPr lang="en-US" smtClean="0"/>
              <a:pPr/>
              <a:t>23</a:t>
            </a:fld>
            <a:endParaRPr lang="en-US"/>
          </a:p>
        </p:txBody>
      </p:sp>
    </p:spTree>
    <p:extLst>
      <p:ext uri="{BB962C8B-B14F-4D97-AF65-F5344CB8AC3E}">
        <p14:creationId xmlns:p14="http://schemas.microsoft.com/office/powerpoint/2010/main" val="2755398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B35B1-4453-F9BC-AE70-8B3634267637}"/>
              </a:ext>
            </a:extLst>
          </p:cNvPr>
          <p:cNvSpPr>
            <a:spLocks noGrp="1"/>
          </p:cNvSpPr>
          <p:nvPr>
            <p:ph type="title"/>
          </p:nvPr>
        </p:nvSpPr>
        <p:spPr/>
        <p:txBody>
          <a:bodyPr/>
          <a:lstStyle/>
          <a:p>
            <a:r>
              <a:rPr lang="en-US" dirty="0"/>
              <a:t>HJET Polarimeter</a:t>
            </a:r>
          </a:p>
        </p:txBody>
      </p:sp>
      <p:sp>
        <p:nvSpPr>
          <p:cNvPr id="3" name="Content Placeholder 2">
            <a:extLst>
              <a:ext uri="{FF2B5EF4-FFF2-40B4-BE49-F238E27FC236}">
                <a16:creationId xmlns:a16="http://schemas.microsoft.com/office/drawing/2014/main" id="{DA054183-2AF1-672D-70F3-E215E6BD7144}"/>
              </a:ext>
            </a:extLst>
          </p:cNvPr>
          <p:cNvSpPr>
            <a:spLocks noGrp="1"/>
          </p:cNvSpPr>
          <p:nvPr>
            <p:ph idx="1"/>
          </p:nvPr>
        </p:nvSpPr>
        <p:spPr>
          <a:xfrm>
            <a:off x="432054" y="1142891"/>
            <a:ext cx="7886700" cy="4984639"/>
          </a:xfrm>
        </p:spPr>
        <p:txBody>
          <a:bodyPr>
            <a:normAutofit lnSpcReduction="10000"/>
          </a:bodyPr>
          <a:lstStyle/>
          <a:p>
            <a:r>
              <a:rPr lang="en-US" dirty="0"/>
              <a:t>Findings</a:t>
            </a:r>
          </a:p>
          <a:p>
            <a:pPr lvl="1"/>
            <a:r>
              <a:rPr lang="en-US" sz="1800" dirty="0"/>
              <a:t>After RHIC shutdown in 06/2025, the existing HJET will be moved from IR-12 to IR-4. </a:t>
            </a:r>
          </a:p>
          <a:p>
            <a:r>
              <a:rPr lang="en-US" dirty="0"/>
              <a:t>Comments/Concerns</a:t>
            </a:r>
          </a:p>
          <a:p>
            <a:pPr lvl="1"/>
            <a:r>
              <a:rPr lang="en-US" sz="1800" dirty="0"/>
              <a:t>The plans presented for refurbishing elements and upgrading the detector readout appear sound.</a:t>
            </a:r>
          </a:p>
          <a:p>
            <a:pPr lvl="1"/>
            <a:r>
              <a:rPr lang="en-US" sz="1800" dirty="0"/>
              <a:t>The issue that signals from recoil protons and punch-through particles overlap from different bunches can be addressed by adding a second detector layer.</a:t>
            </a:r>
          </a:p>
          <a:p>
            <a:pPr lvl="1"/>
            <a:r>
              <a:rPr lang="en-US" sz="1800" dirty="0"/>
              <a:t>Thought should be given to upgrade the magnetic holding field system of the HJET to enable also measurements with sideways and/or longitudinal target polarization. This may provide a unique opportunity to truly determine all components of the beam polarization vector p⃗ at one location in the EIC.</a:t>
            </a:r>
          </a:p>
          <a:p>
            <a:r>
              <a:rPr lang="en-US" dirty="0"/>
              <a:t>Recommendations</a:t>
            </a:r>
          </a:p>
          <a:p>
            <a:pPr lvl="1"/>
            <a:r>
              <a:rPr lang="en-US" sz="1800" dirty="0"/>
              <a:t>A target gas analyzer, i.e., a quadrupole mass spectrometer should be installed to be able to determine the molecular fraction in the jet beam.</a:t>
            </a:r>
          </a:p>
          <a:p>
            <a:pPr lvl="1"/>
            <a:r>
              <a:rPr lang="en-US" sz="1800" dirty="0"/>
              <a:t>The option of using thinner SI detectors should be investigated, as this allows to veto punch through events more efficiently.</a:t>
            </a:r>
          </a:p>
        </p:txBody>
      </p:sp>
      <p:sp>
        <p:nvSpPr>
          <p:cNvPr id="4" name="Slide Number Placeholder 3">
            <a:extLst>
              <a:ext uri="{FF2B5EF4-FFF2-40B4-BE49-F238E27FC236}">
                <a16:creationId xmlns:a16="http://schemas.microsoft.com/office/drawing/2014/main" id="{EB3DBC84-2FDB-54C1-B5B5-EB6EA8FE8672}"/>
              </a:ext>
            </a:extLst>
          </p:cNvPr>
          <p:cNvSpPr>
            <a:spLocks noGrp="1"/>
          </p:cNvSpPr>
          <p:nvPr>
            <p:ph type="sldNum" sz="quarter" idx="12"/>
          </p:nvPr>
        </p:nvSpPr>
        <p:spPr/>
        <p:txBody>
          <a:bodyPr/>
          <a:lstStyle/>
          <a:p>
            <a:fld id="{893C5830-40F3-F04E-B2E3-10E6672BA8FF}" type="slidenum">
              <a:rPr lang="en-US" smtClean="0"/>
              <a:pPr/>
              <a:t>24</a:t>
            </a:fld>
            <a:endParaRPr lang="en-US"/>
          </a:p>
        </p:txBody>
      </p:sp>
    </p:spTree>
    <p:extLst>
      <p:ext uri="{BB962C8B-B14F-4D97-AF65-F5344CB8AC3E}">
        <p14:creationId xmlns:p14="http://schemas.microsoft.com/office/powerpoint/2010/main" val="1045335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5D478-FB1C-6954-707F-523B59D42907}"/>
              </a:ext>
            </a:extLst>
          </p:cNvPr>
          <p:cNvSpPr>
            <a:spLocks noGrp="1"/>
          </p:cNvSpPr>
          <p:nvPr>
            <p:ph type="title"/>
          </p:nvPr>
        </p:nvSpPr>
        <p:spPr/>
        <p:txBody>
          <a:bodyPr/>
          <a:lstStyle/>
          <a:p>
            <a:r>
              <a:rPr lang="en-US" dirty="0" err="1"/>
              <a:t>pC</a:t>
            </a:r>
            <a:r>
              <a:rPr lang="en-US" dirty="0"/>
              <a:t> polarimetry:</a:t>
            </a:r>
          </a:p>
        </p:txBody>
      </p:sp>
      <p:sp>
        <p:nvSpPr>
          <p:cNvPr id="3" name="Content Placeholder 2">
            <a:extLst>
              <a:ext uri="{FF2B5EF4-FFF2-40B4-BE49-F238E27FC236}">
                <a16:creationId xmlns:a16="http://schemas.microsoft.com/office/drawing/2014/main" id="{06C78899-5F23-FEC8-B517-06700D9CB915}"/>
              </a:ext>
            </a:extLst>
          </p:cNvPr>
          <p:cNvSpPr>
            <a:spLocks noGrp="1"/>
          </p:cNvSpPr>
          <p:nvPr>
            <p:ph idx="1"/>
          </p:nvPr>
        </p:nvSpPr>
        <p:spPr>
          <a:xfrm>
            <a:off x="454914" y="1382140"/>
            <a:ext cx="7886700" cy="4882025"/>
          </a:xfrm>
        </p:spPr>
        <p:txBody>
          <a:bodyPr>
            <a:normAutofit fontScale="92500"/>
          </a:bodyPr>
          <a:lstStyle/>
          <a:p>
            <a:r>
              <a:rPr lang="en-US" sz="1800" dirty="0"/>
              <a:t>Findings</a:t>
            </a:r>
          </a:p>
          <a:p>
            <a:pPr lvl="1"/>
            <a:r>
              <a:rPr lang="en-US" sz="1600" dirty="0"/>
              <a:t>The two available </a:t>
            </a:r>
            <a:r>
              <a:rPr lang="en-US" sz="1600" dirty="0" err="1"/>
              <a:t>pC</a:t>
            </a:r>
            <a:r>
              <a:rPr lang="en-US" sz="1600" dirty="0"/>
              <a:t> polarimeters (double and single chambers) will be relocated after RHIC shutdown to IR 4 and IR 6.</a:t>
            </a:r>
          </a:p>
          <a:p>
            <a:r>
              <a:rPr lang="en-US" sz="1800" dirty="0"/>
              <a:t>Comments/Concerns</a:t>
            </a:r>
          </a:p>
          <a:p>
            <a:pPr lvl="1"/>
            <a:r>
              <a:rPr lang="en-US" sz="1600" dirty="0"/>
              <a:t> In particular the placement of a </a:t>
            </a:r>
            <a:r>
              <a:rPr lang="en-US" sz="1600" dirty="0" err="1"/>
              <a:t>pC</a:t>
            </a:r>
            <a:r>
              <a:rPr lang="en-US" sz="1600" dirty="0"/>
              <a:t> polarimeter in front of the main detector at IR 6 is highly appreciated, as this allows to study the beam spin evolution of the transverse components (</a:t>
            </a:r>
            <a:r>
              <a:rPr lang="en-US" sz="1600" dirty="0" err="1"/>
              <a:t>px</a:t>
            </a:r>
            <a:r>
              <a:rPr lang="en-US" sz="1600" dirty="0"/>
              <a:t> </a:t>
            </a:r>
            <a:r>
              <a:rPr lang="en-US" sz="1600" dirty="0" err="1"/>
              <a:t>andpy</a:t>
            </a:r>
            <a:r>
              <a:rPr lang="en-US" sz="1600" dirty="0"/>
              <a:t>)fromIR4toIR6.</a:t>
            </a:r>
          </a:p>
          <a:p>
            <a:pPr lvl="1"/>
            <a:r>
              <a:rPr lang="en-US" sz="1600" dirty="0"/>
              <a:t>Due to the higher beam current at EIC compared to RHIC, heating of the C fiber targets beyond the sublimation temperature is a concern.</a:t>
            </a:r>
          </a:p>
          <a:p>
            <a:pPr lvl="1"/>
            <a:r>
              <a:rPr lang="en-US" sz="1600" dirty="0"/>
              <a:t>As already mentioned above regarding the HJET, also here the issue that signals from recoil protons and punch-through particles overlap from different bunches can be addressed by adding a second detector layer.</a:t>
            </a:r>
          </a:p>
          <a:p>
            <a:r>
              <a:rPr lang="en-US" sz="1800" dirty="0"/>
              <a:t>Recommendations</a:t>
            </a:r>
          </a:p>
          <a:p>
            <a:pPr lvl="1"/>
            <a:r>
              <a:rPr lang="en-US" sz="1600" dirty="0"/>
              <a:t>Besides further investigation of other potential target materials, the possibilities to mitigate the issue by increasing the beam size through reduced focusing at the IR4 should be studied.</a:t>
            </a:r>
          </a:p>
          <a:p>
            <a:pPr lvl="1"/>
            <a:r>
              <a:rPr lang="en-US" sz="1600" dirty="0"/>
              <a:t>As already mention in the section on the HJET, also here the option of using thinner SI detectors should be investigated, as this allows to veto punch through events more efficiently.</a:t>
            </a:r>
          </a:p>
          <a:p>
            <a:pPr lvl="1"/>
            <a:r>
              <a:rPr lang="en-US" sz="1600" dirty="0"/>
              <a:t>As an additional </a:t>
            </a:r>
            <a:r>
              <a:rPr lang="en-US" sz="1600" dirty="0" err="1"/>
              <a:t>pC</a:t>
            </a:r>
            <a:r>
              <a:rPr lang="en-US" sz="1600" dirty="0"/>
              <a:t> polarimeter is installed in the AGS, an effort should be made to obtain beam time at the AGS for further R&amp;D studies to test and improve the SI detectors.</a:t>
            </a:r>
          </a:p>
        </p:txBody>
      </p:sp>
      <p:sp>
        <p:nvSpPr>
          <p:cNvPr id="4" name="Slide Number Placeholder 3">
            <a:extLst>
              <a:ext uri="{FF2B5EF4-FFF2-40B4-BE49-F238E27FC236}">
                <a16:creationId xmlns:a16="http://schemas.microsoft.com/office/drawing/2014/main" id="{A607964E-5C76-E84E-8E09-A0E0BA05283B}"/>
              </a:ext>
            </a:extLst>
          </p:cNvPr>
          <p:cNvSpPr>
            <a:spLocks noGrp="1"/>
          </p:cNvSpPr>
          <p:nvPr>
            <p:ph type="sldNum" sz="quarter" idx="12"/>
          </p:nvPr>
        </p:nvSpPr>
        <p:spPr/>
        <p:txBody>
          <a:bodyPr/>
          <a:lstStyle/>
          <a:p>
            <a:fld id="{893C5830-40F3-F04E-B2E3-10E6672BA8FF}" type="slidenum">
              <a:rPr lang="en-US" smtClean="0"/>
              <a:pPr/>
              <a:t>25</a:t>
            </a:fld>
            <a:endParaRPr lang="en-US"/>
          </a:p>
        </p:txBody>
      </p:sp>
    </p:spTree>
    <p:extLst>
      <p:ext uri="{BB962C8B-B14F-4D97-AF65-F5344CB8AC3E}">
        <p14:creationId xmlns:p14="http://schemas.microsoft.com/office/powerpoint/2010/main" val="928517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4C005-A175-97F4-132E-8DFA57864B53}"/>
              </a:ext>
            </a:extLst>
          </p:cNvPr>
          <p:cNvSpPr>
            <a:spLocks noGrp="1"/>
          </p:cNvSpPr>
          <p:nvPr>
            <p:ph type="title"/>
          </p:nvPr>
        </p:nvSpPr>
        <p:spPr/>
        <p:txBody>
          <a:bodyPr/>
          <a:lstStyle/>
          <a:p>
            <a:r>
              <a:rPr lang="en-US" baseline="30000" dirty="0"/>
              <a:t>3</a:t>
            </a:r>
            <a:r>
              <a:rPr lang="en-US" dirty="0"/>
              <a:t>He polarimetry:</a:t>
            </a:r>
          </a:p>
        </p:txBody>
      </p:sp>
      <p:sp>
        <p:nvSpPr>
          <p:cNvPr id="3" name="Content Placeholder 2">
            <a:extLst>
              <a:ext uri="{FF2B5EF4-FFF2-40B4-BE49-F238E27FC236}">
                <a16:creationId xmlns:a16="http://schemas.microsoft.com/office/drawing/2014/main" id="{15C4F129-67D5-5128-A989-E03DE3D489BB}"/>
              </a:ext>
            </a:extLst>
          </p:cNvPr>
          <p:cNvSpPr>
            <a:spLocks noGrp="1"/>
          </p:cNvSpPr>
          <p:nvPr>
            <p:ph idx="1"/>
          </p:nvPr>
        </p:nvSpPr>
        <p:spPr>
          <a:xfrm>
            <a:off x="454914" y="1382141"/>
            <a:ext cx="7886700" cy="5110732"/>
          </a:xfrm>
        </p:spPr>
        <p:txBody>
          <a:bodyPr>
            <a:normAutofit fontScale="92500" lnSpcReduction="10000"/>
          </a:bodyPr>
          <a:lstStyle/>
          <a:p>
            <a:r>
              <a:rPr lang="en-US" sz="1600" dirty="0"/>
              <a:t>Findings</a:t>
            </a:r>
          </a:p>
          <a:p>
            <a:pPr lvl="1"/>
            <a:r>
              <a:rPr lang="en-US" sz="1600" dirty="0"/>
              <a:t>Absolute polarimetry requires detection of elastic scattering, i.e., here 3He - 3He scattering. The calibration would entail using in a first step a polarized 3He target and to measure the analyzing powers and cross sections of the elastic process. Once this is established, 3He (h) beam polarimetry can be performed on an unpolarized 3He target.</a:t>
            </a:r>
          </a:p>
          <a:p>
            <a:pPr lvl="1"/>
            <a:r>
              <a:rPr lang="en-US" sz="1600" dirty="0"/>
              <a:t>The issue is to find out how to veto the inelastic reactions involving breakup of h, i.e., </a:t>
            </a:r>
            <a:r>
              <a:rPr lang="en-US" sz="1600" dirty="0" err="1"/>
              <a:t>hh</a:t>
            </a:r>
            <a:r>
              <a:rPr lang="en-US" sz="1600" dirty="0"/>
              <a:t> → h + </a:t>
            </a:r>
            <a:r>
              <a:rPr lang="en-US" sz="1600" dirty="0" err="1"/>
              <a:t>dp</a:t>
            </a:r>
            <a:r>
              <a:rPr lang="en-US" sz="1600" dirty="0"/>
              <a:t> or </a:t>
            </a:r>
            <a:r>
              <a:rPr lang="en-US" sz="1600" dirty="0" err="1"/>
              <a:t>hh</a:t>
            </a:r>
            <a:r>
              <a:rPr lang="en-US" sz="1600" dirty="0"/>
              <a:t> → h + </a:t>
            </a:r>
            <a:r>
              <a:rPr lang="en-US" sz="1600" dirty="0" err="1"/>
              <a:t>npp</a:t>
            </a:r>
            <a:r>
              <a:rPr lang="en-US" sz="1600" dirty="0"/>
              <a:t>. The available detectors at the </a:t>
            </a:r>
            <a:r>
              <a:rPr lang="en-US" sz="1600" dirty="0" err="1"/>
              <a:t>pC</a:t>
            </a:r>
            <a:r>
              <a:rPr lang="en-US" sz="1600" dirty="0"/>
              <a:t> polarimeters lack the resolution to distinguish elastic </a:t>
            </a:r>
            <a:r>
              <a:rPr lang="en-US" sz="1600" dirty="0" err="1"/>
              <a:t>hh</a:t>
            </a:r>
            <a:r>
              <a:rPr lang="en-US" sz="1600" dirty="0"/>
              <a:t> from </a:t>
            </a:r>
            <a:r>
              <a:rPr lang="en-US" sz="1600" dirty="0" err="1"/>
              <a:t>hh</a:t>
            </a:r>
            <a:r>
              <a:rPr lang="en-US" sz="1600" dirty="0"/>
              <a:t> involving breakup.</a:t>
            </a:r>
          </a:p>
          <a:p>
            <a:pPr lvl="1"/>
            <a:r>
              <a:rPr lang="en-US" sz="1600" dirty="0"/>
              <a:t>The concept presented for the EIC would rely on the use of an additional dipole magnet and a drift space.</a:t>
            </a:r>
          </a:p>
          <a:p>
            <a:pPr lvl="1"/>
            <a:r>
              <a:rPr lang="en-US" sz="1600" dirty="0"/>
              <a:t>A test has been performed using Taggers installed near the HJET, and beam HJET target interactions were observed.</a:t>
            </a:r>
          </a:p>
          <a:p>
            <a:r>
              <a:rPr lang="en-US" sz="1600" dirty="0"/>
              <a:t>Comments/Concerns</a:t>
            </a:r>
          </a:p>
          <a:p>
            <a:pPr lvl="1"/>
            <a:r>
              <a:rPr lang="en-US" sz="1600" dirty="0"/>
              <a:t>The development of 3He polarimetry is not yet as advanced as the one for protons or electrons. In addition, information about the performance requirements appear to be missing.</a:t>
            </a:r>
          </a:p>
          <a:p>
            <a:r>
              <a:rPr lang="en-US" sz="1600" dirty="0"/>
              <a:t>Recommendations</a:t>
            </a:r>
          </a:p>
          <a:p>
            <a:pPr lvl="1"/>
            <a:r>
              <a:rPr lang="en-US" sz="1600" dirty="0"/>
              <a:t>It would be useful to have available a theoretical assessment of </a:t>
            </a:r>
            <a:r>
              <a:rPr lang="en-US" sz="1600" dirty="0" err="1"/>
              <a:t>hh</a:t>
            </a:r>
            <a:r>
              <a:rPr lang="en-US" sz="1600" dirty="0"/>
              <a:t> elastic analyzing power and cross sections, and further information on feasibility/simulation studies for 3He polarimetry.</a:t>
            </a:r>
          </a:p>
          <a:p>
            <a:pPr lvl="1"/>
            <a:r>
              <a:rPr lang="en-US" sz="1600" dirty="0"/>
              <a:t>We encourage further studies regarding 3He polarimetry R&amp;D during the remaining RHIC runs.</a:t>
            </a:r>
          </a:p>
        </p:txBody>
      </p:sp>
      <p:sp>
        <p:nvSpPr>
          <p:cNvPr id="4" name="Slide Number Placeholder 3">
            <a:extLst>
              <a:ext uri="{FF2B5EF4-FFF2-40B4-BE49-F238E27FC236}">
                <a16:creationId xmlns:a16="http://schemas.microsoft.com/office/drawing/2014/main" id="{39610622-C392-A84B-7DE7-9C2036B23BD7}"/>
              </a:ext>
            </a:extLst>
          </p:cNvPr>
          <p:cNvSpPr>
            <a:spLocks noGrp="1"/>
          </p:cNvSpPr>
          <p:nvPr>
            <p:ph type="sldNum" sz="quarter" idx="12"/>
          </p:nvPr>
        </p:nvSpPr>
        <p:spPr/>
        <p:txBody>
          <a:bodyPr/>
          <a:lstStyle/>
          <a:p>
            <a:fld id="{893C5830-40F3-F04E-B2E3-10E6672BA8FF}" type="slidenum">
              <a:rPr lang="en-US" smtClean="0"/>
              <a:pPr/>
              <a:t>26</a:t>
            </a:fld>
            <a:endParaRPr lang="en-US"/>
          </a:p>
        </p:txBody>
      </p:sp>
    </p:spTree>
    <p:extLst>
      <p:ext uri="{BB962C8B-B14F-4D97-AF65-F5344CB8AC3E}">
        <p14:creationId xmlns:p14="http://schemas.microsoft.com/office/powerpoint/2010/main" val="2132264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EC33-374E-CB4D-5197-9EF804EAAE9F}"/>
              </a:ext>
            </a:extLst>
          </p:cNvPr>
          <p:cNvSpPr>
            <a:spLocks noGrp="1"/>
          </p:cNvSpPr>
          <p:nvPr>
            <p:ph type="title"/>
          </p:nvPr>
        </p:nvSpPr>
        <p:spPr/>
        <p:txBody>
          <a:bodyPr/>
          <a:lstStyle/>
          <a:p>
            <a:r>
              <a:rPr lang="en-US" dirty="0"/>
              <a:t>(Deuteron beams):</a:t>
            </a:r>
          </a:p>
        </p:txBody>
      </p:sp>
      <p:sp>
        <p:nvSpPr>
          <p:cNvPr id="3" name="Content Placeholder 2">
            <a:extLst>
              <a:ext uri="{FF2B5EF4-FFF2-40B4-BE49-F238E27FC236}">
                <a16:creationId xmlns:a16="http://schemas.microsoft.com/office/drawing/2014/main" id="{5752E4F2-6022-414F-F4B8-412F3360E0DE}"/>
              </a:ext>
            </a:extLst>
          </p:cNvPr>
          <p:cNvSpPr>
            <a:spLocks noGrp="1"/>
          </p:cNvSpPr>
          <p:nvPr>
            <p:ph idx="1"/>
          </p:nvPr>
        </p:nvSpPr>
        <p:spPr/>
        <p:txBody>
          <a:bodyPr/>
          <a:lstStyle/>
          <a:p>
            <a:r>
              <a:rPr lang="en-US" dirty="0"/>
              <a:t>Comments/Concerns:</a:t>
            </a:r>
          </a:p>
          <a:p>
            <a:pPr lvl="1"/>
            <a:r>
              <a:rPr lang="en-US" dirty="0"/>
              <a:t>Albeit not being part of the baseline, the work on the polarized deuteron source should not be postponed too much, as the international expertise is likely to fade away during the next years.</a:t>
            </a:r>
          </a:p>
          <a:p>
            <a:pPr lvl="1"/>
            <a:r>
              <a:rPr lang="en-US" dirty="0"/>
              <a:t>The polarimetry for d beams needs to be addressed.</a:t>
            </a:r>
          </a:p>
        </p:txBody>
      </p:sp>
      <p:sp>
        <p:nvSpPr>
          <p:cNvPr id="4" name="Slide Number Placeholder 3">
            <a:extLst>
              <a:ext uri="{FF2B5EF4-FFF2-40B4-BE49-F238E27FC236}">
                <a16:creationId xmlns:a16="http://schemas.microsoft.com/office/drawing/2014/main" id="{3E21A329-ADC5-2DAB-F6C4-1BDB24136D79}"/>
              </a:ext>
            </a:extLst>
          </p:cNvPr>
          <p:cNvSpPr>
            <a:spLocks noGrp="1"/>
          </p:cNvSpPr>
          <p:nvPr>
            <p:ph type="sldNum" sz="quarter" idx="12"/>
          </p:nvPr>
        </p:nvSpPr>
        <p:spPr/>
        <p:txBody>
          <a:bodyPr/>
          <a:lstStyle/>
          <a:p>
            <a:fld id="{893C5830-40F3-F04E-B2E3-10E6672BA8FF}" type="slidenum">
              <a:rPr lang="en-US" smtClean="0"/>
              <a:pPr/>
              <a:t>27</a:t>
            </a:fld>
            <a:endParaRPr lang="en-US"/>
          </a:p>
        </p:txBody>
      </p:sp>
    </p:spTree>
    <p:extLst>
      <p:ext uri="{BB962C8B-B14F-4D97-AF65-F5344CB8AC3E}">
        <p14:creationId xmlns:p14="http://schemas.microsoft.com/office/powerpoint/2010/main" val="663184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3DDB6-49A2-665D-B67A-F142C5F01303}"/>
              </a:ext>
            </a:extLst>
          </p:cNvPr>
          <p:cNvSpPr>
            <a:spLocks noGrp="1"/>
          </p:cNvSpPr>
          <p:nvPr>
            <p:ph type="title"/>
          </p:nvPr>
        </p:nvSpPr>
        <p:spPr/>
        <p:txBody>
          <a:bodyPr/>
          <a:lstStyle/>
          <a:p>
            <a:r>
              <a:rPr lang="en-US" dirty="0"/>
              <a:t>ESR polarimetry</a:t>
            </a:r>
          </a:p>
        </p:txBody>
      </p:sp>
      <p:sp>
        <p:nvSpPr>
          <p:cNvPr id="3" name="Content Placeholder 2">
            <a:extLst>
              <a:ext uri="{FF2B5EF4-FFF2-40B4-BE49-F238E27FC236}">
                <a16:creationId xmlns:a16="http://schemas.microsoft.com/office/drawing/2014/main" id="{E9CCA2C9-1EC2-03C2-2C6F-D529B325A71E}"/>
              </a:ext>
            </a:extLst>
          </p:cNvPr>
          <p:cNvSpPr>
            <a:spLocks noGrp="1"/>
          </p:cNvSpPr>
          <p:nvPr>
            <p:ph idx="1"/>
          </p:nvPr>
        </p:nvSpPr>
        <p:spPr>
          <a:xfrm>
            <a:off x="443484" y="1245619"/>
            <a:ext cx="7886700" cy="5110732"/>
          </a:xfrm>
        </p:spPr>
        <p:txBody>
          <a:bodyPr>
            <a:normAutofit fontScale="92500" lnSpcReduction="20000"/>
          </a:bodyPr>
          <a:lstStyle/>
          <a:p>
            <a:r>
              <a:rPr lang="en-US" sz="1600" dirty="0"/>
              <a:t>Findings</a:t>
            </a:r>
          </a:p>
          <a:p>
            <a:pPr lvl="1"/>
            <a:r>
              <a:rPr lang="en-US" sz="1400" dirty="0"/>
              <a:t>The longitudinal polarimeter planning and design is advanced and in good shape. Some of the details of the implementation into the electron ring needs to be worked out.</a:t>
            </a:r>
          </a:p>
          <a:p>
            <a:pPr lvl="1"/>
            <a:r>
              <a:rPr lang="en-US" sz="1400" dirty="0"/>
              <a:t>The detector concept for the longitudinal polarimeter has been chosen and the design of the laser system needs to be tested and implemented.</a:t>
            </a:r>
          </a:p>
          <a:p>
            <a:pPr lvl="1"/>
            <a:r>
              <a:rPr lang="en-US" sz="1400" dirty="0"/>
              <a:t>The detector concept for the transverse polarimeter is not yet well defined.</a:t>
            </a:r>
          </a:p>
          <a:p>
            <a:pPr lvl="1"/>
            <a:r>
              <a:rPr lang="en-US" sz="1400" dirty="0"/>
              <a:t>The planned program on the laser transport and diagnostics is excellent, beyond the application in the EIC polarimeter.  </a:t>
            </a:r>
          </a:p>
          <a:p>
            <a:r>
              <a:rPr lang="en-US" sz="1600" dirty="0"/>
              <a:t>Comments/Concerns</a:t>
            </a:r>
          </a:p>
          <a:p>
            <a:pPr lvl="1"/>
            <a:r>
              <a:rPr lang="en-US" sz="1400" dirty="0"/>
              <a:t>The chosen detector concept using diamond strip detectors appears reasonable, but unlike silicon, the commercial availability may be more challenging.</a:t>
            </a:r>
          </a:p>
          <a:p>
            <a:pPr lvl="1"/>
            <a:r>
              <a:rPr lang="en-US" sz="1400" dirty="0"/>
              <a:t>R&amp;D on the laser transport and diagnostics should be continued and fully supported with personnel and financial resources.</a:t>
            </a:r>
          </a:p>
          <a:p>
            <a:pPr lvl="1"/>
            <a:r>
              <a:rPr lang="en-US" sz="1400" dirty="0"/>
              <a:t>The implementation of the polarimeter system in the electron ring of EIC appears to be more challenging compared to JLAB, also regarding synchrotron power and rf loading.</a:t>
            </a:r>
          </a:p>
          <a:p>
            <a:pPr lvl="1"/>
            <a:r>
              <a:rPr lang="en-US" sz="1400" dirty="0"/>
              <a:t>The transverse polarimetry detector requires both more simulations and R&amp;D.</a:t>
            </a:r>
          </a:p>
          <a:p>
            <a:pPr lvl="1"/>
            <a:r>
              <a:rPr lang="en-US" sz="1400" dirty="0"/>
              <a:t>The cost estimates shown seem reasonable for this stage of the project. </a:t>
            </a:r>
          </a:p>
          <a:p>
            <a:r>
              <a:rPr lang="en-US" sz="1600" dirty="0"/>
              <a:t>Recommendations</a:t>
            </a:r>
          </a:p>
          <a:p>
            <a:r>
              <a:rPr lang="en-US" sz="1600" dirty="0"/>
              <a:t>An alternative detector concept based on Silicon strip detector should be developed.</a:t>
            </a:r>
          </a:p>
          <a:p>
            <a:r>
              <a:rPr lang="en-US" sz="1600" dirty="0"/>
              <a:t>Perform detailed simulation studies of the polarimeter region including background, shielding, rf shielding, etc. Once available, the design should be reviewed again.</a:t>
            </a:r>
          </a:p>
          <a:p>
            <a:r>
              <a:rPr lang="en-US" sz="1600" dirty="0"/>
              <a:t> Explore transverse polarization measurement with spin-dependent synchrotron radiation using the existing ESR lattice.</a:t>
            </a:r>
          </a:p>
        </p:txBody>
      </p:sp>
      <p:sp>
        <p:nvSpPr>
          <p:cNvPr id="4" name="Slide Number Placeholder 3">
            <a:extLst>
              <a:ext uri="{FF2B5EF4-FFF2-40B4-BE49-F238E27FC236}">
                <a16:creationId xmlns:a16="http://schemas.microsoft.com/office/drawing/2014/main" id="{8B4FE8AC-73AF-B6DB-C806-2D4BA1970D90}"/>
              </a:ext>
            </a:extLst>
          </p:cNvPr>
          <p:cNvSpPr>
            <a:spLocks noGrp="1"/>
          </p:cNvSpPr>
          <p:nvPr>
            <p:ph type="sldNum" sz="quarter" idx="12"/>
          </p:nvPr>
        </p:nvSpPr>
        <p:spPr/>
        <p:txBody>
          <a:bodyPr/>
          <a:lstStyle/>
          <a:p>
            <a:fld id="{893C5830-40F3-F04E-B2E3-10E6672BA8FF}" type="slidenum">
              <a:rPr lang="en-US" smtClean="0"/>
              <a:pPr/>
              <a:t>28</a:t>
            </a:fld>
            <a:endParaRPr lang="en-US"/>
          </a:p>
        </p:txBody>
      </p:sp>
    </p:spTree>
    <p:extLst>
      <p:ext uri="{BB962C8B-B14F-4D97-AF65-F5344CB8AC3E}">
        <p14:creationId xmlns:p14="http://schemas.microsoft.com/office/powerpoint/2010/main" val="2602116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354EB-FEE8-15D2-6981-7D6BC22023CD}"/>
              </a:ext>
            </a:extLst>
          </p:cNvPr>
          <p:cNvSpPr>
            <a:spLocks noGrp="1"/>
          </p:cNvSpPr>
          <p:nvPr>
            <p:ph type="title"/>
          </p:nvPr>
        </p:nvSpPr>
        <p:spPr/>
        <p:txBody>
          <a:bodyPr/>
          <a:lstStyle/>
          <a:p>
            <a:r>
              <a:rPr lang="en-US" dirty="0"/>
              <a:t>RCS polarimeter</a:t>
            </a:r>
          </a:p>
        </p:txBody>
      </p:sp>
      <p:sp>
        <p:nvSpPr>
          <p:cNvPr id="3" name="Content Placeholder 2">
            <a:extLst>
              <a:ext uri="{FF2B5EF4-FFF2-40B4-BE49-F238E27FC236}">
                <a16:creationId xmlns:a16="http://schemas.microsoft.com/office/drawing/2014/main" id="{546FF816-5C8F-A0EE-51DD-6BFAF564A5F4}"/>
              </a:ext>
            </a:extLst>
          </p:cNvPr>
          <p:cNvSpPr>
            <a:spLocks noGrp="1"/>
          </p:cNvSpPr>
          <p:nvPr>
            <p:ph idx="1"/>
          </p:nvPr>
        </p:nvSpPr>
        <p:spPr>
          <a:xfrm>
            <a:off x="454914" y="1316344"/>
            <a:ext cx="7886700" cy="5110732"/>
          </a:xfrm>
        </p:spPr>
        <p:txBody>
          <a:bodyPr>
            <a:normAutofit fontScale="92500" lnSpcReduction="20000"/>
          </a:bodyPr>
          <a:lstStyle/>
          <a:p>
            <a:r>
              <a:rPr lang="en-US" sz="2800" dirty="0"/>
              <a:t>Findings</a:t>
            </a:r>
          </a:p>
          <a:p>
            <a:pPr lvl="1"/>
            <a:r>
              <a:rPr lang="en-US" dirty="0"/>
              <a:t>Expect to copy the ESR polarimetry, but challenges of the implementation in the EIC tunnel need to be explored.</a:t>
            </a:r>
          </a:p>
          <a:p>
            <a:pPr lvl="1"/>
            <a:r>
              <a:rPr lang="en-US" dirty="0"/>
              <a:t>The measurement concept and the detector requirements seem quite different from </a:t>
            </a:r>
            <a:r>
              <a:rPr lang="en-US" dirty="0" err="1"/>
              <a:t>theones</a:t>
            </a:r>
            <a:r>
              <a:rPr lang="en-US" dirty="0"/>
              <a:t> in the ESR. No details were presented. </a:t>
            </a:r>
          </a:p>
          <a:p>
            <a:r>
              <a:rPr lang="en-US" sz="2800" dirty="0"/>
              <a:t>Comments/Concerns</a:t>
            </a:r>
          </a:p>
          <a:p>
            <a:pPr lvl="1"/>
            <a:r>
              <a:rPr lang="en-US" dirty="0"/>
              <a:t>The concerns regarding transverse polarimetry mentioned above apply here as well.</a:t>
            </a:r>
          </a:p>
          <a:p>
            <a:pPr lvl="1"/>
            <a:r>
              <a:rPr lang="en-US" dirty="0"/>
              <a:t>Regarding the RCS polarimeter, there were too few details given, in order to be able to critically review its aspects and costs.</a:t>
            </a:r>
          </a:p>
          <a:p>
            <a:pPr lvl="1"/>
            <a:r>
              <a:rPr lang="en-US" dirty="0"/>
              <a:t>We suggest to study whether in addition, monitoring of longitudinal polarization in the RCS appears feasible. </a:t>
            </a:r>
          </a:p>
          <a:p>
            <a:r>
              <a:rPr lang="en-US" sz="2800" dirty="0"/>
              <a:t>Recommendations</a:t>
            </a:r>
          </a:p>
          <a:p>
            <a:pPr lvl="1"/>
            <a:r>
              <a:rPr lang="en-US" dirty="0"/>
              <a:t>Carry out a detailed study of the detector requirements to measure the transverse polarization in multi-photon mode in the RCS from different bunches.</a:t>
            </a:r>
          </a:p>
          <a:p>
            <a:pPr lvl="1"/>
            <a:r>
              <a:rPr lang="en-US" dirty="0"/>
              <a:t>The RCS polarimeter may be the ideal place to exploit spin-dependent synchrotron radiation.</a:t>
            </a:r>
          </a:p>
        </p:txBody>
      </p:sp>
      <p:sp>
        <p:nvSpPr>
          <p:cNvPr id="4" name="Slide Number Placeholder 3">
            <a:extLst>
              <a:ext uri="{FF2B5EF4-FFF2-40B4-BE49-F238E27FC236}">
                <a16:creationId xmlns:a16="http://schemas.microsoft.com/office/drawing/2014/main" id="{313CD74F-6B71-FCCD-3DEB-CFE53A52AC10}"/>
              </a:ext>
            </a:extLst>
          </p:cNvPr>
          <p:cNvSpPr>
            <a:spLocks noGrp="1"/>
          </p:cNvSpPr>
          <p:nvPr>
            <p:ph type="sldNum" sz="quarter" idx="12"/>
          </p:nvPr>
        </p:nvSpPr>
        <p:spPr/>
        <p:txBody>
          <a:bodyPr/>
          <a:lstStyle/>
          <a:p>
            <a:fld id="{893C5830-40F3-F04E-B2E3-10E6672BA8FF}" type="slidenum">
              <a:rPr lang="en-US" smtClean="0"/>
              <a:pPr/>
              <a:t>29</a:t>
            </a:fld>
            <a:endParaRPr lang="en-US"/>
          </a:p>
        </p:txBody>
      </p:sp>
    </p:spTree>
    <p:extLst>
      <p:ext uri="{BB962C8B-B14F-4D97-AF65-F5344CB8AC3E}">
        <p14:creationId xmlns:p14="http://schemas.microsoft.com/office/powerpoint/2010/main" val="2534487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538-0DFA-944A-66CE-CECBC1224FFE}"/>
              </a:ext>
            </a:extLst>
          </p:cNvPr>
          <p:cNvSpPr>
            <a:spLocks noGrp="1"/>
          </p:cNvSpPr>
          <p:nvPr>
            <p:ph type="title"/>
          </p:nvPr>
        </p:nvSpPr>
        <p:spPr/>
        <p:txBody>
          <a:bodyPr/>
          <a:lstStyle/>
          <a:p>
            <a:r>
              <a:rPr lang="en-US" dirty="0"/>
              <a:t>Agenda</a:t>
            </a:r>
          </a:p>
        </p:txBody>
      </p:sp>
      <p:sp>
        <p:nvSpPr>
          <p:cNvPr id="4" name="Slide Number Placeholder 3">
            <a:extLst>
              <a:ext uri="{FF2B5EF4-FFF2-40B4-BE49-F238E27FC236}">
                <a16:creationId xmlns:a16="http://schemas.microsoft.com/office/drawing/2014/main" id="{804B068A-E641-289D-83C0-A2BD3AB16F4B}"/>
              </a:ext>
            </a:extLst>
          </p:cNvPr>
          <p:cNvSpPr>
            <a:spLocks noGrp="1"/>
          </p:cNvSpPr>
          <p:nvPr>
            <p:ph type="sldNum" sz="quarter" idx="12"/>
          </p:nvPr>
        </p:nvSpPr>
        <p:spPr/>
        <p:txBody>
          <a:bodyPr/>
          <a:lstStyle/>
          <a:p>
            <a:fld id="{893C5830-40F3-F04E-B2E3-10E6672BA8FF}" type="slidenum">
              <a:rPr lang="en-US" smtClean="0"/>
              <a:pPr/>
              <a:t>3</a:t>
            </a:fld>
            <a:endParaRPr lang="en-US"/>
          </a:p>
        </p:txBody>
      </p:sp>
      <p:sp>
        <p:nvSpPr>
          <p:cNvPr id="6" name="TextBox 5">
            <a:extLst>
              <a:ext uri="{FF2B5EF4-FFF2-40B4-BE49-F238E27FC236}">
                <a16:creationId xmlns:a16="http://schemas.microsoft.com/office/drawing/2014/main" id="{9247BB91-E3C1-C7E4-6291-AC0AAE455262}"/>
              </a:ext>
            </a:extLst>
          </p:cNvPr>
          <p:cNvSpPr txBox="1"/>
          <p:nvPr/>
        </p:nvSpPr>
        <p:spPr>
          <a:xfrm>
            <a:off x="454914" y="1279527"/>
            <a:ext cx="8528297" cy="4524315"/>
          </a:xfrm>
          <a:prstGeom prst="rect">
            <a:avLst/>
          </a:prstGeom>
          <a:noFill/>
        </p:spPr>
        <p:txBody>
          <a:bodyPr wrap="none" rtlCol="0">
            <a:spAutoFit/>
          </a:bodyPr>
          <a:lstStyle/>
          <a:p>
            <a:r>
              <a:rPr lang="en-US" u="sng" dirty="0"/>
              <a:t>Tuesday, Jan. 17</a:t>
            </a:r>
          </a:p>
          <a:p>
            <a:endParaRPr lang="en-US" dirty="0"/>
          </a:p>
          <a:p>
            <a:r>
              <a:rPr lang="en-US" dirty="0"/>
              <a:t>08:00-08:30  Executive Session</a:t>
            </a:r>
          </a:p>
          <a:p>
            <a:r>
              <a:rPr lang="en-US" dirty="0"/>
              <a:t>08:30-09:00  Welcome and Introduction to the EIC Project (Elke </a:t>
            </a:r>
            <a:r>
              <a:rPr lang="en-US" dirty="0" err="1"/>
              <a:t>Aschenauer</a:t>
            </a:r>
            <a:r>
              <a:rPr lang="en-US" dirty="0"/>
              <a:t> and Rolf Ent)</a:t>
            </a:r>
          </a:p>
          <a:p>
            <a:r>
              <a:rPr lang="en-US" dirty="0"/>
              <a:t>09:00-09:30  Polarized Beams at the EIC (Vadim </a:t>
            </a:r>
            <a:r>
              <a:rPr lang="en-US" dirty="0" err="1"/>
              <a:t>Ptitsyn</a:t>
            </a:r>
            <a:r>
              <a:rPr lang="en-US" dirty="0"/>
              <a:t>)</a:t>
            </a:r>
          </a:p>
          <a:p>
            <a:r>
              <a:rPr lang="en-US" dirty="0"/>
              <a:t>09:30-10:10  Hadron Polarimetry Overview (Oleg </a:t>
            </a:r>
            <a:r>
              <a:rPr lang="en-US" dirty="0" err="1"/>
              <a:t>Eyser</a:t>
            </a:r>
            <a:r>
              <a:rPr lang="en-US" dirty="0"/>
              <a:t>)</a:t>
            </a:r>
          </a:p>
          <a:p>
            <a:r>
              <a:rPr lang="en-US" dirty="0"/>
              <a:t>10:10-10:40  R&amp;D for Hadron Polarimetry (Bill </a:t>
            </a:r>
            <a:r>
              <a:rPr lang="en-US" dirty="0" err="1"/>
              <a:t>Schmidke</a:t>
            </a:r>
            <a:r>
              <a:rPr lang="en-US" dirty="0"/>
              <a:t>)</a:t>
            </a:r>
          </a:p>
          <a:p>
            <a:r>
              <a:rPr lang="en-US" dirty="0"/>
              <a:t>10:40-11:00 Break</a:t>
            </a:r>
          </a:p>
          <a:p>
            <a:r>
              <a:rPr lang="en-US" dirty="0"/>
              <a:t>11:00-11:40 Electron Polarimetry Overview (Dave Gaskell)</a:t>
            </a:r>
          </a:p>
          <a:p>
            <a:r>
              <a:rPr lang="en-US" dirty="0"/>
              <a:t>11:40-12:10 Backgrounds for Compton Polarimetry (Mike Sullivan)</a:t>
            </a:r>
          </a:p>
          <a:p>
            <a:r>
              <a:rPr lang="en-US" dirty="0"/>
              <a:t>12:10-12:40 Laser System for Compton Polarimetry (</a:t>
            </a:r>
            <a:r>
              <a:rPr lang="en-US" dirty="0" err="1"/>
              <a:t>Ciprian</a:t>
            </a:r>
            <a:r>
              <a:rPr lang="en-US" dirty="0"/>
              <a:t> Gal)</a:t>
            </a:r>
          </a:p>
          <a:p>
            <a:endParaRPr lang="en-US" dirty="0"/>
          </a:p>
          <a:p>
            <a:r>
              <a:rPr lang="en-US" u="sng" dirty="0"/>
              <a:t>Wednesday, Jan. 18</a:t>
            </a:r>
          </a:p>
          <a:p>
            <a:endParaRPr lang="en-US" dirty="0"/>
          </a:p>
          <a:p>
            <a:r>
              <a:rPr lang="en-US" dirty="0"/>
              <a:t>09:00-11:30 Executive Session</a:t>
            </a:r>
          </a:p>
          <a:p>
            <a:r>
              <a:rPr lang="en-US" dirty="0"/>
              <a:t>11:30-12:00  Closeout</a:t>
            </a:r>
          </a:p>
        </p:txBody>
      </p:sp>
    </p:spTree>
    <p:extLst>
      <p:ext uri="{BB962C8B-B14F-4D97-AF65-F5344CB8AC3E}">
        <p14:creationId xmlns:p14="http://schemas.microsoft.com/office/powerpoint/2010/main" val="2840765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BF90-912D-4B16-BE64-EC150C81916D}"/>
              </a:ext>
            </a:extLst>
          </p:cNvPr>
          <p:cNvSpPr>
            <a:spLocks noGrp="1"/>
          </p:cNvSpPr>
          <p:nvPr>
            <p:ph type="title"/>
          </p:nvPr>
        </p:nvSpPr>
        <p:spPr/>
        <p:txBody>
          <a:bodyPr/>
          <a:lstStyle/>
          <a:p>
            <a:r>
              <a:rPr lang="en-US" dirty="0"/>
              <a:t>Hadron Polarimetry</a:t>
            </a:r>
          </a:p>
        </p:txBody>
      </p:sp>
      <p:sp>
        <p:nvSpPr>
          <p:cNvPr id="4" name="Slide Number Placeholder 3">
            <a:extLst>
              <a:ext uri="{FF2B5EF4-FFF2-40B4-BE49-F238E27FC236}">
                <a16:creationId xmlns:a16="http://schemas.microsoft.com/office/drawing/2014/main" id="{5851DAAC-CD0B-0939-5683-A116E5C9BA73}"/>
              </a:ext>
            </a:extLst>
          </p:cNvPr>
          <p:cNvSpPr>
            <a:spLocks noGrp="1"/>
          </p:cNvSpPr>
          <p:nvPr>
            <p:ph type="sldNum" sz="quarter" idx="12"/>
          </p:nvPr>
        </p:nvSpPr>
        <p:spPr/>
        <p:txBody>
          <a:bodyPr/>
          <a:lstStyle/>
          <a:p>
            <a:fld id="{893C5830-40F3-F04E-B2E3-10E6672BA8FF}" type="slidenum">
              <a:rPr lang="en-US" smtClean="0"/>
              <a:pPr/>
              <a:t>4</a:t>
            </a:fld>
            <a:endParaRPr lang="en-US"/>
          </a:p>
        </p:txBody>
      </p:sp>
      <p:pic>
        <p:nvPicPr>
          <p:cNvPr id="5" name="Picture 4">
            <a:extLst>
              <a:ext uri="{FF2B5EF4-FFF2-40B4-BE49-F238E27FC236}">
                <a16:creationId xmlns:a16="http://schemas.microsoft.com/office/drawing/2014/main" id="{6714241A-9119-E003-F143-43AD04D50B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3871" y="1696377"/>
            <a:ext cx="6545926" cy="3234638"/>
          </a:xfrm>
          <a:prstGeom prst="rect">
            <a:avLst/>
          </a:prstGeom>
        </p:spPr>
      </p:pic>
      <p:sp>
        <p:nvSpPr>
          <p:cNvPr id="6" name="Oval 5">
            <a:extLst>
              <a:ext uri="{FF2B5EF4-FFF2-40B4-BE49-F238E27FC236}">
                <a16:creationId xmlns:a16="http://schemas.microsoft.com/office/drawing/2014/main" id="{EB8C3B17-8DA4-B622-FE24-0448662C7806}"/>
              </a:ext>
            </a:extLst>
          </p:cNvPr>
          <p:cNvSpPr/>
          <p:nvPr/>
        </p:nvSpPr>
        <p:spPr>
          <a:xfrm>
            <a:off x="5867670" y="2307396"/>
            <a:ext cx="914400" cy="914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772E88AA-11DC-CFB3-EDCC-70096C3B99FC}"/>
              </a:ext>
            </a:extLst>
          </p:cNvPr>
          <p:cNvCxnSpPr>
            <a:cxnSpLocks/>
          </p:cNvCxnSpPr>
          <p:nvPr/>
        </p:nvCxnSpPr>
        <p:spPr>
          <a:xfrm flipH="1" flipV="1">
            <a:off x="6588363" y="3217335"/>
            <a:ext cx="193707" cy="5403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504F036-8C28-F54B-DC1E-3F17E3191573}"/>
              </a:ext>
            </a:extLst>
          </p:cNvPr>
          <p:cNvSpPr txBox="1"/>
          <p:nvPr/>
        </p:nvSpPr>
        <p:spPr>
          <a:xfrm>
            <a:off x="5452261" y="3758807"/>
            <a:ext cx="3288905" cy="1615827"/>
          </a:xfrm>
          <a:prstGeom prst="rect">
            <a:avLst/>
          </a:prstGeom>
          <a:solidFill>
            <a:schemeClr val="bg1"/>
          </a:solidFill>
          <a:ln>
            <a:solidFill>
              <a:srgbClr val="FF0000"/>
            </a:solidFill>
          </a:ln>
        </p:spPr>
        <p:txBody>
          <a:bodyPr wrap="square" rtlCol="0">
            <a:spAutoFit/>
          </a:bodyPr>
          <a:lstStyle/>
          <a:p>
            <a:pPr algn="ctr">
              <a:spcAft>
                <a:spcPts val="600"/>
              </a:spcAft>
            </a:pPr>
            <a:r>
              <a:rPr lang="en-US" sz="1600" b="1" dirty="0">
                <a:solidFill>
                  <a:srgbClr val="FF0000"/>
                </a:solidFill>
                <a:latin typeface="Arial" panose="020B0604020202020204" pitchFamily="34" charset="0"/>
                <a:cs typeface="Arial" panose="020B0604020202020204" pitchFamily="34" charset="0"/>
              </a:rPr>
              <a:t>IR-4</a:t>
            </a:r>
          </a:p>
          <a:p>
            <a:pPr>
              <a:spcAft>
                <a:spcPts val="600"/>
              </a:spcAft>
            </a:pPr>
            <a:r>
              <a:rPr lang="en-US" sz="1600" dirty="0">
                <a:solidFill>
                  <a:srgbClr val="FF0000"/>
                </a:solidFill>
                <a:latin typeface="Arial" panose="020B0604020202020204" pitchFamily="34" charset="0"/>
                <a:cs typeface="Arial" panose="020B0604020202020204" pitchFamily="34" charset="0"/>
              </a:rPr>
              <a:t>Hadron polarimetry</a:t>
            </a:r>
          </a:p>
          <a:p>
            <a:pPr marL="285750" indent="-285750">
              <a:spcAft>
                <a:spcPts val="600"/>
              </a:spcAft>
              <a:buFont typeface="Arial" panose="020B0604020202020204" pitchFamily="34" charset="0"/>
              <a:buChar char="•"/>
            </a:pPr>
            <a:r>
              <a:rPr lang="en-US" sz="1600" dirty="0">
                <a:solidFill>
                  <a:srgbClr val="FF0000"/>
                </a:solidFill>
                <a:latin typeface="Arial" panose="020B0604020202020204" pitchFamily="34" charset="0"/>
                <a:cs typeface="Arial" panose="020B0604020202020204" pitchFamily="34" charset="0"/>
              </a:rPr>
              <a:t>HJET for absolute polarization</a:t>
            </a:r>
          </a:p>
          <a:p>
            <a:pPr marL="285750" indent="-285750">
              <a:spcAft>
                <a:spcPts val="600"/>
              </a:spcAft>
              <a:buFont typeface="Arial" panose="020B0604020202020204" pitchFamily="34" charset="0"/>
              <a:buChar char="•"/>
            </a:pPr>
            <a:r>
              <a:rPr lang="en-US" sz="1600" dirty="0" err="1">
                <a:solidFill>
                  <a:srgbClr val="FF0000"/>
                </a:solidFill>
                <a:latin typeface="Arial" panose="020B0604020202020204" pitchFamily="34" charset="0"/>
                <a:cs typeface="Arial" panose="020B0604020202020204" pitchFamily="34" charset="0"/>
              </a:rPr>
              <a:t>pC</a:t>
            </a:r>
            <a:r>
              <a:rPr lang="en-US" sz="1600" dirty="0">
                <a:solidFill>
                  <a:srgbClr val="FF0000"/>
                </a:solidFill>
                <a:latin typeface="Arial" panose="020B0604020202020204" pitchFamily="34" charset="0"/>
                <a:cs typeface="Arial" panose="020B0604020202020204" pitchFamily="34" charset="0"/>
              </a:rPr>
              <a:t> for time dependence and bunch profile</a:t>
            </a:r>
          </a:p>
        </p:txBody>
      </p:sp>
      <p:sp>
        <p:nvSpPr>
          <p:cNvPr id="10" name="Oval 9">
            <a:extLst>
              <a:ext uri="{FF2B5EF4-FFF2-40B4-BE49-F238E27FC236}">
                <a16:creationId xmlns:a16="http://schemas.microsoft.com/office/drawing/2014/main" id="{6BF00A21-3863-33FD-90FB-F7EDCCB289EE}"/>
              </a:ext>
            </a:extLst>
          </p:cNvPr>
          <p:cNvSpPr/>
          <p:nvPr/>
        </p:nvSpPr>
        <p:spPr>
          <a:xfrm>
            <a:off x="3472434" y="2615323"/>
            <a:ext cx="914400" cy="914400"/>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58F867B7-F56F-31E4-AB1D-9E774C2487D6}"/>
              </a:ext>
            </a:extLst>
          </p:cNvPr>
          <p:cNvCxnSpPr>
            <a:cxnSpLocks/>
          </p:cNvCxnSpPr>
          <p:nvPr/>
        </p:nvCxnSpPr>
        <p:spPr>
          <a:xfrm flipV="1">
            <a:off x="1769397" y="3433595"/>
            <a:ext cx="1771480" cy="101507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EA2F6D6-27CA-DD8F-779B-1BAEA95E3EBB}"/>
              </a:ext>
            </a:extLst>
          </p:cNvPr>
          <p:cNvSpPr txBox="1"/>
          <p:nvPr/>
        </p:nvSpPr>
        <p:spPr>
          <a:xfrm>
            <a:off x="93962" y="4416841"/>
            <a:ext cx="2993356" cy="1862048"/>
          </a:xfrm>
          <a:prstGeom prst="rect">
            <a:avLst/>
          </a:prstGeom>
          <a:solidFill>
            <a:schemeClr val="bg1"/>
          </a:solidFill>
          <a:ln>
            <a:solidFill>
              <a:srgbClr val="0000FF"/>
            </a:solidFill>
          </a:ln>
        </p:spPr>
        <p:txBody>
          <a:bodyPr wrap="square" rtlCol="0">
            <a:spAutoFit/>
          </a:bodyPr>
          <a:lstStyle/>
          <a:p>
            <a:pPr algn="ctr">
              <a:spcAft>
                <a:spcPts val="600"/>
              </a:spcAft>
            </a:pPr>
            <a:r>
              <a:rPr lang="en-US" sz="1600" b="1" dirty="0">
                <a:solidFill>
                  <a:srgbClr val="0000FF"/>
                </a:solidFill>
                <a:latin typeface="Arial" panose="020B0604020202020204" pitchFamily="34" charset="0"/>
                <a:cs typeface="Arial" panose="020B0604020202020204" pitchFamily="34" charset="0"/>
              </a:rPr>
              <a:t>IR-6</a:t>
            </a:r>
          </a:p>
          <a:p>
            <a:pPr>
              <a:spcAft>
                <a:spcPts val="600"/>
              </a:spcAft>
            </a:pPr>
            <a:r>
              <a:rPr lang="en-US" sz="1600" dirty="0">
                <a:solidFill>
                  <a:srgbClr val="0000FF"/>
                </a:solidFill>
                <a:latin typeface="Arial" panose="020B0604020202020204" pitchFamily="34" charset="0"/>
                <a:cs typeface="Arial" panose="020B0604020202020204" pitchFamily="34" charset="0"/>
              </a:rPr>
              <a:t>Local polarimetry</a:t>
            </a:r>
          </a:p>
          <a:p>
            <a:pPr marL="285750" indent="-285750">
              <a:spcAft>
                <a:spcPts val="600"/>
              </a:spcAft>
              <a:buFont typeface="Arial" panose="020B0604020202020204" pitchFamily="34" charset="0"/>
              <a:buChar char="•"/>
            </a:pPr>
            <a:r>
              <a:rPr lang="en-US" sz="1600" dirty="0" err="1">
                <a:solidFill>
                  <a:srgbClr val="0000FF"/>
                </a:solidFill>
                <a:latin typeface="Arial" panose="020B0604020202020204" pitchFamily="34" charset="0"/>
                <a:cs typeface="Arial" panose="020B0604020202020204" pitchFamily="34" charset="0"/>
              </a:rPr>
              <a:t>pC</a:t>
            </a:r>
            <a:r>
              <a:rPr lang="en-US" sz="1600" dirty="0">
                <a:solidFill>
                  <a:srgbClr val="0000FF"/>
                </a:solidFill>
                <a:latin typeface="Arial" panose="020B0604020202020204" pitchFamily="34" charset="0"/>
                <a:cs typeface="Arial" panose="020B0604020202020204" pitchFamily="34" charset="0"/>
              </a:rPr>
              <a:t> for hadron polarization orientation</a:t>
            </a:r>
          </a:p>
          <a:p>
            <a:pPr marL="285750" indent="-285750">
              <a:spcAft>
                <a:spcPts val="600"/>
              </a:spcAft>
              <a:buFont typeface="Arial" panose="020B0604020202020204" pitchFamily="34" charset="0"/>
              <a:buChar char="•"/>
            </a:pPr>
            <a:r>
              <a:rPr lang="en-US" sz="1600" dirty="0">
                <a:solidFill>
                  <a:schemeClr val="tx1">
                    <a:lumMod val="50000"/>
                    <a:lumOff val="50000"/>
                  </a:schemeClr>
                </a:solidFill>
                <a:latin typeface="Arial" panose="020B0604020202020204" pitchFamily="34" charset="0"/>
                <a:cs typeface="Arial" panose="020B0604020202020204" pitchFamily="34" charset="0"/>
              </a:rPr>
              <a:t>Compton backscattering for electron polarization</a:t>
            </a:r>
          </a:p>
        </p:txBody>
      </p:sp>
      <p:sp>
        <p:nvSpPr>
          <p:cNvPr id="14" name="TextBox 13">
            <a:extLst>
              <a:ext uri="{FF2B5EF4-FFF2-40B4-BE49-F238E27FC236}">
                <a16:creationId xmlns:a16="http://schemas.microsoft.com/office/drawing/2014/main" id="{97A4A65F-E2A1-B52B-31D0-0B5149FA4427}"/>
              </a:ext>
            </a:extLst>
          </p:cNvPr>
          <p:cNvSpPr txBox="1"/>
          <p:nvPr/>
        </p:nvSpPr>
        <p:spPr>
          <a:xfrm>
            <a:off x="3087318" y="5519238"/>
            <a:ext cx="6164508" cy="369332"/>
          </a:xfrm>
          <a:prstGeom prst="rect">
            <a:avLst/>
          </a:prstGeom>
          <a:noFill/>
        </p:spPr>
        <p:txBody>
          <a:bodyPr wrap="none" rtlCol="0">
            <a:spAutoFit/>
          </a:bodyPr>
          <a:lstStyle/>
          <a:p>
            <a:r>
              <a:rPr lang="en-US" dirty="0">
                <a:solidFill>
                  <a:srgbClr val="00B050"/>
                </a:solidFill>
              </a:rPr>
              <a:t>Hadron polarimetry only measures transverse spin asymmetries.</a:t>
            </a:r>
          </a:p>
        </p:txBody>
      </p:sp>
      <p:sp>
        <p:nvSpPr>
          <p:cNvPr id="17" name="TextBox 16">
            <a:extLst>
              <a:ext uri="{FF2B5EF4-FFF2-40B4-BE49-F238E27FC236}">
                <a16:creationId xmlns:a16="http://schemas.microsoft.com/office/drawing/2014/main" id="{42530094-625A-CFCF-D654-BB88044819D6}"/>
              </a:ext>
            </a:extLst>
          </p:cNvPr>
          <p:cNvSpPr txBox="1"/>
          <p:nvPr/>
        </p:nvSpPr>
        <p:spPr>
          <a:xfrm>
            <a:off x="3803904" y="6364224"/>
            <a:ext cx="1161408" cy="369332"/>
          </a:xfrm>
          <a:prstGeom prst="rect">
            <a:avLst/>
          </a:prstGeom>
          <a:solidFill>
            <a:schemeClr val="bg1"/>
          </a:solidFill>
        </p:spPr>
        <p:txBody>
          <a:bodyPr wrap="none" rtlCol="0">
            <a:spAutoFit/>
          </a:bodyPr>
          <a:lstStyle/>
          <a:p>
            <a:r>
              <a:rPr lang="en-US" i="1" dirty="0"/>
              <a:t>Oleg </a:t>
            </a:r>
            <a:r>
              <a:rPr lang="en-US" i="1" dirty="0" err="1"/>
              <a:t>Eyser</a:t>
            </a:r>
            <a:endParaRPr lang="en-US" i="1" dirty="0"/>
          </a:p>
        </p:txBody>
      </p:sp>
    </p:spTree>
    <p:extLst>
      <p:ext uri="{BB962C8B-B14F-4D97-AF65-F5344CB8AC3E}">
        <p14:creationId xmlns:p14="http://schemas.microsoft.com/office/powerpoint/2010/main" val="2227839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0D27E-83DB-7C1F-B02A-36F4CE2FE8B6}"/>
              </a:ext>
            </a:extLst>
          </p:cNvPr>
          <p:cNvSpPr>
            <a:spLocks noGrp="1"/>
          </p:cNvSpPr>
          <p:nvPr>
            <p:ph type="title"/>
          </p:nvPr>
        </p:nvSpPr>
        <p:spPr/>
        <p:txBody>
          <a:bodyPr/>
          <a:lstStyle/>
          <a:p>
            <a:r>
              <a:rPr lang="en-US" dirty="0"/>
              <a:t>IR-4 Layout</a:t>
            </a:r>
          </a:p>
        </p:txBody>
      </p:sp>
      <p:sp>
        <p:nvSpPr>
          <p:cNvPr id="4" name="Slide Number Placeholder 3">
            <a:extLst>
              <a:ext uri="{FF2B5EF4-FFF2-40B4-BE49-F238E27FC236}">
                <a16:creationId xmlns:a16="http://schemas.microsoft.com/office/drawing/2014/main" id="{6D6B7173-8A3D-B29F-3D77-EB8406F64347}"/>
              </a:ext>
            </a:extLst>
          </p:cNvPr>
          <p:cNvSpPr>
            <a:spLocks noGrp="1"/>
          </p:cNvSpPr>
          <p:nvPr>
            <p:ph type="sldNum" sz="quarter" idx="12"/>
          </p:nvPr>
        </p:nvSpPr>
        <p:spPr/>
        <p:txBody>
          <a:bodyPr/>
          <a:lstStyle/>
          <a:p>
            <a:fld id="{893C5830-40F3-F04E-B2E3-10E6672BA8FF}" type="slidenum">
              <a:rPr lang="en-US" smtClean="0"/>
              <a:pPr/>
              <a:t>5</a:t>
            </a:fld>
            <a:endParaRPr lang="en-US"/>
          </a:p>
        </p:txBody>
      </p:sp>
      <p:sp>
        <p:nvSpPr>
          <p:cNvPr id="5" name="Arrow: Right 110">
            <a:extLst>
              <a:ext uri="{FF2B5EF4-FFF2-40B4-BE49-F238E27FC236}">
                <a16:creationId xmlns:a16="http://schemas.microsoft.com/office/drawing/2014/main" id="{320AF7AC-70CD-696F-21CB-7E9CC1D3AE3E}"/>
              </a:ext>
            </a:extLst>
          </p:cNvPr>
          <p:cNvSpPr/>
          <p:nvPr/>
        </p:nvSpPr>
        <p:spPr>
          <a:xfrm>
            <a:off x="6306291" y="1668058"/>
            <a:ext cx="1029930" cy="236322"/>
          </a:xfrm>
          <a:prstGeom prst="rightArrow">
            <a:avLst/>
          </a:prstGeom>
          <a:ln w="127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F5AD0FA8-1382-4430-E07C-F10CA947FD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980" y="2149925"/>
            <a:ext cx="9070697" cy="654535"/>
          </a:xfrm>
          <a:prstGeom prst="rect">
            <a:avLst/>
          </a:prstGeom>
        </p:spPr>
      </p:pic>
      <p:sp>
        <p:nvSpPr>
          <p:cNvPr id="7" name="TextBox 6">
            <a:extLst>
              <a:ext uri="{FF2B5EF4-FFF2-40B4-BE49-F238E27FC236}">
                <a16:creationId xmlns:a16="http://schemas.microsoft.com/office/drawing/2014/main" id="{D3E3C222-74E9-07F8-8042-7782A7EBEF15}"/>
              </a:ext>
            </a:extLst>
          </p:cNvPr>
          <p:cNvSpPr txBox="1"/>
          <p:nvPr/>
        </p:nvSpPr>
        <p:spPr>
          <a:xfrm>
            <a:off x="7749817" y="2693157"/>
            <a:ext cx="764691" cy="233910"/>
          </a:xfrm>
          <a:prstGeom prst="rect">
            <a:avLst/>
          </a:prstGeom>
          <a:noFill/>
        </p:spPr>
        <p:txBody>
          <a:bodyPr wrap="none" rtlCol="0">
            <a:spAutoFit/>
          </a:bodyPr>
          <a:lstStyle/>
          <a:p>
            <a:r>
              <a:rPr lang="en-US" sz="1400" dirty="0"/>
              <a:t>10X Kickers</a:t>
            </a:r>
          </a:p>
        </p:txBody>
      </p:sp>
      <p:sp>
        <p:nvSpPr>
          <p:cNvPr id="8" name="TextBox 7">
            <a:extLst>
              <a:ext uri="{FF2B5EF4-FFF2-40B4-BE49-F238E27FC236}">
                <a16:creationId xmlns:a16="http://schemas.microsoft.com/office/drawing/2014/main" id="{F15F308C-3E49-BD78-2551-197A4DA8F9F3}"/>
              </a:ext>
            </a:extLst>
          </p:cNvPr>
          <p:cNvSpPr txBox="1"/>
          <p:nvPr/>
        </p:nvSpPr>
        <p:spPr>
          <a:xfrm>
            <a:off x="6447979" y="2704607"/>
            <a:ext cx="988271" cy="233910"/>
          </a:xfrm>
          <a:prstGeom prst="rect">
            <a:avLst/>
          </a:prstGeom>
          <a:noFill/>
        </p:spPr>
        <p:txBody>
          <a:bodyPr wrap="none" rtlCol="0">
            <a:spAutoFit/>
          </a:bodyPr>
          <a:lstStyle/>
          <a:p>
            <a:r>
              <a:rPr lang="en-US" sz="1400" dirty="0"/>
              <a:t>3X HSR 98 MHz</a:t>
            </a:r>
          </a:p>
        </p:txBody>
      </p:sp>
      <p:sp>
        <p:nvSpPr>
          <p:cNvPr id="9" name="TextBox 8">
            <a:extLst>
              <a:ext uri="{FF2B5EF4-FFF2-40B4-BE49-F238E27FC236}">
                <a16:creationId xmlns:a16="http://schemas.microsoft.com/office/drawing/2014/main" id="{7F724364-2CD3-AA15-ACD1-95ACE005BB20}"/>
              </a:ext>
            </a:extLst>
          </p:cNvPr>
          <p:cNvSpPr txBox="1"/>
          <p:nvPr/>
        </p:nvSpPr>
        <p:spPr>
          <a:xfrm>
            <a:off x="5359699" y="2681806"/>
            <a:ext cx="747587" cy="233910"/>
          </a:xfrm>
          <a:prstGeom prst="rect">
            <a:avLst/>
          </a:prstGeom>
          <a:noFill/>
        </p:spPr>
        <p:txBody>
          <a:bodyPr wrap="none" rtlCol="0">
            <a:spAutoFit/>
          </a:bodyPr>
          <a:lstStyle/>
          <a:p>
            <a:r>
              <a:rPr lang="en-US" sz="1400" dirty="0"/>
              <a:t>HSR Triplet</a:t>
            </a:r>
          </a:p>
        </p:txBody>
      </p:sp>
      <p:cxnSp>
        <p:nvCxnSpPr>
          <p:cNvPr id="10" name="Straight Arrow Connector 9">
            <a:extLst>
              <a:ext uri="{FF2B5EF4-FFF2-40B4-BE49-F238E27FC236}">
                <a16:creationId xmlns:a16="http://schemas.microsoft.com/office/drawing/2014/main" id="{04624908-4329-3CC5-E027-EE05A7BC78F0}"/>
              </a:ext>
            </a:extLst>
          </p:cNvPr>
          <p:cNvCxnSpPr>
            <a:cxnSpLocks/>
          </p:cNvCxnSpPr>
          <p:nvPr/>
        </p:nvCxnSpPr>
        <p:spPr>
          <a:xfrm flipV="1">
            <a:off x="4554814" y="2865638"/>
            <a:ext cx="0" cy="5559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B8AE5BA-9B46-A991-318E-BD7F8363294A}"/>
              </a:ext>
            </a:extLst>
          </p:cNvPr>
          <p:cNvSpPr txBox="1"/>
          <p:nvPr/>
        </p:nvSpPr>
        <p:spPr>
          <a:xfrm>
            <a:off x="4450360" y="3412753"/>
            <a:ext cx="1409260" cy="257301"/>
          </a:xfrm>
          <a:prstGeom prst="rect">
            <a:avLst/>
          </a:prstGeom>
          <a:noFill/>
        </p:spPr>
        <p:txBody>
          <a:bodyPr wrap="none" rtlCol="0">
            <a:spAutoFit/>
          </a:bodyPr>
          <a:lstStyle/>
          <a:p>
            <a:r>
              <a:rPr lang="en-US" sz="1600" b="1" dirty="0"/>
              <a:t>Carbon polarimeter</a:t>
            </a:r>
          </a:p>
        </p:txBody>
      </p:sp>
      <p:cxnSp>
        <p:nvCxnSpPr>
          <p:cNvPr id="12" name="Straight Arrow Connector 11">
            <a:extLst>
              <a:ext uri="{FF2B5EF4-FFF2-40B4-BE49-F238E27FC236}">
                <a16:creationId xmlns:a16="http://schemas.microsoft.com/office/drawing/2014/main" id="{B028BC25-39DE-A43B-E510-48C99236F919}"/>
              </a:ext>
            </a:extLst>
          </p:cNvPr>
          <p:cNvCxnSpPr>
            <a:cxnSpLocks/>
          </p:cNvCxnSpPr>
          <p:nvPr/>
        </p:nvCxnSpPr>
        <p:spPr>
          <a:xfrm flipV="1">
            <a:off x="4249714" y="2865639"/>
            <a:ext cx="0" cy="5559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4003D33-8919-3493-7233-6380E445D98B}"/>
              </a:ext>
            </a:extLst>
          </p:cNvPr>
          <p:cNvSpPr txBox="1"/>
          <p:nvPr/>
        </p:nvSpPr>
        <p:spPr>
          <a:xfrm>
            <a:off x="3922874" y="3412753"/>
            <a:ext cx="440044" cy="257301"/>
          </a:xfrm>
          <a:prstGeom prst="rect">
            <a:avLst/>
          </a:prstGeom>
          <a:noFill/>
        </p:spPr>
        <p:txBody>
          <a:bodyPr wrap="none" rtlCol="0">
            <a:spAutoFit/>
          </a:bodyPr>
          <a:lstStyle/>
          <a:p>
            <a:r>
              <a:rPr lang="en-US" sz="1600" b="1" dirty="0"/>
              <a:t>HJET</a:t>
            </a:r>
          </a:p>
        </p:txBody>
      </p:sp>
      <p:sp>
        <p:nvSpPr>
          <p:cNvPr id="14" name="TextBox 13">
            <a:extLst>
              <a:ext uri="{FF2B5EF4-FFF2-40B4-BE49-F238E27FC236}">
                <a16:creationId xmlns:a16="http://schemas.microsoft.com/office/drawing/2014/main" id="{C513AAB7-81B4-72C6-047F-3C5A773F2F60}"/>
              </a:ext>
            </a:extLst>
          </p:cNvPr>
          <p:cNvSpPr txBox="1"/>
          <p:nvPr/>
        </p:nvSpPr>
        <p:spPr>
          <a:xfrm>
            <a:off x="3135005" y="2681806"/>
            <a:ext cx="1026622" cy="397647"/>
          </a:xfrm>
          <a:prstGeom prst="rect">
            <a:avLst/>
          </a:prstGeom>
          <a:noFill/>
        </p:spPr>
        <p:txBody>
          <a:bodyPr wrap="none" rtlCol="0">
            <a:spAutoFit/>
          </a:bodyPr>
          <a:lstStyle/>
          <a:p>
            <a:r>
              <a:rPr lang="en-US" sz="1400" dirty="0"/>
              <a:t>D0 replacement</a:t>
            </a:r>
            <a:br>
              <a:rPr lang="en-US" sz="1400" dirty="0"/>
            </a:br>
            <a:r>
              <a:rPr lang="en-US" sz="1400" dirty="0"/>
              <a:t>dipole</a:t>
            </a:r>
          </a:p>
        </p:txBody>
      </p:sp>
      <p:sp>
        <p:nvSpPr>
          <p:cNvPr id="15" name="TextBox 14">
            <a:extLst>
              <a:ext uri="{FF2B5EF4-FFF2-40B4-BE49-F238E27FC236}">
                <a16:creationId xmlns:a16="http://schemas.microsoft.com/office/drawing/2014/main" id="{042F17C5-FEC6-A53D-67F4-C8E5C1DAA2FC}"/>
              </a:ext>
            </a:extLst>
          </p:cNvPr>
          <p:cNvSpPr txBox="1"/>
          <p:nvPr/>
        </p:nvSpPr>
        <p:spPr>
          <a:xfrm>
            <a:off x="965276" y="3412753"/>
            <a:ext cx="1839363" cy="397647"/>
          </a:xfrm>
          <a:prstGeom prst="rect">
            <a:avLst/>
          </a:prstGeom>
          <a:noFill/>
        </p:spPr>
        <p:txBody>
          <a:bodyPr wrap="none" rtlCol="0">
            <a:spAutoFit/>
          </a:bodyPr>
          <a:lstStyle/>
          <a:p>
            <a:r>
              <a:rPr lang="en-US" sz="1400" b="1" dirty="0"/>
              <a:t>Tagger location &amp; drift space</a:t>
            </a:r>
          </a:p>
          <a:p>
            <a:r>
              <a:rPr lang="en-US" sz="1400" b="1" dirty="0">
                <a:solidFill>
                  <a:srgbClr val="00B050"/>
                </a:solidFill>
              </a:rPr>
              <a:t>→ W. </a:t>
            </a:r>
            <a:r>
              <a:rPr lang="en-US" sz="1400" b="1" dirty="0" err="1">
                <a:solidFill>
                  <a:srgbClr val="00B050"/>
                </a:solidFill>
              </a:rPr>
              <a:t>Schmidke’s</a:t>
            </a:r>
            <a:r>
              <a:rPr lang="en-US" sz="1400" b="1" dirty="0">
                <a:solidFill>
                  <a:srgbClr val="00B050"/>
                </a:solidFill>
              </a:rPr>
              <a:t> presentation</a:t>
            </a:r>
          </a:p>
        </p:txBody>
      </p:sp>
      <p:cxnSp>
        <p:nvCxnSpPr>
          <p:cNvPr id="16" name="Straight Arrow Connector 15">
            <a:extLst>
              <a:ext uri="{FF2B5EF4-FFF2-40B4-BE49-F238E27FC236}">
                <a16:creationId xmlns:a16="http://schemas.microsoft.com/office/drawing/2014/main" id="{33BC846E-05F8-9A80-8929-EE00C5CF2E39}"/>
              </a:ext>
            </a:extLst>
          </p:cNvPr>
          <p:cNvCxnSpPr>
            <a:cxnSpLocks/>
          </p:cNvCxnSpPr>
          <p:nvPr/>
        </p:nvCxnSpPr>
        <p:spPr>
          <a:xfrm flipV="1">
            <a:off x="1080093" y="2865639"/>
            <a:ext cx="0" cy="5559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97D4D79-5E87-D7A0-B6FA-7C6AECB594DE}"/>
              </a:ext>
            </a:extLst>
          </p:cNvPr>
          <p:cNvSpPr txBox="1"/>
          <p:nvPr/>
        </p:nvSpPr>
        <p:spPr>
          <a:xfrm>
            <a:off x="36190" y="2681806"/>
            <a:ext cx="553344" cy="233910"/>
          </a:xfrm>
          <a:prstGeom prst="rect">
            <a:avLst/>
          </a:prstGeom>
          <a:noFill/>
        </p:spPr>
        <p:txBody>
          <a:bodyPr wrap="none" rtlCol="0">
            <a:spAutoFit/>
          </a:bodyPr>
          <a:lstStyle/>
          <a:p>
            <a:r>
              <a:rPr lang="en-US" sz="1400" dirty="0"/>
              <a:t>HSR Q4</a:t>
            </a:r>
          </a:p>
        </p:txBody>
      </p:sp>
      <p:sp>
        <p:nvSpPr>
          <p:cNvPr id="18" name="TextBox 17">
            <a:extLst>
              <a:ext uri="{FF2B5EF4-FFF2-40B4-BE49-F238E27FC236}">
                <a16:creationId xmlns:a16="http://schemas.microsoft.com/office/drawing/2014/main" id="{AB986318-4848-99D9-8091-CD01288BFA5B}"/>
              </a:ext>
            </a:extLst>
          </p:cNvPr>
          <p:cNvSpPr txBox="1"/>
          <p:nvPr/>
        </p:nvSpPr>
        <p:spPr>
          <a:xfrm>
            <a:off x="301493" y="1814161"/>
            <a:ext cx="913857" cy="338554"/>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txBody>
          <a:bodyPr wrap="square" rtlCol="0">
            <a:spAutoFit/>
          </a:bodyPr>
          <a:lstStyle/>
          <a:p>
            <a:r>
              <a:rPr lang="en-US" sz="1600" dirty="0"/>
              <a:t>Sector 3</a:t>
            </a:r>
          </a:p>
        </p:txBody>
      </p:sp>
      <p:cxnSp>
        <p:nvCxnSpPr>
          <p:cNvPr id="19" name="Straight Arrow Connector 18">
            <a:extLst>
              <a:ext uri="{FF2B5EF4-FFF2-40B4-BE49-F238E27FC236}">
                <a16:creationId xmlns:a16="http://schemas.microsoft.com/office/drawing/2014/main" id="{A49F3DEC-DA28-E469-F832-2D11E5391836}"/>
              </a:ext>
            </a:extLst>
          </p:cNvPr>
          <p:cNvCxnSpPr>
            <a:cxnSpLocks/>
            <a:stCxn id="18" idx="1"/>
          </p:cNvCxnSpPr>
          <p:nvPr/>
        </p:nvCxnSpPr>
        <p:spPr>
          <a:xfrm flipH="1">
            <a:off x="36190" y="1983438"/>
            <a:ext cx="26530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D29CDAB-95ED-0262-A85C-B26883548D16}"/>
              </a:ext>
            </a:extLst>
          </p:cNvPr>
          <p:cNvSpPr txBox="1"/>
          <p:nvPr/>
        </p:nvSpPr>
        <p:spPr>
          <a:xfrm>
            <a:off x="5859620" y="1673297"/>
            <a:ext cx="555070" cy="338554"/>
          </a:xfrm>
          <a:prstGeom prst="rect">
            <a:avLst/>
          </a:prstGeom>
          <a:solidFill>
            <a:schemeClr val="bg1"/>
          </a:solidFill>
          <a:ln w="12700">
            <a:solidFill>
              <a:srgbClr val="FF0000"/>
            </a:solidFill>
          </a:ln>
        </p:spPr>
        <p:txBody>
          <a:bodyPr wrap="square" rtlCol="0">
            <a:spAutoFit/>
          </a:bodyPr>
          <a:lstStyle/>
          <a:p>
            <a:r>
              <a:rPr lang="en-US" sz="1600" b="1" dirty="0">
                <a:solidFill>
                  <a:srgbClr val="FF0000"/>
                </a:solidFill>
              </a:rPr>
              <a:t>RCS</a:t>
            </a:r>
          </a:p>
        </p:txBody>
      </p:sp>
      <p:cxnSp>
        <p:nvCxnSpPr>
          <p:cNvPr id="23" name="Straight Arrow Connector 22">
            <a:extLst>
              <a:ext uri="{FF2B5EF4-FFF2-40B4-BE49-F238E27FC236}">
                <a16:creationId xmlns:a16="http://schemas.microsoft.com/office/drawing/2014/main" id="{87D80B67-AB09-92A9-7B83-56A7EA4F4357}"/>
              </a:ext>
            </a:extLst>
          </p:cNvPr>
          <p:cNvCxnSpPr>
            <a:cxnSpLocks/>
            <a:stCxn id="22" idx="2"/>
          </p:cNvCxnSpPr>
          <p:nvPr/>
        </p:nvCxnSpPr>
        <p:spPr>
          <a:xfrm>
            <a:off x="6137155" y="2011851"/>
            <a:ext cx="85486" cy="30507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4880616-D7BA-4895-9568-95E714B7261A}"/>
              </a:ext>
            </a:extLst>
          </p:cNvPr>
          <p:cNvSpPr txBox="1"/>
          <p:nvPr/>
        </p:nvSpPr>
        <p:spPr>
          <a:xfrm>
            <a:off x="6487415" y="1638258"/>
            <a:ext cx="555069" cy="338554"/>
          </a:xfrm>
          <a:prstGeom prst="rect">
            <a:avLst/>
          </a:prstGeom>
          <a:solidFill>
            <a:schemeClr val="bg1"/>
          </a:solidFill>
          <a:ln w="12700">
            <a:solidFill>
              <a:srgbClr val="FF0000"/>
            </a:solidFill>
          </a:ln>
        </p:spPr>
        <p:txBody>
          <a:bodyPr wrap="square" rtlCol="0">
            <a:spAutoFit/>
          </a:bodyPr>
          <a:lstStyle/>
          <a:p>
            <a:r>
              <a:rPr lang="en-US" sz="1600" b="1" dirty="0">
                <a:solidFill>
                  <a:srgbClr val="FF0000"/>
                </a:solidFill>
              </a:rPr>
              <a:t>ESR</a:t>
            </a:r>
          </a:p>
        </p:txBody>
      </p:sp>
      <p:cxnSp>
        <p:nvCxnSpPr>
          <p:cNvPr id="25" name="Straight Arrow Connector 24">
            <a:extLst>
              <a:ext uri="{FF2B5EF4-FFF2-40B4-BE49-F238E27FC236}">
                <a16:creationId xmlns:a16="http://schemas.microsoft.com/office/drawing/2014/main" id="{1B30C5F0-A538-4F6D-06D8-088EC24EA6AC}"/>
              </a:ext>
            </a:extLst>
          </p:cNvPr>
          <p:cNvCxnSpPr>
            <a:cxnSpLocks/>
            <a:stCxn id="24" idx="2"/>
          </p:cNvCxnSpPr>
          <p:nvPr/>
        </p:nvCxnSpPr>
        <p:spPr>
          <a:xfrm flipH="1">
            <a:off x="6679466" y="1976812"/>
            <a:ext cx="85484" cy="42937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Arrow: Right 111">
            <a:extLst>
              <a:ext uri="{FF2B5EF4-FFF2-40B4-BE49-F238E27FC236}">
                <a16:creationId xmlns:a16="http://schemas.microsoft.com/office/drawing/2014/main" id="{D2410CA0-566D-DFF8-357A-36E7D20A7573}"/>
              </a:ext>
            </a:extLst>
          </p:cNvPr>
          <p:cNvSpPr/>
          <p:nvPr/>
        </p:nvSpPr>
        <p:spPr>
          <a:xfrm flipH="1">
            <a:off x="6625518" y="3032103"/>
            <a:ext cx="416966" cy="208483"/>
          </a:xfrm>
          <a:prstGeom prst="rightArrow">
            <a:avLst/>
          </a:prstGeom>
          <a:ln w="127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B050"/>
              </a:solidFill>
            </a:endParaRPr>
          </a:p>
        </p:txBody>
      </p:sp>
      <p:sp>
        <p:nvSpPr>
          <p:cNvPr id="27" name="TextBox 26">
            <a:extLst>
              <a:ext uri="{FF2B5EF4-FFF2-40B4-BE49-F238E27FC236}">
                <a16:creationId xmlns:a16="http://schemas.microsoft.com/office/drawing/2014/main" id="{6D989A9C-09A8-BB30-DEE2-28F809488FCA}"/>
              </a:ext>
            </a:extLst>
          </p:cNvPr>
          <p:cNvSpPr txBox="1"/>
          <p:nvPr/>
        </p:nvSpPr>
        <p:spPr>
          <a:xfrm>
            <a:off x="6830056" y="2998201"/>
            <a:ext cx="1956591" cy="338554"/>
          </a:xfrm>
          <a:prstGeom prst="rect">
            <a:avLst/>
          </a:prstGeom>
          <a:solidFill>
            <a:schemeClr val="bg1"/>
          </a:solidFill>
          <a:ln w="12700">
            <a:solidFill>
              <a:srgbClr val="00B050"/>
            </a:solidFill>
          </a:ln>
        </p:spPr>
        <p:txBody>
          <a:bodyPr wrap="square" rtlCol="0">
            <a:spAutoFit/>
          </a:bodyPr>
          <a:lstStyle/>
          <a:p>
            <a:r>
              <a:rPr lang="en-US" sz="1600" b="1" dirty="0">
                <a:solidFill>
                  <a:srgbClr val="00B050"/>
                </a:solidFill>
              </a:rPr>
              <a:t>Hadron Storage Ring</a:t>
            </a:r>
          </a:p>
        </p:txBody>
      </p:sp>
      <p:cxnSp>
        <p:nvCxnSpPr>
          <p:cNvPr id="28" name="Straight Arrow Connector 27">
            <a:extLst>
              <a:ext uri="{FF2B5EF4-FFF2-40B4-BE49-F238E27FC236}">
                <a16:creationId xmlns:a16="http://schemas.microsoft.com/office/drawing/2014/main" id="{E6F90FF9-1F0E-4859-5FAF-80618F807414}"/>
              </a:ext>
            </a:extLst>
          </p:cNvPr>
          <p:cNvCxnSpPr>
            <a:cxnSpLocks/>
            <a:stCxn id="27" idx="0"/>
          </p:cNvCxnSpPr>
          <p:nvPr/>
        </p:nvCxnSpPr>
        <p:spPr>
          <a:xfrm flipH="1" flipV="1">
            <a:off x="7563609" y="2622023"/>
            <a:ext cx="244743" cy="376178"/>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D321940-0057-760E-0F4E-4983FCB315D1}"/>
              </a:ext>
            </a:extLst>
          </p:cNvPr>
          <p:cNvSpPr txBox="1"/>
          <p:nvPr/>
        </p:nvSpPr>
        <p:spPr>
          <a:xfrm>
            <a:off x="7600651" y="1615291"/>
            <a:ext cx="913857" cy="338554"/>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txBody>
          <a:bodyPr wrap="square" rtlCol="0">
            <a:spAutoFit/>
          </a:bodyPr>
          <a:lstStyle/>
          <a:p>
            <a:r>
              <a:rPr lang="en-US" sz="1600" dirty="0"/>
              <a:t>Sector 4</a:t>
            </a:r>
          </a:p>
        </p:txBody>
      </p:sp>
      <p:cxnSp>
        <p:nvCxnSpPr>
          <p:cNvPr id="40" name="Straight Arrow Connector 39">
            <a:extLst>
              <a:ext uri="{FF2B5EF4-FFF2-40B4-BE49-F238E27FC236}">
                <a16:creationId xmlns:a16="http://schemas.microsoft.com/office/drawing/2014/main" id="{2B57305C-3AC2-0CA7-4998-0CA012D71E4A}"/>
              </a:ext>
            </a:extLst>
          </p:cNvPr>
          <p:cNvCxnSpPr>
            <a:cxnSpLocks/>
          </p:cNvCxnSpPr>
          <p:nvPr/>
        </p:nvCxnSpPr>
        <p:spPr>
          <a:xfrm>
            <a:off x="8514508" y="1804800"/>
            <a:ext cx="36673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DC3BD13-81F4-BC50-3306-66D1CC1546B9}"/>
              </a:ext>
            </a:extLst>
          </p:cNvPr>
          <p:cNvSpPr txBox="1"/>
          <p:nvPr/>
        </p:nvSpPr>
        <p:spPr>
          <a:xfrm>
            <a:off x="3740146" y="4217168"/>
            <a:ext cx="4490224" cy="646331"/>
          </a:xfrm>
          <a:prstGeom prst="rect">
            <a:avLst/>
          </a:prstGeom>
          <a:noFill/>
        </p:spPr>
        <p:txBody>
          <a:bodyPr wrap="square" rtlCol="0">
            <a:spAutoFit/>
          </a:bodyPr>
          <a:lstStyle/>
          <a:p>
            <a:r>
              <a:rPr lang="en-US" dirty="0"/>
              <a:t>Choice of location driven by size of HJET setup and the following drift space</a:t>
            </a:r>
          </a:p>
        </p:txBody>
      </p:sp>
      <p:sp>
        <p:nvSpPr>
          <p:cNvPr id="44" name="TextBox 43">
            <a:extLst>
              <a:ext uri="{FF2B5EF4-FFF2-40B4-BE49-F238E27FC236}">
                <a16:creationId xmlns:a16="http://schemas.microsoft.com/office/drawing/2014/main" id="{1304C2A0-6C18-2689-5D49-D880C4F58E0D}"/>
              </a:ext>
            </a:extLst>
          </p:cNvPr>
          <p:cNvSpPr txBox="1"/>
          <p:nvPr/>
        </p:nvSpPr>
        <p:spPr>
          <a:xfrm>
            <a:off x="3803904" y="6364224"/>
            <a:ext cx="1161408" cy="369332"/>
          </a:xfrm>
          <a:prstGeom prst="rect">
            <a:avLst/>
          </a:prstGeom>
          <a:solidFill>
            <a:schemeClr val="bg1"/>
          </a:solidFill>
        </p:spPr>
        <p:txBody>
          <a:bodyPr wrap="none" rtlCol="0">
            <a:spAutoFit/>
          </a:bodyPr>
          <a:lstStyle/>
          <a:p>
            <a:r>
              <a:rPr lang="en-US" i="1" dirty="0"/>
              <a:t>Oleg </a:t>
            </a:r>
            <a:r>
              <a:rPr lang="en-US" i="1" dirty="0" err="1"/>
              <a:t>Eyser</a:t>
            </a:r>
            <a:endParaRPr lang="en-US" i="1" dirty="0"/>
          </a:p>
        </p:txBody>
      </p:sp>
    </p:spTree>
    <p:extLst>
      <p:ext uri="{BB962C8B-B14F-4D97-AF65-F5344CB8AC3E}">
        <p14:creationId xmlns:p14="http://schemas.microsoft.com/office/powerpoint/2010/main" val="2117980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DED3-3713-08CD-662A-1AA8884B4E37}"/>
              </a:ext>
            </a:extLst>
          </p:cNvPr>
          <p:cNvSpPr>
            <a:spLocks noGrp="1"/>
          </p:cNvSpPr>
          <p:nvPr>
            <p:ph type="title"/>
          </p:nvPr>
        </p:nvSpPr>
        <p:spPr/>
        <p:txBody>
          <a:bodyPr/>
          <a:lstStyle/>
          <a:p>
            <a:r>
              <a:rPr lang="en-US"/>
              <a:t>Hadron Polarimetry</a:t>
            </a:r>
            <a:endParaRPr lang="en-US" dirty="0"/>
          </a:p>
        </p:txBody>
      </p:sp>
      <p:sp>
        <p:nvSpPr>
          <p:cNvPr id="4" name="Slide Number Placeholder 3">
            <a:extLst>
              <a:ext uri="{FF2B5EF4-FFF2-40B4-BE49-F238E27FC236}">
                <a16:creationId xmlns:a16="http://schemas.microsoft.com/office/drawing/2014/main" id="{70C2B889-90A7-AA5E-146F-56350BEB4197}"/>
              </a:ext>
            </a:extLst>
          </p:cNvPr>
          <p:cNvSpPr>
            <a:spLocks noGrp="1"/>
          </p:cNvSpPr>
          <p:nvPr>
            <p:ph type="sldNum" sz="quarter" idx="12"/>
          </p:nvPr>
        </p:nvSpPr>
        <p:spPr/>
        <p:txBody>
          <a:bodyPr/>
          <a:lstStyle/>
          <a:p>
            <a:fld id="{893C5830-40F3-F04E-B2E3-10E6672BA8FF}" type="slidenum">
              <a:rPr lang="en-US" smtClean="0"/>
              <a:pPr/>
              <a:t>6</a:t>
            </a:fld>
            <a:endParaRPr lang="en-US"/>
          </a:p>
        </p:txBody>
      </p:sp>
      <p:pic>
        <p:nvPicPr>
          <p:cNvPr id="5" name="Picture 4">
            <a:extLst>
              <a:ext uri="{FF2B5EF4-FFF2-40B4-BE49-F238E27FC236}">
                <a16:creationId xmlns:a16="http://schemas.microsoft.com/office/drawing/2014/main" id="{47478032-1687-64BB-B23D-51783D67C58E}"/>
              </a:ext>
            </a:extLst>
          </p:cNvPr>
          <p:cNvPicPr>
            <a:picLocks noChangeAspect="1"/>
          </p:cNvPicPr>
          <p:nvPr/>
        </p:nvPicPr>
        <p:blipFill>
          <a:blip r:embed="rId2"/>
          <a:stretch>
            <a:fillRect/>
          </a:stretch>
        </p:blipFill>
        <p:spPr>
          <a:xfrm>
            <a:off x="747067" y="2969019"/>
            <a:ext cx="2598141" cy="3168464"/>
          </a:xfrm>
          <a:prstGeom prst="rect">
            <a:avLst/>
          </a:prstGeom>
        </p:spPr>
      </p:pic>
      <p:pic>
        <p:nvPicPr>
          <p:cNvPr id="6" name="Picture 3">
            <a:extLst>
              <a:ext uri="{FF2B5EF4-FFF2-40B4-BE49-F238E27FC236}">
                <a16:creationId xmlns:a16="http://schemas.microsoft.com/office/drawing/2014/main" id="{D4D56D65-DBD9-C300-42C9-04FB7F4EBE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2709" y="2700084"/>
            <a:ext cx="4724400" cy="2411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EBC5A9E5-1D9F-6F43-E6BE-A8EC49DE135E}"/>
              </a:ext>
            </a:extLst>
          </p:cNvPr>
          <p:cNvSpPr txBox="1"/>
          <p:nvPr/>
        </p:nvSpPr>
        <p:spPr>
          <a:xfrm>
            <a:off x="979714" y="1397530"/>
            <a:ext cx="4615543" cy="646331"/>
          </a:xfrm>
          <a:prstGeom prst="rect">
            <a:avLst/>
          </a:prstGeom>
          <a:noFill/>
        </p:spPr>
        <p:txBody>
          <a:bodyPr wrap="square" rtlCol="0">
            <a:spAutoFit/>
          </a:bodyPr>
          <a:lstStyle/>
          <a:p>
            <a:r>
              <a:rPr lang="en-US" dirty="0"/>
              <a:t>Hadron polarization measured via transverse single-spin asymmetry</a:t>
            </a:r>
          </a:p>
        </p:txBody>
      </p:sp>
      <p:sp>
        <p:nvSpPr>
          <p:cNvPr id="8" name="TextBox 7">
            <a:extLst>
              <a:ext uri="{FF2B5EF4-FFF2-40B4-BE49-F238E27FC236}">
                <a16:creationId xmlns:a16="http://schemas.microsoft.com/office/drawing/2014/main" id="{99AF314A-D3A5-58A3-8B7C-6D0B8B67D623}"/>
              </a:ext>
            </a:extLst>
          </p:cNvPr>
          <p:cNvSpPr txBox="1"/>
          <p:nvPr/>
        </p:nvSpPr>
        <p:spPr>
          <a:xfrm>
            <a:off x="430973" y="6137483"/>
            <a:ext cx="3425168" cy="369332"/>
          </a:xfrm>
          <a:prstGeom prst="rect">
            <a:avLst/>
          </a:prstGeom>
          <a:solidFill>
            <a:schemeClr val="bg1"/>
          </a:solidFill>
        </p:spPr>
        <p:txBody>
          <a:bodyPr wrap="none" rtlCol="0">
            <a:spAutoFit/>
          </a:bodyPr>
          <a:lstStyle/>
          <a:p>
            <a:r>
              <a:rPr lang="en-US" dirty="0"/>
              <a:t>H-Jet provides absolute calibration</a:t>
            </a:r>
          </a:p>
        </p:txBody>
      </p:sp>
      <p:sp>
        <p:nvSpPr>
          <p:cNvPr id="9" name="TextBox 8">
            <a:extLst>
              <a:ext uri="{FF2B5EF4-FFF2-40B4-BE49-F238E27FC236}">
                <a16:creationId xmlns:a16="http://schemas.microsoft.com/office/drawing/2014/main" id="{7D70A22B-6BF5-8C1D-CE7E-DD8FB962743B}"/>
              </a:ext>
            </a:extLst>
          </p:cNvPr>
          <p:cNvSpPr txBox="1"/>
          <p:nvPr/>
        </p:nvSpPr>
        <p:spPr>
          <a:xfrm>
            <a:off x="4212709" y="5728175"/>
            <a:ext cx="4454489" cy="369332"/>
          </a:xfrm>
          <a:prstGeom prst="rect">
            <a:avLst/>
          </a:prstGeom>
          <a:noFill/>
        </p:spPr>
        <p:txBody>
          <a:bodyPr wrap="none" rtlCol="0">
            <a:spAutoFit/>
          </a:bodyPr>
          <a:lstStyle/>
          <a:p>
            <a:r>
              <a:rPr lang="en-US" dirty="0"/>
              <a:t>p-carbon provides fast, relative measurement</a:t>
            </a:r>
          </a:p>
        </p:txBody>
      </p:sp>
      <p:pic>
        <p:nvPicPr>
          <p:cNvPr id="11" name="Picture 10">
            <a:extLst>
              <a:ext uri="{FF2B5EF4-FFF2-40B4-BE49-F238E27FC236}">
                <a16:creationId xmlns:a16="http://schemas.microsoft.com/office/drawing/2014/main" id="{471E3D04-7096-1158-3C50-F84EBF6689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5257" y="247124"/>
            <a:ext cx="2836165" cy="1999959"/>
          </a:xfrm>
          <a:prstGeom prst="rect">
            <a:avLst/>
          </a:prstGeom>
        </p:spPr>
      </p:pic>
    </p:spTree>
    <p:extLst>
      <p:ext uri="{BB962C8B-B14F-4D97-AF65-F5344CB8AC3E}">
        <p14:creationId xmlns:p14="http://schemas.microsoft.com/office/powerpoint/2010/main" val="546158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CD91F-3F0E-4B79-B74A-26712B5C2304}"/>
              </a:ext>
            </a:extLst>
          </p:cNvPr>
          <p:cNvSpPr>
            <a:spLocks noGrp="1"/>
          </p:cNvSpPr>
          <p:nvPr>
            <p:ph type="title"/>
          </p:nvPr>
        </p:nvSpPr>
        <p:spPr/>
        <p:txBody>
          <a:bodyPr/>
          <a:lstStyle/>
          <a:p>
            <a:r>
              <a:rPr lang="en-US" dirty="0"/>
              <a:t>From RHIC to EIC</a:t>
            </a:r>
          </a:p>
        </p:txBody>
      </p:sp>
      <p:sp>
        <p:nvSpPr>
          <p:cNvPr id="4" name="Slide Number Placeholder 3">
            <a:extLst>
              <a:ext uri="{FF2B5EF4-FFF2-40B4-BE49-F238E27FC236}">
                <a16:creationId xmlns:a16="http://schemas.microsoft.com/office/drawing/2014/main" id="{646A7147-A52C-B20F-5AC2-C096B89624C0}"/>
              </a:ext>
            </a:extLst>
          </p:cNvPr>
          <p:cNvSpPr>
            <a:spLocks noGrp="1"/>
          </p:cNvSpPr>
          <p:nvPr>
            <p:ph type="sldNum" sz="quarter" idx="12"/>
          </p:nvPr>
        </p:nvSpPr>
        <p:spPr>
          <a:xfrm>
            <a:off x="5919974" y="6117432"/>
            <a:ext cx="626892" cy="365125"/>
          </a:xfrm>
        </p:spPr>
        <p:txBody>
          <a:bodyPr/>
          <a:lstStyle/>
          <a:p>
            <a:fld id="{893C5830-40F3-F04E-B2E3-10E6672BA8FF}" type="slidenum">
              <a:rPr lang="en-US" smtClean="0"/>
              <a:pPr/>
              <a:t>7</a:t>
            </a:fld>
            <a:endParaRPr lang="en-US"/>
          </a:p>
        </p:txBody>
      </p:sp>
      <p:pic>
        <p:nvPicPr>
          <p:cNvPr id="7" name="Picture 6">
            <a:extLst>
              <a:ext uri="{FF2B5EF4-FFF2-40B4-BE49-F238E27FC236}">
                <a16:creationId xmlns:a16="http://schemas.microsoft.com/office/drawing/2014/main" id="{3CCB3B74-7746-2825-1249-A888272113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80001" y="3706077"/>
            <a:ext cx="2756177" cy="2857247"/>
          </a:xfrm>
          <a:prstGeom prst="rect">
            <a:avLst/>
          </a:prstGeom>
        </p:spPr>
      </p:pic>
      <p:sp>
        <p:nvSpPr>
          <p:cNvPr id="8" name="Slide Number Placeholder 2">
            <a:extLst>
              <a:ext uri="{FF2B5EF4-FFF2-40B4-BE49-F238E27FC236}">
                <a16:creationId xmlns:a16="http://schemas.microsoft.com/office/drawing/2014/main" id="{6C7AE492-4989-28C2-817B-6A5DD7050BE2}"/>
              </a:ext>
            </a:extLst>
          </p:cNvPr>
          <p:cNvSpPr txBox="1">
            <a:spLocks/>
          </p:cNvSpPr>
          <p:nvPr/>
        </p:nvSpPr>
        <p:spPr>
          <a:xfrm>
            <a:off x="11247120" y="6356352"/>
            <a:ext cx="825696"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bg1"/>
                </a:solidFill>
                <a:latin typeface="+mn-lt"/>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69D58E-C59B-4BE3-83E0-B1C1287A8E5B}" type="slidenum">
              <a:rPr lang="en-US" smtClean="0"/>
              <a:pPr/>
              <a:t>7</a:t>
            </a:fld>
            <a:endParaRPr lang="en-US"/>
          </a:p>
        </p:txBody>
      </p:sp>
      <p:pic>
        <p:nvPicPr>
          <p:cNvPr id="9" name="Picture 8">
            <a:extLst>
              <a:ext uri="{FF2B5EF4-FFF2-40B4-BE49-F238E27FC236}">
                <a16:creationId xmlns:a16="http://schemas.microsoft.com/office/drawing/2014/main" id="{DAD06B71-A408-D657-6271-9ABA8F050374}"/>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a:xfrm>
            <a:off x="196461" y="1527782"/>
            <a:ext cx="2375204" cy="2209432"/>
          </a:xfrm>
          <a:prstGeom prst="rect">
            <a:avLst/>
          </a:prstGeom>
          <a:ln>
            <a:noFill/>
          </a:ln>
        </p:spPr>
      </p:pic>
      <p:pic>
        <p:nvPicPr>
          <p:cNvPr id="10" name="Picture 9">
            <a:extLst>
              <a:ext uri="{FF2B5EF4-FFF2-40B4-BE49-F238E27FC236}">
                <a16:creationId xmlns:a16="http://schemas.microsoft.com/office/drawing/2014/main" id="{BCED0576-FADF-1A28-E526-7F07AB7E7A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2503" y="1446876"/>
            <a:ext cx="3558512" cy="229033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25A060D-93C5-6643-ED8E-F6256FBDCADD}"/>
                  </a:ext>
                </a:extLst>
              </p:cNvPr>
              <p:cNvSpPr txBox="1"/>
              <p:nvPr/>
            </p:nvSpPr>
            <p:spPr>
              <a:xfrm>
                <a:off x="6418575" y="2498356"/>
                <a:ext cx="2725425" cy="984885"/>
              </a:xfrm>
              <a:prstGeom prst="rect">
                <a:avLst/>
              </a:prstGeom>
              <a:noFill/>
            </p:spPr>
            <p:txBody>
              <a:bodyPr wrap="none" rtlCol="0">
                <a:spAutoFit/>
              </a:bodyPr>
              <a:lstStyle/>
              <a:p>
                <a:pPr algn="ctr">
                  <a:spcAft>
                    <a:spcPts val="600"/>
                  </a:spcAft>
                </a:pPr>
                <a:r>
                  <a:rPr lang="en-US" sz="1600" dirty="0"/>
                  <a:t>120 bunches </a:t>
                </a:r>
                <a14:m>
                  <m:oMath xmlns:m="http://schemas.openxmlformats.org/officeDocument/2006/math">
                    <m:r>
                      <a:rPr lang="en-US" sz="1600" i="1" dirty="0" smtClean="0">
                        <a:latin typeface="Cambria Math" panose="02040503050406030204" pitchFamily="18" charset="0"/>
                      </a:rPr>
                      <m:t>→</m:t>
                    </m:r>
                  </m:oMath>
                </a14:m>
                <a:r>
                  <a:rPr lang="en-US" sz="1600" dirty="0"/>
                  <a:t> 1320  bunches</a:t>
                </a:r>
              </a:p>
              <a:p>
                <a:pPr algn="ctr">
                  <a:spcAft>
                    <a:spcPts val="600"/>
                  </a:spcAft>
                </a:pPr>
                <a:r>
                  <a:rPr lang="en-US" sz="1600" dirty="0"/>
                  <a:t>Bunch spacing 106 ns </a:t>
                </a:r>
                <a14:m>
                  <m:oMath xmlns:m="http://schemas.openxmlformats.org/officeDocument/2006/math">
                    <m:r>
                      <a:rPr lang="en-US" sz="1600" i="1" dirty="0" smtClean="0">
                        <a:latin typeface="Cambria Math" panose="02040503050406030204" pitchFamily="18" charset="0"/>
                      </a:rPr>
                      <m:t>→</m:t>
                    </m:r>
                  </m:oMath>
                </a14:m>
                <a:r>
                  <a:rPr lang="en-US" sz="1600" dirty="0"/>
                  <a:t> 9.6 ns</a:t>
                </a:r>
              </a:p>
              <a:p>
                <a:pPr algn="ctr">
                  <a:spcAft>
                    <a:spcPts val="600"/>
                  </a:spcAft>
                </a:pPr>
                <a:r>
                  <a:rPr lang="en-US" sz="1600" dirty="0"/>
                  <a:t>Bunch length </a:t>
                </a:r>
                <a14:m>
                  <m:oMath xmlns:m="http://schemas.openxmlformats.org/officeDocument/2006/math">
                    <m:r>
                      <a:rPr lang="en-US" sz="1600" i="1" dirty="0" smtClean="0">
                        <a:latin typeface="Cambria Math" panose="02040503050406030204" pitchFamily="18" charset="0"/>
                      </a:rPr>
                      <m:t>3.5</m:t>
                    </m:r>
                    <m:r>
                      <a:rPr lang="en-US" sz="1600" i="1" dirty="0">
                        <a:latin typeface="Cambria Math" panose="02040503050406030204" pitchFamily="18" charset="0"/>
                      </a:rPr>
                      <m:t> </m:t>
                    </m:r>
                    <m:r>
                      <m:rPr>
                        <m:nor/>
                      </m:rPr>
                      <a:rPr lang="en-US" sz="1600" i="0" dirty="0" smtClean="0">
                        <a:latin typeface="Cambria Math" panose="02040503050406030204" pitchFamily="18" charset="0"/>
                      </a:rPr>
                      <m:t>ns</m:t>
                    </m:r>
                    <m:r>
                      <a:rPr lang="en-US" sz="1600" i="1" dirty="0" smtClean="0">
                        <a:latin typeface="Cambria Math" panose="02040503050406030204" pitchFamily="18" charset="0"/>
                      </a:rPr>
                      <m:t>→</m:t>
                    </m:r>
                    <m:r>
                      <a:rPr lang="en-US" sz="1600" i="1" dirty="0">
                        <a:latin typeface="Cambria Math" panose="02040503050406030204" pitchFamily="18" charset="0"/>
                      </a:rPr>
                      <m:t> </m:t>
                    </m:r>
                    <m:r>
                      <a:rPr lang="en-US" sz="1600" i="1" dirty="0" smtClean="0">
                        <a:latin typeface="Cambria Math" panose="02040503050406030204" pitchFamily="18" charset="0"/>
                      </a:rPr>
                      <m:t>0.</m:t>
                    </m:r>
                    <m:r>
                      <a:rPr lang="en-US" sz="1600" b="0" i="1" dirty="0" smtClean="0">
                        <a:latin typeface="Cambria Math" panose="02040503050406030204" pitchFamily="18" charset="0"/>
                      </a:rPr>
                      <m:t>2</m:t>
                    </m:r>
                    <m:r>
                      <a:rPr lang="en-US" sz="1600" i="1" dirty="0" smtClean="0">
                        <a:latin typeface="Cambria Math" panose="02040503050406030204" pitchFamily="18" charset="0"/>
                      </a:rPr>
                      <m:t> </m:t>
                    </m:r>
                    <m:r>
                      <m:rPr>
                        <m:nor/>
                      </m:rPr>
                      <a:rPr lang="en-US" sz="1600" i="0" dirty="0" smtClean="0">
                        <a:latin typeface="Cambria Math" panose="02040503050406030204" pitchFamily="18" charset="0"/>
                      </a:rPr>
                      <m:t>ns</m:t>
                    </m:r>
                  </m:oMath>
                </a14:m>
                <a:endParaRPr lang="en-US" sz="1600" dirty="0"/>
              </a:p>
            </p:txBody>
          </p:sp>
        </mc:Choice>
        <mc:Fallback xmlns="">
          <p:sp>
            <p:nvSpPr>
              <p:cNvPr id="11" name="TextBox 10">
                <a:extLst>
                  <a:ext uri="{FF2B5EF4-FFF2-40B4-BE49-F238E27FC236}">
                    <a16:creationId xmlns:a16="http://schemas.microsoft.com/office/drawing/2014/main" id="{C25A060D-93C5-6643-ED8E-F6256FBDCADD}"/>
                  </a:ext>
                </a:extLst>
              </p:cNvPr>
              <p:cNvSpPr txBox="1">
                <a:spLocks noRot="1" noChangeAspect="1" noMove="1" noResize="1" noEditPoints="1" noAdjustHandles="1" noChangeArrowheads="1" noChangeShapeType="1" noTextEdit="1"/>
              </p:cNvSpPr>
              <p:nvPr/>
            </p:nvSpPr>
            <p:spPr>
              <a:xfrm>
                <a:off x="6418575" y="2498356"/>
                <a:ext cx="2725425" cy="984885"/>
              </a:xfrm>
              <a:prstGeom prst="rect">
                <a:avLst/>
              </a:prstGeom>
              <a:blipFill>
                <a:blip r:embed="rId5"/>
                <a:stretch>
                  <a:fillRect l="-465" t="-1266" r="-930" b="-5063"/>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F9329F4-1E14-8BCD-287B-7A8F658898D7}"/>
              </a:ext>
            </a:extLst>
          </p:cNvPr>
          <p:cNvSpPr txBox="1"/>
          <p:nvPr/>
        </p:nvSpPr>
        <p:spPr>
          <a:xfrm>
            <a:off x="943586" y="1197038"/>
            <a:ext cx="1123897" cy="369332"/>
          </a:xfrm>
          <a:prstGeom prst="rect">
            <a:avLst/>
          </a:prstGeom>
          <a:noFill/>
        </p:spPr>
        <p:txBody>
          <a:bodyPr wrap="none" rtlCol="0">
            <a:spAutoFit/>
          </a:bodyPr>
          <a:lstStyle/>
          <a:p>
            <a:r>
              <a:rPr lang="en-US" dirty="0"/>
              <a:t>RHIC Data</a:t>
            </a:r>
          </a:p>
        </p:txBody>
      </p:sp>
      <p:sp>
        <p:nvSpPr>
          <p:cNvPr id="13" name="TextBox 12">
            <a:extLst>
              <a:ext uri="{FF2B5EF4-FFF2-40B4-BE49-F238E27FC236}">
                <a16:creationId xmlns:a16="http://schemas.microsoft.com/office/drawing/2014/main" id="{5B7C4F01-70E5-57BC-C30C-9EE886E9155D}"/>
              </a:ext>
            </a:extLst>
          </p:cNvPr>
          <p:cNvSpPr txBox="1"/>
          <p:nvPr/>
        </p:nvSpPr>
        <p:spPr>
          <a:xfrm>
            <a:off x="3103200" y="1193324"/>
            <a:ext cx="2937599" cy="369332"/>
          </a:xfrm>
          <a:prstGeom prst="rect">
            <a:avLst/>
          </a:prstGeom>
          <a:noFill/>
        </p:spPr>
        <p:txBody>
          <a:bodyPr wrap="none" rtlCol="0">
            <a:spAutoFit/>
          </a:bodyPr>
          <a:lstStyle/>
          <a:p>
            <a:r>
              <a:rPr lang="en-US" dirty="0"/>
              <a:t>Simulation (PYTHIA+GEANT4)</a:t>
            </a:r>
          </a:p>
        </p:txBody>
      </p:sp>
      <p:pic>
        <p:nvPicPr>
          <p:cNvPr id="14" name="Picture 13">
            <a:extLst>
              <a:ext uri="{FF2B5EF4-FFF2-40B4-BE49-F238E27FC236}">
                <a16:creationId xmlns:a16="http://schemas.microsoft.com/office/drawing/2014/main" id="{78186A3E-FC71-D21C-5099-BCB9B8A2740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09013" y="3706077"/>
            <a:ext cx="2756177" cy="2857247"/>
          </a:xfrm>
          <a:prstGeom prst="rect">
            <a:avLst/>
          </a:prstGeom>
        </p:spPr>
      </p:pic>
      <p:sp>
        <p:nvSpPr>
          <p:cNvPr id="15" name="TextBox 14">
            <a:extLst>
              <a:ext uri="{FF2B5EF4-FFF2-40B4-BE49-F238E27FC236}">
                <a16:creationId xmlns:a16="http://schemas.microsoft.com/office/drawing/2014/main" id="{51D62B38-AE5E-6E63-20F3-BEB7A93A60AB}"/>
              </a:ext>
            </a:extLst>
          </p:cNvPr>
          <p:cNvSpPr txBox="1"/>
          <p:nvPr/>
        </p:nvSpPr>
        <p:spPr>
          <a:xfrm>
            <a:off x="131401" y="4020344"/>
            <a:ext cx="2819955" cy="2462213"/>
          </a:xfrm>
          <a:prstGeom prst="rect">
            <a:avLst/>
          </a:prstGeom>
          <a:solidFill>
            <a:schemeClr val="bg1"/>
          </a:solidFill>
        </p:spPr>
        <p:txBody>
          <a:bodyPr wrap="square" rtlCol="0">
            <a:spAutoFit/>
          </a:bodyPr>
          <a:lstStyle/>
          <a:p>
            <a:pPr marL="285750" indent="-285750">
              <a:spcAft>
                <a:spcPts val="600"/>
              </a:spcAft>
              <a:buFont typeface="Arial" panose="020B0604020202020204" pitchFamily="34" charset="0"/>
              <a:buChar char="•"/>
            </a:pPr>
            <a:r>
              <a:rPr lang="en-US" dirty="0">
                <a:solidFill>
                  <a:srgbClr val="FF0000"/>
                </a:solidFill>
              </a:rPr>
              <a:t>Signal from recoil protons and punch-through particles overlap from different bunches</a:t>
            </a:r>
          </a:p>
          <a:p>
            <a:pPr marL="285750" indent="-285750">
              <a:spcAft>
                <a:spcPts val="600"/>
              </a:spcAft>
              <a:buFont typeface="Arial" panose="020B0604020202020204" pitchFamily="34" charset="0"/>
              <a:buChar char="•"/>
            </a:pPr>
            <a:r>
              <a:rPr lang="en-US" dirty="0">
                <a:solidFill>
                  <a:srgbClr val="00B050"/>
                </a:solidFill>
              </a:rPr>
              <a:t>Veto punch-through with second detector layer</a:t>
            </a:r>
          </a:p>
          <a:p>
            <a:pPr marL="742950" lvl="1" indent="-285750">
              <a:spcAft>
                <a:spcPts val="600"/>
              </a:spcAft>
              <a:buFont typeface="Arial" panose="020B0604020202020204" pitchFamily="34" charset="0"/>
              <a:buChar char="•"/>
            </a:pPr>
            <a:r>
              <a:rPr lang="en-US" dirty="0">
                <a:solidFill>
                  <a:srgbClr val="00B050"/>
                </a:solidFill>
              </a:rPr>
              <a:t>see W. </a:t>
            </a:r>
            <a:r>
              <a:rPr lang="en-US" dirty="0" err="1">
                <a:solidFill>
                  <a:srgbClr val="00B050"/>
                </a:solidFill>
              </a:rPr>
              <a:t>Schmidke’s</a:t>
            </a:r>
            <a:r>
              <a:rPr lang="en-US" dirty="0">
                <a:solidFill>
                  <a:srgbClr val="00B050"/>
                </a:solidFill>
              </a:rPr>
              <a:t> presentation</a:t>
            </a:r>
          </a:p>
        </p:txBody>
      </p:sp>
      <p:cxnSp>
        <p:nvCxnSpPr>
          <p:cNvPr id="16" name="Straight Arrow Connector 15">
            <a:extLst>
              <a:ext uri="{FF2B5EF4-FFF2-40B4-BE49-F238E27FC236}">
                <a16:creationId xmlns:a16="http://schemas.microsoft.com/office/drawing/2014/main" id="{0E20378A-BC7D-0626-56E3-386FA5726795}"/>
              </a:ext>
            </a:extLst>
          </p:cNvPr>
          <p:cNvCxnSpPr/>
          <p:nvPr/>
        </p:nvCxnSpPr>
        <p:spPr>
          <a:xfrm>
            <a:off x="7222618" y="1461404"/>
            <a:ext cx="0" cy="2743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CF260FB-E29C-2E37-8C0A-2F9AE79435C1}"/>
              </a:ext>
            </a:extLst>
          </p:cNvPr>
          <p:cNvCxnSpPr>
            <a:cxnSpLocks/>
          </p:cNvCxnSpPr>
          <p:nvPr/>
        </p:nvCxnSpPr>
        <p:spPr>
          <a:xfrm rot="5400000">
            <a:off x="7222618" y="1857644"/>
            <a:ext cx="0" cy="2743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316B7D0-ABA2-C69C-ACCC-39DE46ADA2E8}"/>
              </a:ext>
            </a:extLst>
          </p:cNvPr>
          <p:cNvSpPr txBox="1"/>
          <p:nvPr/>
        </p:nvSpPr>
        <p:spPr>
          <a:xfrm>
            <a:off x="7428622" y="1470096"/>
            <a:ext cx="1607556" cy="677108"/>
          </a:xfrm>
          <a:prstGeom prst="rect">
            <a:avLst/>
          </a:prstGeom>
          <a:noFill/>
        </p:spPr>
        <p:txBody>
          <a:bodyPr wrap="none" rtlCol="0">
            <a:spAutoFit/>
          </a:bodyPr>
          <a:lstStyle/>
          <a:p>
            <a:pPr>
              <a:spcAft>
                <a:spcPts val="1200"/>
              </a:spcAft>
            </a:pPr>
            <a:r>
              <a:rPr lang="en-US" sz="1400" dirty="0">
                <a:solidFill>
                  <a:schemeClr val="accent1">
                    <a:lumMod val="50000"/>
                  </a:schemeClr>
                </a:solidFill>
              </a:rPr>
              <a:t>Bunch length</a:t>
            </a:r>
          </a:p>
          <a:p>
            <a:pPr>
              <a:spcAft>
                <a:spcPts val="1200"/>
              </a:spcAft>
            </a:pPr>
            <a:r>
              <a:rPr lang="en-US" sz="1400" dirty="0">
                <a:solidFill>
                  <a:schemeClr val="accent1">
                    <a:lumMod val="50000"/>
                  </a:schemeClr>
                </a:solidFill>
              </a:rPr>
              <a:t>Detector resolution</a:t>
            </a:r>
          </a:p>
        </p:txBody>
      </p:sp>
      <p:grpSp>
        <p:nvGrpSpPr>
          <p:cNvPr id="19" name="Group 18">
            <a:extLst>
              <a:ext uri="{FF2B5EF4-FFF2-40B4-BE49-F238E27FC236}">
                <a16:creationId xmlns:a16="http://schemas.microsoft.com/office/drawing/2014/main" id="{9FC85357-CDCB-0956-71CB-43A3271F9B79}"/>
              </a:ext>
            </a:extLst>
          </p:cNvPr>
          <p:cNvGrpSpPr/>
          <p:nvPr/>
        </p:nvGrpSpPr>
        <p:grpSpPr>
          <a:xfrm>
            <a:off x="3417883" y="3924203"/>
            <a:ext cx="1992351" cy="2245112"/>
            <a:chOff x="3620429" y="4177990"/>
            <a:chExt cx="1992351" cy="2245112"/>
          </a:xfrm>
        </p:grpSpPr>
        <p:sp>
          <p:nvSpPr>
            <p:cNvPr id="20" name="Freeform: Shape 21">
              <a:extLst>
                <a:ext uri="{FF2B5EF4-FFF2-40B4-BE49-F238E27FC236}">
                  <a16:creationId xmlns:a16="http://schemas.microsoft.com/office/drawing/2014/main" id="{0C89C164-2022-3334-5969-73C0148AEC13}"/>
                </a:ext>
              </a:extLst>
            </p:cNvPr>
            <p:cNvSpPr/>
            <p:nvPr/>
          </p:nvSpPr>
          <p:spPr>
            <a:xfrm>
              <a:off x="3627863" y="4177990"/>
              <a:ext cx="1984917" cy="1784195"/>
            </a:xfrm>
            <a:custGeom>
              <a:avLst/>
              <a:gdLst>
                <a:gd name="connsiteX0" fmla="*/ 0 w 1984917"/>
                <a:gd name="connsiteY0" fmla="*/ 0 h 1784195"/>
                <a:gd name="connsiteX1" fmla="*/ 512957 w 1984917"/>
                <a:gd name="connsiteY1" fmla="*/ 1308410 h 1784195"/>
                <a:gd name="connsiteX2" fmla="*/ 1984917 w 1984917"/>
                <a:gd name="connsiteY2" fmla="*/ 1784195 h 1784195"/>
              </a:gdLst>
              <a:ahLst/>
              <a:cxnLst>
                <a:cxn ang="0">
                  <a:pos x="connsiteX0" y="connsiteY0"/>
                </a:cxn>
                <a:cxn ang="0">
                  <a:pos x="connsiteX1" y="connsiteY1"/>
                </a:cxn>
                <a:cxn ang="0">
                  <a:pos x="connsiteX2" y="connsiteY2"/>
                </a:cxn>
              </a:cxnLst>
              <a:rect l="l" t="t" r="r" b="b"/>
              <a:pathLst>
                <a:path w="1984917" h="1784195">
                  <a:moveTo>
                    <a:pt x="0" y="0"/>
                  </a:moveTo>
                  <a:cubicBezTo>
                    <a:pt x="91069" y="505522"/>
                    <a:pt x="182138" y="1011044"/>
                    <a:pt x="512957" y="1308410"/>
                  </a:cubicBezTo>
                  <a:cubicBezTo>
                    <a:pt x="843777" y="1605776"/>
                    <a:pt x="1414347" y="1694985"/>
                    <a:pt x="1984917" y="178419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2">
              <a:extLst>
                <a:ext uri="{FF2B5EF4-FFF2-40B4-BE49-F238E27FC236}">
                  <a16:creationId xmlns:a16="http://schemas.microsoft.com/office/drawing/2014/main" id="{360BBACE-E4AF-F3DC-AAD4-A0B6AF920AFD}"/>
                </a:ext>
              </a:extLst>
            </p:cNvPr>
            <p:cNvSpPr/>
            <p:nvPr/>
          </p:nvSpPr>
          <p:spPr>
            <a:xfrm>
              <a:off x="3620429" y="5954751"/>
              <a:ext cx="1992351" cy="468351"/>
            </a:xfrm>
            <a:custGeom>
              <a:avLst/>
              <a:gdLst>
                <a:gd name="connsiteX0" fmla="*/ 1992351 w 1992351"/>
                <a:gd name="connsiteY0" fmla="*/ 0 h 468351"/>
                <a:gd name="connsiteX1" fmla="*/ 802887 w 1992351"/>
                <a:gd name="connsiteY1" fmla="*/ 81776 h 468351"/>
                <a:gd name="connsiteX2" fmla="*/ 0 w 1992351"/>
                <a:gd name="connsiteY2" fmla="*/ 468351 h 468351"/>
              </a:gdLst>
              <a:ahLst/>
              <a:cxnLst>
                <a:cxn ang="0">
                  <a:pos x="connsiteX0" y="connsiteY0"/>
                </a:cxn>
                <a:cxn ang="0">
                  <a:pos x="connsiteX1" y="connsiteY1"/>
                </a:cxn>
                <a:cxn ang="0">
                  <a:pos x="connsiteX2" y="connsiteY2"/>
                </a:cxn>
              </a:cxnLst>
              <a:rect l="l" t="t" r="r" b="b"/>
              <a:pathLst>
                <a:path w="1992351" h="468351">
                  <a:moveTo>
                    <a:pt x="1992351" y="0"/>
                  </a:moveTo>
                  <a:cubicBezTo>
                    <a:pt x="1563648" y="1859"/>
                    <a:pt x="1134945" y="3718"/>
                    <a:pt x="802887" y="81776"/>
                  </a:cubicBezTo>
                  <a:cubicBezTo>
                    <a:pt x="470828" y="159835"/>
                    <a:pt x="235414" y="314093"/>
                    <a:pt x="0" y="46835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458FED1B-DAA1-A0FC-BB74-8C3E9FCD3EB2}"/>
              </a:ext>
            </a:extLst>
          </p:cNvPr>
          <p:cNvGrpSpPr/>
          <p:nvPr/>
        </p:nvGrpSpPr>
        <p:grpSpPr>
          <a:xfrm>
            <a:off x="6744021" y="3924203"/>
            <a:ext cx="1992351" cy="2245112"/>
            <a:chOff x="3620429" y="4177990"/>
            <a:chExt cx="1992351" cy="2245112"/>
          </a:xfrm>
        </p:grpSpPr>
        <p:sp>
          <p:nvSpPr>
            <p:cNvPr id="23" name="Freeform: Shape 25">
              <a:extLst>
                <a:ext uri="{FF2B5EF4-FFF2-40B4-BE49-F238E27FC236}">
                  <a16:creationId xmlns:a16="http://schemas.microsoft.com/office/drawing/2014/main" id="{63132729-882F-5E5C-E0EA-2E3B5D21532C}"/>
                </a:ext>
              </a:extLst>
            </p:cNvPr>
            <p:cNvSpPr/>
            <p:nvPr/>
          </p:nvSpPr>
          <p:spPr>
            <a:xfrm>
              <a:off x="3627863" y="4177990"/>
              <a:ext cx="1984917" cy="1784195"/>
            </a:xfrm>
            <a:custGeom>
              <a:avLst/>
              <a:gdLst>
                <a:gd name="connsiteX0" fmla="*/ 0 w 1984917"/>
                <a:gd name="connsiteY0" fmla="*/ 0 h 1784195"/>
                <a:gd name="connsiteX1" fmla="*/ 512957 w 1984917"/>
                <a:gd name="connsiteY1" fmla="*/ 1308410 h 1784195"/>
                <a:gd name="connsiteX2" fmla="*/ 1984917 w 1984917"/>
                <a:gd name="connsiteY2" fmla="*/ 1784195 h 1784195"/>
              </a:gdLst>
              <a:ahLst/>
              <a:cxnLst>
                <a:cxn ang="0">
                  <a:pos x="connsiteX0" y="connsiteY0"/>
                </a:cxn>
                <a:cxn ang="0">
                  <a:pos x="connsiteX1" y="connsiteY1"/>
                </a:cxn>
                <a:cxn ang="0">
                  <a:pos x="connsiteX2" y="connsiteY2"/>
                </a:cxn>
              </a:cxnLst>
              <a:rect l="l" t="t" r="r" b="b"/>
              <a:pathLst>
                <a:path w="1984917" h="1784195">
                  <a:moveTo>
                    <a:pt x="0" y="0"/>
                  </a:moveTo>
                  <a:cubicBezTo>
                    <a:pt x="91069" y="505522"/>
                    <a:pt x="182138" y="1011044"/>
                    <a:pt x="512957" y="1308410"/>
                  </a:cubicBezTo>
                  <a:cubicBezTo>
                    <a:pt x="843777" y="1605776"/>
                    <a:pt x="1414347" y="1694985"/>
                    <a:pt x="1984917" y="178419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6">
              <a:extLst>
                <a:ext uri="{FF2B5EF4-FFF2-40B4-BE49-F238E27FC236}">
                  <a16:creationId xmlns:a16="http://schemas.microsoft.com/office/drawing/2014/main" id="{84D49B8E-D91D-47F4-B32F-25D74A905B9A}"/>
                </a:ext>
              </a:extLst>
            </p:cNvPr>
            <p:cNvSpPr/>
            <p:nvPr/>
          </p:nvSpPr>
          <p:spPr>
            <a:xfrm>
              <a:off x="3620429" y="5954751"/>
              <a:ext cx="1992351" cy="468351"/>
            </a:xfrm>
            <a:custGeom>
              <a:avLst/>
              <a:gdLst>
                <a:gd name="connsiteX0" fmla="*/ 1992351 w 1992351"/>
                <a:gd name="connsiteY0" fmla="*/ 0 h 468351"/>
                <a:gd name="connsiteX1" fmla="*/ 802887 w 1992351"/>
                <a:gd name="connsiteY1" fmla="*/ 81776 h 468351"/>
                <a:gd name="connsiteX2" fmla="*/ 0 w 1992351"/>
                <a:gd name="connsiteY2" fmla="*/ 468351 h 468351"/>
              </a:gdLst>
              <a:ahLst/>
              <a:cxnLst>
                <a:cxn ang="0">
                  <a:pos x="connsiteX0" y="connsiteY0"/>
                </a:cxn>
                <a:cxn ang="0">
                  <a:pos x="connsiteX1" y="connsiteY1"/>
                </a:cxn>
                <a:cxn ang="0">
                  <a:pos x="connsiteX2" y="connsiteY2"/>
                </a:cxn>
              </a:cxnLst>
              <a:rect l="l" t="t" r="r" b="b"/>
              <a:pathLst>
                <a:path w="1992351" h="468351">
                  <a:moveTo>
                    <a:pt x="1992351" y="0"/>
                  </a:moveTo>
                  <a:cubicBezTo>
                    <a:pt x="1563648" y="1859"/>
                    <a:pt x="1134945" y="3718"/>
                    <a:pt x="802887" y="81776"/>
                  </a:cubicBezTo>
                  <a:cubicBezTo>
                    <a:pt x="470828" y="159835"/>
                    <a:pt x="235414" y="314093"/>
                    <a:pt x="0" y="46835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71DCE282-BA99-B099-55DD-3EAF6B7E38C4}"/>
              </a:ext>
            </a:extLst>
          </p:cNvPr>
          <p:cNvSpPr txBox="1"/>
          <p:nvPr/>
        </p:nvSpPr>
        <p:spPr>
          <a:xfrm>
            <a:off x="3806130" y="6364224"/>
            <a:ext cx="1161408" cy="369332"/>
          </a:xfrm>
          <a:prstGeom prst="rect">
            <a:avLst/>
          </a:prstGeom>
          <a:solidFill>
            <a:schemeClr val="bg1"/>
          </a:solidFill>
        </p:spPr>
        <p:txBody>
          <a:bodyPr wrap="none" rtlCol="0">
            <a:spAutoFit/>
          </a:bodyPr>
          <a:lstStyle/>
          <a:p>
            <a:r>
              <a:rPr lang="en-US" i="1" dirty="0"/>
              <a:t>Oleg </a:t>
            </a:r>
            <a:r>
              <a:rPr lang="en-US" i="1" dirty="0" err="1"/>
              <a:t>Eyser</a:t>
            </a:r>
            <a:endParaRPr lang="en-US" i="1" dirty="0"/>
          </a:p>
        </p:txBody>
      </p:sp>
    </p:spTree>
    <p:extLst>
      <p:ext uri="{BB962C8B-B14F-4D97-AF65-F5344CB8AC3E}">
        <p14:creationId xmlns:p14="http://schemas.microsoft.com/office/powerpoint/2010/main" val="3483225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7D014-7899-ED26-2E36-B95126B05E2E}"/>
              </a:ext>
            </a:extLst>
          </p:cNvPr>
          <p:cNvSpPr>
            <a:spLocks noGrp="1"/>
          </p:cNvSpPr>
          <p:nvPr>
            <p:ph type="title"/>
          </p:nvPr>
        </p:nvSpPr>
        <p:spPr/>
        <p:txBody>
          <a:bodyPr/>
          <a:lstStyle/>
          <a:p>
            <a:r>
              <a:rPr lang="en-US" dirty="0"/>
              <a:t>Beam Heating of Target Material</a:t>
            </a:r>
          </a:p>
        </p:txBody>
      </p:sp>
      <p:sp>
        <p:nvSpPr>
          <p:cNvPr id="4" name="Slide Number Placeholder 3">
            <a:extLst>
              <a:ext uri="{FF2B5EF4-FFF2-40B4-BE49-F238E27FC236}">
                <a16:creationId xmlns:a16="http://schemas.microsoft.com/office/drawing/2014/main" id="{3B04C57C-9B74-6E4B-79CD-3295F4D5B210}"/>
              </a:ext>
            </a:extLst>
          </p:cNvPr>
          <p:cNvSpPr>
            <a:spLocks noGrp="1"/>
          </p:cNvSpPr>
          <p:nvPr>
            <p:ph type="sldNum" sz="quarter" idx="12"/>
          </p:nvPr>
        </p:nvSpPr>
        <p:spPr/>
        <p:txBody>
          <a:bodyPr/>
          <a:lstStyle/>
          <a:p>
            <a:fld id="{893C5830-40F3-F04E-B2E3-10E6672BA8FF}" type="slidenum">
              <a:rPr lang="en-US" smtClean="0"/>
              <a:pPr/>
              <a:t>8</a:t>
            </a:fld>
            <a:endParaRPr lang="en-US"/>
          </a:p>
        </p:txBody>
      </p:sp>
      <p:pic>
        <p:nvPicPr>
          <p:cNvPr id="5" name="Picture 4">
            <a:extLst>
              <a:ext uri="{FF2B5EF4-FFF2-40B4-BE49-F238E27FC236}">
                <a16:creationId xmlns:a16="http://schemas.microsoft.com/office/drawing/2014/main" id="{6809CE00-58DF-2BEC-65AE-1511316C0D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9778" y="1498350"/>
            <a:ext cx="4774834" cy="4858001"/>
          </a:xfrm>
          <a:prstGeom prst="rect">
            <a:avLst/>
          </a:prstGeom>
        </p:spPr>
      </p:pic>
      <p:pic>
        <p:nvPicPr>
          <p:cNvPr id="6" name="Picture 5">
            <a:extLst>
              <a:ext uri="{FF2B5EF4-FFF2-40B4-BE49-F238E27FC236}">
                <a16:creationId xmlns:a16="http://schemas.microsoft.com/office/drawing/2014/main" id="{9C00D8E1-5BC8-F522-E1F1-1ED6E6F4D5FB}"/>
              </a:ext>
            </a:extLst>
          </p:cNvPr>
          <p:cNvPicPr>
            <a:picLocks noChangeAspect="1"/>
          </p:cNvPicPr>
          <p:nvPr/>
        </p:nvPicPr>
        <p:blipFill>
          <a:blip r:embed="rId3"/>
          <a:stretch>
            <a:fillRect/>
          </a:stretch>
        </p:blipFill>
        <p:spPr>
          <a:xfrm>
            <a:off x="197497" y="1638668"/>
            <a:ext cx="3924502" cy="4858000"/>
          </a:xfrm>
          <a:prstGeom prst="rect">
            <a:avLst/>
          </a:prstGeom>
        </p:spPr>
      </p:pic>
      <p:sp>
        <p:nvSpPr>
          <p:cNvPr id="7" name="TextBox 6">
            <a:extLst>
              <a:ext uri="{FF2B5EF4-FFF2-40B4-BE49-F238E27FC236}">
                <a16:creationId xmlns:a16="http://schemas.microsoft.com/office/drawing/2014/main" id="{AFFB0D16-90AA-9BC0-144E-F4D80BBE64A6}"/>
              </a:ext>
            </a:extLst>
          </p:cNvPr>
          <p:cNvSpPr txBox="1"/>
          <p:nvPr/>
        </p:nvSpPr>
        <p:spPr>
          <a:xfrm>
            <a:off x="235269" y="1163180"/>
            <a:ext cx="3290644" cy="369332"/>
          </a:xfrm>
          <a:prstGeom prst="rect">
            <a:avLst/>
          </a:prstGeom>
          <a:noFill/>
        </p:spPr>
        <p:txBody>
          <a:bodyPr wrap="none" rtlCol="0">
            <a:spAutoFit/>
          </a:bodyPr>
          <a:lstStyle/>
          <a:p>
            <a:r>
              <a:rPr lang="en-US" b="1" baseline="30000" dirty="0">
                <a:solidFill>
                  <a:schemeClr val="tx1">
                    <a:lumMod val="50000"/>
                    <a:lumOff val="50000"/>
                  </a:schemeClr>
                </a:solidFill>
              </a:rPr>
              <a:t>*</a:t>
            </a:r>
            <a:r>
              <a:rPr lang="en-US" b="1" dirty="0">
                <a:solidFill>
                  <a:schemeClr val="tx1">
                    <a:lumMod val="50000"/>
                    <a:lumOff val="50000"/>
                  </a:schemeClr>
                </a:solidFill>
              </a:rPr>
              <a:t>Calculation by Peter </a:t>
            </a:r>
            <a:r>
              <a:rPr lang="en-US" b="1" dirty="0" err="1">
                <a:solidFill>
                  <a:schemeClr val="tx1">
                    <a:lumMod val="50000"/>
                    <a:lumOff val="50000"/>
                  </a:schemeClr>
                </a:solidFill>
              </a:rPr>
              <a:t>Thieberger</a:t>
            </a:r>
            <a:endParaRPr lang="en-US" b="1" dirty="0">
              <a:solidFill>
                <a:schemeClr val="tx1">
                  <a:lumMod val="50000"/>
                  <a:lumOff val="50000"/>
                </a:schemeClr>
              </a:solidFill>
            </a:endParaRPr>
          </a:p>
        </p:txBody>
      </p:sp>
      <p:sp>
        <p:nvSpPr>
          <p:cNvPr id="8" name="TextBox 7">
            <a:extLst>
              <a:ext uri="{FF2B5EF4-FFF2-40B4-BE49-F238E27FC236}">
                <a16:creationId xmlns:a16="http://schemas.microsoft.com/office/drawing/2014/main" id="{E0C252F6-6F9C-8337-539A-FCED8FC0A809}"/>
              </a:ext>
            </a:extLst>
          </p:cNvPr>
          <p:cNvSpPr txBox="1"/>
          <p:nvPr/>
        </p:nvSpPr>
        <p:spPr>
          <a:xfrm>
            <a:off x="6108008" y="1572874"/>
            <a:ext cx="1508426" cy="369332"/>
          </a:xfrm>
          <a:prstGeom prst="rect">
            <a:avLst/>
          </a:prstGeom>
          <a:noFill/>
        </p:spPr>
        <p:txBody>
          <a:bodyPr wrap="none" rtlCol="0">
            <a:spAutoFit/>
          </a:bodyPr>
          <a:lstStyle/>
          <a:p>
            <a:pPr algn="ctr"/>
            <a:r>
              <a:rPr lang="en-US" dirty="0"/>
              <a:t>EIC conditions</a:t>
            </a:r>
          </a:p>
        </p:txBody>
      </p:sp>
      <p:sp>
        <p:nvSpPr>
          <p:cNvPr id="9" name="Rectangle 8">
            <a:extLst>
              <a:ext uri="{FF2B5EF4-FFF2-40B4-BE49-F238E27FC236}">
                <a16:creationId xmlns:a16="http://schemas.microsoft.com/office/drawing/2014/main" id="{D7590AEC-1EAD-A448-78CB-9491F8E8362B}"/>
              </a:ext>
            </a:extLst>
          </p:cNvPr>
          <p:cNvSpPr/>
          <p:nvPr/>
        </p:nvSpPr>
        <p:spPr>
          <a:xfrm>
            <a:off x="2693809" y="1757540"/>
            <a:ext cx="594360" cy="38039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7B576BD-480D-9ED0-BDA5-79B04989A9BA}"/>
              </a:ext>
            </a:extLst>
          </p:cNvPr>
          <p:cNvSpPr txBox="1"/>
          <p:nvPr/>
        </p:nvSpPr>
        <p:spPr>
          <a:xfrm>
            <a:off x="3803904" y="6364224"/>
            <a:ext cx="1161408" cy="369332"/>
          </a:xfrm>
          <a:prstGeom prst="rect">
            <a:avLst/>
          </a:prstGeom>
          <a:solidFill>
            <a:schemeClr val="bg1"/>
          </a:solidFill>
        </p:spPr>
        <p:txBody>
          <a:bodyPr wrap="none" rtlCol="0">
            <a:spAutoFit/>
          </a:bodyPr>
          <a:lstStyle/>
          <a:p>
            <a:r>
              <a:rPr lang="en-US" i="1" dirty="0"/>
              <a:t>Oleg </a:t>
            </a:r>
            <a:r>
              <a:rPr lang="en-US" i="1" dirty="0" err="1"/>
              <a:t>Eyser</a:t>
            </a:r>
            <a:endParaRPr lang="en-US" i="1" dirty="0"/>
          </a:p>
        </p:txBody>
      </p:sp>
    </p:spTree>
    <p:extLst>
      <p:ext uri="{BB962C8B-B14F-4D97-AF65-F5344CB8AC3E}">
        <p14:creationId xmlns:p14="http://schemas.microsoft.com/office/powerpoint/2010/main" val="3932370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F8B35-AAFC-02BC-4421-2654ADFBBC1B}"/>
              </a:ext>
            </a:extLst>
          </p:cNvPr>
          <p:cNvSpPr>
            <a:spLocks noGrp="1"/>
          </p:cNvSpPr>
          <p:nvPr>
            <p:ph type="title"/>
          </p:nvPr>
        </p:nvSpPr>
        <p:spPr/>
        <p:txBody>
          <a:bodyPr>
            <a:noAutofit/>
          </a:bodyPr>
          <a:lstStyle/>
          <a:p>
            <a:r>
              <a:rPr lang="en-US" sz="3600" dirty="0"/>
              <a:t>Hadron Polarimetry R&amp;D - Backgrounds</a:t>
            </a:r>
          </a:p>
        </p:txBody>
      </p:sp>
      <p:sp>
        <p:nvSpPr>
          <p:cNvPr id="4" name="Slide Number Placeholder 3">
            <a:extLst>
              <a:ext uri="{FF2B5EF4-FFF2-40B4-BE49-F238E27FC236}">
                <a16:creationId xmlns:a16="http://schemas.microsoft.com/office/drawing/2014/main" id="{E0417965-24AE-4A99-F1A0-4CEB1DCBB5E2}"/>
              </a:ext>
            </a:extLst>
          </p:cNvPr>
          <p:cNvSpPr>
            <a:spLocks noGrp="1"/>
          </p:cNvSpPr>
          <p:nvPr>
            <p:ph type="sldNum" sz="quarter" idx="12"/>
          </p:nvPr>
        </p:nvSpPr>
        <p:spPr/>
        <p:txBody>
          <a:bodyPr/>
          <a:lstStyle/>
          <a:p>
            <a:fld id="{893C5830-40F3-F04E-B2E3-10E6672BA8FF}" type="slidenum">
              <a:rPr lang="en-US" smtClean="0"/>
              <a:pPr/>
              <a:t>9</a:t>
            </a:fld>
            <a:endParaRPr lang="en-US"/>
          </a:p>
        </p:txBody>
      </p:sp>
      <p:pic>
        <p:nvPicPr>
          <p:cNvPr id="5" name="Picture 4">
            <a:extLst>
              <a:ext uri="{FF2B5EF4-FFF2-40B4-BE49-F238E27FC236}">
                <a16:creationId xmlns:a16="http://schemas.microsoft.com/office/drawing/2014/main" id="{898D0068-EEB3-428F-847F-EE817A00A895}"/>
              </a:ext>
            </a:extLst>
          </p:cNvPr>
          <p:cNvPicPr>
            <a:picLocks noChangeAspect="1"/>
          </p:cNvPicPr>
          <p:nvPr/>
        </p:nvPicPr>
        <p:blipFill>
          <a:blip r:embed="rId2"/>
          <a:stretch>
            <a:fillRect/>
          </a:stretch>
        </p:blipFill>
        <p:spPr>
          <a:xfrm>
            <a:off x="5001673" y="3512545"/>
            <a:ext cx="3739493" cy="2843806"/>
          </a:xfrm>
          <a:prstGeom prst="rect">
            <a:avLst/>
          </a:prstGeom>
        </p:spPr>
      </p:pic>
      <p:pic>
        <p:nvPicPr>
          <p:cNvPr id="7" name="Picture 6">
            <a:extLst>
              <a:ext uri="{FF2B5EF4-FFF2-40B4-BE49-F238E27FC236}">
                <a16:creationId xmlns:a16="http://schemas.microsoft.com/office/drawing/2014/main" id="{32FB97AB-FB22-254B-3334-0C4B3801952E}"/>
              </a:ext>
            </a:extLst>
          </p:cNvPr>
          <p:cNvPicPr>
            <a:picLocks noChangeAspect="1"/>
          </p:cNvPicPr>
          <p:nvPr/>
        </p:nvPicPr>
        <p:blipFill>
          <a:blip r:embed="rId3"/>
          <a:stretch>
            <a:fillRect/>
          </a:stretch>
        </p:blipFill>
        <p:spPr>
          <a:xfrm>
            <a:off x="340773" y="1142892"/>
            <a:ext cx="4660900" cy="3530600"/>
          </a:xfrm>
          <a:prstGeom prst="rect">
            <a:avLst/>
          </a:prstGeom>
        </p:spPr>
      </p:pic>
      <p:sp>
        <p:nvSpPr>
          <p:cNvPr id="9" name="TextBox 8">
            <a:extLst>
              <a:ext uri="{FF2B5EF4-FFF2-40B4-BE49-F238E27FC236}">
                <a16:creationId xmlns:a16="http://schemas.microsoft.com/office/drawing/2014/main" id="{2C2E3259-7AAB-664B-5530-67B863F93E50}"/>
              </a:ext>
            </a:extLst>
          </p:cNvPr>
          <p:cNvSpPr txBox="1"/>
          <p:nvPr/>
        </p:nvSpPr>
        <p:spPr>
          <a:xfrm>
            <a:off x="4844950" y="1506520"/>
            <a:ext cx="4052939" cy="1477328"/>
          </a:xfrm>
          <a:prstGeom prst="rect">
            <a:avLst/>
          </a:prstGeom>
          <a:noFill/>
        </p:spPr>
        <p:txBody>
          <a:bodyPr wrap="square" rtlCol="0">
            <a:spAutoFit/>
          </a:bodyPr>
          <a:lstStyle/>
          <a:p>
            <a:r>
              <a:rPr lang="en-US" dirty="0"/>
              <a:t>Use multi-layer detectors to tag fast, high energy particles </a:t>
            </a:r>
            <a:r>
              <a:rPr lang="en-US" dirty="0">
                <a:sym typeface="Wingdings" pitchFamily="2" charset="2"/>
              </a:rPr>
              <a:t> backgrounds</a:t>
            </a:r>
          </a:p>
          <a:p>
            <a:endParaRPr lang="en-US" dirty="0">
              <a:sym typeface="Wingdings" pitchFamily="2" charset="2"/>
            </a:endParaRPr>
          </a:p>
          <a:p>
            <a:r>
              <a:rPr lang="en-US" dirty="0">
                <a:sym typeface="Wingdings" pitchFamily="2" charset="2"/>
              </a:rPr>
              <a:t> Reduce reliance on time-</a:t>
            </a:r>
            <a:r>
              <a:rPr lang="en-US" dirty="0" err="1">
                <a:sym typeface="Wingdings" pitchFamily="2" charset="2"/>
              </a:rPr>
              <a:t>adc</a:t>
            </a:r>
            <a:r>
              <a:rPr lang="en-US" dirty="0">
                <a:sym typeface="Wingdings" pitchFamily="2" charset="2"/>
              </a:rPr>
              <a:t> correlation</a:t>
            </a:r>
            <a:endParaRPr lang="en-US" dirty="0"/>
          </a:p>
        </p:txBody>
      </p:sp>
      <p:sp>
        <p:nvSpPr>
          <p:cNvPr id="10" name="TextBox 9">
            <a:extLst>
              <a:ext uri="{FF2B5EF4-FFF2-40B4-BE49-F238E27FC236}">
                <a16:creationId xmlns:a16="http://schemas.microsoft.com/office/drawing/2014/main" id="{16E95A5F-C240-1CA7-5962-8193D86C2CC7}"/>
              </a:ext>
            </a:extLst>
          </p:cNvPr>
          <p:cNvSpPr txBox="1"/>
          <p:nvPr/>
        </p:nvSpPr>
        <p:spPr>
          <a:xfrm>
            <a:off x="1597572" y="5145589"/>
            <a:ext cx="2714526" cy="369332"/>
          </a:xfrm>
          <a:prstGeom prst="rect">
            <a:avLst/>
          </a:prstGeom>
          <a:noFill/>
        </p:spPr>
        <p:txBody>
          <a:bodyPr wrap="none" rtlCol="0">
            <a:spAutoFit/>
          </a:bodyPr>
          <a:lstStyle/>
          <a:p>
            <a:r>
              <a:rPr lang="en-US" dirty="0"/>
              <a:t>Present detectors too thick</a:t>
            </a:r>
          </a:p>
        </p:txBody>
      </p:sp>
      <p:sp>
        <p:nvSpPr>
          <p:cNvPr id="11" name="TextBox 10">
            <a:extLst>
              <a:ext uri="{FF2B5EF4-FFF2-40B4-BE49-F238E27FC236}">
                <a16:creationId xmlns:a16="http://schemas.microsoft.com/office/drawing/2014/main" id="{EC1F080B-3686-D357-0AC8-BD2BBB1EE0EC}"/>
              </a:ext>
            </a:extLst>
          </p:cNvPr>
          <p:cNvSpPr txBox="1"/>
          <p:nvPr/>
        </p:nvSpPr>
        <p:spPr>
          <a:xfrm>
            <a:off x="3803904" y="6364224"/>
            <a:ext cx="1401666" cy="369332"/>
          </a:xfrm>
          <a:prstGeom prst="rect">
            <a:avLst/>
          </a:prstGeom>
          <a:solidFill>
            <a:schemeClr val="bg1"/>
          </a:solidFill>
        </p:spPr>
        <p:txBody>
          <a:bodyPr wrap="none" rtlCol="0">
            <a:spAutoFit/>
          </a:bodyPr>
          <a:lstStyle/>
          <a:p>
            <a:r>
              <a:rPr lang="en-US" i="1" dirty="0"/>
              <a:t>Bill </a:t>
            </a:r>
            <a:r>
              <a:rPr lang="en-US" i="1" dirty="0" err="1"/>
              <a:t>Schmidke</a:t>
            </a:r>
            <a:endParaRPr lang="en-US" i="1" dirty="0"/>
          </a:p>
        </p:txBody>
      </p:sp>
    </p:spTree>
    <p:extLst>
      <p:ext uri="{BB962C8B-B14F-4D97-AF65-F5344CB8AC3E}">
        <p14:creationId xmlns:p14="http://schemas.microsoft.com/office/powerpoint/2010/main" val="26886935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BNL-TJNAF March 11 Meeting DRAFTv3.pptx" id="{46AF6D6A-4294-4B22-94CD-AA52460A2916}" vid="{4162AC15-BCCC-4400-91DD-5CAEFA6AE1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6E8B2D47CCED48A8E0E46DEC2DF7DE" ma:contentTypeVersion="8" ma:contentTypeDescription="Create a new document." ma:contentTypeScope="" ma:versionID="95ae91965030ce40b2c842131efe8a17">
  <xsd:schema xmlns:xsd="http://www.w3.org/2001/XMLSchema" xmlns:xs="http://www.w3.org/2001/XMLSchema" xmlns:p="http://schemas.microsoft.com/office/2006/metadata/properties" xmlns:ns2="a6aa962e-91a0-4bf4-a698-47ecd2980171" targetNamespace="http://schemas.microsoft.com/office/2006/metadata/properties" ma:root="true" ma:fieldsID="5f9057cadcf397c67ebc364b43088db6" ns2:_="">
    <xsd:import namespace="a6aa962e-91a0-4bf4-a698-47ecd2980171"/>
    <xsd:element name="properties">
      <xsd:complexType>
        <xsd:sequence>
          <xsd:element name="documentManagement">
            <xsd:complexType>
              <xsd:all>
                <xsd:element ref="ns2:_x0023_" minOccurs="0"/>
                <xsd:element ref="ns2:MediaServiceMetadata" minOccurs="0"/>
                <xsd:element ref="ns2:MediaServiceFastMetadata" minOccurs="0"/>
                <xsd:element ref="ns2:Presenter_x0028_s_x0029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aa962e-91a0-4bf4-a698-47ecd2980171" elementFormDefault="qualified">
    <xsd:import namespace="http://schemas.microsoft.com/office/2006/documentManagement/types"/>
    <xsd:import namespace="http://schemas.microsoft.com/office/infopath/2007/PartnerControls"/>
    <xsd:element name="_x0023_" ma:index="8" nillable="true" ma:displayName="#" ma:format="Dropdown" ma:internalName="_x0023_" ma:percentage="FALSE">
      <xsd:simpleType>
        <xsd:restriction base="dms:Number"/>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Presenter_x0028_s_x0029_" ma:index="11" nillable="true" ma:displayName="Presenter(s)" ma:format="Dropdown" ma:internalName="Presenter_x0028_s_x0029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023_ xmlns="a6aa962e-91a0-4bf4-a698-47ecd2980171">11</_x0023_>
    <Presenter_x0028_s_x0029_ xmlns="a6aa962e-91a0-4bf4-a698-47ecd2980171">O. Eyser/D. Gaskell</Presenter_x0028_s_x0029_>
  </documentManagement>
</p:properties>
</file>

<file path=customXml/itemProps1.xml><?xml version="1.0" encoding="utf-8"?>
<ds:datastoreItem xmlns:ds="http://schemas.openxmlformats.org/officeDocument/2006/customXml" ds:itemID="{9DF5CC8D-D5D4-46AE-BC87-A9F5EE92E875}">
  <ds:schemaRefs>
    <ds:schemaRef ds:uri="http://schemas.microsoft.com/sharepoint/v3/contenttype/forms"/>
  </ds:schemaRefs>
</ds:datastoreItem>
</file>

<file path=customXml/itemProps2.xml><?xml version="1.0" encoding="utf-8"?>
<ds:datastoreItem xmlns:ds="http://schemas.openxmlformats.org/officeDocument/2006/customXml" ds:itemID="{CBB70908-7F17-41F4-AC3F-6B59332A2D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aa962e-91a0-4bf4-a698-47ecd29801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E98C05-5760-4FD2-B85E-2A9CB1A90B2B}">
  <ds:schemaRefs>
    <ds:schemaRef ds:uri="044ae1f2-ed8d-456f-9aad-c49fc5d202f7"/>
    <ds:schemaRef ds:uri="db13f367-cce8-4835-ba09-df0cdb443d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6aa962e-91a0-4bf4-a698-47ecd2980171"/>
  </ds:schemaRefs>
</ds:datastoreItem>
</file>

<file path=docProps/app.xml><?xml version="1.0" encoding="utf-8"?>
<Properties xmlns="http://schemas.openxmlformats.org/officeDocument/2006/extended-properties" xmlns:vt="http://schemas.openxmlformats.org/officeDocument/2006/docPropsVTypes">
  <Template>NP-BNL-TJNAF March 11 Meeting Templatev2</Template>
  <TotalTime>8452</TotalTime>
  <Words>2257</Words>
  <Application>Microsoft Macintosh PowerPoint</Application>
  <PresentationFormat>On-screen Show (4:3)</PresentationFormat>
  <Paragraphs>288</Paragraphs>
  <Slides>29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Cambria Math</vt:lpstr>
      <vt:lpstr>Courier New</vt:lpstr>
      <vt:lpstr>Wingdings</vt:lpstr>
      <vt:lpstr>Office Theme</vt:lpstr>
      <vt:lpstr>EIC Polarimetry Summary </vt:lpstr>
      <vt:lpstr>EIC Polarimetry Technical Status Review</vt:lpstr>
      <vt:lpstr>Agenda</vt:lpstr>
      <vt:lpstr>Hadron Polarimetry</vt:lpstr>
      <vt:lpstr>IR-4 Layout</vt:lpstr>
      <vt:lpstr>Hadron Polarimetry</vt:lpstr>
      <vt:lpstr>From RHIC to EIC</vt:lpstr>
      <vt:lpstr>Beam Heating of Target Material</vt:lpstr>
      <vt:lpstr>Hadron Polarimetry R&amp;D - Backgrounds</vt:lpstr>
      <vt:lpstr>Hadron Polarimetry R&amp;D - Tagging</vt:lpstr>
      <vt:lpstr>Electron Polarimetry</vt:lpstr>
      <vt:lpstr>ESR Compton Polarimeter</vt:lpstr>
      <vt:lpstr>Polarization components at ESR Compton</vt:lpstr>
      <vt:lpstr>RCS Compton Polarimeter</vt:lpstr>
      <vt:lpstr>PowerPoint Presentation</vt:lpstr>
      <vt:lpstr>Backgrounds</vt:lpstr>
      <vt:lpstr>Summary of recommendations</vt:lpstr>
      <vt:lpstr>PowerPoint Presentation</vt:lpstr>
      <vt:lpstr>PowerPoint Presentation</vt:lpstr>
      <vt:lpstr>Extra</vt:lpstr>
      <vt:lpstr>Recommendations (Hadron Polarimetry)</vt:lpstr>
      <vt:lpstr>Recommendations (Hadron Polarimetry)</vt:lpstr>
      <vt:lpstr>Recommendations (Electron Polarimetry)</vt:lpstr>
      <vt:lpstr>HJET Polarimeter</vt:lpstr>
      <vt:lpstr>pC polarimetry:</vt:lpstr>
      <vt:lpstr>3He polarimetry:</vt:lpstr>
      <vt:lpstr>(Deuteron beams):</vt:lpstr>
      <vt:lpstr>ESR polarimetry</vt:lpstr>
      <vt:lpstr>RCS polarimeter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Electron Ion Collider Planning Update NP-BNL-TJNAF</dc:title>
  <dc:creator>Hatton, Diane</dc:creator>
  <cp:lastModifiedBy>Dave Gaskell</cp:lastModifiedBy>
  <cp:revision>55</cp:revision>
  <cp:lastPrinted>2023-01-12T20:28:16Z</cp:lastPrinted>
  <dcterms:created xsi:type="dcterms:W3CDTF">2020-03-08T15:15:52Z</dcterms:created>
  <dcterms:modified xsi:type="dcterms:W3CDTF">2023-01-27T14:57:11Z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0x010100876E8B2D47CCED48A8E0E46DEC2DF7DE</vt:lpwstr>
  </property>
  <property fmtid="{D5CDD505-2E9C-101B-9397-08002B2CF9AE}" pid="3" name="Order">
    <vt:r8>39700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Presenter">
    <vt:lpwstr/>
  </property>
</Properties>
</file>