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8" r:id="rId2"/>
  </p:sldMasterIdLst>
  <p:notesMasterIdLst>
    <p:notesMasterId r:id="rId16"/>
  </p:notesMasterIdLst>
  <p:handoutMasterIdLst>
    <p:handoutMasterId r:id="rId17"/>
  </p:handoutMasterIdLst>
  <p:sldIdLst>
    <p:sldId id="256" r:id="rId3"/>
    <p:sldId id="4747" r:id="rId4"/>
    <p:sldId id="4748" r:id="rId5"/>
    <p:sldId id="4750" r:id="rId6"/>
    <p:sldId id="4749" r:id="rId7"/>
    <p:sldId id="4733" r:id="rId8"/>
    <p:sldId id="4740" r:id="rId9"/>
    <p:sldId id="4751" r:id="rId10"/>
    <p:sldId id="4746" r:id="rId11"/>
    <p:sldId id="4752" r:id="rId12"/>
    <p:sldId id="4743" r:id="rId13"/>
    <p:sldId id="3852" r:id="rId14"/>
    <p:sldId id="268" r:id="rId15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9F8EC"/>
    <a:srgbClr val="EFEABA"/>
    <a:srgbClr val="A053AD"/>
    <a:srgbClr val="FF2600"/>
    <a:srgbClr val="0000DB"/>
    <a:srgbClr val="0000FF"/>
    <a:srgbClr val="FF9300"/>
    <a:srgbClr val="008F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28" autoAdjust="0"/>
    <p:restoredTop sz="95332" autoAdjust="0"/>
  </p:normalViewPr>
  <p:slideViewPr>
    <p:cSldViewPr snapToGrid="0" snapToObjects="1">
      <p:cViewPr varScale="1">
        <p:scale>
          <a:sx n="219" d="100"/>
          <a:sy n="219" d="100"/>
        </p:scale>
        <p:origin x="128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2/10/23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898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2692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8058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4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676960"/>
            <a:ext cx="2057400" cy="178757"/>
          </a:xfrm>
        </p:spPr>
        <p:txBody>
          <a:bodyPr/>
          <a:lstStyle>
            <a:lvl1pPr algn="r">
              <a:defRPr sz="8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676960"/>
            <a:ext cx="3086100" cy="178758"/>
          </a:xfrm>
        </p:spPr>
        <p:txBody>
          <a:bodyPr/>
          <a:lstStyle>
            <a:lvl1pPr>
              <a:defRPr sz="800">
                <a:latin typeface="+mj-lt"/>
                <a:cs typeface="Comic Sans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76960"/>
            <a:ext cx="2057400" cy="178758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671287"/>
            <a:ext cx="2057400" cy="191030"/>
          </a:xfrm>
        </p:spPr>
        <p:txBody>
          <a:bodyPr/>
          <a:lstStyle>
            <a:lvl1pPr algn="r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664687"/>
            <a:ext cx="3086100" cy="191030"/>
          </a:xfrm>
        </p:spPr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79747"/>
            <a:ext cx="2057400" cy="191030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663085"/>
            <a:ext cx="2057400" cy="194915"/>
          </a:xfrm>
        </p:spPr>
        <p:txBody>
          <a:bodyPr/>
          <a:lstStyle>
            <a:lvl1pPr algn="r">
              <a:defRPr sz="8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652413"/>
            <a:ext cx="3086100" cy="194915"/>
          </a:xfrm>
        </p:spPr>
        <p:txBody>
          <a:bodyPr/>
          <a:lstStyle>
            <a:lvl1pPr>
              <a:defRPr sz="8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63085"/>
            <a:ext cx="2057400" cy="194915"/>
          </a:xfrm>
        </p:spPr>
        <p:txBody>
          <a:bodyPr/>
          <a:lstStyle>
            <a:lvl1pPr algn="l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61403" y="6323012"/>
            <a:ext cx="381000" cy="471487"/>
          </a:xfrm>
        </p:spPr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317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4149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053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93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702354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499" y="6323012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 userDrawn="1"/>
        </p:nvSpPr>
        <p:spPr>
          <a:xfrm>
            <a:off x="3384331" y="6429374"/>
            <a:ext cx="3363310" cy="4117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EIC Status Update for the CERN Council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1"/>
          <p:cNvSpPr txBox="1">
            <a:spLocks/>
          </p:cNvSpPr>
          <p:nvPr userDrawn="1"/>
        </p:nvSpPr>
        <p:spPr>
          <a:xfrm>
            <a:off x="7080534" y="6429374"/>
            <a:ext cx="168246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November 24, 2021</a:t>
            </a:r>
          </a:p>
        </p:txBody>
      </p:sp>
    </p:spTree>
    <p:extLst>
      <p:ext uri="{BB962C8B-B14F-4D97-AF65-F5344CB8AC3E}">
        <p14:creationId xmlns:p14="http://schemas.microsoft.com/office/powerpoint/2010/main" val="152818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ndico.bnl.gov/event/17621/contributions/70622/subcontributions/2130/attachments/45447/76682/230110_Backgrounds_ReyCruzTorres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nl.gov/EPIC/index.php?title=Project_Information#Documents%3A" TargetMode="External"/><Relationship Id="rId2" Type="http://schemas.openxmlformats.org/officeDocument/2006/relationships/hyperlink" Target="https://wiki.bnl.gov/EPIC/index.php?title=Project_Inform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45E5-B96D-4C8D-947E-45F782E41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690" y="1654052"/>
            <a:ext cx="6273085" cy="1774948"/>
          </a:xfrm>
        </p:spPr>
        <p:txBody>
          <a:bodyPr>
            <a:normAutofit/>
          </a:bodyPr>
          <a:lstStyle/>
          <a:p>
            <a:r>
              <a:rPr lang="en-US" dirty="0"/>
              <a:t>EIC Project Update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1F55E-30EE-4C1A-8892-83A289C0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9422" y="3429000"/>
            <a:ext cx="5230906" cy="198056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dirty="0">
              <a:effectLst/>
              <a:latin typeface="Arial"/>
              <a:cs typeface="Arial"/>
            </a:endParaRPr>
          </a:p>
          <a:p>
            <a:r>
              <a:rPr lang="en-US" dirty="0">
                <a:effectLst/>
              </a:rPr>
              <a:t>Elke </a:t>
            </a:r>
            <a:r>
              <a:rPr lang="en-US" dirty="0" err="1">
                <a:effectLst/>
              </a:rPr>
              <a:t>Aschenauer</a:t>
            </a:r>
            <a:r>
              <a:rPr lang="en-US" dirty="0">
                <a:effectLst/>
              </a:rPr>
              <a:t> and Rolf Ent</a:t>
            </a:r>
          </a:p>
          <a:p>
            <a:pPr>
              <a:lnSpc>
                <a:spcPct val="120000"/>
              </a:lnSpc>
            </a:pPr>
            <a:r>
              <a:rPr lang="en-US" dirty="0">
                <a:effectLst/>
              </a:rPr>
              <a:t>Co-Associate Directors for the Experimental Program</a:t>
            </a:r>
          </a:p>
          <a:p>
            <a:r>
              <a:rPr lang="en-US" dirty="0" err="1">
                <a:effectLst/>
              </a:rPr>
              <a:t>ePIC</a:t>
            </a:r>
            <a:r>
              <a:rPr lang="en-US" dirty="0">
                <a:effectLst/>
              </a:rPr>
              <a:t> Bi-weekly Meeting</a:t>
            </a:r>
          </a:p>
          <a:p>
            <a:r>
              <a:rPr lang="en-US" sz="1400" dirty="0">
                <a:effectLst/>
              </a:rPr>
              <a:t>February 10</a:t>
            </a:r>
            <a:r>
              <a:rPr lang="en-US" sz="1400" baseline="30000" dirty="0">
                <a:effectLst/>
              </a:rPr>
              <a:t>th</a:t>
            </a:r>
            <a:r>
              <a:rPr lang="en-US" sz="1400" dirty="0">
                <a:effectLst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600379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B00D78-5199-364A-89EB-7BAFA8AF7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significant progress since collaboration meeting, see talk by Rey </a:t>
            </a:r>
            <a:r>
              <a:rPr lang="en-US" dirty="0">
                <a:hlinkClick r:id="rId2"/>
              </a:rPr>
              <a:t>https://indico.bnl.gov/event/17621/contributions/70622/subcontributions/2130/attachments/45447/76682/230110_Backgrounds_ReyCruzTorres.pdf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Need urgently information as request by GDI on our behalf of us for approximation of the digitization model, parameterized as zero-suppression threshold, integration time, and noise rate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 </a:t>
            </a:r>
            <a:r>
              <a:rPr lang="en-US" dirty="0">
                <a:solidFill>
                  <a:srgbClr val="0432FF"/>
                </a:solidFill>
              </a:rPr>
              <a:t>see</a:t>
            </a:r>
            <a:r>
              <a:rPr lang="en-US" dirty="0"/>
              <a:t>   https://</a:t>
            </a:r>
            <a:r>
              <a:rPr lang="en-US" dirty="0" err="1"/>
              <a:t>docs.google.com</a:t>
            </a:r>
            <a:r>
              <a:rPr lang="en-US" dirty="0"/>
              <a:t>/spreadsheets/d/1s8oXj36SqIh7TJeHFH89gQ_ayU1_SVEpWQNkx6sETKs/</a:t>
            </a:r>
            <a:r>
              <a:rPr lang="en-US" dirty="0" err="1"/>
              <a:t>edit#gid</a:t>
            </a:r>
            <a:r>
              <a:rPr lang="en-US" dirty="0"/>
              <a:t>=0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4F9C6-06C9-4749-8E75-B80C43BED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6DCCA9-F483-BA4B-92BA-B6627D20D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58BF4E-BEF3-604D-B49D-C203BB6B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on Background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922D6-8B7B-5D47-8A8A-D95C2E214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018" y="1447800"/>
            <a:ext cx="5419259" cy="305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30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6310E-B7F6-F242-A4A1-F3FC6082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276D51-AFB0-FC43-BD7D-929E8E1A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International Engagement DOE, EIC Project, Host Labs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0E86F0-B9DE-764F-A870-CA3F2719B83E}"/>
              </a:ext>
            </a:extLst>
          </p:cNvPr>
          <p:cNvSpPr txBox="1">
            <a:spLocks/>
          </p:cNvSpPr>
          <p:nvPr/>
        </p:nvSpPr>
        <p:spPr>
          <a:xfrm>
            <a:off x="0" y="586952"/>
            <a:ext cx="9144000" cy="6090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432FF"/>
              </a:buClr>
              <a:buFont typeface="Wingdings" charset="2"/>
              <a:buChar char="q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ü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432FF"/>
                </a:solidFill>
              </a:rPr>
              <a:t>EIC International Boards</a:t>
            </a:r>
          </a:p>
          <a:p>
            <a:r>
              <a:rPr lang="en-US" dirty="0"/>
              <a:t>EIC Advisory Board</a:t>
            </a:r>
          </a:p>
          <a:p>
            <a:pPr lvl="1"/>
            <a:r>
              <a:rPr lang="en-US" dirty="0"/>
              <a:t>Includes leaders of international and domestic partner institutions, chaired by </a:t>
            </a:r>
            <a:r>
              <a:rPr lang="en-US" dirty="0" err="1"/>
              <a:t>JLab</a:t>
            </a:r>
            <a:r>
              <a:rPr lang="en-US" dirty="0"/>
              <a:t> Director</a:t>
            </a:r>
          </a:p>
          <a:p>
            <a:pPr lvl="1"/>
            <a:r>
              <a:rPr lang="en-US" dirty="0"/>
              <a:t>BNL Director welcoming new members interested in contributing to the EIC accelerator facility</a:t>
            </a:r>
          </a:p>
          <a:p>
            <a:pPr marL="457200" lvl="1" indent="0">
              <a:buNone/>
            </a:pPr>
            <a:r>
              <a:rPr lang="en-US" dirty="0"/>
              <a:t>Next Meeting: </a:t>
            </a:r>
            <a:r>
              <a:rPr lang="en-US" dirty="0">
                <a:solidFill>
                  <a:srgbClr val="0432FF"/>
                </a:solidFill>
              </a:rPr>
              <a:t>March 9</a:t>
            </a:r>
            <a:r>
              <a:rPr lang="en-US" baseline="30000" dirty="0">
                <a:solidFill>
                  <a:srgbClr val="0432FF"/>
                </a:solidFill>
              </a:rPr>
              <a:t>th</a:t>
            </a:r>
            <a:r>
              <a:rPr lang="en-US" dirty="0">
                <a:solidFill>
                  <a:srgbClr val="0432FF"/>
                </a:solidFill>
              </a:rPr>
              <a:t> 2023</a:t>
            </a:r>
          </a:p>
          <a:p>
            <a:r>
              <a:rPr lang="en-US" dirty="0"/>
              <a:t>Resource Review Board (RRB) for the EIC experiments</a:t>
            </a:r>
          </a:p>
          <a:p>
            <a:pPr lvl="1"/>
            <a:r>
              <a:rPr lang="en-US" dirty="0"/>
              <a:t>Similar to the LHC RRBs, includes funding agency reps</a:t>
            </a:r>
          </a:p>
          <a:p>
            <a:pPr lvl="1"/>
            <a:r>
              <a:rPr lang="en-US" dirty="0"/>
              <a:t>EIC RRB pre-planning meeting October 12-13, 2022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 </a:t>
            </a:r>
            <a:r>
              <a:rPr lang="en-US" dirty="0"/>
              <a:t>EIC RRB meeting in person April 3-4, 2023 on Long Island</a:t>
            </a:r>
          </a:p>
          <a:p>
            <a:pPr lvl="2"/>
            <a:r>
              <a:rPr lang="en-US" dirty="0"/>
              <a:t>Charter is drafted by host labs (BNL &amp; </a:t>
            </a:r>
            <a:r>
              <a:rPr lang="en-US" dirty="0" err="1"/>
              <a:t>JLab</a:t>
            </a:r>
            <a:r>
              <a:rPr lang="en-US" dirty="0"/>
              <a:t>) and one international partner</a:t>
            </a:r>
          </a:p>
          <a:p>
            <a:pPr marL="914400" lvl="2" indent="0">
              <a:buNone/>
            </a:pPr>
            <a:r>
              <a:rPr lang="en-US" dirty="0"/>
              <a:t>     </a:t>
            </a:r>
            <a:r>
              <a:rPr lang="en-US" dirty="0">
                <a:sym typeface="Wingdings" pitchFamily="2" charset="2"/>
              </a:rPr>
              <a:t> will be ratified at the next meeting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Attendance: </a:t>
            </a:r>
            <a:r>
              <a:rPr lang="en-US" dirty="0"/>
              <a:t>one representative by funding agency as member </a:t>
            </a:r>
            <a:r>
              <a:rPr lang="en-US" dirty="0">
                <a:sym typeface="Wingdings" pitchFamily="2" charset="2"/>
              </a:rPr>
              <a:t> can be several agencies per country</a:t>
            </a:r>
          </a:p>
          <a:p>
            <a:pPr marL="914400" lvl="2" indent="0">
              <a:buNone/>
            </a:pPr>
            <a:r>
              <a:rPr lang="en-US" dirty="0">
                <a:sym typeface="Wingdings" pitchFamily="2" charset="2"/>
              </a:rPr>
              <a:t>                         one Principal Investigator per agency as observer</a:t>
            </a:r>
          </a:p>
          <a:p>
            <a:pPr marL="914400" lvl="2" indent="0">
              <a:buNone/>
            </a:pPr>
            <a:r>
              <a:rPr lang="en-US" dirty="0">
                <a:sym typeface="Wingdings" pitchFamily="2" charset="2"/>
              </a:rPr>
              <a:t>	(for this first meeting we invited a handful “extra” countries/agencies as observer)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Excellent response: 7 out of 11 funding agencies responded positive, and we expect a few more. Also 3 out of 6 observing countries will attend, also here further positives are expected.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DOE International Funding agency meetings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had by now several meetings with international funding agency representatives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Most recent one: 11/17/2022 in person in Washington DC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Next one planned late spring 2023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Perhaps also an ad-hoc international funding agency meeting at EICUG/</a:t>
            </a:r>
            <a:r>
              <a:rPr lang="en-US" dirty="0" err="1"/>
              <a:t>ePIC</a:t>
            </a:r>
            <a:r>
              <a:rPr lang="en-US" dirty="0"/>
              <a:t> meeting in Warsaw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Many meetings with individual country representatives, i.e., scientific attaches, funding agency representatives, ……</a:t>
            </a:r>
          </a:p>
        </p:txBody>
      </p:sp>
    </p:spTree>
    <p:extLst>
      <p:ext uri="{BB962C8B-B14F-4D97-AF65-F5344CB8AC3E}">
        <p14:creationId xmlns:p14="http://schemas.microsoft.com/office/powerpoint/2010/main" val="1636539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266601-BE10-40AF-8825-BF9FB1C0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BA1FA-4115-6041-BBB0-D6A901BE4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43"/>
          <a:stretch/>
        </p:blipFill>
        <p:spPr>
          <a:xfrm>
            <a:off x="320807" y="1138065"/>
            <a:ext cx="8481002" cy="42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79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181B6-6C49-5849-A7AA-AD507C858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21047A-4979-B340-84DC-1336E7C3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916DF3-59A8-C24D-9212-15584A6B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Event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637D4-0630-2D4B-8D96-9C59EDEED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74" y="294617"/>
            <a:ext cx="4013880" cy="3012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0194B9-575B-9D4A-90E7-5743BB875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7" y="3478514"/>
            <a:ext cx="4321633" cy="3258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BC7228-94CA-1C4C-A01C-2C48AC273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891" y="1363435"/>
            <a:ext cx="4702432" cy="35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80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1F24C-6318-A540-BC80-BA0CB8BF0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6E3F73-FAA0-FF43-B7F3-958028DE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EE1F3D-EDFC-0C47-8DCA-9F0124F4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Closeout - Detector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78DF61-B3C2-E04E-856C-EE28ABBC6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54" y="3477164"/>
            <a:ext cx="4496696" cy="338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B4704C-24D5-3D42-BB7C-4AEB3A7EC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605" y="3386159"/>
            <a:ext cx="4627395" cy="3471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8A484-6BEC-3D49-BA2E-455315E32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5" y="926918"/>
            <a:ext cx="7601884" cy="2601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3E988-8E11-E241-8010-2C2ADCD6D5FB}"/>
              </a:ext>
            </a:extLst>
          </p:cNvPr>
          <p:cNvSpPr txBox="1"/>
          <p:nvPr/>
        </p:nvSpPr>
        <p:spPr>
          <a:xfrm>
            <a:off x="68313" y="29738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Plenary talk: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1EC7C0-9510-E042-AE88-BF2F804AC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0127"/>
            <a:ext cx="9144000" cy="33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57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BC5128-DF4A-664D-BE00-C65EF0AAE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D62451-8774-0840-99D9-6F989879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3C33CA-8909-6E43-AF4C-112684106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Closeout - Detector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DFB57-A8B4-E34D-B970-47F2C2F98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1"/>
            <a:ext cx="4572000" cy="3421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10FE0C-261F-6342-A5EE-899E62151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572000" cy="3413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2E1595-B362-B243-A691-11798DDE7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597" y="1825120"/>
            <a:ext cx="4572000" cy="34251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033A3A-5C06-5C4A-BE83-ED65F7047781}"/>
              </a:ext>
            </a:extLst>
          </p:cNvPr>
          <p:cNvSpPr/>
          <p:nvPr/>
        </p:nvSpPr>
        <p:spPr>
          <a:xfrm>
            <a:off x="408790" y="1148182"/>
            <a:ext cx="3797449" cy="411678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84EE8E-B9EE-2648-835D-F414C35540D8}"/>
              </a:ext>
            </a:extLst>
          </p:cNvPr>
          <p:cNvSpPr/>
          <p:nvPr/>
        </p:nvSpPr>
        <p:spPr>
          <a:xfrm>
            <a:off x="408789" y="4258934"/>
            <a:ext cx="3797449" cy="302307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C57252-6605-154E-9ABA-1240336523F4}"/>
              </a:ext>
            </a:extLst>
          </p:cNvPr>
          <p:cNvSpPr/>
          <p:nvPr/>
        </p:nvSpPr>
        <p:spPr>
          <a:xfrm>
            <a:off x="4788944" y="3235384"/>
            <a:ext cx="4139903" cy="540550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4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12273A-661A-8B42-B954-B7FE8576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8F7E2C-8507-6443-A36A-11E13052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083B0F-075E-F245-B1A3-13151A07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Closeout - Detector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BB27C-1D20-334B-AC6F-533F5C1FC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6" y="586952"/>
            <a:ext cx="4541384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FAA58F-F5D5-E94B-9D7D-A566FAC81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692" y="1540281"/>
            <a:ext cx="4556692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88E97-D7D5-F64E-A5E2-CF1963077931}"/>
              </a:ext>
            </a:extLst>
          </p:cNvPr>
          <p:cNvSpPr txBox="1"/>
          <p:nvPr/>
        </p:nvSpPr>
        <p:spPr>
          <a:xfrm>
            <a:off x="842934" y="4138956"/>
            <a:ext cx="7458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as a whole was reviewed well</a:t>
            </a:r>
          </a:p>
          <a:p>
            <a:pPr algn="ctr"/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for CD-3A and how to move to CD-2 and CD-3 </a:t>
            </a:r>
          </a:p>
          <a:p>
            <a:pPr algn="ctr"/>
            <a:r>
              <a:rPr lang="en-US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endorsed</a:t>
            </a:r>
          </a:p>
        </p:txBody>
      </p:sp>
    </p:spTree>
    <p:extLst>
      <p:ext uri="{BB962C8B-B14F-4D97-AF65-F5344CB8AC3E}">
        <p14:creationId xmlns:p14="http://schemas.microsoft.com/office/powerpoint/2010/main" val="3400018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6DD156-B186-424A-95C3-BC40E6ED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9ACEB-46F4-3346-A2DD-CA77E723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61E525-522B-1A4A-9EC8-89D51D18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81" y="544"/>
            <a:ext cx="9144000" cy="584669"/>
          </a:xfrm>
        </p:spPr>
        <p:txBody>
          <a:bodyPr/>
          <a:lstStyle/>
          <a:p>
            <a:r>
              <a:rPr lang="en-US" dirty="0"/>
              <a:t>Project Schedule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DE7D179-8996-AB46-AC07-358D2496992E}"/>
              </a:ext>
            </a:extLst>
          </p:cNvPr>
          <p:cNvSpPr/>
          <p:nvPr/>
        </p:nvSpPr>
        <p:spPr>
          <a:xfrm>
            <a:off x="213359" y="2286000"/>
            <a:ext cx="8936729" cy="481584"/>
          </a:xfrm>
          <a:prstGeom prst="rightArrow">
            <a:avLst/>
          </a:prstGeom>
          <a:gradFill flip="none" rotWithShape="1">
            <a:gsLst>
              <a:gs pos="0">
                <a:srgbClr val="0432FF"/>
              </a:gs>
              <a:gs pos="54000">
                <a:srgbClr val="0096FF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9AAC72-045D-864C-A673-802DE8AE2F8C}"/>
              </a:ext>
            </a:extLst>
          </p:cNvPr>
          <p:cNvCxnSpPr>
            <a:cxnSpLocks/>
          </p:cNvCxnSpPr>
          <p:nvPr/>
        </p:nvCxnSpPr>
        <p:spPr>
          <a:xfrm>
            <a:off x="219456" y="2081784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AF44FA9-3FB4-C840-A45C-90D4A5290844}"/>
              </a:ext>
            </a:extLst>
          </p:cNvPr>
          <p:cNvSpPr txBox="1"/>
          <p:nvPr/>
        </p:nvSpPr>
        <p:spPr>
          <a:xfrm>
            <a:off x="-56783" y="1627582"/>
            <a:ext cx="737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CD-0</a:t>
            </a:r>
          </a:p>
          <a:p>
            <a:pPr algn="ctr"/>
            <a:r>
              <a:rPr lang="en-US" sz="1200" dirty="0">
                <a:latin typeface="+mj-lt"/>
              </a:rPr>
              <a:t>12/2019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69E0D3-812D-8641-A1DE-3FAC24DB9DF6}"/>
              </a:ext>
            </a:extLst>
          </p:cNvPr>
          <p:cNvCxnSpPr>
            <a:cxnSpLocks/>
          </p:cNvCxnSpPr>
          <p:nvPr/>
        </p:nvCxnSpPr>
        <p:spPr>
          <a:xfrm>
            <a:off x="1233938" y="2078185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ACC7D00-B0BE-1E48-A9A9-890EFB26794C}"/>
              </a:ext>
            </a:extLst>
          </p:cNvPr>
          <p:cNvSpPr txBox="1"/>
          <p:nvPr/>
        </p:nvSpPr>
        <p:spPr>
          <a:xfrm>
            <a:off x="872353" y="1630079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CD-1</a:t>
            </a:r>
          </a:p>
          <a:p>
            <a:pPr algn="ctr"/>
            <a:r>
              <a:rPr lang="en-US" sz="1200" dirty="0">
                <a:latin typeface="+mj-lt"/>
              </a:rPr>
              <a:t>06/2021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E398FA-BEF0-1442-9F23-19C07444E17B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2519072" y="2076226"/>
            <a:ext cx="4840" cy="2413031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8F5E42-0AED-E744-BA68-8ABA4FDE3E64}"/>
              </a:ext>
            </a:extLst>
          </p:cNvPr>
          <p:cNvSpPr txBox="1"/>
          <p:nvPr/>
        </p:nvSpPr>
        <p:spPr>
          <a:xfrm>
            <a:off x="2162328" y="1628120"/>
            <a:ext cx="737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CD-3A</a:t>
            </a:r>
          </a:p>
          <a:p>
            <a:pPr algn="ctr"/>
            <a:r>
              <a:rPr lang="en-US" sz="1200" dirty="0">
                <a:latin typeface="+mj-lt"/>
              </a:rPr>
              <a:t>01/2024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9F85A1-1B05-9E4A-8CD7-896ECD999BFA}"/>
              </a:ext>
            </a:extLst>
          </p:cNvPr>
          <p:cNvCxnSpPr>
            <a:cxnSpLocks/>
          </p:cNvCxnSpPr>
          <p:nvPr/>
        </p:nvCxnSpPr>
        <p:spPr>
          <a:xfrm>
            <a:off x="3672253" y="2077647"/>
            <a:ext cx="0" cy="1319339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94690EC-4BF6-2745-8E8B-6F67B67E8C05}"/>
              </a:ext>
            </a:extLst>
          </p:cNvPr>
          <p:cNvSpPr txBox="1"/>
          <p:nvPr/>
        </p:nvSpPr>
        <p:spPr>
          <a:xfrm>
            <a:off x="3310668" y="1629541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CD-3</a:t>
            </a:r>
          </a:p>
          <a:p>
            <a:pPr algn="ctr"/>
            <a:r>
              <a:rPr lang="en-US" sz="1200" dirty="0">
                <a:latin typeface="+mj-lt"/>
              </a:rPr>
              <a:t>04/2025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94FC79-BC39-1F45-B2F7-CF3C421B3EE8}"/>
              </a:ext>
            </a:extLst>
          </p:cNvPr>
          <p:cNvCxnSpPr>
            <a:cxnSpLocks/>
          </p:cNvCxnSpPr>
          <p:nvPr/>
        </p:nvCxnSpPr>
        <p:spPr>
          <a:xfrm>
            <a:off x="6632509" y="2092659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617D2B-F52C-E846-B0A9-FFB6809D68DF}"/>
              </a:ext>
            </a:extLst>
          </p:cNvPr>
          <p:cNvSpPr txBox="1"/>
          <p:nvPr/>
        </p:nvSpPr>
        <p:spPr>
          <a:xfrm>
            <a:off x="6258734" y="1449481"/>
            <a:ext cx="73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early</a:t>
            </a:r>
          </a:p>
          <a:p>
            <a:pPr algn="ctr"/>
            <a:r>
              <a:rPr lang="en-US" sz="1200" dirty="0">
                <a:latin typeface="+mj-lt"/>
              </a:rPr>
              <a:t>CD-4A</a:t>
            </a:r>
          </a:p>
          <a:p>
            <a:pPr algn="ctr"/>
            <a:r>
              <a:rPr lang="en-US" sz="1200" dirty="0">
                <a:latin typeface="+mj-lt"/>
              </a:rPr>
              <a:t>04/2031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FF51AB-725D-C34F-B025-C34B985FA3FC}"/>
              </a:ext>
            </a:extLst>
          </p:cNvPr>
          <p:cNvCxnSpPr>
            <a:cxnSpLocks/>
          </p:cNvCxnSpPr>
          <p:nvPr/>
        </p:nvCxnSpPr>
        <p:spPr>
          <a:xfrm>
            <a:off x="7545958" y="2070265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CE378DF-A18F-9747-8711-10CA9CD91173}"/>
              </a:ext>
            </a:extLst>
          </p:cNvPr>
          <p:cNvSpPr txBox="1"/>
          <p:nvPr/>
        </p:nvSpPr>
        <p:spPr>
          <a:xfrm>
            <a:off x="7094607" y="1451471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early CD-4</a:t>
            </a:r>
          </a:p>
          <a:p>
            <a:pPr algn="ctr"/>
            <a:r>
              <a:rPr lang="en-US" sz="1200" dirty="0">
                <a:latin typeface="+mj-lt"/>
              </a:rPr>
              <a:t>CD-4A</a:t>
            </a:r>
          </a:p>
          <a:p>
            <a:pPr algn="ctr"/>
            <a:r>
              <a:rPr lang="en-US" sz="1200" dirty="0">
                <a:latin typeface="+mj-lt"/>
              </a:rPr>
              <a:t>04/2032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E9B78B-5E2E-A646-9934-85EFC9F7B846}"/>
              </a:ext>
            </a:extLst>
          </p:cNvPr>
          <p:cNvCxnSpPr>
            <a:cxnSpLocks/>
          </p:cNvCxnSpPr>
          <p:nvPr/>
        </p:nvCxnSpPr>
        <p:spPr>
          <a:xfrm>
            <a:off x="8721535" y="2089839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C14F2A-85F7-A84E-81D3-4C70A4479B6F}"/>
              </a:ext>
            </a:extLst>
          </p:cNvPr>
          <p:cNvSpPr txBox="1"/>
          <p:nvPr/>
        </p:nvSpPr>
        <p:spPr>
          <a:xfrm>
            <a:off x="8359952" y="1629541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CD-4</a:t>
            </a:r>
          </a:p>
          <a:p>
            <a:pPr algn="ctr"/>
            <a:r>
              <a:rPr lang="en-US" sz="1200" dirty="0">
                <a:latin typeface="+mj-lt"/>
              </a:rPr>
              <a:t>04/2034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B0388E-7799-814E-AAE1-2C6916D9E889}"/>
              </a:ext>
            </a:extLst>
          </p:cNvPr>
          <p:cNvCxnSpPr/>
          <p:nvPr/>
        </p:nvCxnSpPr>
        <p:spPr>
          <a:xfrm>
            <a:off x="310896" y="2882196"/>
            <a:ext cx="841248" cy="0"/>
          </a:xfrm>
          <a:prstGeom prst="straightConnector1">
            <a:avLst/>
          </a:prstGeom>
          <a:ln w="19050">
            <a:solidFill>
              <a:srgbClr val="00FA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C039C7F-FC41-9441-8060-F070E0884072}"/>
              </a:ext>
            </a:extLst>
          </p:cNvPr>
          <p:cNvSpPr txBox="1"/>
          <p:nvPr/>
        </p:nvSpPr>
        <p:spPr>
          <a:xfrm>
            <a:off x="327208" y="2966099"/>
            <a:ext cx="899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FA00"/>
                </a:solidFill>
                <a:latin typeface="+mj-lt"/>
              </a:rPr>
              <a:t>Conceptual</a:t>
            </a:r>
          </a:p>
          <a:p>
            <a:pPr algn="ctr"/>
            <a:r>
              <a:rPr lang="en-US" sz="1100" dirty="0">
                <a:solidFill>
                  <a:srgbClr val="00FA00"/>
                </a:solidFill>
                <a:latin typeface="+mj-lt"/>
              </a:rPr>
              <a:t>Design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038138-A9E3-3B4B-A1D4-9742D035B1E4}"/>
              </a:ext>
            </a:extLst>
          </p:cNvPr>
          <p:cNvCxnSpPr>
            <a:cxnSpLocks/>
          </p:cNvCxnSpPr>
          <p:nvPr/>
        </p:nvCxnSpPr>
        <p:spPr>
          <a:xfrm flipV="1">
            <a:off x="1369617" y="2895600"/>
            <a:ext cx="1849071" cy="663"/>
          </a:xfrm>
          <a:prstGeom prst="straightConnector1">
            <a:avLst/>
          </a:prstGeom>
          <a:ln w="19050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0597316-CE71-5A4B-8676-F25D5686D73A}"/>
              </a:ext>
            </a:extLst>
          </p:cNvPr>
          <p:cNvSpPr txBox="1"/>
          <p:nvPr/>
        </p:nvSpPr>
        <p:spPr>
          <a:xfrm>
            <a:off x="1762792" y="2882196"/>
            <a:ext cx="891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432FF"/>
                </a:solidFill>
                <a:latin typeface="+mj-lt"/>
              </a:rPr>
              <a:t>Preliminary</a:t>
            </a:r>
          </a:p>
          <a:p>
            <a:pPr algn="ctr"/>
            <a:r>
              <a:rPr lang="en-US" sz="1100" dirty="0">
                <a:solidFill>
                  <a:srgbClr val="0432FF"/>
                </a:solidFill>
                <a:latin typeface="+mj-lt"/>
              </a:rPr>
              <a:t>Design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BDCC36-D88D-C747-A202-4F5C6652E7D1}"/>
              </a:ext>
            </a:extLst>
          </p:cNvPr>
          <p:cNvCxnSpPr>
            <a:cxnSpLocks/>
          </p:cNvCxnSpPr>
          <p:nvPr/>
        </p:nvCxnSpPr>
        <p:spPr>
          <a:xfrm>
            <a:off x="3842800" y="2896263"/>
            <a:ext cx="2545808" cy="0"/>
          </a:xfrm>
          <a:prstGeom prst="straightConnector1">
            <a:avLst/>
          </a:prstGeom>
          <a:ln w="19050">
            <a:solidFill>
              <a:srgbClr val="FF4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681585F-19B5-D548-96BD-8868F59D849C}"/>
              </a:ext>
            </a:extLst>
          </p:cNvPr>
          <p:cNvSpPr txBox="1"/>
          <p:nvPr/>
        </p:nvSpPr>
        <p:spPr>
          <a:xfrm>
            <a:off x="4547230" y="2942812"/>
            <a:ext cx="976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F40FF"/>
                </a:solidFill>
                <a:latin typeface="+mj-lt"/>
              </a:rPr>
              <a:t>Construction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E060621-165D-D148-9D1F-35D6748CEDF7}"/>
              </a:ext>
            </a:extLst>
          </p:cNvPr>
          <p:cNvCxnSpPr>
            <a:cxnSpLocks/>
          </p:cNvCxnSpPr>
          <p:nvPr/>
        </p:nvCxnSpPr>
        <p:spPr>
          <a:xfrm>
            <a:off x="6388608" y="2896263"/>
            <a:ext cx="2261616" cy="0"/>
          </a:xfrm>
          <a:prstGeom prst="straightConnector1">
            <a:avLst/>
          </a:prstGeom>
          <a:ln w="19050">
            <a:solidFill>
              <a:srgbClr val="FF40FF"/>
            </a:solidFill>
            <a:prstDash val="lg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5A6A148-1F51-2A48-BA83-379FF353FECA}"/>
              </a:ext>
            </a:extLst>
          </p:cNvPr>
          <p:cNvSpPr txBox="1"/>
          <p:nvPr/>
        </p:nvSpPr>
        <p:spPr>
          <a:xfrm>
            <a:off x="1573139" y="4489257"/>
            <a:ext cx="18918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Define Baseline:</a:t>
            </a:r>
          </a:p>
          <a:p>
            <a:pPr algn="l"/>
            <a:r>
              <a:rPr lang="en-US" sz="1000" dirty="0">
                <a:latin typeface="+mj-lt"/>
              </a:rPr>
              <a:t>Subdetector technologies, </a:t>
            </a:r>
          </a:p>
          <a:p>
            <a:pPr algn="l"/>
            <a:r>
              <a:rPr lang="en-US" sz="1000" dirty="0">
                <a:latin typeface="+mj-lt"/>
              </a:rPr>
              <a:t>Scope, Cost  &amp; Schedule</a:t>
            </a:r>
          </a:p>
          <a:p>
            <a:pPr algn="l"/>
            <a:r>
              <a:rPr lang="en-US" sz="1000" dirty="0">
                <a:latin typeface="+mj-lt"/>
              </a:rPr>
              <a:t>Long Lead Procurement items</a:t>
            </a:r>
          </a:p>
          <a:p>
            <a:r>
              <a:rPr lang="en-US" sz="1000" dirty="0">
                <a:latin typeface="+mj-lt"/>
              </a:rPr>
              <a:t>Design Maturity: ~90%</a:t>
            </a:r>
          </a:p>
          <a:p>
            <a:r>
              <a:rPr lang="en-US" sz="1000" dirty="0">
                <a:latin typeface="+mj-lt"/>
              </a:rPr>
              <a:t>Plan is tracked through EVMS</a:t>
            </a:r>
          </a:p>
          <a:p>
            <a:r>
              <a:rPr lang="en-US" sz="1000" dirty="0">
                <a:latin typeface="+mj-lt"/>
              </a:rPr>
              <a:t>&amp; Change control process</a:t>
            </a:r>
          </a:p>
          <a:p>
            <a:r>
              <a:rPr lang="en-US" sz="1000" dirty="0">
                <a:latin typeface="+mj-lt"/>
              </a:rPr>
              <a:t>Need TDR for LLPs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223820-4384-8745-8ED5-22C382874DB1}"/>
              </a:ext>
            </a:extLst>
          </p:cNvPr>
          <p:cNvSpPr txBox="1"/>
          <p:nvPr/>
        </p:nvSpPr>
        <p:spPr>
          <a:xfrm>
            <a:off x="3542455" y="3363400"/>
            <a:ext cx="1473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Approve final design</a:t>
            </a:r>
          </a:p>
          <a:p>
            <a:pPr algn="l"/>
            <a:r>
              <a:rPr lang="en-US" sz="1000" dirty="0">
                <a:latin typeface="+mj-lt"/>
              </a:rPr>
              <a:t>for all subdetectors</a:t>
            </a:r>
          </a:p>
          <a:p>
            <a:r>
              <a:rPr lang="en-US" sz="1000" dirty="0">
                <a:latin typeface="+mj-lt"/>
              </a:rPr>
              <a:t>Design Maturity: ~90%</a:t>
            </a:r>
          </a:p>
          <a:p>
            <a:r>
              <a:rPr lang="en-US" sz="1000" dirty="0">
                <a:latin typeface="+mj-lt"/>
              </a:rPr>
              <a:t>Need full TDR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247E1A2-02DD-7142-967F-E0F3034AA4E9}"/>
              </a:ext>
            </a:extLst>
          </p:cNvPr>
          <p:cNvCxnSpPr>
            <a:cxnSpLocks/>
          </p:cNvCxnSpPr>
          <p:nvPr/>
        </p:nvCxnSpPr>
        <p:spPr>
          <a:xfrm>
            <a:off x="1890595" y="2394033"/>
            <a:ext cx="0" cy="1159935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C8CBA22-C41A-3C4A-946C-B1046ACF0E5A}"/>
              </a:ext>
            </a:extLst>
          </p:cNvPr>
          <p:cNvSpPr txBox="1"/>
          <p:nvPr/>
        </p:nvSpPr>
        <p:spPr>
          <a:xfrm>
            <a:off x="997562" y="3581583"/>
            <a:ext cx="13388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432FF"/>
                </a:solidFill>
                <a:latin typeface="+mj-lt"/>
              </a:rPr>
              <a:t>January 2023:</a:t>
            </a:r>
          </a:p>
          <a:p>
            <a:pPr algn="l"/>
            <a:r>
              <a:rPr lang="en-US" sz="1000" dirty="0">
                <a:latin typeface="+mj-lt"/>
              </a:rPr>
              <a:t>start change control </a:t>
            </a:r>
          </a:p>
          <a:p>
            <a:pPr algn="l"/>
            <a:r>
              <a:rPr lang="en-US" sz="1000" dirty="0">
                <a:latin typeface="+mj-lt"/>
              </a:rPr>
              <a:t>process for detector</a:t>
            </a:r>
          </a:p>
          <a:p>
            <a:pPr algn="l"/>
            <a:r>
              <a:rPr lang="en-US" sz="1000" dirty="0">
                <a:solidFill>
                  <a:srgbClr val="0432FF"/>
                </a:solidFill>
                <a:latin typeface="+mj-lt"/>
              </a:rPr>
              <a:t>April 2023:</a:t>
            </a:r>
          </a:p>
          <a:p>
            <a:pPr algn="l"/>
            <a:r>
              <a:rPr lang="en-US" sz="1000" dirty="0">
                <a:latin typeface="+mj-lt"/>
              </a:rPr>
              <a:t>train EVMS process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7EA2FF-922E-A14B-82E7-00EE6BE4F4B6}"/>
              </a:ext>
            </a:extLst>
          </p:cNvPr>
          <p:cNvSpPr txBox="1"/>
          <p:nvPr/>
        </p:nvSpPr>
        <p:spPr>
          <a:xfrm>
            <a:off x="6116101" y="3163345"/>
            <a:ext cx="102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Transition into </a:t>
            </a:r>
          </a:p>
          <a:p>
            <a:pPr algn="ctr"/>
            <a:r>
              <a:rPr lang="en-US" sz="1000" dirty="0">
                <a:latin typeface="+mj-lt"/>
              </a:rPr>
              <a:t>Operations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D975AB-7114-5048-BBE5-D61ADF4C5AE6}"/>
              </a:ext>
            </a:extLst>
          </p:cNvPr>
          <p:cNvSpPr txBox="1"/>
          <p:nvPr/>
        </p:nvSpPr>
        <p:spPr>
          <a:xfrm>
            <a:off x="8324685" y="3133048"/>
            <a:ext cx="808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Start of</a:t>
            </a:r>
          </a:p>
          <a:p>
            <a:pPr algn="ctr"/>
            <a:r>
              <a:rPr lang="en-US" sz="1000" dirty="0">
                <a:latin typeface="+mj-lt"/>
              </a:rPr>
              <a:t>Operations</a:t>
            </a:r>
          </a:p>
          <a:p>
            <a:pPr algn="ctr"/>
            <a:r>
              <a:rPr lang="en-US" sz="1000" dirty="0">
                <a:latin typeface="+mj-lt"/>
              </a:rPr>
              <a:t>&amp;</a:t>
            </a:r>
          </a:p>
          <a:p>
            <a:pPr algn="ctr"/>
            <a:r>
              <a:rPr lang="en-US" sz="1000" dirty="0">
                <a:latin typeface="+mj-lt"/>
              </a:rPr>
              <a:t>Science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0F0A992-F453-3D47-93AE-5BBD5A785C23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3278502" y="1766956"/>
            <a:ext cx="11497" cy="230433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AF01423-60DF-BC4E-8D72-AF3815FD535D}"/>
              </a:ext>
            </a:extLst>
          </p:cNvPr>
          <p:cNvSpPr txBox="1"/>
          <p:nvPr/>
        </p:nvSpPr>
        <p:spPr>
          <a:xfrm>
            <a:off x="2909651" y="1305291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CD-2</a:t>
            </a:r>
          </a:p>
          <a:p>
            <a:pPr algn="ctr"/>
            <a:r>
              <a:rPr lang="en-US" sz="1200" dirty="0">
                <a:latin typeface="+mj-lt"/>
              </a:rPr>
              <a:t>01/2025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E75B3E4-294E-374E-91D3-378D330B6DF5}"/>
              </a:ext>
            </a:extLst>
          </p:cNvPr>
          <p:cNvCxnSpPr>
            <a:cxnSpLocks/>
          </p:cNvCxnSpPr>
          <p:nvPr/>
        </p:nvCxnSpPr>
        <p:spPr>
          <a:xfrm flipV="1">
            <a:off x="1364532" y="3313083"/>
            <a:ext cx="1127313" cy="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EA7B72-4F50-A14C-BF28-B7B9A033786E}"/>
              </a:ext>
            </a:extLst>
          </p:cNvPr>
          <p:cNvSpPr txBox="1"/>
          <p:nvPr/>
        </p:nvSpPr>
        <p:spPr>
          <a:xfrm>
            <a:off x="1255125" y="3343840"/>
            <a:ext cx="13324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+mj-lt"/>
              </a:rPr>
              <a:t>Final Design LLPs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453C3D-FD7A-BF40-9A49-7D6366AC9C01}"/>
              </a:ext>
            </a:extLst>
          </p:cNvPr>
          <p:cNvSpPr txBox="1"/>
          <p:nvPr/>
        </p:nvSpPr>
        <p:spPr>
          <a:xfrm>
            <a:off x="3152388" y="4059033"/>
            <a:ext cx="1731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Approve preliminary design</a:t>
            </a:r>
          </a:p>
          <a:p>
            <a:pPr algn="l"/>
            <a:r>
              <a:rPr lang="en-US" sz="1000" dirty="0">
                <a:latin typeface="+mj-lt"/>
              </a:rPr>
              <a:t>for all subdetectors</a:t>
            </a:r>
          </a:p>
          <a:p>
            <a:r>
              <a:rPr lang="en-US" sz="1000" dirty="0">
                <a:latin typeface="+mj-lt"/>
              </a:rPr>
              <a:t>Design Maturity: &gt;60%</a:t>
            </a:r>
          </a:p>
          <a:p>
            <a:r>
              <a:rPr lang="en-US" sz="1000" dirty="0">
                <a:latin typeface="+mj-lt"/>
              </a:rPr>
              <a:t>Need “pre-”TDR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EC86053-132E-E442-ADA1-C131B1F28351}"/>
              </a:ext>
            </a:extLst>
          </p:cNvPr>
          <p:cNvCxnSpPr>
            <a:cxnSpLocks/>
          </p:cNvCxnSpPr>
          <p:nvPr/>
        </p:nvCxnSpPr>
        <p:spPr>
          <a:xfrm flipV="1">
            <a:off x="2606976" y="2974000"/>
            <a:ext cx="1040377" cy="312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B857D8B-8D02-4343-BEE5-B37089EE3DC0}"/>
              </a:ext>
            </a:extLst>
          </p:cNvPr>
          <p:cNvSpPr txBox="1"/>
          <p:nvPr/>
        </p:nvSpPr>
        <p:spPr>
          <a:xfrm>
            <a:off x="2741329" y="2940134"/>
            <a:ext cx="6254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+mj-lt"/>
              </a:rPr>
              <a:t>Final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+mj-lt"/>
              </a:rPr>
              <a:t>Design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D86EAF5-8D87-5049-9879-C7CA92913978}"/>
              </a:ext>
            </a:extLst>
          </p:cNvPr>
          <p:cNvCxnSpPr>
            <a:cxnSpLocks/>
          </p:cNvCxnSpPr>
          <p:nvPr/>
        </p:nvCxnSpPr>
        <p:spPr>
          <a:xfrm>
            <a:off x="3842800" y="1327016"/>
            <a:ext cx="0" cy="1308737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96C6834-F360-9748-A98D-55732414888D}"/>
              </a:ext>
            </a:extLst>
          </p:cNvPr>
          <p:cNvSpPr txBox="1"/>
          <p:nvPr/>
        </p:nvSpPr>
        <p:spPr>
          <a:xfrm>
            <a:off x="3166176" y="765868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Conclusion of</a:t>
            </a:r>
          </a:p>
          <a:p>
            <a:pPr algn="ctr"/>
            <a:r>
              <a:rPr lang="en-US" sz="1200" dirty="0">
                <a:latin typeface="+mj-lt"/>
              </a:rPr>
              <a:t>RHIC Operations</a:t>
            </a:r>
          </a:p>
          <a:p>
            <a:pPr algn="ctr"/>
            <a:r>
              <a:rPr lang="en-US" sz="1200" dirty="0">
                <a:latin typeface="+mj-lt"/>
              </a:rPr>
              <a:t>06/2025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B0DBB0-EA75-8E41-BD37-3357FD1A71CC}"/>
              </a:ext>
            </a:extLst>
          </p:cNvPr>
          <p:cNvSpPr txBox="1"/>
          <p:nvPr/>
        </p:nvSpPr>
        <p:spPr>
          <a:xfrm>
            <a:off x="6006581" y="4537378"/>
            <a:ext cx="3078754" cy="1938992"/>
          </a:xfrm>
          <a:prstGeom prst="rect">
            <a:avLst/>
          </a:prstGeom>
          <a:solidFill>
            <a:schemeClr val="bg1"/>
          </a:solidFill>
          <a:ln>
            <a:solidFill>
              <a:srgbClr val="30519D"/>
            </a:solidFill>
          </a:ln>
        </p:spPr>
        <p:txBody>
          <a:bodyPr wrap="square" rtlCol="0">
            <a:spAutoFit/>
          </a:bodyPr>
          <a:lstStyle/>
          <a:p>
            <a:pPr marL="5715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EIC Critical Decision Plan</a:t>
            </a: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CD-0/Site Selection      December 2019 ✓</a:t>
            </a:r>
          </a:p>
          <a:p>
            <a:pPr marL="57150" lvl="2">
              <a:tabLst>
                <a:tab pos="4341813" algn="r"/>
              </a:tabLst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CD-1                                     June 2021 ✓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CD-3a 	January 2024</a:t>
            </a:r>
          </a:p>
          <a:p>
            <a:pPr marL="57150" lvl="2">
              <a:tabLst>
                <a:tab pos="4341813" algn="r"/>
              </a:tabLst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CD-2 	January 2025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CD-3	April 2025</a:t>
            </a: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CD-4a early finish	April 2031</a:t>
            </a: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CD-4a 	April 2032</a:t>
            </a: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CD-4 early finish	April 2032 </a:t>
            </a: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CD-4	April 2034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C6F64-F82F-994A-AE62-D849E0DF813C}"/>
              </a:ext>
            </a:extLst>
          </p:cNvPr>
          <p:cNvSpPr txBox="1"/>
          <p:nvPr/>
        </p:nvSpPr>
        <p:spPr>
          <a:xfrm>
            <a:off x="2011072" y="1202486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14-16 Nov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956DAB-09E5-B142-812C-E887C79A4948}"/>
              </a:ext>
            </a:extLst>
          </p:cNvPr>
          <p:cNvSpPr/>
          <p:nvPr/>
        </p:nvSpPr>
        <p:spPr>
          <a:xfrm rot="1584472">
            <a:off x="2841627" y="1355108"/>
            <a:ext cx="1324858" cy="6418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617D4-2D32-E74D-8DE5-044174DC4F2F}"/>
              </a:ext>
            </a:extLst>
          </p:cNvPr>
          <p:cNvSpPr txBox="1"/>
          <p:nvPr/>
        </p:nvSpPr>
        <p:spPr>
          <a:xfrm>
            <a:off x="4021771" y="1625292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suggestion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combine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7AC4D9-89A6-4748-B702-E3F8724AE400}"/>
              </a:ext>
            </a:extLst>
          </p:cNvPr>
          <p:cNvCxnSpPr/>
          <p:nvPr/>
        </p:nvCxnSpPr>
        <p:spPr>
          <a:xfrm>
            <a:off x="3127164" y="4012470"/>
            <a:ext cx="1554559" cy="8089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74FB42F-EB36-2749-A2F4-E9EA0DBBD9FF}"/>
              </a:ext>
            </a:extLst>
          </p:cNvPr>
          <p:cNvCxnSpPr>
            <a:cxnSpLocks/>
          </p:cNvCxnSpPr>
          <p:nvPr/>
        </p:nvCxnSpPr>
        <p:spPr>
          <a:xfrm flipV="1">
            <a:off x="3127164" y="4012470"/>
            <a:ext cx="1579783" cy="78811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21DFE1A-80A3-C44C-86C1-348AEE86B520}"/>
              </a:ext>
            </a:extLst>
          </p:cNvPr>
          <p:cNvSpPr/>
          <p:nvPr/>
        </p:nvSpPr>
        <p:spPr>
          <a:xfrm>
            <a:off x="6005466" y="5271726"/>
            <a:ext cx="3078754" cy="4548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128AE2-8E6E-844A-BBBD-E3599938E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to move design / definition or requirements  for  Long Lead Procurements (LLP) to 90% design maturity by October 2023</a:t>
            </a:r>
          </a:p>
          <a:p>
            <a:pPr lvl="1"/>
            <a:r>
              <a:rPr lang="en-US" dirty="0"/>
              <a:t>Detector LLPs </a:t>
            </a:r>
          </a:p>
          <a:p>
            <a:pPr lvl="2"/>
            <a:r>
              <a:rPr lang="en-US" dirty="0"/>
              <a:t>1.7 T Solenoid</a:t>
            </a:r>
          </a:p>
          <a:p>
            <a:pPr lvl="2"/>
            <a:r>
              <a:rPr lang="en-US" dirty="0"/>
              <a:t>subdetector parts limited by vendor capabilities</a:t>
            </a:r>
          </a:p>
          <a:p>
            <a:pPr marL="914400" lvl="2" indent="0">
              <a:buNone/>
            </a:pPr>
            <a:r>
              <a:rPr lang="en-US" dirty="0"/>
              <a:t>     </a:t>
            </a:r>
            <a:r>
              <a:rPr lang="en-US" dirty="0" err="1"/>
              <a:t>SiPMs</a:t>
            </a:r>
            <a:r>
              <a:rPr lang="en-US" dirty="0"/>
              <a:t> for calorimeters and </a:t>
            </a:r>
            <a:r>
              <a:rPr lang="en-US" dirty="0" err="1"/>
              <a:t>dRICH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     PbWO4 – crystals</a:t>
            </a:r>
          </a:p>
          <a:p>
            <a:pPr marL="914400" lvl="2" indent="0">
              <a:buNone/>
            </a:pPr>
            <a:r>
              <a:rPr lang="en-US" dirty="0"/>
              <a:t>     </a:t>
            </a:r>
            <a:r>
              <a:rPr lang="en-US" dirty="0" err="1"/>
              <a:t>fHCal</a:t>
            </a:r>
            <a:r>
              <a:rPr lang="en-US" dirty="0"/>
              <a:t>: Steel – plates, WSF, and scintillator plates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requirements for procurement need to be fully defined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Baselining technologies of remaining two subdetectors, define </a:t>
            </a:r>
            <a:r>
              <a:rPr lang="en-US" dirty="0">
                <a:sym typeface="Wingdings" pitchFamily="2" charset="2"/>
              </a:rPr>
              <a:t>scope, cost, schedule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Any further technology changes will go through the formal change control process with thresholds for approval defined in the Project Execution Plan – a formal document signed off by DOE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Will start EVMS reporting in summer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will have to work the plan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 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C5F2A-F8E6-5E40-8A12-8EB0DFA9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BB33F2-003C-D249-996D-8A73B678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for CD-3A</a:t>
            </a:r>
          </a:p>
        </p:txBody>
      </p:sp>
    </p:spTree>
    <p:extLst>
      <p:ext uri="{BB962C8B-B14F-4D97-AF65-F5344CB8AC3E}">
        <p14:creationId xmlns:p14="http://schemas.microsoft.com/office/powerpoint/2010/main" val="301438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B5AB20-A04E-3E40-AEF3-140CE37BD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Thanks to everybody providing input, but still some are missing</a:t>
            </a:r>
          </a:p>
          <a:p>
            <a:r>
              <a:rPr lang="en-US" dirty="0"/>
              <a:t>Need to make the next iteration on all service needs and solve the factor 3 over space problem:</a:t>
            </a:r>
          </a:p>
          <a:p>
            <a:pPr lvl="1"/>
            <a:r>
              <a:rPr lang="en-US" dirty="0"/>
              <a:t>Refine info in excel-sheet at </a:t>
            </a:r>
            <a:r>
              <a:rPr lang="en-US" dirty="0">
                <a:hlinkClick r:id="rId2"/>
              </a:rPr>
              <a:t>https://wiki.bnl.gov/EPIC/index.php?title=Project_Information</a:t>
            </a:r>
            <a:endParaRPr lang="en-US" dirty="0"/>
          </a:p>
          <a:p>
            <a:r>
              <a:rPr lang="en-US" dirty="0"/>
              <a:t>Need to define readout chain for all subdetectors</a:t>
            </a:r>
          </a:p>
          <a:p>
            <a:pPr lvl="1"/>
            <a:r>
              <a:rPr lang="en-US" dirty="0"/>
              <a:t>provide input to </a:t>
            </a:r>
            <a:r>
              <a:rPr lang="en-US" dirty="0">
                <a:hlinkClick r:id="rId3"/>
              </a:rPr>
              <a:t>https://wiki.bnl.gov/EPIC/index.php?title=Project_Information#Documents%3A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If there is an issue to provide the required information, contact us (== project) and we are happy to help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DE6317-F22E-5744-9D7E-9A6B6AF2D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B3EAE-E721-C748-B536-6B9DACD7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92F68C-9F11-7E4B-9A9E-3F8C55E59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from Recommendations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B06041-A6CE-B54B-8835-2BA2F8582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593884"/>
            <a:ext cx="4024745" cy="2737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376EB-A721-384C-9F1C-F54C30F18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863" y="5122620"/>
            <a:ext cx="4759036" cy="1208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E4C563-4A9D-0941-8982-0A972AB1FA6A}"/>
              </a:ext>
            </a:extLst>
          </p:cNvPr>
          <p:cNvSpPr txBox="1"/>
          <p:nvPr/>
        </p:nvSpPr>
        <p:spPr>
          <a:xfrm>
            <a:off x="4572000" y="3619523"/>
            <a:ext cx="4051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steps 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placement of RDOs &amp; DAM boards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cable length</a:t>
            </a:r>
          </a:p>
        </p:txBody>
      </p:sp>
    </p:spTree>
    <p:extLst>
      <p:ext uri="{BB962C8B-B14F-4D97-AF65-F5344CB8AC3E}">
        <p14:creationId xmlns:p14="http://schemas.microsoft.com/office/powerpoint/2010/main" val="2505583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model of a building&#10;&#10;Description automatically generated with low confidence">
            <a:extLst>
              <a:ext uri="{FF2B5EF4-FFF2-40B4-BE49-F238E27FC236}">
                <a16:creationId xmlns:a16="http://schemas.microsoft.com/office/drawing/2014/main" id="{E48FE1FE-BA13-1DBC-5126-1C63E5EC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801" y="243861"/>
            <a:ext cx="5342674" cy="34661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41339-5E56-8545-8052-EF2B7E77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480AF4-1CCA-CA48-BC82-92B4AB8E7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Geometry Update: </a:t>
            </a:r>
            <a:r>
              <a:rPr lang="en-US" dirty="0" err="1"/>
              <a:t>dRICH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B513CF-5ECD-EB47-BF2A-C50C0382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109" y="3671404"/>
            <a:ext cx="5981770" cy="317444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4BE09E-0937-0A48-90C1-1027C0928FAB}"/>
              </a:ext>
            </a:extLst>
          </p:cNvPr>
          <p:cNvCxnSpPr>
            <a:cxnSpLocks/>
          </p:cNvCxnSpPr>
          <p:nvPr/>
        </p:nvCxnSpPr>
        <p:spPr>
          <a:xfrm>
            <a:off x="4083628" y="2136682"/>
            <a:ext cx="3363190" cy="2407609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9ACE9A6-2133-1446-B759-0ABF2E6951B3}"/>
              </a:ext>
            </a:extLst>
          </p:cNvPr>
          <p:cNvCxnSpPr>
            <a:cxnSpLocks/>
          </p:cNvCxnSpPr>
          <p:nvPr/>
        </p:nvCxnSpPr>
        <p:spPr>
          <a:xfrm>
            <a:off x="3429001" y="2175164"/>
            <a:ext cx="3338944" cy="2923309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68D74CA-2B2E-C548-9701-8A6DD26F4FEC}"/>
              </a:ext>
            </a:extLst>
          </p:cNvPr>
          <p:cNvSpPr txBox="1"/>
          <p:nvPr/>
        </p:nvSpPr>
        <p:spPr>
          <a:xfrm>
            <a:off x="5396346" y="1096046"/>
            <a:ext cx="3103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 to synchronize simulations and design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needs for services</a:t>
            </a:r>
          </a:p>
        </p:txBody>
      </p:sp>
    </p:spTree>
    <p:extLst>
      <p:ext uri="{BB962C8B-B14F-4D97-AF65-F5344CB8AC3E}">
        <p14:creationId xmlns:p14="http://schemas.microsoft.com/office/powerpoint/2010/main" val="104171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14696</TotalTime>
  <Words>905</Words>
  <Application>Microsoft Macintosh PowerPoint</Application>
  <PresentationFormat>On-screen Show (4:3)</PresentationFormat>
  <Paragraphs>167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Office Theme</vt:lpstr>
      <vt:lpstr>Presentation Page-DOE bottom</vt:lpstr>
      <vt:lpstr>EIC Project Update </vt:lpstr>
      <vt:lpstr>The Big Event</vt:lpstr>
      <vt:lpstr>Closeout - Detector </vt:lpstr>
      <vt:lpstr>Closeout - Detector </vt:lpstr>
      <vt:lpstr>Closeout - Detector </vt:lpstr>
      <vt:lpstr>Project Schedule</vt:lpstr>
      <vt:lpstr>Planning for CD-3A</vt:lpstr>
      <vt:lpstr>Consequences from Recommendations</vt:lpstr>
      <vt:lpstr>Latest Geometry Update: dRICH</vt:lpstr>
      <vt:lpstr>Progress on Background</vt:lpstr>
      <vt:lpstr>International Engagement DOE, EIC Project, Host Labs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EIC: A collider to map initial and final state correlations with high precision</dc:title>
  <dc:creator>Aschenauer, Elke</dc:creator>
  <cp:lastModifiedBy>Elke-Caroline Aschenauer</cp:lastModifiedBy>
  <cp:revision>1016</cp:revision>
  <cp:lastPrinted>2023-01-08T21:12:37Z</cp:lastPrinted>
  <dcterms:created xsi:type="dcterms:W3CDTF">2019-04-29T20:50:32Z</dcterms:created>
  <dcterms:modified xsi:type="dcterms:W3CDTF">2023-02-10T16:13:41Z</dcterms:modified>
</cp:coreProperties>
</file>