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3676" r:id="rId5"/>
    <p:sldMasterId id="2147483678" r:id="rId6"/>
    <p:sldMasterId id="2147483679" r:id="rId7"/>
    <p:sldMasterId id="2147483681" r:id="rId8"/>
    <p:sldMasterId id="2147483684" r:id="rId9"/>
    <p:sldMasterId id="2147483697" r:id="rId10"/>
    <p:sldMasterId id="2147483767" r:id="rId11"/>
  </p:sldMasterIdLst>
  <p:notesMasterIdLst>
    <p:notesMasterId r:id="rId16"/>
  </p:notesMasterIdLst>
  <p:handoutMasterIdLst>
    <p:handoutMasterId r:id="rId17"/>
  </p:handoutMasterIdLst>
  <p:sldIdLst>
    <p:sldId id="458" r:id="rId12"/>
    <p:sldId id="460" r:id="rId13"/>
    <p:sldId id="459" r:id="rId14"/>
    <p:sldId id="260" r:id="rId15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 userDrawn="1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FFCC"/>
    <a:srgbClr val="CCFFCC"/>
    <a:srgbClr val="D7EFCF"/>
    <a:srgbClr val="81FF81"/>
    <a:srgbClr val="CCFFFF"/>
    <a:srgbClr val="FF9900"/>
    <a:srgbClr val="008000"/>
    <a:srgbClr val="FFFFFF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88" y="18"/>
      </p:cViewPr>
      <p:guideLst>
        <p:guide orient="horz" pos="1776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7117" y="9201560"/>
            <a:ext cx="431765" cy="28499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9009" tIns="62809" rIns="129009" bIns="62809" anchor="ctr">
            <a:spAutoFit/>
          </a:bodyPr>
          <a:lstStyle/>
          <a:p>
            <a:pPr algn="r" defTabSz="1300498" eaLnBrk="0" hangingPunct="0">
              <a:defRPr/>
            </a:pPr>
            <a:fld id="{1137F51F-F805-4552-9379-2A1410847AB7}" type="slidenum">
              <a:rPr lang="en-US" altLang="en-US" sz="1000" b="0">
                <a:latin typeface="Arial" charset="0"/>
              </a:rPr>
              <a:pPr algn="r" defTabSz="1300498" eaLnBrk="0" hangingPunct="0">
                <a:defRPr/>
              </a:pPr>
              <a:t>‹#›</a:t>
            </a:fld>
            <a:endParaRPr lang="en-US" altLang="en-US" sz="10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6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677" y="4559833"/>
            <a:ext cx="5359848" cy="431906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129009" tIns="62809" rIns="129009" bIns="62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95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6313" cy="3589338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62060" y="9118718"/>
            <a:ext cx="606821" cy="46541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9009" tIns="62809" rIns="129009" bIns="62809" anchor="ctr">
            <a:spAutoFit/>
          </a:bodyPr>
          <a:lstStyle/>
          <a:p>
            <a:pPr algn="r" defTabSz="1300498" eaLnBrk="0" hangingPunct="0">
              <a:defRPr/>
            </a:pPr>
            <a:fld id="{E79C1E31-A4D3-484E-B708-E32C7F156659}" type="slidenum">
              <a:rPr lang="en-US" altLang="en-US" sz="2200" b="0">
                <a:latin typeface="Arial" charset="0"/>
              </a:rPr>
              <a:pPr algn="r" defTabSz="1300498" eaLnBrk="0" hangingPunct="0">
                <a:defRPr/>
              </a:pPr>
              <a:t>‹#›</a:t>
            </a:fld>
            <a:endParaRPr lang="en-US" altLang="en-US" sz="2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66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8204"/>
            <a:ext cx="8229600" cy="5287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25" y="274320"/>
            <a:ext cx="8572500" cy="480131"/>
          </a:xfrm>
        </p:spPr>
        <p:txBody>
          <a:bodyPr/>
          <a:lstStyle>
            <a:lvl1pPr>
              <a:lnSpc>
                <a:spcPct val="90000"/>
              </a:lnSpc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1" y="972589"/>
            <a:ext cx="8572500" cy="4728924"/>
          </a:xfrm>
        </p:spPr>
        <p:txBody>
          <a:bodyPr/>
          <a:lstStyle>
            <a:lvl1pPr marL="216694" indent="-216694">
              <a:spcBef>
                <a:spcPts val="1350"/>
              </a:spcBef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5541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–"/>
              <a:defRPr sz="1500">
                <a:latin typeface="+mn-lt"/>
                <a:cs typeface="Arial" panose="020B0604020202020204" pitchFamily="34" charset="0"/>
              </a:defRPr>
            </a:lvl2pPr>
            <a:lvl3pPr marL="773906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sz="1350">
                <a:latin typeface="+mn-lt"/>
                <a:cs typeface="Arial" panose="020B0604020202020204" pitchFamily="34" charset="0"/>
              </a:defRPr>
            </a:lvl3pPr>
            <a:lvl4pPr>
              <a:buClr>
                <a:schemeClr val="tx1"/>
              </a:buClr>
              <a:defRPr>
                <a:latin typeface="+mn-lt"/>
                <a:cs typeface="Arial" panose="020B0604020202020204" pitchFamily="34" charset="0"/>
              </a:defRPr>
            </a:lvl4pPr>
            <a:lvl5pPr marL="1112044" indent="-166688">
              <a:buClr>
                <a:schemeClr val="tx1"/>
              </a:buClr>
              <a:buFont typeface="Arial" panose="020B0604020202020204" pitchFamily="34" charset="0"/>
              <a:buChar char="•"/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83CA9-BAEB-915D-03AD-DCAEF9C67B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schambachjj@ornl.gov</a:t>
            </a:r>
          </a:p>
        </p:txBody>
      </p:sp>
    </p:spTree>
    <p:extLst>
      <p:ext uri="{BB962C8B-B14F-4D97-AF65-F5344CB8AC3E}">
        <p14:creationId xmlns:p14="http://schemas.microsoft.com/office/powerpoint/2010/main" val="2939178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B18C-62A7-49FB-AE97-C82953EDF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388CF-8DBE-4624-BCEA-1C5642826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924F0-B973-44DA-BA0F-A199C5191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EB7B1-E553-4BC8-B625-EC16946C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84C73-F78B-4AC4-B7F6-C48958C6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AB280-1730-409F-9316-148ABD58D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93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42A5-FA1D-4B98-848B-566486EA7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64DC9-CAFD-4A7E-899F-28BF06267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1399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611B-85E3-4AEF-A446-BA50260F6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EDC9C-B644-4FCC-AD53-6D632FE38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624769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8504-4FE2-4948-877C-19A41C59F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64EAB-03F0-417A-93B7-75BA3F51C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231671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46448" y="6572280"/>
            <a:ext cx="782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200" dirty="0">
                <a:solidFill>
                  <a:schemeClr val="tx2"/>
                </a:solidFill>
                <a:latin typeface="Arial" charset="0"/>
              </a:rPr>
              <a:t>Page </a:t>
            </a:r>
            <a:fld id="{0E5792E2-69AA-4EAE-BE18-4172DAFD983A}" type="slidenum">
              <a:rPr lang="en-US" altLang="en-US" sz="1200">
                <a:solidFill>
                  <a:schemeClr val="tx2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1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00800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83806A8E-8C04-4857-ABCC-A154842B7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9271A1D-5E99-424F-A846-877A5DD5EC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7D1D67C3-6B80-4225-823D-A1385EEA40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4CE4A7E-C086-41A2-B2DE-C3F9FD5045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1E3AD42-3DAF-4CF2-9F77-1FADBD1F3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48F83D8-C2D7-452A-B7DA-9C67B71C3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2EE87B9-01D1-4FB8-8A57-73923B7436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06D3ADD-1479-49EB-B749-3656A3D0E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FDBF951-3900-4CA7-9775-9253AC2DAC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85722D9-6713-4939-95E1-49F209331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FFBA644F-5518-4FFE-ACD7-9FA54C728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824" y="30"/>
            <a:ext cx="879809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824" y="838204"/>
            <a:ext cx="879809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ln>
            <a:solidFill>
              <a:srgbClr val="008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3162315" y="6426200"/>
            <a:ext cx="3478213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 Thomas Jefferson National Accelerator Facility</a:t>
            </a:r>
          </a:p>
        </p:txBody>
      </p:sp>
      <p:pic>
        <p:nvPicPr>
          <p:cNvPr id="3079" name="Picture 9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7" name="Rectangle 11"/>
          <p:cNvSpPr>
            <a:spLocks noChangeArrowheads="1"/>
          </p:cNvSpPr>
          <p:nvPr userDrawn="1"/>
        </p:nvSpPr>
        <p:spPr bwMode="auto">
          <a:xfrm>
            <a:off x="2775019" y="6564963"/>
            <a:ext cx="3961535" cy="2954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i="1" dirty="0">
                <a:latin typeface="+mn-lt"/>
                <a:cs typeface="Times New Roman" pitchFamily="18" charset="0"/>
              </a:rPr>
              <a:t>ePIC DAQ WG Meeting</a:t>
            </a:r>
            <a:endParaRPr lang="en-US" sz="1200" b="1" i="1" baseline="0" dirty="0">
              <a:latin typeface="+mn-lt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i="1" baseline="0" dirty="0">
                <a:latin typeface="+mn-lt"/>
                <a:cs typeface="Times New Roman" pitchFamily="18" charset="0"/>
              </a:rPr>
              <a:t>2023 JANUARY 26</a:t>
            </a:r>
            <a:endParaRPr lang="en-US" sz="1200" b="1" i="1" dirty="0">
              <a:latin typeface="+mn-lt"/>
            </a:endParaRPr>
          </a:p>
        </p:txBody>
      </p:sp>
      <p:pic>
        <p:nvPicPr>
          <p:cNvPr id="3081" name="Picture 12" descr="NP-logo-Nl copy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0"/>
          <p:cNvSpPr>
            <a:spLocks noChangeArrowheads="1"/>
          </p:cNvSpPr>
          <p:nvPr userDrawn="1"/>
        </p:nvSpPr>
        <p:spPr bwMode="auto">
          <a:xfrm>
            <a:off x="6642627" y="6611779"/>
            <a:ext cx="7152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100" dirty="0">
                <a:solidFill>
                  <a:schemeClr val="tx2"/>
                </a:solidFill>
                <a:latin typeface="+mn-lt"/>
              </a:rPr>
              <a:t>Page</a:t>
            </a:r>
            <a:r>
              <a:rPr lang="en-US" altLang="en-US" sz="1000" dirty="0">
                <a:solidFill>
                  <a:schemeClr val="tx2"/>
                </a:solidFill>
                <a:latin typeface="+mn-lt"/>
              </a:rPr>
              <a:t> </a:t>
            </a:r>
            <a:fld id="{983D5F7C-045C-4AB9-A599-F0C7B394096A}" type="slidenum">
              <a:rPr lang="en-US" altLang="en-US" sz="1000">
                <a:solidFill>
                  <a:schemeClr val="tx2"/>
                </a:solidFill>
                <a:latin typeface="+mn-lt"/>
              </a:rPr>
              <a:pPr algn="ctr" eaLnBrk="0" hangingPunct="0">
                <a:defRPr/>
              </a:pPr>
              <a:t>‹#›</a:t>
            </a:fld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77" r:id="rId2"/>
    <p:sldLayoutId id="2147484718" r:id="rId3"/>
    <p:sldLayoutId id="2147484719" r:id="rId4"/>
    <p:sldLayoutId id="2147484720" r:id="rId5"/>
    <p:sldLayoutId id="2147484721" r:id="rId6"/>
    <p:sldLayoutId id="2147484722" r:id="rId7"/>
    <p:sldLayoutId id="2147484723" r:id="rId8"/>
    <p:sldLayoutId id="2147484724" r:id="rId9"/>
    <p:sldLayoutId id="2147484725" r:id="rId10"/>
    <p:sldLayoutId id="2147484726" r:id="rId11"/>
    <p:sldLayoutId id="2147484727" r:id="rId12"/>
    <p:sldLayoutId id="2147484728" r:id="rId13"/>
    <p:sldLayoutId id="2147484729" r:id="rId14"/>
    <p:sldLayoutId id="214748478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002060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8000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632B8D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D19AB280-1730-409F-9316-148ABD58D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1604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81605" name="Line 5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81606" name="Rectangle 6"/>
          <p:cNvSpPr>
            <a:spLocks noChangeArrowheads="1"/>
          </p:cNvSpPr>
          <p:nvPr userDrawn="1"/>
        </p:nvSpPr>
        <p:spPr bwMode="auto">
          <a:xfrm>
            <a:off x="2965451" y="6399242"/>
            <a:ext cx="3922713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08" name="Rectangle 8"/>
          <p:cNvSpPr>
            <a:spLocks noChangeArrowheads="1"/>
          </p:cNvSpPr>
          <p:nvPr userDrawn="1"/>
        </p:nvSpPr>
        <p:spPr bwMode="auto">
          <a:xfrm>
            <a:off x="6781951" y="6411943"/>
            <a:ext cx="4315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500" dirty="0">
                <a:solidFill>
                  <a:schemeClr val="bg1"/>
                </a:solidFill>
                <a:latin typeface="Arial" charset="0"/>
              </a:rPr>
              <a:t>Page </a:t>
            </a:r>
            <a:fld id="{625648E6-75A2-4084-9BDA-CAE54449ED1E}" type="slidenum">
              <a:rPr lang="en-US" altLang="en-US" sz="5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5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129" name="Picture 10" descr="NP-logo-Nl cop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5199065" y="6618318"/>
            <a:ext cx="2154237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cretaryVisit Dec14,2009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4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667000" y="6400800"/>
            <a:ext cx="4038600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Arial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Arial" charset="0"/>
              </a:rPr>
              <a:t>Thomas Jefferson National Accelerator Facility</a:t>
            </a:r>
          </a:p>
        </p:txBody>
      </p:sp>
      <p:pic>
        <p:nvPicPr>
          <p:cNvPr id="615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8927" y="6415118"/>
            <a:ext cx="40075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</a:rPr>
              <a:t>Page </a:t>
            </a:r>
            <a:fld id="{EAD17211-2279-48CE-B310-820E505882F5}" type="slidenum">
              <a:rPr lang="en-US" altLang="en-US" sz="8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2587" name="Rectangle 11"/>
          <p:cNvSpPr>
            <a:spLocks noChangeArrowheads="1"/>
          </p:cNvSpPr>
          <p:nvPr/>
        </p:nvSpPr>
        <p:spPr bwMode="auto">
          <a:xfrm>
            <a:off x="5064125" y="6616700"/>
            <a:ext cx="2209800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latin typeface="Arial" charset="0"/>
              </a:rPr>
              <a:t>IPR09 Sep 22-24, 2009</a:t>
            </a:r>
          </a:p>
        </p:txBody>
      </p:sp>
      <p:pic>
        <p:nvPicPr>
          <p:cNvPr id="6154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3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4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667000" y="6400800"/>
            <a:ext cx="4038600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Arial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Arial" charset="0"/>
              </a:rPr>
              <a:t>Thomas Jefferson National Accelerator Facility</a:t>
            </a:r>
          </a:p>
        </p:txBody>
      </p:sp>
      <p:pic>
        <p:nvPicPr>
          <p:cNvPr id="717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8927" y="6415118"/>
            <a:ext cx="40075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rgbClr val="FFFFFF"/>
                </a:solidFill>
                <a:latin typeface="Arial" charset="0"/>
              </a:rPr>
              <a:t>Page </a:t>
            </a:r>
            <a:fld id="{982DAD4D-F60D-4E4D-BE4D-85CEE671DFC4}" type="slidenum">
              <a:rPr lang="en-US" altLang="en-US" sz="800">
                <a:solidFill>
                  <a:srgbClr val="FFFFFF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7177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5138738" y="6597650"/>
            <a:ext cx="2209800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latin typeface="Arial" charset="0"/>
              </a:rPr>
              <a:t>IPR09 Sep 22-24,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4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667000" y="6400830"/>
            <a:ext cx="4038600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2" descr="NP-logo-Nl copy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6119828" y="6672293"/>
            <a:ext cx="1406525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IPR Apr 27-28,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2" r:id="rId1"/>
    <p:sldLayoutId id="2147484765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38" r:id="rId8"/>
    <p:sldLayoutId id="2147484739" r:id="rId9"/>
    <p:sldLayoutId id="2147484740" r:id="rId10"/>
    <p:sldLayoutId id="2147484741" r:id="rId11"/>
    <p:sldLayoutId id="21474847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4F05D58-A6E7-451D-868A-BEEF5C5FD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2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6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838453" y="6383367"/>
            <a:ext cx="3871913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13319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04993" y="6397625"/>
            <a:ext cx="5854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</a:rPr>
              <a:t>Page </a:t>
            </a:r>
            <a:fld id="{77DAB92E-050B-4567-949F-946D8722A3BA}" type="slidenum">
              <a:rPr lang="en-US" altLang="en-US" sz="8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2587" name="Rectangle 11"/>
          <p:cNvSpPr>
            <a:spLocks noChangeArrowheads="1"/>
          </p:cNvSpPr>
          <p:nvPr userDrawn="1"/>
        </p:nvSpPr>
        <p:spPr bwMode="auto">
          <a:xfrm>
            <a:off x="5430839" y="6672293"/>
            <a:ext cx="2154237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APS Meeting  02-16-10</a:t>
            </a:r>
          </a:p>
        </p:txBody>
      </p:sp>
      <p:pic>
        <p:nvPicPr>
          <p:cNvPr id="13322" name="Picture 12" descr="NP-logo-Nl cop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54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vFz1Z9c4Ck7eaE_eMcJgzg_UNUsYwC1OnygzlX95yic/edit#heading=h.175xdrpf8ddv" TargetMode="External"/><Relationship Id="rId3" Type="http://schemas.openxmlformats.org/officeDocument/2006/relationships/hyperlink" Target="https://indico.bnl.gov/category/409/" TargetMode="External"/><Relationship Id="rId7" Type="http://schemas.openxmlformats.org/officeDocument/2006/relationships/hyperlink" Target="https://indico.jlab.org/event/519/timetable/#all.detailed" TargetMode="External"/><Relationship Id="rId2" Type="http://schemas.openxmlformats.org/officeDocument/2006/relationships/hyperlink" Target="mailto:eic-projdet-daq-l@lists.bnl.gov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urldefense.com/v3/__https:/eic.cloud.mattermost.com/signup_user_complete/?id=i8gnmob4stdrpjfrezhegxs3ew__;!!P4SdNyxKAPE!Dok6D3DX-l6Q2Y56dyc59oDOnqGY4-IBet64rds-AFvUxiT49e8vuxJ8ZyCed87_STOGz7BXWeNyACzmhkas578PS3HGz43CsDu_0ZobHbZBQDCB$" TargetMode="External"/><Relationship Id="rId5" Type="http://schemas.openxmlformats.org/officeDocument/2006/relationships/hyperlink" Target="https://eic.cloud.mattermost.com/main/channels/det1-daq" TargetMode="External"/><Relationship Id="rId10" Type="http://schemas.openxmlformats.org/officeDocument/2006/relationships/hyperlink" Target="https://indico.bnl.gov/event/17452/timetable/#20221209" TargetMode="External"/><Relationship Id="rId4" Type="http://schemas.openxmlformats.org/officeDocument/2006/relationships/hyperlink" Target="https://wiki.bnl.gov/eic-project-detector/index.php/DAQ" TargetMode="External"/><Relationship Id="rId9" Type="http://schemas.openxmlformats.org/officeDocument/2006/relationships/hyperlink" Target="https://docs.google.com/document/d/1X6Ms_oubcWx-8DUiExMFIJdCC6svWNbWKiz7OQjMCeQ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/>
              <a:t>ePIC DAQ WG Meeting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39793"/>
            <a:ext cx="8990176" cy="547468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Agenda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Introduction/Announcements:</a:t>
            </a:r>
          </a:p>
          <a:p>
            <a:pPr marL="342900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OPA – Office of Project Assessment review @JLAB next week</a:t>
            </a:r>
          </a:p>
          <a:p>
            <a:pPr marL="342900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	- Entire EIC project will be covered</a:t>
            </a:r>
          </a:p>
          <a:p>
            <a:pPr marL="342900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	- CD3A topics include purchase approval for long lead major items before CD2</a:t>
            </a:r>
          </a:p>
          <a:p>
            <a:pPr marL="342900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	- WBS overview for Electronics/DAQ given by Fernando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FELIX 182 Version – Testing in progress – Will need Gen4 PCIe for interfacing readout </a:t>
            </a:r>
          </a:p>
          <a:p>
            <a:pPr marL="342900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Topics for discussion today: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/>
              <a:t>Overall Streaming Readout model – Jeff Landgraf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/>
              <a:t>CODA streaming model and large scale testing ideas @JLAB – David Abbott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/>
              <a:t>Status updates from ToF and Timing activities – [Tonko, William, Jo, et al ]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/>
              <a:t>Other project items:</a:t>
            </a:r>
          </a:p>
          <a:p>
            <a:pPr lvl="3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Write TDR draft.  When is the due date?</a:t>
            </a:r>
          </a:p>
          <a:p>
            <a:pPr lvl="3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Background working group – Threshold studies- How to apply to detectors – Use sum level?</a:t>
            </a:r>
          </a:p>
          <a:p>
            <a:pPr lvl="3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Computing WG plans and coordination with test plans for SRO DAQ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400" dirty="0"/>
              <a:t>May be a good time to invite the Silicon Vertex detector group for the latest information on readout chip selection and other pertinent DAQ interface details.  </a:t>
            </a:r>
          </a:p>
          <a:p>
            <a:pPr lvl="3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1400" dirty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1400" dirty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>
                <a:cs typeface="Arial"/>
              </a:rPr>
              <a:t>Adjourn</a:t>
            </a: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>
                <a:cs typeface="Arial"/>
              </a:rPr>
              <a:t>Next meeting:  Thursday 2023-February 2 at 09:00EST</a:t>
            </a: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347345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Char char="-"/>
            </a:pPr>
            <a:endParaRPr lang="en-US" sz="1000" dirty="0">
              <a:cs typeface="Arial"/>
            </a:endParaRPr>
          </a:p>
          <a:p>
            <a:pPr marL="514350" indent="-51435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2600" dirty="0"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/>
              <a:t>ePIC DAQ WG Meeting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39793"/>
            <a:ext cx="8990176" cy="5474680"/>
          </a:xfrm>
        </p:spPr>
        <p:txBody>
          <a:bodyPr/>
          <a:lstStyle/>
          <a:p>
            <a:pPr marL="1033463" lvl="3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1033463" lvl="3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Any other topics/discussion points?</a:t>
            </a: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>
                <a:cs typeface="Arial"/>
              </a:rPr>
              <a:t>Adjourn</a:t>
            </a: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>
                <a:cs typeface="Arial"/>
              </a:rPr>
              <a:t>Action Item:</a:t>
            </a: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>
                <a:cs typeface="Arial"/>
              </a:rPr>
              <a:t>Next meeting:  Thursday 2023-February 2 at 09:00EST</a:t>
            </a: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347345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Char char="-"/>
            </a:pPr>
            <a:endParaRPr lang="en-US" sz="1000" dirty="0">
              <a:cs typeface="Arial"/>
            </a:endParaRPr>
          </a:p>
          <a:p>
            <a:pPr marL="514350" indent="-51435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988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/>
              <a:t>Backup Info Slides</a:t>
            </a:r>
          </a:p>
        </p:txBody>
      </p:sp>
    </p:spTree>
    <p:extLst>
      <p:ext uri="{BB962C8B-B14F-4D97-AF65-F5344CB8AC3E}">
        <p14:creationId xmlns:p14="http://schemas.microsoft.com/office/powerpoint/2010/main" val="210772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FB1528-870C-0016-3B06-483601310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Links Worth Repeating – Updated 2023-Jan-25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51BF3-9F0E-FB59-1FCC-EDCEB0010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52" y="754450"/>
            <a:ext cx="8917687" cy="5097709"/>
          </a:xfrm>
        </p:spPr>
        <p:txBody>
          <a:bodyPr/>
          <a:lstStyle/>
          <a:p>
            <a:pPr>
              <a:spcBef>
                <a:spcPts val="450"/>
              </a:spcBef>
            </a:pPr>
            <a:r>
              <a:rPr lang="en-US" sz="1400" dirty="0"/>
              <a:t>Mailing list: </a:t>
            </a:r>
            <a:r>
              <a:rPr lang="en-US" sz="1400" dirty="0">
                <a:hlinkClick r:id="rId2"/>
              </a:rPr>
              <a:t>eic-projdet-daq-l@lists.bnl.gov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Indico page: </a:t>
            </a:r>
            <a:r>
              <a:rPr lang="en-US" sz="1400" dirty="0">
                <a:hlinkClick r:id="rId3"/>
              </a:rPr>
              <a:t>https://indico.bnl.gov/category/409/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Wiki: </a:t>
            </a:r>
            <a:r>
              <a:rPr lang="en-US" sz="1400" dirty="0">
                <a:hlinkClick r:id="rId4"/>
              </a:rPr>
              <a:t>https://wiki.bnl.gov/eic-project-detector/index.php/DAQ</a:t>
            </a:r>
            <a:r>
              <a:rPr lang="en-US" sz="1400" dirty="0"/>
              <a:t>  </a:t>
            </a:r>
            <a:r>
              <a:rPr lang="en-US" sz="1400" dirty="0">
                <a:solidFill>
                  <a:srgbClr val="CC0099"/>
                </a:solidFill>
              </a:rPr>
              <a:t>This link needs update</a:t>
            </a:r>
          </a:p>
          <a:p>
            <a:pPr>
              <a:spcBef>
                <a:spcPts val="450"/>
              </a:spcBef>
            </a:pPr>
            <a:r>
              <a:rPr lang="en-US" sz="1400" u="sng" dirty="0"/>
              <a:t>Mattermost</a:t>
            </a:r>
            <a:r>
              <a:rPr lang="en-US" sz="1400" dirty="0"/>
              <a:t> channel: 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https://eic.cloud.mattermost.com/main/channels/det1-daq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/>
              <a:t>(signup: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https://eic.cloud.mattermost.com/signup_user_complete/?id=i8gnmob4stdrpjfrezhegxs3ew</a:t>
            </a:r>
            <a:r>
              <a:rPr lang="en-US" sz="1400" dirty="0"/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r>
              <a:rPr lang="en-US" sz="1400" dirty="0"/>
              <a:t>Talks from last Streaming Readout Workshop: </a:t>
            </a:r>
            <a:r>
              <a:rPr lang="en-US" sz="1400" dirty="0">
                <a:hlinkClick r:id="rId7"/>
              </a:rPr>
              <a:t>https://indico.jlab.org/event/519/timetable/#all.detailed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u="sng" dirty="0"/>
              <a:t>Live Notes </a:t>
            </a:r>
            <a:r>
              <a:rPr lang="en-US" sz="1400" dirty="0"/>
              <a:t>from SRO X workshop: </a:t>
            </a:r>
            <a:r>
              <a:rPr lang="en-US" sz="1400" dirty="0">
                <a:hlinkClick r:id="rId8"/>
              </a:rPr>
              <a:t>https://docs.google.com/document/d/1vFz1Z9c4Ck7eaE_eMcJgzg_UNUsYwC1OnygzlX95yic/edit#heading=h.175xdrpf8ddv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A </a:t>
            </a:r>
            <a:r>
              <a:rPr lang="en-US" sz="1400" u="sng" dirty="0"/>
              <a:t>summary report </a:t>
            </a:r>
            <a:r>
              <a:rPr lang="en-US" sz="1400" dirty="0"/>
              <a:t>for the SRO workshop is here: </a:t>
            </a:r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https://docs.google.com/document/d/1X6Ms_oubcWx-8DUiExMFIJdCC6svWNbWKiz7OQjMCeQ/edit?usp=sharing</a:t>
            </a:r>
            <a:endParaRPr lang="en-US" sz="14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SRO XI at CFNS at StonyBrook</a:t>
            </a:r>
          </a:p>
          <a:p>
            <a:pPr lvl="1">
              <a:spcBef>
                <a:spcPts val="450"/>
              </a:spcBef>
            </a:pPr>
            <a:r>
              <a:rPr lang="en-US" sz="1100" dirty="0">
                <a:hlinkClick r:id="rId10"/>
              </a:rPr>
              <a:t>ePIC DAQ and electronics WG: Workshop Protocols/Interface/Timing and Clock Distribution (December 9, 2022): Timetable · Indico (bnl.gov)</a:t>
            </a:r>
            <a:endParaRPr lang="en-US" sz="11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endParaRPr lang="en-US" sz="135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1B47555-5052-7E83-FDA7-575FA3D02EF2}"/>
              </a:ext>
            </a:extLst>
          </p:cNvPr>
          <p:cNvSpPr txBox="1">
            <a:spLocks/>
          </p:cNvSpPr>
          <p:nvPr/>
        </p:nvSpPr>
        <p:spPr>
          <a:xfrm>
            <a:off x="3092335" y="5746129"/>
            <a:ext cx="3086100" cy="1964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900" dirty="0"/>
              <a:t>schambachjj@ornl.gov</a:t>
            </a:r>
          </a:p>
        </p:txBody>
      </p:sp>
    </p:spTree>
    <p:extLst>
      <p:ext uri="{BB962C8B-B14F-4D97-AF65-F5344CB8AC3E}">
        <p14:creationId xmlns:p14="http://schemas.microsoft.com/office/powerpoint/2010/main" val="17264177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1" ma:contentTypeDescription="Create a new document." ma:contentTypeScope="" ma:versionID="78c647d6ad3bcd54edd97f5160ac0362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ac5839a63ff18b59b5f56ae89fabac3a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345C74-A1EF-4B2C-9B26-924A5E2D4EE3}">
  <ds:schemaRefs>
    <ds:schemaRef ds:uri="http://www.w3.org/XML/1998/namespace"/>
    <ds:schemaRef ds:uri="http://schemas.microsoft.com/office/2006/metadata/properties"/>
    <ds:schemaRef ds:uri="http://purl.org/dc/elements/1.1/"/>
    <ds:schemaRef ds:uri="426b74de-0581-4e94-90c0-1abf6215444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dcff909e-542d-4672-8557-4ef8d9009dce"/>
  </ds:schemaRefs>
</ds:datastoreItem>
</file>

<file path=customXml/itemProps2.xml><?xml version="1.0" encoding="utf-8"?>
<ds:datastoreItem xmlns:ds="http://schemas.openxmlformats.org/officeDocument/2006/customXml" ds:itemID="{BB12C817-E1CB-4858-A5B4-4DF9EC7B03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DE8C09-69EE-4256-8AB2-07B2ACD06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441</Words>
  <Application>Microsoft Office PowerPoint</Application>
  <PresentationFormat>Letter Paper (8.5x11 in)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</vt:lpstr>
      <vt:lpstr>Calibri</vt:lpstr>
      <vt:lpstr>Century Gothic</vt:lpstr>
      <vt:lpstr>Century Schoolbook</vt:lpstr>
      <vt:lpstr>Times New Roman</vt:lpstr>
      <vt:lpstr>Wingdings</vt:lpstr>
      <vt:lpstr>Custom Design</vt:lpstr>
      <vt:lpstr>7_Custom Design</vt:lpstr>
      <vt:lpstr>4_Custom Design</vt:lpstr>
      <vt:lpstr>Powerpoint Template Lehman Review June 07</vt:lpstr>
      <vt:lpstr>1_Powerpoint Template Lehman Review June 07</vt:lpstr>
      <vt:lpstr>1_Custom Design</vt:lpstr>
      <vt:lpstr>2_Custom Design</vt:lpstr>
      <vt:lpstr>3_Custom Design</vt:lpstr>
      <vt:lpstr>ePIC DAQ WG Meeting</vt:lpstr>
      <vt:lpstr>ePIC DAQ WG Meeting</vt:lpstr>
      <vt:lpstr>Backup Info Slides</vt:lpstr>
      <vt:lpstr>Useful Links Worth Repeating – Updated 2023-Jan-25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ENP Fast Electronics Group Report</dc:title>
  <dc:subject>BESAC</dc:subject>
  <dc:creator>RC Cuevas</dc:creator>
  <cp:keywords>Presentation Generic</cp:keywords>
  <cp:lastModifiedBy>Chris Cuevas</cp:lastModifiedBy>
  <cp:revision>190</cp:revision>
  <cp:lastPrinted>2018-08-27T14:54:49Z</cp:lastPrinted>
  <dcterms:created xsi:type="dcterms:W3CDTF">2005-02-01T21:25:50Z</dcterms:created>
  <dcterms:modified xsi:type="dcterms:W3CDTF">2023-01-25T19:26:39Z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