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76" r:id="rId5"/>
    <p:sldMasterId id="2147483678" r:id="rId6"/>
    <p:sldMasterId id="2147483679" r:id="rId7"/>
    <p:sldMasterId id="2147483681" r:id="rId8"/>
    <p:sldMasterId id="2147483684" r:id="rId9"/>
    <p:sldMasterId id="2147483697" r:id="rId10"/>
    <p:sldMasterId id="2147483767" r:id="rId11"/>
    <p:sldMasterId id="2147484786" r:id="rId12"/>
  </p:sldMasterIdLst>
  <p:notesMasterIdLst>
    <p:notesMasterId r:id="rId24"/>
  </p:notesMasterIdLst>
  <p:handoutMasterIdLst>
    <p:handoutMasterId r:id="rId25"/>
  </p:handoutMasterIdLst>
  <p:sldIdLst>
    <p:sldId id="460" r:id="rId13"/>
    <p:sldId id="462" r:id="rId14"/>
    <p:sldId id="459" r:id="rId15"/>
    <p:sldId id="256" r:id="rId16"/>
    <p:sldId id="257" r:id="rId17"/>
    <p:sldId id="258" r:id="rId18"/>
    <p:sldId id="259" r:id="rId19"/>
    <p:sldId id="463" r:id="rId20"/>
    <p:sldId id="261" r:id="rId21"/>
    <p:sldId id="262" r:id="rId22"/>
    <p:sldId id="260" r:id="rId23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D7EFCF"/>
    <a:srgbClr val="81FF81"/>
    <a:srgbClr val="CC0099"/>
    <a:srgbClr val="CCFFFF"/>
    <a:srgbClr val="FF9900"/>
    <a:srgbClr val="008000"/>
    <a:srgbClr val="FFFFFF"/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2" y="78"/>
      </p:cViewPr>
      <p:guideLst>
        <p:guide orient="horz" pos="1776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uevas" userId="59641f5a-5c7b-4820-8fcc-4add6cf068b0" providerId="ADAL" clId="{22B3DD9D-0523-4812-B65A-7FC3D846D20B}"/>
    <pc:docChg chg="modSld">
      <pc:chgData name="Chris Cuevas" userId="59641f5a-5c7b-4820-8fcc-4add6cf068b0" providerId="ADAL" clId="{22B3DD9D-0523-4812-B65A-7FC3D846D20B}" dt="2023-02-22T21:02:39.904" v="200" actId="6549"/>
      <pc:docMkLst>
        <pc:docMk/>
      </pc:docMkLst>
      <pc:sldChg chg="modSp">
        <pc:chgData name="Chris Cuevas" userId="59641f5a-5c7b-4820-8fcc-4add6cf068b0" providerId="ADAL" clId="{22B3DD9D-0523-4812-B65A-7FC3D846D20B}" dt="2023-02-22T21:02:39.904" v="200" actId="6549"/>
        <pc:sldMkLst>
          <pc:docMk/>
          <pc:sldMk cId="549371420" sldId="460"/>
        </pc:sldMkLst>
        <pc:spChg chg="mod">
          <ac:chgData name="Chris Cuevas" userId="59641f5a-5c7b-4820-8fcc-4add6cf068b0" providerId="ADAL" clId="{22B3DD9D-0523-4812-B65A-7FC3D846D20B}" dt="2023-02-22T21:02:39.904" v="200" actId="6549"/>
          <ac:spMkLst>
            <pc:docMk/>
            <pc:sldMk cId="549371420" sldId="460"/>
            <ac:spMk id="18434" creationId="{00000000-0000-0000-0000-000000000000}"/>
          </ac:spMkLst>
        </pc:spChg>
      </pc:sldChg>
    </pc:docChg>
  </pc:docChgLst>
  <pc:docChgLst>
    <pc:chgData name="Chris Cuevas" userId="59641f5a-5c7b-4820-8fcc-4add6cf068b0" providerId="ADAL" clId="{63C6355E-E8E1-42EE-ABFC-3D2CF4BE4E95}"/>
    <pc:docChg chg="undo custSel addSld delSld modSld">
      <pc:chgData name="Chris Cuevas" userId="59641f5a-5c7b-4820-8fcc-4add6cf068b0" providerId="ADAL" clId="{63C6355E-E8E1-42EE-ABFC-3D2CF4BE4E95}" dt="2023-02-22T20:12:31.842" v="594" actId="20577"/>
      <pc:docMkLst>
        <pc:docMk/>
      </pc:docMkLst>
      <pc:sldChg chg="modSp add">
        <pc:chgData name="Chris Cuevas" userId="59641f5a-5c7b-4820-8fcc-4add6cf068b0" providerId="ADAL" clId="{63C6355E-E8E1-42EE-ABFC-3D2CF4BE4E95}" dt="2023-02-22T20:12:31.842" v="594" actId="20577"/>
        <pc:sldMkLst>
          <pc:docMk/>
          <pc:sldMk cId="2181756068" sldId="256"/>
        </pc:sldMkLst>
        <pc:spChg chg="mod">
          <ac:chgData name="Chris Cuevas" userId="59641f5a-5c7b-4820-8fcc-4add6cf068b0" providerId="ADAL" clId="{63C6355E-E8E1-42EE-ABFC-3D2CF4BE4E95}" dt="2023-02-22T20:12:31.842" v="594" actId="20577"/>
          <ac:spMkLst>
            <pc:docMk/>
            <pc:sldMk cId="2181756068" sldId="256"/>
            <ac:spMk id="3" creationId="{00000000-0000-0000-0000-000000000000}"/>
          </ac:spMkLst>
        </pc:spChg>
      </pc:sldChg>
      <pc:sldChg chg="add">
        <pc:chgData name="Chris Cuevas" userId="59641f5a-5c7b-4820-8fcc-4add6cf068b0" providerId="ADAL" clId="{63C6355E-E8E1-42EE-ABFC-3D2CF4BE4E95}" dt="2023-02-22T20:10:52.308" v="547"/>
        <pc:sldMkLst>
          <pc:docMk/>
          <pc:sldMk cId="762251934" sldId="257"/>
        </pc:sldMkLst>
      </pc:sldChg>
      <pc:sldChg chg="add">
        <pc:chgData name="Chris Cuevas" userId="59641f5a-5c7b-4820-8fcc-4add6cf068b0" providerId="ADAL" clId="{63C6355E-E8E1-42EE-ABFC-3D2CF4BE4E95}" dt="2023-02-22T20:10:55.224" v="548"/>
        <pc:sldMkLst>
          <pc:docMk/>
          <pc:sldMk cId="2969817550" sldId="258"/>
        </pc:sldMkLst>
      </pc:sldChg>
      <pc:sldChg chg="add">
        <pc:chgData name="Chris Cuevas" userId="59641f5a-5c7b-4820-8fcc-4add6cf068b0" providerId="ADAL" clId="{63C6355E-E8E1-42EE-ABFC-3D2CF4BE4E95}" dt="2023-02-22T20:10:58.255" v="549"/>
        <pc:sldMkLst>
          <pc:docMk/>
          <pc:sldMk cId="1945117372" sldId="259"/>
        </pc:sldMkLst>
      </pc:sldChg>
      <pc:sldChg chg="add">
        <pc:chgData name="Chris Cuevas" userId="59641f5a-5c7b-4820-8fcc-4add6cf068b0" providerId="ADAL" clId="{63C6355E-E8E1-42EE-ABFC-3D2CF4BE4E95}" dt="2023-02-22T20:11:04.520" v="551"/>
        <pc:sldMkLst>
          <pc:docMk/>
          <pc:sldMk cId="2374117014" sldId="261"/>
        </pc:sldMkLst>
      </pc:sldChg>
      <pc:sldChg chg="add">
        <pc:chgData name="Chris Cuevas" userId="59641f5a-5c7b-4820-8fcc-4add6cf068b0" providerId="ADAL" clId="{63C6355E-E8E1-42EE-ABFC-3D2CF4BE4E95}" dt="2023-02-22T20:11:07.058" v="552"/>
        <pc:sldMkLst>
          <pc:docMk/>
          <pc:sldMk cId="1496493127" sldId="262"/>
        </pc:sldMkLst>
      </pc:sldChg>
      <pc:sldChg chg="modSp">
        <pc:chgData name="Chris Cuevas" userId="59641f5a-5c7b-4820-8fcc-4add6cf068b0" providerId="ADAL" clId="{63C6355E-E8E1-42EE-ABFC-3D2CF4BE4E95}" dt="2023-02-22T20:11:19.470" v="557" actId="6549"/>
        <pc:sldMkLst>
          <pc:docMk/>
          <pc:sldMk cId="2107724798" sldId="459"/>
        </pc:sldMkLst>
        <pc:spChg chg="mod">
          <ac:chgData name="Chris Cuevas" userId="59641f5a-5c7b-4820-8fcc-4add6cf068b0" providerId="ADAL" clId="{63C6355E-E8E1-42EE-ABFC-3D2CF4BE4E95}" dt="2023-02-22T20:11:19.470" v="557" actId="6549"/>
          <ac:spMkLst>
            <pc:docMk/>
            <pc:sldMk cId="2107724798" sldId="459"/>
            <ac:spMk id="18433" creationId="{00000000-0000-0000-0000-000000000000}"/>
          </ac:spMkLst>
        </pc:spChg>
      </pc:sldChg>
      <pc:sldChg chg="modSp">
        <pc:chgData name="Chris Cuevas" userId="59641f5a-5c7b-4820-8fcc-4add6cf068b0" providerId="ADAL" clId="{63C6355E-E8E1-42EE-ABFC-3D2CF4BE4E95}" dt="2023-02-22T20:05:18.230" v="545" actId="313"/>
        <pc:sldMkLst>
          <pc:docMk/>
          <pc:sldMk cId="549371420" sldId="460"/>
        </pc:sldMkLst>
        <pc:spChg chg="mod">
          <ac:chgData name="Chris Cuevas" userId="59641f5a-5c7b-4820-8fcc-4add6cf068b0" providerId="ADAL" clId="{63C6355E-E8E1-42EE-ABFC-3D2CF4BE4E95}" dt="2023-02-22T20:05:18.230" v="545" actId="313"/>
          <ac:spMkLst>
            <pc:docMk/>
            <pc:sldMk cId="549371420" sldId="460"/>
            <ac:spMk id="18434" creationId="{00000000-0000-0000-0000-000000000000}"/>
          </ac:spMkLst>
        </pc:spChg>
      </pc:sldChg>
      <pc:sldChg chg="del">
        <pc:chgData name="Chris Cuevas" userId="59641f5a-5c7b-4820-8fcc-4add6cf068b0" providerId="ADAL" clId="{63C6355E-E8E1-42EE-ABFC-3D2CF4BE4E95}" dt="2023-02-22T19:50:03.434" v="167" actId="2696"/>
        <pc:sldMkLst>
          <pc:docMk/>
          <pc:sldMk cId="623217266" sldId="461"/>
        </pc:sldMkLst>
      </pc:sldChg>
      <pc:sldChg chg="modSp">
        <pc:chgData name="Chris Cuevas" userId="59641f5a-5c7b-4820-8fcc-4add6cf068b0" providerId="ADAL" clId="{63C6355E-E8E1-42EE-ABFC-3D2CF4BE4E95}" dt="2023-02-22T20:12:14.477" v="593" actId="20577"/>
        <pc:sldMkLst>
          <pc:docMk/>
          <pc:sldMk cId="1495143450" sldId="462"/>
        </pc:sldMkLst>
        <pc:spChg chg="mod">
          <ac:chgData name="Chris Cuevas" userId="59641f5a-5c7b-4820-8fcc-4add6cf068b0" providerId="ADAL" clId="{63C6355E-E8E1-42EE-ABFC-3D2CF4BE4E95}" dt="2023-02-22T20:12:14.477" v="593" actId="20577"/>
          <ac:spMkLst>
            <pc:docMk/>
            <pc:sldMk cId="1495143450" sldId="462"/>
            <ac:spMk id="18434" creationId="{00000000-0000-0000-0000-000000000000}"/>
          </ac:spMkLst>
        </pc:spChg>
      </pc:sldChg>
      <pc:sldChg chg="add">
        <pc:chgData name="Chris Cuevas" userId="59641f5a-5c7b-4820-8fcc-4add6cf068b0" providerId="ADAL" clId="{63C6355E-E8E1-42EE-ABFC-3D2CF4BE4E95}" dt="2023-02-22T20:11:01.732" v="550"/>
        <pc:sldMkLst>
          <pc:docMk/>
          <pc:sldMk cId="3891046488" sldId="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7117" y="9201560"/>
            <a:ext cx="431765" cy="28499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1137F51F-F805-4552-9379-2A1410847AB7}" type="slidenum">
              <a:rPr lang="en-US" altLang="en-US" sz="10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677" y="4559833"/>
            <a:ext cx="5359848" cy="43190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9009" tIns="62809" rIns="129009" bIns="62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6313" cy="35893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62060" y="9118718"/>
            <a:ext cx="606821" cy="46541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E79C1E31-A4D3-484E-B708-E32C7F156659}" type="slidenum">
              <a:rPr lang="en-US" altLang="en-US" sz="22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2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4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480131"/>
          </a:xfrm>
        </p:spPr>
        <p:txBody>
          <a:bodyPr/>
          <a:lstStyle>
            <a:lvl1pPr>
              <a:lnSpc>
                <a:spcPct val="90000"/>
              </a:lnSpc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972589"/>
            <a:ext cx="8572500" cy="4728924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500"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35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3CA9-BAEB-915D-03AD-DCAEF9C67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93917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B18C-62A7-49FB-AE97-C82953ED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388CF-8DBE-4624-BCEA-1C564282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24F0-B973-44DA-BA0F-A199C519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B7B1-E553-4BC8-B625-EC16946C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4C73-F78B-4AC4-B7F6-C48958C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42A5-FA1D-4B98-848B-566486EA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4DC9-CAFD-4A7E-899F-28BF0626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399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611B-85E3-4AEF-A446-BA50260F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EDC9C-B644-4FCC-AD53-6D632FE3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476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8504-4FE2-4948-877C-19A41C59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64EAB-03F0-417A-93B7-75BA3F51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167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946448" y="6572280"/>
            <a:ext cx="782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Page </a:t>
            </a:r>
            <a:fld id="{0E5792E2-69AA-4EAE-BE18-4172DAFD983A}" type="slidenum">
              <a:rPr lang="en-US" altLang="en-US" sz="1200">
                <a:solidFill>
                  <a:schemeClr val="tx2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806A8E-8C04-4857-ABCC-A154842B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9271A1D-5E99-424F-A846-877A5DD5E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1D67C3-6B80-4225-823D-A1385EEA4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CE4A7E-C086-41A2-B2DE-C3F9FD50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E3AD42-3DAF-4CF2-9F77-1FADBD1F3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8F83D8-C2D7-452A-B7DA-9C67B71C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EE87B9-01D1-4FB8-8A57-73923B743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D3ADD-1479-49EB-B749-3656A3D0E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DBF951-3900-4CA7-9775-9253AC2DA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85722D9-6713-4939-95E1-49F209331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FBA644F-5518-4FFE-ACD7-9FA54C728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17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824" y="30"/>
            <a:ext cx="879809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824" y="838204"/>
            <a:ext cx="879809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3162315" y="6426200"/>
            <a:ext cx="3478213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Thomas Jefferson National Accelerator Facility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2775019" y="6564963"/>
            <a:ext cx="3961535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dirty="0">
                <a:latin typeface="+mn-lt"/>
                <a:cs typeface="Times New Roman" pitchFamily="18" charset="0"/>
              </a:rPr>
              <a:t>ePIC DAQ WG Meeting</a:t>
            </a:r>
            <a:endParaRPr lang="en-US" sz="1200" b="1" i="1" baseline="0" dirty="0">
              <a:latin typeface="+mn-lt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baseline="0" dirty="0">
                <a:latin typeface="+mn-lt"/>
                <a:cs typeface="Times New Roman" pitchFamily="18" charset="0"/>
              </a:rPr>
              <a:t>2023 February 22</a:t>
            </a:r>
            <a:endParaRPr lang="en-US" sz="1200" b="1" i="1" dirty="0">
              <a:latin typeface="+mn-lt"/>
            </a:endParaRPr>
          </a:p>
        </p:txBody>
      </p:sp>
      <p:pic>
        <p:nvPicPr>
          <p:cNvPr id="3081" name="Picture 12" descr="NP-logo-Nl copy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642627" y="6611779"/>
            <a:ext cx="7152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Page</a:t>
            </a:r>
            <a:r>
              <a:rPr lang="en-US" altLang="en-US" sz="1000" dirty="0">
                <a:solidFill>
                  <a:schemeClr val="tx2"/>
                </a:solidFill>
                <a:latin typeface="+mn-lt"/>
              </a:rPr>
              <a:t> </a:t>
            </a:r>
            <a:fld id="{983D5F7C-045C-4AB9-A599-F0C7B394096A}" type="slidenum">
              <a:rPr lang="en-US" altLang="en-US" sz="1000">
                <a:solidFill>
                  <a:schemeClr val="tx2"/>
                </a:solidFill>
                <a:latin typeface="+mn-lt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7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28" r:id="rId13"/>
    <p:sldLayoutId id="2147484729" r:id="rId14"/>
    <p:sldLayoutId id="21474847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2060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800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32B8D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1604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5" name="Line 5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6" name="Rectangle 6"/>
          <p:cNvSpPr>
            <a:spLocks noChangeArrowheads="1"/>
          </p:cNvSpPr>
          <p:nvPr userDrawn="1"/>
        </p:nvSpPr>
        <p:spPr bwMode="auto">
          <a:xfrm>
            <a:off x="2965451" y="6399242"/>
            <a:ext cx="39227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8" name="Rectangle 8"/>
          <p:cNvSpPr>
            <a:spLocks noChangeArrowheads="1"/>
          </p:cNvSpPr>
          <p:nvPr userDrawn="1"/>
        </p:nvSpPr>
        <p:spPr bwMode="auto">
          <a:xfrm>
            <a:off x="6781951" y="6411943"/>
            <a:ext cx="4315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625648E6-75A2-4084-9BDA-CAE54449ED1E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9" name="Picture 10" descr="NP-logo-Nl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5199065" y="6618318"/>
            <a:ext cx="2154237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cretaryVisit Dec14,2009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EAD17211-2279-48CE-B310-820E505882F5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5064125" y="661670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  <p:pic>
        <p:nvPicPr>
          <p:cNvPr id="6154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rgbClr val="FFFFFF"/>
                </a:solidFill>
                <a:latin typeface="Arial" charset="0"/>
              </a:rPr>
              <a:t>Page </a:t>
            </a:r>
            <a:fld id="{982DAD4D-F60D-4E4D-BE4D-85CEE671DFC4}" type="slidenum">
              <a:rPr lang="en-US" altLang="en-US" sz="800">
                <a:solidFill>
                  <a:srgbClr val="FFFFFF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7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38738" y="659765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667000" y="6400830"/>
            <a:ext cx="40386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NP-logo-Nl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19828" y="6672293"/>
            <a:ext cx="14065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IPR Apr 27-28,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65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F05D58-A6E7-451D-868A-BEEF5C5FD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838453" y="6383367"/>
            <a:ext cx="38719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4993" y="6397625"/>
            <a:ext cx="5854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77DAB92E-050B-4567-949F-946D8722A3BA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5430839" y="6672293"/>
            <a:ext cx="215423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APS Meeting  02-16-10</a:t>
            </a:r>
          </a:p>
        </p:txBody>
      </p:sp>
      <p:pic>
        <p:nvPicPr>
          <p:cNvPr id="13322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7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yYA_IL1JDk2V1IwX0GcDDyQSEmnvtyn/edit#gid=1937012437" TargetMode="External"/><Relationship Id="rId2" Type="http://schemas.openxmlformats.org/officeDocument/2006/relationships/hyperlink" Target="https://docs.google.com/spreadsheets/d/1s8oXj36SqIh7TJeHFH89gQ_ayU1_SVEpWQNkx6sETKs/edit#gid=23848223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2.riken.jp/event/438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vFz1Z9c4Ck7eaE_eMcJgzg_UNUsYwC1OnygzlX95yic/edit#heading=h.175xdrpf8ddv" TargetMode="External"/><Relationship Id="rId3" Type="http://schemas.openxmlformats.org/officeDocument/2006/relationships/hyperlink" Target="https://indico.bnl.gov/category/409/" TargetMode="External"/><Relationship Id="rId7" Type="http://schemas.openxmlformats.org/officeDocument/2006/relationships/hyperlink" Target="https://indico.jlab.org/event/519/timetable/#all.detailed" TargetMode="External"/><Relationship Id="rId2" Type="http://schemas.openxmlformats.org/officeDocument/2006/relationships/hyperlink" Target="mailto:eic-projdet-daq-l@lists.bnl.gov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rldefense.com/v3/__https:/eic.cloud.mattermost.com/signup_user_complete/?id=i8gnmob4stdrpjfrezhegxs3ew__;!!P4SdNyxKAPE!Dok6D3DX-l6Q2Y56dyc59oDOnqGY4-IBet64rds-AFvUxiT49e8vuxJ8ZyCed87_STOGz7BXWeNyACzmhkas578PS3HGz43CsDu_0ZobHbZBQDCB$" TargetMode="External"/><Relationship Id="rId5" Type="http://schemas.openxmlformats.org/officeDocument/2006/relationships/hyperlink" Target="https://eic.cloud.mattermost.com/main/channels/det1-daq" TargetMode="External"/><Relationship Id="rId4" Type="http://schemas.openxmlformats.org/officeDocument/2006/relationships/hyperlink" Target="https://wiki.bnl.gov/eic-project-detector/index.php/DAQ" TargetMode="External"/><Relationship Id="rId9" Type="http://schemas.openxmlformats.org/officeDocument/2006/relationships/hyperlink" Target="https://docs.google.com/document/d/1X6Ms_oubcWx-8DUiExMFIJdCC6svWNbWKiz7OQjMCeQ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ePIC DAQ WG Meeting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9793"/>
            <a:ext cx="8990176" cy="547468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Agenda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Presentations &amp; Topics :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Introduction: – Chris Cuevas 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dirty="0"/>
              <a:t>Agenda items</a:t>
            </a:r>
          </a:p>
          <a:p>
            <a:pPr marL="1376363" lvl="3" indent="-342900" eaLnBrk="1" hangingPunct="1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400" dirty="0"/>
              <a:t>Jo Schambach – Silicon Tracker ReadOut scheme</a:t>
            </a:r>
          </a:p>
          <a:p>
            <a:pPr marL="1376363" lvl="3" indent="-342900" eaLnBrk="1" hangingPunct="1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400" dirty="0"/>
              <a:t>ePIC Detector Digitization Model document – Discussion/Questions?</a:t>
            </a:r>
          </a:p>
          <a:p>
            <a:pPr marL="1033463" lvl="3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B0F0"/>
                </a:solidFill>
                <a:hlinkClick r:id="rId2"/>
              </a:rPr>
              <a:t>https://docs.google.com/spreadsheets/d/1s8oXj36SqIh7TJeHFH89gQ_ayU1_SVEpWQNkx6sETKs/edit#gid=238482234</a:t>
            </a:r>
            <a:endParaRPr lang="en-US" sz="1400" dirty="0">
              <a:solidFill>
                <a:srgbClr val="00B0F0"/>
              </a:solidFill>
            </a:endParaRPr>
          </a:p>
          <a:p>
            <a:pPr marL="1033463" lvl="3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dirty="0"/>
              <a:t>3. Open discussion regarding ePIC Management Plan presented at Feb-17 Convener meeting. [See Backup Slides]</a:t>
            </a:r>
          </a:p>
          <a:p>
            <a:pPr marL="1033463" lvl="3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dirty="0"/>
              <a:t>4. Reminder about cable spreadsheet information-</a:t>
            </a:r>
          </a:p>
          <a:p>
            <a:pPr marL="1033463" lvl="3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B0F0"/>
                </a:solidFill>
                <a:hlinkClick r:id="rId3"/>
              </a:rPr>
              <a:t>https://docs.google.com/spreadsheets/d/1_yYA_IL1JDk2V1IwX0GcDDyQSEmnvtyn/edit#gid=1937012437</a:t>
            </a:r>
            <a:endParaRPr lang="en-US" sz="1400" dirty="0">
              <a:solidFill>
                <a:srgbClr val="00B0F0"/>
              </a:solidFill>
            </a:endParaRP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Announcement</a:t>
            </a:r>
            <a:endParaRPr lang="en-US" sz="1400" dirty="0"/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DAQ WG Conveners met with Dr. Taku Gunji from the Center for Nuclear Study @University of Tokyo.</a:t>
            </a:r>
          </a:p>
          <a:p>
            <a:pPr lvl="4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Taku shared experience from PHENIX and ALICE and would like to join efforts on ePIC DAQ projects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EIC Asia Workshop -&gt; </a:t>
            </a:r>
            <a:r>
              <a:rPr lang="en-US" sz="1400" dirty="0">
                <a:hlinkClick r:id="rId4"/>
              </a:rPr>
              <a:t>EIC Asia Workshop (16-18 March 2023) · (Indico) (riken.jp)</a:t>
            </a:r>
            <a:r>
              <a:rPr lang="en-US" sz="1400" dirty="0"/>
              <a:t> </a:t>
            </a:r>
          </a:p>
          <a:p>
            <a:pPr lvl="4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Seeking a speaker for ePIC DAQ overview</a:t>
            </a:r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0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0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245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Char char="-"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000" dirty="0">
              <a:cs typeface="Arial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4937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707" y="1243083"/>
            <a:ext cx="2282990" cy="400050"/>
          </a:xfrm>
          <a:prstGeom prst="rect">
            <a:avLst/>
          </a:prstGeom>
        </p:spPr>
        <p:txBody>
          <a:bodyPr wrap="square" lIns="0" tIns="19955" rIns="0" bIns="0" rtlCol="0">
            <a:noAutofit/>
          </a:bodyPr>
          <a:lstStyle/>
          <a:p>
            <a:pPr marL="9525" defTabSz="685800" fontAlgn="auto">
              <a:lnSpc>
                <a:spcPts val="3143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44" dirty="0">
                <a:solidFill>
                  <a:srgbClr val="4472C3"/>
                </a:solidFill>
                <a:latin typeface="Arial"/>
                <a:cs typeface="Arial"/>
              </a:rPr>
              <a:t>Questions for</a:t>
            </a:r>
            <a:endParaRPr sz="30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0854" y="1243083"/>
            <a:ext cx="1747875" cy="400050"/>
          </a:xfrm>
          <a:prstGeom prst="rect">
            <a:avLst/>
          </a:prstGeom>
        </p:spPr>
        <p:txBody>
          <a:bodyPr wrap="square" lIns="0" tIns="19955" rIns="0" bIns="0" rtlCol="0">
            <a:noAutofit/>
          </a:bodyPr>
          <a:lstStyle/>
          <a:p>
            <a:pPr marL="9525" defTabSz="685800" fontAlgn="auto">
              <a:lnSpc>
                <a:spcPts val="3143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84" dirty="0">
                <a:solidFill>
                  <a:srgbClr val="4472C3"/>
                </a:solidFill>
                <a:latin typeface="Arial"/>
                <a:cs typeface="Arial"/>
              </a:rPr>
              <a:t>Discussion</a:t>
            </a:r>
            <a:endParaRPr sz="30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421" y="2191821"/>
            <a:ext cx="118948" cy="247650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-113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585" y="2191821"/>
            <a:ext cx="3939229" cy="247650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49" dirty="0">
                <a:solidFill>
                  <a:prstClr val="black"/>
                </a:solidFill>
                <a:latin typeface="Arial"/>
                <a:cs typeface="Arial"/>
              </a:rPr>
              <a:t>Comments about the proposed  new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6795" y="2191821"/>
            <a:ext cx="3445679" cy="247650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71" dirty="0">
                <a:solidFill>
                  <a:prstClr val="black"/>
                </a:solidFill>
                <a:latin typeface="Arial"/>
                <a:cs typeface="Arial"/>
              </a:rPr>
              <a:t>structure of the detector sector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1" y="2957631"/>
            <a:ext cx="118948" cy="247650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-113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586" y="2957631"/>
            <a:ext cx="6411821" cy="1129197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74" dirty="0">
                <a:solidFill>
                  <a:prstClr val="black"/>
                </a:solidFill>
                <a:latin typeface="Arial"/>
                <a:cs typeface="Arial"/>
              </a:rPr>
              <a:t>Comments about the transition to the new structure of the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34290" defTabSz="685800" fontAlgn="auto">
              <a:lnSpc>
                <a:spcPct val="95825"/>
              </a:lnSpc>
              <a:spcBef>
                <a:spcPts val="103"/>
              </a:spcBef>
              <a:spcAft>
                <a:spcPts val="0"/>
              </a:spcAft>
            </a:pPr>
            <a:r>
              <a:rPr sz="1800" b="0" spc="41" dirty="0">
                <a:solidFill>
                  <a:prstClr val="black"/>
                </a:solidFill>
                <a:latin typeface="Arial"/>
                <a:cs typeface="Arial"/>
              </a:rPr>
              <a:t>sector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  <a:p>
            <a:pPr marL="180975" marR="34290" defTabSz="685800" fontAlgn="auto">
              <a:lnSpc>
                <a:spcPct val="95825"/>
              </a:lnSpc>
              <a:spcBef>
                <a:spcPts val="535"/>
              </a:spcBef>
              <a:spcAft>
                <a:spcPts val="0"/>
              </a:spcAft>
            </a:pPr>
            <a:r>
              <a:rPr sz="1575" b="0" spc="27" dirty="0">
                <a:solidFill>
                  <a:prstClr val="black"/>
                </a:solidFill>
                <a:latin typeface="Arial"/>
                <a:cs typeface="Arial"/>
              </a:rPr>
              <a:t>•  What is regarded as critical in the transition?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  <a:p>
            <a:pPr marL="180975" marR="34290" defTabSz="685800" fontAlgn="auto">
              <a:lnSpc>
                <a:spcPct val="95825"/>
              </a:lnSpc>
              <a:spcBef>
                <a:spcPts val="511"/>
              </a:spcBef>
              <a:spcAft>
                <a:spcPts val="0"/>
              </a:spcAft>
            </a:pPr>
            <a:r>
              <a:rPr sz="1575" b="0" spc="43" dirty="0">
                <a:solidFill>
                  <a:prstClr val="black"/>
                </a:solidFill>
                <a:latin typeface="Arial"/>
                <a:cs typeface="Arial"/>
              </a:rPr>
              <a:t>•  Which kind of support/help is needed to facilitate the transition?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7106" y="2957631"/>
            <a:ext cx="958511" cy="247650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78" dirty="0">
                <a:solidFill>
                  <a:prstClr val="black"/>
                </a:solidFill>
                <a:latin typeface="Arial"/>
                <a:cs typeface="Arial"/>
              </a:rPr>
              <a:t>detector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421" y="4598980"/>
            <a:ext cx="118948" cy="247649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-113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300" y="4598980"/>
            <a:ext cx="5776322" cy="247649"/>
          </a:xfrm>
          <a:prstGeom prst="rect">
            <a:avLst/>
          </a:prstGeom>
        </p:spPr>
        <p:txBody>
          <a:bodyPr wrap="square" lIns="0" tIns="12168" rIns="0" bIns="0" rtlCol="0">
            <a:noAutofit/>
          </a:bodyPr>
          <a:lstStyle/>
          <a:p>
            <a:pPr marL="9525" defTabSz="685800" fontAlgn="auto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1800" b="0" spc="16" dirty="0">
                <a:solidFill>
                  <a:prstClr val="black"/>
                </a:solidFill>
                <a:latin typeface="Arial"/>
                <a:cs typeface="Arial"/>
              </a:rPr>
              <a:t>What are the required skills for the  DSSL and DSSTC?</a:t>
            </a:r>
            <a:endParaRPr sz="18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849" y="5710320"/>
            <a:ext cx="456438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spc="48" dirty="0">
                <a:solidFill>
                  <a:srgbClr val="898989"/>
                </a:solidFill>
                <a:latin typeface="Times New Roman"/>
                <a:cs typeface="Times New Roman"/>
              </a:rPr>
              <a:t>1/9/2023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352" y="5712875"/>
            <a:ext cx="2014193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spc="19" dirty="0">
                <a:solidFill>
                  <a:srgbClr val="898989"/>
                </a:solidFill>
                <a:latin typeface="Arial"/>
                <a:cs typeface="Arial"/>
              </a:rPr>
              <a:t>ePIC Management Plan 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381" y="5712875"/>
            <a:ext cx="79941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dirty="0">
                <a:solidFill>
                  <a:srgbClr val="898989"/>
                </a:solidFill>
                <a:latin typeface="Arial"/>
                <a:cs typeface="Arial"/>
              </a:rPr>
              <a:t>7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4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B1528-870C-0016-3B06-4836013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 Worth Repeating (Thanks Jo!)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51BF3-9F0E-FB59-1FCC-EDCEB001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2" y="754450"/>
            <a:ext cx="8917687" cy="5097709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1400" dirty="0"/>
              <a:t>Mailing list: </a:t>
            </a:r>
            <a:r>
              <a:rPr lang="en-US" sz="1400" dirty="0">
                <a:hlinkClick r:id="rId2"/>
              </a:rPr>
              <a:t>eic-projdet-daq-l@lists.bnl.gov</a:t>
            </a:r>
            <a:endParaRPr lang="en-US" sz="1400" dirty="0"/>
          </a:p>
          <a:p>
            <a:pPr>
              <a:spcBef>
                <a:spcPts val="450"/>
              </a:spcBef>
            </a:pPr>
            <a:r>
              <a:rPr lang="en-US" sz="1400" dirty="0"/>
              <a:t>Indico page: </a:t>
            </a:r>
            <a:r>
              <a:rPr lang="en-US" sz="1400" dirty="0">
                <a:hlinkClick r:id="rId3"/>
              </a:rPr>
              <a:t>https://indico.bnl.gov/category/409/</a:t>
            </a:r>
            <a:endParaRPr lang="en-US" sz="1400" dirty="0"/>
          </a:p>
          <a:p>
            <a:pPr>
              <a:spcBef>
                <a:spcPts val="450"/>
              </a:spcBef>
            </a:pPr>
            <a:r>
              <a:rPr lang="en-US" sz="1400" dirty="0"/>
              <a:t>Wiki: </a:t>
            </a:r>
            <a:r>
              <a:rPr lang="en-US" sz="1400" dirty="0">
                <a:hlinkClick r:id="rId4"/>
              </a:rPr>
              <a:t>https://wiki.bnl.gov/eic-project-detector/index.php/DAQ</a:t>
            </a:r>
            <a:endParaRPr lang="en-US" sz="1400" dirty="0"/>
          </a:p>
          <a:p>
            <a:pPr>
              <a:spcBef>
                <a:spcPts val="450"/>
              </a:spcBef>
            </a:pPr>
            <a:r>
              <a:rPr lang="en-US" sz="1400" dirty="0"/>
              <a:t>Meeting once a week on Thursday mornings at 0900 EST</a:t>
            </a:r>
          </a:p>
          <a:p>
            <a:pPr>
              <a:spcBef>
                <a:spcPts val="450"/>
              </a:spcBef>
            </a:pPr>
            <a:r>
              <a:rPr lang="en-US" sz="1400" dirty="0"/>
              <a:t>Agenda item “</a:t>
            </a:r>
            <a:r>
              <a:rPr lang="en-US" sz="1400" i="1" dirty="0"/>
              <a:t>Electronics Progress Reports from Detector Groups</a:t>
            </a:r>
            <a:r>
              <a:rPr lang="en-US" sz="1400" dirty="0"/>
              <a:t>” is meant for written bullets in the minutes of the indico timetable presenting for each detector group any plans, tests, progress on detector readout and electronics</a:t>
            </a:r>
          </a:p>
          <a:p>
            <a:pPr>
              <a:spcBef>
                <a:spcPts val="450"/>
              </a:spcBef>
            </a:pPr>
            <a:r>
              <a:rPr lang="en-US" sz="1400" u="sng" dirty="0"/>
              <a:t>Mattermost</a:t>
            </a:r>
            <a:r>
              <a:rPr lang="en-US" sz="1400" dirty="0"/>
              <a:t> channel: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https://eic.cloud.mattermost.com/main/channels/det1-daq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dirty="0"/>
              <a:t>(signup: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https://eic.cloud.mattermost.com/signup_user_complete/?id=i8gnmob4stdrpjfrezhegxs3ew</a:t>
            </a:r>
            <a:r>
              <a:rPr lang="en-US" sz="1400" dirty="0"/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1400" dirty="0"/>
              <a:t>Talks from last Streaming Readout Workshop: </a:t>
            </a:r>
            <a:r>
              <a:rPr lang="en-US" sz="1400" dirty="0">
                <a:hlinkClick r:id="rId7"/>
              </a:rPr>
              <a:t>https://indico.jlab.org/event/519/timetable/#all.detailed</a:t>
            </a:r>
            <a:endParaRPr lang="en-US" sz="1400" dirty="0"/>
          </a:p>
          <a:p>
            <a:pPr>
              <a:spcBef>
                <a:spcPts val="450"/>
              </a:spcBef>
            </a:pPr>
            <a:r>
              <a:rPr lang="en-US" sz="1400" u="sng" dirty="0"/>
              <a:t>Live Notes </a:t>
            </a:r>
            <a:r>
              <a:rPr lang="en-US" sz="1400" dirty="0"/>
              <a:t>from SRO workshop: </a:t>
            </a:r>
            <a:r>
              <a:rPr lang="en-US" sz="1400" dirty="0">
                <a:hlinkClick r:id="rId8"/>
              </a:rPr>
              <a:t>https://docs.google.com/document/d/1vFz1Z9c4Ck7eaE_eMcJgzg_UNUsYwC1OnygzlX95yic/edit#heading=h.175xdrpf8ddv</a:t>
            </a:r>
            <a:endParaRPr lang="en-US" sz="1400" dirty="0"/>
          </a:p>
          <a:p>
            <a:pPr>
              <a:spcBef>
                <a:spcPts val="450"/>
              </a:spcBef>
            </a:pPr>
            <a:r>
              <a:rPr lang="en-US" sz="1400" dirty="0"/>
              <a:t>A </a:t>
            </a:r>
            <a:r>
              <a:rPr lang="en-US" sz="1400" u="sng" dirty="0"/>
              <a:t>summary report </a:t>
            </a:r>
            <a:r>
              <a:rPr lang="en-US" sz="1400" dirty="0"/>
              <a:t>for the SRO workshop is here: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https://docs.google.com/document/d/1X6Ms_oubcWx-8DUiExMFIJdCC6svWNbWKiz7OQjMCeQ/edit?usp=sharing</a:t>
            </a:r>
            <a:endParaRPr lang="en-US" sz="14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1400" dirty="0"/>
              <a:t>Next  workshop likely organized by this WG, with single-topic agenda (one day meeting at BNL?): first pressing item is </a:t>
            </a:r>
            <a:r>
              <a:rPr lang="en-US" sz="1400" u="sng" dirty="0"/>
              <a:t>definition of the electrical-optical interface for FEEs</a:t>
            </a:r>
            <a:r>
              <a:rPr lang="en-US" sz="1400" dirty="0"/>
              <a:t>, both hardware and logical (protocol); next item: </a:t>
            </a:r>
            <a:r>
              <a:rPr lang="en-US" sz="1400" u="sng" dirty="0"/>
              <a:t>timing distribution system</a:t>
            </a:r>
            <a:endParaRPr lang="en-US" sz="14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endParaRPr lang="en-US" sz="135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47555-5052-7E83-FDA7-575FA3D02EF2}"/>
              </a:ext>
            </a:extLst>
          </p:cNvPr>
          <p:cNvSpPr txBox="1">
            <a:spLocks/>
          </p:cNvSpPr>
          <p:nvPr/>
        </p:nvSpPr>
        <p:spPr>
          <a:xfrm>
            <a:off x="3092335" y="5746129"/>
            <a:ext cx="3086100" cy="19645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00" dirty="0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172641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ePIC DAQ WG Meeting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9793"/>
            <a:ext cx="8990176" cy="5474680"/>
          </a:xfrm>
        </p:spPr>
        <p:txBody>
          <a:bodyPr/>
          <a:lstStyle/>
          <a:p>
            <a:pPr marL="1033463" lvl="3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1376363" lvl="4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Any Other DAQ Business?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Subgroup updates/comments/remarks?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Action Item:  Next meeting is 2023-March 2 09:00EST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690245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Char char="-"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000" dirty="0">
              <a:cs typeface="Arial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514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10772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1008" y="2191160"/>
            <a:ext cx="1069088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9525" defTabSz="6858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4050" spc="-333" dirty="0">
                <a:solidFill>
                  <a:srgbClr val="4472C3"/>
                </a:solidFill>
                <a:latin typeface="Arial"/>
                <a:cs typeface="Arial"/>
              </a:rPr>
              <a:t>ePIC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8580" y="2191160"/>
            <a:ext cx="3068390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9525" defTabSz="6858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4050" spc="-134" dirty="0">
                <a:solidFill>
                  <a:srgbClr val="4472C3"/>
                </a:solidFill>
                <a:latin typeface="Arial"/>
                <a:cs typeface="Arial"/>
              </a:rPr>
              <a:t>Management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0963" y="2191160"/>
            <a:ext cx="1159526" cy="1148334"/>
          </a:xfrm>
          <a:prstGeom prst="rect">
            <a:avLst/>
          </a:prstGeom>
        </p:spPr>
        <p:txBody>
          <a:bodyPr wrap="square" lIns="0" tIns="26765" rIns="0" bIns="0" rtlCol="0">
            <a:noAutofit/>
          </a:bodyPr>
          <a:lstStyle/>
          <a:p>
            <a:pPr marL="39148" marR="137665" algn="ctr" defTabSz="685800" fontAlgn="auto">
              <a:lnSpc>
                <a:spcPts val="4215"/>
              </a:lnSpc>
              <a:spcBef>
                <a:spcPts val="0"/>
              </a:spcBef>
              <a:spcAft>
                <a:spcPts val="0"/>
              </a:spcAft>
            </a:pPr>
            <a:r>
              <a:rPr sz="4050" spc="-390" dirty="0">
                <a:solidFill>
                  <a:srgbClr val="4472C3"/>
                </a:solidFill>
                <a:latin typeface="Arial"/>
                <a:cs typeface="Arial"/>
              </a:rPr>
              <a:t>Plan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 fontAlgn="auto">
              <a:lnSpc>
                <a:spcPts val="4643"/>
              </a:lnSpc>
              <a:spcBef>
                <a:spcPts val="205"/>
              </a:spcBef>
              <a:spcAft>
                <a:spcPts val="0"/>
              </a:spcAft>
            </a:pPr>
            <a:r>
              <a:rPr sz="4050" spc="-305" dirty="0">
                <a:solidFill>
                  <a:srgbClr val="4472C3"/>
                </a:solidFill>
                <a:latin typeface="Arial"/>
                <a:cs typeface="Arial"/>
              </a:rPr>
              <a:t>Term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5558" y="2806094"/>
            <a:ext cx="731475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9525" defTabSz="6858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4050" spc="-82" dirty="0">
                <a:solidFill>
                  <a:srgbClr val="4472C3"/>
                </a:solidFill>
                <a:latin typeface="Arial"/>
                <a:cs typeface="Arial"/>
              </a:rPr>
              <a:t>f</a:t>
            </a:r>
            <a:r>
              <a:rPr sz="4050" spc="44" dirty="0">
                <a:solidFill>
                  <a:srgbClr val="4472C3"/>
                </a:solidFill>
                <a:latin typeface="Arial"/>
                <a:cs typeface="Arial"/>
              </a:rPr>
              <a:t>o</a:t>
            </a:r>
            <a:r>
              <a:rPr sz="4050" dirty="0">
                <a:solidFill>
                  <a:srgbClr val="4472C3"/>
                </a:solidFill>
                <a:latin typeface="Arial"/>
                <a:cs typeface="Arial"/>
              </a:rPr>
              <a:t>r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9083" y="2806094"/>
            <a:ext cx="829645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9525" defTabSz="6858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4050" spc="33" dirty="0">
                <a:solidFill>
                  <a:srgbClr val="4472C3"/>
                </a:solidFill>
                <a:latin typeface="Arial"/>
                <a:cs typeface="Arial"/>
              </a:rPr>
              <a:t>t</a:t>
            </a:r>
            <a:r>
              <a:rPr sz="4050" spc="41" dirty="0">
                <a:solidFill>
                  <a:srgbClr val="4472C3"/>
                </a:solidFill>
                <a:latin typeface="Arial"/>
                <a:cs typeface="Arial"/>
              </a:rPr>
              <a:t>h</a:t>
            </a:r>
            <a:r>
              <a:rPr sz="4050" dirty="0">
                <a:solidFill>
                  <a:srgbClr val="4472C3"/>
                </a:solidFill>
                <a:latin typeface="Arial"/>
                <a:cs typeface="Arial"/>
              </a:rPr>
              <a:t>e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2627" y="2806094"/>
            <a:ext cx="2662004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9525" defTabSz="68580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4050" spc="-149" dirty="0">
                <a:solidFill>
                  <a:srgbClr val="4472C3"/>
                </a:solidFill>
                <a:latin typeface="Arial"/>
                <a:cs typeface="Arial"/>
              </a:rPr>
              <a:t>Next 2-year</a:t>
            </a:r>
            <a:endParaRPr sz="40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6808" y="4015754"/>
            <a:ext cx="586940" cy="276225"/>
          </a:xfrm>
          <a:prstGeom prst="rect">
            <a:avLst/>
          </a:prstGeom>
        </p:spPr>
        <p:txBody>
          <a:bodyPr wrap="square" lIns="0" tIns="13621" rIns="0" bIns="0" rtlCol="0">
            <a:noAutofit/>
          </a:bodyPr>
          <a:lstStyle/>
          <a:p>
            <a:pPr marL="9525" defTabSz="685800" fontAlgn="auto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2025" b="0" spc="-56" dirty="0">
                <a:solidFill>
                  <a:prstClr val="black"/>
                </a:solidFill>
                <a:latin typeface="Arial"/>
                <a:cs typeface="Arial"/>
              </a:rPr>
              <a:t>John</a:t>
            </a:r>
            <a:endParaRPr sz="20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3746" y="4015754"/>
            <a:ext cx="1880807" cy="276225"/>
          </a:xfrm>
          <a:prstGeom prst="rect">
            <a:avLst/>
          </a:prstGeom>
        </p:spPr>
        <p:txBody>
          <a:bodyPr wrap="square" lIns="0" tIns="13621" rIns="0" bIns="0" rtlCol="0">
            <a:noAutofit/>
          </a:bodyPr>
          <a:lstStyle/>
          <a:p>
            <a:pPr marL="9525" defTabSz="685800" fontAlgn="auto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2025" b="0" spc="-22" dirty="0">
                <a:solidFill>
                  <a:prstClr val="black"/>
                </a:solidFill>
                <a:latin typeface="Arial"/>
                <a:cs typeface="Arial"/>
              </a:rPr>
              <a:t>Lajoie and Silvia</a:t>
            </a:r>
            <a:endParaRPr sz="20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559" y="4015754"/>
            <a:ext cx="1287595" cy="276225"/>
          </a:xfrm>
          <a:prstGeom prst="rect">
            <a:avLst/>
          </a:prstGeom>
        </p:spPr>
        <p:txBody>
          <a:bodyPr wrap="square" lIns="0" tIns="13621" rIns="0" bIns="0" rtlCol="0">
            <a:noAutofit/>
          </a:bodyPr>
          <a:lstStyle/>
          <a:p>
            <a:pPr marL="9525" defTabSz="685800" fontAlgn="auto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2025" b="0" spc="-30" dirty="0">
                <a:solidFill>
                  <a:prstClr val="black"/>
                </a:solidFill>
                <a:latin typeface="Arial"/>
                <a:cs typeface="Arial"/>
              </a:rPr>
              <a:t>Dalla Torre</a:t>
            </a:r>
            <a:endParaRPr sz="20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4259" y="4928106"/>
            <a:ext cx="3526383" cy="209550"/>
          </a:xfrm>
          <a:prstGeom prst="rect">
            <a:avLst/>
          </a:prstGeom>
        </p:spPr>
        <p:txBody>
          <a:bodyPr wrap="square" lIns="0" tIns="10192" rIns="0" bIns="0" rtlCol="0">
            <a:noAutofit/>
          </a:bodyPr>
          <a:lstStyle/>
          <a:p>
            <a:pPr marL="9525" defTabSz="685800" fontAlgn="auto">
              <a:lnSpc>
                <a:spcPts val="160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1" spc="-124" dirty="0">
                <a:solidFill>
                  <a:srgbClr val="005656"/>
                </a:solidFill>
                <a:latin typeface="Times New Roman"/>
                <a:cs typeface="Times New Roman"/>
              </a:rPr>
              <a:t>A</a:t>
            </a:r>
            <a:r>
              <a:rPr sz="1500" b="0" i="1" spc="-124" dirty="0">
                <a:solidFill>
                  <a:prstClr val="black"/>
                </a:solidFill>
                <a:latin typeface="Times New Roman"/>
                <a:cs typeface="Times New Roman"/>
              </a:rPr>
              <a:t>BOUT</a:t>
            </a:r>
            <a:r>
              <a:rPr lang="en-US" sz="1500" b="0" i="1" spc="-1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0" i="1" spc="-124" dirty="0">
                <a:solidFill>
                  <a:prstClr val="black"/>
                </a:solidFill>
                <a:latin typeface="Times New Roman"/>
                <a:cs typeface="Times New Roman"/>
              </a:rPr>
              <a:t>STRUCTURING THE DETECTOR SECTO</a:t>
            </a:r>
            <a:r>
              <a:rPr sz="1500" b="0" i="1" spc="-124" dirty="0">
                <a:solidFill>
                  <a:srgbClr val="002F2F"/>
                </a:solidFill>
                <a:latin typeface="Times New Roman"/>
                <a:cs typeface="Times New Roman"/>
              </a:rPr>
              <a:t>R</a:t>
            </a:r>
            <a:endParaRPr sz="15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5175" y="5357095"/>
            <a:ext cx="2551613" cy="180975"/>
          </a:xfrm>
          <a:prstGeom prst="rect">
            <a:avLst/>
          </a:prstGeom>
        </p:spPr>
        <p:txBody>
          <a:bodyPr wrap="square" lIns="0" tIns="8763" rIns="0" bIns="0" rtlCol="0">
            <a:noAutofit/>
          </a:bodyPr>
          <a:lstStyle/>
          <a:p>
            <a:pPr marL="9525" defTabSz="685800" fontAlgn="auto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275" b="0" spc="2" dirty="0">
                <a:solidFill>
                  <a:prstClr val="black"/>
                </a:solidFill>
                <a:latin typeface="Arial"/>
                <a:cs typeface="Arial"/>
              </a:rPr>
              <a:t>Convener meeting,  Feb.  17, 2023</a:t>
            </a:r>
            <a:endParaRPr sz="1275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75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0837" y="1129126"/>
            <a:ext cx="2133579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-50" dirty="0">
                <a:solidFill>
                  <a:srgbClr val="010101"/>
                </a:solidFill>
                <a:latin typeface="Arial"/>
                <a:cs typeface="Arial"/>
              </a:rPr>
              <a:t>Collaboration Structure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63393" y="1129126"/>
            <a:ext cx="1196011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-47" dirty="0">
                <a:solidFill>
                  <a:srgbClr val="010101"/>
                </a:solidFill>
                <a:latin typeface="Arial"/>
                <a:cs typeface="Arial"/>
              </a:rPr>
              <a:t>Including the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4973" y="1129126"/>
            <a:ext cx="1735754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-57" dirty="0">
                <a:solidFill>
                  <a:srgbClr val="010101"/>
                </a:solidFill>
                <a:latin typeface="Arial"/>
                <a:cs typeface="Arial"/>
              </a:rPr>
              <a:t>Scientific Structure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1476" y="1129126"/>
            <a:ext cx="301962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3" dirty="0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sz="1575" spc="44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1575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25516" y="1129126"/>
            <a:ext cx="341108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21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95848" y="1129126"/>
            <a:ext cx="1818182" cy="219075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spc="-62" dirty="0">
                <a:solidFill>
                  <a:srgbClr val="010101"/>
                </a:solidFill>
                <a:latin typeface="Arial"/>
                <a:cs typeface="Arial"/>
              </a:rPr>
              <a:t>Next Two-year Term</a:t>
            </a:r>
            <a:endParaRPr sz="15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32173" y="1736095"/>
            <a:ext cx="1106519" cy="935072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215312" marR="221923" algn="ctr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spc="-18" dirty="0">
                <a:solidFill>
                  <a:srgbClr val="010101"/>
                </a:solidFill>
                <a:latin typeface="Arial"/>
                <a:cs typeface="Arial"/>
              </a:rPr>
              <a:t>Executive Board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288464" marR="295417" algn="ctr" defTabSz="685800" fontAlgn="auto">
              <a:lnSpc>
                <a:spcPct val="95825"/>
              </a:lnSpc>
              <a:spcBef>
                <a:spcPts val="14"/>
              </a:spcBef>
              <a:spcAft>
                <a:spcPts val="0"/>
              </a:spcAft>
            </a:pP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SP </a:t>
            </a:r>
            <a:r>
              <a:rPr sz="675" b="0" spc="-22" dirty="0">
                <a:solidFill>
                  <a:srgbClr val="010101"/>
                </a:solidFill>
                <a:latin typeface="Times New Roman"/>
                <a:cs typeface="Times New Roman"/>
              </a:rPr>
              <a:t>&amp; </a:t>
            </a: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Deputie</a:t>
            </a:r>
            <a:r>
              <a:rPr sz="600" b="0" spc="-11" dirty="0">
                <a:solidFill>
                  <a:srgbClr val="111110"/>
                </a:solidFill>
                <a:latin typeface="Arial"/>
                <a:cs typeface="Arial"/>
              </a:rPr>
              <a:t>s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101251" marR="105297" algn="ctr" defTabSz="685800" fontAlgn="auto">
              <a:lnSpc>
                <a:spcPts val="689"/>
              </a:lnSpc>
              <a:spcBef>
                <a:spcPts val="116"/>
              </a:spcBef>
              <a:spcAft>
                <a:spcPts val="0"/>
              </a:spcAft>
            </a:pPr>
            <a:r>
              <a:rPr sz="600" b="0" spc="1" dirty="0">
                <a:solidFill>
                  <a:srgbClr val="010101"/>
                </a:solidFill>
                <a:latin typeface="Arial"/>
                <a:cs typeface="Arial"/>
              </a:rPr>
              <a:t>3 m</a:t>
            </a:r>
            <a:r>
              <a:rPr sz="600" b="0" spc="1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r>
              <a:rPr sz="600" b="0" spc="1" dirty="0">
                <a:solidFill>
                  <a:srgbClr val="010101"/>
                </a:solidFill>
                <a:latin typeface="Arial"/>
                <a:cs typeface="Arial"/>
              </a:rPr>
              <a:t>mber</a:t>
            </a:r>
            <a:r>
              <a:rPr sz="600" b="0" spc="1" dirty="0">
                <a:solidFill>
                  <a:srgbClr val="111110"/>
                </a:solidFill>
                <a:latin typeface="Arial"/>
                <a:cs typeface="Arial"/>
              </a:rPr>
              <a:t>s </a:t>
            </a:r>
            <a:r>
              <a:rPr sz="600" b="0" spc="1" dirty="0">
                <a:solidFill>
                  <a:srgbClr val="010101"/>
                </a:solidFill>
                <a:latin typeface="Arial"/>
                <a:cs typeface="Arial"/>
              </a:rPr>
              <a:t>el</a:t>
            </a:r>
            <a:r>
              <a:rPr sz="600" b="0" spc="1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r>
              <a:rPr sz="600" b="0" spc="1" dirty="0">
                <a:solidFill>
                  <a:srgbClr val="010101"/>
                </a:solidFill>
                <a:latin typeface="Arial"/>
                <a:cs typeface="Arial"/>
              </a:rPr>
              <a:t>cted by CC 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101251" marR="105297" algn="ctr" defTabSz="685800" fontAlgn="auto">
              <a:lnSpc>
                <a:spcPts val="689"/>
              </a:lnSpc>
              <a:spcBef>
                <a:spcPts val="120"/>
              </a:spcBef>
              <a:spcAft>
                <a:spcPts val="0"/>
              </a:spcAft>
            </a:pPr>
            <a:r>
              <a:rPr sz="600" b="0" spc="-24" dirty="0">
                <a:solidFill>
                  <a:srgbClr val="010101"/>
                </a:solidFill>
                <a:latin typeface="Arial"/>
                <a:cs typeface="Arial"/>
              </a:rPr>
              <a:t>DE&amp;I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330326" marR="330704" algn="ctr" defTabSz="685800" fontAlgn="auto">
              <a:lnSpc>
                <a:spcPct val="95825"/>
              </a:lnSpc>
              <a:spcBef>
                <a:spcPts val="124"/>
              </a:spcBef>
              <a:spcAft>
                <a:spcPts val="0"/>
              </a:spcAft>
            </a:pPr>
            <a:r>
              <a:rPr sz="600" b="0" spc="-8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600" b="0" spc="-8" dirty="0">
                <a:solidFill>
                  <a:srgbClr val="111110"/>
                </a:solidFill>
                <a:latin typeface="Arial"/>
                <a:cs typeface="Arial"/>
              </a:rPr>
              <a:t>a</a:t>
            </a:r>
            <a:r>
              <a:rPr sz="600" b="0" spc="-8" dirty="0">
                <a:solidFill>
                  <a:srgbClr val="010101"/>
                </a:solidFill>
                <a:latin typeface="Arial"/>
                <a:cs typeface="Arial"/>
              </a:rPr>
              <a:t>rly Career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 fontAlgn="auto">
              <a:lnSpc>
                <a:spcPct val="95825"/>
              </a:lnSpc>
              <a:spcBef>
                <a:spcPts val="139"/>
              </a:spcBef>
              <a:spcAft>
                <a:spcPts val="0"/>
              </a:spcAft>
            </a:pPr>
            <a:r>
              <a:rPr sz="600" b="0" spc="9" dirty="0">
                <a:solidFill>
                  <a:srgbClr val="010101"/>
                </a:solidFill>
                <a:latin typeface="Arial"/>
                <a:cs typeface="Arial"/>
              </a:rPr>
              <a:t>Addtl. M</a:t>
            </a:r>
            <a:r>
              <a:rPr sz="600" b="0" spc="9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r>
              <a:rPr sz="600" b="0" spc="9" dirty="0">
                <a:solidFill>
                  <a:srgbClr val="010101"/>
                </a:solidFill>
                <a:latin typeface="Arial"/>
                <a:cs typeface="Arial"/>
              </a:rPr>
              <a:t>mber</a:t>
            </a:r>
            <a:r>
              <a:rPr sz="600" b="0" spc="9" dirty="0">
                <a:solidFill>
                  <a:srgbClr val="111110"/>
                </a:solidFill>
                <a:latin typeface="Arial"/>
                <a:cs typeface="Arial"/>
              </a:rPr>
              <a:t>s  </a:t>
            </a:r>
            <a:r>
              <a:rPr sz="600" b="0" spc="9" dirty="0">
                <a:solidFill>
                  <a:srgbClr val="010101"/>
                </a:solidFill>
                <a:latin typeface="Arial"/>
                <a:cs typeface="Arial"/>
              </a:rPr>
              <a:t>Nominated by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492633" marR="501407" algn="ctr" defTabSz="685800" fontAlgn="auto">
              <a:lnSpc>
                <a:spcPct val="95825"/>
              </a:lnSpc>
              <a:spcBef>
                <a:spcPts val="139"/>
              </a:spcBef>
              <a:spcAft>
                <a:spcPts val="0"/>
              </a:spcAft>
            </a:pPr>
            <a:r>
              <a:rPr sz="600" b="0" spc="-77" dirty="0">
                <a:solidFill>
                  <a:srgbClr val="010101"/>
                </a:solidFill>
                <a:latin typeface="Arial"/>
                <a:cs typeface="Arial"/>
              </a:rPr>
              <a:t>SP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337184" marR="343432" algn="ctr" defTabSz="68580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</a:pPr>
            <a:r>
              <a:rPr sz="600" b="0" spc="-41" dirty="0">
                <a:solidFill>
                  <a:srgbClr val="010101"/>
                </a:solidFill>
                <a:latin typeface="Arial"/>
                <a:cs typeface="Arial"/>
              </a:rPr>
              <a:t>TC</a:t>
            </a:r>
            <a:r>
              <a:rPr sz="600" b="0" spc="-41" dirty="0">
                <a:solidFill>
                  <a:srgbClr val="111110"/>
                </a:solidFill>
                <a:latin typeface="Arial"/>
                <a:cs typeface="Arial"/>
              </a:rPr>
              <a:t>, </a:t>
            </a:r>
            <a:r>
              <a:rPr sz="600" b="0" spc="-41" dirty="0">
                <a:solidFill>
                  <a:srgbClr val="010101"/>
                </a:solidFill>
                <a:latin typeface="Arial"/>
                <a:cs typeface="Arial"/>
              </a:rPr>
              <a:t>SCC</a:t>
            </a:r>
            <a:r>
              <a:rPr sz="600" b="0" spc="-41" dirty="0">
                <a:solidFill>
                  <a:srgbClr val="111110"/>
                </a:solidFill>
                <a:latin typeface="Arial"/>
                <a:cs typeface="Arial"/>
              </a:rPr>
              <a:t>, </a:t>
            </a:r>
            <a:r>
              <a:rPr sz="600" b="0" spc="-41" dirty="0">
                <a:solidFill>
                  <a:srgbClr val="010101"/>
                </a:solidFill>
                <a:latin typeface="Arial"/>
                <a:cs typeface="Arial"/>
              </a:rPr>
              <a:t>AC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117728" marR="127497" algn="ctr" defTabSz="68580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</a:pP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CC Ch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air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&amp; Vice 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(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gue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st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s)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5187" y="1746370"/>
            <a:ext cx="1355606" cy="265949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algn="ctr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spc="3" dirty="0">
                <a:solidFill>
                  <a:srgbClr val="010101"/>
                </a:solidFill>
                <a:latin typeface="Arial"/>
                <a:cs typeface="Arial"/>
              </a:rPr>
              <a:t>Collaboration  Council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103298" marR="101402" algn="ctr" defTabSz="685800" fontAlgn="auto">
              <a:lnSpc>
                <a:spcPct val="95825"/>
              </a:lnSpc>
              <a:spcBef>
                <a:spcPts val="130"/>
              </a:spcBef>
              <a:spcAft>
                <a:spcPts val="0"/>
              </a:spcAft>
            </a:pPr>
            <a:r>
              <a:rPr sz="675" b="0" spc="5" dirty="0">
                <a:solidFill>
                  <a:srgbClr val="010101"/>
                </a:solidFill>
                <a:latin typeface="Arial"/>
                <a:cs typeface="Arial"/>
              </a:rPr>
              <a:t>Inst</a:t>
            </a:r>
            <a:r>
              <a:rPr sz="675" b="0" spc="5" dirty="0">
                <a:solidFill>
                  <a:srgbClr val="111110"/>
                </a:solidFill>
                <a:latin typeface="Arial"/>
                <a:cs typeface="Arial"/>
              </a:rPr>
              <a:t>i</a:t>
            </a:r>
            <a:r>
              <a:rPr sz="675" b="0" spc="5" dirty="0">
                <a:solidFill>
                  <a:srgbClr val="010101"/>
                </a:solidFill>
                <a:latin typeface="Arial"/>
                <a:cs typeface="Arial"/>
              </a:rPr>
              <a:t>tutional  Representa</a:t>
            </a:r>
            <a:r>
              <a:rPr sz="675" b="0" spc="5" dirty="0">
                <a:solidFill>
                  <a:srgbClr val="111110"/>
                </a:solidFill>
                <a:latin typeface="Arial"/>
                <a:cs typeface="Arial"/>
              </a:rPr>
              <a:t>ti</a:t>
            </a:r>
            <a:r>
              <a:rPr sz="675" b="0" spc="5" dirty="0">
                <a:solidFill>
                  <a:srgbClr val="010101"/>
                </a:solidFill>
                <a:latin typeface="Arial"/>
                <a:cs typeface="Arial"/>
              </a:rPr>
              <a:t>ves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37763" y="1747525"/>
            <a:ext cx="448963" cy="104775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9525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b="0" spc="-8" dirty="0">
                <a:solidFill>
                  <a:srgbClr val="010101"/>
                </a:solidFill>
                <a:latin typeface="Arial"/>
                <a:cs typeface="Arial"/>
              </a:rPr>
              <a:t>EiC Project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91274" y="1757505"/>
            <a:ext cx="86715" cy="171450"/>
          </a:xfrm>
          <a:prstGeom prst="rect">
            <a:avLst/>
          </a:prstGeom>
        </p:spPr>
        <p:txBody>
          <a:bodyPr wrap="square" lIns="0" tIns="8263" rIns="0" bIns="0" rtlCol="0">
            <a:noAutofit/>
          </a:bodyPr>
          <a:lstStyle/>
          <a:p>
            <a:pPr marL="9525" defTabSz="685800" fontAlgn="auto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1" dirty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97015" y="1757505"/>
            <a:ext cx="2107513" cy="3666744"/>
          </a:xfrm>
          <a:prstGeom prst="rect">
            <a:avLst/>
          </a:prstGeom>
        </p:spPr>
        <p:txBody>
          <a:bodyPr wrap="square" lIns="0" tIns="8263" rIns="0" bIns="0" rtlCol="0">
            <a:noAutofit/>
          </a:bodyPr>
          <a:lstStyle/>
          <a:p>
            <a:pPr marL="16383" marR="16762" defTabSz="685800" fontAlgn="auto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1" spc="-5" dirty="0">
                <a:solidFill>
                  <a:srgbClr val="010101"/>
                </a:solidFill>
                <a:latin typeface="Arial"/>
                <a:cs typeface="Arial"/>
              </a:rPr>
              <a:t>Need to </a:t>
            </a:r>
            <a:r>
              <a:rPr sz="1200" i="1" spc="-5" dirty="0">
                <a:solidFill>
                  <a:srgbClr val="010101"/>
                </a:solidFill>
                <a:latin typeface="Arial"/>
                <a:cs typeface="Arial"/>
              </a:rPr>
              <a:t>evolve DWGs </a:t>
            </a:r>
            <a:r>
              <a:rPr sz="1200" b="0" i="1" spc="-5" dirty="0">
                <a:solidFill>
                  <a:srgbClr val="010101"/>
                </a:solidFill>
                <a:latin typeface="Arial"/>
                <a:cs typeface="Arial"/>
              </a:rPr>
              <a:t>to a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0" marR="16762" defTabSz="685800" fontAlgn="auto">
              <a:lnSpc>
                <a:spcPct val="95825"/>
              </a:lnSpc>
              <a:spcBef>
                <a:spcPts val="175"/>
              </a:spcBef>
              <a:spcAft>
                <a:spcPts val="0"/>
              </a:spcAft>
            </a:pPr>
            <a:r>
              <a:rPr sz="1200" b="0" i="1" spc="27" dirty="0">
                <a:solidFill>
                  <a:srgbClr val="010101"/>
                </a:solidFill>
                <a:latin typeface="Arial"/>
                <a:cs typeface="Arial"/>
              </a:rPr>
              <a:t>structure more appropriate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44123" indent="9144" defTabSz="685800" fontAlgn="auto">
              <a:lnSpc>
                <a:spcPts val="1379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i="1" spc="11" dirty="0">
                <a:solidFill>
                  <a:srgbClr val="010101"/>
                </a:solidFill>
                <a:latin typeface="Arial"/>
                <a:cs typeface="Arial"/>
              </a:rPr>
              <a:t>to the (pre-)TDR/construction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44123" defTabSz="685800" fontAlgn="auto">
              <a:lnSpc>
                <a:spcPts val="1379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i="1" spc="-5" dirty="0">
                <a:solidFill>
                  <a:srgbClr val="010101"/>
                </a:solidFill>
                <a:latin typeface="Arial"/>
                <a:cs typeface="Arial"/>
              </a:rPr>
              <a:t>phase: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16762" defTabSz="685800" fontAlgn="auto">
              <a:lnSpc>
                <a:spcPts val="1473"/>
              </a:lnSpc>
              <a:spcBef>
                <a:spcPts val="314"/>
              </a:spcBef>
              <a:spcAft>
                <a:spcPts val="0"/>
              </a:spcAft>
            </a:pPr>
            <a:r>
              <a:rPr sz="1200" i="1" spc="-34" dirty="0">
                <a:solidFill>
                  <a:srgbClr val="010101"/>
                </a:solidFill>
                <a:latin typeface="Arial"/>
                <a:cs typeface="Arial"/>
              </a:rPr>
              <a:t>WGs </a:t>
            </a:r>
            <a:r>
              <a:rPr sz="1500" spc="1183" dirty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200" i="1" spc="-34" dirty="0">
                <a:solidFill>
                  <a:srgbClr val="010101"/>
                </a:solidFill>
                <a:latin typeface="Arial"/>
                <a:cs typeface="Arial"/>
              </a:rPr>
              <a:t>etector Subsystems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indent="6858" defTabSz="685800" fontAlgn="auto">
              <a:lnSpc>
                <a:spcPts val="1379"/>
              </a:lnSpc>
              <a:spcBef>
                <a:spcPts val="76"/>
              </a:spcBef>
              <a:spcAft>
                <a:spcPts val="0"/>
              </a:spcAft>
            </a:pPr>
            <a:r>
              <a:rPr sz="1200" b="0" i="1" spc="4" dirty="0">
                <a:solidFill>
                  <a:srgbClr val="010101"/>
                </a:solidFill>
                <a:latin typeface="Arial"/>
                <a:cs typeface="Arial"/>
              </a:rPr>
              <a:t>Each project corresponds to a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defTabSz="685800" fontAlgn="auto">
              <a:lnSpc>
                <a:spcPts val="1379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i="1" spc="20" dirty="0">
                <a:solidFill>
                  <a:srgbClr val="010101"/>
                </a:solidFill>
                <a:latin typeface="Arial"/>
                <a:cs typeface="Arial"/>
              </a:rPr>
              <a:t>subdetector built by a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defTabSz="685800" fontAlgn="auto">
              <a:lnSpc>
                <a:spcPts val="1379"/>
              </a:lnSpc>
              <a:spcBef>
                <a:spcPts val="240"/>
              </a:spcBef>
              <a:spcAft>
                <a:spcPts val="0"/>
              </a:spcAft>
            </a:pPr>
            <a:r>
              <a:rPr sz="1200" i="1" spc="-32" dirty="0">
                <a:solidFill>
                  <a:srgbClr val="010101"/>
                </a:solidFill>
                <a:latin typeface="Arial"/>
                <a:cs typeface="Arial"/>
              </a:rPr>
              <a:t>Detector Subsystem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defTabSz="685800" fontAlgn="auto">
              <a:lnSpc>
                <a:spcPts val="1414"/>
              </a:lnSpc>
              <a:spcBef>
                <a:spcPts val="240"/>
              </a:spcBef>
              <a:spcAft>
                <a:spcPts val="0"/>
              </a:spcAft>
            </a:pPr>
            <a:r>
              <a:rPr sz="1200" i="1" spc="-19" dirty="0">
                <a:solidFill>
                  <a:srgbClr val="010101"/>
                </a:solidFill>
                <a:latin typeface="Arial"/>
                <a:cs typeface="Arial"/>
              </a:rPr>
              <a:t>Collaboration (DSSC) </a:t>
            </a:r>
            <a:r>
              <a:rPr sz="1200" b="0" i="1" spc="-19" dirty="0">
                <a:solidFill>
                  <a:srgbClr val="010101"/>
                </a:solidFill>
                <a:latin typeface="Arial"/>
                <a:cs typeface="Arial"/>
              </a:rPr>
              <a:t>of the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defTabSz="685800" fontAlgn="auto">
              <a:lnSpc>
                <a:spcPts val="1379"/>
              </a:lnSpc>
              <a:spcBef>
                <a:spcPts val="246"/>
              </a:spcBef>
              <a:spcAft>
                <a:spcPts val="0"/>
              </a:spcAft>
            </a:pPr>
            <a:r>
              <a:rPr sz="1200" b="0" i="1" spc="17" dirty="0">
                <a:solidFill>
                  <a:srgbClr val="010101"/>
                </a:solidFill>
                <a:latin typeface="Arial"/>
                <a:cs typeface="Arial"/>
              </a:rPr>
              <a:t>groups and institutions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1811" marR="30919" defTabSz="685800" fontAlgn="auto">
              <a:lnSpc>
                <a:spcPts val="1379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i="1" spc="38" dirty="0">
                <a:solidFill>
                  <a:srgbClr val="010101"/>
                </a:solidFill>
                <a:latin typeface="Arial"/>
                <a:cs typeface="Arial"/>
              </a:rPr>
              <a:t>contributing to it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indent="9143" defTabSz="685800" fontAlgn="auto">
              <a:lnSpc>
                <a:spcPts val="1379"/>
              </a:lnSpc>
              <a:spcBef>
                <a:spcPts val="248"/>
              </a:spcBef>
              <a:spcAft>
                <a:spcPts val="0"/>
              </a:spcAft>
            </a:pPr>
            <a:r>
              <a:rPr sz="1200" b="0" i="1" spc="-89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200" b="0" i="1" spc="-77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200" b="0" i="1" spc="-71" dirty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1200" b="0" i="1" spc="-60" dirty="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sz="1200" b="0" i="1" spc="56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b="0" i="1" spc="18" dirty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1200" b="0" i="1" spc="104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1200" b="0" i="1" spc="-145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1200" b="0" i="1" spc="218" dirty="0">
                <a:solidFill>
                  <a:srgbClr val="010101"/>
                </a:solidFill>
                <a:latin typeface="Arial"/>
                <a:cs typeface="Arial"/>
              </a:rPr>
              <a:t>j</a:t>
            </a:r>
            <a:r>
              <a:rPr sz="1200" b="0" i="1" spc="-55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200" b="0" i="1" spc="-6" dirty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1200" b="0" i="1" spc="113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1200" b="0" i="1" spc="1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b="0" i="1" spc="-77" dirty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1200" b="0" i="1" spc="-19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1200" b="0" i="1" spc="77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200" b="0" i="1" spc="54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200" b="0" i="1" spc="-19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200" b="0" i="1" spc="34" dirty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200" b="0" i="1" spc="18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1200" b="0" i="1" spc="104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1200" b="0" i="1" spc="-2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200" b="0" i="1" spc="134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1200" b="0" i="1" spc="40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1200" b="0" i="1" spc="-19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1200" b="0" i="1" spc="-20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1200" b="0" i="1" spc="-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b="0" i="1" spc="16" dirty="0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sz="1200" b="0" i="1" spc="40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1200" b="0" i="1" spc="47" dirty="0">
                <a:solidFill>
                  <a:srgbClr val="010101"/>
                </a:solidFill>
                <a:latin typeface="Arial"/>
                <a:cs typeface="Arial"/>
              </a:rPr>
              <a:t>ll</a:t>
            </a:r>
            <a:r>
              <a:rPr sz="1200" b="0" i="1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414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i="1" spc="-1" dirty="0">
                <a:solidFill>
                  <a:srgbClr val="010101"/>
                </a:solidFill>
                <a:latin typeface="Arial"/>
                <a:cs typeface="Arial"/>
              </a:rPr>
              <a:t>choose its </a:t>
            </a:r>
            <a:r>
              <a:rPr sz="1200" i="1" spc="-1" dirty="0">
                <a:solidFill>
                  <a:srgbClr val="010101"/>
                </a:solidFill>
                <a:latin typeface="Arial"/>
                <a:cs typeface="Arial"/>
              </a:rPr>
              <a:t>Detector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414"/>
              </a:lnSpc>
              <a:spcBef>
                <a:spcPts val="246"/>
              </a:spcBef>
              <a:spcAft>
                <a:spcPts val="0"/>
              </a:spcAft>
            </a:pPr>
            <a:r>
              <a:rPr sz="1200" i="1" spc="-131" dirty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sz="1200" i="1" spc="-47" dirty="0">
                <a:solidFill>
                  <a:srgbClr val="010101"/>
                </a:solidFill>
                <a:latin typeface="Arial"/>
                <a:cs typeface="Arial"/>
              </a:rPr>
              <a:t>ub</a:t>
            </a:r>
            <a:r>
              <a:rPr sz="1200" i="1" spc="-143" dirty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sz="1200" i="1" spc="-20" dirty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sz="1200" i="1" spc="-127" dirty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sz="1200" i="1" spc="67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1200" i="1" spc="-53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200" i="1" spc="-11" dirty="0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sz="1200" i="1" spc="7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i="1" spc="-209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200" i="1" spc="15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200" i="1" spc="35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200" i="1" spc="6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1200" i="1" spc="-37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200" i="1" spc="59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1200" i="1" spc="-1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i="1" spc="12" dirty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200" i="1" spc="-73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1200" i="1" spc="-151" dirty="0">
                <a:solidFill>
                  <a:srgbClr val="010101"/>
                </a:solidFill>
                <a:latin typeface="Arial"/>
                <a:cs typeface="Arial"/>
              </a:rPr>
              <a:t>SS</a:t>
            </a:r>
            <a:r>
              <a:rPr sz="1200" i="1" spc="-227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200" i="1" spc="35" dirty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200" i="1" spc="59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200" b="0" i="1" spc="-19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200" b="0" i="1" spc="-2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1200" b="0" i="1" spc="92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1200" b="0" i="1" spc="46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379"/>
              </a:lnSpc>
              <a:spcBef>
                <a:spcPts val="246"/>
              </a:spcBef>
              <a:spcAft>
                <a:spcPts val="0"/>
              </a:spcAft>
            </a:pPr>
            <a:r>
              <a:rPr sz="1200" i="1" spc="-33" dirty="0">
                <a:solidFill>
                  <a:srgbClr val="010101"/>
                </a:solidFill>
                <a:latin typeface="Arial"/>
                <a:cs typeface="Arial"/>
              </a:rPr>
              <a:t>Detector Subsystem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23240" marR="16762" defTabSz="685800" fontAlgn="auto">
              <a:lnSpc>
                <a:spcPct val="95825"/>
              </a:lnSpc>
              <a:spcBef>
                <a:spcPts val="248"/>
              </a:spcBef>
              <a:spcAft>
                <a:spcPts val="0"/>
              </a:spcAft>
            </a:pPr>
            <a:r>
              <a:rPr sz="1200" i="1" spc="-53" dirty="0">
                <a:solidFill>
                  <a:srgbClr val="010101"/>
                </a:solidFill>
                <a:latin typeface="Arial"/>
                <a:cs typeface="Arial"/>
              </a:rPr>
              <a:t>Technical Contact (DSSTC)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16382" marR="16762" defTabSz="685800" fontAlgn="auto">
              <a:lnSpc>
                <a:spcPct val="95825"/>
              </a:lnSpc>
              <a:spcBef>
                <a:spcPts val="240"/>
              </a:spcBef>
              <a:spcAft>
                <a:spcPts val="0"/>
              </a:spcAft>
            </a:pPr>
            <a:r>
              <a:rPr sz="1200" b="0" spc="1" dirty="0">
                <a:solidFill>
                  <a:srgbClr val="010101"/>
                </a:solidFill>
                <a:latin typeface="Arial"/>
                <a:cs typeface="Arial"/>
              </a:rPr>
              <a:t>Work in concert with  EiC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  <a:p>
            <a:pPr marL="23240" marR="16762" defTabSz="685800" fontAlgn="auto">
              <a:lnSpc>
                <a:spcPct val="95825"/>
              </a:lnSpc>
              <a:spcBef>
                <a:spcPts val="221"/>
              </a:spcBef>
              <a:spcAft>
                <a:spcPts val="0"/>
              </a:spcAft>
            </a:pPr>
            <a:r>
              <a:rPr sz="1200" b="0" spc="-5" dirty="0">
                <a:solidFill>
                  <a:srgbClr val="010101"/>
                </a:solidFill>
                <a:latin typeface="Arial"/>
                <a:cs typeface="Arial"/>
              </a:rPr>
              <a:t>project CAMS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31973" y="1827885"/>
            <a:ext cx="192206" cy="415220"/>
          </a:xfrm>
          <a:prstGeom prst="rect">
            <a:avLst/>
          </a:prstGeom>
        </p:spPr>
        <p:txBody>
          <a:bodyPr wrap="square" lIns="0" tIns="6310" rIns="0" bIns="0" rtlCol="0">
            <a:noAutofit/>
          </a:bodyPr>
          <a:lstStyle/>
          <a:p>
            <a:pPr marR="9802" algn="r" defTabSz="685800" fontAlgn="auto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sz="900" b="0" spc="58" dirty="0">
                <a:solidFill>
                  <a:srgbClr val="010101"/>
                </a:solidFill>
                <a:latin typeface="Times New Roman"/>
                <a:cs typeface="Times New Roman"/>
              </a:rPr>
              <a:t>---,</a:t>
            </a:r>
            <a:endParaRPr sz="900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525" algn="r" defTabSz="685800" fontAlgn="auto">
              <a:lnSpc>
                <a:spcPts val="428"/>
              </a:lnSpc>
              <a:spcBef>
                <a:spcPts val="0"/>
              </a:spcBef>
              <a:spcAft>
                <a:spcPts val="0"/>
              </a:spcAft>
            </a:pPr>
            <a:r>
              <a:rPr sz="375" b="0" spc="-57" dirty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endParaRPr sz="3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4116" marR="1310" algn="just" defTabSz="685800" fontAlgn="auto">
              <a:lnSpc>
                <a:spcPct val="98699"/>
              </a:lnSpc>
              <a:spcBef>
                <a:spcPts val="0"/>
              </a:spcBef>
              <a:spcAft>
                <a:spcPts val="0"/>
              </a:spcAft>
            </a:pPr>
            <a:r>
              <a:rPr sz="375" b="0" spc="-51" dirty="0">
                <a:solidFill>
                  <a:srgbClr val="010101"/>
                </a:solidFill>
                <a:latin typeface="Times New Roman"/>
                <a:cs typeface="Times New Roman"/>
              </a:rPr>
              <a:t>I I I I</a:t>
            </a:r>
            <a:endParaRPr sz="37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6565" y="2202788"/>
            <a:ext cx="140544" cy="133350"/>
          </a:xfrm>
          <a:prstGeom prst="rect">
            <a:avLst/>
          </a:prstGeom>
        </p:spPr>
        <p:txBody>
          <a:bodyPr wrap="square" lIns="0" tIns="6310" rIns="0" bIns="0" rtlCol="0">
            <a:noAutofit/>
          </a:bodyPr>
          <a:lstStyle/>
          <a:p>
            <a:pPr marL="9525" defTabSz="685800" fontAlgn="auto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sz="900" b="0" spc="-35" dirty="0">
                <a:solidFill>
                  <a:srgbClr val="010101"/>
                </a:solidFill>
                <a:latin typeface="Times New Roman"/>
                <a:cs typeface="Times New Roman"/>
              </a:rPr>
              <a:t>'_•</a:t>
            </a:r>
            <a:endParaRPr sz="90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28035" y="2277877"/>
            <a:ext cx="655552" cy="429866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5000" marR="2154" algn="ctr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spc="-23" dirty="0">
                <a:solidFill>
                  <a:srgbClr val="010101"/>
                </a:solidFill>
                <a:latin typeface="Arial"/>
                <a:cs typeface="Arial"/>
              </a:rPr>
              <a:t>Spokesperson's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2953" marR="2953" indent="3234" algn="ctr" defTabSz="685800" fontAlgn="auto">
              <a:lnSpc>
                <a:spcPts val="776"/>
              </a:lnSpc>
              <a:spcBef>
                <a:spcPts val="104"/>
              </a:spcBef>
              <a:spcAft>
                <a:spcPts val="0"/>
              </a:spcAft>
            </a:pPr>
            <a:r>
              <a:rPr sz="675" spc="-6" dirty="0">
                <a:solidFill>
                  <a:srgbClr val="010101"/>
                </a:solidFill>
                <a:latin typeface="Arial"/>
                <a:cs typeface="Arial"/>
              </a:rPr>
              <a:t>Office 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2953" marR="2953" algn="ctr" defTabSz="685800" fontAlgn="auto">
              <a:lnSpc>
                <a:spcPts val="689"/>
              </a:lnSpc>
              <a:spcBef>
                <a:spcPts val="139"/>
              </a:spcBef>
              <a:spcAft>
                <a:spcPts val="0"/>
              </a:spcAft>
            </a:pP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Spok</a:t>
            </a:r>
            <a:r>
              <a:rPr sz="600" b="0" spc="-11" dirty="0">
                <a:solidFill>
                  <a:srgbClr val="111110"/>
                </a:solidFill>
                <a:latin typeface="Arial"/>
                <a:cs typeface="Arial"/>
              </a:rPr>
              <a:t>es</a:t>
            </a: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600" b="0" spc="-11" dirty="0">
                <a:solidFill>
                  <a:srgbClr val="111110"/>
                </a:solidFill>
                <a:latin typeface="Arial"/>
                <a:cs typeface="Arial"/>
              </a:rPr>
              <a:t>ers</a:t>
            </a: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on </a:t>
            </a:r>
            <a:r>
              <a:rPr sz="600" b="0" spc="-11" dirty="0">
                <a:solidFill>
                  <a:srgbClr val="111110"/>
                </a:solidFill>
                <a:latin typeface="Arial"/>
                <a:cs typeface="Arial"/>
              </a:rPr>
              <a:t>{</a:t>
            </a:r>
            <a:r>
              <a:rPr sz="600" b="0" spc="-11" dirty="0">
                <a:solidFill>
                  <a:srgbClr val="010101"/>
                </a:solidFill>
                <a:latin typeface="Arial"/>
                <a:cs typeface="Arial"/>
              </a:rPr>
              <a:t>SP) 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  <a:p>
            <a:pPr marL="2953" marR="2953" algn="ctr" defTabSz="685800" fontAlgn="auto">
              <a:lnSpc>
                <a:spcPts val="689"/>
              </a:lnSpc>
              <a:spcBef>
                <a:spcPts val="123"/>
              </a:spcBef>
              <a:spcAft>
                <a:spcPts val="0"/>
              </a:spcAft>
            </a:pPr>
            <a:r>
              <a:rPr sz="600" b="0" spc="4" dirty="0">
                <a:solidFill>
                  <a:srgbClr val="010101"/>
                </a:solidFill>
                <a:latin typeface="Arial"/>
                <a:cs typeface="Arial"/>
              </a:rPr>
              <a:t>Depu</a:t>
            </a:r>
            <a:r>
              <a:rPr sz="600" b="0" spc="4" dirty="0">
                <a:solidFill>
                  <a:srgbClr val="111110"/>
                </a:solidFill>
                <a:latin typeface="Arial"/>
                <a:cs typeface="Arial"/>
              </a:rPr>
              <a:t>t</a:t>
            </a:r>
            <a:r>
              <a:rPr sz="600" b="0" spc="4" dirty="0">
                <a:solidFill>
                  <a:srgbClr val="010101"/>
                </a:solidFill>
                <a:latin typeface="Arial"/>
                <a:cs typeface="Arial"/>
              </a:rPr>
              <a:t>ie</a:t>
            </a:r>
            <a:r>
              <a:rPr sz="600" b="0" spc="4" dirty="0">
                <a:solidFill>
                  <a:srgbClr val="111110"/>
                </a:solidFill>
                <a:latin typeface="Arial"/>
                <a:cs typeface="Arial"/>
              </a:rPr>
              <a:t>s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0867" y="2307595"/>
            <a:ext cx="886667" cy="567505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algn="ctr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spc="-4" dirty="0">
                <a:solidFill>
                  <a:srgbClr val="010101"/>
                </a:solidFill>
                <a:latin typeface="Arial"/>
                <a:cs typeface="Arial"/>
              </a:rPr>
              <a:t>standing Committees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97501" marR="104724" indent="1934" algn="ctr" defTabSz="685800" fontAlgn="auto">
              <a:lnSpc>
                <a:spcPts val="603"/>
              </a:lnSpc>
              <a:spcBef>
                <a:spcPts val="134"/>
              </a:spcBef>
              <a:spcAft>
                <a:spcPts val="0"/>
              </a:spcAft>
            </a:pPr>
            <a:r>
              <a:rPr sz="525" b="0" spc="-5" dirty="0">
                <a:solidFill>
                  <a:srgbClr val="111110"/>
                </a:solidFill>
                <a:latin typeface="Arial"/>
                <a:cs typeface="Arial"/>
              </a:rPr>
              <a:t>D</a:t>
            </a:r>
            <a:r>
              <a:rPr sz="525" b="0" spc="-5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525" b="0" spc="-5" dirty="0">
                <a:solidFill>
                  <a:srgbClr val="111110"/>
                </a:solidFill>
                <a:latin typeface="Arial"/>
                <a:cs typeface="Arial"/>
              </a:rPr>
              <a:t>&amp;I Conference</a:t>
            </a:r>
            <a:r>
              <a:rPr sz="525" b="0" spc="-5" dirty="0">
                <a:solidFill>
                  <a:srgbClr val="232323"/>
                </a:solidFill>
                <a:latin typeface="Arial"/>
                <a:cs typeface="Arial"/>
              </a:rPr>
              <a:t>s </a:t>
            </a:r>
            <a:r>
              <a:rPr sz="525" b="0" spc="-5" dirty="0">
                <a:solidFill>
                  <a:srgbClr val="111110"/>
                </a:solidFill>
                <a:latin typeface="Arial"/>
                <a:cs typeface="Arial"/>
              </a:rPr>
              <a:t>and 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  <a:p>
            <a:pPr marL="97501" marR="104724" algn="ctr" defTabSz="685800" fontAlgn="auto">
              <a:lnSpc>
                <a:spcPts val="603"/>
              </a:lnSpc>
              <a:spcBef>
                <a:spcPts val="116"/>
              </a:spcBef>
              <a:spcAft>
                <a:spcPts val="0"/>
              </a:spcAft>
            </a:pPr>
            <a:r>
              <a:rPr sz="525" b="0" spc="-1" dirty="0">
                <a:solidFill>
                  <a:srgbClr val="111110"/>
                </a:solidFill>
                <a:latin typeface="Arial"/>
                <a:cs typeface="Arial"/>
              </a:rPr>
              <a:t>Ta</a:t>
            </a:r>
            <a:r>
              <a:rPr sz="525" b="0" spc="-1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525" b="0" spc="-1" dirty="0">
                <a:solidFill>
                  <a:srgbClr val="111110"/>
                </a:solidFill>
                <a:latin typeface="Arial"/>
                <a:cs typeface="Arial"/>
              </a:rPr>
              <a:t>ks Member</a:t>
            </a:r>
            <a:r>
              <a:rPr sz="525" b="0" spc="-1" dirty="0">
                <a:solidFill>
                  <a:srgbClr val="232323"/>
                </a:solidFill>
                <a:latin typeface="Arial"/>
                <a:cs typeface="Arial"/>
              </a:rPr>
              <a:t>s</a:t>
            </a:r>
            <a:r>
              <a:rPr sz="525" b="0" spc="-1" dirty="0">
                <a:solidFill>
                  <a:srgbClr val="111110"/>
                </a:solidFill>
                <a:latin typeface="Arial"/>
                <a:cs typeface="Arial"/>
              </a:rPr>
              <a:t>hip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  <a:p>
            <a:pPr marL="292179" marR="297069" algn="ctr" defTabSz="685800" fontAlgn="auto">
              <a:lnSpc>
                <a:spcPts val="589"/>
              </a:lnSpc>
              <a:spcBef>
                <a:spcPts val="146"/>
              </a:spcBef>
              <a:spcAft>
                <a:spcPts val="0"/>
              </a:spcAft>
            </a:pPr>
            <a:r>
              <a:rPr sz="525" b="0" spc="-2" dirty="0">
                <a:solidFill>
                  <a:srgbClr val="010101"/>
                </a:solidFill>
                <a:latin typeface="Arial"/>
                <a:cs typeface="Arial"/>
              </a:rPr>
              <a:t>El</a:t>
            </a:r>
            <a:r>
              <a:rPr sz="525" b="0" spc="-2" dirty="0">
                <a:solidFill>
                  <a:srgbClr val="111110"/>
                </a:solidFill>
                <a:latin typeface="Arial"/>
                <a:cs typeface="Arial"/>
              </a:rPr>
              <a:t>ect</a:t>
            </a:r>
            <a:r>
              <a:rPr sz="525" b="0" spc="-2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525" b="0" spc="-2" dirty="0">
                <a:solidFill>
                  <a:srgbClr val="111110"/>
                </a:solidFill>
                <a:latin typeface="Arial"/>
                <a:cs typeface="Arial"/>
              </a:rPr>
              <a:t>on</a:t>
            </a:r>
            <a:r>
              <a:rPr sz="525" b="0" spc="-2" dirty="0">
                <a:solidFill>
                  <a:srgbClr val="232323"/>
                </a:solidFill>
                <a:latin typeface="Arial"/>
                <a:cs typeface="Arial"/>
              </a:rPr>
              <a:t>s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  <a:p>
            <a:pPr marL="244173" marR="249063" algn="ctr" defTabSz="685800" fontAlgn="auto">
              <a:lnSpc>
                <a:spcPct val="95825"/>
              </a:lnSpc>
              <a:spcBef>
                <a:spcPts val="86"/>
              </a:spcBef>
              <a:spcAft>
                <a:spcPts val="0"/>
              </a:spcAft>
            </a:pPr>
            <a:r>
              <a:rPr sz="525" b="0" spc="2" dirty="0">
                <a:solidFill>
                  <a:srgbClr val="111110"/>
                </a:solidFill>
                <a:latin typeface="Arial"/>
                <a:cs typeface="Arial"/>
              </a:rPr>
              <a:t>Publication</a:t>
            </a:r>
            <a:r>
              <a:rPr sz="525" b="0" spc="2" dirty="0">
                <a:solidFill>
                  <a:srgbClr val="232323"/>
                </a:solidFill>
                <a:latin typeface="Arial"/>
                <a:cs typeface="Arial"/>
              </a:rPr>
              <a:t>s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9285" y="2307595"/>
            <a:ext cx="923725" cy="104775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9525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spc="-6" dirty="0">
                <a:solidFill>
                  <a:srgbClr val="010101"/>
                </a:solidFill>
                <a:latin typeface="Arial"/>
                <a:cs typeface="Arial"/>
              </a:rPr>
              <a:t>] Ad-Hoc committees [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30421" y="2365094"/>
            <a:ext cx="288380" cy="133350"/>
          </a:xfrm>
          <a:prstGeom prst="rect">
            <a:avLst/>
          </a:prstGeom>
        </p:spPr>
        <p:txBody>
          <a:bodyPr wrap="square" lIns="0" tIns="6310" rIns="0" bIns="0" rtlCol="0">
            <a:noAutofit/>
          </a:bodyPr>
          <a:lstStyle/>
          <a:p>
            <a:pPr marL="9525" defTabSz="685800" fontAlgn="auto">
              <a:lnSpc>
                <a:spcPts val="994"/>
              </a:lnSpc>
              <a:spcBef>
                <a:spcPts val="0"/>
              </a:spcBef>
              <a:spcAft>
                <a:spcPts val="0"/>
              </a:spcAft>
            </a:pPr>
            <a:r>
              <a:rPr sz="900" b="0" spc="96" dirty="0">
                <a:solidFill>
                  <a:srgbClr val="010101"/>
                </a:solidFill>
                <a:latin typeface="Times New Roman"/>
                <a:cs typeface="Times New Roman"/>
              </a:rPr>
              <a:t>-----</a:t>
            </a:r>
            <a:endParaRPr sz="90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4170" y="2554483"/>
            <a:ext cx="869834" cy="337947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5000" marR="12408" algn="ctr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b="0" i="1" spc="2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675" b="0" i="1" spc="2" dirty="0">
                <a:solidFill>
                  <a:srgbClr val="111110"/>
                </a:solidFill>
                <a:latin typeface="Arial"/>
                <a:cs typeface="Arial"/>
              </a:rPr>
              <a:t>ashe</a:t>
            </a:r>
            <a:r>
              <a:rPr sz="675" b="0" i="1" spc="2" dirty="0">
                <a:solidFill>
                  <a:srgbClr val="010101"/>
                </a:solidFill>
                <a:latin typeface="Arial"/>
                <a:cs typeface="Arial"/>
              </a:rPr>
              <a:t>d l</a:t>
            </a:r>
            <a:r>
              <a:rPr sz="675" b="0" i="1" spc="2" dirty="0">
                <a:solidFill>
                  <a:srgbClr val="111110"/>
                </a:solidFill>
                <a:latin typeface="Arial"/>
                <a:cs typeface="Arial"/>
              </a:rPr>
              <a:t>in</a:t>
            </a:r>
            <a:r>
              <a:rPr sz="675" b="0" i="1" spc="2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675" b="0" i="1" spc="2" dirty="0">
                <a:solidFill>
                  <a:srgbClr val="111110"/>
                </a:solidFill>
                <a:latin typeface="Arial"/>
                <a:cs typeface="Arial"/>
              </a:rPr>
              <a:t>s i</a:t>
            </a:r>
            <a:r>
              <a:rPr sz="675" b="0" i="1" spc="2" dirty="0">
                <a:solidFill>
                  <a:srgbClr val="010101"/>
                </a:solidFill>
                <a:latin typeface="Arial"/>
                <a:cs typeface="Arial"/>
              </a:rPr>
              <a:t>ndicat</a:t>
            </a:r>
            <a:r>
              <a:rPr sz="675" b="0" i="1" spc="2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 fontAlgn="auto">
              <a:lnSpc>
                <a:spcPct val="95825"/>
              </a:lnSpc>
              <a:spcBef>
                <a:spcPts val="104"/>
              </a:spcBef>
              <a:spcAft>
                <a:spcPts val="0"/>
              </a:spcAft>
            </a:pPr>
            <a:r>
              <a:rPr sz="675" b="0" i="1" spc="13" dirty="0">
                <a:solidFill>
                  <a:srgbClr val="010101"/>
                </a:solidFill>
                <a:latin typeface="Arial"/>
                <a:cs typeface="Arial"/>
              </a:rPr>
              <a:t>com</a:t>
            </a:r>
            <a:r>
              <a:rPr sz="675" b="0" i="1" spc="13" dirty="0">
                <a:solidFill>
                  <a:srgbClr val="111110"/>
                </a:solidFill>
                <a:latin typeface="Arial"/>
                <a:cs typeface="Arial"/>
              </a:rPr>
              <a:t>m</a:t>
            </a:r>
            <a:r>
              <a:rPr sz="675" b="0" i="1" spc="13" dirty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675" b="0" i="1" spc="13" dirty="0">
                <a:solidFill>
                  <a:srgbClr val="111110"/>
                </a:solidFill>
                <a:latin typeface="Arial"/>
                <a:cs typeface="Arial"/>
              </a:rPr>
              <a:t>nica</a:t>
            </a:r>
            <a:r>
              <a:rPr sz="675" b="0" i="1" spc="13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75" b="0" i="1" spc="13" dirty="0">
                <a:solidFill>
                  <a:srgbClr val="111110"/>
                </a:solidFill>
                <a:latin typeface="Arial"/>
                <a:cs typeface="Arial"/>
              </a:rPr>
              <a:t>ion </a:t>
            </a:r>
            <a:r>
              <a:rPr sz="675" b="0" i="1" spc="13" dirty="0">
                <a:solidFill>
                  <a:srgbClr val="010101"/>
                </a:solidFill>
                <a:latin typeface="Arial"/>
                <a:cs typeface="Arial"/>
              </a:rPr>
              <a:t>paths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144446" marR="151724" algn="ctr" defTabSz="685800" fontAlgn="auto">
              <a:lnSpc>
                <a:spcPct val="95825"/>
              </a:lnSpc>
              <a:spcBef>
                <a:spcPts val="143"/>
              </a:spcBef>
              <a:spcAft>
                <a:spcPts val="0"/>
              </a:spcAft>
            </a:pP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(b</a:t>
            </a:r>
            <a:r>
              <a:rPr sz="675" b="0" i="1" spc="14" dirty="0">
                <a:solidFill>
                  <a:srgbClr val="111110"/>
                </a:solidFill>
                <a:latin typeface="Arial"/>
                <a:cs typeface="Arial"/>
              </a:rPr>
              <a:t>i</a:t>
            </a: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675" b="0" i="1" spc="14" dirty="0">
                <a:solidFill>
                  <a:srgbClr val="111110"/>
                </a:solidFill>
                <a:latin typeface="Arial"/>
                <a:cs typeface="Arial"/>
              </a:rPr>
              <a:t>ir</a:t>
            </a: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675" b="0" i="1" spc="14" dirty="0">
                <a:solidFill>
                  <a:srgbClr val="111110"/>
                </a:solidFill>
                <a:latin typeface="Arial"/>
                <a:cs typeface="Arial"/>
              </a:rPr>
              <a:t>c</a:t>
            </a: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75" b="0" i="1" spc="14" dirty="0">
                <a:solidFill>
                  <a:srgbClr val="111110"/>
                </a:solidFill>
                <a:latin typeface="Arial"/>
                <a:cs typeface="Arial"/>
              </a:rPr>
              <a:t>i</a:t>
            </a: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675" b="0" i="1" spc="14" dirty="0">
                <a:solidFill>
                  <a:srgbClr val="111110"/>
                </a:solidFill>
                <a:latin typeface="Arial"/>
                <a:cs typeface="Arial"/>
              </a:rPr>
              <a:t>a</a:t>
            </a:r>
            <a:r>
              <a:rPr sz="675" b="0" i="1" spc="14" dirty="0">
                <a:solidFill>
                  <a:srgbClr val="010101"/>
                </a:solidFill>
                <a:latin typeface="Arial"/>
                <a:cs typeface="Arial"/>
              </a:rPr>
              <a:t>l)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1274" y="2786205"/>
            <a:ext cx="86715" cy="171450"/>
          </a:xfrm>
          <a:prstGeom prst="rect">
            <a:avLst/>
          </a:prstGeom>
        </p:spPr>
        <p:txBody>
          <a:bodyPr wrap="square" lIns="0" tIns="8263" rIns="0" bIns="0" rtlCol="0">
            <a:noAutofit/>
          </a:bodyPr>
          <a:lstStyle/>
          <a:p>
            <a:pPr marL="9525" defTabSz="685800" fontAlgn="auto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1" dirty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381" y="2898945"/>
            <a:ext cx="139997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07" dirty="0">
                <a:solidFill>
                  <a:srgbClr val="4472C3"/>
                </a:solidFill>
                <a:latin typeface="Times New Roman"/>
                <a:cs typeface="Times New Roman"/>
              </a:rPr>
              <a:t>r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401" y="2898945"/>
            <a:ext cx="1018280" cy="442499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algn="ctr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76" dirty="0">
                <a:solidFill>
                  <a:srgbClr val="4472C3"/>
                </a:solidFill>
                <a:latin typeface="Times New Roman"/>
                <a:cs typeface="Times New Roman"/>
              </a:rPr>
              <a:t>- - - - - - -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4844" marR="195172" algn="ctr" defTabSz="685800" fontAlgn="auto">
              <a:lnSpc>
                <a:spcPct val="95825"/>
              </a:lnSpc>
              <a:spcBef>
                <a:spcPts val="347"/>
              </a:spcBef>
              <a:spcAft>
                <a:spcPts val="0"/>
              </a:spcAft>
            </a:pPr>
            <a:r>
              <a:rPr sz="525" b="0" spc="11" dirty="0">
                <a:solidFill>
                  <a:srgbClr val="4472C3"/>
                </a:solidFill>
                <a:latin typeface="Arial"/>
                <a:cs typeface="Arial"/>
              </a:rPr>
              <a:t>Elf Project [echnical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  <a:p>
            <a:pPr marL="168735" marR="188751" algn="ctr" defTabSz="685800" fontAlgn="auto">
              <a:lnSpc>
                <a:spcPct val="95825"/>
              </a:lnSpc>
              <a:spcBef>
                <a:spcPts val="259"/>
              </a:spcBef>
              <a:spcAft>
                <a:spcPts val="0"/>
              </a:spcAft>
            </a:pPr>
            <a:r>
              <a:rPr sz="525" b="0" spc="-5" dirty="0">
                <a:solidFill>
                  <a:srgbClr val="4472C3"/>
                </a:solidFill>
                <a:latin typeface="Arial"/>
                <a:cs typeface="Arial"/>
              </a:rPr>
              <a:t>Representative (PTR)</a:t>
            </a:r>
            <a:endParaRPr sz="5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2960" y="2898945"/>
            <a:ext cx="129362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79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41550" y="2898945"/>
            <a:ext cx="3731619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 - 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:</a:t>
            </a:r>
            <a:r>
              <a:rPr sz="1425" spc="180" dirty="0">
                <a:solidFill>
                  <a:srgbClr val="3B62A8"/>
                </a:solidFill>
                <a:latin typeface="Times New Roman"/>
                <a:cs typeface="Times New Roman"/>
              </a:rPr>
              <a:t>--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111110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111110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3B62A8"/>
                </a:solidFill>
                <a:latin typeface="Times New Roman"/>
                <a:cs typeface="Times New Roman"/>
              </a:rPr>
              <a:t>---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111110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3B62A8"/>
                </a:solidFill>
                <a:latin typeface="Times New Roman"/>
                <a:cs typeface="Times New Roman"/>
              </a:rPr>
              <a:t>-: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3B62A8"/>
                </a:solidFill>
                <a:latin typeface="Times New Roman"/>
                <a:cs typeface="Times New Roman"/>
              </a:rPr>
              <a:t>---</a:t>
            </a:r>
            <a:r>
              <a:rPr sz="1425" spc="180" dirty="0">
                <a:solidFill>
                  <a:srgbClr val="111110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3B62A8"/>
                </a:solidFill>
                <a:latin typeface="Times New Roman"/>
                <a:cs typeface="Times New Roman"/>
              </a:rPr>
              <a:t>-</a:t>
            </a:r>
            <a:r>
              <a:rPr sz="1425" spc="180" dirty="0">
                <a:solidFill>
                  <a:srgbClr val="010101"/>
                </a:solidFill>
                <a:latin typeface="Times New Roman"/>
                <a:cs typeface="Times New Roman"/>
              </a:rPr>
              <a:t>:</a:t>
            </a:r>
            <a:r>
              <a:rPr sz="1425" spc="180" dirty="0">
                <a:solidFill>
                  <a:srgbClr val="4472C3"/>
                </a:solidFill>
                <a:latin typeface="Times New Roman"/>
                <a:cs typeface="Times New Roman"/>
              </a:rPr>
              <a:t>- - -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2876" y="2898945"/>
            <a:ext cx="131169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94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3752" y="2898945"/>
            <a:ext cx="129362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spc="179" dirty="0">
                <a:solidFill>
                  <a:srgbClr val="4472C3"/>
                </a:solidFill>
                <a:latin typeface="Times New Roman"/>
                <a:cs typeface="Times New Roman"/>
              </a:rPr>
              <a:t>-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2343" y="2898945"/>
            <a:ext cx="96404" cy="577482"/>
          </a:xfrm>
          <a:prstGeom prst="rect">
            <a:avLst/>
          </a:prstGeom>
        </p:spPr>
        <p:txBody>
          <a:bodyPr wrap="square" lIns="0" tIns="8977" rIns="0" bIns="0" rtlCol="0">
            <a:noAutofit/>
          </a:bodyPr>
          <a:lstStyle/>
          <a:p>
            <a:pPr marR="10870" algn="r" defTabSz="685800" fontAlgn="auto">
              <a:lnSpc>
                <a:spcPts val="1414"/>
              </a:lnSpc>
              <a:spcBef>
                <a:spcPts val="0"/>
              </a:spcBef>
              <a:spcAft>
                <a:spcPts val="0"/>
              </a:spcAft>
            </a:pPr>
            <a:r>
              <a:rPr sz="1425" spc="-156" dirty="0">
                <a:solidFill>
                  <a:srgbClr val="4472C3"/>
                </a:solidFill>
                <a:latin typeface="Times New Roman"/>
                <a:cs typeface="Times New Roman"/>
              </a:rPr>
              <a:t>...</a:t>
            </a:r>
            <a:endParaRPr sz="142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525" algn="r" defTabSz="685800" fontAlgn="auto">
              <a:lnSpc>
                <a:spcPts val="881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165" dirty="0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525" algn="r" defTabSz="685800" fontAlgn="auto">
              <a:lnSpc>
                <a:spcPts val="1110"/>
              </a:lnSpc>
              <a:spcBef>
                <a:spcPts val="113"/>
              </a:spcBef>
              <a:spcAft>
                <a:spcPts val="0"/>
              </a:spcAft>
            </a:pPr>
            <a:r>
              <a:rPr sz="975" b="0" spc="-165" dirty="0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525" algn="r" defTabSz="685800" fontAlgn="auto">
              <a:lnSpc>
                <a:spcPts val="982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165" dirty="0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3031" y="3054660"/>
            <a:ext cx="37255" cy="142875"/>
          </a:xfrm>
          <a:prstGeom prst="rect">
            <a:avLst/>
          </a:prstGeom>
        </p:spPr>
        <p:txBody>
          <a:bodyPr wrap="square" lIns="0" tIns="6786" rIns="0" bIns="0" rtlCol="0">
            <a:noAutofit/>
          </a:bodyPr>
          <a:lstStyle/>
          <a:p>
            <a:pPr algn="ctr" defTabSz="685800" fontAlgn="auto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200" dirty="0">
                <a:solidFill>
                  <a:srgbClr val="010101"/>
                </a:solidFill>
                <a:latin typeface="Times New Roman"/>
                <a:cs typeface="Times New Roman"/>
              </a:rPr>
              <a:t>: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74823" y="3054660"/>
            <a:ext cx="1304761" cy="413841"/>
          </a:xfrm>
          <a:prstGeom prst="rect">
            <a:avLst/>
          </a:prstGeom>
        </p:spPr>
        <p:txBody>
          <a:bodyPr wrap="square" lIns="0" tIns="6786" rIns="0" bIns="0" rtlCol="0">
            <a:noAutofit/>
          </a:bodyPr>
          <a:lstStyle/>
          <a:p>
            <a:pPr marR="426782" algn="r" defTabSz="685800" fontAlgn="auto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200" dirty="0">
                <a:solidFill>
                  <a:srgbClr val="010101"/>
                </a:solidFill>
                <a:latin typeface="Times New Roman"/>
                <a:cs typeface="Times New Roman"/>
              </a:rPr>
              <a:t>: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 fontAlgn="auto">
              <a:lnSpc>
                <a:spcPct val="95825"/>
              </a:lnSpc>
              <a:spcBef>
                <a:spcPts val="326"/>
              </a:spcBef>
              <a:spcAft>
                <a:spcPts val="0"/>
              </a:spcAft>
            </a:pPr>
            <a:r>
              <a:rPr sz="675" spc="135" dirty="0">
                <a:solidFill>
                  <a:srgbClr val="111110"/>
                </a:solidFill>
                <a:latin typeface="Arial"/>
                <a:cs typeface="Arial"/>
              </a:rPr>
              <a:t>-</a:t>
            </a:r>
            <a:r>
              <a:rPr sz="675" spc="622" dirty="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sz="675" dirty="0">
                <a:solidFill>
                  <a:srgbClr val="010101"/>
                </a:solidFill>
                <a:latin typeface="Arial"/>
                <a:cs typeface="Arial"/>
              </a:rPr>
              <a:t>    </a:t>
            </a:r>
            <a:r>
              <a:rPr sz="675" spc="-3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675" spc="-109" dirty="0">
                <a:solidFill>
                  <a:srgbClr val="010101"/>
                </a:solidFill>
                <a:latin typeface="Arial"/>
                <a:cs typeface="Arial"/>
              </a:rPr>
              <a:t>S</a:t>
            </a:r>
            <a:r>
              <a:rPr sz="675" spc="-14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675" spc="44" dirty="0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sz="675" spc="26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75" spc="50" dirty="0">
                <a:solidFill>
                  <a:srgbClr val="010101"/>
                </a:solidFill>
                <a:latin typeface="Arial"/>
                <a:cs typeface="Arial"/>
              </a:rPr>
              <a:t>w</a:t>
            </a:r>
            <a:r>
              <a:rPr sz="675" spc="4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675" spc="6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675" spc="-19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675" spc="1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675" spc="-14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675" spc="-19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675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675" spc="1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675" spc="-92" dirty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675" spc="1" dirty="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sz="675" spc="13" dirty="0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sz="675" spc="1" dirty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675" spc="-35" dirty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675" spc="79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75" spc="-7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675" spc="-14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675" spc="-16" dirty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423290" marR="14786" defTabSz="685800" fontAlgn="auto">
              <a:lnSpc>
                <a:spcPct val="95825"/>
              </a:lnSpc>
              <a:spcBef>
                <a:spcPts val="195"/>
              </a:spcBef>
              <a:spcAft>
                <a:spcPts val="0"/>
              </a:spcAft>
            </a:pPr>
            <a:r>
              <a:rPr sz="675" spc="-7" dirty="0">
                <a:solidFill>
                  <a:srgbClr val="010101"/>
                </a:solidFill>
                <a:latin typeface="Arial"/>
                <a:cs typeface="Arial"/>
              </a:rPr>
              <a:t>Coordinator (SCC)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08194" y="3054660"/>
            <a:ext cx="859890" cy="413841"/>
          </a:xfrm>
          <a:prstGeom prst="rect">
            <a:avLst/>
          </a:prstGeom>
        </p:spPr>
        <p:txBody>
          <a:bodyPr wrap="square" lIns="0" tIns="6786" rIns="0" bIns="0" rtlCol="0">
            <a:noAutofit/>
          </a:bodyPr>
          <a:lstStyle/>
          <a:p>
            <a:pPr marL="402193" marR="411155" algn="ctr" defTabSz="685800" fontAlgn="auto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200" dirty="0">
                <a:solidFill>
                  <a:srgbClr val="010101"/>
                </a:solidFill>
                <a:latin typeface="Times New Roman"/>
                <a:cs typeface="Times New Roman"/>
              </a:rPr>
              <a:t>: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685800" fontAlgn="auto">
              <a:lnSpc>
                <a:spcPct val="95825"/>
              </a:lnSpc>
              <a:spcBef>
                <a:spcPts val="326"/>
              </a:spcBef>
              <a:spcAft>
                <a:spcPts val="0"/>
              </a:spcAft>
            </a:pPr>
            <a:r>
              <a:rPr sz="675" spc="-13" dirty="0">
                <a:solidFill>
                  <a:srgbClr val="010101"/>
                </a:solidFill>
                <a:latin typeface="Arial"/>
                <a:cs typeface="Arial"/>
              </a:rPr>
              <a:t>Analysis Coordinator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329612" marR="337232" algn="ctr" defTabSz="685800" fontAlgn="auto">
              <a:lnSpc>
                <a:spcPct val="95825"/>
              </a:lnSpc>
              <a:spcBef>
                <a:spcPts val="195"/>
              </a:spcBef>
              <a:spcAft>
                <a:spcPts val="0"/>
              </a:spcAft>
            </a:pPr>
            <a:r>
              <a:rPr sz="675" spc="-40" dirty="0">
                <a:solidFill>
                  <a:srgbClr val="010101"/>
                </a:solidFill>
                <a:latin typeface="Arial"/>
                <a:cs typeface="Arial"/>
              </a:rPr>
              <a:t>(AC)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8388" y="3161697"/>
            <a:ext cx="1080518" cy="306805"/>
          </a:xfrm>
          <a:prstGeom prst="rect">
            <a:avLst/>
          </a:prstGeom>
        </p:spPr>
        <p:txBody>
          <a:bodyPr wrap="square" lIns="0" tIns="3334" rIns="0" bIns="0" rtlCol="0">
            <a:noAutofit/>
          </a:bodyPr>
          <a:lstStyle/>
          <a:p>
            <a:pPr algn="ctr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375" b="0" spc="780" dirty="0">
                <a:solidFill>
                  <a:srgbClr val="010101"/>
                </a:solidFill>
                <a:latin typeface="Times New Roman"/>
                <a:cs typeface="Times New Roman"/>
              </a:rPr>
              <a:t>rh</a:t>
            </a:r>
            <a:endParaRPr sz="3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195" marR="46892" algn="ctr" defTabSz="685800" fontAlgn="auto">
              <a:lnSpc>
                <a:spcPct val="95825"/>
              </a:lnSpc>
              <a:spcBef>
                <a:spcPts val="150"/>
              </a:spcBef>
              <a:spcAft>
                <a:spcPts val="0"/>
              </a:spcAft>
            </a:pPr>
            <a:r>
              <a:rPr sz="675" spc="-13" dirty="0">
                <a:solidFill>
                  <a:srgbClr val="010101"/>
                </a:solidFill>
                <a:latin typeface="Arial"/>
                <a:cs typeface="Arial"/>
              </a:rPr>
              <a:t>Technical Coordinator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marL="487346" marR="409522" algn="ctr" defTabSz="685800" fontAlgn="auto">
              <a:lnSpc>
                <a:spcPct val="95825"/>
              </a:lnSpc>
              <a:spcBef>
                <a:spcPts val="195"/>
              </a:spcBef>
              <a:spcAft>
                <a:spcPts val="0"/>
              </a:spcAft>
            </a:pPr>
            <a:r>
              <a:rPr sz="675" spc="-48" dirty="0">
                <a:solidFill>
                  <a:srgbClr val="010101"/>
                </a:solidFill>
                <a:latin typeface="Arial"/>
                <a:cs typeface="Arial"/>
              </a:rPr>
              <a:t>(TC}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1126" y="3390302"/>
            <a:ext cx="367554" cy="262890"/>
          </a:xfrm>
          <a:prstGeom prst="rect">
            <a:avLst/>
          </a:prstGeom>
        </p:spPr>
        <p:txBody>
          <a:bodyPr wrap="square" lIns="0" tIns="12835" rIns="0" bIns="0" rtlCol="0">
            <a:noAutofit/>
          </a:bodyPr>
          <a:lstStyle/>
          <a:p>
            <a:pPr marL="9525" defTabSz="685800" fontAlgn="auto">
              <a:lnSpc>
                <a:spcPts val="2021"/>
              </a:lnSpc>
              <a:spcBef>
                <a:spcPts val="0"/>
              </a:spcBef>
              <a:spcAft>
                <a:spcPts val="0"/>
              </a:spcAft>
            </a:pPr>
            <a:r>
              <a:rPr sz="1650" b="0" spc="-179" dirty="0">
                <a:solidFill>
                  <a:srgbClr val="111110"/>
                </a:solidFill>
                <a:latin typeface="Times New Roman"/>
                <a:cs typeface="Times New Roman"/>
              </a:rPr>
              <a:t>-</a:t>
            </a:r>
            <a:r>
              <a:rPr sz="1650" b="0" spc="-179" dirty="0">
                <a:solidFill>
                  <a:srgbClr val="010101"/>
                </a:solidFill>
                <a:latin typeface="Times New Roman"/>
                <a:cs typeface="Times New Roman"/>
              </a:rPr>
              <a:t>-- </a:t>
            </a:r>
            <a:r>
              <a:rPr sz="2475" b="0" spc="-179" baseline="7905" dirty="0">
                <a:solidFill>
                  <a:srgbClr val="111110"/>
                </a:solidFill>
                <a:latin typeface="Times New Roman"/>
                <a:cs typeface="Times New Roman"/>
              </a:rPr>
              <a:t>--</a:t>
            </a:r>
            <a:r>
              <a:rPr sz="2475" b="0" spc="-179" baseline="790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endParaRPr sz="165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4248" y="3459688"/>
            <a:ext cx="193040" cy="219074"/>
          </a:xfrm>
          <a:prstGeom prst="rect">
            <a:avLst/>
          </a:prstGeom>
        </p:spPr>
        <p:txBody>
          <a:bodyPr wrap="square" lIns="0" tIns="10691" rIns="0" bIns="0" rtlCol="0">
            <a:noAutofit/>
          </a:bodyPr>
          <a:lstStyle/>
          <a:p>
            <a:pPr marL="9525" defTabSz="685800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sz="1575" b="0" spc="-188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575" b="0" spc="-188" dirty="0">
                <a:solidFill>
                  <a:srgbClr val="111110"/>
                </a:solidFill>
                <a:latin typeface="Times New Roman"/>
                <a:cs typeface="Times New Roman"/>
              </a:rPr>
              <a:t>- </a:t>
            </a:r>
            <a:r>
              <a:rPr sz="1350" b="0" spc="-197" dirty="0">
                <a:solidFill>
                  <a:srgbClr val="010101"/>
                </a:solidFill>
                <a:latin typeface="Arial"/>
                <a:cs typeface="Arial"/>
              </a:rPr>
              <a:t>-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9374" y="3559327"/>
            <a:ext cx="64770" cy="95250"/>
          </a:xfrm>
          <a:prstGeom prst="rect">
            <a:avLst/>
          </a:prstGeom>
        </p:spPr>
        <p:txBody>
          <a:bodyPr wrap="square" lIns="0" tIns="4358" rIns="0" bIns="0" rtlCol="0">
            <a:noAutofit/>
          </a:bodyPr>
          <a:lstStyle/>
          <a:p>
            <a:pPr marL="9525" defTabSz="685800" fontAlgn="auto">
              <a:lnSpc>
                <a:spcPts val="686"/>
              </a:lnSpc>
              <a:spcBef>
                <a:spcPts val="0"/>
              </a:spcBef>
              <a:spcAft>
                <a:spcPts val="0"/>
              </a:spcAft>
            </a:pPr>
            <a:r>
              <a:rPr sz="600" b="0" spc="-83" dirty="0">
                <a:solidFill>
                  <a:srgbClr val="111110"/>
                </a:solidFill>
                <a:latin typeface="Times New Roman"/>
                <a:cs typeface="Times New Roman"/>
              </a:rPr>
              <a:t>....</a:t>
            </a:r>
            <a:endParaRPr sz="60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128" y="3606043"/>
            <a:ext cx="848918" cy="534017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116966" marR="12062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b="0" spc="5" dirty="0">
                <a:solidFill>
                  <a:srgbClr val="010101"/>
                </a:solidFill>
                <a:latin typeface="Arial"/>
                <a:cs typeface="Arial"/>
              </a:rPr>
              <a:t>Technical and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 fontAlgn="auto">
              <a:lnSpc>
                <a:spcPts val="1143"/>
              </a:lnSpc>
              <a:spcBef>
                <a:spcPts val="254"/>
              </a:spcBef>
              <a:spcAft>
                <a:spcPts val="0"/>
              </a:spcAft>
            </a:pPr>
            <a:r>
              <a:rPr sz="450" b="0" spc="-20" dirty="0">
                <a:solidFill>
                  <a:srgbClr val="232323"/>
                </a:solidFill>
                <a:latin typeface="Arial"/>
                <a:cs typeface="Arial"/>
              </a:rPr>
              <a:t>M</a:t>
            </a:r>
            <a:r>
              <a:rPr sz="450" b="0" spc="-20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r>
              <a:rPr sz="1688" b="0" spc="178" baseline="7730" dirty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450" b="0" spc="-20" dirty="0">
                <a:solidFill>
                  <a:srgbClr val="111110"/>
                </a:solidFill>
                <a:latin typeface="Arial"/>
                <a:cs typeface="Arial"/>
              </a:rPr>
              <a:t>mber</a:t>
            </a:r>
            <a:r>
              <a:rPr sz="450" b="0" spc="-20" dirty="0">
                <a:solidFill>
                  <a:srgbClr val="232323"/>
                </a:solidFill>
                <a:latin typeface="Arial"/>
                <a:cs typeface="Arial"/>
              </a:rPr>
              <a:t>s: </a:t>
            </a:r>
            <a:r>
              <a:rPr sz="1688" b="0" spc="178" baseline="7730" dirty="0">
                <a:solidFill>
                  <a:srgbClr val="010101"/>
                </a:solidFill>
                <a:latin typeface="Times New Roman"/>
                <a:cs typeface="Times New Roman"/>
              </a:rPr>
              <a:t>«cw</a:t>
            </a:r>
            <a:r>
              <a:rPr sz="1688" b="0" spc="178" baseline="7730" dirty="0">
                <a:solidFill>
                  <a:srgbClr val="5B0000"/>
                </a:solidFill>
                <a:latin typeface="Times New Roman"/>
                <a:cs typeface="Times New Roman"/>
              </a:rPr>
              <a:t>.</a:t>
            </a:r>
            <a:r>
              <a:rPr sz="1050" spc="-20" dirty="0">
                <a:solidFill>
                  <a:srgbClr val="5B0000"/>
                </a:solidFill>
                <a:latin typeface="Arial"/>
                <a:cs typeface="Arial"/>
              </a:rPr>
              <a:t>r:</a:t>
            </a:r>
            <a:endParaRPr sz="1050" b="0">
              <a:solidFill>
                <a:prstClr val="black"/>
              </a:solidFill>
              <a:latin typeface="Arial"/>
              <a:cs typeface="Arial"/>
            </a:endParaRPr>
          </a:p>
          <a:p>
            <a:pPr marL="137540" marR="12062" defTabSz="685800" fontAlgn="auto">
              <a:lnSpc>
                <a:spcPct val="95825"/>
              </a:lnSpc>
              <a:spcBef>
                <a:spcPts val="214"/>
              </a:spcBef>
              <a:spcAft>
                <a:spcPts val="0"/>
              </a:spcAft>
            </a:pPr>
            <a:r>
              <a:rPr sz="675" b="0" spc="83" dirty="0">
                <a:solidFill>
                  <a:srgbClr val="111110"/>
                </a:solidFill>
                <a:latin typeface="Times New Roman"/>
                <a:cs typeface="Times New Roman"/>
              </a:rPr>
              <a:t>b.a«orcs</a:t>
            </a:r>
            <a:endParaRPr sz="6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2112" marR="12062" defTabSz="685800" fontAlgn="auto">
              <a:lnSpc>
                <a:spcPct val="95825"/>
              </a:lnSpc>
              <a:spcBef>
                <a:spcPts val="296"/>
              </a:spcBef>
              <a:spcAft>
                <a:spcPts val="0"/>
              </a:spcAft>
            </a:pPr>
            <a:r>
              <a:rPr sz="450" b="0" spc="3" dirty="0">
                <a:solidFill>
                  <a:srgbClr val="111110"/>
                </a:solidFill>
                <a:latin typeface="Times New Roman"/>
                <a:cs typeface="Times New Roman"/>
              </a:rPr>
              <a:t>PTR (e</a:t>
            </a:r>
            <a:r>
              <a:rPr sz="450" b="0" spc="3" dirty="0">
                <a:solidFill>
                  <a:srgbClr val="232323"/>
                </a:solidFill>
                <a:latin typeface="Times New Roman"/>
                <a:cs typeface="Times New Roman"/>
              </a:rPr>
              <a:t>x</a:t>
            </a:r>
            <a:r>
              <a:rPr sz="450" b="0" spc="3" dirty="0">
                <a:solidFill>
                  <a:srgbClr val="111110"/>
                </a:solidFill>
                <a:latin typeface="Times New Roman"/>
                <a:cs typeface="Times New Roman"/>
              </a:rPr>
              <a:t>-offi</a:t>
            </a:r>
            <a:r>
              <a:rPr sz="450" b="0" spc="3" dirty="0">
                <a:solidFill>
                  <a:srgbClr val="232323"/>
                </a:solidFill>
                <a:latin typeface="Times New Roman"/>
                <a:cs typeface="Times New Roman"/>
              </a:rPr>
              <a:t>c</a:t>
            </a:r>
            <a:r>
              <a:rPr sz="450" b="0" spc="3" dirty="0">
                <a:solidFill>
                  <a:srgbClr val="111110"/>
                </a:solidFill>
                <a:latin typeface="Times New Roman"/>
                <a:cs typeface="Times New Roman"/>
              </a:rPr>
              <a:t>i</a:t>
            </a:r>
            <a:r>
              <a:rPr sz="450" b="0" spc="3" dirty="0">
                <a:solidFill>
                  <a:srgbClr val="232323"/>
                </a:solidFill>
                <a:latin typeface="Times New Roman"/>
                <a:cs typeface="Times New Roman"/>
              </a:rPr>
              <a:t>o</a:t>
            </a:r>
            <a:r>
              <a:rPr sz="450" b="0" spc="3" dirty="0">
                <a:solidFill>
                  <a:srgbClr val="111110"/>
                </a:solidFill>
                <a:latin typeface="Times New Roman"/>
                <a:cs typeface="Times New Roman"/>
              </a:rPr>
              <a:t>)</a:t>
            </a:r>
            <a:endParaRPr sz="45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6353" y="3606043"/>
            <a:ext cx="473015" cy="104775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9525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spc="-9" dirty="0">
                <a:solidFill>
                  <a:srgbClr val="010101"/>
                </a:solidFill>
                <a:latin typeface="Arial"/>
                <a:cs typeface="Arial"/>
              </a:rPr>
              <a:t>Computing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764" y="3633475"/>
            <a:ext cx="542544" cy="104775"/>
          </a:xfrm>
          <a:prstGeom prst="rect">
            <a:avLst/>
          </a:prstGeom>
        </p:spPr>
        <p:txBody>
          <a:bodyPr wrap="square" lIns="0" tIns="4858" rIns="0" bIns="0" rtlCol="0">
            <a:noAutofit/>
          </a:bodyPr>
          <a:lstStyle/>
          <a:p>
            <a:pPr marL="9525" defTabSz="685800" fontAlgn="auto">
              <a:lnSpc>
                <a:spcPts val="764"/>
              </a:lnSpc>
              <a:spcBef>
                <a:spcPts val="0"/>
              </a:spcBef>
              <a:spcAft>
                <a:spcPts val="0"/>
              </a:spcAft>
            </a:pPr>
            <a:r>
              <a:rPr sz="675" b="0" spc="-9" dirty="0">
                <a:solidFill>
                  <a:srgbClr val="010101"/>
                </a:solidFill>
                <a:latin typeface="Arial"/>
                <a:cs typeface="Arial"/>
              </a:rPr>
              <a:t>Physics WG's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0100" y="3747991"/>
            <a:ext cx="4115736" cy="287438"/>
          </a:xfrm>
          <a:prstGeom prst="rect">
            <a:avLst/>
          </a:prstGeom>
        </p:spPr>
        <p:txBody>
          <a:bodyPr wrap="square" lIns="0" tIns="7763" rIns="0" bIns="0" rtlCol="0">
            <a:noAutofit/>
          </a:bodyPr>
          <a:lstStyle/>
          <a:p>
            <a:pPr marL="1642157" defTabSz="685800" fontAlgn="auto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125" b="0" spc="1872" dirty="0">
                <a:solidFill>
                  <a:srgbClr val="5B0000"/>
                </a:solidFill>
                <a:latin typeface="Times New Roman"/>
                <a:cs typeface="Times New Roman"/>
              </a:rPr>
              <a:t>-</a:t>
            </a:r>
            <a:endParaRPr sz="112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marR="21431" defTabSz="685800" fontAlgn="auto">
              <a:lnSpc>
                <a:spcPct val="95825"/>
              </a:lnSpc>
              <a:spcBef>
                <a:spcPts val="141"/>
              </a:spcBef>
              <a:spcAft>
                <a:spcPts val="0"/>
              </a:spcAft>
            </a:pPr>
            <a:r>
              <a:rPr sz="675" spc="-17" dirty="0">
                <a:solidFill>
                  <a:srgbClr val="010101"/>
                </a:solidFill>
                <a:latin typeface="Arial"/>
                <a:cs typeface="Arial"/>
              </a:rPr>
              <a:t>Detector Subsystem Collaborations (DSSC's)</a:t>
            </a:r>
            <a:endParaRPr sz="6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380" y="3866190"/>
            <a:ext cx="57828" cy="293751"/>
          </a:xfrm>
          <a:prstGeom prst="rect">
            <a:avLst/>
          </a:prstGeom>
        </p:spPr>
        <p:txBody>
          <a:bodyPr wrap="square" lIns="0" tIns="6786" rIns="0" bIns="0" rtlCol="0">
            <a:noAutofit/>
          </a:bodyPr>
          <a:lstStyle/>
          <a:p>
            <a:pPr marL="9525" defTabSz="685800" fontAlgn="auto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165" dirty="0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 fontAlgn="auto">
              <a:lnSpc>
                <a:spcPct val="95825"/>
              </a:lnSpc>
              <a:spcBef>
                <a:spcPts val="14"/>
              </a:spcBef>
              <a:spcAft>
                <a:spcPts val="0"/>
              </a:spcAft>
            </a:pPr>
            <a:r>
              <a:rPr sz="975" b="0" spc="-165" dirty="0">
                <a:solidFill>
                  <a:srgbClr val="4472C3"/>
                </a:solidFill>
                <a:latin typeface="Times New Roman"/>
                <a:cs typeface="Times New Roman"/>
              </a:rPr>
              <a:t>I</a:t>
            </a:r>
            <a:endParaRPr sz="97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1274" y="4020645"/>
            <a:ext cx="86715" cy="171450"/>
          </a:xfrm>
          <a:prstGeom prst="rect">
            <a:avLst/>
          </a:prstGeom>
        </p:spPr>
        <p:txBody>
          <a:bodyPr wrap="square" lIns="0" tIns="8263" rIns="0" bIns="0" rtlCol="0">
            <a:noAutofit/>
          </a:bodyPr>
          <a:lstStyle/>
          <a:p>
            <a:pPr marL="9525" defTabSz="685800" fontAlgn="auto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1" dirty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6959" y="4038957"/>
            <a:ext cx="3007846" cy="95250"/>
          </a:xfrm>
          <a:prstGeom prst="rect">
            <a:avLst/>
          </a:prstGeom>
        </p:spPr>
        <p:txBody>
          <a:bodyPr wrap="square" lIns="0" tIns="4382" rIns="0" bIns="0" rtlCol="0">
            <a:noAutofit/>
          </a:bodyPr>
          <a:lstStyle/>
          <a:p>
            <a:pPr marL="9525" defTabSz="685800" fontAlgn="auto">
              <a:lnSpc>
                <a:spcPts val="689"/>
              </a:lnSpc>
              <a:spcBef>
                <a:spcPts val="0"/>
              </a:spcBef>
              <a:spcAft>
                <a:spcPts val="0"/>
              </a:spcAft>
            </a:pP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ete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cto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r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Sub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sys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em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ea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s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(DSSL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) a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nd D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ec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r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Su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bsyste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m T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ec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n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ca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l 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C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ont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ac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600" b="0" spc="-6" dirty="0">
                <a:solidFill>
                  <a:srgbClr val="111110"/>
                </a:solidFill>
                <a:latin typeface="Arial"/>
                <a:cs typeface="Arial"/>
              </a:rPr>
              <a:t>s </a:t>
            </a:r>
            <a:r>
              <a:rPr sz="600" b="0" spc="-6" dirty="0">
                <a:solidFill>
                  <a:srgbClr val="010101"/>
                </a:solidFill>
                <a:latin typeface="Arial"/>
                <a:cs typeface="Arial"/>
              </a:rPr>
              <a:t>(DSSTC)</a:t>
            </a:r>
            <a:endParaRPr sz="6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4237" y="4041538"/>
            <a:ext cx="493153" cy="66675"/>
          </a:xfrm>
          <a:prstGeom prst="rect">
            <a:avLst/>
          </a:prstGeom>
        </p:spPr>
        <p:txBody>
          <a:bodyPr wrap="square" lIns="0" tIns="3334" rIns="0" bIns="0" rtlCol="0">
            <a:noAutofit/>
          </a:bodyPr>
          <a:lstStyle/>
          <a:p>
            <a:pPr marL="952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375" b="0" spc="28" dirty="0">
                <a:solidFill>
                  <a:srgbClr val="FF2A2A"/>
                </a:solidFill>
                <a:latin typeface="Arial"/>
                <a:cs typeface="Arial"/>
              </a:rPr>
              <a:t>co</a:t>
            </a:r>
            <a:r>
              <a:rPr sz="375" b="0" spc="28" dirty="0">
                <a:solidFill>
                  <a:srgbClr val="FF1717"/>
                </a:solidFill>
                <a:latin typeface="Arial"/>
                <a:cs typeface="Arial"/>
              </a:rPr>
              <a:t>mmunic</a:t>
            </a:r>
            <a:r>
              <a:rPr sz="375" b="0" spc="28" dirty="0">
                <a:solidFill>
                  <a:srgbClr val="FF2A2A"/>
                </a:solidFill>
                <a:latin typeface="Arial"/>
                <a:cs typeface="Arial"/>
              </a:rPr>
              <a:t>a</a:t>
            </a:r>
            <a:r>
              <a:rPr sz="375" b="0" spc="28" dirty="0">
                <a:solidFill>
                  <a:srgbClr val="FF1717"/>
                </a:solidFill>
                <a:latin typeface="Arial"/>
                <a:cs typeface="Arial"/>
              </a:rPr>
              <a:t>tion </a:t>
            </a:r>
            <a:r>
              <a:rPr sz="375" b="0" spc="28" dirty="0">
                <a:solidFill>
                  <a:srgbClr val="FF2A2A"/>
                </a:solidFill>
                <a:latin typeface="Arial"/>
                <a:cs typeface="Arial"/>
              </a:rPr>
              <a:t>a</a:t>
            </a:r>
            <a:r>
              <a:rPr sz="375" b="0" spc="28" dirty="0">
                <a:solidFill>
                  <a:srgbClr val="FF1717"/>
                </a:solidFill>
                <a:latin typeface="Arial"/>
                <a:cs typeface="Arial"/>
              </a:rPr>
              <a:t>nd</a:t>
            </a:r>
            <a:endParaRPr sz="3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81" y="4167943"/>
            <a:ext cx="5547052" cy="279632"/>
          </a:xfrm>
          <a:prstGeom prst="rect">
            <a:avLst/>
          </a:prstGeom>
        </p:spPr>
        <p:txBody>
          <a:bodyPr wrap="square" lIns="0" tIns="13883" rIns="0" bIns="0" rtlCol="0">
            <a:noAutofit/>
          </a:bodyPr>
          <a:lstStyle/>
          <a:p>
            <a:pPr marL="9525" defTabSz="685800" fontAlgn="auto">
              <a:lnSpc>
                <a:spcPts val="2186"/>
              </a:lnSpc>
              <a:spcBef>
                <a:spcPts val="0"/>
              </a:spcBef>
              <a:spcAft>
                <a:spcPts val="0"/>
              </a:spcAft>
            </a:pPr>
            <a:r>
              <a:rPr sz="1463" b="0" spc="-158" baseline="53516" dirty="0">
                <a:solidFill>
                  <a:srgbClr val="4472C3"/>
                </a:solidFill>
                <a:latin typeface="Times New Roman"/>
                <a:cs typeface="Times New Roman"/>
              </a:rPr>
              <a:t>I </a:t>
            </a:r>
            <a:r>
              <a:rPr sz="1725" spc="126" dirty="0">
                <a:solidFill>
                  <a:srgbClr val="4472C3"/>
                </a:solidFill>
                <a:latin typeface="Courier New"/>
                <a:cs typeface="Courier New"/>
              </a:rPr>
              <a:t>------------------------------------J</a:t>
            </a:r>
            <a:endParaRPr sz="1725" b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1275" y="5049345"/>
            <a:ext cx="86182" cy="171450"/>
          </a:xfrm>
          <a:prstGeom prst="rect">
            <a:avLst/>
          </a:prstGeom>
        </p:spPr>
        <p:txBody>
          <a:bodyPr wrap="square" lIns="0" tIns="8263" rIns="0" bIns="0" rtlCol="0">
            <a:noAutofit/>
          </a:bodyPr>
          <a:lstStyle/>
          <a:p>
            <a:pPr marL="9525" defTabSz="685800" fontAlgn="auto">
              <a:lnSpc>
                <a:spcPts val="1301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pc="-71" dirty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381" y="5705747"/>
            <a:ext cx="79819" cy="123825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848" y="5710320"/>
            <a:ext cx="456962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spc="48" dirty="0">
                <a:solidFill>
                  <a:srgbClr val="898989"/>
                </a:solidFill>
                <a:latin typeface="Times New Roman"/>
                <a:cs typeface="Times New Roman"/>
              </a:rPr>
              <a:t>1/9/2023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0351" y="5712875"/>
            <a:ext cx="2014193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spc="19" dirty="0">
                <a:solidFill>
                  <a:srgbClr val="898989"/>
                </a:solidFill>
                <a:latin typeface="Arial"/>
                <a:cs typeface="Arial"/>
              </a:rPr>
              <a:t>ePIC Management Plan 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25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9991" y="1163368"/>
            <a:ext cx="1681916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50" dirty="0">
                <a:solidFill>
                  <a:prstClr val="black"/>
                </a:solidFill>
                <a:latin typeface="Arial"/>
                <a:cs typeface="Arial"/>
              </a:rPr>
              <a:t>Transition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0212" y="1163368"/>
            <a:ext cx="1032365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103" dirty="0">
                <a:solidFill>
                  <a:prstClr val="black"/>
                </a:solidFill>
                <a:latin typeface="Arial"/>
                <a:cs typeface="Arial"/>
              </a:rPr>
              <a:t>of the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2919" y="1163368"/>
            <a:ext cx="1550955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55" dirty="0">
                <a:solidFill>
                  <a:prstClr val="black"/>
                </a:solidFill>
                <a:latin typeface="Arial"/>
                <a:cs typeface="Arial"/>
              </a:rPr>
              <a:t>Scientific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47691" y="1178804"/>
            <a:ext cx="1603461" cy="35242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9525" defTabSz="685800" fontAlgn="auto">
              <a:lnSpc>
                <a:spcPts val="2759"/>
              </a:lnSpc>
              <a:spcBef>
                <a:spcPts val="0"/>
              </a:spcBef>
              <a:spcAft>
                <a:spcPts val="0"/>
              </a:spcAft>
            </a:pPr>
            <a:r>
              <a:rPr sz="2625" b="0" spc="160" dirty="0">
                <a:solidFill>
                  <a:prstClr val="black"/>
                </a:solidFill>
                <a:latin typeface="Arial"/>
                <a:cs typeface="Arial"/>
              </a:rPr>
              <a:t>Structure</a:t>
            </a:r>
            <a:endParaRPr sz="26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7901" y="1178804"/>
            <a:ext cx="467522" cy="35242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9525" defTabSz="685800" fontAlgn="auto">
              <a:lnSpc>
                <a:spcPts val="2759"/>
              </a:lnSpc>
              <a:spcBef>
                <a:spcPts val="0"/>
              </a:spcBef>
              <a:spcAft>
                <a:spcPts val="0"/>
              </a:spcAft>
            </a:pPr>
            <a:r>
              <a:rPr sz="2625" b="0" spc="-23" dirty="0">
                <a:solidFill>
                  <a:prstClr val="black"/>
                </a:solidFill>
                <a:latin typeface="Arial"/>
                <a:cs typeface="Arial"/>
              </a:rPr>
              <a:t>(3)</a:t>
            </a:r>
            <a:endParaRPr sz="26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6335" y="1992891"/>
            <a:ext cx="1063249" cy="400050"/>
          </a:xfrm>
          <a:prstGeom prst="rect">
            <a:avLst/>
          </a:prstGeom>
        </p:spPr>
        <p:txBody>
          <a:bodyPr wrap="square" lIns="0" tIns="19955" rIns="0" bIns="0" rtlCol="0">
            <a:noAutofit/>
          </a:bodyPr>
          <a:lstStyle/>
          <a:p>
            <a:pPr marL="9525" defTabSz="685800" fontAlgn="auto">
              <a:lnSpc>
                <a:spcPts val="3143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-134" dirty="0">
                <a:solidFill>
                  <a:prstClr val="black"/>
                </a:solidFill>
                <a:latin typeface="Arial"/>
                <a:cs typeface="Arial"/>
              </a:rPr>
              <a:t>R-O  </a:t>
            </a:r>
            <a:r>
              <a:rPr sz="3000" b="0" spc="-134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endParaRPr sz="30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1621" y="2016046"/>
            <a:ext cx="905428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7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775" b="0" dirty="0">
                <a:solidFill>
                  <a:prstClr val="black"/>
                </a:solidFill>
                <a:latin typeface="Arial"/>
                <a:cs typeface="Arial"/>
              </a:rPr>
              <a:t>AQ: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9517" y="2405575"/>
            <a:ext cx="3973640" cy="664463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marR="2857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68" dirty="0">
                <a:solidFill>
                  <a:prstClr val="black"/>
                </a:solidFill>
                <a:latin typeface="Arial"/>
                <a:cs typeface="Arial"/>
              </a:rPr>
              <a:t>Connections to all detector projects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8668" marR="2857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70" dirty="0">
                <a:solidFill>
                  <a:prstClr val="black"/>
                </a:solidFill>
                <a:latin typeface="Arial"/>
                <a:cs typeface="Arial"/>
              </a:rPr>
              <a:t>Presently  1 WG with 4 conveners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8668" defTabSz="685800" fontAlgn="auto">
              <a:lnSpc>
                <a:spcPct val="95825"/>
              </a:lnSpc>
              <a:spcBef>
                <a:spcPts val="75"/>
              </a:spcBef>
              <a:spcAft>
                <a:spcPts val="0"/>
              </a:spcAft>
            </a:pPr>
            <a:r>
              <a:rPr sz="1500" b="0" spc="62" dirty="0">
                <a:solidFill>
                  <a:prstClr val="black"/>
                </a:solidFill>
                <a:latin typeface="Arial"/>
                <a:cs typeface="Arial"/>
              </a:rPr>
              <a:t>Model  proposed:  1 WG with  2 conveners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1190" y="3321594"/>
            <a:ext cx="3843482" cy="852583"/>
          </a:xfrm>
          <a:prstGeom prst="rect">
            <a:avLst/>
          </a:prstGeom>
        </p:spPr>
        <p:txBody>
          <a:bodyPr wrap="square" lIns="0" tIns="20907" rIns="0" bIns="0" rtlCol="0">
            <a:noAutofit/>
          </a:bodyPr>
          <a:lstStyle/>
          <a:p>
            <a:pPr marL="9525" marR="28575" defTabSz="685800" fontAlgn="auto">
              <a:lnSpc>
                <a:spcPts val="3292"/>
              </a:lnSpc>
              <a:spcBef>
                <a:spcPts val="0"/>
              </a:spcBef>
              <a:spcAft>
                <a:spcPts val="0"/>
              </a:spcAft>
            </a:pPr>
            <a:r>
              <a:rPr sz="3150" b="0" spc="-201" dirty="0">
                <a:solidFill>
                  <a:prstClr val="black"/>
                </a:solidFill>
                <a:latin typeface="Times New Roman"/>
                <a:cs typeface="Times New Roman"/>
              </a:rPr>
              <a:t>Su </a:t>
            </a:r>
            <a:r>
              <a:rPr sz="2850" b="0" spc="103" dirty="0">
                <a:solidFill>
                  <a:prstClr val="black"/>
                </a:solidFill>
                <a:latin typeface="Arial"/>
                <a:cs typeface="Arial"/>
              </a:rPr>
              <a:t>bdetectors:</a:t>
            </a:r>
            <a:endParaRPr sz="2850" b="0">
              <a:solidFill>
                <a:prstClr val="black"/>
              </a:solidFill>
              <a:latin typeface="Arial"/>
              <a:cs typeface="Arial"/>
            </a:endParaRPr>
          </a:p>
          <a:p>
            <a:pPr marL="142112" defTabSz="685800" fontAlgn="auto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36" dirty="0">
                <a:solidFill>
                  <a:prstClr val="black"/>
                </a:solidFill>
                <a:latin typeface="Arial"/>
                <a:cs typeface="Arial"/>
              </a:rPr>
              <a:t>Presently:  6 WGs with 4 conveners each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42113" marR="2857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26" dirty="0">
                <a:solidFill>
                  <a:prstClr val="black"/>
                </a:solidFill>
                <a:latin typeface="Arial"/>
                <a:cs typeface="Arial"/>
              </a:rPr>
              <a:t>Proposed  model: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2036" y="3745171"/>
            <a:ext cx="105632" cy="429005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4936" y="4184082"/>
            <a:ext cx="105632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7533" y="4184083"/>
            <a:ext cx="4069407" cy="429005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18668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35" dirty="0">
                <a:solidFill>
                  <a:prstClr val="black"/>
                </a:solidFill>
                <a:latin typeface="Arial"/>
                <a:cs typeface="Arial"/>
              </a:rPr>
              <a:t>Detector Subsystem Collaborations (DSSC's)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2857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81" dirty="0">
                <a:solidFill>
                  <a:prstClr val="black"/>
                </a:solidFill>
                <a:latin typeface="Arial"/>
                <a:cs typeface="Arial"/>
              </a:rPr>
              <a:t>subdetector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1760" y="4184082"/>
            <a:ext cx="2629280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65" dirty="0">
                <a:solidFill>
                  <a:prstClr val="black"/>
                </a:solidFill>
                <a:latin typeface="Arial"/>
                <a:cs typeface="Arial"/>
              </a:rPr>
              <a:t>each building a well-defined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4936" y="4622994"/>
            <a:ext cx="105632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0676" y="4622995"/>
            <a:ext cx="4967189" cy="867917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25527" marR="1310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19" dirty="0">
                <a:solidFill>
                  <a:prstClr val="black"/>
                </a:solidFill>
                <a:latin typeface="Arial"/>
                <a:cs typeface="Arial"/>
              </a:rPr>
              <a:t>Each  DSSC determines its Detector Subsystem  Leader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4097" marR="23333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2" dirty="0">
                <a:solidFill>
                  <a:prstClr val="black"/>
                </a:solidFill>
                <a:latin typeface="Arial"/>
                <a:cs typeface="Arial"/>
              </a:rPr>
              <a:t>Subsystem Technical  Contact (DSSTC)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  <a:p>
            <a:pPr marL="16382" indent="-6857" defTabSz="685800" fontAlgn="auto">
              <a:lnSpc>
                <a:spcPct val="96016"/>
              </a:lnSpc>
              <a:spcBef>
                <a:spcPts val="4"/>
              </a:spcBef>
              <a:spcAft>
                <a:spcPts val="0"/>
              </a:spcAft>
            </a:pPr>
            <a:r>
              <a:rPr sz="1500" b="0" spc="-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-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spc="2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500" b="0" spc="3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b="0" spc="7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spc="62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0" spc="5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500" b="0" spc="62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b="0" spc="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84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00" b="0" spc="7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00" b="0" spc="2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-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00" b="0" spc="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-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500" b="0" spc="112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b="0" spc="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135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1500" b="0" spc="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spc="7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b="0" spc="212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-11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00" b="0" spc="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5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132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-7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spc="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0" spc="12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b="0" spc="82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0" spc="-2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00" b="0" spc="4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b="0" spc="47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00" b="0" spc="-1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00" b="0" spc="-4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00" b="0" spc="47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spc="6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b="0" spc="359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500" b="0" spc="8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4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500" b="0" spc="2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62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0" spc="17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00" b="0" spc="62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0" spc="-2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500" b="0" spc="3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sz="1500" b="0" spc="-67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b="0" spc="1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5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500" b="0" spc="5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500" b="0" spc="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0" spc="1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500" b="0" spc="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112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b="0" spc="-7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0" spc="26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b="0" spc="2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0" spc="15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b="0" spc="-17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8727" y="4622994"/>
            <a:ext cx="1882065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27" dirty="0">
                <a:solidFill>
                  <a:prstClr val="black"/>
                </a:solidFill>
                <a:latin typeface="Arial"/>
                <a:cs typeface="Arial"/>
              </a:rPr>
              <a:t>(DSSL) and Detector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936" y="5061906"/>
            <a:ext cx="105632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7871" y="5061906"/>
            <a:ext cx="804885" cy="209550"/>
          </a:xfrm>
          <a:prstGeom prst="rect">
            <a:avLst/>
          </a:prstGeom>
        </p:spPr>
        <p:txBody>
          <a:bodyPr wrap="square" lIns="0" tIns="10215" rIns="0" bIns="0" rtlCol="0">
            <a:noAutofit/>
          </a:bodyPr>
          <a:lstStyle/>
          <a:p>
            <a:pPr marL="9525" defTabSz="685800" fontAlgn="auto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500" b="0" spc="99" dirty="0">
                <a:solidFill>
                  <a:prstClr val="black"/>
                </a:solidFill>
                <a:latin typeface="Arial"/>
                <a:cs typeface="Arial"/>
              </a:rPr>
              <a:t>with the</a:t>
            </a:r>
            <a:endParaRPr sz="15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849" y="5710320"/>
            <a:ext cx="456438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spc="48" dirty="0">
                <a:solidFill>
                  <a:srgbClr val="898989"/>
                </a:solidFill>
                <a:latin typeface="Times New Roman"/>
                <a:cs typeface="Times New Roman"/>
              </a:rPr>
              <a:t>1/9/2023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352" y="5712875"/>
            <a:ext cx="2014193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spc="19" dirty="0">
                <a:solidFill>
                  <a:srgbClr val="898989"/>
                </a:solidFill>
                <a:latin typeface="Arial"/>
                <a:cs typeface="Arial"/>
              </a:rPr>
              <a:t>ePIC Management Plan 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381" y="5715161"/>
            <a:ext cx="79941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dirty="0">
                <a:solidFill>
                  <a:srgbClr val="898989"/>
                </a:solidFill>
                <a:latin typeface="Arial"/>
                <a:cs typeface="Arial"/>
              </a:rPr>
              <a:t>3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81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421" y="1165654"/>
            <a:ext cx="1508712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86" dirty="0">
                <a:solidFill>
                  <a:prstClr val="black"/>
                </a:solidFill>
                <a:latin typeface="Arial"/>
                <a:cs typeface="Arial"/>
              </a:rPr>
              <a:t>Why this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8187" y="1165654"/>
            <a:ext cx="1849447" cy="371475"/>
          </a:xfrm>
          <a:prstGeom prst="rect">
            <a:avLst/>
          </a:prstGeom>
        </p:spPr>
        <p:txBody>
          <a:bodyPr wrap="square" lIns="0" tIns="18479" rIns="0" bIns="0" rtlCol="0">
            <a:noAutofit/>
          </a:bodyPr>
          <a:lstStyle/>
          <a:p>
            <a:pPr marL="9525" defTabSz="685800" fontAlgn="auto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775" b="0" spc="108" dirty="0">
                <a:solidFill>
                  <a:prstClr val="black"/>
                </a:solidFill>
                <a:latin typeface="Arial"/>
                <a:cs typeface="Arial"/>
              </a:rPr>
              <a:t>transition?</a:t>
            </a:r>
            <a:endParaRPr sz="27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707" y="1952357"/>
            <a:ext cx="127273" cy="266700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2619" y="1952356"/>
            <a:ext cx="3480391" cy="542678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marR="11833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28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50" spc="-28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950" spc="-1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-237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950" spc="-112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950" spc="14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950" spc="-10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950" spc="5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50" spc="-9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950" spc="-18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950" spc="-16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-416" dirty="0">
                <a:solidFill>
                  <a:prstClr val="black"/>
                </a:solidFill>
                <a:latin typeface="Arial"/>
                <a:cs typeface="Arial"/>
              </a:rPr>
              <a:t>I    </a:t>
            </a:r>
            <a:r>
              <a:rPr sz="1950" spc="-2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950" spc="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50" spc="-30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  <a:p>
            <a:pPr marL="338708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16" dirty="0">
                <a:solidFill>
                  <a:prstClr val="black"/>
                </a:solidFill>
                <a:latin typeface="Arial"/>
                <a:cs typeface="Arial"/>
              </a:rPr>
              <a:t>Finalize the detector sub-systems for the TDR (CD2&amp;3) Prepare the construction period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7462" y="2215000"/>
            <a:ext cx="74028" cy="280034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0362" y="2482354"/>
            <a:ext cx="74523" cy="152400"/>
          </a:xfrm>
          <a:prstGeom prst="rect">
            <a:avLst/>
          </a:prstGeom>
        </p:spPr>
        <p:txBody>
          <a:bodyPr wrap="square" lIns="0" tIns="7286" rIns="0" bIns="0" rtlCol="0">
            <a:noAutofit/>
          </a:bodyPr>
          <a:lstStyle/>
          <a:p>
            <a:pPr marL="9525" defTabSz="685800" fontAlgn="auto">
              <a:lnSpc>
                <a:spcPts val="1148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1" spc="-88" dirty="0">
                <a:solidFill>
                  <a:prstClr val="black"/>
                </a:solidFill>
                <a:latin typeface="Times New Roman"/>
                <a:cs typeface="Times New Roman"/>
              </a:rPr>
              <a:t>•</a:t>
            </a:r>
            <a:endParaRPr sz="105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7844" y="2482354"/>
            <a:ext cx="5092950" cy="152400"/>
          </a:xfrm>
          <a:prstGeom prst="rect">
            <a:avLst/>
          </a:prstGeom>
        </p:spPr>
        <p:txBody>
          <a:bodyPr wrap="square" lIns="0" tIns="7286" rIns="0" bIns="0" rtlCol="0">
            <a:noAutofit/>
          </a:bodyPr>
          <a:lstStyle/>
          <a:p>
            <a:pPr marL="9525" defTabSz="685800" fontAlgn="auto">
              <a:lnSpc>
                <a:spcPts val="1148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1" spc="28" dirty="0">
                <a:solidFill>
                  <a:prstClr val="black"/>
                </a:solidFill>
                <a:latin typeface="Times New Roman"/>
                <a:cs typeface="Times New Roman"/>
              </a:rPr>
              <a:t>Please,  note that the present </a:t>
            </a:r>
            <a:r>
              <a:rPr sz="975" b="0" i="1" spc="16" dirty="0">
                <a:solidFill>
                  <a:prstClr val="black"/>
                </a:solidFill>
                <a:latin typeface="Arial"/>
                <a:cs typeface="Arial"/>
              </a:rPr>
              <a:t>2-y </a:t>
            </a:r>
            <a:r>
              <a:rPr sz="1050" b="0" i="1" spc="28" dirty="0">
                <a:solidFill>
                  <a:prstClr val="black"/>
                </a:solidFill>
                <a:latin typeface="Times New Roman"/>
                <a:cs typeface="Times New Roman"/>
              </a:rPr>
              <a:t>term coincides with period of  preparation of the TOR </a:t>
            </a:r>
            <a:r>
              <a:rPr sz="975" b="0" i="1" spc="16" dirty="0">
                <a:solidFill>
                  <a:prstClr val="black"/>
                </a:solidFill>
                <a:latin typeface="Arial"/>
                <a:cs typeface="Arial"/>
              </a:rPr>
              <a:t>!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707" y="2741027"/>
            <a:ext cx="127273" cy="266700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1188" y="2741026"/>
            <a:ext cx="5243405" cy="679838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62" dirty="0">
                <a:solidFill>
                  <a:prstClr val="black"/>
                </a:solidFill>
                <a:latin typeface="Arial"/>
                <a:cs typeface="Arial"/>
              </a:rPr>
              <a:t>Groups involved  in the Detector Sub-Systems: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  <a:p>
            <a:pPr marL="350139" marR="37147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29" dirty="0">
                <a:solidFill>
                  <a:prstClr val="black"/>
                </a:solidFill>
                <a:latin typeface="Arial"/>
                <a:cs typeface="Arial"/>
              </a:rPr>
              <a:t>Make their responsibility explicit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343281" marR="37147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25" dirty="0">
                <a:solidFill>
                  <a:prstClr val="black"/>
                </a:solidFill>
                <a:latin typeface="Arial"/>
                <a:cs typeface="Arial"/>
              </a:rPr>
              <a:t>Support their engagement and enthusiasm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343281" marR="37147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24" dirty="0">
                <a:solidFill>
                  <a:prstClr val="black"/>
                </a:solidFill>
                <a:latin typeface="Arial"/>
                <a:cs typeface="Arial"/>
              </a:rPr>
              <a:t>Clarify the communication chain in matter of Detector Sub-Systems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7462" y="3003670"/>
            <a:ext cx="74028" cy="417194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707" y="3529697"/>
            <a:ext cx="127273" cy="266700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1189" y="3529696"/>
            <a:ext cx="5930789" cy="682124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marR="18574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41" dirty="0">
                <a:solidFill>
                  <a:prstClr val="black"/>
                </a:solidFill>
                <a:latin typeface="Arial"/>
                <a:cs typeface="Arial"/>
              </a:rPr>
              <a:t>Collaboration community: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  <a:p>
            <a:pPr marL="343280" marR="18574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24" dirty="0">
                <a:solidFill>
                  <a:prstClr val="black"/>
                </a:solidFill>
                <a:latin typeface="Arial"/>
                <a:cs typeface="Arial"/>
              </a:rPr>
              <a:t>Support the aggregation of different groups within the same Detector Sub-System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343280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31" dirty="0">
                <a:solidFill>
                  <a:prstClr val="black"/>
                </a:solidFill>
                <a:latin typeface="Arial"/>
                <a:cs typeface="Arial"/>
              </a:rPr>
              <a:t>Offer an opportunity of enlargement of the collaboration also via the direct efforts of the groups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343280" marR="18574" defTabSz="685800" fontAlgn="auto">
              <a:lnSpc>
                <a:spcPts val="1099"/>
              </a:lnSpc>
              <a:spcBef>
                <a:spcPts val="1"/>
              </a:spcBef>
              <a:spcAft>
                <a:spcPts val="0"/>
              </a:spcAft>
            </a:pPr>
            <a:r>
              <a:rPr sz="975" b="0" spc="19" dirty="0">
                <a:solidFill>
                  <a:prstClr val="black"/>
                </a:solidFill>
                <a:latin typeface="Arial"/>
                <a:cs typeface="Arial"/>
              </a:rPr>
              <a:t>System to encourage partners, who are presently not ePIC members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7462" y="3792340"/>
            <a:ext cx="74028" cy="280035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503" y="3929500"/>
            <a:ext cx="1063711" cy="142875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-4" dirty="0">
                <a:solidFill>
                  <a:prstClr val="black"/>
                </a:solidFill>
                <a:latin typeface="Arial"/>
                <a:cs typeface="Arial"/>
              </a:rPr>
              <a:t>in  a Detector Sub•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707" y="4320653"/>
            <a:ext cx="127273" cy="266700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2618" y="4320652"/>
            <a:ext cx="7176696" cy="540392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marR="18574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9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50" spc="-9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950" spc="-197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950" spc="-17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950" spc="-1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-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950" spc="-177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950" spc="-9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950" spc="-17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950" spc="-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-416" dirty="0">
                <a:solidFill>
                  <a:prstClr val="black"/>
                </a:solidFill>
                <a:latin typeface="Arial"/>
                <a:cs typeface="Arial"/>
              </a:rPr>
              <a:t>I     </a:t>
            </a:r>
            <a:r>
              <a:rPr sz="1950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50" spc="-16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950" spc="-20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950" spc="-7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950" spc="3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950" spc="-13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950" spc="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950" spc="-30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  <a:p>
            <a:pPr marL="327278" defTabSz="685800" fontAlgn="auto">
              <a:lnSpc>
                <a:spcPts val="1054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17" dirty="0">
                <a:solidFill>
                  <a:prstClr val="black"/>
                </a:solidFill>
                <a:latin typeface="Arial"/>
                <a:cs typeface="Arial"/>
              </a:rPr>
              <a:t>The explicit links of groups in  a Detector Sub-System to their Detector Sub-System realization supports actions (by PM,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  <a:p>
            <a:pPr marL="331850" marR="18574" defTabSz="685800" fontAlgn="auto">
              <a:lnSpc>
                <a:spcPts val="1080"/>
              </a:lnSpc>
              <a:spcBef>
                <a:spcPts val="1"/>
              </a:spcBef>
              <a:spcAft>
                <a:spcPts val="0"/>
              </a:spcAft>
            </a:pPr>
            <a:r>
              <a:rPr sz="975" b="0" spc="27" dirty="0">
                <a:solidFill>
                  <a:prstClr val="black"/>
                </a:solidFill>
                <a:latin typeface="Arial"/>
                <a:cs typeface="Arial"/>
              </a:rPr>
              <a:t>ePIC management and Detector Project members) for in-kind contributions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462" y="4581010"/>
            <a:ext cx="74028" cy="142875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707" y="5019874"/>
            <a:ext cx="131059" cy="295275"/>
          </a:xfrm>
          <a:prstGeom prst="rect">
            <a:avLst/>
          </a:prstGeom>
        </p:spPr>
        <p:txBody>
          <a:bodyPr wrap="square" lIns="0" tIns="14597" rIns="0" bIns="0" rtlCol="0">
            <a:noAutofit/>
          </a:bodyPr>
          <a:lstStyle/>
          <a:p>
            <a:pPr marL="9525" defTabSz="685800" fontAlgn="auto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175" b="0" spc="-206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1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619" y="5043028"/>
            <a:ext cx="4881086" cy="405518"/>
          </a:xfrm>
          <a:prstGeom prst="rect">
            <a:avLst/>
          </a:prstGeom>
        </p:spPr>
        <p:txBody>
          <a:bodyPr wrap="square" lIns="0" tIns="13145" rIns="0" bIns="0" rtlCol="0">
            <a:noAutofit/>
          </a:bodyPr>
          <a:lstStyle/>
          <a:p>
            <a:pPr marL="9525" marR="18574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950" spc="-80" dirty="0">
                <a:solidFill>
                  <a:prstClr val="black"/>
                </a:solidFill>
                <a:latin typeface="Arial"/>
                <a:cs typeface="Arial"/>
              </a:rPr>
              <a:t>Project progress:</a:t>
            </a:r>
            <a:endParaRPr sz="1950" b="0">
              <a:solidFill>
                <a:prstClr val="black"/>
              </a:solidFill>
              <a:latin typeface="Arial"/>
              <a:cs typeface="Arial"/>
            </a:endParaRPr>
          </a:p>
          <a:p>
            <a:pPr marL="1238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spc="14" dirty="0">
                <a:solidFill>
                  <a:prstClr val="black"/>
                </a:solidFill>
                <a:latin typeface="Arial"/>
                <a:cs typeface="Arial"/>
              </a:rPr>
              <a:t>Establish direct links between the Detector Sub-Systems and the EiC Project CAMs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462" y="5305672"/>
            <a:ext cx="74028" cy="142875"/>
          </a:xfrm>
          <a:prstGeom prst="rect">
            <a:avLst/>
          </a:prstGeom>
        </p:spPr>
        <p:txBody>
          <a:bodyPr wrap="square" lIns="0" tIns="6810" rIns="0" bIns="0" rtlCol="0">
            <a:noAutofit/>
          </a:bodyPr>
          <a:lstStyle/>
          <a:p>
            <a:pPr marL="9525" defTabSz="685800" fontAlgn="auto">
              <a:lnSpc>
                <a:spcPts val="1073"/>
              </a:lnSpc>
              <a:spcBef>
                <a:spcPts val="0"/>
              </a:spcBef>
              <a:spcAft>
                <a:spcPts val="0"/>
              </a:spcAft>
            </a:pPr>
            <a:r>
              <a:rPr sz="975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97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848" y="5710320"/>
            <a:ext cx="456438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spc="48" dirty="0">
                <a:solidFill>
                  <a:srgbClr val="898989"/>
                </a:solidFill>
                <a:latin typeface="Times New Roman"/>
                <a:cs typeface="Times New Roman"/>
              </a:rPr>
              <a:t>1/9/2023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351" y="5712875"/>
            <a:ext cx="2014193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spc="19" dirty="0">
                <a:solidFill>
                  <a:srgbClr val="898989"/>
                </a:solidFill>
                <a:latin typeface="Arial"/>
                <a:cs typeface="Arial"/>
              </a:rPr>
              <a:t>ePIC Management Plan 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0095" y="5712875"/>
            <a:ext cx="85237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dirty="0">
                <a:solidFill>
                  <a:srgbClr val="898989"/>
                </a:solidFill>
                <a:latin typeface="Arial"/>
                <a:cs typeface="Arial"/>
              </a:rPr>
              <a:t>4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11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567" y="1173372"/>
            <a:ext cx="782108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67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958" y="1173372"/>
            <a:ext cx="652271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9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65045" y="1173372"/>
            <a:ext cx="1848750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140" dirty="0">
                <a:solidFill>
                  <a:prstClr val="black"/>
                </a:solidFill>
                <a:latin typeface="Arial"/>
                <a:cs typeface="Arial"/>
              </a:rPr>
              <a:t>transition?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122" y="2085486"/>
            <a:ext cx="171297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6607" y="2085486"/>
            <a:ext cx="2260583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-12" dirty="0">
                <a:solidFill>
                  <a:prstClr val="black"/>
                </a:solidFill>
                <a:latin typeface="Arial"/>
                <a:cs typeface="Arial"/>
              </a:rPr>
              <a:t>Encouraging a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7471" y="2085486"/>
            <a:ext cx="1831999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191" dirty="0">
                <a:solidFill>
                  <a:prstClr val="black"/>
                </a:solidFill>
                <a:latin typeface="Arial"/>
                <a:cs typeface="Arial"/>
              </a:rPr>
              <a:t>bottom-up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5707" y="2085486"/>
            <a:ext cx="1530228" cy="361950"/>
          </a:xfrm>
          <a:prstGeom prst="rect">
            <a:avLst/>
          </a:prstGeom>
        </p:spPr>
        <p:txBody>
          <a:bodyPr wrap="square" lIns="0" tIns="18002" rIns="0" bIns="0" rtlCol="0">
            <a:noAutofit/>
          </a:bodyPr>
          <a:lstStyle/>
          <a:p>
            <a:pPr marL="9525" defTabSz="685800" fontAlgn="auto">
              <a:lnSpc>
                <a:spcPts val="2834"/>
              </a:lnSpc>
              <a:spcBef>
                <a:spcPts val="0"/>
              </a:spcBef>
              <a:spcAft>
                <a:spcPts val="0"/>
              </a:spcAft>
            </a:pPr>
            <a:r>
              <a:rPr sz="2700" b="0" spc="28" dirty="0">
                <a:solidFill>
                  <a:prstClr val="black"/>
                </a:solidFill>
                <a:latin typeface="Arial"/>
                <a:cs typeface="Arial"/>
              </a:rPr>
              <a:t>approach</a:t>
            </a:r>
            <a:endParaRPr sz="27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593" y="2788196"/>
            <a:ext cx="98136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-89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1220" y="2788196"/>
            <a:ext cx="3736586" cy="801722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marR="25718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-9" dirty="0">
                <a:solidFill>
                  <a:prstClr val="black"/>
                </a:solidFill>
                <a:latin typeface="Arial"/>
                <a:cs typeface="Arial"/>
              </a:rPr>
              <a:t>Form a  roster: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  <a:p>
            <a:pPr marL="340994" marR="25718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350" spc="23" dirty="0">
                <a:solidFill>
                  <a:prstClr val="black"/>
                </a:solidFill>
                <a:latin typeface="Arial"/>
                <a:cs typeface="Arial"/>
              </a:rPr>
              <a:t>Groups forming  the Collaboration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  <a:p>
            <a:pPr marL="347853" marR="25718" defTabSz="685800" fontAlgn="auto">
              <a:lnSpc>
                <a:spcPct val="95825"/>
              </a:lnSpc>
              <a:spcBef>
                <a:spcPts val="30"/>
              </a:spcBef>
              <a:spcAft>
                <a:spcPts val="0"/>
              </a:spcAft>
            </a:pPr>
            <a:r>
              <a:rPr sz="1350" spc="11" dirty="0">
                <a:solidFill>
                  <a:prstClr val="black"/>
                </a:solidFill>
                <a:latin typeface="Arial"/>
                <a:cs typeface="Arial"/>
              </a:rPr>
              <a:t>Detector Sub-System  Leader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  <a:p>
            <a:pPr marL="347853" defTabSz="685800" fontAlgn="auto">
              <a:lnSpc>
                <a:spcPct val="95825"/>
              </a:lnSpc>
              <a:spcBef>
                <a:spcPts val="30"/>
              </a:spcBef>
              <a:spcAft>
                <a:spcPts val="0"/>
              </a:spcAft>
            </a:pPr>
            <a:r>
              <a:rPr sz="1350" spc="20" dirty="0">
                <a:solidFill>
                  <a:prstClr val="black"/>
                </a:solidFill>
                <a:latin typeface="Arial"/>
                <a:cs typeface="Arial"/>
              </a:rPr>
              <a:t>Detector Sub-System Technical Contact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7493" y="2997083"/>
            <a:ext cx="97574" cy="592835"/>
          </a:xfrm>
          <a:prstGeom prst="rect">
            <a:avLst/>
          </a:prstGeom>
        </p:spPr>
        <p:txBody>
          <a:bodyPr wrap="square" lIns="0" tIns="9239" rIns="0" bIns="0" rtlCol="0">
            <a:noAutofit/>
          </a:bodyPr>
          <a:lstStyle/>
          <a:p>
            <a:pPr marL="9525" defTabSz="685800" fontAlgn="auto">
              <a:lnSpc>
                <a:spcPts val="1454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 fontAlgn="auto">
              <a:lnSpc>
                <a:spcPct val="95825"/>
              </a:lnSpc>
              <a:spcBef>
                <a:spcPts val="30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3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8934" y="3787393"/>
            <a:ext cx="3453158" cy="209549"/>
          </a:xfrm>
          <a:prstGeom prst="rect">
            <a:avLst/>
          </a:prstGeom>
        </p:spPr>
        <p:txBody>
          <a:bodyPr wrap="square" lIns="0" tIns="10192" rIns="0" bIns="0" rtlCol="0">
            <a:noAutofit/>
          </a:bodyPr>
          <a:lstStyle/>
          <a:p>
            <a:pPr marL="9525" defTabSz="685800" fontAlgn="auto">
              <a:lnSpc>
                <a:spcPts val="1605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31" dirty="0">
                <a:solidFill>
                  <a:prstClr val="black"/>
                </a:solidFill>
                <a:latin typeface="Arial"/>
                <a:cs typeface="Arial"/>
              </a:rPr>
              <a:t>Process to be completed within  </a:t>
            </a:r>
            <a:r>
              <a:rPr sz="1500" b="0" spc="32" dirty="0">
                <a:solidFill>
                  <a:prstClr val="black"/>
                </a:solidFill>
                <a:latin typeface="Times New Roman"/>
                <a:cs typeface="Times New Roman"/>
              </a:rPr>
              <a:t>1 </a:t>
            </a:r>
            <a:r>
              <a:rPr sz="1425" b="0" spc="31" dirty="0">
                <a:solidFill>
                  <a:prstClr val="black"/>
                </a:solidFill>
                <a:latin typeface="Arial"/>
                <a:cs typeface="Arial"/>
              </a:rPr>
              <a:t>month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593" y="3794036"/>
            <a:ext cx="98136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-89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593" y="4196372"/>
            <a:ext cx="98136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-89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789" y="4196372"/>
            <a:ext cx="3563196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20" dirty="0">
                <a:solidFill>
                  <a:prstClr val="black"/>
                </a:solidFill>
                <a:latin typeface="Arial"/>
                <a:cs typeface="Arial"/>
              </a:rPr>
              <a:t>SP-office and TC (when appointed) will  be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6523" y="4196372"/>
            <a:ext cx="676132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26" dirty="0">
                <a:solidFill>
                  <a:prstClr val="black"/>
                </a:solidFill>
                <a:latin typeface="Arial"/>
                <a:cs typeface="Arial"/>
              </a:rPr>
              <a:t>actively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9182" y="4196372"/>
            <a:ext cx="1309544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19" dirty="0">
                <a:solidFill>
                  <a:prstClr val="black"/>
                </a:solidFill>
                <a:latin typeface="Arial"/>
                <a:cs typeface="Arial"/>
              </a:rPr>
              <a:t>engaged in this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4205" y="4196372"/>
            <a:ext cx="669036" cy="200025"/>
          </a:xfrm>
          <a:prstGeom prst="rect">
            <a:avLst/>
          </a:prstGeom>
        </p:spPr>
        <p:txBody>
          <a:bodyPr wrap="square" lIns="0" tIns="9716" rIns="0" bIns="0" rtlCol="0">
            <a:noAutofit/>
          </a:bodyPr>
          <a:lstStyle/>
          <a:p>
            <a:pPr marL="9525" defTabSz="685800" fontAlgn="auto">
              <a:lnSpc>
                <a:spcPts val="1529"/>
              </a:lnSpc>
              <a:spcBef>
                <a:spcPts val="0"/>
              </a:spcBef>
              <a:spcAft>
                <a:spcPts val="0"/>
              </a:spcAft>
            </a:pPr>
            <a:r>
              <a:rPr sz="1425" b="0" spc="-12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endParaRPr sz="1425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849" y="5710320"/>
            <a:ext cx="456438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b="0" spc="48" dirty="0">
                <a:solidFill>
                  <a:srgbClr val="898989"/>
                </a:solidFill>
                <a:latin typeface="Times New Roman"/>
                <a:cs typeface="Times New Roman"/>
              </a:rPr>
              <a:t>1/9/2023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351" y="5712875"/>
            <a:ext cx="2016096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spc="20" dirty="0">
                <a:solidFill>
                  <a:srgbClr val="898989"/>
                </a:solidFill>
                <a:latin typeface="Arial"/>
                <a:cs typeface="Arial"/>
              </a:rPr>
              <a:t>ePIC Management Plan 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381" y="5715161"/>
            <a:ext cx="80471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dirty="0">
                <a:solidFill>
                  <a:srgbClr val="898989"/>
                </a:solidFill>
                <a:latin typeface="Arial"/>
                <a:cs typeface="Arial"/>
              </a:rPr>
              <a:t>5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04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67" y="1140076"/>
            <a:ext cx="3697828" cy="400049"/>
          </a:xfrm>
          <a:prstGeom prst="rect">
            <a:avLst/>
          </a:prstGeom>
        </p:spPr>
        <p:txBody>
          <a:bodyPr wrap="square" lIns="0" tIns="20003" rIns="0" bIns="0" rtlCol="0">
            <a:noAutofit/>
          </a:bodyPr>
          <a:lstStyle/>
          <a:p>
            <a:pPr marL="9525" defTabSz="685800" fontAlgn="auto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2775" spc="-44" dirty="0">
                <a:solidFill>
                  <a:prstClr val="black"/>
                </a:solidFill>
                <a:latin typeface="Arial"/>
                <a:cs typeface="Arial"/>
              </a:rPr>
              <a:t>Detector </a:t>
            </a:r>
            <a:r>
              <a:rPr sz="3000" spc="-66" dirty="0">
                <a:solidFill>
                  <a:prstClr val="black"/>
                </a:solidFill>
                <a:latin typeface="Times New Roman"/>
                <a:cs typeface="Times New Roman"/>
              </a:rPr>
              <a:t>Sub-S</a:t>
            </a:r>
            <a:r>
              <a:rPr sz="2850" spc="-44" dirty="0">
                <a:solidFill>
                  <a:prstClr val="black"/>
                </a:solidFill>
                <a:latin typeface="Arial"/>
                <a:cs typeface="Arial"/>
              </a:rPr>
              <a:t>ystems</a:t>
            </a:r>
            <a:endParaRPr sz="28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0351" y="5705156"/>
            <a:ext cx="2015939" cy="123825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750" spc="11" dirty="0">
                <a:solidFill>
                  <a:srgbClr val="898989"/>
                </a:solidFill>
                <a:latin typeface="Arial"/>
                <a:cs typeface="Arial"/>
              </a:rPr>
              <a:t>ePIC M </a:t>
            </a:r>
            <a:r>
              <a:rPr sz="750" b="0" spc="11" dirty="0">
                <a:solidFill>
                  <a:srgbClr val="898989"/>
                </a:solidFill>
                <a:latin typeface="Arial"/>
                <a:cs typeface="Arial"/>
              </a:rPr>
              <a:t>anagement </a:t>
            </a:r>
            <a:r>
              <a:rPr sz="825" b="0" spc="11" dirty="0">
                <a:solidFill>
                  <a:srgbClr val="898989"/>
                </a:solidFill>
                <a:latin typeface="Arial"/>
                <a:cs typeface="Arial"/>
              </a:rPr>
              <a:t>Pl </a:t>
            </a:r>
            <a:r>
              <a:rPr sz="750" b="0" spc="11" dirty="0">
                <a:solidFill>
                  <a:srgbClr val="898989"/>
                </a:solidFill>
                <a:latin typeface="Arial"/>
                <a:cs typeface="Arial"/>
              </a:rPr>
              <a:t>an (Lajoie/Dalla Torre)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848" y="5710320"/>
            <a:ext cx="456962" cy="123824"/>
          </a:xfrm>
          <a:prstGeom prst="rect">
            <a:avLst/>
          </a:prstGeom>
        </p:spPr>
        <p:txBody>
          <a:bodyPr wrap="square" lIns="0" tIns="5834" rIns="0" bIns="0" rtlCol="0">
            <a:noAutofit/>
          </a:bodyPr>
          <a:lstStyle/>
          <a:p>
            <a:pPr marL="9525" defTabSz="685800" fontAlgn="auto">
              <a:lnSpc>
                <a:spcPts val="919"/>
              </a:lnSpc>
              <a:spcBef>
                <a:spcPts val="0"/>
              </a:spcBef>
              <a:spcAft>
                <a:spcPts val="0"/>
              </a:spcAft>
            </a:pPr>
            <a:r>
              <a:rPr sz="825" spc="71" dirty="0">
                <a:solidFill>
                  <a:srgbClr val="898989"/>
                </a:solidFill>
                <a:latin typeface="Times New Roman"/>
                <a:cs typeface="Times New Roman"/>
              </a:rPr>
              <a:t>l/9/2023</a:t>
            </a:r>
            <a:endParaRPr sz="825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380" y="5715161"/>
            <a:ext cx="79941" cy="114300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 marL="9525" defTabSz="685800"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</a:pPr>
            <a:r>
              <a:rPr sz="750" b="0" dirty="0">
                <a:solidFill>
                  <a:srgbClr val="898989"/>
                </a:solidFill>
                <a:latin typeface="Arial"/>
                <a:cs typeface="Arial"/>
              </a:rPr>
              <a:t>6</a:t>
            </a:r>
            <a:endParaRPr sz="750" b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1170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c1519fa1a18c54028be175236b27a35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049bee5988fa1c6100b575d7c8b8fbf6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45C74-A1EF-4B2C-9B26-924A5E2D4EE3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426b74de-0581-4e94-90c0-1abf6215444e"/>
    <ds:schemaRef ds:uri="http://schemas.microsoft.com/office/infopath/2007/PartnerControls"/>
    <ds:schemaRef ds:uri="http://schemas.openxmlformats.org/package/2006/metadata/core-properties"/>
    <ds:schemaRef ds:uri="dcff909e-542d-4672-8557-4ef8d9009dc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9EF808-55DC-46B7-9691-587FABBD9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2C817-E1CB-4858-A5B4-4DF9EC7B0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1220</Words>
  <Application>Microsoft Office PowerPoint</Application>
  <PresentationFormat>Letter Paper (8.5x11 in)</PresentationFormat>
  <Paragraphs>274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Century Gothic</vt:lpstr>
      <vt:lpstr>Century Schoolbook</vt:lpstr>
      <vt:lpstr>Courier New</vt:lpstr>
      <vt:lpstr>Times New Roman</vt:lpstr>
      <vt:lpstr>Wingdings</vt:lpstr>
      <vt:lpstr>Custom Design</vt:lpstr>
      <vt:lpstr>7_Custom Design</vt:lpstr>
      <vt:lpstr>4_Custom Design</vt:lpstr>
      <vt:lpstr>Powerpoint Template Lehman Review June 07</vt:lpstr>
      <vt:lpstr>1_Powerpoint Template Lehman Review June 07</vt:lpstr>
      <vt:lpstr>1_Custom Design</vt:lpstr>
      <vt:lpstr>2_Custom Design</vt:lpstr>
      <vt:lpstr>3_Custom Design</vt:lpstr>
      <vt:lpstr>Office Theme</vt:lpstr>
      <vt:lpstr>ePIC DAQ WG Meeting</vt:lpstr>
      <vt:lpstr>ePIC DAQ WG Meeting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 Worth Repeating (Thanks Jo!)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Fast Electronics Group Report</dc:title>
  <dc:subject>BESAC</dc:subject>
  <dc:creator>RC Cuevas</dc:creator>
  <cp:keywords>Presentation Generic</cp:keywords>
  <cp:lastModifiedBy>Chris Cuevas</cp:lastModifiedBy>
  <cp:revision>139</cp:revision>
  <cp:lastPrinted>2018-08-27T14:54:49Z</cp:lastPrinted>
  <dcterms:created xsi:type="dcterms:W3CDTF">2005-02-01T21:25:50Z</dcterms:created>
  <dcterms:modified xsi:type="dcterms:W3CDTF">2023-02-22T21:06:22Z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