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3"/>
  </p:notesMasterIdLst>
  <p:sldIdLst>
    <p:sldId id="256" r:id="rId5"/>
    <p:sldId id="3661" r:id="rId6"/>
    <p:sldId id="3586" r:id="rId7"/>
    <p:sldId id="5468" r:id="rId8"/>
    <p:sldId id="2266" r:id="rId9"/>
    <p:sldId id="5466" r:id="rId10"/>
    <p:sldId id="275" r:id="rId11"/>
    <p:sldId id="5471" r:id="rId12"/>
    <p:sldId id="285" r:id="rId13"/>
    <p:sldId id="284" r:id="rId14"/>
    <p:sldId id="278" r:id="rId15"/>
    <p:sldId id="2261" r:id="rId16"/>
    <p:sldId id="280" r:id="rId17"/>
    <p:sldId id="282" r:id="rId18"/>
    <p:sldId id="286" r:id="rId19"/>
    <p:sldId id="283" r:id="rId20"/>
    <p:sldId id="3659" r:id="rId21"/>
    <p:sldId id="3627" r:id="rId22"/>
    <p:sldId id="3582" r:id="rId23"/>
    <p:sldId id="3660" r:id="rId24"/>
    <p:sldId id="3663" r:id="rId25"/>
    <p:sldId id="3664" r:id="rId26"/>
    <p:sldId id="3578" r:id="rId27"/>
    <p:sldId id="264" r:id="rId28"/>
    <p:sldId id="3719" r:id="rId29"/>
    <p:sldId id="3721" r:id="rId30"/>
    <p:sldId id="5470" r:id="rId31"/>
    <p:sldId id="25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94"/>
  </p:normalViewPr>
  <p:slideViewPr>
    <p:cSldViewPr snapToGrid="0" snapToObjects="1">
      <p:cViewPr varScale="1">
        <p:scale>
          <a:sx n="84" d="100"/>
          <a:sy n="84" d="100"/>
        </p:scale>
        <p:origin x="2346" y="84"/>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tler, Cathy" userId="fc1f4585-29f3-4727-bd3e-48ed3716d75c" providerId="ADAL" clId="{9A4A5AEE-D1EA-4F42-82CE-4315C9F1D4EF}"/>
    <pc:docChg chg="custSel modSld">
      <pc:chgData name="Cutler, Cathy" userId="fc1f4585-29f3-4727-bd3e-48ed3716d75c" providerId="ADAL" clId="{9A4A5AEE-D1EA-4F42-82CE-4315C9F1D4EF}" dt="2023-01-22T16:38:13.991" v="240" actId="20577"/>
      <pc:docMkLst>
        <pc:docMk/>
      </pc:docMkLst>
      <pc:sldChg chg="modSp mod">
        <pc:chgData name="Cutler, Cathy" userId="fc1f4585-29f3-4727-bd3e-48ed3716d75c" providerId="ADAL" clId="{9A4A5AEE-D1EA-4F42-82CE-4315C9F1D4EF}" dt="2023-01-22T16:38:13.991" v="240" actId="20577"/>
        <pc:sldMkLst>
          <pc:docMk/>
          <pc:sldMk cId="4283560547" sldId="3586"/>
        </pc:sldMkLst>
        <pc:spChg chg="mod">
          <ac:chgData name="Cutler, Cathy" userId="fc1f4585-29f3-4727-bd3e-48ed3716d75c" providerId="ADAL" clId="{9A4A5AEE-D1EA-4F42-82CE-4315C9F1D4EF}" dt="2023-01-22T16:38:13.991" v="240" actId="20577"/>
          <ac:spMkLst>
            <pc:docMk/>
            <pc:sldMk cId="4283560547" sldId="3586"/>
            <ac:spMk id="3" creationId="{FF7D5D85-6AA7-405F-8928-559E569F9D9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cutler\AppData\Local\Microsoft\Windows\INetCache\Content.Outlook\87WOWX4Z\1992%20and%202018%20SOF%20Graphs%20FY22%20(00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RRPL SOR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Sheet1!$C$2</c:f>
              <c:strCache>
                <c:ptCount val="1"/>
                <c:pt idx="0">
                  <c:v>1992 SOR</c:v>
                </c:pt>
              </c:strCache>
            </c:strRef>
          </c:tx>
          <c:spPr>
            <a:ln w="19050" cap="rnd">
              <a:solidFill>
                <a:schemeClr val="accent1"/>
              </a:solidFill>
              <a:round/>
            </a:ln>
            <a:effectLst/>
          </c:spPr>
          <c:marker>
            <c:symbol val="none"/>
          </c:marker>
          <c:xVal>
            <c:numRef>
              <c:f>Sheet1!$B$3:$B$66</c:f>
              <c:numCache>
                <c:formatCode>m/d/yyyy</c:formatCode>
                <c:ptCount val="64"/>
                <c:pt idx="0">
                  <c:v>44470</c:v>
                </c:pt>
                <c:pt idx="1">
                  <c:v>44477</c:v>
                </c:pt>
                <c:pt idx="2">
                  <c:v>44484</c:v>
                </c:pt>
                <c:pt idx="3">
                  <c:v>44491</c:v>
                </c:pt>
                <c:pt idx="4">
                  <c:v>44498</c:v>
                </c:pt>
                <c:pt idx="5">
                  <c:v>44505</c:v>
                </c:pt>
                <c:pt idx="6">
                  <c:v>44512</c:v>
                </c:pt>
                <c:pt idx="7">
                  <c:v>44519</c:v>
                </c:pt>
                <c:pt idx="8">
                  <c:v>44526</c:v>
                </c:pt>
                <c:pt idx="9">
                  <c:v>44533</c:v>
                </c:pt>
                <c:pt idx="10">
                  <c:v>44540</c:v>
                </c:pt>
                <c:pt idx="11">
                  <c:v>44547</c:v>
                </c:pt>
                <c:pt idx="12">
                  <c:v>44554</c:v>
                </c:pt>
                <c:pt idx="13">
                  <c:v>44561</c:v>
                </c:pt>
                <c:pt idx="14">
                  <c:v>44568</c:v>
                </c:pt>
                <c:pt idx="15">
                  <c:v>44575</c:v>
                </c:pt>
                <c:pt idx="16">
                  <c:v>44582</c:v>
                </c:pt>
                <c:pt idx="17">
                  <c:v>44589</c:v>
                </c:pt>
                <c:pt idx="18">
                  <c:v>44596</c:v>
                </c:pt>
                <c:pt idx="19">
                  <c:v>44603</c:v>
                </c:pt>
                <c:pt idx="20">
                  <c:v>44610</c:v>
                </c:pt>
                <c:pt idx="21">
                  <c:v>44617</c:v>
                </c:pt>
                <c:pt idx="22">
                  <c:v>44624</c:v>
                </c:pt>
                <c:pt idx="23">
                  <c:v>44631</c:v>
                </c:pt>
                <c:pt idx="24">
                  <c:v>44638</c:v>
                </c:pt>
                <c:pt idx="25">
                  <c:v>44645</c:v>
                </c:pt>
                <c:pt idx="26">
                  <c:v>44652</c:v>
                </c:pt>
                <c:pt idx="27">
                  <c:v>44659</c:v>
                </c:pt>
                <c:pt idx="28">
                  <c:v>44666</c:v>
                </c:pt>
                <c:pt idx="29">
                  <c:v>44673</c:v>
                </c:pt>
                <c:pt idx="30">
                  <c:v>44680</c:v>
                </c:pt>
                <c:pt idx="31">
                  <c:v>44687</c:v>
                </c:pt>
                <c:pt idx="32">
                  <c:v>44694</c:v>
                </c:pt>
                <c:pt idx="33">
                  <c:v>44701</c:v>
                </c:pt>
                <c:pt idx="34">
                  <c:v>44708</c:v>
                </c:pt>
                <c:pt idx="35">
                  <c:v>44715</c:v>
                </c:pt>
                <c:pt idx="36">
                  <c:v>44722</c:v>
                </c:pt>
                <c:pt idx="37">
                  <c:v>44729</c:v>
                </c:pt>
                <c:pt idx="38">
                  <c:v>44736</c:v>
                </c:pt>
                <c:pt idx="39">
                  <c:v>44743</c:v>
                </c:pt>
                <c:pt idx="40">
                  <c:v>44750</c:v>
                </c:pt>
                <c:pt idx="41">
                  <c:v>44757</c:v>
                </c:pt>
                <c:pt idx="42">
                  <c:v>44764</c:v>
                </c:pt>
                <c:pt idx="43">
                  <c:v>44771</c:v>
                </c:pt>
                <c:pt idx="44">
                  <c:v>44778</c:v>
                </c:pt>
                <c:pt idx="45">
                  <c:v>44785</c:v>
                </c:pt>
                <c:pt idx="46">
                  <c:v>44792</c:v>
                </c:pt>
                <c:pt idx="47">
                  <c:v>44799</c:v>
                </c:pt>
                <c:pt idx="48">
                  <c:v>44806</c:v>
                </c:pt>
                <c:pt idx="49">
                  <c:v>44813</c:v>
                </c:pt>
                <c:pt idx="50">
                  <c:v>44820</c:v>
                </c:pt>
                <c:pt idx="51">
                  <c:v>44827</c:v>
                </c:pt>
                <c:pt idx="52">
                  <c:v>44834</c:v>
                </c:pt>
                <c:pt idx="53">
                  <c:v>44841</c:v>
                </c:pt>
                <c:pt idx="54">
                  <c:v>44848</c:v>
                </c:pt>
                <c:pt idx="55">
                  <c:v>44855</c:v>
                </c:pt>
                <c:pt idx="56">
                  <c:v>44862</c:v>
                </c:pt>
                <c:pt idx="57">
                  <c:v>44869</c:v>
                </c:pt>
                <c:pt idx="58">
                  <c:v>44876</c:v>
                </c:pt>
                <c:pt idx="59">
                  <c:v>44883</c:v>
                </c:pt>
                <c:pt idx="60">
                  <c:v>44890</c:v>
                </c:pt>
                <c:pt idx="61">
                  <c:v>44897</c:v>
                </c:pt>
                <c:pt idx="62">
                  <c:v>44904</c:v>
                </c:pt>
                <c:pt idx="63">
                  <c:v>44911</c:v>
                </c:pt>
              </c:numCache>
            </c:numRef>
          </c:xVal>
          <c:yVal>
            <c:numRef>
              <c:f>Sheet1!$C$3:$C$66</c:f>
              <c:numCache>
                <c:formatCode>0.00E+00</c:formatCode>
                <c:ptCount val="64"/>
                <c:pt idx="0">
                  <c:v>1.1200000000000001</c:v>
                </c:pt>
                <c:pt idx="1">
                  <c:v>1.1200000000000001</c:v>
                </c:pt>
                <c:pt idx="2">
                  <c:v>1.1200000000000001</c:v>
                </c:pt>
                <c:pt idx="3">
                  <c:v>1.1200000000000001</c:v>
                </c:pt>
                <c:pt idx="4">
                  <c:v>1.1200000000000001</c:v>
                </c:pt>
                <c:pt idx="5">
                  <c:v>2.96</c:v>
                </c:pt>
                <c:pt idx="6">
                  <c:v>2.96</c:v>
                </c:pt>
                <c:pt idx="7">
                  <c:v>2.96</c:v>
                </c:pt>
                <c:pt idx="8">
                  <c:v>2.96</c:v>
                </c:pt>
                <c:pt idx="9">
                  <c:v>4.8</c:v>
                </c:pt>
                <c:pt idx="10">
                  <c:v>4.8</c:v>
                </c:pt>
                <c:pt idx="11">
                  <c:v>4.8</c:v>
                </c:pt>
                <c:pt idx="12">
                  <c:v>4.8</c:v>
                </c:pt>
                <c:pt idx="13">
                  <c:v>0.113</c:v>
                </c:pt>
                <c:pt idx="14">
                  <c:v>0.113</c:v>
                </c:pt>
                <c:pt idx="15">
                  <c:v>2.69</c:v>
                </c:pt>
                <c:pt idx="16">
                  <c:v>2.69</c:v>
                </c:pt>
                <c:pt idx="17">
                  <c:v>2.69</c:v>
                </c:pt>
                <c:pt idx="18">
                  <c:v>2.69</c:v>
                </c:pt>
                <c:pt idx="19">
                  <c:v>2.69</c:v>
                </c:pt>
                <c:pt idx="20">
                  <c:v>2.69</c:v>
                </c:pt>
                <c:pt idx="21">
                  <c:v>2.69</c:v>
                </c:pt>
                <c:pt idx="22">
                  <c:v>4.53</c:v>
                </c:pt>
                <c:pt idx="23">
                  <c:v>4.76</c:v>
                </c:pt>
                <c:pt idx="24">
                  <c:v>4.76</c:v>
                </c:pt>
                <c:pt idx="25">
                  <c:v>4.79</c:v>
                </c:pt>
                <c:pt idx="26">
                  <c:v>4.79</c:v>
                </c:pt>
                <c:pt idx="27">
                  <c:v>4.79</c:v>
                </c:pt>
                <c:pt idx="28">
                  <c:v>4.79</c:v>
                </c:pt>
                <c:pt idx="29">
                  <c:v>4.79</c:v>
                </c:pt>
                <c:pt idx="30">
                  <c:v>2.92</c:v>
                </c:pt>
                <c:pt idx="31">
                  <c:v>2.92</c:v>
                </c:pt>
                <c:pt idx="32">
                  <c:v>2.92</c:v>
                </c:pt>
                <c:pt idx="33">
                  <c:v>2.92</c:v>
                </c:pt>
                <c:pt idx="34">
                  <c:v>3.13</c:v>
                </c:pt>
                <c:pt idx="35">
                  <c:v>3.13</c:v>
                </c:pt>
                <c:pt idx="36">
                  <c:v>5.55</c:v>
                </c:pt>
                <c:pt idx="37">
                  <c:v>5.55</c:v>
                </c:pt>
                <c:pt idx="38">
                  <c:v>5.55</c:v>
                </c:pt>
                <c:pt idx="39">
                  <c:v>3.13</c:v>
                </c:pt>
                <c:pt idx="40">
                  <c:v>2.9</c:v>
                </c:pt>
                <c:pt idx="41">
                  <c:v>3.64</c:v>
                </c:pt>
                <c:pt idx="42">
                  <c:v>3.64</c:v>
                </c:pt>
                <c:pt idx="43">
                  <c:v>2.88</c:v>
                </c:pt>
                <c:pt idx="44">
                  <c:v>4.71</c:v>
                </c:pt>
                <c:pt idx="45">
                  <c:v>4.71</c:v>
                </c:pt>
                <c:pt idx="46">
                  <c:v>2.31</c:v>
                </c:pt>
                <c:pt idx="47">
                  <c:v>2.31</c:v>
                </c:pt>
                <c:pt idx="48">
                  <c:v>2.31</c:v>
                </c:pt>
                <c:pt idx="49">
                  <c:v>4.0599999999999996</c:v>
                </c:pt>
                <c:pt idx="50">
                  <c:v>4.0599999999999996</c:v>
                </c:pt>
                <c:pt idx="51">
                  <c:v>4.0599999999999996</c:v>
                </c:pt>
                <c:pt idx="52">
                  <c:v>4.0599999999999996</c:v>
                </c:pt>
                <c:pt idx="53">
                  <c:v>4.0599999999999996</c:v>
                </c:pt>
                <c:pt idx="54">
                  <c:v>4.0599999999999996</c:v>
                </c:pt>
                <c:pt idx="55">
                  <c:v>2.31</c:v>
                </c:pt>
                <c:pt idx="56">
                  <c:v>2.31</c:v>
                </c:pt>
                <c:pt idx="57">
                  <c:v>2.31</c:v>
                </c:pt>
                <c:pt idx="58">
                  <c:v>2.31</c:v>
                </c:pt>
                <c:pt idx="59">
                  <c:v>2.31</c:v>
                </c:pt>
                <c:pt idx="60">
                  <c:v>2.31</c:v>
                </c:pt>
                <c:pt idx="61">
                  <c:v>2.31</c:v>
                </c:pt>
                <c:pt idx="62">
                  <c:v>2.31</c:v>
                </c:pt>
                <c:pt idx="63">
                  <c:v>2.31</c:v>
                </c:pt>
              </c:numCache>
            </c:numRef>
          </c:yVal>
          <c:smooth val="0"/>
          <c:extLst>
            <c:ext xmlns:c16="http://schemas.microsoft.com/office/drawing/2014/chart" uri="{C3380CC4-5D6E-409C-BE32-E72D297353CC}">
              <c16:uniqueId val="{00000000-1B40-4EBA-AAC7-905ABD421F42}"/>
            </c:ext>
          </c:extLst>
        </c:ser>
        <c:ser>
          <c:idx val="1"/>
          <c:order val="1"/>
          <c:tx>
            <c:strRef>
              <c:f>Sheet1!$D$2</c:f>
              <c:strCache>
                <c:ptCount val="1"/>
                <c:pt idx="0">
                  <c:v>2018 SOR</c:v>
                </c:pt>
              </c:strCache>
            </c:strRef>
          </c:tx>
          <c:spPr>
            <a:ln w="19050" cap="rnd">
              <a:solidFill>
                <a:schemeClr val="accent4"/>
              </a:solidFill>
              <a:round/>
            </a:ln>
            <a:effectLst/>
          </c:spPr>
          <c:marker>
            <c:symbol val="none"/>
          </c:marker>
          <c:xVal>
            <c:numRef>
              <c:f>Sheet1!$B$3:$B$66</c:f>
              <c:numCache>
                <c:formatCode>m/d/yyyy</c:formatCode>
                <c:ptCount val="64"/>
                <c:pt idx="0">
                  <c:v>44470</c:v>
                </c:pt>
                <c:pt idx="1">
                  <c:v>44477</c:v>
                </c:pt>
                <c:pt idx="2">
                  <c:v>44484</c:v>
                </c:pt>
                <c:pt idx="3">
                  <c:v>44491</c:v>
                </c:pt>
                <c:pt idx="4">
                  <c:v>44498</c:v>
                </c:pt>
                <c:pt idx="5">
                  <c:v>44505</c:v>
                </c:pt>
                <c:pt idx="6">
                  <c:v>44512</c:v>
                </c:pt>
                <c:pt idx="7">
                  <c:v>44519</c:v>
                </c:pt>
                <c:pt idx="8">
                  <c:v>44526</c:v>
                </c:pt>
                <c:pt idx="9">
                  <c:v>44533</c:v>
                </c:pt>
                <c:pt idx="10">
                  <c:v>44540</c:v>
                </c:pt>
                <c:pt idx="11">
                  <c:v>44547</c:v>
                </c:pt>
                <c:pt idx="12">
                  <c:v>44554</c:v>
                </c:pt>
                <c:pt idx="13">
                  <c:v>44561</c:v>
                </c:pt>
                <c:pt idx="14">
                  <c:v>44568</c:v>
                </c:pt>
                <c:pt idx="15">
                  <c:v>44575</c:v>
                </c:pt>
                <c:pt idx="16">
                  <c:v>44582</c:v>
                </c:pt>
                <c:pt idx="17">
                  <c:v>44589</c:v>
                </c:pt>
                <c:pt idx="18">
                  <c:v>44596</c:v>
                </c:pt>
                <c:pt idx="19">
                  <c:v>44603</c:v>
                </c:pt>
                <c:pt idx="20">
                  <c:v>44610</c:v>
                </c:pt>
                <c:pt idx="21">
                  <c:v>44617</c:v>
                </c:pt>
                <c:pt idx="22">
                  <c:v>44624</c:v>
                </c:pt>
                <c:pt idx="23">
                  <c:v>44631</c:v>
                </c:pt>
                <c:pt idx="24">
                  <c:v>44638</c:v>
                </c:pt>
                <c:pt idx="25">
                  <c:v>44645</c:v>
                </c:pt>
                <c:pt idx="26">
                  <c:v>44652</c:v>
                </c:pt>
                <c:pt idx="27">
                  <c:v>44659</c:v>
                </c:pt>
                <c:pt idx="28">
                  <c:v>44666</c:v>
                </c:pt>
                <c:pt idx="29">
                  <c:v>44673</c:v>
                </c:pt>
                <c:pt idx="30">
                  <c:v>44680</c:v>
                </c:pt>
                <c:pt idx="31">
                  <c:v>44687</c:v>
                </c:pt>
                <c:pt idx="32">
                  <c:v>44694</c:v>
                </c:pt>
                <c:pt idx="33">
                  <c:v>44701</c:v>
                </c:pt>
                <c:pt idx="34">
                  <c:v>44708</c:v>
                </c:pt>
                <c:pt idx="35">
                  <c:v>44715</c:v>
                </c:pt>
                <c:pt idx="36">
                  <c:v>44722</c:v>
                </c:pt>
                <c:pt idx="37">
                  <c:v>44729</c:v>
                </c:pt>
                <c:pt idx="38">
                  <c:v>44736</c:v>
                </c:pt>
                <c:pt idx="39">
                  <c:v>44743</c:v>
                </c:pt>
                <c:pt idx="40">
                  <c:v>44750</c:v>
                </c:pt>
                <c:pt idx="41">
                  <c:v>44757</c:v>
                </c:pt>
                <c:pt idx="42">
                  <c:v>44764</c:v>
                </c:pt>
                <c:pt idx="43">
                  <c:v>44771</c:v>
                </c:pt>
                <c:pt idx="44">
                  <c:v>44778</c:v>
                </c:pt>
                <c:pt idx="45">
                  <c:v>44785</c:v>
                </c:pt>
                <c:pt idx="46">
                  <c:v>44792</c:v>
                </c:pt>
                <c:pt idx="47">
                  <c:v>44799</c:v>
                </c:pt>
                <c:pt idx="48">
                  <c:v>44806</c:v>
                </c:pt>
                <c:pt idx="49">
                  <c:v>44813</c:v>
                </c:pt>
                <c:pt idx="50">
                  <c:v>44820</c:v>
                </c:pt>
                <c:pt idx="51">
                  <c:v>44827</c:v>
                </c:pt>
                <c:pt idx="52">
                  <c:v>44834</c:v>
                </c:pt>
                <c:pt idx="53">
                  <c:v>44841</c:v>
                </c:pt>
                <c:pt idx="54">
                  <c:v>44848</c:v>
                </c:pt>
                <c:pt idx="55">
                  <c:v>44855</c:v>
                </c:pt>
                <c:pt idx="56">
                  <c:v>44862</c:v>
                </c:pt>
                <c:pt idx="57">
                  <c:v>44869</c:v>
                </c:pt>
                <c:pt idx="58">
                  <c:v>44876</c:v>
                </c:pt>
                <c:pt idx="59">
                  <c:v>44883</c:v>
                </c:pt>
                <c:pt idx="60">
                  <c:v>44890</c:v>
                </c:pt>
                <c:pt idx="61">
                  <c:v>44897</c:v>
                </c:pt>
                <c:pt idx="62">
                  <c:v>44904</c:v>
                </c:pt>
                <c:pt idx="63">
                  <c:v>44911</c:v>
                </c:pt>
              </c:numCache>
            </c:numRef>
          </c:xVal>
          <c:yVal>
            <c:numRef>
              <c:f>Sheet1!$D$3:$D$66</c:f>
              <c:numCache>
                <c:formatCode>0.00E+00</c:formatCode>
                <c:ptCount val="64"/>
                <c:pt idx="0">
                  <c:v>1.1660601689160714</c:v>
                </c:pt>
                <c:pt idx="1">
                  <c:v>1.1660536765760612</c:v>
                </c:pt>
                <c:pt idx="2">
                  <c:v>1.1660536765760612</c:v>
                </c:pt>
                <c:pt idx="3">
                  <c:v>1.1660510150162389</c:v>
                </c:pt>
                <c:pt idx="4">
                  <c:v>1.1660485577344275</c:v>
                </c:pt>
                <c:pt idx="5">
                  <c:v>1.7990467617345862</c:v>
                </c:pt>
                <c:pt idx="6">
                  <c:v>1.7990440143388702</c:v>
                </c:pt>
                <c:pt idx="7">
                  <c:v>1.7990418026929902</c:v>
                </c:pt>
                <c:pt idx="8">
                  <c:v>1.7990396537585114</c:v>
                </c:pt>
                <c:pt idx="9">
                  <c:v>2.4320375340464118</c:v>
                </c:pt>
                <c:pt idx="10">
                  <c:v>2.4320354357333014</c:v>
                </c:pt>
                <c:pt idx="11">
                  <c:v>2.4330259428788388</c:v>
                </c:pt>
                <c:pt idx="12">
                  <c:v>2.432642297756467</c:v>
                </c:pt>
                <c:pt idx="13">
                  <c:v>0.11140535490800757</c:v>
                </c:pt>
                <c:pt idx="14">
                  <c:v>0.11125872178272708</c:v>
                </c:pt>
                <c:pt idx="15">
                  <c:v>1.4452587217827273</c:v>
                </c:pt>
                <c:pt idx="16">
                  <c:v>1.4451108746463686</c:v>
                </c:pt>
                <c:pt idx="17">
                  <c:v>1.4450751376638977</c:v>
                </c:pt>
                <c:pt idx="18">
                  <c:v>1.4452136227919838</c:v>
                </c:pt>
                <c:pt idx="19">
                  <c:v>1.4451439891344735</c:v>
                </c:pt>
                <c:pt idx="20">
                  <c:v>1.4451439891344735</c:v>
                </c:pt>
                <c:pt idx="21">
                  <c:v>1.4451439891344735</c:v>
                </c:pt>
                <c:pt idx="22">
                  <c:v>2.0780408173746476</c:v>
                </c:pt>
                <c:pt idx="23">
                  <c:v>2.4030274907762683</c:v>
                </c:pt>
                <c:pt idx="24">
                  <c:v>2.4030274907762683</c:v>
                </c:pt>
                <c:pt idx="25">
                  <c:v>2.4059071662259321</c:v>
                </c:pt>
                <c:pt idx="26">
                  <c:v>2.4056508403424495</c:v>
                </c:pt>
                <c:pt idx="27">
                  <c:v>2.4054923222534121</c:v>
                </c:pt>
                <c:pt idx="28">
                  <c:v>2.4054923222534121</c:v>
                </c:pt>
                <c:pt idx="29">
                  <c:v>2.4053326066221743</c:v>
                </c:pt>
                <c:pt idx="30">
                  <c:v>1.7700536926625592</c:v>
                </c:pt>
                <c:pt idx="31">
                  <c:v>1.7700299263524581</c:v>
                </c:pt>
                <c:pt idx="32">
                  <c:v>1.7700299263524581</c:v>
                </c:pt>
                <c:pt idx="33">
                  <c:v>1.7700299263524581</c:v>
                </c:pt>
                <c:pt idx="34">
                  <c:v>2.0131584474838822</c:v>
                </c:pt>
                <c:pt idx="35">
                  <c:v>2.0130914218800515</c:v>
                </c:pt>
                <c:pt idx="36">
                  <c:v>3.2920493936735045</c:v>
                </c:pt>
                <c:pt idx="37">
                  <c:v>3.2920228101346094</c:v>
                </c:pt>
                <c:pt idx="38">
                  <c:v>3.2920228101346094</c:v>
                </c:pt>
                <c:pt idx="39">
                  <c:v>2.0131673456553814</c:v>
                </c:pt>
                <c:pt idx="40">
                  <c:v>2.0130933076613928</c:v>
                </c:pt>
                <c:pt idx="41">
                  <c:v>2.5450470366124356</c:v>
                </c:pt>
                <c:pt idx="42">
                  <c:v>2.5450178619848973</c:v>
                </c:pt>
                <c:pt idx="43">
                  <c:v>1.66</c:v>
                </c:pt>
                <c:pt idx="44">
                  <c:v>2.2000000000000002</c:v>
                </c:pt>
                <c:pt idx="45">
                  <c:v>2.2000000000000002</c:v>
                </c:pt>
                <c:pt idx="46">
                  <c:v>1.1399999999999999</c:v>
                </c:pt>
                <c:pt idx="47">
                  <c:v>1.1299999999999999</c:v>
                </c:pt>
                <c:pt idx="48">
                  <c:v>1.1299999999999999</c:v>
                </c:pt>
                <c:pt idx="49">
                  <c:v>1.64</c:v>
                </c:pt>
                <c:pt idx="50">
                  <c:v>1.64</c:v>
                </c:pt>
                <c:pt idx="51">
                  <c:v>1.64</c:v>
                </c:pt>
                <c:pt idx="52">
                  <c:v>1.64</c:v>
                </c:pt>
                <c:pt idx="53">
                  <c:v>1.64</c:v>
                </c:pt>
                <c:pt idx="54">
                  <c:v>1.64</c:v>
                </c:pt>
                <c:pt idx="55">
                  <c:v>1.1299999999999999</c:v>
                </c:pt>
                <c:pt idx="56">
                  <c:v>1.1299999999999999</c:v>
                </c:pt>
                <c:pt idx="57">
                  <c:v>1.1299999999999999</c:v>
                </c:pt>
                <c:pt idx="58">
                  <c:v>1.1299999999999999</c:v>
                </c:pt>
                <c:pt idx="59">
                  <c:v>1.1299999999999999</c:v>
                </c:pt>
                <c:pt idx="60">
                  <c:v>1.1299999999999999</c:v>
                </c:pt>
                <c:pt idx="61">
                  <c:v>1.1299999999999999</c:v>
                </c:pt>
                <c:pt idx="62">
                  <c:v>1.1299999999999999</c:v>
                </c:pt>
                <c:pt idx="63">
                  <c:v>1.1299999999999999</c:v>
                </c:pt>
              </c:numCache>
            </c:numRef>
          </c:yVal>
          <c:smooth val="0"/>
          <c:extLst>
            <c:ext xmlns:c16="http://schemas.microsoft.com/office/drawing/2014/chart" uri="{C3380CC4-5D6E-409C-BE32-E72D297353CC}">
              <c16:uniqueId val="{00000001-1B40-4EBA-AAC7-905ABD421F42}"/>
            </c:ext>
          </c:extLst>
        </c:ser>
        <c:dLbls>
          <c:showLegendKey val="0"/>
          <c:showVal val="0"/>
          <c:showCatName val="0"/>
          <c:showSerName val="0"/>
          <c:showPercent val="0"/>
          <c:showBubbleSize val="0"/>
        </c:dLbls>
        <c:axId val="764646032"/>
        <c:axId val="764646688"/>
      </c:scatterChart>
      <c:valAx>
        <c:axId val="764646032"/>
        <c:scaling>
          <c:orientation val="minMax"/>
          <c:max val="44911"/>
          <c:min val="44470"/>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646688"/>
        <c:crosses val="autoZero"/>
        <c:crossBetween val="midCat"/>
      </c:valAx>
      <c:valAx>
        <c:axId val="764646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SOR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64603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43BF2-27D3-4D26-B4D5-2B4981405149}"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US"/>
        </a:p>
      </dgm:t>
    </dgm:pt>
    <dgm:pt modelId="{7A119810-D856-466A-A7CE-4E1AB35198E3}">
      <dgm:prSet phldrT="[Text]" custT="1"/>
      <dgm:spPr/>
      <dgm:t>
        <a:bodyPr/>
        <a:lstStyle/>
        <a:p>
          <a:r>
            <a:rPr lang="en-US" sz="2800" dirty="0"/>
            <a:t>DOT-Compliant packaging</a:t>
          </a:r>
        </a:p>
      </dgm:t>
    </dgm:pt>
    <dgm:pt modelId="{0D0A1027-667E-46FF-BF3D-4A089B12D696}" type="parTrans" cxnId="{E05FA8AA-0EA2-4B33-92C9-3A9A9B9D70BE}">
      <dgm:prSet/>
      <dgm:spPr/>
      <dgm:t>
        <a:bodyPr/>
        <a:lstStyle/>
        <a:p>
          <a:endParaRPr lang="en-US" sz="1400"/>
        </a:p>
      </dgm:t>
    </dgm:pt>
    <dgm:pt modelId="{D29DBC72-1219-41BC-B0B2-E556F4B0985E}" type="sibTrans" cxnId="{E05FA8AA-0EA2-4B33-92C9-3A9A9B9D70BE}">
      <dgm:prSet/>
      <dgm:spPr/>
      <dgm:t>
        <a:bodyPr/>
        <a:lstStyle/>
        <a:p>
          <a:endParaRPr lang="en-US" sz="1400"/>
        </a:p>
      </dgm:t>
    </dgm:pt>
    <dgm:pt modelId="{465BAFB7-9A05-4DD6-B66C-A320D136DB2E}">
      <dgm:prSet phldrT="[Text]" custT="1"/>
      <dgm:spPr/>
      <dgm:t>
        <a:bodyPr/>
        <a:lstStyle/>
        <a:p>
          <a:r>
            <a:rPr lang="en-US" sz="2800" dirty="0"/>
            <a:t>Non-equivalent packaging</a:t>
          </a:r>
        </a:p>
      </dgm:t>
    </dgm:pt>
    <dgm:pt modelId="{0C440601-6F2C-4AB2-93B5-0141F61103D2}" type="parTrans" cxnId="{5EDF7A59-400D-4330-B94C-BBD58A6E3944}">
      <dgm:prSet/>
      <dgm:spPr/>
      <dgm:t>
        <a:bodyPr/>
        <a:lstStyle/>
        <a:p>
          <a:endParaRPr lang="en-US" sz="1400"/>
        </a:p>
      </dgm:t>
    </dgm:pt>
    <dgm:pt modelId="{EF7683BB-2C55-4A1A-B041-643731AF8739}" type="sibTrans" cxnId="{5EDF7A59-400D-4330-B94C-BBD58A6E3944}">
      <dgm:prSet/>
      <dgm:spPr/>
      <dgm:t>
        <a:bodyPr/>
        <a:lstStyle/>
        <a:p>
          <a:endParaRPr lang="en-US" sz="1400"/>
        </a:p>
      </dgm:t>
    </dgm:pt>
    <dgm:pt modelId="{EA7DCC83-422B-4DF8-9BCB-43B967F6E2BF}">
      <dgm:prSet phldrT="[Text]" custT="1"/>
      <dgm:spPr/>
      <dgm:t>
        <a:bodyPr/>
        <a:lstStyle/>
        <a:p>
          <a:r>
            <a:rPr lang="en-US" sz="2400" dirty="0"/>
            <a:t>49 CFR 171-180 and 350-399 </a:t>
          </a:r>
          <a:r>
            <a:rPr lang="en-US" sz="2400" b="1" u="sng" dirty="0"/>
            <a:t>AND</a:t>
          </a:r>
        </a:p>
      </dgm:t>
    </dgm:pt>
    <dgm:pt modelId="{C765326B-F89A-4864-93C6-094252C3A09F}" type="parTrans" cxnId="{50F2C833-5EC8-4ED6-BBD7-59594DD36168}">
      <dgm:prSet/>
      <dgm:spPr/>
      <dgm:t>
        <a:bodyPr/>
        <a:lstStyle/>
        <a:p>
          <a:endParaRPr lang="en-US" sz="1400"/>
        </a:p>
      </dgm:t>
    </dgm:pt>
    <dgm:pt modelId="{BC338850-38D4-49BA-B792-D9FD06938D1F}" type="sibTrans" cxnId="{50F2C833-5EC8-4ED6-BBD7-59594DD36168}">
      <dgm:prSet/>
      <dgm:spPr/>
      <dgm:t>
        <a:bodyPr/>
        <a:lstStyle/>
        <a:p>
          <a:endParaRPr lang="en-US" sz="1400"/>
        </a:p>
      </dgm:t>
    </dgm:pt>
    <dgm:pt modelId="{A880819D-F426-4606-BA19-3C24F1007198}">
      <dgm:prSet phldrT="[Text]" custT="1"/>
      <dgm:spPr/>
      <dgm:t>
        <a:bodyPr/>
        <a:lstStyle/>
        <a:p>
          <a:r>
            <a:rPr lang="en-US" sz="2400" dirty="0"/>
            <a:t>Develop Transportation Safety Document per DOE Guide 460.1-1 (only for </a:t>
          </a:r>
          <a:r>
            <a:rPr lang="en-US" sz="2400" dirty="0">
              <a:solidFill>
                <a:schemeClr val="accent1"/>
              </a:solidFill>
            </a:rPr>
            <a:t>onsite</a:t>
          </a:r>
          <a:r>
            <a:rPr lang="en-US" sz="2400" dirty="0"/>
            <a:t> use) </a:t>
          </a:r>
          <a:r>
            <a:rPr lang="en-US" sz="2400" b="1" u="sng" dirty="0"/>
            <a:t>OR</a:t>
          </a:r>
        </a:p>
      </dgm:t>
    </dgm:pt>
    <dgm:pt modelId="{BD5C1D06-2276-41A2-A70F-EE56DB4DE526}" type="parTrans" cxnId="{BD42133A-3C41-4420-AA06-62CC6D8BD87E}">
      <dgm:prSet/>
      <dgm:spPr/>
      <dgm:t>
        <a:bodyPr/>
        <a:lstStyle/>
        <a:p>
          <a:endParaRPr lang="en-US" sz="1400"/>
        </a:p>
      </dgm:t>
    </dgm:pt>
    <dgm:pt modelId="{FB48A7E8-D919-4F07-8D79-27775BEA3DC6}" type="sibTrans" cxnId="{BD42133A-3C41-4420-AA06-62CC6D8BD87E}">
      <dgm:prSet/>
      <dgm:spPr/>
      <dgm:t>
        <a:bodyPr/>
        <a:lstStyle/>
        <a:p>
          <a:endParaRPr lang="en-US" sz="1400"/>
        </a:p>
      </dgm:t>
    </dgm:pt>
    <dgm:pt modelId="{4FCC6150-E7D8-441A-8F8B-21C1687EB2C8}">
      <dgm:prSet phldrT="[Text]" custT="1"/>
      <dgm:spPr/>
      <dgm:t>
        <a:bodyPr/>
        <a:lstStyle/>
        <a:p>
          <a:r>
            <a:rPr lang="en-US" sz="2400" dirty="0"/>
            <a:t>Develop Safety Analysis Report for Packaging per DOE Order 460.1-1 (may be used for </a:t>
          </a:r>
          <a:r>
            <a:rPr lang="en-US" sz="2400" dirty="0">
              <a:solidFill>
                <a:schemeClr val="accent1"/>
              </a:solidFill>
            </a:rPr>
            <a:t>offsite</a:t>
          </a:r>
          <a:r>
            <a:rPr lang="en-US" sz="2400" dirty="0"/>
            <a:t> use)</a:t>
          </a:r>
        </a:p>
      </dgm:t>
    </dgm:pt>
    <dgm:pt modelId="{70D54CD8-B7C8-46D9-9B86-78E7BD0EBA7D}" type="parTrans" cxnId="{12FDA0CC-028F-4F01-9CA0-3261851D2905}">
      <dgm:prSet/>
      <dgm:spPr/>
      <dgm:t>
        <a:bodyPr/>
        <a:lstStyle/>
        <a:p>
          <a:endParaRPr lang="en-US" sz="1400"/>
        </a:p>
      </dgm:t>
    </dgm:pt>
    <dgm:pt modelId="{24DB4B44-CFF8-4C0B-966E-FB511843B7AB}" type="sibTrans" cxnId="{12FDA0CC-028F-4F01-9CA0-3261851D2905}">
      <dgm:prSet/>
      <dgm:spPr/>
      <dgm:t>
        <a:bodyPr/>
        <a:lstStyle/>
        <a:p>
          <a:endParaRPr lang="en-US" sz="1400"/>
        </a:p>
      </dgm:t>
    </dgm:pt>
    <dgm:pt modelId="{BF6B8752-94B5-4F5D-95C5-5E290BED72E9}">
      <dgm:prSet phldrT="[Text]" custT="1"/>
      <dgm:spPr/>
      <dgm:t>
        <a:bodyPr/>
        <a:lstStyle/>
        <a:p>
          <a:r>
            <a:rPr lang="en-US" sz="2400" dirty="0"/>
            <a:t>Develop Transportation Safety Document per DOE Guide 460.1-1 for </a:t>
          </a:r>
          <a:r>
            <a:rPr lang="en-US" sz="2400" dirty="0">
              <a:solidFill>
                <a:schemeClr val="accent1"/>
              </a:solidFill>
            </a:rPr>
            <a:t>onsite</a:t>
          </a:r>
          <a:r>
            <a:rPr lang="en-US" sz="2400" dirty="0"/>
            <a:t> use </a:t>
          </a:r>
        </a:p>
      </dgm:t>
    </dgm:pt>
    <dgm:pt modelId="{C3E83EB8-D833-4F6E-9813-41AB1C0D76BA}" type="parTrans" cxnId="{41E14416-B4F1-4D80-BD7E-EF9BF9B07D5A}">
      <dgm:prSet/>
      <dgm:spPr/>
      <dgm:t>
        <a:bodyPr/>
        <a:lstStyle/>
        <a:p>
          <a:endParaRPr lang="en-US"/>
        </a:p>
      </dgm:t>
    </dgm:pt>
    <dgm:pt modelId="{77F5FDD2-913D-4729-8D26-7BE12BD7BE09}" type="sibTrans" cxnId="{41E14416-B4F1-4D80-BD7E-EF9BF9B07D5A}">
      <dgm:prSet/>
      <dgm:spPr/>
      <dgm:t>
        <a:bodyPr/>
        <a:lstStyle/>
        <a:p>
          <a:endParaRPr lang="en-US"/>
        </a:p>
      </dgm:t>
    </dgm:pt>
    <dgm:pt modelId="{AEBBCC7E-E4D5-4E16-AAE5-181154D03611}">
      <dgm:prSet phldrT="[Text]" custT="1"/>
      <dgm:spPr/>
      <dgm:t>
        <a:bodyPr/>
        <a:lstStyle/>
        <a:p>
          <a:endParaRPr lang="en-US" sz="2400" dirty="0"/>
        </a:p>
      </dgm:t>
    </dgm:pt>
    <dgm:pt modelId="{7A6D0F2E-3CC4-4624-9DFB-BD6BBF8017EB}" type="parTrans" cxnId="{80E8D87E-FDA7-45DF-ABC6-33DDCA4C808E}">
      <dgm:prSet/>
      <dgm:spPr/>
      <dgm:t>
        <a:bodyPr/>
        <a:lstStyle/>
        <a:p>
          <a:endParaRPr lang="en-US"/>
        </a:p>
      </dgm:t>
    </dgm:pt>
    <dgm:pt modelId="{4A644C02-6081-4A9F-BB7F-A33321B0D739}" type="sibTrans" cxnId="{80E8D87E-FDA7-45DF-ABC6-33DDCA4C808E}">
      <dgm:prSet/>
      <dgm:spPr/>
      <dgm:t>
        <a:bodyPr/>
        <a:lstStyle/>
        <a:p>
          <a:endParaRPr lang="en-US"/>
        </a:p>
      </dgm:t>
    </dgm:pt>
    <dgm:pt modelId="{2F8B34C5-91E9-4E47-BEAF-28561CBF76BB}" type="pres">
      <dgm:prSet presAssocID="{1E543BF2-27D3-4D26-B4D5-2B4981405149}" presName="linear" presStyleCnt="0">
        <dgm:presLayoutVars>
          <dgm:animLvl val="lvl"/>
          <dgm:resizeHandles val="exact"/>
        </dgm:presLayoutVars>
      </dgm:prSet>
      <dgm:spPr/>
    </dgm:pt>
    <dgm:pt modelId="{D222383F-05BF-4612-82CF-4FEA39B22A58}" type="pres">
      <dgm:prSet presAssocID="{7A119810-D856-466A-A7CE-4E1AB35198E3}" presName="parentText" presStyleLbl="node1" presStyleIdx="0" presStyleCnt="2" custLinFactNeighborY="-12177">
        <dgm:presLayoutVars>
          <dgm:chMax val="0"/>
          <dgm:bulletEnabled val="1"/>
        </dgm:presLayoutVars>
      </dgm:prSet>
      <dgm:spPr/>
    </dgm:pt>
    <dgm:pt modelId="{E6CD5658-6203-411A-8079-DCC339D85DD7}" type="pres">
      <dgm:prSet presAssocID="{7A119810-D856-466A-A7CE-4E1AB35198E3}" presName="childText" presStyleLbl="revTx" presStyleIdx="0" presStyleCnt="2">
        <dgm:presLayoutVars>
          <dgm:bulletEnabled val="1"/>
        </dgm:presLayoutVars>
      </dgm:prSet>
      <dgm:spPr/>
    </dgm:pt>
    <dgm:pt modelId="{FD79D102-55F2-402F-82BE-E106DC64586A}" type="pres">
      <dgm:prSet presAssocID="{465BAFB7-9A05-4DD6-B66C-A320D136DB2E}" presName="parentText" presStyleLbl="node1" presStyleIdx="1" presStyleCnt="2">
        <dgm:presLayoutVars>
          <dgm:chMax val="0"/>
          <dgm:bulletEnabled val="1"/>
        </dgm:presLayoutVars>
      </dgm:prSet>
      <dgm:spPr/>
    </dgm:pt>
    <dgm:pt modelId="{8EF6C23D-69EC-4FF1-B612-660257A5A328}" type="pres">
      <dgm:prSet presAssocID="{465BAFB7-9A05-4DD6-B66C-A320D136DB2E}" presName="childText" presStyleLbl="revTx" presStyleIdx="1" presStyleCnt="2">
        <dgm:presLayoutVars>
          <dgm:bulletEnabled val="1"/>
        </dgm:presLayoutVars>
      </dgm:prSet>
      <dgm:spPr/>
    </dgm:pt>
  </dgm:ptLst>
  <dgm:cxnLst>
    <dgm:cxn modelId="{8978920F-AEA9-4BA1-94A0-31B9127B585F}" type="presOf" srcId="{EA7DCC83-422B-4DF8-9BCB-43B967F6E2BF}" destId="{E6CD5658-6203-411A-8079-DCC339D85DD7}" srcOrd="0" destOrd="0" presId="urn:microsoft.com/office/officeart/2005/8/layout/vList2"/>
    <dgm:cxn modelId="{41E14416-B4F1-4D80-BD7E-EF9BF9B07D5A}" srcId="{7A119810-D856-466A-A7CE-4E1AB35198E3}" destId="{BF6B8752-94B5-4F5D-95C5-5E290BED72E9}" srcOrd="1" destOrd="0" parTransId="{C3E83EB8-D833-4F6E-9813-41AB1C0D76BA}" sibTransId="{77F5FDD2-913D-4729-8D26-7BE12BD7BE09}"/>
    <dgm:cxn modelId="{FD67AB1A-EF4A-409C-8B4E-AB6B455D2B7F}" type="presOf" srcId="{BF6B8752-94B5-4F5D-95C5-5E290BED72E9}" destId="{E6CD5658-6203-411A-8079-DCC339D85DD7}" srcOrd="0" destOrd="1" presId="urn:microsoft.com/office/officeart/2005/8/layout/vList2"/>
    <dgm:cxn modelId="{50F2C833-5EC8-4ED6-BBD7-59594DD36168}" srcId="{7A119810-D856-466A-A7CE-4E1AB35198E3}" destId="{EA7DCC83-422B-4DF8-9BCB-43B967F6E2BF}" srcOrd="0" destOrd="0" parTransId="{C765326B-F89A-4864-93C6-094252C3A09F}" sibTransId="{BC338850-38D4-49BA-B792-D9FD06938D1F}"/>
    <dgm:cxn modelId="{BD42133A-3C41-4420-AA06-62CC6D8BD87E}" srcId="{465BAFB7-9A05-4DD6-B66C-A320D136DB2E}" destId="{A880819D-F426-4606-BA19-3C24F1007198}" srcOrd="0" destOrd="0" parTransId="{BD5C1D06-2276-41A2-A70F-EE56DB4DE526}" sibTransId="{FB48A7E8-D919-4F07-8D79-27775BEA3DC6}"/>
    <dgm:cxn modelId="{4A3EDF3A-CE50-47DF-9156-5A838BC9DB39}" type="presOf" srcId="{AEBBCC7E-E4D5-4E16-AAE5-181154D03611}" destId="{E6CD5658-6203-411A-8079-DCC339D85DD7}" srcOrd="0" destOrd="2" presId="urn:microsoft.com/office/officeart/2005/8/layout/vList2"/>
    <dgm:cxn modelId="{AF0A393E-5EC0-4E43-851A-098D30D42CBA}" type="presOf" srcId="{4FCC6150-E7D8-441A-8F8B-21C1687EB2C8}" destId="{8EF6C23D-69EC-4FF1-B612-660257A5A328}" srcOrd="0" destOrd="1" presId="urn:microsoft.com/office/officeart/2005/8/layout/vList2"/>
    <dgm:cxn modelId="{5EDF7A59-400D-4330-B94C-BBD58A6E3944}" srcId="{1E543BF2-27D3-4D26-B4D5-2B4981405149}" destId="{465BAFB7-9A05-4DD6-B66C-A320D136DB2E}" srcOrd="1" destOrd="0" parTransId="{0C440601-6F2C-4AB2-93B5-0141F61103D2}" sibTransId="{EF7683BB-2C55-4A1A-B041-643731AF8739}"/>
    <dgm:cxn modelId="{80E8D87E-FDA7-45DF-ABC6-33DDCA4C808E}" srcId="{7A119810-D856-466A-A7CE-4E1AB35198E3}" destId="{AEBBCC7E-E4D5-4E16-AAE5-181154D03611}" srcOrd="2" destOrd="0" parTransId="{7A6D0F2E-3CC4-4624-9DFB-BD6BBF8017EB}" sibTransId="{4A644C02-6081-4A9F-BB7F-A33321B0D739}"/>
    <dgm:cxn modelId="{DD7A197F-93B9-406F-9DEF-174D1DBC25C7}" type="presOf" srcId="{465BAFB7-9A05-4DD6-B66C-A320D136DB2E}" destId="{FD79D102-55F2-402F-82BE-E106DC64586A}" srcOrd="0" destOrd="0" presId="urn:microsoft.com/office/officeart/2005/8/layout/vList2"/>
    <dgm:cxn modelId="{38FD377F-03E2-4F57-A8D5-B3C3CA725782}" type="presOf" srcId="{A880819D-F426-4606-BA19-3C24F1007198}" destId="{8EF6C23D-69EC-4FF1-B612-660257A5A328}" srcOrd="0" destOrd="0" presId="urn:microsoft.com/office/officeart/2005/8/layout/vList2"/>
    <dgm:cxn modelId="{81F0A58D-DE3D-46D2-B272-9DD516F06E3D}" type="presOf" srcId="{1E543BF2-27D3-4D26-B4D5-2B4981405149}" destId="{2F8B34C5-91E9-4E47-BEAF-28561CBF76BB}" srcOrd="0" destOrd="0" presId="urn:microsoft.com/office/officeart/2005/8/layout/vList2"/>
    <dgm:cxn modelId="{E05FA8AA-0EA2-4B33-92C9-3A9A9B9D70BE}" srcId="{1E543BF2-27D3-4D26-B4D5-2B4981405149}" destId="{7A119810-D856-466A-A7CE-4E1AB35198E3}" srcOrd="0" destOrd="0" parTransId="{0D0A1027-667E-46FF-BF3D-4A089B12D696}" sibTransId="{D29DBC72-1219-41BC-B0B2-E556F4B0985E}"/>
    <dgm:cxn modelId="{247AC5C6-87C1-46BC-B2C3-6498B9EA82A7}" type="presOf" srcId="{7A119810-D856-466A-A7CE-4E1AB35198E3}" destId="{D222383F-05BF-4612-82CF-4FEA39B22A58}" srcOrd="0" destOrd="0" presId="urn:microsoft.com/office/officeart/2005/8/layout/vList2"/>
    <dgm:cxn modelId="{12FDA0CC-028F-4F01-9CA0-3261851D2905}" srcId="{465BAFB7-9A05-4DD6-B66C-A320D136DB2E}" destId="{4FCC6150-E7D8-441A-8F8B-21C1687EB2C8}" srcOrd="1" destOrd="0" parTransId="{70D54CD8-B7C8-46D9-9B86-78E7BD0EBA7D}" sibTransId="{24DB4B44-CFF8-4C0B-966E-FB511843B7AB}"/>
    <dgm:cxn modelId="{418E3644-71D5-4246-81F8-29ADE8229432}" type="presParOf" srcId="{2F8B34C5-91E9-4E47-BEAF-28561CBF76BB}" destId="{D222383F-05BF-4612-82CF-4FEA39B22A58}" srcOrd="0" destOrd="0" presId="urn:microsoft.com/office/officeart/2005/8/layout/vList2"/>
    <dgm:cxn modelId="{5EE3E8B6-72EE-4D50-9E06-FB7DDD4421F2}" type="presParOf" srcId="{2F8B34C5-91E9-4E47-BEAF-28561CBF76BB}" destId="{E6CD5658-6203-411A-8079-DCC339D85DD7}" srcOrd="1" destOrd="0" presId="urn:microsoft.com/office/officeart/2005/8/layout/vList2"/>
    <dgm:cxn modelId="{7A68D38E-017C-4647-B5DB-982734BA16AD}" type="presParOf" srcId="{2F8B34C5-91E9-4E47-BEAF-28561CBF76BB}" destId="{FD79D102-55F2-402F-82BE-E106DC64586A}" srcOrd="2" destOrd="0" presId="urn:microsoft.com/office/officeart/2005/8/layout/vList2"/>
    <dgm:cxn modelId="{97C3D6B4-6378-453E-A4AB-DF7DB02C2318}" type="presParOf" srcId="{2F8B34C5-91E9-4E47-BEAF-28561CBF76BB}" destId="{8EF6C23D-69EC-4FF1-B612-660257A5A32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2383F-05BF-4612-82CF-4FEA39B22A58}">
      <dsp:nvSpPr>
        <dsp:cNvPr id="0" name=""/>
        <dsp:cNvSpPr/>
      </dsp:nvSpPr>
      <dsp:spPr>
        <a:xfrm>
          <a:off x="0" y="0"/>
          <a:ext cx="8572500" cy="506900"/>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DOT-Compliant packaging</a:t>
          </a:r>
        </a:p>
      </dsp:txBody>
      <dsp:txXfrm>
        <a:off x="24745" y="24745"/>
        <a:ext cx="8523010" cy="457410"/>
      </dsp:txXfrm>
    </dsp:sp>
    <dsp:sp modelId="{E6CD5658-6203-411A-8079-DCC339D85DD7}">
      <dsp:nvSpPr>
        <dsp:cNvPr id="0" name=""/>
        <dsp:cNvSpPr/>
      </dsp:nvSpPr>
      <dsp:spPr>
        <a:xfrm>
          <a:off x="0" y="509248"/>
          <a:ext cx="8572500" cy="115305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7217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49 CFR 171-180 and 350-399 </a:t>
          </a:r>
          <a:r>
            <a:rPr lang="en-US" sz="2400" b="1" u="sng" kern="1200" dirty="0"/>
            <a:t>AND</a:t>
          </a:r>
        </a:p>
        <a:p>
          <a:pPr marL="228600" lvl="1" indent="-228600" algn="l" defTabSz="1066800">
            <a:lnSpc>
              <a:spcPct val="90000"/>
            </a:lnSpc>
            <a:spcBef>
              <a:spcPct val="0"/>
            </a:spcBef>
            <a:spcAft>
              <a:spcPct val="20000"/>
            </a:spcAft>
            <a:buChar char="•"/>
          </a:pPr>
          <a:r>
            <a:rPr lang="en-US" sz="2400" kern="1200" dirty="0"/>
            <a:t>Develop Transportation Safety Document per DOE Guide 460.1-1 for </a:t>
          </a:r>
          <a:r>
            <a:rPr lang="en-US" sz="2400" kern="1200" dirty="0">
              <a:solidFill>
                <a:schemeClr val="accent1"/>
              </a:solidFill>
            </a:rPr>
            <a:t>onsite</a:t>
          </a:r>
          <a:r>
            <a:rPr lang="en-US" sz="2400" kern="1200" dirty="0"/>
            <a:t> use </a:t>
          </a:r>
        </a:p>
        <a:p>
          <a:pPr marL="228600" lvl="1" indent="-228600" algn="l" defTabSz="1066800">
            <a:lnSpc>
              <a:spcPct val="90000"/>
            </a:lnSpc>
            <a:spcBef>
              <a:spcPct val="0"/>
            </a:spcBef>
            <a:spcAft>
              <a:spcPct val="20000"/>
            </a:spcAft>
            <a:buChar char="•"/>
          </a:pPr>
          <a:endParaRPr lang="en-US" sz="2400" kern="1200" dirty="0"/>
        </a:p>
      </dsp:txBody>
      <dsp:txXfrm>
        <a:off x="0" y="509248"/>
        <a:ext cx="8572500" cy="1153059"/>
      </dsp:txXfrm>
    </dsp:sp>
    <dsp:sp modelId="{FD79D102-55F2-402F-82BE-E106DC64586A}">
      <dsp:nvSpPr>
        <dsp:cNvPr id="0" name=""/>
        <dsp:cNvSpPr/>
      </dsp:nvSpPr>
      <dsp:spPr>
        <a:xfrm>
          <a:off x="0" y="1662308"/>
          <a:ext cx="8572500" cy="506900"/>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Non-equivalent packaging</a:t>
          </a:r>
        </a:p>
      </dsp:txBody>
      <dsp:txXfrm>
        <a:off x="24745" y="1687053"/>
        <a:ext cx="8523010" cy="457410"/>
      </dsp:txXfrm>
    </dsp:sp>
    <dsp:sp modelId="{8EF6C23D-69EC-4FF1-B612-660257A5A328}">
      <dsp:nvSpPr>
        <dsp:cNvPr id="0" name=""/>
        <dsp:cNvSpPr/>
      </dsp:nvSpPr>
      <dsp:spPr>
        <a:xfrm>
          <a:off x="0" y="2169209"/>
          <a:ext cx="8572500" cy="10890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7217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Develop Transportation Safety Document per DOE Guide 460.1-1 (only for </a:t>
          </a:r>
          <a:r>
            <a:rPr lang="en-US" sz="2400" kern="1200" dirty="0">
              <a:solidFill>
                <a:schemeClr val="accent1"/>
              </a:solidFill>
            </a:rPr>
            <a:t>onsite</a:t>
          </a:r>
          <a:r>
            <a:rPr lang="en-US" sz="2400" kern="1200" dirty="0"/>
            <a:t> use) </a:t>
          </a:r>
          <a:r>
            <a:rPr lang="en-US" sz="2400" b="1" u="sng" kern="1200" dirty="0"/>
            <a:t>OR</a:t>
          </a:r>
        </a:p>
        <a:p>
          <a:pPr marL="228600" lvl="1" indent="-228600" algn="l" defTabSz="1066800">
            <a:lnSpc>
              <a:spcPct val="90000"/>
            </a:lnSpc>
            <a:spcBef>
              <a:spcPct val="0"/>
            </a:spcBef>
            <a:spcAft>
              <a:spcPct val="20000"/>
            </a:spcAft>
            <a:buChar char="•"/>
          </a:pPr>
          <a:r>
            <a:rPr lang="en-US" sz="2400" kern="1200" dirty="0"/>
            <a:t>Develop Safety Analysis Report for Packaging per DOE Order 460.1-1 (may be used for </a:t>
          </a:r>
          <a:r>
            <a:rPr lang="en-US" sz="2400" kern="1200" dirty="0">
              <a:solidFill>
                <a:schemeClr val="accent1"/>
              </a:solidFill>
            </a:rPr>
            <a:t>offsite</a:t>
          </a:r>
          <a:r>
            <a:rPr lang="en-US" sz="2400" kern="1200" dirty="0"/>
            <a:t> use)</a:t>
          </a:r>
        </a:p>
      </dsp:txBody>
      <dsp:txXfrm>
        <a:off x="0" y="2169209"/>
        <a:ext cx="8572500" cy="1089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20EF-9BC4-606B-3A01-96F437B250BC}"/>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38D6ADDF-6FA5-14A3-AB65-7DD13DD475E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EA845867-3E9C-6C27-775A-49942B4792DB}"/>
              </a:ext>
            </a:extLst>
          </p:cNvPr>
          <p:cNvSpPr>
            <a:spLocks noGrp="1"/>
          </p:cNvSpPr>
          <p:nvPr>
            <p:ph type="dt" sz="half" idx="10"/>
          </p:nvPr>
        </p:nvSpPr>
        <p:spPr/>
        <p:txBody>
          <a:bodyPr/>
          <a:lstStyle/>
          <a:p>
            <a:fld id="{94719526-CC82-45C7-AC13-89C81E451463}" type="datetimeFigureOut">
              <a:rPr lang="en-US" smtClean="0"/>
              <a:t>1/22/2023</a:t>
            </a:fld>
            <a:endParaRPr lang="en-US"/>
          </a:p>
        </p:txBody>
      </p:sp>
      <p:sp>
        <p:nvSpPr>
          <p:cNvPr id="5" name="Footer Placeholder 4">
            <a:extLst>
              <a:ext uri="{FF2B5EF4-FFF2-40B4-BE49-F238E27FC236}">
                <a16:creationId xmlns:a16="http://schemas.microsoft.com/office/drawing/2014/main" id="{ADDFD2CF-C661-F206-B8D7-B014626AB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91F92-CAD7-0F91-6756-8034C78A63DD}"/>
              </a:ext>
            </a:extLst>
          </p:cNvPr>
          <p:cNvSpPr>
            <a:spLocks noGrp="1"/>
          </p:cNvSpPr>
          <p:nvPr>
            <p:ph type="sldNum" sz="quarter" idx="12"/>
          </p:nvPr>
        </p:nvSpPr>
        <p:spPr/>
        <p:txBody>
          <a:bodyPr/>
          <a:lstStyle/>
          <a:p>
            <a:fld id="{1BD391EC-0C20-49E8-8524-D2E6F4CA901E}" type="slidenum">
              <a:rPr lang="en-US" smtClean="0"/>
              <a:t>‹#›</a:t>
            </a:fld>
            <a:endParaRPr lang="en-US"/>
          </a:p>
        </p:txBody>
      </p:sp>
      <p:sp>
        <p:nvSpPr>
          <p:cNvPr id="8" name="TextBox 7">
            <a:extLst>
              <a:ext uri="{FF2B5EF4-FFF2-40B4-BE49-F238E27FC236}">
                <a16:creationId xmlns:a16="http://schemas.microsoft.com/office/drawing/2014/main" id="{8F103BEC-7E71-EEEC-4CB6-54BED36280B5}"/>
              </a:ext>
            </a:extLst>
          </p:cNvPr>
          <p:cNvSpPr txBox="1"/>
          <p:nvPr userDrawn="1"/>
        </p:nvSpPr>
        <p:spPr>
          <a:xfrm rot="20224582">
            <a:off x="1186355" y="2181254"/>
            <a:ext cx="6771290" cy="1015663"/>
          </a:xfrm>
          <a:prstGeom prst="rect">
            <a:avLst/>
          </a:prstGeom>
          <a:noFill/>
        </p:spPr>
        <p:txBody>
          <a:bodyPr wrap="square" rtlCol="0">
            <a:spAutoFit/>
          </a:bodyPr>
          <a:lstStyle/>
          <a:p>
            <a:pPr algn="ctr"/>
            <a:r>
              <a:rPr lang="en-US" sz="6000" dirty="0">
                <a:solidFill>
                  <a:schemeClr val="bg1">
                    <a:lumMod val="85000"/>
                    <a:alpha val="48000"/>
                  </a:schemeClr>
                </a:solidFill>
                <a:effectLst/>
              </a:rPr>
              <a:t>DRAFT</a:t>
            </a:r>
          </a:p>
        </p:txBody>
      </p:sp>
    </p:spTree>
    <p:extLst>
      <p:ext uri="{BB962C8B-B14F-4D97-AF65-F5344CB8AC3E}">
        <p14:creationId xmlns:p14="http://schemas.microsoft.com/office/powerpoint/2010/main" val="178747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325" y="274320"/>
            <a:ext cx="8572500" cy="539496"/>
          </a:xfrm>
        </p:spPr>
        <p:txBody>
          <a:bodyPr/>
          <a:lstStyle>
            <a:lvl1pPr>
              <a:lnSpc>
                <a:spcPct val="90000"/>
              </a:lnSpc>
              <a:defRPr sz="2400"/>
            </a:lvl1pPr>
          </a:lstStyle>
          <a:p>
            <a:r>
              <a:rPr lang="en-US"/>
              <a:t>Click to edit Master title style</a:t>
            </a:r>
            <a:endParaRPr lang="en-US" dirty="0"/>
          </a:p>
        </p:txBody>
      </p:sp>
      <p:sp>
        <p:nvSpPr>
          <p:cNvPr id="3" name="Content Placeholder 2"/>
          <p:cNvSpPr>
            <a:spLocks noGrp="1"/>
          </p:cNvSpPr>
          <p:nvPr>
            <p:ph idx="1"/>
          </p:nvPr>
        </p:nvSpPr>
        <p:spPr>
          <a:xfrm>
            <a:off x="336041" y="1653735"/>
            <a:ext cx="8572500" cy="4047778"/>
          </a:xfrm>
        </p:spPr>
        <p:txBody>
          <a:bodyPr/>
          <a:lstStyle>
            <a:lvl1pPr marL="216694" indent="-216694">
              <a:spcBef>
                <a:spcPts val="1350"/>
              </a:spcBef>
              <a:buClr>
                <a:schemeClr val="tx1"/>
              </a:buClr>
              <a:buSzPct val="90000"/>
              <a:buFont typeface="Century Gothic" panose="020B0502020202020204" pitchFamily="34" charset="0"/>
              <a:buChar char="•"/>
              <a:defRPr lang="en-US" sz="2100" kern="1200" dirty="0">
                <a:solidFill>
                  <a:schemeClr val="tx1"/>
                </a:solidFill>
                <a:latin typeface="Century Gothic" panose="020B0502020202020204" pitchFamily="34" charset="0"/>
                <a:ea typeface="+mn-ea"/>
                <a:cs typeface="+mn-cs"/>
              </a:defRPr>
            </a:lvl1pPr>
            <a:lvl2pPr marL="515541" indent="-216694">
              <a:buClr>
                <a:schemeClr val="tx1"/>
              </a:buClr>
              <a:buSzPct val="90000"/>
              <a:buFont typeface="Century Gothic" panose="020B0502020202020204" pitchFamily="34" charset="0"/>
              <a:buChar char="–"/>
              <a:defRPr>
                <a:latin typeface="+mn-lt"/>
                <a:cs typeface="Arial" panose="020B0604020202020204" pitchFamily="34" charset="0"/>
              </a:defRPr>
            </a:lvl2pPr>
            <a:lvl3pPr marL="773906" indent="-216694">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112044" indent="-166688">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4183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4" r:id="rId14"/>
    <p:sldLayoutId id="2147483675" r:id="rId15"/>
  </p:sldLayoutIdLst>
  <p:hf hd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a:bodyPr>
          <a:lstStyle/>
          <a:p>
            <a:r>
              <a:rPr lang="en-US" dirty="0"/>
              <a:t>Overview of Isotope Program at BNL 2023</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January 2023</a:t>
            </a:r>
          </a:p>
          <a:p>
            <a:r>
              <a:rPr lang="en-US" dirty="0"/>
              <a:t>Sit Visit</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Cathy S. Cutler, Director of MIRP</a:t>
            </a:r>
          </a:p>
          <a:p>
            <a:r>
              <a:rPr lang="en-US" dirty="0"/>
              <a:t>DOE SC Isotopes Program Site Visit</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292298-D52C-4589-A2C9-11914E3E082C}"/>
              </a:ext>
            </a:extLst>
          </p:cNvPr>
          <p:cNvSpPr>
            <a:spLocks noGrp="1"/>
          </p:cNvSpPr>
          <p:nvPr>
            <p:ph type="title"/>
          </p:nvPr>
        </p:nvSpPr>
        <p:spPr>
          <a:xfrm>
            <a:off x="428625" y="548164"/>
            <a:ext cx="8286750" cy="345049"/>
          </a:xfrm>
        </p:spPr>
        <p:txBody>
          <a:bodyPr>
            <a:noAutofit/>
          </a:bodyPr>
          <a:lstStyle/>
          <a:p>
            <a:r>
              <a:rPr lang="en-US" dirty="0"/>
              <a:t>MIRP Interim Solution Team</a:t>
            </a:r>
          </a:p>
        </p:txBody>
      </p:sp>
      <p:sp>
        <p:nvSpPr>
          <p:cNvPr id="6" name="Content Placeholder 5">
            <a:extLst>
              <a:ext uri="{FF2B5EF4-FFF2-40B4-BE49-F238E27FC236}">
                <a16:creationId xmlns:a16="http://schemas.microsoft.com/office/drawing/2014/main" id="{283677DE-E436-4C04-AF8E-3B341566D44D}"/>
              </a:ext>
            </a:extLst>
          </p:cNvPr>
          <p:cNvSpPr>
            <a:spLocks noGrp="1"/>
          </p:cNvSpPr>
          <p:nvPr>
            <p:ph idx="1"/>
          </p:nvPr>
        </p:nvSpPr>
        <p:spPr>
          <a:xfrm>
            <a:off x="428625" y="1554665"/>
            <a:ext cx="8286750" cy="4005214"/>
          </a:xfrm>
        </p:spPr>
        <p:txBody>
          <a:bodyPr>
            <a:normAutofit fontScale="92500" lnSpcReduction="10000"/>
          </a:bodyPr>
          <a:lstStyle/>
          <a:p>
            <a:pPr marL="0" indent="0"/>
            <a:r>
              <a:rPr lang="en-US" dirty="0"/>
              <a:t>MIRP Interim Solution Team was formed to perform the initial hazard categorization and implement compensatory measures to supplement the existing safety basis until 10CFR830 is fully implemented.</a:t>
            </a:r>
          </a:p>
          <a:p>
            <a:pPr marL="342900" indent="-342900">
              <a:buFont typeface="Arial" panose="020B0604020202020204" pitchFamily="34" charset="0"/>
              <a:buChar char="•"/>
            </a:pPr>
            <a:r>
              <a:rPr lang="en-US" dirty="0"/>
              <a:t>Ray Fliller – Assoc. Chair of ESSHQ for CAD – Team Lead</a:t>
            </a:r>
          </a:p>
          <a:p>
            <a:pPr marL="342900" indent="-342900">
              <a:buFont typeface="Arial" panose="020B0604020202020204" pitchFamily="34" charset="0"/>
              <a:buChar char="•"/>
            </a:pPr>
            <a:r>
              <a:rPr lang="en-US" dirty="0"/>
              <a:t>Cathy Cutler – MIRP Program Director, CAD</a:t>
            </a:r>
          </a:p>
          <a:p>
            <a:pPr marL="342900" indent="-342900">
              <a:buFont typeface="Arial" panose="020B0604020202020204" pitchFamily="34" charset="0"/>
              <a:buChar char="•"/>
            </a:pPr>
            <a:r>
              <a:rPr lang="en-US" dirty="0"/>
              <a:t>Mark Blackburn – </a:t>
            </a:r>
            <a:r>
              <a:rPr lang="en-US" dirty="0" err="1"/>
              <a:t>RadCon</a:t>
            </a:r>
            <a:endParaRPr lang="en-US" dirty="0"/>
          </a:p>
          <a:p>
            <a:pPr marL="342900" indent="-342900">
              <a:buFont typeface="Arial" panose="020B0604020202020204" pitchFamily="34" charset="0"/>
              <a:buChar char="•"/>
            </a:pPr>
            <a:r>
              <a:rPr lang="en-US" dirty="0"/>
              <a:t>DJ Carter – WP&amp;C and CONOPs SME</a:t>
            </a:r>
          </a:p>
          <a:p>
            <a:pPr marL="342900" indent="-342900">
              <a:buFont typeface="Arial" panose="020B0604020202020204" pitchFamily="34" charset="0"/>
              <a:buChar char="•"/>
            </a:pPr>
            <a:r>
              <a:rPr lang="en-US" dirty="0"/>
              <a:t>Stephen Laherty – NQA-1 Engineer, QMO</a:t>
            </a:r>
          </a:p>
          <a:p>
            <a:pPr marL="342900" indent="-342900">
              <a:buFont typeface="Arial" panose="020B0604020202020204" pitchFamily="34" charset="0"/>
              <a:buChar char="•"/>
            </a:pPr>
            <a:endParaRPr lang="en-US" dirty="0"/>
          </a:p>
          <a:p>
            <a:pPr marL="0" indent="0"/>
            <a:r>
              <a:rPr lang="en-US" dirty="0"/>
              <a:t>Members of the transition team are on the other groups as well.</a:t>
            </a:r>
          </a:p>
        </p:txBody>
      </p:sp>
      <p:sp>
        <p:nvSpPr>
          <p:cNvPr id="2" name="TextBox 1">
            <a:extLst>
              <a:ext uri="{FF2B5EF4-FFF2-40B4-BE49-F238E27FC236}">
                <a16:creationId xmlns:a16="http://schemas.microsoft.com/office/drawing/2014/main" id="{50884D1B-1948-BA6F-FE25-6CB5D3FC6A05}"/>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421709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D38D-2427-45EB-B9BC-658FC045D173}"/>
              </a:ext>
            </a:extLst>
          </p:cNvPr>
          <p:cNvSpPr>
            <a:spLocks noGrp="1"/>
          </p:cNvSpPr>
          <p:nvPr>
            <p:ph type="title"/>
          </p:nvPr>
        </p:nvSpPr>
        <p:spPr>
          <a:xfrm>
            <a:off x="531495" y="250648"/>
            <a:ext cx="4786439" cy="590931"/>
          </a:xfrm>
        </p:spPr>
        <p:txBody>
          <a:bodyPr vert="horz" lIns="91440" tIns="45720" rIns="91440" bIns="45720" rtlCol="0" anchor="ctr">
            <a:noAutofit/>
          </a:bodyPr>
          <a:lstStyle/>
          <a:p>
            <a:r>
              <a:rPr lang="en-US" dirty="0"/>
              <a:t>Determining the SOR</a:t>
            </a:r>
          </a:p>
        </p:txBody>
      </p:sp>
      <p:sp>
        <p:nvSpPr>
          <p:cNvPr id="3" name="Content Placeholder 2">
            <a:extLst>
              <a:ext uri="{FF2B5EF4-FFF2-40B4-BE49-F238E27FC236}">
                <a16:creationId xmlns:a16="http://schemas.microsoft.com/office/drawing/2014/main" id="{EC2F9313-4A51-4BAF-96CD-D729245FD2F2}"/>
              </a:ext>
            </a:extLst>
          </p:cNvPr>
          <p:cNvSpPr>
            <a:spLocks noGrp="1"/>
          </p:cNvSpPr>
          <p:nvPr>
            <p:ph idx="1"/>
          </p:nvPr>
        </p:nvSpPr>
        <p:spPr>
          <a:xfrm>
            <a:off x="428625" y="1776316"/>
            <a:ext cx="8286750" cy="3605543"/>
          </a:xfrm>
        </p:spPr>
        <p:txBody>
          <a:bodyPr>
            <a:normAutofit lnSpcReduction="10000"/>
          </a:bodyPr>
          <a:lstStyle/>
          <a:p>
            <a:pPr marL="342900" indent="-342900">
              <a:buFont typeface="Arial" panose="020B0604020202020204" pitchFamily="34" charset="0"/>
              <a:buChar char="•"/>
            </a:pPr>
            <a:r>
              <a:rPr lang="en-US" dirty="0"/>
              <a:t>Targets:  The isotope content after irradiation is determined from FLUKA calculations.  The quantities of each isotope is divided by the threshold value and then are summed using a validated excel spreadsheet to determine the SOR for each target.</a:t>
            </a:r>
          </a:p>
          <a:p>
            <a:pPr marL="342900" indent="-342900">
              <a:buFont typeface="Arial" panose="020B0604020202020204" pitchFamily="34" charset="0"/>
              <a:buChar char="•"/>
            </a:pPr>
            <a:r>
              <a:rPr lang="en-US" dirty="0"/>
              <a:t>Foils:  limited to 200 </a:t>
            </a:r>
            <a:r>
              <a:rPr lang="en-US" dirty="0" err="1"/>
              <a:t>mCi</a:t>
            </a:r>
            <a:r>
              <a:rPr lang="en-US" dirty="0"/>
              <a:t> the worst-case Ac-227 is used.</a:t>
            </a:r>
          </a:p>
          <a:p>
            <a:pPr marL="342900" indent="-342900">
              <a:buFont typeface="Arial" panose="020B0604020202020204" pitchFamily="34" charset="0"/>
              <a:buChar char="•"/>
            </a:pPr>
            <a:r>
              <a:rPr lang="en-US" dirty="0"/>
              <a:t>Radiotracers:  Quantities above 0.005% of the HC3 threshold are included </a:t>
            </a:r>
          </a:p>
          <a:p>
            <a:pPr marL="342900" indent="-342900">
              <a:buFont typeface="Arial" panose="020B0604020202020204" pitchFamily="34" charset="0"/>
              <a:buChar char="•"/>
            </a:pPr>
            <a:r>
              <a:rPr lang="en-US" dirty="0"/>
              <a:t>Holdup:  Legacy building contamination, low level waste and contamination in water tanks.</a:t>
            </a:r>
          </a:p>
        </p:txBody>
      </p:sp>
      <p:sp>
        <p:nvSpPr>
          <p:cNvPr id="4" name="Slide Number Placeholder 3">
            <a:extLst>
              <a:ext uri="{FF2B5EF4-FFF2-40B4-BE49-F238E27FC236}">
                <a16:creationId xmlns:a16="http://schemas.microsoft.com/office/drawing/2014/main" id="{972E6957-820C-4545-B210-4B6EE1A43C0B}"/>
              </a:ext>
            </a:extLst>
          </p:cNvPr>
          <p:cNvSpPr>
            <a:spLocks noGrp="1"/>
          </p:cNvSpPr>
          <p:nvPr>
            <p:ph type="sldNum" sz="quarter" idx="4"/>
          </p:nvPr>
        </p:nvSpPr>
        <p:spPr/>
        <p:txBody>
          <a:bodyPr/>
          <a:lstStyle/>
          <a:p>
            <a:fld id="{933A556B-7C63-244D-9B7C-B0EA8042B330}" type="slidenum">
              <a:rPr lang="en-US" smtClean="0"/>
              <a:pPr/>
              <a:t>11</a:t>
            </a:fld>
            <a:endParaRPr lang="en-US" dirty="0"/>
          </a:p>
        </p:txBody>
      </p:sp>
      <p:sp>
        <p:nvSpPr>
          <p:cNvPr id="6" name="TextBox 5">
            <a:extLst>
              <a:ext uri="{FF2B5EF4-FFF2-40B4-BE49-F238E27FC236}">
                <a16:creationId xmlns:a16="http://schemas.microsoft.com/office/drawing/2014/main" id="{DA7271E1-087A-9790-27C9-8AEB9F2C01E0}"/>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839132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2081-0FF0-D56F-56CE-359F1E5AE1D8}"/>
              </a:ext>
            </a:extLst>
          </p:cNvPr>
          <p:cNvSpPr>
            <a:spLocks noGrp="1"/>
          </p:cNvSpPr>
          <p:nvPr>
            <p:ph type="title"/>
          </p:nvPr>
        </p:nvSpPr>
        <p:spPr/>
        <p:txBody>
          <a:bodyPr vert="horz" lIns="91440" tIns="45720" rIns="91440" bIns="45720" rtlCol="0" anchor="ctr">
            <a:normAutofit fontScale="90000"/>
          </a:bodyPr>
          <a:lstStyle/>
          <a:p>
            <a:r>
              <a:rPr lang="en-US" sz="3600" dirty="0"/>
              <a:t>Example Haz Cat Inventory Calculation</a:t>
            </a:r>
          </a:p>
        </p:txBody>
      </p:sp>
      <p:graphicFrame>
        <p:nvGraphicFramePr>
          <p:cNvPr id="4" name="Content Placeholder 3">
            <a:extLst>
              <a:ext uri="{FF2B5EF4-FFF2-40B4-BE49-F238E27FC236}">
                <a16:creationId xmlns:a16="http://schemas.microsoft.com/office/drawing/2014/main" id="{AA4984BB-4CD8-8829-6446-B663B9106974}"/>
              </a:ext>
            </a:extLst>
          </p:cNvPr>
          <p:cNvGraphicFramePr>
            <a:graphicFrameLocks/>
          </p:cNvGraphicFramePr>
          <p:nvPr/>
        </p:nvGraphicFramePr>
        <p:xfrm>
          <a:off x="1537138" y="1746278"/>
          <a:ext cx="5718153" cy="1707739"/>
        </p:xfrm>
        <a:graphic>
          <a:graphicData uri="http://schemas.openxmlformats.org/drawingml/2006/table">
            <a:tbl>
              <a:tblPr>
                <a:tableStyleId>{68D230F3-CF80-4859-8CE7-A43EE81993B5}</a:tableStyleId>
              </a:tblPr>
              <a:tblGrid>
                <a:gridCol w="572985">
                  <a:extLst>
                    <a:ext uri="{9D8B030D-6E8A-4147-A177-3AD203B41FA5}">
                      <a16:colId xmlns:a16="http://schemas.microsoft.com/office/drawing/2014/main" val="9972897"/>
                    </a:ext>
                  </a:extLst>
                </a:gridCol>
                <a:gridCol w="853630">
                  <a:extLst>
                    <a:ext uri="{9D8B030D-6E8A-4147-A177-3AD203B41FA5}">
                      <a16:colId xmlns:a16="http://schemas.microsoft.com/office/drawing/2014/main" val="1325493666"/>
                    </a:ext>
                  </a:extLst>
                </a:gridCol>
                <a:gridCol w="865324">
                  <a:extLst>
                    <a:ext uri="{9D8B030D-6E8A-4147-A177-3AD203B41FA5}">
                      <a16:colId xmlns:a16="http://schemas.microsoft.com/office/drawing/2014/main" val="313608373"/>
                    </a:ext>
                  </a:extLst>
                </a:gridCol>
                <a:gridCol w="853630">
                  <a:extLst>
                    <a:ext uri="{9D8B030D-6E8A-4147-A177-3AD203B41FA5}">
                      <a16:colId xmlns:a16="http://schemas.microsoft.com/office/drawing/2014/main" val="3564765349"/>
                    </a:ext>
                  </a:extLst>
                </a:gridCol>
                <a:gridCol w="853630">
                  <a:extLst>
                    <a:ext uri="{9D8B030D-6E8A-4147-A177-3AD203B41FA5}">
                      <a16:colId xmlns:a16="http://schemas.microsoft.com/office/drawing/2014/main" val="2602464636"/>
                    </a:ext>
                  </a:extLst>
                </a:gridCol>
                <a:gridCol w="865324">
                  <a:extLst>
                    <a:ext uri="{9D8B030D-6E8A-4147-A177-3AD203B41FA5}">
                      <a16:colId xmlns:a16="http://schemas.microsoft.com/office/drawing/2014/main" val="2296785803"/>
                    </a:ext>
                  </a:extLst>
                </a:gridCol>
                <a:gridCol w="853630">
                  <a:extLst>
                    <a:ext uri="{9D8B030D-6E8A-4147-A177-3AD203B41FA5}">
                      <a16:colId xmlns:a16="http://schemas.microsoft.com/office/drawing/2014/main" val="4283097093"/>
                    </a:ext>
                  </a:extLst>
                </a:gridCol>
              </a:tblGrid>
              <a:tr h="277020">
                <a:tc>
                  <a:txBody>
                    <a:bodyPr/>
                    <a:lstStyle/>
                    <a:p>
                      <a:pPr algn="ctr" fontAlgn="b"/>
                      <a:r>
                        <a:rPr lang="en-US" sz="800" b="1" u="none" strike="noStrike" dirty="0">
                          <a:effectLst/>
                        </a:rPr>
                        <a:t>Isotope</a:t>
                      </a:r>
                      <a:endParaRPr lang="en-US" sz="800" b="1" i="0" u="none" strike="noStrike" dirty="0">
                        <a:effectLst/>
                        <a:latin typeface="Times New Roman" panose="02020603050405020304" pitchFamily="18" charset="0"/>
                      </a:endParaRPr>
                    </a:p>
                  </a:txBody>
                  <a:tcPr marL="4040" marR="4040" marT="4040" marB="0" anchor="b">
                    <a:lnB w="12700" cap="flat" cmpd="sng" algn="ctr">
                      <a:solidFill>
                        <a:schemeClr val="tx1"/>
                      </a:solidFill>
                      <a:prstDash val="solid"/>
                      <a:round/>
                      <a:headEnd type="none" w="med" len="med"/>
                      <a:tailEnd type="none" w="med" len="med"/>
                    </a:lnB>
                  </a:tcPr>
                </a:tc>
                <a:tc>
                  <a:txBody>
                    <a:bodyPr/>
                    <a:lstStyle/>
                    <a:p>
                      <a:pPr algn="ctr" fontAlgn="b"/>
                      <a:r>
                        <a:rPr lang="en-US" sz="800" b="1" u="none" strike="noStrike" dirty="0">
                          <a:effectLst/>
                        </a:rPr>
                        <a:t>Activity (Ci)</a:t>
                      </a:r>
                      <a:endParaRPr lang="en-US" sz="800" b="1" i="0" u="none" strike="noStrike" dirty="0">
                        <a:effectLst/>
                        <a:latin typeface="Times New Roman" panose="02020603050405020304" pitchFamily="18" charset="0"/>
                      </a:endParaRPr>
                    </a:p>
                  </a:txBody>
                  <a:tcPr marL="4040" marR="4040" marT="404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800" b="1" u="none" strike="noStrike" dirty="0">
                          <a:effectLst/>
                        </a:rPr>
                        <a:t>DOE-STD-1027 HC-2 TQ [Ci]</a:t>
                      </a:r>
                      <a:endParaRPr lang="en-US" sz="800" b="1" i="0" u="none" strike="noStrike" dirty="0">
                        <a:effectLst/>
                        <a:latin typeface="Times New Roman" panose="02020603050405020304" pitchFamily="18" charset="0"/>
                      </a:endParaRPr>
                    </a:p>
                  </a:txBody>
                  <a:tcPr marL="4040" marR="4040" marT="404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800" b="1" u="none" strike="noStrike" dirty="0">
                          <a:effectLst/>
                        </a:rPr>
                        <a:t>DOE-STD-1027 HC-2 Ratio</a:t>
                      </a:r>
                      <a:endParaRPr lang="en-US" sz="800" b="1" i="0" u="none" strike="noStrike" dirty="0">
                        <a:effectLst/>
                        <a:latin typeface="Times New Roman" panose="02020603050405020304" pitchFamily="18" charset="0"/>
                      </a:endParaRPr>
                    </a:p>
                  </a:txBody>
                  <a:tcPr marL="4040" marR="4040" marT="404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800" b="1" u="none" strike="noStrike" dirty="0">
                          <a:effectLst/>
                        </a:rPr>
                        <a:t>DOE-STD-1027 HC-3 TQ [Ci]</a:t>
                      </a:r>
                      <a:endParaRPr lang="en-US" sz="800" b="1" i="0" u="none" strike="noStrike" dirty="0">
                        <a:effectLst/>
                        <a:latin typeface="Times New Roman" panose="02020603050405020304" pitchFamily="18" charset="0"/>
                      </a:endParaRPr>
                    </a:p>
                  </a:txBody>
                  <a:tcPr marL="4040" marR="4040" marT="404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800" b="1" u="none" strike="noStrike">
                          <a:effectLst/>
                        </a:rPr>
                        <a:t>DOE-STD-1027 HC-3 Ratio</a:t>
                      </a:r>
                      <a:endParaRPr lang="en-US" sz="800" b="1" i="0" u="none" strike="noStrike">
                        <a:effectLst/>
                        <a:latin typeface="Times New Roman" panose="02020603050405020304" pitchFamily="18" charset="0"/>
                      </a:endParaRPr>
                    </a:p>
                  </a:txBody>
                  <a:tcPr marL="4040" marR="4040" marT="404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800" b="1" u="none" strike="noStrike" dirty="0">
                          <a:effectLst/>
                        </a:rPr>
                        <a:t>Fissile Mass</a:t>
                      </a:r>
                    </a:p>
                    <a:p>
                      <a:pPr algn="ctr" fontAlgn="b"/>
                      <a:r>
                        <a:rPr lang="en-US" sz="800" b="1" u="none" strike="noStrike" dirty="0">
                          <a:effectLst/>
                        </a:rPr>
                        <a:t>[g]</a:t>
                      </a:r>
                      <a:endParaRPr lang="en-US" sz="800" b="1" i="0" u="none" strike="noStrike" dirty="0">
                        <a:effectLst/>
                        <a:latin typeface="Times New Roman" panose="02020603050405020304" pitchFamily="18" charset="0"/>
                      </a:endParaRPr>
                    </a:p>
                  </a:txBody>
                  <a:tcPr marL="4040" marR="4040" marT="404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210151"/>
                  </a:ext>
                </a:extLst>
              </a:tr>
              <a:tr h="229622">
                <a:tc>
                  <a:txBody>
                    <a:bodyPr/>
                    <a:lstStyle/>
                    <a:p>
                      <a:pPr algn="ctr" fontAlgn="b"/>
                      <a:r>
                        <a:rPr lang="en-US" sz="800" u="none" strike="noStrike">
                          <a:effectLst/>
                        </a:rPr>
                        <a:t>Co-60</a:t>
                      </a:r>
                      <a:endParaRPr lang="en-US" sz="800" b="0" i="0" u="none" strike="noStrike">
                        <a:effectLst/>
                        <a:latin typeface="Arial" panose="020B0604020202020204" pitchFamily="34" charset="0"/>
                      </a:endParaRPr>
                    </a:p>
                  </a:txBody>
                  <a:tcPr marL="4040" marR="4040" marT="4040" marB="0" anchor="ctr">
                    <a:lnT w="12700" cap="flat" cmpd="sng" algn="ctr">
                      <a:solidFill>
                        <a:schemeClr val="tx1"/>
                      </a:solidFill>
                      <a:prstDash val="solid"/>
                      <a:round/>
                      <a:headEnd type="none" w="med" len="med"/>
                      <a:tailEnd type="none" w="med" len="med"/>
                    </a:lnT>
                  </a:tcPr>
                </a:tc>
                <a:tc>
                  <a:txBody>
                    <a:bodyPr/>
                    <a:lstStyle/>
                    <a:p>
                      <a:pPr algn="ctr" fontAlgn="b"/>
                      <a:r>
                        <a:rPr lang="en-US" sz="800" u="none" strike="noStrike">
                          <a:effectLst/>
                        </a:rPr>
                        <a:t>2.00E+00</a:t>
                      </a:r>
                      <a:endParaRPr lang="en-US" sz="800" b="0" i="0" u="none" strike="noStrike">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800" u="none" strike="noStrike" dirty="0">
                          <a:effectLst/>
                        </a:rPr>
                        <a:t>1.90E+05</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800" u="none" strike="noStrike" dirty="0">
                          <a:effectLst/>
                        </a:rPr>
                        <a:t>1.05E-05</a:t>
                      </a:r>
                      <a:endParaRPr lang="en-US" sz="800" b="0" i="0" u="none" strike="noStrike" dirty="0">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800" u="none" strike="noStrike" dirty="0">
                          <a:effectLst/>
                        </a:rPr>
                        <a:t>2.80E+02</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800" u="none" strike="noStrike">
                          <a:effectLst/>
                        </a:rPr>
                        <a:t>7.14E-03</a:t>
                      </a:r>
                      <a:endParaRPr lang="en-US" sz="800" b="0" i="0" u="none" strike="noStrike">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800" u="none" strike="noStrike" dirty="0">
                          <a:effectLst/>
                        </a:rPr>
                        <a:t>--</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20335421"/>
                  </a:ext>
                </a:extLst>
              </a:tr>
              <a:tr h="229622">
                <a:tc>
                  <a:txBody>
                    <a:bodyPr/>
                    <a:lstStyle/>
                    <a:p>
                      <a:pPr algn="ctr" fontAlgn="b"/>
                      <a:r>
                        <a:rPr lang="en-US" sz="800" u="none" strike="noStrike">
                          <a:effectLst/>
                        </a:rPr>
                        <a:t>I-131</a:t>
                      </a:r>
                      <a:endParaRPr lang="en-US" sz="800" b="0" i="0" u="none" strike="noStrike">
                        <a:effectLst/>
                        <a:latin typeface="Arial" panose="020B0604020202020204" pitchFamily="34" charset="0"/>
                      </a:endParaRPr>
                    </a:p>
                  </a:txBody>
                  <a:tcPr marL="4040" marR="4040" marT="4040" marB="0" anchor="ctr"/>
                </a:tc>
                <a:tc>
                  <a:txBody>
                    <a:bodyPr/>
                    <a:lstStyle/>
                    <a:p>
                      <a:pPr algn="ctr" fontAlgn="b"/>
                      <a:r>
                        <a:rPr lang="en-US" sz="800" u="none" strike="noStrike">
                          <a:effectLst/>
                        </a:rPr>
                        <a:t>1.00E-01</a:t>
                      </a:r>
                      <a:endParaRPr lang="en-US" sz="800" b="0" i="0" u="none" strike="noStrike">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tcPr>
                </a:tc>
                <a:tc>
                  <a:txBody>
                    <a:bodyPr/>
                    <a:lstStyle/>
                    <a:p>
                      <a:pPr algn="ctr" fontAlgn="b"/>
                      <a:r>
                        <a:rPr lang="en-US" sz="800" u="none" strike="noStrike" dirty="0">
                          <a:effectLst/>
                        </a:rPr>
                        <a:t>1.80E+03</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tcPr>
                </a:tc>
                <a:tc>
                  <a:txBody>
                    <a:bodyPr/>
                    <a:lstStyle/>
                    <a:p>
                      <a:pPr algn="ctr" fontAlgn="b"/>
                      <a:r>
                        <a:rPr lang="en-US" sz="800" u="none" strike="noStrike">
                          <a:effectLst/>
                        </a:rPr>
                        <a:t>5.56E-05</a:t>
                      </a:r>
                      <a:endParaRPr lang="en-US" sz="800" b="0" i="0" u="none" strike="noStrike">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tcPr>
                </a:tc>
                <a:tc>
                  <a:txBody>
                    <a:bodyPr/>
                    <a:lstStyle/>
                    <a:p>
                      <a:pPr algn="ctr" fontAlgn="b"/>
                      <a:r>
                        <a:rPr lang="en-US" sz="800" u="none" strike="noStrike" dirty="0">
                          <a:effectLst/>
                        </a:rPr>
                        <a:t>9.20E-01</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tcPr>
                </a:tc>
                <a:tc>
                  <a:txBody>
                    <a:bodyPr/>
                    <a:lstStyle/>
                    <a:p>
                      <a:pPr algn="ctr" fontAlgn="b"/>
                      <a:r>
                        <a:rPr lang="en-US" sz="800" u="none" strike="noStrike">
                          <a:effectLst/>
                        </a:rPr>
                        <a:t>1.09E-01</a:t>
                      </a:r>
                      <a:endParaRPr lang="en-US" sz="800" b="0" i="0" u="none" strike="noStrike">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tcPr>
                </a:tc>
                <a:tc>
                  <a:txBody>
                    <a:bodyPr/>
                    <a:lstStyle/>
                    <a:p>
                      <a:pPr algn="ctr" fontAlgn="b"/>
                      <a:r>
                        <a:rPr lang="en-US" sz="800" u="none" strike="noStrike" dirty="0">
                          <a:effectLst/>
                        </a:rPr>
                        <a:t>--</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59350188"/>
                  </a:ext>
                </a:extLst>
              </a:tr>
              <a:tr h="194295">
                <a:tc>
                  <a:txBody>
                    <a:bodyPr/>
                    <a:lstStyle/>
                    <a:p>
                      <a:pPr algn="ctr" fontAlgn="b"/>
                      <a:r>
                        <a:rPr lang="en-US" sz="800" u="none" strike="noStrike">
                          <a:effectLst/>
                        </a:rPr>
                        <a:t>Cs-137</a:t>
                      </a:r>
                      <a:endParaRPr lang="en-US" sz="800" b="0" i="0" u="none" strike="noStrike">
                        <a:effectLst/>
                        <a:latin typeface="Arial" panose="020B0604020202020204" pitchFamily="34" charset="0"/>
                      </a:endParaRPr>
                    </a:p>
                  </a:txBody>
                  <a:tcPr marL="4040" marR="4040" marT="4040" marB="0" anchor="ctr"/>
                </a:tc>
                <a:tc>
                  <a:txBody>
                    <a:bodyPr/>
                    <a:lstStyle/>
                    <a:p>
                      <a:pPr algn="ctr" fontAlgn="b"/>
                      <a:r>
                        <a:rPr lang="en-US" sz="800" u="none" strike="noStrike">
                          <a:effectLst/>
                        </a:rPr>
                        <a:t>5.00E+00</a:t>
                      </a:r>
                      <a:endParaRPr lang="en-US" sz="800" b="0" i="0" u="none" strike="noStrike">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tcPr>
                </a:tc>
                <a:tc>
                  <a:txBody>
                    <a:bodyPr/>
                    <a:lstStyle/>
                    <a:p>
                      <a:pPr algn="ctr" fontAlgn="b"/>
                      <a:r>
                        <a:rPr lang="en-US" sz="800" u="none" strike="noStrike" dirty="0">
                          <a:effectLst/>
                        </a:rPr>
                        <a:t>8.90E+04</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tcPr>
                </a:tc>
                <a:tc>
                  <a:txBody>
                    <a:bodyPr/>
                    <a:lstStyle/>
                    <a:p>
                      <a:pPr algn="ctr" fontAlgn="b"/>
                      <a:r>
                        <a:rPr lang="en-US" sz="800" u="none" strike="noStrike">
                          <a:effectLst/>
                        </a:rPr>
                        <a:t>5.62E-05</a:t>
                      </a:r>
                      <a:endParaRPr lang="en-US" sz="800" b="0" i="0" u="none" strike="noStrike">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tcPr>
                </a:tc>
                <a:tc>
                  <a:txBody>
                    <a:bodyPr/>
                    <a:lstStyle/>
                    <a:p>
                      <a:pPr algn="ctr" fontAlgn="b"/>
                      <a:r>
                        <a:rPr lang="en-US" sz="800" u="none" strike="noStrike" dirty="0">
                          <a:effectLst/>
                        </a:rPr>
                        <a:t>6.00E+01</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tcPr>
                </a:tc>
                <a:tc>
                  <a:txBody>
                    <a:bodyPr/>
                    <a:lstStyle/>
                    <a:p>
                      <a:pPr algn="ctr" fontAlgn="b"/>
                      <a:r>
                        <a:rPr lang="en-US" sz="800" u="none" strike="noStrike" dirty="0">
                          <a:effectLst/>
                        </a:rPr>
                        <a:t>8.33E-02</a:t>
                      </a:r>
                      <a:endParaRPr lang="en-US" sz="800" b="0" i="0" u="none" strike="noStrike" dirty="0">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tcPr>
                </a:tc>
                <a:tc>
                  <a:txBody>
                    <a:bodyPr/>
                    <a:lstStyle/>
                    <a:p>
                      <a:pPr algn="ctr" fontAlgn="b"/>
                      <a:r>
                        <a:rPr lang="en-US" sz="800" u="none" strike="noStrike" dirty="0">
                          <a:effectLst/>
                        </a:rPr>
                        <a:t>--</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99636403"/>
                  </a:ext>
                </a:extLst>
              </a:tr>
              <a:tr h="194295">
                <a:tc>
                  <a:txBody>
                    <a:bodyPr/>
                    <a:lstStyle/>
                    <a:p>
                      <a:pPr algn="ctr" fontAlgn="b"/>
                      <a:r>
                        <a:rPr lang="en-US" sz="800" u="none" strike="noStrike">
                          <a:effectLst/>
                        </a:rPr>
                        <a:t>Ac-227</a:t>
                      </a:r>
                      <a:endParaRPr lang="en-US" sz="800" b="0" i="0" u="none" strike="noStrike">
                        <a:effectLst/>
                        <a:latin typeface="Arial" panose="020B0604020202020204" pitchFamily="34" charset="0"/>
                      </a:endParaRPr>
                    </a:p>
                  </a:txBody>
                  <a:tcPr marL="4040" marR="4040" marT="4040" marB="0" anchor="ctr"/>
                </a:tc>
                <a:tc>
                  <a:txBody>
                    <a:bodyPr/>
                    <a:lstStyle/>
                    <a:p>
                      <a:pPr algn="ctr" fontAlgn="b"/>
                      <a:r>
                        <a:rPr lang="en-US" sz="800" u="none" strike="noStrike" dirty="0">
                          <a:effectLst/>
                        </a:rPr>
                        <a:t>2.00E-02</a:t>
                      </a:r>
                      <a:endParaRPr lang="en-US" sz="800" b="0" i="0" u="none" strike="noStrike" dirty="0">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tcPr>
                </a:tc>
                <a:tc>
                  <a:txBody>
                    <a:bodyPr/>
                    <a:lstStyle/>
                    <a:p>
                      <a:pPr algn="ctr" fontAlgn="b"/>
                      <a:r>
                        <a:rPr lang="en-US" sz="800" u="none" strike="noStrike" dirty="0">
                          <a:effectLst/>
                        </a:rPr>
                        <a:t>4.30E+00</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tcPr>
                </a:tc>
                <a:tc>
                  <a:txBody>
                    <a:bodyPr/>
                    <a:lstStyle/>
                    <a:p>
                      <a:pPr algn="ctr" fontAlgn="b"/>
                      <a:r>
                        <a:rPr lang="en-US" sz="800" u="none" strike="noStrike" dirty="0">
                          <a:effectLst/>
                        </a:rPr>
                        <a:t>4.65E-03</a:t>
                      </a:r>
                      <a:endParaRPr lang="en-US" sz="800" b="0" i="0" u="none" strike="noStrike" dirty="0">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tcPr>
                </a:tc>
                <a:tc>
                  <a:txBody>
                    <a:bodyPr/>
                    <a:lstStyle/>
                    <a:p>
                      <a:pPr algn="ctr" fontAlgn="b"/>
                      <a:r>
                        <a:rPr lang="en-US" sz="800" u="none" strike="noStrike" dirty="0">
                          <a:effectLst/>
                        </a:rPr>
                        <a:t>4.20E-02</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tcPr>
                </a:tc>
                <a:tc>
                  <a:txBody>
                    <a:bodyPr/>
                    <a:lstStyle/>
                    <a:p>
                      <a:pPr algn="ctr" fontAlgn="b"/>
                      <a:r>
                        <a:rPr lang="en-US" sz="800" u="none" strike="noStrike" dirty="0">
                          <a:effectLst/>
                        </a:rPr>
                        <a:t>4.76E-01</a:t>
                      </a:r>
                      <a:endParaRPr lang="en-US" sz="800" b="0" i="0" u="none" strike="noStrike" dirty="0">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tcPr>
                </a:tc>
                <a:tc>
                  <a:txBody>
                    <a:bodyPr/>
                    <a:lstStyle/>
                    <a:p>
                      <a:pPr algn="ctr" fontAlgn="b"/>
                      <a:r>
                        <a:rPr lang="en-US" sz="800" u="none" strike="noStrike" dirty="0">
                          <a:effectLst/>
                        </a:rPr>
                        <a:t>--</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32747964"/>
                  </a:ext>
                </a:extLst>
              </a:tr>
              <a:tr h="194295">
                <a:tc>
                  <a:txBody>
                    <a:bodyPr/>
                    <a:lstStyle/>
                    <a:p>
                      <a:pPr algn="ctr" fontAlgn="b"/>
                      <a:r>
                        <a:rPr lang="en-US" sz="800" u="none" strike="noStrike">
                          <a:effectLst/>
                        </a:rPr>
                        <a:t>U-235</a:t>
                      </a:r>
                      <a:endParaRPr lang="en-US" sz="800" b="0" i="0" u="none" strike="noStrike">
                        <a:effectLst/>
                        <a:latin typeface="Arial" panose="020B0604020202020204" pitchFamily="34" charset="0"/>
                      </a:endParaRPr>
                    </a:p>
                  </a:txBody>
                  <a:tcPr marL="4040" marR="4040" marT="4040" marB="0" anchor="ctr"/>
                </a:tc>
                <a:tc>
                  <a:txBody>
                    <a:bodyPr/>
                    <a:lstStyle/>
                    <a:p>
                      <a:pPr algn="ctr" fontAlgn="b"/>
                      <a:r>
                        <a:rPr lang="en-US" sz="800" u="none" strike="noStrike">
                          <a:effectLst/>
                        </a:rPr>
                        <a:t>4.00E-05</a:t>
                      </a:r>
                      <a:endParaRPr lang="en-US" sz="800" b="0" i="0" u="none" strike="noStrike">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tcPr>
                </a:tc>
                <a:tc>
                  <a:txBody>
                    <a:bodyPr/>
                    <a:lstStyle/>
                    <a:p>
                      <a:pPr algn="ctr" fontAlgn="b"/>
                      <a:r>
                        <a:rPr lang="en-US" sz="800" u="none" strike="noStrike" dirty="0">
                          <a:effectLst/>
                        </a:rPr>
                        <a:t>2.40E+02</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tcPr>
                </a:tc>
                <a:tc>
                  <a:txBody>
                    <a:bodyPr/>
                    <a:lstStyle/>
                    <a:p>
                      <a:pPr algn="ctr" fontAlgn="b"/>
                      <a:r>
                        <a:rPr lang="en-US" sz="800" u="none" strike="noStrike" dirty="0">
                          <a:effectLst/>
                        </a:rPr>
                        <a:t>1.67E-07</a:t>
                      </a:r>
                      <a:endParaRPr lang="en-US" sz="800" b="0" i="0" u="none" strike="noStrike" dirty="0">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tcPr>
                </a:tc>
                <a:tc>
                  <a:txBody>
                    <a:bodyPr/>
                    <a:lstStyle/>
                    <a:p>
                      <a:pPr algn="ctr" fontAlgn="b"/>
                      <a:r>
                        <a:rPr lang="en-US" sz="800" u="none" strike="noStrike" dirty="0">
                          <a:effectLst/>
                        </a:rPr>
                        <a:t>4.20E+00</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tcPr>
                </a:tc>
                <a:tc>
                  <a:txBody>
                    <a:bodyPr/>
                    <a:lstStyle/>
                    <a:p>
                      <a:pPr algn="ctr" fontAlgn="b"/>
                      <a:r>
                        <a:rPr lang="en-US" sz="800" u="none" strike="noStrike" dirty="0">
                          <a:effectLst/>
                        </a:rPr>
                        <a:t>9.52E-06</a:t>
                      </a:r>
                      <a:endParaRPr lang="en-US" sz="800" b="0" i="0" u="none" strike="noStrike" dirty="0">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tcPr>
                </a:tc>
                <a:tc>
                  <a:txBody>
                    <a:bodyPr/>
                    <a:lstStyle/>
                    <a:p>
                      <a:pPr algn="ctr" fontAlgn="b"/>
                      <a:r>
                        <a:rPr lang="en-US" sz="800" u="none" strike="noStrike" dirty="0">
                          <a:effectLst/>
                        </a:rPr>
                        <a:t>1.85E+01</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01259275"/>
                  </a:ext>
                </a:extLst>
              </a:tr>
              <a:tr h="194295">
                <a:tc>
                  <a:txBody>
                    <a:bodyPr/>
                    <a:lstStyle/>
                    <a:p>
                      <a:pPr algn="ctr" fontAlgn="b"/>
                      <a:r>
                        <a:rPr lang="en-US" sz="800" u="none" strike="noStrike">
                          <a:effectLst/>
                        </a:rPr>
                        <a:t>Cf-252</a:t>
                      </a:r>
                      <a:endParaRPr lang="en-US" sz="800" b="0" i="0" u="none" strike="noStrike">
                        <a:effectLst/>
                        <a:latin typeface="Arial" panose="020B0604020202020204" pitchFamily="34" charset="0"/>
                      </a:endParaRPr>
                    </a:p>
                  </a:txBody>
                  <a:tcPr marL="4040" marR="4040" marT="4040" marB="0" anchor="ctr">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2.00E+00</a:t>
                      </a:r>
                      <a:endParaRPr lang="en-US" sz="800" b="0" i="0" u="none" strike="noStrike">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2.20E+02</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9.09E-03</a:t>
                      </a:r>
                      <a:endParaRPr lang="en-US" sz="800" b="0" i="0" u="none" strike="noStrike" dirty="0">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3.20E+00</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6.25E-01</a:t>
                      </a:r>
                      <a:endParaRPr lang="en-US" sz="800" b="0" i="0" u="none" strike="noStrike" dirty="0">
                        <a:effectLst/>
                        <a:latin typeface="Times New Roman" panose="02020603050405020304" pitchFamily="18" charset="0"/>
                      </a:endParaRPr>
                    </a:p>
                  </a:txBody>
                  <a:tcPr marL="4040" marR="4040" marT="404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a:t>
                      </a:r>
                      <a:endParaRPr lang="en-US" sz="800" b="0" i="0" u="none" strike="noStrike" dirty="0">
                        <a:effectLst/>
                        <a:latin typeface="Times New Roman" panose="02020603050405020304" pitchFamily="18" charset="0"/>
                      </a:endParaRPr>
                    </a:p>
                  </a:txBody>
                  <a:tcPr marL="4040" marR="4040" marT="404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7081210"/>
                  </a:ext>
                </a:extLst>
              </a:tr>
              <a:tr h="194295">
                <a:tc>
                  <a:txBody>
                    <a:bodyPr/>
                    <a:lstStyle/>
                    <a:p>
                      <a:pPr algn="ctr" fontAlgn="b"/>
                      <a:r>
                        <a:rPr lang="en-US" sz="800" b="1" u="none" strike="noStrike" dirty="0">
                          <a:effectLst/>
                        </a:rPr>
                        <a:t>SORs</a:t>
                      </a:r>
                      <a:endParaRPr lang="en-US" sz="800" b="1" i="0" u="none" strike="noStrike" dirty="0">
                        <a:effectLst/>
                        <a:latin typeface="Arial" panose="020B0604020202020204" pitchFamily="34" charset="0"/>
                      </a:endParaRPr>
                    </a:p>
                  </a:txBody>
                  <a:tcPr marL="4040" marR="4040" marT="4040" marB="0" anchor="b">
                    <a:lnT w="12700" cap="flat" cmpd="sng" algn="ctr">
                      <a:solidFill>
                        <a:schemeClr val="tx1"/>
                      </a:solidFill>
                      <a:prstDash val="solid"/>
                      <a:round/>
                      <a:headEnd type="none" w="med" len="med"/>
                      <a:tailEnd type="none" w="med" len="med"/>
                    </a:lnT>
                  </a:tcPr>
                </a:tc>
                <a:tc>
                  <a:txBody>
                    <a:bodyPr/>
                    <a:lstStyle/>
                    <a:p>
                      <a:pPr algn="ctr" fontAlgn="b"/>
                      <a:endParaRPr lang="en-US" sz="800" b="1" i="0" u="none" strike="noStrike" dirty="0">
                        <a:effectLst/>
                        <a:latin typeface="Times New Roman" panose="02020603050405020304" pitchFamily="18" charset="0"/>
                      </a:endParaRPr>
                    </a:p>
                  </a:txBody>
                  <a:tcPr marL="4040" marR="4040" marT="404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pPr algn="ctr" fontAlgn="b"/>
                      <a:endParaRPr lang="en-US" sz="800" b="1" i="0" u="none" strike="noStrike" dirty="0">
                        <a:effectLst/>
                        <a:latin typeface="Times New Roman" panose="02020603050405020304" pitchFamily="18" charset="0"/>
                      </a:endParaRPr>
                    </a:p>
                  </a:txBody>
                  <a:tcPr marL="4040" marR="4040" marT="404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u="none" strike="noStrike" dirty="0">
                          <a:effectLst/>
                        </a:rPr>
                        <a:t>1.39E-02</a:t>
                      </a:r>
                      <a:endParaRPr lang="en-US" sz="800" b="1" i="0" u="none" strike="noStrike" dirty="0">
                        <a:effectLst/>
                        <a:latin typeface="Times New Roman" panose="02020603050405020304" pitchFamily="18" charset="0"/>
                      </a:endParaRPr>
                    </a:p>
                  </a:txBody>
                  <a:tcPr marL="4040" marR="4040" marT="404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US" sz="800" b="1" i="0" u="none" strike="noStrike" dirty="0">
                        <a:effectLst/>
                        <a:latin typeface="Times New Roman" panose="02020603050405020304" pitchFamily="18" charset="0"/>
                      </a:endParaRPr>
                    </a:p>
                  </a:txBody>
                  <a:tcPr marL="4040" marR="4040" marT="404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6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u="none" strike="noStrike" dirty="0">
                          <a:effectLst/>
                        </a:rPr>
                        <a:t>1.30E+00</a:t>
                      </a:r>
                      <a:endParaRPr lang="en-US" sz="800" b="1" i="0" u="none" strike="noStrike" dirty="0">
                        <a:effectLst/>
                        <a:latin typeface="Times New Roman" panose="02020603050405020304" pitchFamily="18" charset="0"/>
                      </a:endParaRPr>
                    </a:p>
                  </a:txBody>
                  <a:tcPr marL="4040" marR="4040" marT="404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US" sz="800" b="0" i="0" u="none" strike="noStrike" dirty="0">
                        <a:effectLst/>
                        <a:latin typeface="Times New Roman" panose="02020603050405020304" pitchFamily="18" charset="0"/>
                      </a:endParaRPr>
                    </a:p>
                  </a:txBody>
                  <a:tcPr marL="4040" marR="4040" marT="404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34874622"/>
                  </a:ext>
                </a:extLst>
              </a:tr>
            </a:tbl>
          </a:graphicData>
        </a:graphic>
      </p:graphicFrame>
      <p:sp>
        <p:nvSpPr>
          <p:cNvPr id="5" name="TextBox 4">
            <a:extLst>
              <a:ext uri="{FF2B5EF4-FFF2-40B4-BE49-F238E27FC236}">
                <a16:creationId xmlns:a16="http://schemas.microsoft.com/office/drawing/2014/main" id="{5C4ECCBC-797D-495E-A651-2101E3CBA9FE}"/>
              </a:ext>
            </a:extLst>
          </p:cNvPr>
          <p:cNvSpPr txBox="1"/>
          <p:nvPr/>
        </p:nvSpPr>
        <p:spPr>
          <a:xfrm>
            <a:off x="544416" y="3884853"/>
            <a:ext cx="4994516" cy="140115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marL="214313" indent="-214313">
              <a:lnSpc>
                <a:spcPct val="90000"/>
              </a:lnSpc>
              <a:buFont typeface="Arial" panose="020B0604020202020204" pitchFamily="34" charset="0"/>
              <a:buChar char="•"/>
            </a:pPr>
            <a:r>
              <a:rPr lang="en-US" sz="1350" b="1" i="1" dirty="0"/>
              <a:t>Summary</a:t>
            </a:r>
          </a:p>
          <a:p>
            <a:pPr lvl="1">
              <a:lnSpc>
                <a:spcPct val="90000"/>
              </a:lnSpc>
            </a:pPr>
            <a:r>
              <a:rPr lang="en-US" sz="1350" dirty="0"/>
              <a:t>-	HC-3 SOR </a:t>
            </a:r>
            <a:r>
              <a:rPr lang="en-US" sz="1350" i="1" dirty="0"/>
              <a:t>exceeds 1</a:t>
            </a:r>
          </a:p>
          <a:p>
            <a:pPr lvl="1">
              <a:lnSpc>
                <a:spcPct val="90000"/>
              </a:lnSpc>
            </a:pPr>
            <a:r>
              <a:rPr lang="en-US" sz="1350" dirty="0"/>
              <a:t>-	HC-2 SOR </a:t>
            </a:r>
            <a:r>
              <a:rPr lang="en-US" sz="1350" i="1" dirty="0"/>
              <a:t>less than 1</a:t>
            </a:r>
          </a:p>
          <a:p>
            <a:pPr lvl="1">
              <a:lnSpc>
                <a:spcPct val="90000"/>
              </a:lnSpc>
            </a:pPr>
            <a:r>
              <a:rPr lang="en-US" sz="1350" dirty="0"/>
              <a:t>-	U-235 mass </a:t>
            </a:r>
            <a:r>
              <a:rPr lang="en-US" sz="1350" i="1" dirty="0"/>
              <a:t>less than ANSI limit (700-g)</a:t>
            </a:r>
          </a:p>
          <a:p>
            <a:pPr lvl="1">
              <a:lnSpc>
                <a:spcPct val="90000"/>
              </a:lnSpc>
            </a:pPr>
            <a:endParaRPr lang="en-US" sz="1350" dirty="0"/>
          </a:p>
          <a:p>
            <a:pPr marL="214313" indent="-214313">
              <a:lnSpc>
                <a:spcPct val="90000"/>
              </a:lnSpc>
              <a:buFont typeface="Arial" panose="020B0604020202020204" pitchFamily="34" charset="0"/>
              <a:buChar char="•"/>
            </a:pPr>
            <a:r>
              <a:rPr lang="en-US" sz="1350" b="1" dirty="0"/>
              <a:t>Conclusion</a:t>
            </a:r>
          </a:p>
          <a:p>
            <a:pPr lvl="1">
              <a:lnSpc>
                <a:spcPct val="90000"/>
              </a:lnSpc>
            </a:pPr>
            <a:r>
              <a:rPr lang="en-US" sz="1350" dirty="0"/>
              <a:t>-	Facility designated as </a:t>
            </a:r>
            <a:r>
              <a:rPr lang="en-US" sz="1350" i="1" dirty="0"/>
              <a:t>Hazard Category-3  </a:t>
            </a:r>
          </a:p>
        </p:txBody>
      </p:sp>
      <p:sp>
        <p:nvSpPr>
          <p:cNvPr id="6" name="Rectangle: Rounded Corners 5">
            <a:extLst>
              <a:ext uri="{FF2B5EF4-FFF2-40B4-BE49-F238E27FC236}">
                <a16:creationId xmlns:a16="http://schemas.microsoft.com/office/drawing/2014/main" id="{C7B059B9-068A-3426-3638-18587FAE48EA}"/>
              </a:ext>
            </a:extLst>
          </p:cNvPr>
          <p:cNvSpPr/>
          <p:nvPr/>
        </p:nvSpPr>
        <p:spPr>
          <a:xfrm>
            <a:off x="5828404" y="4874303"/>
            <a:ext cx="1872944" cy="388620"/>
          </a:xfrm>
          <a:prstGeom prst="roundRect">
            <a:avLst/>
          </a:prstGeom>
          <a:solidFill>
            <a:schemeClr val="accent1">
              <a:lumMod val="20000"/>
              <a:lumOff val="80000"/>
            </a:schemeClr>
          </a:solidFill>
          <a:ln w="19050">
            <a:solidFill>
              <a:schemeClr val="accent1">
                <a:lumMod val="50000"/>
              </a:schemeClr>
            </a:solidFill>
            <a:miter lim="800000"/>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lnSpc>
                <a:spcPct val="90000"/>
              </a:lnSpc>
            </a:pPr>
            <a:r>
              <a:rPr lang="en-US" sz="1050" b="1" dirty="0">
                <a:solidFill>
                  <a:schemeClr val="tx1"/>
                </a:solidFill>
              </a:rPr>
              <a:t>Below HC-3</a:t>
            </a:r>
          </a:p>
        </p:txBody>
      </p:sp>
      <p:sp>
        <p:nvSpPr>
          <p:cNvPr id="7" name="Rectangle: Rounded Corners 6">
            <a:extLst>
              <a:ext uri="{FF2B5EF4-FFF2-40B4-BE49-F238E27FC236}">
                <a16:creationId xmlns:a16="http://schemas.microsoft.com/office/drawing/2014/main" id="{CCD1B6F6-2C36-73EB-056E-CE19907B8104}"/>
              </a:ext>
            </a:extLst>
          </p:cNvPr>
          <p:cNvSpPr/>
          <p:nvPr/>
        </p:nvSpPr>
        <p:spPr>
          <a:xfrm>
            <a:off x="5828404" y="4340245"/>
            <a:ext cx="1872944" cy="388619"/>
          </a:xfrm>
          <a:prstGeom prst="roundRect">
            <a:avLst/>
          </a:prstGeom>
          <a:solidFill>
            <a:schemeClr val="accent4">
              <a:lumMod val="40000"/>
              <a:lumOff val="60000"/>
            </a:schemeClr>
          </a:solidFill>
          <a:ln w="19050">
            <a:solidFill>
              <a:schemeClr val="accent4">
                <a:lumMod val="50000"/>
              </a:schemeClr>
            </a:solidFill>
            <a:miter lim="800000"/>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lnSpc>
                <a:spcPct val="90000"/>
              </a:lnSpc>
            </a:pPr>
            <a:r>
              <a:rPr lang="en-US" sz="1050" b="1" dirty="0">
                <a:solidFill>
                  <a:schemeClr val="tx1"/>
                </a:solidFill>
              </a:rPr>
              <a:t>Hazard Category-3</a:t>
            </a:r>
          </a:p>
        </p:txBody>
      </p:sp>
      <p:sp>
        <p:nvSpPr>
          <p:cNvPr id="8" name="Rectangle: Rounded Corners 7">
            <a:extLst>
              <a:ext uri="{FF2B5EF4-FFF2-40B4-BE49-F238E27FC236}">
                <a16:creationId xmlns:a16="http://schemas.microsoft.com/office/drawing/2014/main" id="{7696F17A-E7EB-886E-3CA3-E32CD6F4EBCB}"/>
              </a:ext>
            </a:extLst>
          </p:cNvPr>
          <p:cNvSpPr/>
          <p:nvPr/>
        </p:nvSpPr>
        <p:spPr>
          <a:xfrm>
            <a:off x="5828404" y="3806188"/>
            <a:ext cx="1872944" cy="388619"/>
          </a:xfrm>
          <a:prstGeom prst="roundRect">
            <a:avLst/>
          </a:prstGeom>
          <a:solidFill>
            <a:schemeClr val="accent4">
              <a:lumMod val="40000"/>
              <a:lumOff val="60000"/>
            </a:schemeClr>
          </a:solidFill>
          <a:ln w="19050">
            <a:solidFill>
              <a:schemeClr val="accent4">
                <a:lumMod val="50000"/>
              </a:schemeClr>
            </a:solidFill>
            <a:miter lim="800000"/>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lnSpc>
                <a:spcPct val="90000"/>
              </a:lnSpc>
            </a:pPr>
            <a:r>
              <a:rPr lang="en-US" sz="1050" b="1" dirty="0">
                <a:solidFill>
                  <a:schemeClr val="tx1"/>
                </a:solidFill>
              </a:rPr>
              <a:t>Hazard Category-2</a:t>
            </a:r>
          </a:p>
        </p:txBody>
      </p:sp>
      <p:sp>
        <p:nvSpPr>
          <p:cNvPr id="10" name="Arrow: Right 9">
            <a:extLst>
              <a:ext uri="{FF2B5EF4-FFF2-40B4-BE49-F238E27FC236}">
                <a16:creationId xmlns:a16="http://schemas.microsoft.com/office/drawing/2014/main" id="{6B7D310E-C725-8BB2-A24C-9C3D5F9A4E29}"/>
              </a:ext>
            </a:extLst>
          </p:cNvPr>
          <p:cNvSpPr/>
          <p:nvPr/>
        </p:nvSpPr>
        <p:spPr>
          <a:xfrm rot="20004501">
            <a:off x="4730546" y="4756701"/>
            <a:ext cx="1110136" cy="207481"/>
          </a:xfrm>
          <a:prstGeom prst="rightArrow">
            <a:avLst/>
          </a:prstGeom>
          <a:pattFill prst="ltUpDiag">
            <a:fgClr>
              <a:schemeClr val="accent6">
                <a:lumMod val="60000"/>
                <a:lumOff val="40000"/>
              </a:schemeClr>
            </a:fgClr>
            <a:bgClr>
              <a:schemeClr val="bg1"/>
            </a:bgClr>
          </a:pattFill>
          <a:ln w="12700">
            <a:solidFill>
              <a:srgbClr val="C0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l">
              <a:lnSpc>
                <a:spcPct val="90000"/>
              </a:lnSpc>
            </a:pPr>
            <a:endParaRPr lang="en-US" sz="1350" dirty="0">
              <a:solidFill>
                <a:schemeClr val="tx1"/>
              </a:solidFill>
            </a:endParaRPr>
          </a:p>
        </p:txBody>
      </p:sp>
      <p:cxnSp>
        <p:nvCxnSpPr>
          <p:cNvPr id="12" name="Straight Connector 11">
            <a:extLst>
              <a:ext uri="{FF2B5EF4-FFF2-40B4-BE49-F238E27FC236}">
                <a16:creationId xmlns:a16="http://schemas.microsoft.com/office/drawing/2014/main" id="{18C91C56-9C66-1D1C-2016-30340D4A90A3}"/>
              </a:ext>
            </a:extLst>
          </p:cNvPr>
          <p:cNvCxnSpPr/>
          <p:nvPr/>
        </p:nvCxnSpPr>
        <p:spPr>
          <a:xfrm>
            <a:off x="5766636" y="4827097"/>
            <a:ext cx="2645737" cy="0"/>
          </a:xfrm>
          <a:prstGeom prst="line">
            <a:avLst/>
          </a:prstGeom>
          <a:ln w="12700">
            <a:solidFill>
              <a:schemeClr val="bg1">
                <a:lumMod val="50000"/>
              </a:schemeClr>
            </a:solidFill>
            <a:prstDash val="dash"/>
            <a:miter lim="800000"/>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5F65F1-91AF-F579-2B77-B383E3E1BA3D}"/>
              </a:ext>
            </a:extLst>
          </p:cNvPr>
          <p:cNvSpPr txBox="1"/>
          <p:nvPr/>
        </p:nvSpPr>
        <p:spPr>
          <a:xfrm>
            <a:off x="7018194" y="4621527"/>
            <a:ext cx="1489842" cy="237757"/>
          </a:xfrm>
          <a:prstGeom prst="rect">
            <a:avLst/>
          </a:prstGeom>
          <a:noFill/>
        </p:spPr>
        <p:txBody>
          <a:bodyPr wrap="square" rtlCol="0">
            <a:spAutoFit/>
          </a:bodyPr>
          <a:lstStyle/>
          <a:p>
            <a:pPr algn="r">
              <a:lnSpc>
                <a:spcPct val="90000"/>
              </a:lnSpc>
            </a:pPr>
            <a:r>
              <a:rPr lang="en-US" sz="1050" i="1" dirty="0"/>
              <a:t>SOR</a:t>
            </a:r>
            <a:r>
              <a:rPr lang="en-US" sz="1050" i="1" baseline="-25000" dirty="0"/>
              <a:t>HC3</a:t>
            </a:r>
            <a:r>
              <a:rPr lang="en-US" sz="1050" i="1" dirty="0"/>
              <a:t> &gt;1 </a:t>
            </a:r>
          </a:p>
        </p:txBody>
      </p:sp>
      <p:cxnSp>
        <p:nvCxnSpPr>
          <p:cNvPr id="14" name="Straight Connector 13">
            <a:extLst>
              <a:ext uri="{FF2B5EF4-FFF2-40B4-BE49-F238E27FC236}">
                <a16:creationId xmlns:a16="http://schemas.microsoft.com/office/drawing/2014/main" id="{58B82EFB-CD73-A7A4-6A18-D488C46F04DB}"/>
              </a:ext>
            </a:extLst>
          </p:cNvPr>
          <p:cNvCxnSpPr/>
          <p:nvPr/>
        </p:nvCxnSpPr>
        <p:spPr>
          <a:xfrm>
            <a:off x="5766636" y="4282006"/>
            <a:ext cx="2645737" cy="0"/>
          </a:xfrm>
          <a:prstGeom prst="line">
            <a:avLst/>
          </a:prstGeom>
          <a:ln w="12700">
            <a:solidFill>
              <a:schemeClr val="bg1">
                <a:lumMod val="50000"/>
              </a:schemeClr>
            </a:solidFill>
            <a:prstDash val="dash"/>
            <a:miter lim="800000"/>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FE5F209-F572-F845-F168-2766676CB658}"/>
              </a:ext>
            </a:extLst>
          </p:cNvPr>
          <p:cNvSpPr txBox="1"/>
          <p:nvPr/>
        </p:nvSpPr>
        <p:spPr>
          <a:xfrm>
            <a:off x="7018194" y="4076436"/>
            <a:ext cx="1489842" cy="237757"/>
          </a:xfrm>
          <a:prstGeom prst="rect">
            <a:avLst/>
          </a:prstGeom>
          <a:noFill/>
        </p:spPr>
        <p:txBody>
          <a:bodyPr wrap="square" rtlCol="0">
            <a:spAutoFit/>
          </a:bodyPr>
          <a:lstStyle/>
          <a:p>
            <a:pPr algn="r">
              <a:lnSpc>
                <a:spcPct val="90000"/>
              </a:lnSpc>
            </a:pPr>
            <a:r>
              <a:rPr lang="en-US" sz="1050" i="1" dirty="0"/>
              <a:t>SOR</a:t>
            </a:r>
            <a:r>
              <a:rPr lang="en-US" sz="1050" i="1" baseline="-25000" dirty="0"/>
              <a:t>HC2</a:t>
            </a:r>
            <a:r>
              <a:rPr lang="en-US" sz="1050" i="1" dirty="0"/>
              <a:t> &gt;1 </a:t>
            </a:r>
          </a:p>
        </p:txBody>
      </p:sp>
      <p:sp>
        <p:nvSpPr>
          <p:cNvPr id="16" name="TextBox 15">
            <a:extLst>
              <a:ext uri="{FF2B5EF4-FFF2-40B4-BE49-F238E27FC236}">
                <a16:creationId xmlns:a16="http://schemas.microsoft.com/office/drawing/2014/main" id="{C9A97117-811F-94A0-53A0-29EFA9C42F3A}"/>
              </a:ext>
            </a:extLst>
          </p:cNvPr>
          <p:cNvSpPr txBox="1"/>
          <p:nvPr/>
        </p:nvSpPr>
        <p:spPr>
          <a:xfrm>
            <a:off x="7018194" y="5117484"/>
            <a:ext cx="1489842" cy="237757"/>
          </a:xfrm>
          <a:prstGeom prst="rect">
            <a:avLst/>
          </a:prstGeom>
          <a:noFill/>
        </p:spPr>
        <p:txBody>
          <a:bodyPr wrap="square" rtlCol="0">
            <a:spAutoFit/>
          </a:bodyPr>
          <a:lstStyle/>
          <a:p>
            <a:pPr algn="r">
              <a:lnSpc>
                <a:spcPct val="90000"/>
              </a:lnSpc>
            </a:pPr>
            <a:r>
              <a:rPr lang="en-US" sz="1050" i="1" dirty="0"/>
              <a:t>SOR</a:t>
            </a:r>
            <a:r>
              <a:rPr lang="en-US" sz="1050" i="1" baseline="-25000" dirty="0"/>
              <a:t>HC3</a:t>
            </a:r>
            <a:r>
              <a:rPr lang="en-US" sz="1050" i="1" dirty="0"/>
              <a:t> &lt;1 </a:t>
            </a:r>
          </a:p>
        </p:txBody>
      </p:sp>
      <p:sp>
        <p:nvSpPr>
          <p:cNvPr id="3" name="Slide Number Placeholder 2">
            <a:extLst>
              <a:ext uri="{FF2B5EF4-FFF2-40B4-BE49-F238E27FC236}">
                <a16:creationId xmlns:a16="http://schemas.microsoft.com/office/drawing/2014/main" id="{186340A7-8AAB-8312-A6BE-C1EAF7D9A16F}"/>
              </a:ext>
            </a:extLst>
          </p:cNvPr>
          <p:cNvSpPr txBox="1">
            <a:spLocks/>
          </p:cNvSpPr>
          <p:nvPr/>
        </p:nvSpPr>
        <p:spPr>
          <a:xfrm>
            <a:off x="8220808" y="6316596"/>
            <a:ext cx="4945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z="1200" smtClean="0"/>
              <a:pPr/>
              <a:t>12</a:t>
            </a:fld>
            <a:endParaRPr lang="en-US" sz="1200" dirty="0"/>
          </a:p>
        </p:txBody>
      </p:sp>
    </p:spTree>
    <p:extLst>
      <p:ext uri="{BB962C8B-B14F-4D97-AF65-F5344CB8AC3E}">
        <p14:creationId xmlns:p14="http://schemas.microsoft.com/office/powerpoint/2010/main" val="5141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39319-10AC-49E5-AF5F-F56FC6D8A84B}"/>
              </a:ext>
            </a:extLst>
          </p:cNvPr>
          <p:cNvSpPr>
            <a:spLocks noGrp="1"/>
          </p:cNvSpPr>
          <p:nvPr>
            <p:ph type="title"/>
          </p:nvPr>
        </p:nvSpPr>
        <p:spPr>
          <a:xfrm>
            <a:off x="542925" y="291499"/>
            <a:ext cx="6470939" cy="590931"/>
          </a:xfrm>
        </p:spPr>
        <p:txBody>
          <a:bodyPr vert="horz" lIns="91440" tIns="45720" rIns="91440" bIns="45720" rtlCol="0" anchor="ctr">
            <a:noAutofit/>
          </a:bodyPr>
          <a:lstStyle/>
          <a:p>
            <a:r>
              <a:rPr lang="en-US" dirty="0"/>
              <a:t>Anticipated Future Inventory</a:t>
            </a:r>
          </a:p>
        </p:txBody>
      </p:sp>
      <p:sp>
        <p:nvSpPr>
          <p:cNvPr id="3" name="Content Placeholder 2">
            <a:extLst>
              <a:ext uri="{FF2B5EF4-FFF2-40B4-BE49-F238E27FC236}">
                <a16:creationId xmlns:a16="http://schemas.microsoft.com/office/drawing/2014/main" id="{3275C958-04B1-472B-9017-9B93E7664ACB}"/>
              </a:ext>
            </a:extLst>
          </p:cNvPr>
          <p:cNvSpPr>
            <a:spLocks noGrp="1"/>
          </p:cNvSpPr>
          <p:nvPr>
            <p:ph idx="1"/>
          </p:nvPr>
        </p:nvSpPr>
        <p:spPr>
          <a:xfrm>
            <a:off x="428625" y="1706336"/>
            <a:ext cx="8286750" cy="3675523"/>
          </a:xfrm>
        </p:spPr>
        <p:txBody>
          <a:bodyPr>
            <a:normAutofit lnSpcReduction="10000"/>
          </a:bodyPr>
          <a:lstStyle/>
          <a:p>
            <a:r>
              <a:rPr lang="en-US" dirty="0"/>
              <a:t>The following changes to the inventory are anticipated (and not necessarily approved) for the RRPL inventory.</a:t>
            </a:r>
          </a:p>
          <a:p>
            <a:pPr marL="342900" indent="-342900">
              <a:buFont typeface="Arial" panose="020B0604020202020204" pitchFamily="34" charset="0"/>
              <a:buChar char="•"/>
            </a:pPr>
            <a:r>
              <a:rPr lang="en-US" dirty="0"/>
              <a:t>Addition of a La Target</a:t>
            </a:r>
          </a:p>
          <a:p>
            <a:pPr marL="685800" lvl="1" indent="-342900"/>
            <a:r>
              <a:rPr lang="en-US" dirty="0"/>
              <a:t>Inventory will have either 1 La Target or 1 As target.</a:t>
            </a:r>
          </a:p>
          <a:p>
            <a:pPr marL="342900" indent="-342900">
              <a:buFont typeface="Arial" panose="020B0604020202020204" pitchFamily="34" charset="0"/>
              <a:buChar char="•"/>
            </a:pPr>
            <a:r>
              <a:rPr lang="en-US" dirty="0"/>
              <a:t>Addition of an Ag Target</a:t>
            </a:r>
          </a:p>
          <a:p>
            <a:pPr marL="342900" indent="-342900">
              <a:buFont typeface="Arial" panose="020B0604020202020204" pitchFamily="34" charset="0"/>
              <a:buChar char="•"/>
            </a:pPr>
            <a:r>
              <a:rPr lang="en-US" dirty="0"/>
              <a:t>Removal of 4 </a:t>
            </a:r>
            <a:r>
              <a:rPr lang="en-US" dirty="0" err="1"/>
              <a:t>RbCl</a:t>
            </a:r>
            <a:r>
              <a:rPr lang="en-US" dirty="0"/>
              <a:t> targets at EOB+6days</a:t>
            </a:r>
          </a:p>
          <a:p>
            <a:pPr marL="342900" indent="-342900">
              <a:buFont typeface="Arial" panose="020B0604020202020204" pitchFamily="34" charset="0"/>
              <a:buChar char="•"/>
            </a:pPr>
            <a:r>
              <a:rPr lang="en-US" dirty="0"/>
              <a:t>Removal of </a:t>
            </a:r>
            <a:r>
              <a:rPr lang="en-US" dirty="0" err="1"/>
              <a:t>NiSb</a:t>
            </a:r>
            <a:endParaRPr lang="en-US" dirty="0"/>
          </a:p>
          <a:p>
            <a:pPr marL="342900" indent="-342900">
              <a:buFont typeface="Arial" panose="020B0604020202020204" pitchFamily="34" charset="0"/>
              <a:buChar char="•"/>
            </a:pPr>
            <a:r>
              <a:rPr lang="en-US" dirty="0"/>
              <a:t>Addition of targets from the Cyclotron – total amount limited to SOR=0.4 relative to HC3 </a:t>
            </a:r>
          </a:p>
          <a:p>
            <a:pPr marL="342900" indent="-342900">
              <a:buFont typeface="Arial" panose="020B0604020202020204" pitchFamily="34" charset="0"/>
              <a:buChar char="•"/>
            </a:pPr>
            <a:r>
              <a:rPr lang="en-US" dirty="0"/>
              <a:t>100mg Th Target</a:t>
            </a:r>
          </a:p>
        </p:txBody>
      </p:sp>
      <p:sp>
        <p:nvSpPr>
          <p:cNvPr id="4" name="Slide Number Placeholder 3">
            <a:extLst>
              <a:ext uri="{FF2B5EF4-FFF2-40B4-BE49-F238E27FC236}">
                <a16:creationId xmlns:a16="http://schemas.microsoft.com/office/drawing/2014/main" id="{CE9AB9E4-3929-46FE-BDB8-49D5C6E07181}"/>
              </a:ext>
            </a:extLst>
          </p:cNvPr>
          <p:cNvSpPr>
            <a:spLocks noGrp="1"/>
          </p:cNvSpPr>
          <p:nvPr>
            <p:ph type="sldNum" sz="quarter" idx="4"/>
          </p:nvPr>
        </p:nvSpPr>
        <p:spPr/>
        <p:txBody>
          <a:bodyPr/>
          <a:lstStyle/>
          <a:p>
            <a:fld id="{933A556B-7C63-244D-9B7C-B0EA8042B330}" type="slidenum">
              <a:rPr lang="en-US" smtClean="0"/>
              <a:pPr/>
              <a:t>13</a:t>
            </a:fld>
            <a:endParaRPr lang="en-US" dirty="0"/>
          </a:p>
        </p:txBody>
      </p:sp>
      <p:sp>
        <p:nvSpPr>
          <p:cNvPr id="7" name="TextBox 6">
            <a:extLst>
              <a:ext uri="{FF2B5EF4-FFF2-40B4-BE49-F238E27FC236}">
                <a16:creationId xmlns:a16="http://schemas.microsoft.com/office/drawing/2014/main" id="{734D5F3D-80F7-18CC-1462-58CA799555FD}"/>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1065716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F64C-FBEC-43C1-9B56-A020E2C3368A}"/>
              </a:ext>
            </a:extLst>
          </p:cNvPr>
          <p:cNvSpPr>
            <a:spLocks noGrp="1"/>
          </p:cNvSpPr>
          <p:nvPr>
            <p:ph type="title"/>
          </p:nvPr>
        </p:nvSpPr>
        <p:spPr>
          <a:xfrm>
            <a:off x="488176" y="239865"/>
            <a:ext cx="6806479" cy="590931"/>
          </a:xfrm>
        </p:spPr>
        <p:txBody>
          <a:bodyPr vert="horz" lIns="91440" tIns="45720" rIns="91440" bIns="45720" rtlCol="0" anchor="ctr">
            <a:noAutofit/>
          </a:bodyPr>
          <a:lstStyle/>
          <a:p>
            <a:r>
              <a:rPr lang="en-US" dirty="0"/>
              <a:t>Can RRPL Operate below HC3?</a:t>
            </a:r>
          </a:p>
        </p:txBody>
      </p:sp>
      <p:sp>
        <p:nvSpPr>
          <p:cNvPr id="3" name="Content Placeholder 2">
            <a:extLst>
              <a:ext uri="{FF2B5EF4-FFF2-40B4-BE49-F238E27FC236}">
                <a16:creationId xmlns:a16="http://schemas.microsoft.com/office/drawing/2014/main" id="{6F40B496-7B5A-4544-AD57-A53F3188AE69}"/>
              </a:ext>
            </a:extLst>
          </p:cNvPr>
          <p:cNvSpPr>
            <a:spLocks noGrp="1"/>
          </p:cNvSpPr>
          <p:nvPr>
            <p:ph idx="1"/>
          </p:nvPr>
        </p:nvSpPr>
        <p:spPr>
          <a:xfrm>
            <a:off x="428625" y="1731947"/>
            <a:ext cx="8286750" cy="772157"/>
          </a:xfrm>
        </p:spPr>
        <p:txBody>
          <a:bodyPr/>
          <a:lstStyle/>
          <a:p>
            <a:r>
              <a:rPr lang="en-US" dirty="0"/>
              <a:t>No.  RRPL cannot operate below HC3 thresholds and meet program needs.</a:t>
            </a:r>
          </a:p>
          <a:p>
            <a:endParaRPr lang="en-US" dirty="0"/>
          </a:p>
        </p:txBody>
      </p:sp>
      <p:sp>
        <p:nvSpPr>
          <p:cNvPr id="4" name="Slide Number Placeholder 3">
            <a:extLst>
              <a:ext uri="{FF2B5EF4-FFF2-40B4-BE49-F238E27FC236}">
                <a16:creationId xmlns:a16="http://schemas.microsoft.com/office/drawing/2014/main" id="{C24C99BA-1FD6-4F04-BDDD-54E9FEAD52AF}"/>
              </a:ext>
            </a:extLst>
          </p:cNvPr>
          <p:cNvSpPr>
            <a:spLocks noGrp="1"/>
          </p:cNvSpPr>
          <p:nvPr>
            <p:ph type="sldNum" sz="quarter" idx="4"/>
          </p:nvPr>
        </p:nvSpPr>
        <p:spPr/>
        <p:txBody>
          <a:bodyPr/>
          <a:lstStyle/>
          <a:p>
            <a:fld id="{933A556B-7C63-244D-9B7C-B0EA8042B330}" type="slidenum">
              <a:rPr lang="en-US" smtClean="0"/>
              <a:pPr/>
              <a:t>14</a:t>
            </a:fld>
            <a:endParaRPr lang="en-US" dirty="0"/>
          </a:p>
        </p:txBody>
      </p:sp>
      <p:sp>
        <p:nvSpPr>
          <p:cNvPr id="7" name="TextBox 6">
            <a:extLst>
              <a:ext uri="{FF2B5EF4-FFF2-40B4-BE49-F238E27FC236}">
                <a16:creationId xmlns:a16="http://schemas.microsoft.com/office/drawing/2014/main" id="{6D6947ED-B399-44C6-B25E-DB105C5247BD}"/>
              </a:ext>
            </a:extLst>
          </p:cNvPr>
          <p:cNvSpPr txBox="1"/>
          <p:nvPr/>
        </p:nvSpPr>
        <p:spPr>
          <a:xfrm>
            <a:off x="6568750" y="2285374"/>
            <a:ext cx="2146625" cy="1962076"/>
          </a:xfrm>
          <a:prstGeom prst="rect">
            <a:avLst/>
          </a:prstGeom>
          <a:noFill/>
        </p:spPr>
        <p:txBody>
          <a:bodyPr wrap="square" rtlCol="0">
            <a:spAutoFit/>
          </a:bodyPr>
          <a:lstStyle/>
          <a:p>
            <a:r>
              <a:rPr lang="en-US" sz="1350" dirty="0"/>
              <a:t>This graph shows the SOR through CY2022.  It is routinely above 1.0  The orange line is the SOR calculated using the 2018 standard.  This shows that even if the standard is updated, the SOR remains over 1.</a:t>
            </a:r>
          </a:p>
        </p:txBody>
      </p:sp>
      <p:graphicFrame>
        <p:nvGraphicFramePr>
          <p:cNvPr id="8" name="Chart 7">
            <a:extLst>
              <a:ext uri="{FF2B5EF4-FFF2-40B4-BE49-F238E27FC236}">
                <a16:creationId xmlns:a16="http://schemas.microsoft.com/office/drawing/2014/main" id="{3757B3BB-3117-4E05-A2C2-90794FE50329}"/>
              </a:ext>
            </a:extLst>
          </p:cNvPr>
          <p:cNvGraphicFramePr>
            <a:graphicFrameLocks/>
          </p:cNvGraphicFramePr>
          <p:nvPr/>
        </p:nvGraphicFramePr>
        <p:xfrm>
          <a:off x="1042417" y="2477814"/>
          <a:ext cx="5697998" cy="309722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3DBDD30-1F28-DCC6-C191-AE368C9B5938}"/>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308049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CE64-E392-45A2-BA95-E4133CAFB3F7}"/>
              </a:ext>
            </a:extLst>
          </p:cNvPr>
          <p:cNvSpPr>
            <a:spLocks noGrp="1"/>
          </p:cNvSpPr>
          <p:nvPr>
            <p:ph type="title"/>
          </p:nvPr>
        </p:nvSpPr>
        <p:spPr>
          <a:xfrm>
            <a:off x="428625" y="499319"/>
            <a:ext cx="8286750" cy="575242"/>
          </a:xfrm>
        </p:spPr>
        <p:txBody>
          <a:bodyPr vert="horz" lIns="91440" tIns="45720" rIns="91440" bIns="45720" rtlCol="0" anchor="ctr">
            <a:noAutofit/>
          </a:bodyPr>
          <a:lstStyle/>
          <a:p>
            <a:r>
              <a:rPr lang="en-US" dirty="0"/>
              <a:t>Compensatory Measures</a:t>
            </a:r>
          </a:p>
        </p:txBody>
      </p:sp>
      <p:sp>
        <p:nvSpPr>
          <p:cNvPr id="3" name="Content Placeholder 2">
            <a:extLst>
              <a:ext uri="{FF2B5EF4-FFF2-40B4-BE49-F238E27FC236}">
                <a16:creationId xmlns:a16="http://schemas.microsoft.com/office/drawing/2014/main" id="{25735A05-67DF-4F59-99FA-9C740783196D}"/>
              </a:ext>
            </a:extLst>
          </p:cNvPr>
          <p:cNvSpPr>
            <a:spLocks noGrp="1"/>
          </p:cNvSpPr>
          <p:nvPr>
            <p:ph idx="1"/>
          </p:nvPr>
        </p:nvSpPr>
        <p:spPr>
          <a:xfrm>
            <a:off x="386637" y="1801926"/>
            <a:ext cx="8286750" cy="3155389"/>
          </a:xfrm>
        </p:spPr>
        <p:txBody>
          <a:bodyPr/>
          <a:lstStyle/>
          <a:p>
            <a:pPr marL="342900" indent="-342900">
              <a:buFont typeface="Arial" panose="020B0604020202020204" pitchFamily="34" charset="0"/>
              <a:buChar char="•"/>
            </a:pPr>
            <a:r>
              <a:rPr lang="en-US" dirty="0"/>
              <a:t>Performing a gap analysis between the existing safety basis and 10CFR830</a:t>
            </a:r>
          </a:p>
          <a:p>
            <a:pPr marL="342900" indent="-342900">
              <a:buFont typeface="Arial" panose="020B0604020202020204" pitchFamily="34" charset="0"/>
              <a:buChar char="•"/>
            </a:pPr>
            <a:r>
              <a:rPr lang="en-US" dirty="0"/>
              <a:t>This will form the basis for compensatory measures</a:t>
            </a:r>
          </a:p>
          <a:p>
            <a:pPr marL="342900" indent="-342900">
              <a:buFont typeface="Arial" panose="020B0604020202020204" pitchFamily="34" charset="0"/>
              <a:buChar char="•"/>
            </a:pPr>
            <a:r>
              <a:rPr lang="en-US" dirty="0"/>
              <a:t>Existing Unreviewed Safety Issue (USI) process will be supplemented to have more triggers to engage the process than required by </a:t>
            </a:r>
            <a:r>
              <a:rPr lang="en-US"/>
              <a:t>current procedures.</a:t>
            </a:r>
            <a:endParaRPr lang="en-US" dirty="0"/>
          </a:p>
        </p:txBody>
      </p:sp>
      <p:sp>
        <p:nvSpPr>
          <p:cNvPr id="4" name="Slide Number Placeholder 3">
            <a:extLst>
              <a:ext uri="{FF2B5EF4-FFF2-40B4-BE49-F238E27FC236}">
                <a16:creationId xmlns:a16="http://schemas.microsoft.com/office/drawing/2014/main" id="{070509F8-94E6-4596-8D86-559A6DFE62FE}"/>
              </a:ext>
            </a:extLst>
          </p:cNvPr>
          <p:cNvSpPr>
            <a:spLocks noGrp="1"/>
          </p:cNvSpPr>
          <p:nvPr>
            <p:ph type="sldNum" sz="quarter" idx="4"/>
          </p:nvPr>
        </p:nvSpPr>
        <p:spPr/>
        <p:txBody>
          <a:bodyPr/>
          <a:lstStyle/>
          <a:p>
            <a:fld id="{933A556B-7C63-244D-9B7C-B0EA8042B330}" type="slidenum">
              <a:rPr lang="en-US" smtClean="0"/>
              <a:pPr/>
              <a:t>15</a:t>
            </a:fld>
            <a:endParaRPr lang="en-US" dirty="0"/>
          </a:p>
        </p:txBody>
      </p:sp>
      <p:sp>
        <p:nvSpPr>
          <p:cNvPr id="5" name="TextBox 4">
            <a:extLst>
              <a:ext uri="{FF2B5EF4-FFF2-40B4-BE49-F238E27FC236}">
                <a16:creationId xmlns:a16="http://schemas.microsoft.com/office/drawing/2014/main" id="{0AB4882C-20D8-5B2B-B568-A6AD2432F4D5}"/>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2629903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5995-A2EE-4D80-BF16-0C50249FD2C1}"/>
              </a:ext>
            </a:extLst>
          </p:cNvPr>
          <p:cNvSpPr>
            <a:spLocks noGrp="1"/>
          </p:cNvSpPr>
          <p:nvPr>
            <p:ph type="title"/>
          </p:nvPr>
        </p:nvSpPr>
        <p:spPr>
          <a:xfrm>
            <a:off x="600075" y="401489"/>
            <a:ext cx="7412991" cy="590931"/>
          </a:xfrm>
        </p:spPr>
        <p:txBody>
          <a:bodyPr vert="horz" lIns="91440" tIns="45720" rIns="91440" bIns="45720" rtlCol="0" anchor="ctr">
            <a:noAutofit/>
          </a:bodyPr>
          <a:lstStyle/>
          <a:p>
            <a:r>
              <a:rPr lang="en-US" dirty="0"/>
              <a:t>Conclusion for Nuclear Transition</a:t>
            </a:r>
          </a:p>
        </p:txBody>
      </p:sp>
      <p:sp>
        <p:nvSpPr>
          <p:cNvPr id="3" name="Content Placeholder 2">
            <a:extLst>
              <a:ext uri="{FF2B5EF4-FFF2-40B4-BE49-F238E27FC236}">
                <a16:creationId xmlns:a16="http://schemas.microsoft.com/office/drawing/2014/main" id="{BEBA1004-1593-49DB-B71F-84C24A8FDB6E}"/>
              </a:ext>
            </a:extLst>
          </p:cNvPr>
          <p:cNvSpPr>
            <a:spLocks noGrp="1"/>
          </p:cNvSpPr>
          <p:nvPr>
            <p:ph idx="1"/>
          </p:nvPr>
        </p:nvSpPr>
        <p:spPr>
          <a:xfrm>
            <a:off x="428625" y="1631692"/>
            <a:ext cx="8286750" cy="3750167"/>
          </a:xfrm>
        </p:spPr>
        <p:txBody>
          <a:bodyPr>
            <a:normAutofit lnSpcReduction="10000"/>
          </a:bodyPr>
          <a:lstStyle/>
          <a:p>
            <a:pPr marL="342900" indent="-342900">
              <a:buFont typeface="Arial" panose="020B0604020202020204" pitchFamily="34" charset="0"/>
              <a:buChar char="•"/>
            </a:pPr>
            <a:r>
              <a:rPr lang="en-US" dirty="0"/>
              <a:t>RRPL must transition to operate under nuclear safety rules</a:t>
            </a:r>
          </a:p>
          <a:p>
            <a:pPr marL="342900" indent="-342900">
              <a:buFont typeface="Arial" panose="020B0604020202020204" pitchFamily="34" charset="0"/>
              <a:buChar char="•"/>
            </a:pPr>
            <a:r>
              <a:rPr lang="en-US" dirty="0"/>
              <a:t>BNL is starting the transition.  The first step is the initial hazard categorization.</a:t>
            </a:r>
          </a:p>
          <a:p>
            <a:pPr marL="342900" indent="-342900">
              <a:buFont typeface="Arial" panose="020B0604020202020204" pitchFamily="34" charset="0"/>
              <a:buChar char="•"/>
            </a:pPr>
            <a:r>
              <a:rPr lang="en-US" dirty="0"/>
              <a:t>We show that for the present and near-term future inventory of nuclear material at RRPL will be above Hazard Category 3, and below Hazard Category 2.</a:t>
            </a:r>
          </a:p>
          <a:p>
            <a:pPr marL="342900" indent="-342900">
              <a:buFont typeface="Arial" panose="020B0604020202020204" pitchFamily="34" charset="0"/>
              <a:buChar char="•"/>
            </a:pPr>
            <a:r>
              <a:rPr lang="en-US" dirty="0"/>
              <a:t>RRPL must operate above Haz Cat 3 thresholds to fulfill programmatic requirements.</a:t>
            </a:r>
          </a:p>
          <a:p>
            <a:pPr marL="342900" indent="-342900">
              <a:buFont typeface="Arial" panose="020B0604020202020204" pitchFamily="34" charset="0"/>
              <a:buChar char="•"/>
            </a:pPr>
            <a:r>
              <a:rPr lang="en-US" b="1" dirty="0"/>
              <a:t>The initial hazard categorization is that RRPL should be a Hazard Category 3 nuclear facility.</a:t>
            </a:r>
          </a:p>
        </p:txBody>
      </p:sp>
      <p:sp>
        <p:nvSpPr>
          <p:cNvPr id="4" name="Slide Number Placeholder 3">
            <a:extLst>
              <a:ext uri="{FF2B5EF4-FFF2-40B4-BE49-F238E27FC236}">
                <a16:creationId xmlns:a16="http://schemas.microsoft.com/office/drawing/2014/main" id="{AD2848F7-F880-4888-AA79-AE872DC8DCA9}"/>
              </a:ext>
            </a:extLst>
          </p:cNvPr>
          <p:cNvSpPr>
            <a:spLocks noGrp="1"/>
          </p:cNvSpPr>
          <p:nvPr>
            <p:ph type="sldNum" sz="quarter" idx="4"/>
          </p:nvPr>
        </p:nvSpPr>
        <p:spPr/>
        <p:txBody>
          <a:bodyPr/>
          <a:lstStyle/>
          <a:p>
            <a:fld id="{933A556B-7C63-244D-9B7C-B0EA8042B330}" type="slidenum">
              <a:rPr lang="en-US" smtClean="0"/>
              <a:pPr/>
              <a:t>16</a:t>
            </a:fld>
            <a:endParaRPr lang="en-US" dirty="0"/>
          </a:p>
        </p:txBody>
      </p:sp>
      <p:sp>
        <p:nvSpPr>
          <p:cNvPr id="6" name="TextBox 5">
            <a:extLst>
              <a:ext uri="{FF2B5EF4-FFF2-40B4-BE49-F238E27FC236}">
                <a16:creationId xmlns:a16="http://schemas.microsoft.com/office/drawing/2014/main" id="{BBCEECD4-6446-C94C-6A75-3F3AA701EF2E}"/>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489538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6B6C-770F-444D-91D0-5C1FC0A24CD9}"/>
              </a:ext>
            </a:extLst>
          </p:cNvPr>
          <p:cNvSpPr>
            <a:spLocks noGrp="1"/>
          </p:cNvSpPr>
          <p:nvPr>
            <p:ph type="title"/>
          </p:nvPr>
        </p:nvSpPr>
        <p:spPr>
          <a:xfrm>
            <a:off x="428625" y="358842"/>
            <a:ext cx="8286750" cy="1325563"/>
          </a:xfrm>
        </p:spPr>
        <p:txBody>
          <a:bodyPr vert="horz" lIns="91440" tIns="45720" rIns="91440" bIns="45720" rtlCol="0" anchor="ctr">
            <a:noAutofit/>
          </a:bodyPr>
          <a:lstStyle/>
          <a:p>
            <a:r>
              <a:rPr lang="en-US" dirty="0"/>
              <a:t>Clinical Alpha Radionuclide Producer (CARP)</a:t>
            </a:r>
            <a:br>
              <a:rPr lang="en-US" dirty="0"/>
            </a:br>
            <a:endParaRPr lang="en-US" dirty="0"/>
          </a:p>
        </p:txBody>
      </p:sp>
      <p:sp>
        <p:nvSpPr>
          <p:cNvPr id="4" name="Slide Number Placeholder 3">
            <a:extLst>
              <a:ext uri="{FF2B5EF4-FFF2-40B4-BE49-F238E27FC236}">
                <a16:creationId xmlns:a16="http://schemas.microsoft.com/office/drawing/2014/main" id="{688056B6-F0DF-4BC3-AB08-6EAB7EDB9C39}"/>
              </a:ext>
            </a:extLst>
          </p:cNvPr>
          <p:cNvSpPr>
            <a:spLocks noGrp="1"/>
          </p:cNvSpPr>
          <p:nvPr>
            <p:ph type="sldNum" sz="quarter" idx="4"/>
          </p:nvPr>
        </p:nvSpPr>
        <p:spPr/>
        <p:txBody>
          <a:bodyPr/>
          <a:lstStyle/>
          <a:p>
            <a:fld id="{933A556B-7C63-244D-9B7C-B0EA8042B330}" type="slidenum">
              <a:rPr lang="en-US" smtClean="0"/>
              <a:pPr/>
              <a:t>17</a:t>
            </a:fld>
            <a:endParaRPr lang="en-US" sz="750" dirty="0"/>
          </a:p>
        </p:txBody>
      </p:sp>
      <p:sp>
        <p:nvSpPr>
          <p:cNvPr id="6" name="TextBox 5">
            <a:extLst>
              <a:ext uri="{FF2B5EF4-FFF2-40B4-BE49-F238E27FC236}">
                <a16:creationId xmlns:a16="http://schemas.microsoft.com/office/drawing/2014/main" id="{712526F2-6393-49E2-B7A5-8FBF29662F38}"/>
              </a:ext>
            </a:extLst>
          </p:cNvPr>
          <p:cNvSpPr txBox="1"/>
          <p:nvPr/>
        </p:nvSpPr>
        <p:spPr>
          <a:xfrm>
            <a:off x="586740" y="1482400"/>
            <a:ext cx="7688580" cy="5016758"/>
          </a:xfrm>
          <a:prstGeom prst="rect">
            <a:avLst/>
          </a:prstGeom>
          <a:noFill/>
        </p:spPr>
        <p:txBody>
          <a:bodyPr wrap="square" rtlCol="0">
            <a:spAutoFit/>
          </a:bodyPr>
          <a:lstStyle/>
          <a:p>
            <a:pPr marL="171450" indent="-171450" algn="just">
              <a:buFont typeface="Arial" panose="020B0604020202020204" pitchFamily="34" charset="0"/>
              <a:buChar char="•"/>
            </a:pPr>
            <a:r>
              <a:rPr lang="en-US" sz="2000" dirty="0">
                <a:cs typeface="Arial" panose="020B0604020202020204" pitchFamily="34" charset="0"/>
              </a:rPr>
              <a:t>Current facilities at Brookhaven National Laboratory (BNL) cannot accept or process Curie quantities of isotopes, but Curie levels of production will be needed to support clinical trials and FDA-approved drugs. </a:t>
            </a:r>
          </a:p>
          <a:p>
            <a:pPr marL="171450" indent="-171450" algn="just">
              <a:buFont typeface="Arial" panose="020B0604020202020204" pitchFamily="34" charset="0"/>
              <a:buChar char="•"/>
            </a:pPr>
            <a:r>
              <a:rPr lang="en-US" sz="2000" dirty="0">
                <a:cs typeface="Arial" panose="020B0604020202020204" pitchFamily="34" charset="0"/>
              </a:rPr>
              <a:t>Year-round supply of Curie quantities of actinium-225 (Ac-225) is needed and is not currently available. </a:t>
            </a:r>
          </a:p>
          <a:p>
            <a:pPr marL="171450" indent="-171450" algn="just">
              <a:buFont typeface="Arial" panose="020B0604020202020204" pitchFamily="34" charset="0"/>
              <a:buChar char="•"/>
            </a:pPr>
            <a:r>
              <a:rPr lang="en-US" sz="2000" dirty="0">
                <a:cs typeface="Arial" panose="020B0604020202020204" pitchFamily="34" charset="0"/>
              </a:rPr>
              <a:t>The radioactive inventory of Curie-level targets will require processing under the DOE nuclear facility Orders and regulations. </a:t>
            </a:r>
          </a:p>
          <a:p>
            <a:pPr marL="171450" indent="-171450" algn="just">
              <a:buFont typeface="Arial" panose="020B0604020202020204" pitchFamily="34" charset="0"/>
              <a:buChar char="•"/>
            </a:pPr>
            <a:r>
              <a:rPr lang="en-US" sz="2000" dirty="0">
                <a:cs typeface="Arial" panose="020B0604020202020204" pitchFamily="34" charset="0"/>
              </a:rPr>
              <a:t>The legacy production facilities currently utilized by the BNL Isotope Production program were not designed to meet the regulatory requirements of Hazardous Category 3 (Haz Cat 3) nuclear facilities that will be needed to process the Curie-level thorium targets to meet the projected demand for hundreds of Curies of Ac-225.</a:t>
            </a:r>
          </a:p>
          <a:p>
            <a:pPr marL="171450" indent="-171450" algn="l">
              <a:buFont typeface="Arial" panose="020B0604020202020204" pitchFamily="34" charset="0"/>
              <a:buChar char="•"/>
            </a:pPr>
            <a:endParaRPr lang="en-US" sz="2000" dirty="0">
              <a:cs typeface="Arial" panose="020B0604020202020204" pitchFamily="34" charset="0"/>
            </a:endParaRPr>
          </a:p>
        </p:txBody>
      </p:sp>
      <p:sp>
        <p:nvSpPr>
          <p:cNvPr id="7" name="TextBox 6">
            <a:extLst>
              <a:ext uri="{FF2B5EF4-FFF2-40B4-BE49-F238E27FC236}">
                <a16:creationId xmlns:a16="http://schemas.microsoft.com/office/drawing/2014/main" id="{B2635EF0-7878-C215-6391-E9D9F547875C}"/>
              </a:ext>
            </a:extLst>
          </p:cNvPr>
          <p:cNvSpPr txBox="1"/>
          <p:nvPr/>
        </p:nvSpPr>
        <p:spPr>
          <a:xfrm>
            <a:off x="3628860" y="6281611"/>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1662628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45FE0F-B810-474F-A74E-279F82F54756}"/>
              </a:ext>
            </a:extLst>
          </p:cNvPr>
          <p:cNvSpPr>
            <a:spLocks noGrp="1"/>
          </p:cNvSpPr>
          <p:nvPr>
            <p:ph type="sldNum" sz="quarter" idx="4"/>
          </p:nvPr>
        </p:nvSpPr>
        <p:spPr/>
        <p:txBody>
          <a:bodyPr/>
          <a:lstStyle/>
          <a:p>
            <a:fld id="{933A556B-7C63-244D-9B7C-B0EA8042B330}" type="slidenum">
              <a:rPr lang="en-US" smtClean="0"/>
              <a:pPr/>
              <a:t>18</a:t>
            </a:fld>
            <a:endParaRPr lang="en-US" sz="750" dirty="0"/>
          </a:p>
        </p:txBody>
      </p:sp>
      <p:pic>
        <p:nvPicPr>
          <p:cNvPr id="5" name="Content Placeholder 4">
            <a:extLst>
              <a:ext uri="{FF2B5EF4-FFF2-40B4-BE49-F238E27FC236}">
                <a16:creationId xmlns:a16="http://schemas.microsoft.com/office/drawing/2014/main" id="{43C752A0-E40A-4D99-8EEF-9DB3AED51AD4}"/>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1581" y="443698"/>
            <a:ext cx="7933810" cy="4519235"/>
          </a:xfrm>
          <a:prstGeom prst="rect">
            <a:avLst/>
          </a:prstGeom>
        </p:spPr>
      </p:pic>
      <p:sp>
        <p:nvSpPr>
          <p:cNvPr id="6" name="TextBox 5">
            <a:extLst>
              <a:ext uri="{FF2B5EF4-FFF2-40B4-BE49-F238E27FC236}">
                <a16:creationId xmlns:a16="http://schemas.microsoft.com/office/drawing/2014/main" id="{6910F601-20DC-4223-9209-0376E0EE34E3}"/>
              </a:ext>
            </a:extLst>
          </p:cNvPr>
          <p:cNvSpPr txBox="1"/>
          <p:nvPr/>
        </p:nvSpPr>
        <p:spPr>
          <a:xfrm>
            <a:off x="642802" y="5187331"/>
            <a:ext cx="7571368" cy="923330"/>
          </a:xfrm>
          <a:prstGeom prst="rect">
            <a:avLst/>
          </a:prstGeom>
          <a:noFill/>
        </p:spPr>
        <p:txBody>
          <a:bodyPr wrap="none" rtlCol="0">
            <a:spAutoFit/>
          </a:bodyPr>
          <a:lstStyle/>
          <a:p>
            <a:r>
              <a:rPr lang="en-US" sz="1800" i="1" dirty="0">
                <a:solidFill>
                  <a:srgbClr val="002060"/>
                </a:solidFill>
                <a:effectLst/>
                <a:latin typeface="Arial" panose="020B0604020202020204" pitchFamily="34" charset="0"/>
                <a:ea typeface="Arial" panose="020B0604020202020204" pitchFamily="34" charset="0"/>
              </a:rPr>
              <a:t>Aerial view of the BNL MIRP complex with following facilities indicated – </a:t>
            </a:r>
          </a:p>
          <a:p>
            <a:r>
              <a:rPr lang="en-US" sz="1800" i="1" dirty="0">
                <a:solidFill>
                  <a:srgbClr val="002060"/>
                </a:solidFill>
                <a:effectLst/>
                <a:latin typeface="Arial" panose="020B0604020202020204" pitchFamily="34" charset="0"/>
                <a:ea typeface="Arial" panose="020B0604020202020204" pitchFamily="34" charset="0"/>
              </a:rPr>
              <a:t>Cyclotron (Building 901), LINAC (930), RRPL (housed in Building 801), </a:t>
            </a:r>
          </a:p>
          <a:p>
            <a:r>
              <a:rPr lang="en-US" sz="1800" i="1" dirty="0">
                <a:solidFill>
                  <a:srgbClr val="002060"/>
                </a:solidFill>
                <a:effectLst/>
                <a:latin typeface="Arial" panose="020B0604020202020204" pitchFamily="34" charset="0"/>
                <a:ea typeface="Arial" panose="020B0604020202020204" pitchFamily="34" charset="0"/>
              </a:rPr>
              <a:t>proposed CARP(building 870) and BLIP (in 931)</a:t>
            </a:r>
            <a:endParaRPr lang="en-US" dirty="0"/>
          </a:p>
        </p:txBody>
      </p:sp>
      <p:sp>
        <p:nvSpPr>
          <p:cNvPr id="8" name="TextBox 7">
            <a:extLst>
              <a:ext uri="{FF2B5EF4-FFF2-40B4-BE49-F238E27FC236}">
                <a16:creationId xmlns:a16="http://schemas.microsoft.com/office/drawing/2014/main" id="{A71DFC65-81AF-4C06-8D2E-F6C0D0B39B8C}"/>
              </a:ext>
            </a:extLst>
          </p:cNvPr>
          <p:cNvSpPr txBox="1"/>
          <p:nvPr/>
        </p:nvSpPr>
        <p:spPr>
          <a:xfrm>
            <a:off x="3335491" y="6357979"/>
            <a:ext cx="2185990" cy="400110"/>
          </a:xfrm>
          <a:prstGeom prst="rect">
            <a:avLst/>
          </a:prstGeom>
          <a:noFill/>
        </p:spPr>
        <p:txBody>
          <a:bodyPr wrap="square" rtlCol="0">
            <a:spAutoFit/>
          </a:bodyPr>
          <a:lstStyle/>
          <a:p>
            <a:pPr algn="ctr"/>
            <a:r>
              <a:rPr lang="en-US" sz="2000" dirty="0">
                <a:solidFill>
                  <a:srgbClr val="FF0000"/>
                </a:solidFill>
              </a:rPr>
              <a:t>Official Use Only</a:t>
            </a:r>
          </a:p>
        </p:txBody>
      </p:sp>
    </p:spTree>
    <p:extLst>
      <p:ext uri="{BB962C8B-B14F-4D97-AF65-F5344CB8AC3E}">
        <p14:creationId xmlns:p14="http://schemas.microsoft.com/office/powerpoint/2010/main" val="1564739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79DC-CE1C-4307-B00E-672D803B2B03}"/>
              </a:ext>
            </a:extLst>
          </p:cNvPr>
          <p:cNvSpPr>
            <a:spLocks noGrp="1"/>
          </p:cNvSpPr>
          <p:nvPr>
            <p:ph type="title"/>
          </p:nvPr>
        </p:nvSpPr>
        <p:spPr>
          <a:xfrm>
            <a:off x="666472" y="4563895"/>
            <a:ext cx="3831754" cy="1777829"/>
          </a:xfrm>
        </p:spPr>
        <p:txBody>
          <a:bodyPr vert="horz" lIns="91440" tIns="45720" rIns="91440" bIns="45720" rtlCol="0" anchor="ctr">
            <a:normAutofit fontScale="90000"/>
          </a:bodyPr>
          <a:lstStyle/>
          <a:p>
            <a:pPr>
              <a:lnSpc>
                <a:spcPct val="90000"/>
              </a:lnSpc>
            </a:pPr>
            <a:r>
              <a:rPr lang="en-US" sz="3500" dirty="0"/>
              <a:t>Repurposing Former HC3 Facility, Bldg. 870</a:t>
            </a:r>
            <a:endParaRPr lang="en-US" sz="3500" kern="1200" dirty="0">
              <a:latin typeface="+mj-lt"/>
              <a:ea typeface="+mj-ea"/>
              <a:cs typeface="+mj-cs"/>
            </a:endParaRPr>
          </a:p>
        </p:txBody>
      </p:sp>
      <p:pic>
        <p:nvPicPr>
          <p:cNvPr id="5" name="Content Placeholder 4">
            <a:extLst>
              <a:ext uri="{FF2B5EF4-FFF2-40B4-BE49-F238E27FC236}">
                <a16:creationId xmlns:a16="http://schemas.microsoft.com/office/drawing/2014/main" id="{69696A3D-82B7-44F0-8813-17E5FF417841}"/>
              </a:ext>
            </a:extLst>
          </p:cNvPr>
          <p:cNvPicPr>
            <a:picLocks noGrp="1" noChangeAspect="1"/>
          </p:cNvPicPr>
          <p:nvPr>
            <p:ph sz="half" idx="1"/>
          </p:nvPr>
        </p:nvPicPr>
        <p:blipFill rotWithShape="1">
          <a:blip r:embed="rId2"/>
          <a:srcRect r="4" b="529"/>
          <a:stretch/>
        </p:blipFill>
        <p:spPr>
          <a:xfrm>
            <a:off x="20" y="10"/>
            <a:ext cx="4498207" cy="4306823"/>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p:spPr>
      </p:pic>
      <p:pic>
        <p:nvPicPr>
          <p:cNvPr id="6" name="Picture 5">
            <a:extLst>
              <a:ext uri="{FF2B5EF4-FFF2-40B4-BE49-F238E27FC236}">
                <a16:creationId xmlns:a16="http://schemas.microsoft.com/office/drawing/2014/main" id="{3875AC2D-CEB7-4E7B-A1AF-C3587EEE978F}"/>
              </a:ext>
            </a:extLst>
          </p:cNvPr>
          <p:cNvPicPr>
            <a:picLocks noChangeAspect="1"/>
          </p:cNvPicPr>
          <p:nvPr/>
        </p:nvPicPr>
        <p:blipFill rotWithShape="1">
          <a:blip r:embed="rId3"/>
          <a:srcRect l="17026" r="2437"/>
          <a:stretch/>
        </p:blipFill>
        <p:spPr>
          <a:xfrm>
            <a:off x="4632326" y="10"/>
            <a:ext cx="4511674" cy="4299555"/>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p:spPr>
      </p:pic>
      <p:sp>
        <p:nvSpPr>
          <p:cNvPr id="4" name="Content Placeholder 3">
            <a:extLst>
              <a:ext uri="{FF2B5EF4-FFF2-40B4-BE49-F238E27FC236}">
                <a16:creationId xmlns:a16="http://schemas.microsoft.com/office/drawing/2014/main" id="{F743F654-7E7E-41AD-88BC-55EE316DC528}"/>
              </a:ext>
            </a:extLst>
          </p:cNvPr>
          <p:cNvSpPr>
            <a:spLocks noGrp="1"/>
          </p:cNvSpPr>
          <p:nvPr>
            <p:ph sz="half" idx="2"/>
          </p:nvPr>
        </p:nvSpPr>
        <p:spPr>
          <a:xfrm>
            <a:off x="4643832" y="4571423"/>
            <a:ext cx="3906408" cy="1770300"/>
          </a:xfrm>
        </p:spPr>
        <p:txBody>
          <a:bodyPr vert="horz" lIns="91440" tIns="45720" rIns="91440" bIns="45720" rtlCol="0" anchor="ctr">
            <a:normAutofit lnSpcReduction="10000"/>
          </a:bodyPr>
          <a:lstStyle/>
          <a:p>
            <a:pPr>
              <a:lnSpc>
                <a:spcPct val="90000"/>
              </a:lnSpc>
            </a:pPr>
            <a:r>
              <a:rPr lang="en-US" sz="1600" dirty="0"/>
              <a:t>Waste management Facility was designed as a Haz Cat-3 facility and has two bays that we could add hot cells.</a:t>
            </a:r>
          </a:p>
          <a:p>
            <a:pPr>
              <a:lnSpc>
                <a:spcPct val="90000"/>
              </a:lnSpc>
            </a:pPr>
            <a:r>
              <a:rPr lang="en-US" sz="1600" dirty="0"/>
              <a:t>New building originally built for mixed waste not used has a number of bays and a lab allowing for hot cell installation.</a:t>
            </a:r>
          </a:p>
        </p:txBody>
      </p:sp>
      <p:sp>
        <p:nvSpPr>
          <p:cNvPr id="3" name="Slide Number Placeholder 2">
            <a:extLst>
              <a:ext uri="{FF2B5EF4-FFF2-40B4-BE49-F238E27FC236}">
                <a16:creationId xmlns:a16="http://schemas.microsoft.com/office/drawing/2014/main" id="{A38E3D10-BBB9-4AA6-9CCB-345DFFC1DE65}"/>
              </a:ext>
            </a:extLst>
          </p:cNvPr>
          <p:cNvSpPr>
            <a:spLocks noGrp="1"/>
          </p:cNvSpPr>
          <p:nvPr>
            <p:ph type="sldNum" sz="quarter" idx="4"/>
          </p:nvPr>
        </p:nvSpPr>
        <p:spPr/>
        <p:txBody>
          <a:bodyPr/>
          <a:lstStyle/>
          <a:p>
            <a:fld id="{933A556B-7C63-244D-9B7C-B0EA8042B330}" type="slidenum">
              <a:rPr lang="en-US" smtClean="0"/>
              <a:pPr/>
              <a:t>19</a:t>
            </a:fld>
            <a:endParaRPr lang="en-US" sz="750" dirty="0"/>
          </a:p>
        </p:txBody>
      </p:sp>
      <p:sp>
        <p:nvSpPr>
          <p:cNvPr id="9" name="TextBox 8">
            <a:extLst>
              <a:ext uri="{FF2B5EF4-FFF2-40B4-BE49-F238E27FC236}">
                <a16:creationId xmlns:a16="http://schemas.microsoft.com/office/drawing/2014/main" id="{5D8D46EA-5C78-4E09-9F00-5215A8FFC114}"/>
              </a:ext>
            </a:extLst>
          </p:cNvPr>
          <p:cNvSpPr txBox="1"/>
          <p:nvPr/>
        </p:nvSpPr>
        <p:spPr>
          <a:xfrm>
            <a:off x="6958010" y="-23776"/>
            <a:ext cx="2185990" cy="400110"/>
          </a:xfrm>
          <a:prstGeom prst="rect">
            <a:avLst/>
          </a:prstGeom>
          <a:noFill/>
        </p:spPr>
        <p:txBody>
          <a:bodyPr wrap="square" rtlCol="0">
            <a:spAutoFit/>
          </a:bodyPr>
          <a:lstStyle/>
          <a:p>
            <a:pPr algn="ctr"/>
            <a:r>
              <a:rPr lang="en-US" sz="2000" dirty="0">
                <a:solidFill>
                  <a:srgbClr val="FF0000"/>
                </a:solidFill>
              </a:rPr>
              <a:t>Official Use Only</a:t>
            </a:r>
          </a:p>
        </p:txBody>
      </p:sp>
      <p:sp>
        <p:nvSpPr>
          <p:cNvPr id="7" name="TextBox 6">
            <a:extLst>
              <a:ext uri="{FF2B5EF4-FFF2-40B4-BE49-F238E27FC236}">
                <a16:creationId xmlns:a16="http://schemas.microsoft.com/office/drawing/2014/main" id="{2AAA7487-CEAE-39E3-0E07-8B0584FAF41F}"/>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21538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F1E2-BCA6-31D5-EAC9-0EC7FDC7CE9C}"/>
              </a:ext>
            </a:extLst>
          </p:cNvPr>
          <p:cNvSpPr>
            <a:spLocks noGrp="1"/>
          </p:cNvSpPr>
          <p:nvPr>
            <p:ph type="title"/>
          </p:nvPr>
        </p:nvSpPr>
        <p:spPr/>
        <p:txBody>
          <a:bodyPr vert="horz" lIns="91440" tIns="45720" rIns="91440" bIns="45720" rtlCol="0" anchor="ctr">
            <a:noAutofit/>
          </a:bodyPr>
          <a:lstStyle/>
          <a:p>
            <a:r>
              <a:rPr lang="en-US" dirty="0"/>
              <a:t>Outline</a:t>
            </a:r>
          </a:p>
        </p:txBody>
      </p:sp>
      <p:sp>
        <p:nvSpPr>
          <p:cNvPr id="3" name="Content Placeholder 2">
            <a:extLst>
              <a:ext uri="{FF2B5EF4-FFF2-40B4-BE49-F238E27FC236}">
                <a16:creationId xmlns:a16="http://schemas.microsoft.com/office/drawing/2014/main" id="{885322BD-2385-2608-330A-308645928BFB}"/>
              </a:ext>
            </a:extLst>
          </p:cNvPr>
          <p:cNvSpPr>
            <a:spLocks noGrp="1"/>
          </p:cNvSpPr>
          <p:nvPr>
            <p:ph idx="1"/>
          </p:nvPr>
        </p:nvSpPr>
        <p:spPr/>
        <p:txBody>
          <a:bodyPr/>
          <a:lstStyle/>
          <a:p>
            <a:r>
              <a:rPr lang="en-US" dirty="0"/>
              <a:t>Overview of Isotope Program at BNL</a:t>
            </a:r>
          </a:p>
          <a:p>
            <a:pPr marL="342900" indent="-342900">
              <a:buFont typeface="Wingdings" panose="05000000000000000000" pitchFamily="2" charset="2"/>
              <a:buChar char="Ø"/>
            </a:pPr>
            <a:r>
              <a:rPr lang="en-US" dirty="0"/>
              <a:t>Strategic plan overview for nuclear facilities</a:t>
            </a:r>
          </a:p>
          <a:p>
            <a:pPr marL="342900" indent="-342900">
              <a:buFont typeface="Wingdings" panose="05000000000000000000" pitchFamily="2" charset="2"/>
              <a:buChar char="Ø"/>
            </a:pPr>
            <a:r>
              <a:rPr lang="en-US" dirty="0"/>
              <a:t>Update on RRPL transition to nuclear order</a:t>
            </a:r>
          </a:p>
          <a:p>
            <a:pPr marL="342900" indent="-342900">
              <a:buFont typeface="Wingdings" panose="05000000000000000000" pitchFamily="2" charset="2"/>
              <a:buChar char="Ø"/>
            </a:pPr>
            <a:r>
              <a:rPr lang="en-US" dirty="0"/>
              <a:t>CARP Plans</a:t>
            </a:r>
          </a:p>
          <a:p>
            <a:pPr marL="685800" lvl="1" indent="-342900">
              <a:buFont typeface="Wingdings" panose="05000000000000000000" pitchFamily="2" charset="2"/>
              <a:buChar char="Ø"/>
            </a:pPr>
            <a:r>
              <a:rPr lang="en-US" dirty="0"/>
              <a:t>Near term (FY2023) Project Plan and Status</a:t>
            </a:r>
          </a:p>
          <a:p>
            <a:pPr marL="685800" lvl="1" indent="-342900">
              <a:buFont typeface="Wingdings" panose="05000000000000000000" pitchFamily="2" charset="2"/>
              <a:buChar char="Ø"/>
            </a:pPr>
            <a:r>
              <a:rPr lang="en-US" dirty="0"/>
              <a:t>Long Term Plan</a:t>
            </a:r>
          </a:p>
          <a:p>
            <a:pPr marL="685800" lvl="1" indent="-342900">
              <a:buFont typeface="Wingdings" panose="05000000000000000000" pitchFamily="2" charset="2"/>
              <a:buChar char="Ø"/>
            </a:pPr>
            <a:r>
              <a:rPr lang="en-US" dirty="0"/>
              <a:t>Waste Management</a:t>
            </a:r>
          </a:p>
          <a:p>
            <a:pPr marL="685800" lvl="1" indent="-342900">
              <a:buFont typeface="Wingdings" panose="05000000000000000000" pitchFamily="2" charset="2"/>
              <a:buChar char="Ø"/>
            </a:pPr>
            <a:r>
              <a:rPr lang="en-US" dirty="0"/>
              <a:t>Transportation</a:t>
            </a:r>
          </a:p>
          <a:p>
            <a:pPr marL="685800" lvl="1" indent="-342900">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39C698CF-D14B-F2F8-A95F-28801C96457E}"/>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sp>
        <p:nvSpPr>
          <p:cNvPr id="6" name="TextBox 5">
            <a:extLst>
              <a:ext uri="{FF2B5EF4-FFF2-40B4-BE49-F238E27FC236}">
                <a16:creationId xmlns:a16="http://schemas.microsoft.com/office/drawing/2014/main" id="{A192E4A2-025B-B435-E2F0-3459775C4406}"/>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312660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6B6C-770F-444D-91D0-5C1FC0A24CD9}"/>
              </a:ext>
            </a:extLst>
          </p:cNvPr>
          <p:cNvSpPr>
            <a:spLocks noGrp="1"/>
          </p:cNvSpPr>
          <p:nvPr>
            <p:ph type="title"/>
          </p:nvPr>
        </p:nvSpPr>
        <p:spPr>
          <a:xfrm>
            <a:off x="489585" y="176279"/>
            <a:ext cx="8286750" cy="1325563"/>
          </a:xfrm>
        </p:spPr>
        <p:txBody>
          <a:bodyPr vert="horz" lIns="91440" tIns="45720" rIns="91440" bIns="45720" rtlCol="0" anchor="ctr">
            <a:noAutofit/>
          </a:bodyPr>
          <a:lstStyle/>
          <a:p>
            <a:r>
              <a:rPr lang="en-US" dirty="0"/>
              <a:t>Clinical Alpha Radionuclide Producer (CARP)</a:t>
            </a:r>
            <a:br>
              <a:rPr lang="en-US" dirty="0"/>
            </a:br>
            <a:endParaRPr lang="en-US" dirty="0"/>
          </a:p>
        </p:txBody>
      </p:sp>
      <p:sp>
        <p:nvSpPr>
          <p:cNvPr id="4" name="Slide Number Placeholder 3">
            <a:extLst>
              <a:ext uri="{FF2B5EF4-FFF2-40B4-BE49-F238E27FC236}">
                <a16:creationId xmlns:a16="http://schemas.microsoft.com/office/drawing/2014/main" id="{688056B6-F0DF-4BC3-AB08-6EAB7EDB9C39}"/>
              </a:ext>
            </a:extLst>
          </p:cNvPr>
          <p:cNvSpPr>
            <a:spLocks noGrp="1"/>
          </p:cNvSpPr>
          <p:nvPr>
            <p:ph type="sldNum" sz="quarter" idx="4"/>
          </p:nvPr>
        </p:nvSpPr>
        <p:spPr/>
        <p:txBody>
          <a:bodyPr/>
          <a:lstStyle/>
          <a:p>
            <a:fld id="{933A556B-7C63-244D-9B7C-B0EA8042B330}" type="slidenum">
              <a:rPr lang="en-US" smtClean="0"/>
              <a:pPr/>
              <a:t>20</a:t>
            </a:fld>
            <a:endParaRPr lang="en-US" sz="750" dirty="0"/>
          </a:p>
        </p:txBody>
      </p:sp>
      <p:sp>
        <p:nvSpPr>
          <p:cNvPr id="6" name="TextBox 5">
            <a:extLst>
              <a:ext uri="{FF2B5EF4-FFF2-40B4-BE49-F238E27FC236}">
                <a16:creationId xmlns:a16="http://schemas.microsoft.com/office/drawing/2014/main" id="{712526F2-6393-49E2-B7A5-8FBF29662F38}"/>
              </a:ext>
            </a:extLst>
          </p:cNvPr>
          <p:cNvSpPr txBox="1"/>
          <p:nvPr/>
        </p:nvSpPr>
        <p:spPr>
          <a:xfrm>
            <a:off x="586740" y="1173018"/>
            <a:ext cx="8286750" cy="5632311"/>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cs typeface="Arial" panose="020B0604020202020204" pitchFamily="34" charset="0"/>
              </a:rPr>
              <a:t>The existing Building 870 </a:t>
            </a:r>
            <a:r>
              <a:rPr lang="en-US" sz="2000" dirty="0"/>
              <a:t>was designed and operated as a Haz Cat-3 non-reactor nuclear facility that previously was used for mixed waste storage.</a:t>
            </a:r>
          </a:p>
          <a:p>
            <a:pPr marL="285750" lvl="0" indent="-285750">
              <a:buFont typeface="Arial" panose="020B0604020202020204" pitchFamily="34" charset="0"/>
              <a:buChar char="•"/>
            </a:pPr>
            <a:r>
              <a:rPr lang="en-US" sz="2000" dirty="0"/>
              <a:t>The facility was re-designated as a ‘radiological facility’ in 2008, can be re-configured, and modified, to support the hot cells and Ac-225 production. </a:t>
            </a:r>
          </a:p>
          <a:p>
            <a:pPr marL="285750" lvl="0" indent="-285750">
              <a:buFont typeface="Arial" panose="020B0604020202020204" pitchFamily="34" charset="0"/>
              <a:buChar char="•"/>
            </a:pPr>
            <a:r>
              <a:rPr lang="en-US" sz="2000" dirty="0"/>
              <a:t>The new facility would be designed, and operated, to fully conform to the nuclear orders and regulations.</a:t>
            </a:r>
          </a:p>
          <a:p>
            <a:pPr marL="285750" lvl="0" indent="-285750">
              <a:buFont typeface="Arial" panose="020B0604020202020204" pitchFamily="34" charset="0"/>
              <a:buChar char="•"/>
            </a:pPr>
            <a:r>
              <a:rPr lang="en-US" sz="2000" dirty="0">
                <a:cs typeface="Arial" panose="020B0604020202020204" pitchFamily="34" charset="0"/>
              </a:rPr>
              <a:t>The building will be outfitted with modular hot cells, glove boxes, and laboratory equipment.</a:t>
            </a:r>
          </a:p>
          <a:p>
            <a:pPr marL="285750" lvl="0" indent="-285750">
              <a:buFont typeface="Arial" panose="020B0604020202020204" pitchFamily="34" charset="0"/>
              <a:buChar char="•"/>
            </a:pPr>
            <a:r>
              <a:rPr lang="en-US" sz="2000" dirty="0">
                <a:cs typeface="Arial" panose="020B0604020202020204" pitchFamily="34" charset="0"/>
              </a:rPr>
              <a:t>The hot cells would be constructed of concrete or equivalent shielding with an outer layer of steel.</a:t>
            </a:r>
          </a:p>
          <a:p>
            <a:pPr marL="285750" lvl="0" indent="-285750">
              <a:buFont typeface="Arial" panose="020B0604020202020204" pitchFamily="34" charset="0"/>
              <a:buChar char="•"/>
            </a:pPr>
            <a:r>
              <a:rPr lang="en-US" sz="2000" dirty="0">
                <a:cs typeface="Arial" panose="020B0604020202020204" pitchFamily="34" charset="0"/>
              </a:rPr>
              <a:t>There would be two production lines (north and south) for redundancy in the event that one production line is down for maintenance and/or repair.</a:t>
            </a:r>
          </a:p>
          <a:p>
            <a:pPr marL="285750" lvl="0" indent="-285750">
              <a:buFont typeface="Arial" panose="020B0604020202020204" pitchFamily="34" charset="0"/>
              <a:buChar char="•"/>
            </a:pPr>
            <a:r>
              <a:rPr lang="en-US" sz="2000" dirty="0">
                <a:cs typeface="Arial" panose="020B0604020202020204" pitchFamily="34" charset="0"/>
              </a:rPr>
              <a:t>The hot cells would have the capability of interfacing with horizontal and vertical casks. </a:t>
            </a:r>
          </a:p>
          <a:p>
            <a:pPr marL="285750" lvl="0" indent="-285750">
              <a:buFont typeface="Arial" panose="020B0604020202020204" pitchFamily="34" charset="0"/>
              <a:buChar char="•"/>
            </a:pPr>
            <a:endParaRPr lang="en-US" sz="2000" dirty="0">
              <a:cs typeface="Arial" panose="020B0604020202020204" pitchFamily="34" charset="0"/>
            </a:endParaRPr>
          </a:p>
        </p:txBody>
      </p:sp>
      <p:sp>
        <p:nvSpPr>
          <p:cNvPr id="7" name="TextBox 6">
            <a:extLst>
              <a:ext uri="{FF2B5EF4-FFF2-40B4-BE49-F238E27FC236}">
                <a16:creationId xmlns:a16="http://schemas.microsoft.com/office/drawing/2014/main" id="{54C37DC2-D3AD-9D61-9A8F-1321401CC6F2}"/>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1335465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CC39-930D-DB64-84E6-329E794ED33C}"/>
              </a:ext>
            </a:extLst>
          </p:cNvPr>
          <p:cNvSpPr>
            <a:spLocks noGrp="1"/>
          </p:cNvSpPr>
          <p:nvPr>
            <p:ph type="title"/>
          </p:nvPr>
        </p:nvSpPr>
        <p:spPr>
          <a:xfrm>
            <a:off x="428625" y="152785"/>
            <a:ext cx="8286750" cy="1325563"/>
          </a:xfrm>
        </p:spPr>
        <p:txBody>
          <a:bodyPr vert="horz" lIns="91440" tIns="45720" rIns="91440" bIns="45720" rtlCol="0" anchor="ctr">
            <a:noAutofit/>
          </a:bodyPr>
          <a:lstStyle/>
          <a:p>
            <a:r>
              <a:rPr lang="en-US" dirty="0"/>
              <a:t>Near Term Plan</a:t>
            </a:r>
          </a:p>
        </p:txBody>
      </p:sp>
      <p:sp>
        <p:nvSpPr>
          <p:cNvPr id="3" name="Content Placeholder 2">
            <a:extLst>
              <a:ext uri="{FF2B5EF4-FFF2-40B4-BE49-F238E27FC236}">
                <a16:creationId xmlns:a16="http://schemas.microsoft.com/office/drawing/2014/main" id="{6FFD6510-4CE5-5C16-BE74-B0595F11D33A}"/>
              </a:ext>
            </a:extLst>
          </p:cNvPr>
          <p:cNvSpPr>
            <a:spLocks noGrp="1"/>
          </p:cNvSpPr>
          <p:nvPr>
            <p:ph idx="1"/>
          </p:nvPr>
        </p:nvSpPr>
        <p:spPr/>
        <p:txBody>
          <a:bodyPr>
            <a:normAutofit fontScale="85000" lnSpcReduction="20000"/>
          </a:bodyPr>
          <a:lstStyle/>
          <a:p>
            <a:pPr marL="342900" indent="-342900">
              <a:buFont typeface="Wingdings" panose="05000000000000000000" pitchFamily="2" charset="2"/>
              <a:buChar char="Ø"/>
            </a:pPr>
            <a:r>
              <a:rPr lang="en-US" dirty="0"/>
              <a:t>NEPA form to inform environmental analysis </a:t>
            </a:r>
          </a:p>
          <a:p>
            <a:pPr marL="342900" indent="-342900">
              <a:buFont typeface="Wingdings" panose="05000000000000000000" pitchFamily="2" charset="2"/>
              <a:buChar char="Ø"/>
            </a:pPr>
            <a:r>
              <a:rPr lang="en-US" dirty="0"/>
              <a:t>Define SDIT team</a:t>
            </a:r>
          </a:p>
          <a:p>
            <a:pPr marL="342900" indent="-342900">
              <a:buFont typeface="Wingdings" panose="05000000000000000000" pitchFamily="2" charset="2"/>
              <a:buChar char="Ø"/>
            </a:pPr>
            <a:r>
              <a:rPr lang="en-US" dirty="0"/>
              <a:t>Rollup budget </a:t>
            </a:r>
          </a:p>
          <a:p>
            <a:pPr marL="342900" indent="-342900">
              <a:buFont typeface="Wingdings" panose="05000000000000000000" pitchFamily="2" charset="2"/>
              <a:buChar char="Ø"/>
            </a:pPr>
            <a:r>
              <a:rPr lang="en-US" dirty="0"/>
              <a:t>Define the Work – Process 10’s of Ci of Ac-225</a:t>
            </a:r>
          </a:p>
          <a:p>
            <a:pPr marL="342900" indent="-342900">
              <a:buFont typeface="Wingdings" panose="05000000000000000000" pitchFamily="2" charset="2"/>
              <a:buChar char="Ø"/>
            </a:pPr>
            <a:r>
              <a:rPr lang="en-US" dirty="0"/>
              <a:t>Analyze the hazards – 5, 100 g targets of Th from BLIP year-round processing</a:t>
            </a:r>
          </a:p>
          <a:p>
            <a:pPr marL="342900" indent="-342900">
              <a:buFont typeface="Wingdings" panose="05000000000000000000" pitchFamily="2" charset="2"/>
              <a:buChar char="Ø"/>
            </a:pPr>
            <a:r>
              <a:rPr lang="en-US" dirty="0"/>
              <a:t>Establish the controls</a:t>
            </a:r>
          </a:p>
          <a:p>
            <a:pPr marL="342900" indent="-342900">
              <a:buFont typeface="Wingdings" panose="05000000000000000000" pitchFamily="2" charset="2"/>
              <a:buChar char="Ø"/>
            </a:pPr>
            <a:r>
              <a:rPr lang="en-US" dirty="0"/>
              <a:t>Project Executive Plan</a:t>
            </a:r>
          </a:p>
          <a:p>
            <a:pPr marL="342900" indent="-342900">
              <a:buFont typeface="Wingdings" panose="05000000000000000000" pitchFamily="2" charset="2"/>
              <a:buChar char="Ø"/>
            </a:pPr>
            <a:r>
              <a:rPr lang="en-US" dirty="0"/>
              <a:t>SDIT- Safety Design Integration Team</a:t>
            </a:r>
          </a:p>
          <a:p>
            <a:pPr marL="342900" indent="-342900">
              <a:buFont typeface="Wingdings" panose="05000000000000000000" pitchFamily="2" charset="2"/>
              <a:buChar char="Ø"/>
            </a:pPr>
            <a:r>
              <a:rPr lang="en-US" dirty="0"/>
              <a:t>Facility level design basis accidents (DBA)</a:t>
            </a:r>
          </a:p>
          <a:p>
            <a:pPr marL="342900" indent="-342900">
              <a:buFont typeface="Wingdings" panose="05000000000000000000" pitchFamily="2" charset="2"/>
              <a:buChar char="Ø"/>
            </a:pPr>
            <a:r>
              <a:rPr lang="en-US" dirty="0"/>
              <a:t>CSDR – Conceptual Safety Design Report</a:t>
            </a:r>
          </a:p>
          <a:p>
            <a:pPr marL="342900" indent="-342900">
              <a:buFont typeface="Wingdings" panose="05000000000000000000" pitchFamily="2" charset="2"/>
              <a:buChar char="Ø"/>
            </a:pPr>
            <a:r>
              <a:rPr lang="en-US" dirty="0"/>
              <a:t>PSDR – Preliminary Safety Design Report</a:t>
            </a:r>
          </a:p>
          <a:p>
            <a:pPr marL="342900" indent="-342900">
              <a:buFont typeface="Wingdings" panose="05000000000000000000" pitchFamily="2" charset="2"/>
              <a:buChar char="Ø"/>
            </a:pPr>
            <a:r>
              <a:rPr lang="en-US" dirty="0"/>
              <a:t>Risk and Opportunities Assessment</a:t>
            </a:r>
          </a:p>
          <a:p>
            <a:pPr marL="342900" indent="-342900">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6B85E037-9F3D-F289-BC5F-1D2153E9EF1B}"/>
              </a:ext>
            </a:extLst>
          </p:cNvPr>
          <p:cNvSpPr>
            <a:spLocks noGrp="1"/>
          </p:cNvSpPr>
          <p:nvPr>
            <p:ph type="sldNum" sz="quarter" idx="4"/>
          </p:nvPr>
        </p:nvSpPr>
        <p:spPr/>
        <p:txBody>
          <a:bodyPr/>
          <a:lstStyle/>
          <a:p>
            <a:fld id="{933A556B-7C63-244D-9B7C-B0EA8042B330}" type="slidenum">
              <a:rPr lang="en-US" smtClean="0"/>
              <a:pPr/>
              <a:t>21</a:t>
            </a:fld>
            <a:endParaRPr lang="en-US" sz="750" dirty="0"/>
          </a:p>
        </p:txBody>
      </p:sp>
      <p:sp>
        <p:nvSpPr>
          <p:cNvPr id="6" name="TextBox 5">
            <a:extLst>
              <a:ext uri="{FF2B5EF4-FFF2-40B4-BE49-F238E27FC236}">
                <a16:creationId xmlns:a16="http://schemas.microsoft.com/office/drawing/2014/main" id="{A43E9020-D7A8-8223-FB9D-63394F6C164B}"/>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4234937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43F4-D848-BC84-5942-3F44F68B429D}"/>
              </a:ext>
            </a:extLst>
          </p:cNvPr>
          <p:cNvSpPr>
            <a:spLocks noGrp="1"/>
          </p:cNvSpPr>
          <p:nvPr>
            <p:ph type="title"/>
          </p:nvPr>
        </p:nvSpPr>
        <p:spPr/>
        <p:txBody>
          <a:bodyPr/>
          <a:lstStyle/>
          <a:p>
            <a:r>
              <a:rPr lang="en-US" dirty="0"/>
              <a:t>Project Management Overview</a:t>
            </a:r>
            <a:br>
              <a:rPr lang="en-US" dirty="0"/>
            </a:br>
            <a:r>
              <a:rPr lang="en-US" sz="2800" dirty="0"/>
              <a:t>Preliminary Project Execution Plan</a:t>
            </a:r>
            <a:endParaRPr lang="en-US" dirty="0"/>
          </a:p>
        </p:txBody>
      </p:sp>
      <p:sp>
        <p:nvSpPr>
          <p:cNvPr id="3" name="Content Placeholder 2">
            <a:extLst>
              <a:ext uri="{FF2B5EF4-FFF2-40B4-BE49-F238E27FC236}">
                <a16:creationId xmlns:a16="http://schemas.microsoft.com/office/drawing/2014/main" id="{4CAA5C26-C754-E3C5-8588-4F06E2CCA462}"/>
              </a:ext>
            </a:extLst>
          </p:cNvPr>
          <p:cNvSpPr>
            <a:spLocks noGrp="1"/>
          </p:cNvSpPr>
          <p:nvPr>
            <p:ph idx="1"/>
          </p:nvPr>
        </p:nvSpPr>
        <p:spPr/>
        <p:txBody>
          <a:bodyPr>
            <a:normAutofit/>
          </a:bodyPr>
          <a:lstStyle/>
          <a:p>
            <a:r>
              <a:rPr lang="en-US" sz="1800" dirty="0"/>
              <a:t>The project will be managed in accordance with DOE order 413.3B.</a:t>
            </a:r>
          </a:p>
          <a:p>
            <a:r>
              <a:rPr lang="en-US" sz="1800" dirty="0"/>
              <a:t>BNL is in the process of identifying and assigning a well-qualified project management team at CD-0 approval. Ad out for a project manager.</a:t>
            </a:r>
          </a:p>
          <a:p>
            <a:r>
              <a:rPr lang="en-US" sz="1800" dirty="0"/>
              <a:t>A tailoring strategy will be utilized to try to minimize the project schedule, maximize deliverables and reduce PM cost.</a:t>
            </a:r>
          </a:p>
          <a:p>
            <a:pPr marL="342900" indent="-342900">
              <a:lnSpc>
                <a:spcPct val="100000"/>
              </a:lnSpc>
              <a:spcBef>
                <a:spcPts val="0"/>
              </a:spcBef>
              <a:buFont typeface="Wingdings" panose="05000000000000000000" pitchFamily="2" charset="2"/>
              <a:buChar char="ü"/>
            </a:pPr>
            <a:r>
              <a:rPr lang="en-US" sz="1600" dirty="0"/>
              <a:t>After achieving CD-O approval, the project will seek CD-1/3A approval to initiate long lead procurements in order to reduce the schedule and mitigate risk.</a:t>
            </a:r>
          </a:p>
          <a:p>
            <a:pPr marL="342900" indent="-342900">
              <a:lnSpc>
                <a:spcPct val="100000"/>
              </a:lnSpc>
              <a:spcBef>
                <a:spcPts val="0"/>
              </a:spcBef>
              <a:buFont typeface="Wingdings" panose="05000000000000000000" pitchFamily="2" charset="2"/>
              <a:buChar char="ü"/>
            </a:pPr>
            <a:r>
              <a:rPr lang="en-US" sz="1600" dirty="0"/>
              <a:t>The project will then seek a simultaneous CD-2/3B approval to establish a baseline and to being construction</a:t>
            </a:r>
          </a:p>
          <a:p>
            <a:pPr marL="342900" indent="-342900">
              <a:lnSpc>
                <a:spcPct val="100000"/>
              </a:lnSpc>
              <a:spcBef>
                <a:spcPts val="0"/>
              </a:spcBef>
              <a:buFont typeface="Wingdings" panose="05000000000000000000" pitchFamily="2" charset="2"/>
              <a:buChar char="ü"/>
            </a:pPr>
            <a:r>
              <a:rPr lang="en-US" sz="1600" dirty="0"/>
              <a:t>The project will seek to leverage existing ORNL programmatic documents and processes as much as possible to address DOE 0.413.3B requirements</a:t>
            </a:r>
          </a:p>
          <a:p>
            <a:pPr marL="342900" indent="-342900">
              <a:lnSpc>
                <a:spcPct val="100000"/>
              </a:lnSpc>
              <a:spcBef>
                <a:spcPts val="0"/>
              </a:spcBef>
              <a:buFont typeface="Wingdings" panose="05000000000000000000" pitchFamily="2" charset="2"/>
              <a:buChar char="ü"/>
            </a:pPr>
            <a:endParaRPr lang="en-US" sz="1800" dirty="0"/>
          </a:p>
          <a:p>
            <a:pPr marL="0" indent="0">
              <a:lnSpc>
                <a:spcPct val="100000"/>
              </a:lnSpc>
              <a:spcBef>
                <a:spcPts val="0"/>
              </a:spcBef>
            </a:pPr>
            <a:r>
              <a:rPr lang="en-US" sz="1800" dirty="0"/>
              <a:t>The project will be managed using Earned Value Management System.</a:t>
            </a:r>
          </a:p>
          <a:p>
            <a:pPr marL="342900" indent="-342900">
              <a:lnSpc>
                <a:spcPct val="100000"/>
              </a:lnSpc>
              <a:spcBef>
                <a:spcPts val="0"/>
              </a:spcBef>
              <a:buFont typeface="Wingdings" panose="05000000000000000000" pitchFamily="2" charset="2"/>
              <a:buChar char="ü"/>
            </a:pPr>
            <a:endParaRPr lang="en-US" sz="1800" dirty="0"/>
          </a:p>
          <a:p>
            <a:pPr marL="342900" indent="-342900">
              <a:buFont typeface="Wingdings" panose="05000000000000000000" pitchFamily="2" charset="2"/>
              <a:buChar char="ü"/>
            </a:pPr>
            <a:endParaRPr lang="en-US" sz="1800" dirty="0"/>
          </a:p>
        </p:txBody>
      </p:sp>
      <p:sp>
        <p:nvSpPr>
          <p:cNvPr id="4" name="Slide Number Placeholder 3">
            <a:extLst>
              <a:ext uri="{FF2B5EF4-FFF2-40B4-BE49-F238E27FC236}">
                <a16:creationId xmlns:a16="http://schemas.microsoft.com/office/drawing/2014/main" id="{05641DC4-961F-08A4-72F8-79D164C1E783}"/>
              </a:ext>
            </a:extLst>
          </p:cNvPr>
          <p:cNvSpPr>
            <a:spLocks noGrp="1"/>
          </p:cNvSpPr>
          <p:nvPr>
            <p:ph type="sldNum" sz="quarter" idx="4"/>
          </p:nvPr>
        </p:nvSpPr>
        <p:spPr/>
        <p:txBody>
          <a:bodyPr/>
          <a:lstStyle/>
          <a:p>
            <a:fld id="{933A556B-7C63-244D-9B7C-B0EA8042B330}" type="slidenum">
              <a:rPr lang="en-US" smtClean="0"/>
              <a:pPr/>
              <a:t>22</a:t>
            </a:fld>
            <a:endParaRPr lang="en-US" sz="750" dirty="0"/>
          </a:p>
        </p:txBody>
      </p:sp>
      <p:sp>
        <p:nvSpPr>
          <p:cNvPr id="5" name="TextBox 4">
            <a:extLst>
              <a:ext uri="{FF2B5EF4-FFF2-40B4-BE49-F238E27FC236}">
                <a16:creationId xmlns:a16="http://schemas.microsoft.com/office/drawing/2014/main" id="{E14CC97E-520F-FC7F-2298-17278486491C}"/>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4047000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7F92-B2CE-0279-3F7B-4D5D59E93506}"/>
              </a:ext>
            </a:extLst>
          </p:cNvPr>
          <p:cNvSpPr>
            <a:spLocks noGrp="1"/>
          </p:cNvSpPr>
          <p:nvPr>
            <p:ph type="title"/>
          </p:nvPr>
        </p:nvSpPr>
        <p:spPr/>
        <p:txBody>
          <a:bodyPr>
            <a:normAutofit/>
          </a:bodyPr>
          <a:lstStyle/>
          <a:p>
            <a:r>
              <a:rPr lang="en-US" sz="3200" b="1" dirty="0"/>
              <a:t>Follow DOE-STD-1189</a:t>
            </a:r>
            <a:endParaRPr lang="en-US" sz="3200" dirty="0"/>
          </a:p>
        </p:txBody>
      </p:sp>
      <p:sp>
        <p:nvSpPr>
          <p:cNvPr id="3" name="Content Placeholder 2">
            <a:extLst>
              <a:ext uri="{FF2B5EF4-FFF2-40B4-BE49-F238E27FC236}">
                <a16:creationId xmlns:a16="http://schemas.microsoft.com/office/drawing/2014/main" id="{3B2D3FEE-92C1-A4D3-A17F-A880207E38E1}"/>
              </a:ext>
            </a:extLst>
          </p:cNvPr>
          <p:cNvSpPr>
            <a:spLocks noGrp="1"/>
          </p:cNvSpPr>
          <p:nvPr>
            <p:ph idx="1"/>
          </p:nvPr>
        </p:nvSpPr>
        <p:spPr/>
        <p:txBody>
          <a:bodyPr/>
          <a:lstStyle/>
          <a:p>
            <a:pPr marL="342900" indent="-342900">
              <a:buFont typeface="Arial" panose="020B0604020202020204" pitchFamily="34" charset="0"/>
              <a:buChar char="•"/>
            </a:pPr>
            <a:r>
              <a:rPr lang="en-US" dirty="0"/>
              <a:t>Mandatory implementation</a:t>
            </a:r>
          </a:p>
          <a:p>
            <a:pPr marL="342900" indent="-342900">
              <a:buFont typeface="Arial" panose="020B0604020202020204" pitchFamily="34" charset="0"/>
              <a:buChar char="•"/>
            </a:pPr>
            <a:r>
              <a:rPr lang="en-US" dirty="0"/>
              <a:t>Integrates safety into the design process</a:t>
            </a:r>
          </a:p>
          <a:p>
            <a:pPr marL="342900" indent="-342900">
              <a:buFont typeface="Arial" panose="020B0604020202020204" pitchFamily="34" charset="0"/>
              <a:buChar char="•"/>
            </a:pPr>
            <a:r>
              <a:rPr lang="en-US" dirty="0"/>
              <a:t>Applicable to the design and construction of:</a:t>
            </a:r>
          </a:p>
          <a:p>
            <a:pPr marL="685800" lvl="1" indent="-342900"/>
            <a:r>
              <a:rPr lang="en-US" dirty="0"/>
              <a:t>New DOE hazard category (HC) 1, 2, and 3 nuclear facilities</a:t>
            </a:r>
          </a:p>
          <a:p>
            <a:pPr marL="685800" lvl="1" indent="-342900"/>
            <a:r>
              <a:rPr lang="en-US" dirty="0"/>
              <a:t>Major modifications to DOE HC 1, 2, and 3 nuclear facilities (as defined by 10 CFR 830)</a:t>
            </a:r>
          </a:p>
          <a:p>
            <a:pPr marL="685800" lvl="1" indent="-342900"/>
            <a:r>
              <a:rPr lang="en-US" dirty="0"/>
              <a:t>Other modifications to DOE HC 1, 2, and 3 nuclear facilities managed under the requirements of DOE O 413.3A</a:t>
            </a:r>
          </a:p>
          <a:p>
            <a:pPr marL="342900" indent="-342900">
              <a:buFont typeface="Arial" panose="020B0604020202020204" pitchFamily="34" charset="0"/>
              <a:buChar char="•"/>
            </a:pPr>
            <a:r>
              <a:rPr lang="en-US" dirty="0"/>
              <a:t>In Summary – DOE-STD-1189 “…objective is to reduce the likelihood of costly late reversals of design decisions involving safety.”</a:t>
            </a:r>
          </a:p>
        </p:txBody>
      </p:sp>
      <p:sp>
        <p:nvSpPr>
          <p:cNvPr id="4" name="Slide Number Placeholder 3">
            <a:extLst>
              <a:ext uri="{FF2B5EF4-FFF2-40B4-BE49-F238E27FC236}">
                <a16:creationId xmlns:a16="http://schemas.microsoft.com/office/drawing/2014/main" id="{81EA4E46-47BA-0A7B-530F-3FD0668F5F9C}"/>
              </a:ext>
            </a:extLst>
          </p:cNvPr>
          <p:cNvSpPr>
            <a:spLocks noGrp="1"/>
          </p:cNvSpPr>
          <p:nvPr>
            <p:ph type="sldNum" sz="quarter" idx="4"/>
          </p:nvPr>
        </p:nvSpPr>
        <p:spPr/>
        <p:txBody>
          <a:bodyPr/>
          <a:lstStyle/>
          <a:p>
            <a:fld id="{933A556B-7C63-244D-9B7C-B0EA8042B330}" type="slidenum">
              <a:rPr lang="en-US" smtClean="0"/>
              <a:pPr/>
              <a:t>23</a:t>
            </a:fld>
            <a:endParaRPr lang="en-US" sz="750" dirty="0"/>
          </a:p>
        </p:txBody>
      </p:sp>
      <p:sp>
        <p:nvSpPr>
          <p:cNvPr id="5" name="TextBox 4">
            <a:extLst>
              <a:ext uri="{FF2B5EF4-FFF2-40B4-BE49-F238E27FC236}">
                <a16:creationId xmlns:a16="http://schemas.microsoft.com/office/drawing/2014/main" id="{D7F663D5-A189-14C4-FCB6-B6F2D91DE349}"/>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3001423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2934-7FE3-092E-F06C-54B3C0D50DBE}"/>
              </a:ext>
            </a:extLst>
          </p:cNvPr>
          <p:cNvSpPr>
            <a:spLocks noGrp="1"/>
          </p:cNvSpPr>
          <p:nvPr>
            <p:ph type="title"/>
          </p:nvPr>
        </p:nvSpPr>
        <p:spPr>
          <a:xfrm>
            <a:off x="427833" y="781636"/>
            <a:ext cx="8572500" cy="1066446"/>
          </a:xfrm>
        </p:spPr>
        <p:txBody>
          <a:bodyPr vert="horz" lIns="91440" tIns="45720" rIns="91440" bIns="45720" rtlCol="0" anchor="ctr">
            <a:normAutofit fontScale="90000"/>
          </a:bodyPr>
          <a:lstStyle/>
          <a:p>
            <a:r>
              <a:rPr lang="en-US" sz="3600" dirty="0"/>
              <a:t>Onsite transportation of materials are subject to requirements of DOE Order 460.1D, Packaging and Transportation Safety </a:t>
            </a:r>
          </a:p>
        </p:txBody>
      </p:sp>
      <p:graphicFrame>
        <p:nvGraphicFramePr>
          <p:cNvPr id="7" name="Content Placeholder 6">
            <a:extLst>
              <a:ext uri="{FF2B5EF4-FFF2-40B4-BE49-F238E27FC236}">
                <a16:creationId xmlns:a16="http://schemas.microsoft.com/office/drawing/2014/main" id="{C9A5CC3C-69AF-BCF6-6979-937BD755B26C}"/>
              </a:ext>
            </a:extLst>
          </p:cNvPr>
          <p:cNvGraphicFramePr>
            <a:graphicFrameLocks noGrp="1"/>
          </p:cNvGraphicFramePr>
          <p:nvPr>
            <p:ph idx="1"/>
          </p:nvPr>
        </p:nvGraphicFramePr>
        <p:xfrm>
          <a:off x="335756" y="2247822"/>
          <a:ext cx="8572500" cy="3260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1A36DEDE-66E8-9979-B7D8-EBFB9443403E}"/>
              </a:ext>
            </a:extLst>
          </p:cNvPr>
          <p:cNvSpPr txBox="1">
            <a:spLocks/>
          </p:cNvSpPr>
          <p:nvPr/>
        </p:nvSpPr>
        <p:spPr>
          <a:xfrm>
            <a:off x="8220808" y="6316596"/>
            <a:ext cx="4945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z="1200" smtClean="0"/>
              <a:pPr/>
              <a:t>24</a:t>
            </a:fld>
            <a:endParaRPr lang="en-US" sz="1200" dirty="0"/>
          </a:p>
        </p:txBody>
      </p:sp>
      <p:sp>
        <p:nvSpPr>
          <p:cNvPr id="4" name="TextBox 3">
            <a:extLst>
              <a:ext uri="{FF2B5EF4-FFF2-40B4-BE49-F238E27FC236}">
                <a16:creationId xmlns:a16="http://schemas.microsoft.com/office/drawing/2014/main" id="{C269E0DF-60D3-4789-13DC-E4E51FBC73A2}"/>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3022563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1D0B16-5CE5-4A69-BCB4-D5DA2FB3CDA0}"/>
              </a:ext>
            </a:extLst>
          </p:cNvPr>
          <p:cNvSpPr>
            <a:spLocks noGrp="1"/>
          </p:cNvSpPr>
          <p:nvPr>
            <p:ph idx="1"/>
          </p:nvPr>
        </p:nvSpPr>
        <p:spPr>
          <a:xfrm>
            <a:off x="324729" y="1563784"/>
            <a:ext cx="8382842" cy="3996962"/>
          </a:xfrm>
        </p:spPr>
        <p:txBody>
          <a:bodyPr>
            <a:noAutofit/>
          </a:bodyPr>
          <a:lstStyle/>
          <a:p>
            <a:pPr>
              <a:lnSpc>
                <a:spcPct val="150000"/>
              </a:lnSpc>
              <a:spcBef>
                <a:spcPts val="450"/>
              </a:spcBef>
            </a:pPr>
            <a:r>
              <a:rPr lang="en-US" sz="1500" dirty="0">
                <a:solidFill>
                  <a:srgbClr val="073E87"/>
                </a:solidFill>
              </a:rPr>
              <a:t>Two containers appear to be viable options; NAC Optimus L and Croft 2999A</a:t>
            </a:r>
          </a:p>
          <a:p>
            <a:pPr>
              <a:lnSpc>
                <a:spcPct val="150000"/>
              </a:lnSpc>
              <a:spcBef>
                <a:spcPts val="450"/>
              </a:spcBef>
            </a:pPr>
            <a:endParaRPr lang="en-US" sz="1500" dirty="0">
              <a:solidFill>
                <a:srgbClr val="073E87"/>
              </a:solidFill>
            </a:endParaRPr>
          </a:p>
          <a:p>
            <a:pPr>
              <a:lnSpc>
                <a:spcPct val="150000"/>
              </a:lnSpc>
              <a:spcBef>
                <a:spcPts val="450"/>
              </a:spcBef>
            </a:pPr>
            <a:endParaRPr lang="en-US" sz="1500" dirty="0">
              <a:solidFill>
                <a:srgbClr val="073E87"/>
              </a:solidFill>
            </a:endParaRPr>
          </a:p>
          <a:p>
            <a:pPr>
              <a:lnSpc>
                <a:spcPct val="150000"/>
              </a:lnSpc>
              <a:spcBef>
                <a:spcPts val="450"/>
              </a:spcBef>
            </a:pPr>
            <a:endParaRPr lang="en-US" sz="1500" dirty="0">
              <a:solidFill>
                <a:srgbClr val="073E87"/>
              </a:solidFill>
            </a:endParaRPr>
          </a:p>
          <a:p>
            <a:pPr marL="0" indent="0">
              <a:lnSpc>
                <a:spcPct val="150000"/>
              </a:lnSpc>
              <a:spcBef>
                <a:spcPts val="450"/>
              </a:spcBef>
            </a:pPr>
            <a:br>
              <a:rPr lang="en-US" sz="1500" dirty="0">
                <a:solidFill>
                  <a:srgbClr val="073E87"/>
                </a:solidFill>
              </a:rPr>
            </a:br>
            <a:endParaRPr lang="en-US" sz="1500" dirty="0">
              <a:solidFill>
                <a:srgbClr val="073E87"/>
              </a:solidFill>
            </a:endParaRPr>
          </a:p>
          <a:p>
            <a:pPr lvl="1">
              <a:lnSpc>
                <a:spcPct val="120000"/>
              </a:lnSpc>
              <a:spcBef>
                <a:spcPts val="0"/>
              </a:spcBef>
              <a:buFont typeface="Century Gothic" panose="020B0502020202020204" pitchFamily="34" charset="0"/>
              <a:buChar char="−"/>
            </a:pPr>
            <a:endParaRPr lang="en-US" sz="1350" dirty="0">
              <a:solidFill>
                <a:srgbClr val="073E87"/>
              </a:solidFill>
            </a:endParaRPr>
          </a:p>
          <a:p>
            <a:pPr lvl="1">
              <a:lnSpc>
                <a:spcPct val="120000"/>
              </a:lnSpc>
              <a:spcBef>
                <a:spcPts val="0"/>
              </a:spcBef>
              <a:buFont typeface="Century Gothic" panose="020B0502020202020204" pitchFamily="34" charset="0"/>
              <a:buChar char="−"/>
            </a:pPr>
            <a:endParaRPr lang="en-US" sz="1350" dirty="0">
              <a:solidFill>
                <a:srgbClr val="073E87"/>
              </a:solidFill>
            </a:endParaRPr>
          </a:p>
          <a:p>
            <a:pPr lvl="1">
              <a:lnSpc>
                <a:spcPct val="120000"/>
              </a:lnSpc>
              <a:spcBef>
                <a:spcPts val="0"/>
              </a:spcBef>
              <a:buFont typeface="Century Gothic" panose="020B0502020202020204" pitchFamily="34" charset="0"/>
              <a:buChar char="−"/>
            </a:pPr>
            <a:endParaRPr lang="en-US" sz="1350" dirty="0">
              <a:solidFill>
                <a:srgbClr val="073E87"/>
              </a:solidFill>
            </a:endParaRPr>
          </a:p>
          <a:p>
            <a:pPr marL="226457" lvl="1" indent="0">
              <a:lnSpc>
                <a:spcPct val="120000"/>
              </a:lnSpc>
              <a:spcBef>
                <a:spcPts val="0"/>
              </a:spcBef>
              <a:buNone/>
            </a:pPr>
            <a:endParaRPr lang="en-US" sz="1350" dirty="0">
              <a:solidFill>
                <a:srgbClr val="073E87"/>
              </a:solidFill>
            </a:endParaRPr>
          </a:p>
          <a:p>
            <a:pPr marL="226457" lvl="1" indent="0">
              <a:lnSpc>
                <a:spcPct val="120000"/>
              </a:lnSpc>
              <a:spcBef>
                <a:spcPts val="0"/>
              </a:spcBef>
              <a:buNone/>
            </a:pPr>
            <a:endParaRPr lang="en-US" sz="1350" dirty="0">
              <a:solidFill>
                <a:srgbClr val="073E87"/>
              </a:solidFill>
            </a:endParaRPr>
          </a:p>
          <a:p>
            <a:pPr marL="226457" lvl="1" indent="0">
              <a:lnSpc>
                <a:spcPct val="120000"/>
              </a:lnSpc>
              <a:spcBef>
                <a:spcPts val="0"/>
              </a:spcBef>
              <a:buNone/>
            </a:pPr>
            <a:endParaRPr lang="en-US" sz="825" dirty="0">
              <a:solidFill>
                <a:srgbClr val="073E87"/>
              </a:solidFill>
            </a:endParaRPr>
          </a:p>
          <a:p>
            <a:pPr lvl="1">
              <a:lnSpc>
                <a:spcPct val="120000"/>
              </a:lnSpc>
              <a:spcBef>
                <a:spcPts val="0"/>
              </a:spcBef>
              <a:buFont typeface="Century Gothic" panose="020B0502020202020204" pitchFamily="34" charset="0"/>
              <a:buChar char="−"/>
            </a:pPr>
            <a:r>
              <a:rPr lang="en-US" sz="1350" dirty="0">
                <a:solidFill>
                  <a:srgbClr val="073E87"/>
                </a:solidFill>
              </a:rPr>
              <a:t>Meeting scheduled with BNL on September 23, 2022 to discuss container options. </a:t>
            </a:r>
          </a:p>
          <a:p>
            <a:pPr>
              <a:lnSpc>
                <a:spcPct val="150000"/>
              </a:lnSpc>
              <a:spcBef>
                <a:spcPts val="450"/>
              </a:spcBef>
            </a:pPr>
            <a:endParaRPr lang="en-US" sz="1500" dirty="0">
              <a:solidFill>
                <a:srgbClr val="073E87"/>
              </a:solidFill>
            </a:endParaRPr>
          </a:p>
          <a:p>
            <a:pPr>
              <a:lnSpc>
                <a:spcPct val="150000"/>
              </a:lnSpc>
              <a:spcBef>
                <a:spcPts val="450"/>
              </a:spcBef>
            </a:pPr>
            <a:endParaRPr lang="en-US" sz="1500" dirty="0">
              <a:solidFill>
                <a:srgbClr val="073E87"/>
              </a:solidFill>
            </a:endParaRPr>
          </a:p>
          <a:p>
            <a:pPr marL="0" indent="0">
              <a:lnSpc>
                <a:spcPct val="150000"/>
              </a:lnSpc>
              <a:spcBef>
                <a:spcPts val="450"/>
              </a:spcBef>
            </a:pPr>
            <a:br>
              <a:rPr lang="en-US" sz="1500" dirty="0">
                <a:solidFill>
                  <a:srgbClr val="073E87"/>
                </a:solidFill>
              </a:rPr>
            </a:br>
            <a:endParaRPr lang="en-US" sz="1500" dirty="0">
              <a:solidFill>
                <a:srgbClr val="073E87"/>
              </a:solidFill>
            </a:endParaRPr>
          </a:p>
          <a:p>
            <a:pPr>
              <a:lnSpc>
                <a:spcPct val="150000"/>
              </a:lnSpc>
              <a:spcBef>
                <a:spcPts val="450"/>
              </a:spcBef>
            </a:pPr>
            <a:endParaRPr lang="en-US" sz="1500" dirty="0">
              <a:solidFill>
                <a:srgbClr val="073E87"/>
              </a:solidFill>
            </a:endParaRPr>
          </a:p>
        </p:txBody>
      </p:sp>
      <p:sp>
        <p:nvSpPr>
          <p:cNvPr id="3" name="Title 2">
            <a:extLst>
              <a:ext uri="{FF2B5EF4-FFF2-40B4-BE49-F238E27FC236}">
                <a16:creationId xmlns:a16="http://schemas.microsoft.com/office/drawing/2014/main" id="{9ECD3236-E450-47D6-9E79-B6609FD78EBF}"/>
              </a:ext>
            </a:extLst>
          </p:cNvPr>
          <p:cNvSpPr>
            <a:spLocks noGrp="1"/>
          </p:cNvSpPr>
          <p:nvPr>
            <p:ph type="title"/>
          </p:nvPr>
        </p:nvSpPr>
        <p:spPr>
          <a:xfrm>
            <a:off x="324729" y="547459"/>
            <a:ext cx="8637236" cy="638400"/>
          </a:xfrm>
        </p:spPr>
        <p:txBody>
          <a:bodyPr>
            <a:normAutofit/>
          </a:bodyPr>
          <a:lstStyle/>
          <a:p>
            <a:pPr algn="l"/>
            <a:r>
              <a:rPr lang="en-US" dirty="0"/>
              <a:t>Larger Type B Options</a:t>
            </a:r>
          </a:p>
        </p:txBody>
      </p:sp>
      <p:sp>
        <p:nvSpPr>
          <p:cNvPr id="4" name="Date Placeholder 3">
            <a:extLst>
              <a:ext uri="{FF2B5EF4-FFF2-40B4-BE49-F238E27FC236}">
                <a16:creationId xmlns:a16="http://schemas.microsoft.com/office/drawing/2014/main" id="{4335F83E-DA75-445F-92C5-FDA9C3232089}"/>
              </a:ext>
            </a:extLst>
          </p:cNvPr>
          <p:cNvSpPr>
            <a:spLocks noGrp="1"/>
          </p:cNvSpPr>
          <p:nvPr>
            <p:ph type="dt" sz="half" idx="2"/>
          </p:nvPr>
        </p:nvSpPr>
        <p:spPr>
          <a:xfrm>
            <a:off x="0" y="5620867"/>
            <a:ext cx="2057400" cy="273844"/>
          </a:xfrm>
          <a:prstGeom prst="rect">
            <a:avLst/>
          </a:prstGeom>
        </p:spPr>
        <p:txBody>
          <a:bodyPr vert="horz" lIns="68580" tIns="34290" rIns="68580" bIns="34290" rtlCol="0" anchor="ctr"/>
          <a:lstStyle>
            <a:defPPr>
              <a:defRPr lang="en-US"/>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US"/>
              <a:t>May 3, 2022</a:t>
            </a:r>
            <a:endParaRPr lang="en-US" sz="1050" b="1" dirty="0">
              <a:solidFill>
                <a:schemeClr val="bg1">
                  <a:lumMod val="65000"/>
                </a:schemeClr>
              </a:solidFill>
              <a:latin typeface="Candara"/>
            </a:endParaRPr>
          </a:p>
        </p:txBody>
      </p:sp>
      <p:sp>
        <p:nvSpPr>
          <p:cNvPr id="5" name="Slide Number Placeholder 4">
            <a:extLst>
              <a:ext uri="{FF2B5EF4-FFF2-40B4-BE49-F238E27FC236}">
                <a16:creationId xmlns:a16="http://schemas.microsoft.com/office/drawing/2014/main" id="{2B4E6283-4C34-4E4D-8B52-A178F3BACCFC}"/>
              </a:ext>
            </a:extLst>
          </p:cNvPr>
          <p:cNvSpPr>
            <a:spLocks noGrp="1"/>
          </p:cNvSpPr>
          <p:nvPr>
            <p:ph type="sldNum" sz="quarter" idx="4"/>
          </p:nvPr>
        </p:nvSpPr>
        <p:spPr/>
        <p:txBody>
          <a:bodyPr/>
          <a:lstStyle/>
          <a:p>
            <a:pPr defTabSz="685800">
              <a:defRPr/>
            </a:pPr>
            <a:fld id="{996CFD27-C38E-4EC4-90D3-CEFF262682E7}" type="slidenum">
              <a:rPr lang="en-US" sz="1200" b="1">
                <a:solidFill>
                  <a:prstClr val="black">
                    <a:tint val="75000"/>
                  </a:prstClr>
                </a:solidFill>
                <a:latin typeface="Candara"/>
              </a:rPr>
              <a:pPr defTabSz="685800">
                <a:defRPr/>
              </a:pPr>
              <a:t>25</a:t>
            </a:fld>
            <a:endParaRPr lang="en-US" sz="1200" b="1" dirty="0">
              <a:solidFill>
                <a:prstClr val="black">
                  <a:tint val="75000"/>
                </a:prstClr>
              </a:solidFill>
              <a:latin typeface="Candara"/>
            </a:endParaRPr>
          </a:p>
        </p:txBody>
      </p:sp>
      <p:graphicFrame>
        <p:nvGraphicFramePr>
          <p:cNvPr id="13" name="Table 12">
            <a:extLst>
              <a:ext uri="{FF2B5EF4-FFF2-40B4-BE49-F238E27FC236}">
                <a16:creationId xmlns:a16="http://schemas.microsoft.com/office/drawing/2014/main" id="{40CCCE31-AA1F-44E5-B329-4E87D20C7230}"/>
              </a:ext>
            </a:extLst>
          </p:cNvPr>
          <p:cNvGraphicFramePr>
            <a:graphicFrameLocks noGrp="1"/>
          </p:cNvGraphicFramePr>
          <p:nvPr/>
        </p:nvGraphicFramePr>
        <p:xfrm>
          <a:off x="619991" y="1993864"/>
          <a:ext cx="7749540" cy="3335831"/>
        </p:xfrm>
        <a:graphic>
          <a:graphicData uri="http://schemas.openxmlformats.org/drawingml/2006/table">
            <a:tbl>
              <a:tblPr firstRow="1" firstCol="1" bandRow="1"/>
              <a:tblGrid>
                <a:gridCol w="891540">
                  <a:extLst>
                    <a:ext uri="{9D8B030D-6E8A-4147-A177-3AD203B41FA5}">
                      <a16:colId xmlns:a16="http://schemas.microsoft.com/office/drawing/2014/main" val="1258935536"/>
                    </a:ext>
                  </a:extLst>
                </a:gridCol>
                <a:gridCol w="685800">
                  <a:extLst>
                    <a:ext uri="{9D8B030D-6E8A-4147-A177-3AD203B41FA5}">
                      <a16:colId xmlns:a16="http://schemas.microsoft.com/office/drawing/2014/main" val="125348967"/>
                    </a:ext>
                  </a:extLst>
                </a:gridCol>
                <a:gridCol w="685800">
                  <a:extLst>
                    <a:ext uri="{9D8B030D-6E8A-4147-A177-3AD203B41FA5}">
                      <a16:colId xmlns:a16="http://schemas.microsoft.com/office/drawing/2014/main" val="765754948"/>
                    </a:ext>
                  </a:extLst>
                </a:gridCol>
                <a:gridCol w="685800">
                  <a:extLst>
                    <a:ext uri="{9D8B030D-6E8A-4147-A177-3AD203B41FA5}">
                      <a16:colId xmlns:a16="http://schemas.microsoft.com/office/drawing/2014/main" val="1710860212"/>
                    </a:ext>
                  </a:extLst>
                </a:gridCol>
                <a:gridCol w="685800">
                  <a:extLst>
                    <a:ext uri="{9D8B030D-6E8A-4147-A177-3AD203B41FA5}">
                      <a16:colId xmlns:a16="http://schemas.microsoft.com/office/drawing/2014/main" val="2548567430"/>
                    </a:ext>
                  </a:extLst>
                </a:gridCol>
                <a:gridCol w="2057400">
                  <a:extLst>
                    <a:ext uri="{9D8B030D-6E8A-4147-A177-3AD203B41FA5}">
                      <a16:colId xmlns:a16="http://schemas.microsoft.com/office/drawing/2014/main" val="3270163241"/>
                    </a:ext>
                  </a:extLst>
                </a:gridCol>
                <a:gridCol w="2057400">
                  <a:extLst>
                    <a:ext uri="{9D8B030D-6E8A-4147-A177-3AD203B41FA5}">
                      <a16:colId xmlns:a16="http://schemas.microsoft.com/office/drawing/2014/main" val="1163265446"/>
                    </a:ext>
                  </a:extLst>
                </a:gridCol>
              </a:tblGrid>
              <a:tr h="532210">
                <a:tc>
                  <a:txBody>
                    <a:bodyPr/>
                    <a:lstStyle/>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Name / Certification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Capacity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Weight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(lbs.) / overall dimensions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Outer/Inner containment dimensions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Packaging Cost (k$)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Pros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516789256"/>
                  </a:ext>
                </a:extLst>
              </a:tr>
              <a:tr h="1877616">
                <a:tc>
                  <a:txBody>
                    <a:bodyPr/>
                    <a:lstStyle/>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NAC  OPTIMUS-L/  USA/9390/B(U)   F-96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 </a:t>
                      </a:r>
                      <a:r>
                        <a:rPr lang="en-US" sz="800" baseline="30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9,180 /</a:t>
                      </a:r>
                    </a:p>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70” H x 49”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dia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(52 cu ft)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51.4” H x 34.5 “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dia</a:t>
                      </a:r>
                      <a:r>
                        <a:rPr lang="en-US" sz="800" dirty="0">
                          <a:effectLst/>
                          <a:latin typeface="Calibri" panose="020F0502020204030204" pitchFamily="34" charset="0"/>
                          <a:ea typeface="Calibri" panose="020F0502020204030204" pitchFamily="34" charset="0"/>
                          <a:cs typeface="Times New Roman" panose="02020603050405020304" pitchFamily="18" charset="0"/>
                        </a:rPr>
                        <a:t> / ~27” H x   ~18“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dia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275-325K per unit / </a:t>
                      </a:r>
                    </a:p>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15K /week lease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800" kern="1200" dirty="0">
                          <a:solidFill>
                            <a:schemeClr val="tx1"/>
                          </a:solidFill>
                          <a:effectLst/>
                          <a:latin typeface="+mn-lt"/>
                          <a:ea typeface="+mn-ea"/>
                          <a:cs typeface="+mn-cs"/>
                        </a:rPr>
                        <a:t>A modern large drum-like design with a highly flexible and large sized containment vessel moving forward</a:t>
                      </a:r>
                    </a:p>
                    <a:p>
                      <a:pPr marL="171450" marR="0" indent="-171450" algn="l">
                        <a:lnSpc>
                          <a:spcPct val="107000"/>
                        </a:lnSpc>
                        <a:spcBef>
                          <a:spcPts val="0"/>
                        </a:spcBef>
                        <a:spcAft>
                          <a:spcPts val="0"/>
                        </a:spcAft>
                        <a:buFont typeface="Arial" panose="020B0604020202020204" pitchFamily="34" charset="0"/>
                        <a:buChar char="•"/>
                      </a:pPr>
                      <a:r>
                        <a:rPr lang="en-US" sz="800" kern="1200" dirty="0">
                          <a:solidFill>
                            <a:schemeClr val="tx1"/>
                          </a:solidFill>
                          <a:effectLst/>
                          <a:latin typeface="+mn-lt"/>
                          <a:ea typeface="+mn-ea"/>
                          <a:cs typeface="+mn-cs"/>
                        </a:rPr>
                        <a:t>Can incorporate a variety of user designed shield materials and configurations (e.g., lead, tungsten, DU), allows customization for BNL and LANL needs</a:t>
                      </a:r>
                    </a:p>
                    <a:p>
                      <a:pPr marL="171450" marR="0" indent="-171450" algn="l">
                        <a:lnSpc>
                          <a:spcPct val="107000"/>
                        </a:lnSpc>
                        <a:spcBef>
                          <a:spcPts val="0"/>
                        </a:spcBef>
                        <a:spcAft>
                          <a:spcPts val="0"/>
                        </a:spcAft>
                        <a:buFont typeface="Arial" panose="020B0604020202020204" pitchFamily="34" charset="0"/>
                        <a:buChar char="•"/>
                      </a:pPr>
                      <a:r>
                        <a:rPr lang="en-US" sz="800" kern="1200" dirty="0">
                          <a:solidFill>
                            <a:schemeClr val="tx1"/>
                          </a:solidFill>
                          <a:effectLst/>
                          <a:latin typeface="+mn-lt"/>
                          <a:ea typeface="+mn-ea"/>
                          <a:cs typeface="+mn-cs"/>
                        </a:rPr>
                        <a:t>Could be lowest cost after initial inner shield design completed</a:t>
                      </a:r>
                    </a:p>
                    <a:p>
                      <a:pPr marL="171450" marR="0" indent="-171450" algn="l">
                        <a:lnSpc>
                          <a:spcPct val="107000"/>
                        </a:lnSpc>
                        <a:spcBef>
                          <a:spcPts val="0"/>
                        </a:spcBef>
                        <a:spcAft>
                          <a:spcPts val="0"/>
                        </a:spcAft>
                        <a:buFont typeface="Arial" panose="020B0604020202020204" pitchFamily="34" charset="0"/>
                        <a:buChar char="•"/>
                      </a:pPr>
                      <a:r>
                        <a:rPr lang="en-US" sz="800" kern="1200" dirty="0">
                          <a:solidFill>
                            <a:schemeClr val="tx1"/>
                          </a:solidFill>
                          <a:effectLst/>
                          <a:latin typeface="+mn-lt"/>
                          <a:ea typeface="+mn-ea"/>
                          <a:cs typeface="+mn-cs"/>
                        </a:rPr>
                        <a:t>U.S. company with extensive experience with NRC amendments and reviews</a:t>
                      </a:r>
                      <a:br>
                        <a:rPr lang="en-US" sz="800" kern="1200" dirty="0">
                          <a:solidFill>
                            <a:schemeClr val="tx1"/>
                          </a:solidFill>
                          <a:effectLst/>
                          <a:latin typeface="+mn-lt"/>
                          <a:ea typeface="+mn-ea"/>
                          <a:cs typeface="+mn-cs"/>
                        </a:rPr>
                      </a:b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Requires SARP amendment</a:t>
                      </a:r>
                    </a:p>
                    <a:p>
                      <a:pPr marL="171450" marR="0" indent="-171450" algn="l">
                        <a:lnSpc>
                          <a:spcPct val="107000"/>
                        </a:lnSpc>
                        <a:spcBef>
                          <a:spcPts val="0"/>
                        </a:spcBef>
                        <a:spcAft>
                          <a:spcPts val="0"/>
                        </a:spcAft>
                        <a:buFont typeface="Arial" panose="020B0604020202020204" pitchFamily="34" charset="0"/>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Requires design of inner shield, fabrication, inclusion in the SARP amendment</a:t>
                      </a:r>
                    </a:p>
                    <a:p>
                      <a:pPr marL="171450" marR="0" indent="-171450" algn="l">
                        <a:lnSpc>
                          <a:spcPct val="107000"/>
                        </a:lnSpc>
                        <a:spcBef>
                          <a:spcPts val="0"/>
                        </a:spcBef>
                        <a:spcAft>
                          <a:spcPts val="0"/>
                        </a:spcAft>
                        <a:buFont typeface="Arial" panose="020B0604020202020204" pitchFamily="34" charset="0"/>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Vertical loading/unloading</a:t>
                      </a:r>
                    </a:p>
                    <a:p>
                      <a:pPr marL="171450" marR="0" indent="-171450" algn="l">
                        <a:lnSpc>
                          <a:spcPct val="107000"/>
                        </a:lnSpc>
                        <a:spcBef>
                          <a:spcPts val="0"/>
                        </a:spcBef>
                        <a:spcAft>
                          <a:spcPts val="0"/>
                        </a:spcAft>
                        <a:buFont typeface="Arial" panose="020B0604020202020204" pitchFamily="34" charset="0"/>
                        <a:buChar char="•"/>
                      </a:pPr>
                      <a:r>
                        <a:rPr lang="en-US" sz="800" dirty="0">
                          <a:effectLst/>
                          <a:latin typeface="Calibri" panose="020F0502020204030204" pitchFamily="34" charset="0"/>
                          <a:ea typeface="Calibri" panose="020F0502020204030204" pitchFamily="34" charset="0"/>
                          <a:cs typeface="Times New Roman" panose="02020603050405020304" pitchFamily="18" charset="0"/>
                        </a:rPr>
                        <a:t>Weight issue </a:t>
                      </a:r>
                      <a:r>
                        <a:rPr lang="en-US" sz="800">
                          <a:effectLst/>
                          <a:latin typeface="Calibri" panose="020F0502020204030204" pitchFamily="34" charset="0"/>
                          <a:ea typeface="Calibri" panose="020F0502020204030204" pitchFamily="34" charset="0"/>
                          <a:cs typeface="Times New Roman" panose="02020603050405020304" pitchFamily="18" charset="0"/>
                        </a:rPr>
                        <a:t>at BNL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35212"/>
                  </a:ext>
                </a:extLst>
              </a:tr>
              <a:tr h="801291">
                <a:tc>
                  <a:txBody>
                    <a:bodyPr/>
                    <a:lstStyle/>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Croft 2999A SAFESHIELD/ USA/9519/B(U)   F-96 (DOE)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8,594 /</a:t>
                      </a:r>
                    </a:p>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55” H </a:t>
                      </a:r>
                      <a:r>
                        <a:rPr lang="en-US" sz="800">
                          <a:effectLst/>
                          <a:latin typeface="Calibri" panose="020F0502020204030204" pitchFamily="34" charset="0"/>
                          <a:ea typeface="Calibri" panose="020F0502020204030204" pitchFamily="34" charset="0"/>
                          <a:cs typeface="Times New Roman" panose="02020603050405020304" pitchFamily="18" charset="0"/>
                        </a:rPr>
                        <a:t>x 41</a:t>
                      </a:r>
                      <a:r>
                        <a:rPr lang="en-US" sz="800" dirty="0">
                          <a:effectLst/>
                          <a:latin typeface="Calibri" panose="020F0502020204030204" pitchFamily="34" charset="0"/>
                          <a:ea typeface="Calibri" panose="020F0502020204030204" pitchFamily="34" charset="0"/>
                          <a:cs typeface="Times New Roman" panose="02020603050405020304" pitchFamily="18" charset="0"/>
                        </a:rPr>
                        <a:t>”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dia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(24 cu ft)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Inner flask CV</a:t>
                      </a:r>
                    </a:p>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35.9” H x 26.3”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dia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600K per unit/ no lease cost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800" kern="1200" dirty="0">
                          <a:solidFill>
                            <a:schemeClr val="tx1"/>
                          </a:solidFill>
                          <a:effectLst/>
                          <a:latin typeface="+mn-lt"/>
                          <a:ea typeface="+mn-ea"/>
                          <a:cs typeface="+mn-cs"/>
                        </a:rPr>
                        <a:t>A modern design that incorporates shielding into the containment vessel smallest and lightest overall packaging</a:t>
                      </a:r>
                    </a:p>
                    <a:p>
                      <a:pPr marL="171450" marR="0" indent="-171450" algn="l">
                        <a:lnSpc>
                          <a:spcPct val="107000"/>
                        </a:lnSpc>
                        <a:spcBef>
                          <a:spcPts val="0"/>
                        </a:spcBef>
                        <a:spcAft>
                          <a:spcPts val="0"/>
                        </a:spcAft>
                        <a:buFont typeface="Arial" panose="020B0604020202020204" pitchFamily="34" charset="0"/>
                        <a:buChar char="•"/>
                      </a:pPr>
                      <a:r>
                        <a:rPr lang="en-US" sz="800" kern="1200" dirty="0">
                          <a:solidFill>
                            <a:schemeClr val="tx1"/>
                          </a:solidFill>
                          <a:effectLst/>
                          <a:latin typeface="+mn-lt"/>
                          <a:ea typeface="+mn-ea"/>
                          <a:cs typeface="+mn-cs"/>
                        </a:rPr>
                        <a:t>LANL has experience with this container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800" kern="1200" dirty="0">
                          <a:solidFill>
                            <a:schemeClr val="tx1"/>
                          </a:solidFill>
                          <a:effectLst/>
                          <a:latin typeface="+mn-lt"/>
                          <a:ea typeface="+mn-ea"/>
                          <a:cs typeface="+mn-cs"/>
                        </a:rPr>
                        <a:t>Requires SARP amendment</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800" kern="1200" dirty="0">
                          <a:solidFill>
                            <a:schemeClr val="tx1"/>
                          </a:solidFill>
                          <a:effectLst/>
                          <a:latin typeface="+mn-lt"/>
                          <a:ea typeface="+mn-ea"/>
                          <a:cs typeface="+mn-cs"/>
                        </a:rPr>
                        <a:t>Container is highest cost packaging and design agency located in UK is a cost and schedule consideration.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800" kern="1200" dirty="0">
                          <a:solidFill>
                            <a:schemeClr val="tx1"/>
                          </a:solidFill>
                          <a:effectLst/>
                          <a:latin typeface="+mn-lt"/>
                          <a:ea typeface="+mn-ea"/>
                          <a:cs typeface="+mn-cs"/>
                        </a:rPr>
                        <a:t>Vertical loading/unloading</a:t>
                      </a:r>
                    </a:p>
                    <a:p>
                      <a:pPr marL="171450" marR="0" indent="-171450" algn="ctr">
                        <a:lnSpc>
                          <a:spcPct val="107000"/>
                        </a:lnSpc>
                        <a:spcBef>
                          <a:spcPts val="0"/>
                        </a:spcBef>
                        <a:spcAft>
                          <a:spcPts val="0"/>
                        </a:spcAft>
                        <a:buFont typeface="Arial" panose="020B0604020202020204" pitchFamily="34" charset="0"/>
                        <a:buChar char="•"/>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555779"/>
                  </a:ext>
                </a:extLst>
              </a:tr>
              <a:tr h="116872">
                <a:tc gridSpan="7">
                  <a:txBody>
                    <a:bodyPr/>
                    <a:lstStyle/>
                    <a:p>
                      <a:pPr marL="228600" marR="0" indent="-228600" algn="l">
                        <a:lnSpc>
                          <a:spcPct val="107000"/>
                        </a:lnSpc>
                        <a:spcBef>
                          <a:spcPts val="0"/>
                        </a:spcBef>
                        <a:spcAft>
                          <a:spcPts val="0"/>
                        </a:spcAft>
                        <a:buAutoNum type="arabicParenBoth"/>
                      </a:pPr>
                      <a:r>
                        <a:rPr lang="en-US" sz="800" dirty="0">
                          <a:effectLst/>
                          <a:latin typeface="Calibri" panose="020F0502020204030204" pitchFamily="34" charset="0"/>
                          <a:ea typeface="Calibri" panose="020F0502020204030204" pitchFamily="34" charset="0"/>
                          <a:cs typeface="Times New Roman" panose="02020603050405020304" pitchFamily="18" charset="0"/>
                        </a:rPr>
                        <a:t>Removable Tungsten (1760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lbs</a:t>
                      </a:r>
                      <a:r>
                        <a:rPr lang="en-US" sz="800" dirty="0">
                          <a:effectLst/>
                          <a:latin typeface="Calibri" panose="020F0502020204030204" pitchFamily="34" charset="0"/>
                          <a:ea typeface="Calibri" panose="020F0502020204030204" pitchFamily="34" charset="0"/>
                          <a:cs typeface="Times New Roman" panose="02020603050405020304" pitchFamily="18" charset="0"/>
                        </a:rPr>
                        <a:t>) or Lead shield assembly (2,810 </a:t>
                      </a:r>
                      <a:r>
                        <a:rPr lang="en-US" sz="800" dirty="0" err="1">
                          <a:effectLst/>
                          <a:latin typeface="Calibri" panose="020F0502020204030204" pitchFamily="34" charset="0"/>
                          <a:ea typeface="Calibri" panose="020F0502020204030204" pitchFamily="34" charset="0"/>
                          <a:cs typeface="Times New Roman" panose="02020603050405020304" pitchFamily="18" charset="0"/>
                        </a:rPr>
                        <a:t>lbs</a:t>
                      </a:r>
                      <a:r>
                        <a:rPr lang="en-US" sz="800" dirty="0">
                          <a:effectLst/>
                          <a:latin typeface="Calibri" panose="020F0502020204030204" pitchFamily="34" charset="0"/>
                          <a:ea typeface="Calibri" panose="020F0502020204030204" pitchFamily="34" charset="0"/>
                          <a:cs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105162"/>
                  </a:ext>
                </a:extLst>
              </a:tr>
            </a:tbl>
          </a:graphicData>
        </a:graphic>
      </p:graphicFrame>
      <p:sp>
        <p:nvSpPr>
          <p:cNvPr id="6" name="TextBox 5">
            <a:extLst>
              <a:ext uri="{FF2B5EF4-FFF2-40B4-BE49-F238E27FC236}">
                <a16:creationId xmlns:a16="http://schemas.microsoft.com/office/drawing/2014/main" id="{7D1C7FD8-4476-26EF-7BF3-A0466439CF2A}"/>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577915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1D0B16-5CE5-4A69-BCB4-D5DA2FB3CDA0}"/>
              </a:ext>
            </a:extLst>
          </p:cNvPr>
          <p:cNvSpPr>
            <a:spLocks noGrp="1"/>
          </p:cNvSpPr>
          <p:nvPr>
            <p:ph idx="1"/>
          </p:nvPr>
        </p:nvSpPr>
        <p:spPr>
          <a:xfrm>
            <a:off x="324728" y="1314450"/>
            <a:ext cx="8637235" cy="4246296"/>
          </a:xfrm>
        </p:spPr>
        <p:txBody>
          <a:bodyPr>
            <a:noAutofit/>
          </a:bodyPr>
          <a:lstStyle/>
          <a:p>
            <a:pPr>
              <a:lnSpc>
                <a:spcPct val="150000"/>
              </a:lnSpc>
              <a:spcBef>
                <a:spcPts val="450"/>
              </a:spcBef>
            </a:pPr>
            <a:r>
              <a:rPr lang="en-US" sz="1400" dirty="0">
                <a:solidFill>
                  <a:srgbClr val="073E87"/>
                </a:solidFill>
              </a:rPr>
              <a:t>TetraTech provided a cost estimate for inner shield design as outlined below, ~$310K</a:t>
            </a:r>
          </a:p>
          <a:p>
            <a:pPr lvl="1">
              <a:lnSpc>
                <a:spcPct val="120000"/>
              </a:lnSpc>
              <a:spcBef>
                <a:spcPts val="0"/>
              </a:spcBef>
              <a:buFont typeface="Century Gothic" panose="020B0502020202020204" pitchFamily="34" charset="0"/>
              <a:buChar char="−"/>
            </a:pPr>
            <a:r>
              <a:rPr lang="en-US" sz="1400" dirty="0">
                <a:ea typeface="Calibri" panose="020F0502020204030204" pitchFamily="34" charset="0"/>
              </a:rPr>
              <a:t>The payload-package will consist of fabrication drawings of the shield, shield basket, and target can</a:t>
            </a:r>
          </a:p>
          <a:p>
            <a:pPr lvl="1">
              <a:lnSpc>
                <a:spcPct val="120000"/>
              </a:lnSpc>
              <a:spcBef>
                <a:spcPts val="0"/>
              </a:spcBef>
              <a:buFont typeface="Century Gothic" panose="020B0502020202020204" pitchFamily="34" charset="0"/>
              <a:buChar char="−"/>
            </a:pPr>
            <a:r>
              <a:rPr lang="en-US" sz="1400" dirty="0">
                <a:ea typeface="Calibri" panose="020F0502020204030204" pitchFamily="34" charset="0"/>
              </a:rPr>
              <a:t>Supporting documentation such as the target source term and shielding calculations</a:t>
            </a:r>
          </a:p>
          <a:p>
            <a:pPr lvl="1">
              <a:lnSpc>
                <a:spcPct val="120000"/>
              </a:lnSpc>
              <a:spcBef>
                <a:spcPts val="0"/>
              </a:spcBef>
              <a:buFont typeface="Century Gothic" panose="020B0502020202020204" pitchFamily="34" charset="0"/>
              <a:buChar char="−"/>
            </a:pPr>
            <a:r>
              <a:rPr lang="en-US" sz="1400" dirty="0">
                <a:ea typeface="Calibri" panose="020F0502020204030204" pitchFamily="34" charset="0"/>
              </a:rPr>
              <a:t>User requirements needed for handling at BNL and LANL</a:t>
            </a:r>
          </a:p>
          <a:p>
            <a:pPr lvl="1">
              <a:lnSpc>
                <a:spcPct val="120000"/>
              </a:lnSpc>
              <a:spcBef>
                <a:spcPts val="0"/>
              </a:spcBef>
              <a:buFont typeface="Century Gothic" panose="020B0502020202020204" pitchFamily="34" charset="0"/>
              <a:buChar char="−"/>
            </a:pPr>
            <a:r>
              <a:rPr lang="en-US" sz="1400" dirty="0">
                <a:ea typeface="Calibri" panose="020F0502020204030204" pitchFamily="34" charset="0"/>
              </a:rPr>
              <a:t>Documentation necessary for incorporation of the Ac-225 target payload-package into the SARP</a:t>
            </a:r>
          </a:p>
          <a:p>
            <a:pPr lvl="1">
              <a:lnSpc>
                <a:spcPct val="120000"/>
              </a:lnSpc>
              <a:spcBef>
                <a:spcPts val="0"/>
              </a:spcBef>
              <a:buFont typeface="Century Gothic" panose="020B0502020202020204" pitchFamily="34" charset="0"/>
              <a:buChar char="−"/>
            </a:pPr>
            <a:r>
              <a:rPr lang="en-US" sz="1400" dirty="0">
                <a:ea typeface="Calibri" panose="020F0502020204030204" pitchFamily="34" charset="0"/>
              </a:rPr>
              <a:t>NAC International would apply for SARP amendment based on content and payload-package</a:t>
            </a:r>
          </a:p>
          <a:p>
            <a:pPr lvl="1">
              <a:lnSpc>
                <a:spcPct val="120000"/>
              </a:lnSpc>
              <a:spcBef>
                <a:spcPts val="0"/>
              </a:spcBef>
              <a:buFont typeface="Century Gothic" panose="020B0502020202020204" pitchFamily="34" charset="0"/>
              <a:buChar char="−"/>
            </a:pPr>
            <a:r>
              <a:rPr lang="en-US" sz="1400" dirty="0">
                <a:ea typeface="Calibri" panose="020F0502020204030204" pitchFamily="34" charset="0"/>
              </a:rPr>
              <a:t>Oversight of procurement and fabrication of the payload-package</a:t>
            </a:r>
          </a:p>
          <a:p>
            <a:pPr lvl="1">
              <a:lnSpc>
                <a:spcPct val="120000"/>
              </a:lnSpc>
              <a:spcBef>
                <a:spcPts val="0"/>
              </a:spcBef>
              <a:buFont typeface="Century Gothic" panose="020B0502020202020204" pitchFamily="34" charset="0"/>
              <a:buChar char="−"/>
            </a:pPr>
            <a:r>
              <a:rPr lang="en-US" sz="1400" dirty="0">
                <a:solidFill>
                  <a:srgbClr val="073E87"/>
                </a:solidFill>
              </a:rPr>
              <a:t>Definitions:</a:t>
            </a:r>
          </a:p>
          <a:p>
            <a:pPr marL="693182" lvl="2" indent="-257175">
              <a:lnSpc>
                <a:spcPct val="107000"/>
              </a:lnSpc>
              <a:spcBef>
                <a:spcPts val="0"/>
              </a:spcBef>
              <a:buFont typeface="Symbol" panose="05050102010706020507" pitchFamily="18" charset="2"/>
              <a:buChar char=""/>
            </a:pPr>
            <a:r>
              <a:rPr lang="en-US" sz="1050" dirty="0">
                <a:ea typeface="Calibri" panose="020F0502020204030204" pitchFamily="34" charset="0"/>
              </a:rPr>
              <a:t>“</a:t>
            </a:r>
            <a:r>
              <a:rPr lang="en-US" sz="1200" u="sng" dirty="0">
                <a:ea typeface="Calibri" panose="020F0502020204030204" pitchFamily="34" charset="0"/>
              </a:rPr>
              <a:t>Shield</a:t>
            </a:r>
            <a:r>
              <a:rPr lang="en-US" sz="1200" dirty="0">
                <a:ea typeface="Calibri" panose="020F0502020204030204" pitchFamily="34" charset="0"/>
              </a:rPr>
              <a:t>” is a heavily shielded assembly that carries the irradiated targets </a:t>
            </a:r>
            <a:br>
              <a:rPr lang="en-US" sz="1200" dirty="0">
                <a:ea typeface="Calibri" panose="020F0502020204030204" pitchFamily="34" charset="0"/>
              </a:rPr>
            </a:br>
            <a:r>
              <a:rPr lang="en-US" sz="1200" dirty="0">
                <a:ea typeface="Calibri" panose="020F0502020204030204" pitchFamily="34" charset="0"/>
              </a:rPr>
              <a:t>and is placed into a shield basket within the Optimus-L containment</a:t>
            </a:r>
          </a:p>
          <a:p>
            <a:pPr marL="693182" lvl="2" indent="-257175">
              <a:lnSpc>
                <a:spcPct val="107000"/>
              </a:lnSpc>
              <a:spcBef>
                <a:spcPts val="0"/>
              </a:spcBef>
              <a:buFont typeface="Symbol" panose="05050102010706020507" pitchFamily="18" charset="2"/>
              <a:buChar char=""/>
            </a:pPr>
            <a:r>
              <a:rPr lang="en-US" sz="1200" dirty="0">
                <a:ea typeface="Calibri" panose="020F0502020204030204" pitchFamily="34" charset="0"/>
              </a:rPr>
              <a:t>“</a:t>
            </a:r>
            <a:r>
              <a:rPr lang="en-US" sz="1200" u="sng" dirty="0">
                <a:ea typeface="Calibri" panose="020F0502020204030204" pitchFamily="34" charset="0"/>
              </a:rPr>
              <a:t>Shield basket</a:t>
            </a:r>
            <a:r>
              <a:rPr lang="en-US" sz="1200" dirty="0">
                <a:ea typeface="Calibri" panose="020F0502020204030204" pitchFamily="34" charset="0"/>
              </a:rPr>
              <a:t>” is a structure for centering the shield and distributing </a:t>
            </a:r>
            <a:br>
              <a:rPr lang="en-US" sz="1200" dirty="0">
                <a:ea typeface="Calibri" panose="020F0502020204030204" pitchFamily="34" charset="0"/>
              </a:rPr>
            </a:br>
            <a:r>
              <a:rPr lang="en-US" sz="1200" dirty="0">
                <a:ea typeface="Calibri" panose="020F0502020204030204" pitchFamily="34" charset="0"/>
              </a:rPr>
              <a:t>the concentrated weight of the shield within the Optimus-L containment </a:t>
            </a:r>
            <a:br>
              <a:rPr lang="en-US" sz="1200" dirty="0">
                <a:ea typeface="Calibri" panose="020F0502020204030204" pitchFamily="34" charset="0"/>
              </a:rPr>
            </a:br>
            <a:r>
              <a:rPr lang="en-US" sz="1200" dirty="0">
                <a:ea typeface="Calibri" panose="020F0502020204030204" pitchFamily="34" charset="0"/>
              </a:rPr>
              <a:t>vessel </a:t>
            </a:r>
          </a:p>
          <a:p>
            <a:pPr marL="693182" lvl="2" indent="-257175">
              <a:lnSpc>
                <a:spcPct val="107000"/>
              </a:lnSpc>
              <a:spcBef>
                <a:spcPts val="0"/>
              </a:spcBef>
              <a:spcAft>
                <a:spcPts val="600"/>
              </a:spcAft>
              <a:buFont typeface="Symbol" panose="05050102010706020507" pitchFamily="18" charset="2"/>
              <a:buChar char=""/>
            </a:pPr>
            <a:r>
              <a:rPr lang="en-US" sz="1200" dirty="0">
                <a:ea typeface="Calibri" panose="020F0502020204030204" pitchFamily="34" charset="0"/>
              </a:rPr>
              <a:t>“</a:t>
            </a:r>
            <a:r>
              <a:rPr lang="en-US" sz="1200" u="sng" dirty="0">
                <a:ea typeface="Calibri" panose="020F0502020204030204" pitchFamily="34" charset="0"/>
              </a:rPr>
              <a:t>Target can</a:t>
            </a:r>
            <a:r>
              <a:rPr lang="en-US" sz="1200" dirty="0">
                <a:ea typeface="Calibri" panose="020F0502020204030204" pitchFamily="34" charset="0"/>
              </a:rPr>
              <a:t>” facilitates loading the targets into and out of the shield </a:t>
            </a:r>
            <a:br>
              <a:rPr lang="en-US" sz="1200" dirty="0">
                <a:ea typeface="Calibri" panose="020F0502020204030204" pitchFamily="34" charset="0"/>
              </a:rPr>
            </a:br>
            <a:r>
              <a:rPr lang="en-US" sz="1200" dirty="0">
                <a:ea typeface="Calibri" panose="020F0502020204030204" pitchFamily="34" charset="0"/>
              </a:rPr>
              <a:t>and may require features for semi-remote handling due to the </a:t>
            </a:r>
            <a:br>
              <a:rPr lang="en-US" sz="1200" dirty="0">
                <a:ea typeface="Calibri" panose="020F0502020204030204" pitchFamily="34" charset="0"/>
              </a:rPr>
            </a:br>
            <a:r>
              <a:rPr lang="en-US" sz="1200" dirty="0">
                <a:ea typeface="Calibri" panose="020F0502020204030204" pitchFamily="34" charset="0"/>
              </a:rPr>
              <a:t>high target radiation levels.  </a:t>
            </a:r>
            <a:endParaRPr lang="en-US" sz="1200" dirty="0">
              <a:solidFill>
                <a:srgbClr val="073E87"/>
              </a:solidFill>
            </a:endParaRPr>
          </a:p>
          <a:p>
            <a:pPr>
              <a:lnSpc>
                <a:spcPct val="150000"/>
              </a:lnSpc>
              <a:spcBef>
                <a:spcPts val="450"/>
              </a:spcBef>
            </a:pPr>
            <a:endParaRPr lang="en-US" sz="1500" dirty="0">
              <a:solidFill>
                <a:srgbClr val="073E87"/>
              </a:solidFill>
            </a:endParaRPr>
          </a:p>
          <a:p>
            <a:pPr marL="0" indent="0">
              <a:lnSpc>
                <a:spcPct val="150000"/>
              </a:lnSpc>
              <a:spcBef>
                <a:spcPts val="450"/>
              </a:spcBef>
            </a:pPr>
            <a:br>
              <a:rPr lang="en-US" sz="1500" dirty="0">
                <a:solidFill>
                  <a:srgbClr val="073E87"/>
                </a:solidFill>
              </a:rPr>
            </a:br>
            <a:endParaRPr lang="en-US" sz="1500" dirty="0">
              <a:solidFill>
                <a:srgbClr val="073E87"/>
              </a:solidFill>
            </a:endParaRPr>
          </a:p>
          <a:p>
            <a:pPr>
              <a:lnSpc>
                <a:spcPct val="150000"/>
              </a:lnSpc>
              <a:spcBef>
                <a:spcPts val="450"/>
              </a:spcBef>
            </a:pPr>
            <a:endParaRPr lang="en-US" sz="1500" dirty="0">
              <a:solidFill>
                <a:srgbClr val="073E87"/>
              </a:solidFill>
            </a:endParaRPr>
          </a:p>
        </p:txBody>
      </p:sp>
      <p:sp>
        <p:nvSpPr>
          <p:cNvPr id="3" name="Title 2">
            <a:extLst>
              <a:ext uri="{FF2B5EF4-FFF2-40B4-BE49-F238E27FC236}">
                <a16:creationId xmlns:a16="http://schemas.microsoft.com/office/drawing/2014/main" id="{9ECD3236-E450-47D6-9E79-B6609FD78EBF}"/>
              </a:ext>
            </a:extLst>
          </p:cNvPr>
          <p:cNvSpPr>
            <a:spLocks noGrp="1"/>
          </p:cNvSpPr>
          <p:nvPr>
            <p:ph type="title"/>
          </p:nvPr>
        </p:nvSpPr>
        <p:spPr>
          <a:xfrm>
            <a:off x="506764" y="447351"/>
            <a:ext cx="8637236" cy="638400"/>
          </a:xfrm>
        </p:spPr>
        <p:txBody>
          <a:bodyPr>
            <a:normAutofit/>
          </a:bodyPr>
          <a:lstStyle/>
          <a:p>
            <a:pPr algn="l"/>
            <a:r>
              <a:rPr lang="en-US" dirty="0"/>
              <a:t>Larger Type B Options, cont.</a:t>
            </a:r>
          </a:p>
        </p:txBody>
      </p:sp>
      <p:sp>
        <p:nvSpPr>
          <p:cNvPr id="5" name="Slide Number Placeholder 4">
            <a:extLst>
              <a:ext uri="{FF2B5EF4-FFF2-40B4-BE49-F238E27FC236}">
                <a16:creationId xmlns:a16="http://schemas.microsoft.com/office/drawing/2014/main" id="{2B4E6283-4C34-4E4D-8B52-A178F3BACCFC}"/>
              </a:ext>
            </a:extLst>
          </p:cNvPr>
          <p:cNvSpPr>
            <a:spLocks noGrp="1"/>
          </p:cNvSpPr>
          <p:nvPr>
            <p:ph type="sldNum" sz="quarter" idx="4"/>
          </p:nvPr>
        </p:nvSpPr>
        <p:spPr/>
        <p:txBody>
          <a:bodyPr/>
          <a:lstStyle/>
          <a:p>
            <a:pPr defTabSz="685800">
              <a:defRPr/>
            </a:pPr>
            <a:fld id="{996CFD27-C38E-4EC4-90D3-CEFF262682E7}" type="slidenum">
              <a:rPr lang="en-US" sz="1200" b="1">
                <a:solidFill>
                  <a:prstClr val="black">
                    <a:tint val="75000"/>
                  </a:prstClr>
                </a:solidFill>
                <a:latin typeface="Candara"/>
              </a:rPr>
              <a:pPr defTabSz="685800">
                <a:defRPr/>
              </a:pPr>
              <a:t>26</a:t>
            </a:fld>
            <a:endParaRPr lang="en-US" sz="1200" b="1" dirty="0">
              <a:solidFill>
                <a:prstClr val="black">
                  <a:tint val="75000"/>
                </a:prstClr>
              </a:solidFill>
              <a:latin typeface="Candara"/>
            </a:endParaRPr>
          </a:p>
        </p:txBody>
      </p:sp>
      <p:grpSp>
        <p:nvGrpSpPr>
          <p:cNvPr id="11" name="Group 10">
            <a:extLst>
              <a:ext uri="{FF2B5EF4-FFF2-40B4-BE49-F238E27FC236}">
                <a16:creationId xmlns:a16="http://schemas.microsoft.com/office/drawing/2014/main" id="{CAC09422-C9B3-43BB-9247-57551DC24FA2}"/>
              </a:ext>
            </a:extLst>
          </p:cNvPr>
          <p:cNvGrpSpPr/>
          <p:nvPr/>
        </p:nvGrpSpPr>
        <p:grpSpPr>
          <a:xfrm>
            <a:off x="5711537" y="4620708"/>
            <a:ext cx="6594764" cy="1547038"/>
            <a:chOff x="803098" y="3136603"/>
            <a:chExt cx="9696553" cy="2062717"/>
          </a:xfrm>
        </p:grpSpPr>
        <p:pic>
          <p:nvPicPr>
            <p:cNvPr id="6" name="Picture 5">
              <a:extLst>
                <a:ext uri="{FF2B5EF4-FFF2-40B4-BE49-F238E27FC236}">
                  <a16:creationId xmlns:a16="http://schemas.microsoft.com/office/drawing/2014/main" id="{ECEF6586-ECE6-428F-807B-1DBC11A51BF6}"/>
                </a:ext>
              </a:extLst>
            </p:cNvPr>
            <p:cNvPicPr>
              <a:picLocks noChangeAspect="1"/>
            </p:cNvPicPr>
            <p:nvPr/>
          </p:nvPicPr>
          <p:blipFill rotWithShape="1">
            <a:blip r:embed="rId2"/>
            <a:srcRect l="22153" t="21138" r="15851" b="29433"/>
            <a:stretch/>
          </p:blipFill>
          <p:spPr>
            <a:xfrm>
              <a:off x="803098" y="3136604"/>
              <a:ext cx="1937703" cy="2062716"/>
            </a:xfrm>
            <a:prstGeom prst="rect">
              <a:avLst/>
            </a:prstGeom>
            <a:effectLst>
              <a:outerShdw blurRad="50800" dist="76200" dir="2700000" algn="tl" rotWithShape="0">
                <a:prstClr val="black">
                  <a:alpha val="40000"/>
                </a:prstClr>
              </a:outerShdw>
            </a:effectLst>
          </p:spPr>
        </p:pic>
        <p:sp>
          <p:nvSpPr>
            <p:cNvPr id="10" name="TextBox 9">
              <a:extLst>
                <a:ext uri="{FF2B5EF4-FFF2-40B4-BE49-F238E27FC236}">
                  <a16:creationId xmlns:a16="http://schemas.microsoft.com/office/drawing/2014/main" id="{9A940B2E-81FA-498E-9A61-40B3631F560A}"/>
                </a:ext>
              </a:extLst>
            </p:cNvPr>
            <p:cNvSpPr txBox="1"/>
            <p:nvPr/>
          </p:nvSpPr>
          <p:spPr>
            <a:xfrm>
              <a:off x="9266274" y="4550735"/>
              <a:ext cx="1233377" cy="492443"/>
            </a:xfrm>
            <a:prstGeom prst="rect">
              <a:avLst/>
            </a:prstGeom>
            <a:noFill/>
          </p:spPr>
          <p:txBody>
            <a:bodyPr wrap="square" rtlCol="0">
              <a:spAutoFit/>
            </a:bodyPr>
            <a:lstStyle/>
            <a:p>
              <a:r>
                <a:rPr lang="en-US" sz="900" dirty="0">
                  <a:solidFill>
                    <a:schemeClr val="bg1"/>
                  </a:solidFill>
                </a:rPr>
                <a:t>32.5” D x 47” H</a:t>
              </a:r>
            </a:p>
          </p:txBody>
        </p:sp>
        <p:pic>
          <p:nvPicPr>
            <p:cNvPr id="12" name="Picture 11" descr="A picture containing indoor&#10;&#10;Description automatically generated">
              <a:extLst>
                <a:ext uri="{FF2B5EF4-FFF2-40B4-BE49-F238E27FC236}">
                  <a16:creationId xmlns:a16="http://schemas.microsoft.com/office/drawing/2014/main" id="{B58A4961-F904-4AB7-9A9B-E7951B4AA1FE}"/>
                </a:ext>
              </a:extLst>
            </p:cNvPr>
            <p:cNvPicPr>
              <a:picLocks noChangeAspect="1"/>
            </p:cNvPicPr>
            <p:nvPr/>
          </p:nvPicPr>
          <p:blipFill rotWithShape="1">
            <a:blip r:embed="rId3">
              <a:extLst>
                <a:ext uri="{28A0092B-C50C-407E-A947-70E740481C1C}">
                  <a14:useLocalDpi xmlns:a14="http://schemas.microsoft.com/office/drawing/2010/main" val="0"/>
                </a:ext>
              </a:extLst>
            </a:blip>
            <a:srcRect l="9332" t="41337" r="50669" b="-4"/>
            <a:stretch/>
          </p:blipFill>
          <p:spPr>
            <a:xfrm>
              <a:off x="2992884" y="3136603"/>
              <a:ext cx="1875199" cy="2062717"/>
            </a:xfrm>
            <a:prstGeom prst="rect">
              <a:avLst/>
            </a:prstGeom>
            <a:effectLst>
              <a:outerShdw blurRad="50800" dist="76200" dir="2700000" algn="tl" rotWithShape="0">
                <a:prstClr val="black">
                  <a:alpha val="40000"/>
                </a:prstClr>
              </a:outerShdw>
            </a:effectLst>
          </p:spPr>
        </p:pic>
      </p:grpSp>
      <p:sp>
        <p:nvSpPr>
          <p:cNvPr id="7" name="TextBox 6">
            <a:extLst>
              <a:ext uri="{FF2B5EF4-FFF2-40B4-BE49-F238E27FC236}">
                <a16:creationId xmlns:a16="http://schemas.microsoft.com/office/drawing/2014/main" id="{72A0CF68-5317-4FFD-5D96-F48D3D49BA2D}"/>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4033534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EBB4-8075-A578-ADED-9C8981C95C0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46E0053-5452-D2A1-1B37-65BCE088FF2C}"/>
              </a:ext>
            </a:extLst>
          </p:cNvPr>
          <p:cNvSpPr>
            <a:spLocks noGrp="1"/>
          </p:cNvSpPr>
          <p:nvPr>
            <p:ph idx="1"/>
          </p:nvPr>
        </p:nvSpPr>
        <p:spPr/>
        <p:txBody>
          <a:bodyPr/>
          <a:lstStyle/>
          <a:p>
            <a:pPr marL="342900" indent="-342900">
              <a:buFont typeface="Arial" panose="020B0604020202020204" pitchFamily="34" charset="0"/>
              <a:buChar char="•"/>
            </a:pPr>
            <a:r>
              <a:rPr lang="en-US" dirty="0"/>
              <a:t>Ongoing work to commission AP hot cells</a:t>
            </a:r>
          </a:p>
          <a:p>
            <a:pPr marL="342900" indent="-342900">
              <a:buFont typeface="Arial" panose="020B0604020202020204" pitchFamily="34" charset="0"/>
              <a:buChar char="•"/>
            </a:pPr>
            <a:r>
              <a:rPr lang="en-US" dirty="0"/>
              <a:t>RRPL categorization first step under BSA review</a:t>
            </a:r>
          </a:p>
          <a:p>
            <a:pPr marL="342900" indent="-342900">
              <a:buFont typeface="Arial" panose="020B0604020202020204" pitchFamily="34" charset="0"/>
              <a:buChar char="•"/>
            </a:pPr>
            <a:r>
              <a:rPr lang="en-US" dirty="0"/>
              <a:t>Preparing short term solution for RRPL operations to meet IP needs</a:t>
            </a:r>
          </a:p>
          <a:p>
            <a:pPr marL="342900" indent="-342900">
              <a:buFont typeface="Arial" panose="020B0604020202020204" pitchFamily="34" charset="0"/>
              <a:buChar char="•"/>
            </a:pPr>
            <a:r>
              <a:rPr lang="en-US" dirty="0"/>
              <a:t>Long Term for RRPL implement full nuclear operations new safety basis document, new training requirements, nuclear maintenance program and NQA1 program</a:t>
            </a:r>
          </a:p>
          <a:p>
            <a:pPr marL="342900" indent="-342900">
              <a:buFont typeface="Arial" panose="020B0604020202020204" pitchFamily="34" charset="0"/>
              <a:buChar char="•"/>
            </a:pPr>
            <a:r>
              <a:rPr lang="en-US" dirty="0"/>
              <a:t>CARP follow DOE 413.3B and 1189</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36FC0AC-7488-A579-DD7D-F516509EF6C8}"/>
              </a:ext>
            </a:extLst>
          </p:cNvPr>
          <p:cNvSpPr>
            <a:spLocks noGrp="1"/>
          </p:cNvSpPr>
          <p:nvPr>
            <p:ph type="sldNum" sz="quarter" idx="4"/>
          </p:nvPr>
        </p:nvSpPr>
        <p:spPr/>
        <p:txBody>
          <a:bodyPr/>
          <a:lstStyle/>
          <a:p>
            <a:fld id="{933A556B-7C63-244D-9B7C-B0EA8042B330}" type="slidenum">
              <a:rPr lang="en-US" smtClean="0"/>
              <a:pPr/>
              <a:t>27</a:t>
            </a:fld>
            <a:endParaRPr lang="en-US" sz="750" dirty="0"/>
          </a:p>
        </p:txBody>
      </p:sp>
      <p:sp>
        <p:nvSpPr>
          <p:cNvPr id="5" name="TextBox 4">
            <a:extLst>
              <a:ext uri="{FF2B5EF4-FFF2-40B4-BE49-F238E27FC236}">
                <a16:creationId xmlns:a16="http://schemas.microsoft.com/office/drawing/2014/main" id="{CEAAF62A-F003-E84B-C2F9-B294DB04ECC2}"/>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2017691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28</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Questions</a:t>
            </a:r>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a:t>Thank You</a:t>
            </a:r>
          </a:p>
        </p:txBody>
      </p:sp>
      <p:sp>
        <p:nvSpPr>
          <p:cNvPr id="5" name="TextBox 4">
            <a:extLst>
              <a:ext uri="{FF2B5EF4-FFF2-40B4-BE49-F238E27FC236}">
                <a16:creationId xmlns:a16="http://schemas.microsoft.com/office/drawing/2014/main" id="{B2FF394C-250B-F540-066E-DB51EF60AA3C}"/>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121570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6A17-8756-4F60-8525-DD92F60B1CB2}"/>
              </a:ext>
            </a:extLst>
          </p:cNvPr>
          <p:cNvSpPr>
            <a:spLocks noGrp="1"/>
          </p:cNvSpPr>
          <p:nvPr>
            <p:ph type="title"/>
          </p:nvPr>
        </p:nvSpPr>
        <p:spPr/>
        <p:txBody>
          <a:bodyPr vert="horz" lIns="91440" tIns="45720" rIns="91440" bIns="45720" rtlCol="0" anchor="ctr">
            <a:noAutofit/>
          </a:bodyPr>
          <a:lstStyle/>
          <a:p>
            <a:r>
              <a:rPr lang="en-US" dirty="0"/>
              <a:t>BNL IP Highlights</a:t>
            </a:r>
          </a:p>
        </p:txBody>
      </p:sp>
      <p:sp>
        <p:nvSpPr>
          <p:cNvPr id="3" name="Content Placeholder 2">
            <a:extLst>
              <a:ext uri="{FF2B5EF4-FFF2-40B4-BE49-F238E27FC236}">
                <a16:creationId xmlns:a16="http://schemas.microsoft.com/office/drawing/2014/main" id="{FF7D5D85-6AA7-405F-8928-559E569F9D93}"/>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a:t>Successful completion of AP Hot Cell ARR.</a:t>
            </a:r>
          </a:p>
          <a:p>
            <a:pPr marL="342900" indent="-342900">
              <a:buFont typeface="Arial" panose="020B0604020202020204" pitchFamily="34" charset="0"/>
              <a:buChar char="•"/>
            </a:pPr>
            <a:r>
              <a:rPr lang="en-US" dirty="0"/>
              <a:t>Commissioning of AP Hot Cell started</a:t>
            </a:r>
          </a:p>
          <a:p>
            <a:pPr marL="342900" indent="-342900">
              <a:buFont typeface="Arial" panose="020B0604020202020204" pitchFamily="34" charset="0"/>
              <a:buChar char="•"/>
            </a:pPr>
            <a:r>
              <a:rPr lang="en-US" dirty="0"/>
              <a:t>Completed longest run of LINAC to support IP</a:t>
            </a:r>
          </a:p>
          <a:p>
            <a:pPr marL="342900" indent="-342900">
              <a:buFont typeface="Arial" panose="020B0604020202020204" pitchFamily="34" charset="0"/>
              <a:buChar char="•"/>
            </a:pPr>
            <a:r>
              <a:rPr lang="en-US" dirty="0"/>
              <a:t>Directors Review of LIUP2 completed and indicated ready to start</a:t>
            </a:r>
          </a:p>
          <a:p>
            <a:pPr marL="342900" indent="-342900">
              <a:buFont typeface="Arial" panose="020B0604020202020204" pitchFamily="34" charset="0"/>
              <a:buChar char="•"/>
            </a:pPr>
            <a:r>
              <a:rPr lang="en-US" dirty="0"/>
              <a:t>NCSS run onsite first time in 3 years</a:t>
            </a:r>
          </a:p>
          <a:p>
            <a:pPr marL="342900" indent="-342900">
              <a:buFont typeface="Arial" panose="020B0604020202020204" pitchFamily="34" charset="0"/>
              <a:buChar char="•"/>
            </a:pPr>
            <a:r>
              <a:rPr lang="en-US" dirty="0"/>
              <a:t>Dr. Sanders and Dr. Gajecki provisional patent filed and won pitch contest</a:t>
            </a:r>
          </a:p>
          <a:p>
            <a:pPr marL="342900" indent="-342900">
              <a:buFont typeface="Arial" panose="020B0604020202020204" pitchFamily="34" charset="0"/>
              <a:buChar char="•"/>
            </a:pPr>
            <a:r>
              <a:rPr lang="en-US" dirty="0"/>
              <a:t>Dr. Sanders LIBN 40 under 40 Award</a:t>
            </a:r>
          </a:p>
          <a:p>
            <a:pPr marL="342900" indent="-342900">
              <a:buFont typeface="Arial" panose="020B0604020202020204" pitchFamily="34" charset="0"/>
              <a:buChar char="•"/>
            </a:pPr>
            <a:r>
              <a:rPr lang="en-US" dirty="0"/>
              <a:t>Dr. Hatcher Lamarre LIBN Diversity in Business Awards</a:t>
            </a:r>
          </a:p>
          <a:p>
            <a:pPr marL="342900" indent="-342900">
              <a:buFont typeface="Arial" panose="020B0604020202020204" pitchFamily="34" charset="0"/>
              <a:buChar char="•"/>
            </a:pPr>
            <a:r>
              <a:rPr lang="en-US" dirty="0"/>
              <a:t>Elected to SNMMI Vice </a:t>
            </a:r>
            <a:r>
              <a:rPr lang="en-US"/>
              <a:t>President Elect</a:t>
            </a:r>
            <a:endParaRPr lang="en-US" dirty="0"/>
          </a:p>
          <a:p>
            <a:pPr marL="342900" indent="-342900">
              <a:buFont typeface="Arial" panose="020B0604020202020204" pitchFamily="34" charset="0"/>
              <a:buChar char="•"/>
            </a:pPr>
            <a:r>
              <a:rPr lang="en-US" dirty="0"/>
              <a:t>Received Science and Technology Award</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001A04-8B17-4A40-A015-3CFB45B5B26F}"/>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
        <p:nvSpPr>
          <p:cNvPr id="5" name="TextBox 4">
            <a:extLst>
              <a:ext uri="{FF2B5EF4-FFF2-40B4-BE49-F238E27FC236}">
                <a16:creationId xmlns:a16="http://schemas.microsoft.com/office/drawing/2014/main" id="{460C3EFE-E0EE-9A88-D77E-1D0619FB85BB}"/>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4283560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CA61-AA77-33C4-87F6-E5048AF80F15}"/>
              </a:ext>
            </a:extLst>
          </p:cNvPr>
          <p:cNvSpPr>
            <a:spLocks noGrp="1"/>
          </p:cNvSpPr>
          <p:nvPr>
            <p:ph type="title"/>
          </p:nvPr>
        </p:nvSpPr>
        <p:spPr/>
        <p:txBody>
          <a:bodyPr/>
          <a:lstStyle/>
          <a:p>
            <a:r>
              <a:rPr lang="en-US" dirty="0"/>
              <a:t>Strategic Plan Overview for Nuclear Facilities</a:t>
            </a:r>
          </a:p>
        </p:txBody>
      </p:sp>
      <p:sp>
        <p:nvSpPr>
          <p:cNvPr id="3" name="Content Placeholder 2">
            <a:extLst>
              <a:ext uri="{FF2B5EF4-FFF2-40B4-BE49-F238E27FC236}">
                <a16:creationId xmlns:a16="http://schemas.microsoft.com/office/drawing/2014/main" id="{F6F4B158-600F-9B06-827D-4EE52490BB1F}"/>
              </a:ext>
            </a:extLst>
          </p:cNvPr>
          <p:cNvSpPr>
            <a:spLocks noGrp="1"/>
          </p:cNvSpPr>
          <p:nvPr>
            <p:ph idx="1"/>
          </p:nvPr>
        </p:nvSpPr>
        <p:spPr/>
        <p:txBody>
          <a:bodyPr/>
          <a:lstStyle/>
          <a:p>
            <a:pPr marL="342900" indent="-342900">
              <a:buFont typeface="Arial" panose="020B0604020202020204" pitchFamily="34" charset="0"/>
              <a:buChar char="•"/>
            </a:pPr>
            <a:r>
              <a:rPr lang="en-US" dirty="0"/>
              <a:t>RRPL and BLIP are approved as accelerator facilities</a:t>
            </a:r>
          </a:p>
          <a:p>
            <a:pPr marL="342900" indent="-342900">
              <a:buFont typeface="Arial" panose="020B0604020202020204" pitchFamily="34" charset="0"/>
              <a:buChar char="•"/>
            </a:pPr>
            <a:r>
              <a:rPr lang="en-US" dirty="0"/>
              <a:t>Due to change in accelerator order RRPL will need to transition to Nuclear order</a:t>
            </a:r>
          </a:p>
          <a:p>
            <a:pPr marL="685800" lvl="1" indent="-342900"/>
            <a:r>
              <a:rPr lang="en-US" dirty="0"/>
              <a:t>Commission AP hot cells</a:t>
            </a:r>
          </a:p>
          <a:p>
            <a:pPr marL="685800" lvl="1" indent="-342900"/>
            <a:r>
              <a:rPr lang="en-US" dirty="0"/>
              <a:t>Short term the Interim Solution authorization document elements of 10CFR830, continue to operate under approved SAD/ASE + Compensatory Measures (TBD). “Several Months”</a:t>
            </a:r>
          </a:p>
          <a:p>
            <a:pPr marL="685800" lvl="1" indent="-342900"/>
            <a:r>
              <a:rPr lang="en-US" dirty="0"/>
              <a:t>Long Term solution authorization document will operate under10CFR 830</a:t>
            </a:r>
          </a:p>
          <a:p>
            <a:pPr marL="342900" lvl="1" indent="-285750"/>
            <a:r>
              <a:rPr lang="en-US" sz="2400" dirty="0"/>
              <a:t>CARP minimum Haz Cat 3</a:t>
            </a:r>
          </a:p>
          <a:p>
            <a:pPr marL="685800" lvl="2" indent="-342900">
              <a:buFont typeface="Wingdings" panose="05000000000000000000" pitchFamily="2" charset="2"/>
              <a:buChar char="Ø"/>
            </a:pPr>
            <a:r>
              <a:rPr lang="en-US" sz="2200" dirty="0"/>
              <a:t>Waste management</a:t>
            </a:r>
          </a:p>
          <a:p>
            <a:pPr marL="685800" lvl="2" indent="-342900">
              <a:buFont typeface="Wingdings" panose="05000000000000000000" pitchFamily="2" charset="2"/>
              <a:buChar char="Ø"/>
            </a:pPr>
            <a:r>
              <a:rPr lang="en-US" sz="2200" dirty="0"/>
              <a:t>Transportation</a:t>
            </a:r>
          </a:p>
          <a:p>
            <a:pPr marL="685800" lvl="1" indent="-685800"/>
            <a:endParaRPr lang="en-US" dirty="0"/>
          </a:p>
        </p:txBody>
      </p:sp>
      <p:sp>
        <p:nvSpPr>
          <p:cNvPr id="4" name="Slide Number Placeholder 3">
            <a:extLst>
              <a:ext uri="{FF2B5EF4-FFF2-40B4-BE49-F238E27FC236}">
                <a16:creationId xmlns:a16="http://schemas.microsoft.com/office/drawing/2014/main" id="{4B628C9B-8080-ED38-2507-4630BB9BB8A2}"/>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
        <p:nvSpPr>
          <p:cNvPr id="5" name="TextBox 4">
            <a:extLst>
              <a:ext uri="{FF2B5EF4-FFF2-40B4-BE49-F238E27FC236}">
                <a16:creationId xmlns:a16="http://schemas.microsoft.com/office/drawing/2014/main" id="{A0982079-A080-78EA-63F5-96E678BB0D15}"/>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60672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FCC9-7C1B-BB37-8771-5C440DF0A21A}"/>
              </a:ext>
            </a:extLst>
          </p:cNvPr>
          <p:cNvSpPr>
            <a:spLocks noGrp="1"/>
          </p:cNvSpPr>
          <p:nvPr>
            <p:ph type="title"/>
          </p:nvPr>
        </p:nvSpPr>
        <p:spPr/>
        <p:txBody>
          <a:bodyPr/>
          <a:lstStyle/>
          <a:p>
            <a:r>
              <a:rPr lang="en-US" dirty="0"/>
              <a:t>Future Facilities</a:t>
            </a:r>
          </a:p>
        </p:txBody>
      </p:sp>
      <p:sp>
        <p:nvSpPr>
          <p:cNvPr id="3" name="Content Placeholder 2">
            <a:extLst>
              <a:ext uri="{FF2B5EF4-FFF2-40B4-BE49-F238E27FC236}">
                <a16:creationId xmlns:a16="http://schemas.microsoft.com/office/drawing/2014/main" id="{636779CF-519A-EF73-D66E-0517AC796992}"/>
              </a:ext>
            </a:extLst>
          </p:cNvPr>
          <p:cNvSpPr>
            <a:spLocks noGrp="1"/>
          </p:cNvSpPr>
          <p:nvPr>
            <p:ph idx="1"/>
          </p:nvPr>
        </p:nvSpPr>
        <p:spPr/>
        <p:txBody>
          <a:bodyPr vert="horz" lIns="91440" tIns="45720" rIns="91440" bIns="45720" rtlCol="0" anchor="t">
            <a:normAutofit lnSpcReduction="10000"/>
          </a:bodyPr>
          <a:lstStyle/>
          <a:p>
            <a:pPr marL="342900" indent="-342900">
              <a:buFont typeface="Arial" panose="020B0604020202020204" pitchFamily="34" charset="0"/>
              <a:buChar char="•"/>
            </a:pPr>
            <a:r>
              <a:rPr lang="en-US" dirty="0"/>
              <a:t>Cyclotron operate as an accelerator facility will be maintained below SOR of 0.4</a:t>
            </a:r>
            <a:endParaRPr lang="en-US" dirty="0">
              <a:cs typeface="Arial"/>
            </a:endParaRPr>
          </a:p>
          <a:p>
            <a:pPr marL="342900" indent="-342900">
              <a:buFont typeface="Arial" panose="020B0604020202020204" pitchFamily="34" charset="0"/>
              <a:buChar char="•"/>
            </a:pPr>
            <a:r>
              <a:rPr lang="en-US" dirty="0"/>
              <a:t>Targets will be brought to RRPL for processing</a:t>
            </a:r>
          </a:p>
          <a:p>
            <a:pPr marL="342900" indent="-342900">
              <a:buFont typeface="Arial" panose="020B0604020202020204" pitchFamily="34" charset="0"/>
              <a:buChar char="•"/>
            </a:pPr>
            <a:r>
              <a:rPr lang="en-US" dirty="0"/>
              <a:t>CARP plan to receive maximum Th targets that can be irradiated at BLIP.</a:t>
            </a:r>
          </a:p>
          <a:p>
            <a:pPr marL="342900" indent="-342900">
              <a:buFont typeface="Arial" panose="020B0604020202020204" pitchFamily="34" charset="0"/>
              <a:buChar char="•"/>
            </a:pPr>
            <a:r>
              <a:rPr lang="en-US" dirty="0"/>
              <a:t>Have a design and tested a 100 g target</a:t>
            </a:r>
          </a:p>
          <a:p>
            <a:pPr marL="342900" indent="-342900">
              <a:buFont typeface="Arial" panose="020B0604020202020204" pitchFamily="34" charset="0"/>
              <a:buChar char="•"/>
            </a:pPr>
            <a:r>
              <a:rPr lang="en-US" dirty="0"/>
              <a:t>This is roughly 4 times what we currently are approved for.</a:t>
            </a:r>
          </a:p>
          <a:p>
            <a:pPr marL="342900" indent="-342900">
              <a:buFont typeface="Arial" panose="020B0604020202020204" pitchFamily="34" charset="0"/>
              <a:buChar char="•"/>
            </a:pPr>
            <a:r>
              <a:rPr lang="en-US" dirty="0"/>
              <a:t>BLIP can irradiate up to five 100 g targets.</a:t>
            </a:r>
          </a:p>
          <a:p>
            <a:pPr marL="342900" indent="-342900">
              <a:buFont typeface="Arial" panose="020B0604020202020204" pitchFamily="34" charset="0"/>
              <a:buChar char="•"/>
            </a:pPr>
            <a:r>
              <a:rPr lang="en-US" dirty="0"/>
              <a:t>This gets us into the realm of the 100 Ci of Ac-225 needed per year to support clinical evaluations.</a:t>
            </a:r>
          </a:p>
        </p:txBody>
      </p:sp>
      <p:sp>
        <p:nvSpPr>
          <p:cNvPr id="5" name="Slide Number Placeholder 4">
            <a:extLst>
              <a:ext uri="{FF2B5EF4-FFF2-40B4-BE49-F238E27FC236}">
                <a16:creationId xmlns:a16="http://schemas.microsoft.com/office/drawing/2014/main" id="{7AFC11B5-F43F-744E-E736-185340695138}"/>
              </a:ext>
            </a:extLst>
          </p:cNvPr>
          <p:cNvSpPr>
            <a:spLocks noGrp="1"/>
          </p:cNvSpPr>
          <p:nvPr>
            <p:ph type="sldNum" sz="quarter" idx="4"/>
          </p:nvPr>
        </p:nvSpPr>
        <p:spPr/>
        <p:txBody>
          <a:bodyPr/>
          <a:lstStyle/>
          <a:p>
            <a:fld id="{933A556B-7C63-244D-9B7C-B0EA8042B330}" type="slidenum">
              <a:rPr lang="en-US" sz="1200" smtClean="0"/>
              <a:pPr/>
              <a:t>5</a:t>
            </a:fld>
            <a:endParaRPr lang="en-US" sz="1200" dirty="0"/>
          </a:p>
        </p:txBody>
      </p:sp>
      <p:sp>
        <p:nvSpPr>
          <p:cNvPr id="4" name="TextBox 3">
            <a:extLst>
              <a:ext uri="{FF2B5EF4-FFF2-40B4-BE49-F238E27FC236}">
                <a16:creationId xmlns:a16="http://schemas.microsoft.com/office/drawing/2014/main" id="{16D71D60-94D9-76DD-D0EA-4C99C1989962}"/>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201081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2E46-5995-403A-BCA5-A987AC7F20E5}"/>
              </a:ext>
            </a:extLst>
          </p:cNvPr>
          <p:cNvSpPr>
            <a:spLocks noGrp="1"/>
          </p:cNvSpPr>
          <p:nvPr>
            <p:ph type="title"/>
          </p:nvPr>
        </p:nvSpPr>
        <p:spPr>
          <a:xfrm>
            <a:off x="1274198" y="633825"/>
            <a:ext cx="6246743" cy="553588"/>
          </a:xfrm>
        </p:spPr>
        <p:txBody>
          <a:bodyPr vert="horz" lIns="91440" tIns="45720" rIns="91440" bIns="45720" rtlCol="0" anchor="ctr">
            <a:noAutofit/>
          </a:bodyPr>
          <a:lstStyle/>
          <a:p>
            <a:r>
              <a:rPr lang="en-US" dirty="0"/>
              <a:t>Infrastructure / Facility Capabilities</a:t>
            </a:r>
          </a:p>
        </p:txBody>
      </p:sp>
      <p:sp>
        <p:nvSpPr>
          <p:cNvPr id="3" name="Content Placeholder 2">
            <a:extLst>
              <a:ext uri="{FF2B5EF4-FFF2-40B4-BE49-F238E27FC236}">
                <a16:creationId xmlns:a16="http://schemas.microsoft.com/office/drawing/2014/main" id="{A752C743-4B16-4D88-AACA-D88FBF2C2112}"/>
              </a:ext>
            </a:extLst>
          </p:cNvPr>
          <p:cNvSpPr>
            <a:spLocks noGrp="1"/>
          </p:cNvSpPr>
          <p:nvPr>
            <p:ph idx="1"/>
          </p:nvPr>
        </p:nvSpPr>
        <p:spPr>
          <a:xfrm>
            <a:off x="1274198" y="1554479"/>
            <a:ext cx="7023982" cy="4669695"/>
          </a:xfrm>
        </p:spPr>
        <p:txBody>
          <a:bodyPr>
            <a:normAutofit fontScale="92500" lnSpcReduction="10000"/>
          </a:bodyPr>
          <a:lstStyle/>
          <a:p>
            <a:r>
              <a:rPr lang="en-US" dirty="0"/>
              <a:t>Existing / Infrastructure Needs</a:t>
            </a:r>
          </a:p>
          <a:p>
            <a:pPr lvl="1">
              <a:buFont typeface="Courier New" panose="02070309020205020404" pitchFamily="49" charset="0"/>
              <a:buChar char="o"/>
            </a:pPr>
            <a:r>
              <a:rPr lang="en-US" dirty="0"/>
              <a:t>Current Capability – Building 865, Waste Management Facility</a:t>
            </a:r>
          </a:p>
          <a:p>
            <a:pPr lvl="2">
              <a:buFont typeface="Arial" panose="020B0604020202020204" pitchFamily="34" charset="0"/>
              <a:buChar char="‒"/>
            </a:pPr>
            <a:r>
              <a:rPr lang="en-US" dirty="0"/>
              <a:t>1997 - Designed and operated as a Nuclear Hazard Category 3 Facility</a:t>
            </a:r>
          </a:p>
          <a:p>
            <a:pPr lvl="2">
              <a:buFont typeface="Arial" panose="020B0604020202020204" pitchFamily="34" charset="0"/>
              <a:buChar char="‒"/>
            </a:pPr>
            <a:r>
              <a:rPr lang="en-US" dirty="0"/>
              <a:t>DOE approved for Segmentation Operation (i.e., 2017 Quasi-Nuclear Facility)</a:t>
            </a:r>
          </a:p>
          <a:p>
            <a:pPr lvl="2">
              <a:buFont typeface="Arial" panose="020B0604020202020204" pitchFamily="34" charset="0"/>
              <a:buChar char="‒"/>
            </a:pPr>
            <a:r>
              <a:rPr lang="en-US" dirty="0"/>
              <a:t>Relatively easy transition to Hazard Category 3 operation (e.g., minor ventilation system upgrades)</a:t>
            </a:r>
          </a:p>
          <a:p>
            <a:pPr lvl="1">
              <a:buFont typeface="Courier New" panose="02070309020205020404" pitchFamily="49" charset="0"/>
              <a:buChar char="o"/>
            </a:pPr>
            <a:r>
              <a:rPr lang="en-US" dirty="0"/>
              <a:t>Building 801, Radiochemical Research and Production Laboratory (RRPL)</a:t>
            </a:r>
          </a:p>
          <a:p>
            <a:pPr lvl="2">
              <a:buFont typeface="Arial" panose="020B0604020202020204" pitchFamily="34" charset="0"/>
              <a:buChar char="‒"/>
            </a:pPr>
            <a:r>
              <a:rPr lang="en-US" dirty="0"/>
              <a:t>1951 (69 years old) and will not support Isotope program growth.</a:t>
            </a:r>
          </a:p>
          <a:p>
            <a:pPr lvl="2">
              <a:buFont typeface="Arial" panose="020B0604020202020204" pitchFamily="34" charset="0"/>
              <a:buChar char="‒"/>
            </a:pPr>
            <a:r>
              <a:rPr lang="en-US" dirty="0"/>
              <a:t>Not clear can meet Nuclear Safety requirements (i.e., 10CFR830, Nuclear Safety Management; DOE Order 420.1C, Facility Safety, DOE-STD 1020-2016, Natural Phenomena Hazards (NPH) Analysis and Design Criteria)</a:t>
            </a:r>
          </a:p>
          <a:p>
            <a:pPr lvl="2">
              <a:buFont typeface="Arial" panose="020B0604020202020204" pitchFamily="34" charset="0"/>
              <a:buChar char="‒"/>
            </a:pPr>
            <a:r>
              <a:rPr lang="en-US" dirty="0"/>
              <a:t>New Facility would be required to support “Increased Capabilities of the Isotope Program”</a:t>
            </a:r>
          </a:p>
        </p:txBody>
      </p:sp>
      <p:sp>
        <p:nvSpPr>
          <p:cNvPr id="5" name="TextBox 4">
            <a:extLst>
              <a:ext uri="{FF2B5EF4-FFF2-40B4-BE49-F238E27FC236}">
                <a16:creationId xmlns:a16="http://schemas.microsoft.com/office/drawing/2014/main" id="{166538DD-35DB-23A8-E314-81891503A47F}"/>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28346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E856-5737-4F58-92FE-31DA1C50ECBD}"/>
              </a:ext>
            </a:extLst>
          </p:cNvPr>
          <p:cNvSpPr>
            <a:spLocks noGrp="1"/>
          </p:cNvSpPr>
          <p:nvPr>
            <p:ph type="title"/>
          </p:nvPr>
        </p:nvSpPr>
        <p:spPr>
          <a:xfrm>
            <a:off x="428625" y="383099"/>
            <a:ext cx="5213671" cy="590931"/>
          </a:xfrm>
        </p:spPr>
        <p:txBody>
          <a:bodyPr vert="horz" lIns="91440" tIns="45720" rIns="91440" bIns="45720" rtlCol="0" anchor="ctr">
            <a:noAutofit/>
          </a:bodyPr>
          <a:lstStyle/>
          <a:p>
            <a:r>
              <a:rPr lang="en-US" dirty="0"/>
              <a:t>Transition to 10CFR830</a:t>
            </a:r>
          </a:p>
        </p:txBody>
      </p:sp>
      <p:sp>
        <p:nvSpPr>
          <p:cNvPr id="4" name="Slide Number Placeholder 3">
            <a:extLst>
              <a:ext uri="{FF2B5EF4-FFF2-40B4-BE49-F238E27FC236}">
                <a16:creationId xmlns:a16="http://schemas.microsoft.com/office/drawing/2014/main" id="{944D2143-4502-45B4-9325-1C9E3E0F53B3}"/>
              </a:ext>
            </a:extLst>
          </p:cNvPr>
          <p:cNvSpPr>
            <a:spLocks noGrp="1"/>
          </p:cNvSpPr>
          <p:nvPr>
            <p:ph type="sldNum" sz="quarter" idx="4"/>
          </p:nvPr>
        </p:nvSpPr>
        <p:spPr/>
        <p:txBody>
          <a:bodyPr/>
          <a:lstStyle/>
          <a:p>
            <a:fld id="{933A556B-7C63-244D-9B7C-B0EA8042B330}" type="slidenum">
              <a:rPr lang="en-US" smtClean="0"/>
              <a:pPr/>
              <a:t>7</a:t>
            </a:fld>
            <a:endParaRPr lang="en-US" dirty="0"/>
          </a:p>
        </p:txBody>
      </p:sp>
      <p:sp>
        <p:nvSpPr>
          <p:cNvPr id="8" name="Content Placeholder 2">
            <a:extLst>
              <a:ext uri="{FF2B5EF4-FFF2-40B4-BE49-F238E27FC236}">
                <a16:creationId xmlns:a16="http://schemas.microsoft.com/office/drawing/2014/main" id="{34435E32-33DD-92C3-D29E-6D61EA8ACB63}"/>
              </a:ext>
            </a:extLst>
          </p:cNvPr>
          <p:cNvSpPr>
            <a:spLocks noGrp="1"/>
          </p:cNvSpPr>
          <p:nvPr>
            <p:ph idx="1"/>
          </p:nvPr>
        </p:nvSpPr>
        <p:spPr>
          <a:xfrm>
            <a:off x="571500" y="1434562"/>
            <a:ext cx="7578090" cy="4882034"/>
          </a:xfrm>
        </p:spPr>
        <p:txBody>
          <a:bodyPr/>
          <a:lstStyle/>
          <a:p>
            <a:pPr marL="457200" indent="-457200">
              <a:buFont typeface="Arial" panose="020B0604020202020204" pitchFamily="34" charset="0"/>
              <a:buChar char="•"/>
            </a:pPr>
            <a:r>
              <a:rPr lang="en-US" sz="2600" dirty="0"/>
              <a:t>RRPL will need to transition to operate under the Nuclear Safety Rules (10CFR830).</a:t>
            </a:r>
          </a:p>
          <a:p>
            <a:pPr marL="457200" indent="-457200">
              <a:buFont typeface="Arial" panose="020B0604020202020204" pitchFamily="34" charset="0"/>
              <a:buChar char="•"/>
            </a:pPr>
            <a:r>
              <a:rPr lang="en-US" sz="2600" dirty="0"/>
              <a:t>The process for doing this has been agreed upon between BNL and DOE.  There are “two steps”</a:t>
            </a:r>
          </a:p>
          <a:p>
            <a:pPr marL="914400" lvl="1" indent="-457200"/>
            <a:r>
              <a:rPr lang="en-US" sz="2400" dirty="0"/>
              <a:t>Short Term:  After the AP Hot Cells are commissioned, the RRPL will operate under the existing SAD and ASE with additional compensatory measures. </a:t>
            </a:r>
          </a:p>
          <a:p>
            <a:pPr marL="914400" lvl="1" indent="-457200"/>
            <a:r>
              <a:rPr lang="en-US" sz="2400" dirty="0"/>
              <a:t>Long Term: BNL will implement the required infrastructure to operate RRPL fully under 10CFR830.</a:t>
            </a:r>
          </a:p>
        </p:txBody>
      </p:sp>
      <p:sp>
        <p:nvSpPr>
          <p:cNvPr id="9" name="TextBox 8">
            <a:extLst>
              <a:ext uri="{FF2B5EF4-FFF2-40B4-BE49-F238E27FC236}">
                <a16:creationId xmlns:a16="http://schemas.microsoft.com/office/drawing/2014/main" id="{535ECE2D-5DA0-3C4A-E197-4655C1E79E86}"/>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371781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0503E7B-84F3-B37E-F652-1C01D0FCBF5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B6B8FA-A715-C391-274C-FF2D809E882D}"/>
              </a:ext>
            </a:extLst>
          </p:cNvPr>
          <p:cNvSpPr>
            <a:spLocks noGrp="1"/>
          </p:cNvSpPr>
          <p:nvPr>
            <p:ph type="sldNum" sz="quarter" idx="12"/>
          </p:nvPr>
        </p:nvSpPr>
        <p:spPr/>
        <p:txBody>
          <a:bodyPr/>
          <a:lstStyle/>
          <a:p>
            <a:fld id="{1BD391EC-0C20-49E8-8524-D2E6F4CA901E}" type="slidenum">
              <a:rPr lang="en-US" smtClean="0"/>
              <a:t>8</a:t>
            </a:fld>
            <a:endParaRPr lang="en-US"/>
          </a:p>
        </p:txBody>
      </p:sp>
      <p:pic>
        <p:nvPicPr>
          <p:cNvPr id="13" name="Picture 12">
            <a:extLst>
              <a:ext uri="{FF2B5EF4-FFF2-40B4-BE49-F238E27FC236}">
                <a16:creationId xmlns:a16="http://schemas.microsoft.com/office/drawing/2014/main" id="{CDAB15FE-5974-3F49-5699-40529017959E}"/>
              </a:ext>
            </a:extLst>
          </p:cNvPr>
          <p:cNvPicPr>
            <a:picLocks noChangeAspect="1"/>
          </p:cNvPicPr>
          <p:nvPr/>
        </p:nvPicPr>
        <p:blipFill>
          <a:blip r:embed="rId2"/>
          <a:stretch>
            <a:fillRect/>
          </a:stretch>
        </p:blipFill>
        <p:spPr>
          <a:xfrm>
            <a:off x="259742" y="679268"/>
            <a:ext cx="8884258" cy="4624469"/>
          </a:xfrm>
          <a:prstGeom prst="rect">
            <a:avLst/>
          </a:prstGeom>
        </p:spPr>
      </p:pic>
      <p:pic>
        <p:nvPicPr>
          <p:cNvPr id="15" name="Picture 14">
            <a:extLst>
              <a:ext uri="{FF2B5EF4-FFF2-40B4-BE49-F238E27FC236}">
                <a16:creationId xmlns:a16="http://schemas.microsoft.com/office/drawing/2014/main" id="{7E05A37D-2FB9-C466-6AA3-399E91D7407F}"/>
              </a:ext>
            </a:extLst>
          </p:cNvPr>
          <p:cNvPicPr>
            <a:picLocks noChangeAspect="1"/>
          </p:cNvPicPr>
          <p:nvPr/>
        </p:nvPicPr>
        <p:blipFill>
          <a:blip r:embed="rId3"/>
          <a:stretch>
            <a:fillRect/>
          </a:stretch>
        </p:blipFill>
        <p:spPr>
          <a:xfrm>
            <a:off x="1322708" y="5510087"/>
            <a:ext cx="7230484" cy="600159"/>
          </a:xfrm>
          <a:prstGeom prst="rect">
            <a:avLst/>
          </a:prstGeom>
        </p:spPr>
      </p:pic>
      <p:sp>
        <p:nvSpPr>
          <p:cNvPr id="16" name="TextBox 15">
            <a:extLst>
              <a:ext uri="{FF2B5EF4-FFF2-40B4-BE49-F238E27FC236}">
                <a16:creationId xmlns:a16="http://schemas.microsoft.com/office/drawing/2014/main" id="{4202697C-D43E-EDBE-885B-0BCC50EF7314}"/>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256392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264E86-DBEC-4FD7-B43C-4E93C973AEE4}"/>
              </a:ext>
            </a:extLst>
          </p:cNvPr>
          <p:cNvSpPr>
            <a:spLocks noGrp="1"/>
          </p:cNvSpPr>
          <p:nvPr>
            <p:ph type="title"/>
          </p:nvPr>
        </p:nvSpPr>
        <p:spPr>
          <a:xfrm>
            <a:off x="520065" y="663155"/>
            <a:ext cx="8286750" cy="467940"/>
          </a:xfrm>
        </p:spPr>
        <p:txBody>
          <a:bodyPr vert="horz" lIns="91440" tIns="45720" rIns="91440" bIns="45720" rtlCol="0" anchor="ctr">
            <a:noAutofit/>
          </a:bodyPr>
          <a:lstStyle/>
          <a:p>
            <a:r>
              <a:rPr lang="en-US" dirty="0"/>
              <a:t>Laboratory Groups</a:t>
            </a:r>
          </a:p>
        </p:txBody>
      </p:sp>
      <p:sp>
        <p:nvSpPr>
          <p:cNvPr id="6" name="Content Placeholder 5">
            <a:extLst>
              <a:ext uri="{FF2B5EF4-FFF2-40B4-BE49-F238E27FC236}">
                <a16:creationId xmlns:a16="http://schemas.microsoft.com/office/drawing/2014/main" id="{45670882-C3D5-47BC-87EE-3D4AAB6FEAAD}"/>
              </a:ext>
            </a:extLst>
          </p:cNvPr>
          <p:cNvSpPr>
            <a:spLocks noGrp="1"/>
          </p:cNvSpPr>
          <p:nvPr>
            <p:ph idx="1"/>
          </p:nvPr>
        </p:nvSpPr>
        <p:spPr>
          <a:xfrm>
            <a:off x="428625" y="1638641"/>
            <a:ext cx="8286750" cy="3155389"/>
          </a:xfrm>
        </p:spPr>
        <p:txBody>
          <a:bodyPr>
            <a:normAutofit fontScale="92500"/>
          </a:bodyPr>
          <a:lstStyle/>
          <a:p>
            <a:r>
              <a:rPr lang="en-US" dirty="0"/>
              <a:t>BNL has formulated 4 groups that will start working on the long term solution to implementing 10CFR830</a:t>
            </a:r>
          </a:p>
          <a:p>
            <a:pPr marL="342900" indent="-342900">
              <a:buFont typeface="Arial" panose="020B0604020202020204" pitchFamily="34" charset="0"/>
              <a:buChar char="•"/>
            </a:pPr>
            <a:r>
              <a:rPr lang="en-US" dirty="0"/>
              <a:t>Current SAD/ASE vs. 10CFR830</a:t>
            </a:r>
          </a:p>
          <a:p>
            <a:pPr marL="342900" indent="-342900">
              <a:buFont typeface="Arial" panose="020B0604020202020204" pitchFamily="34" charset="0"/>
              <a:buChar char="•"/>
            </a:pPr>
            <a:r>
              <a:rPr lang="en-US" dirty="0"/>
              <a:t>Natural Phenomena Hazards and facility assessment</a:t>
            </a:r>
          </a:p>
          <a:p>
            <a:pPr marL="342900" indent="-342900">
              <a:buFont typeface="Arial" panose="020B0604020202020204" pitchFamily="34" charset="0"/>
              <a:buChar char="•"/>
            </a:pPr>
            <a:r>
              <a:rPr lang="en-US" dirty="0"/>
              <a:t>Transition and Accountability</a:t>
            </a:r>
          </a:p>
          <a:p>
            <a:pPr marL="342900" indent="-342900">
              <a:buFont typeface="Arial" panose="020B0604020202020204" pitchFamily="34" charset="0"/>
              <a:buChar char="•"/>
            </a:pPr>
            <a:r>
              <a:rPr lang="en-US" dirty="0"/>
              <a:t>Resources needed for the first prong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 steering committee is being formed to direct these efforts</a:t>
            </a:r>
          </a:p>
        </p:txBody>
      </p:sp>
      <p:sp>
        <p:nvSpPr>
          <p:cNvPr id="4" name="Slide Number Placeholder 3">
            <a:extLst>
              <a:ext uri="{FF2B5EF4-FFF2-40B4-BE49-F238E27FC236}">
                <a16:creationId xmlns:a16="http://schemas.microsoft.com/office/drawing/2014/main" id="{3F33A3D4-EC95-4FC7-B41E-2D71D8E4BC0D}"/>
              </a:ext>
            </a:extLst>
          </p:cNvPr>
          <p:cNvSpPr>
            <a:spLocks noGrp="1"/>
          </p:cNvSpPr>
          <p:nvPr>
            <p:ph type="sldNum" sz="quarter" idx="4"/>
          </p:nvPr>
        </p:nvSpPr>
        <p:spPr/>
        <p:txBody>
          <a:bodyPr/>
          <a:lstStyle/>
          <a:p>
            <a:fld id="{1BD391EC-0C20-49E8-8524-D2E6F4CA901E}" type="slidenum">
              <a:rPr lang="en-US" smtClean="0"/>
              <a:t>9</a:t>
            </a:fld>
            <a:endParaRPr lang="en-US"/>
          </a:p>
        </p:txBody>
      </p:sp>
      <p:sp>
        <p:nvSpPr>
          <p:cNvPr id="2" name="TextBox 1">
            <a:extLst>
              <a:ext uri="{FF2B5EF4-FFF2-40B4-BE49-F238E27FC236}">
                <a16:creationId xmlns:a16="http://schemas.microsoft.com/office/drawing/2014/main" id="{618CB4E5-41E3-916F-3DFB-618922D8A53C}"/>
              </a:ext>
            </a:extLst>
          </p:cNvPr>
          <p:cNvSpPr txBox="1"/>
          <p:nvPr/>
        </p:nvSpPr>
        <p:spPr>
          <a:xfrm>
            <a:off x="3335490" y="6357979"/>
            <a:ext cx="2996729" cy="400110"/>
          </a:xfrm>
          <a:prstGeom prst="rect">
            <a:avLst/>
          </a:prstGeom>
          <a:noFill/>
        </p:spPr>
        <p:txBody>
          <a:bodyPr wrap="square" rtlCol="0">
            <a:spAutoFit/>
          </a:bodyPr>
          <a:lstStyle/>
          <a:p>
            <a:pPr algn="ctr"/>
            <a:r>
              <a:rPr lang="en-US" sz="2000" dirty="0">
                <a:solidFill>
                  <a:srgbClr val="FF0000"/>
                </a:solidFill>
              </a:rPr>
              <a:t>Business Sensitive</a:t>
            </a:r>
          </a:p>
        </p:txBody>
      </p:sp>
    </p:spTree>
    <p:extLst>
      <p:ext uri="{BB962C8B-B14F-4D97-AF65-F5344CB8AC3E}">
        <p14:creationId xmlns:p14="http://schemas.microsoft.com/office/powerpoint/2010/main" val="1399160259"/>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fb3f601-682b-4b24-a3a0-e0b0d0b660f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AF11560A9A3D42A6D720F5CE9EB9B4" ma:contentTypeVersion="15" ma:contentTypeDescription="Create a new document." ma:contentTypeScope="" ma:versionID="21a426d9bad9c0ef8137a84df98e2e8b">
  <xsd:schema xmlns:xsd="http://www.w3.org/2001/XMLSchema" xmlns:xs="http://www.w3.org/2001/XMLSchema" xmlns:p="http://schemas.microsoft.com/office/2006/metadata/properties" xmlns:ns3="cfa4c34f-4b31-43aa-aa45-0eba64f30d0d" xmlns:ns4="efb3f601-682b-4b24-a3a0-e0b0d0b660f8" targetNamespace="http://schemas.microsoft.com/office/2006/metadata/properties" ma:root="true" ma:fieldsID="74ed7fa21d88629234fc996a24003bee" ns3:_="" ns4:_="">
    <xsd:import namespace="cfa4c34f-4b31-43aa-aa45-0eba64f30d0d"/>
    <xsd:import namespace="efb3f601-682b-4b24-a3a0-e0b0d0b660f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4c34f-4b31-43aa-aa45-0eba64f30d0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b3f601-682b-4b24-a3a0-e0b0d0b660f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6A49E-523D-4D21-B7DC-3D8350D44E12}">
  <ds:schemaRefs>
    <ds:schemaRef ds:uri="cfa4c34f-4b31-43aa-aa45-0eba64f30d0d"/>
    <ds:schemaRef ds:uri="http://purl.org/dc/elements/1.1/"/>
    <ds:schemaRef ds:uri="efb3f601-682b-4b24-a3a0-e0b0d0b660f8"/>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4291D553-49E9-4DAE-80D5-C9ED459FA4F2}">
  <ds:schemaRefs>
    <ds:schemaRef ds:uri="http://schemas.microsoft.com/sharepoint/v3/contenttype/forms"/>
  </ds:schemaRefs>
</ds:datastoreItem>
</file>

<file path=customXml/itemProps3.xml><?xml version="1.0" encoding="utf-8"?>
<ds:datastoreItem xmlns:ds="http://schemas.openxmlformats.org/officeDocument/2006/customXml" ds:itemID="{D9DD2401-6B95-4BA9-9E5E-7663B52208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a4c34f-4b31-43aa-aa45-0eba64f30d0d"/>
    <ds:schemaRef ds:uri="efb3f601-682b-4b24-a3a0-e0b0d0b660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bnl_ppt_template_2021_standard_compressed (23)</Template>
  <TotalTime>3076</TotalTime>
  <Words>2584</Words>
  <Application>Microsoft Office PowerPoint</Application>
  <PresentationFormat>On-screen Show (4:3)</PresentationFormat>
  <Paragraphs>357</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Black</vt:lpstr>
      <vt:lpstr>Calibri</vt:lpstr>
      <vt:lpstr>Candara</vt:lpstr>
      <vt:lpstr>Century Gothic</vt:lpstr>
      <vt:lpstr>Courier New</vt:lpstr>
      <vt:lpstr>Symbol</vt:lpstr>
      <vt:lpstr>Times New Roman</vt:lpstr>
      <vt:lpstr>Wingdings</vt:lpstr>
      <vt:lpstr>BNL</vt:lpstr>
      <vt:lpstr>Overview of Isotope Program at BNL 2023</vt:lpstr>
      <vt:lpstr>Outline</vt:lpstr>
      <vt:lpstr>BNL IP Highlights</vt:lpstr>
      <vt:lpstr>Strategic Plan Overview for Nuclear Facilities</vt:lpstr>
      <vt:lpstr>Future Facilities</vt:lpstr>
      <vt:lpstr>Infrastructure / Facility Capabilities</vt:lpstr>
      <vt:lpstr>Transition to 10CFR830</vt:lpstr>
      <vt:lpstr>PowerPoint Presentation</vt:lpstr>
      <vt:lpstr>Laboratory Groups</vt:lpstr>
      <vt:lpstr>MIRP Interim Solution Team</vt:lpstr>
      <vt:lpstr>Determining the SOR</vt:lpstr>
      <vt:lpstr>Example Haz Cat Inventory Calculation</vt:lpstr>
      <vt:lpstr>Anticipated Future Inventory</vt:lpstr>
      <vt:lpstr>Can RRPL Operate below HC3?</vt:lpstr>
      <vt:lpstr>Compensatory Measures</vt:lpstr>
      <vt:lpstr>Conclusion for Nuclear Transition</vt:lpstr>
      <vt:lpstr>Clinical Alpha Radionuclide Producer (CARP) </vt:lpstr>
      <vt:lpstr>PowerPoint Presentation</vt:lpstr>
      <vt:lpstr>Repurposing Former HC3 Facility, Bldg. 870</vt:lpstr>
      <vt:lpstr>Clinical Alpha Radionuclide Producer (CARP) </vt:lpstr>
      <vt:lpstr>Near Term Plan</vt:lpstr>
      <vt:lpstr>Project Management Overview Preliminary Project Execution Plan</vt:lpstr>
      <vt:lpstr>Follow DOE-STD-1189</vt:lpstr>
      <vt:lpstr>Onsite transportation of materials are subject to requirements of DOE Order 460.1D, Packaging and Transportation Safety </vt:lpstr>
      <vt:lpstr>Larger Type B Options</vt:lpstr>
      <vt:lpstr>Larger Type B Options, cont.</vt:lpstr>
      <vt:lpstr>Summary</vt:lpstr>
      <vt:lpstr>Questions</vt:lpstr>
    </vt:vector>
  </TitlesOfParts>
  <Manager/>
  <Company>Brookhaven National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the isotope Program</dc:title>
  <dc:subject/>
  <dc:creator>Cutler, Cathy</dc:creator>
  <cp:keywords/>
  <dc:description/>
  <cp:lastModifiedBy>Cutler, Cathy</cp:lastModifiedBy>
  <cp:revision>12</cp:revision>
  <dcterms:created xsi:type="dcterms:W3CDTF">2022-07-07T17:20:02Z</dcterms:created>
  <dcterms:modified xsi:type="dcterms:W3CDTF">2023-01-22T16:38:22Z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0x01010009AF11560A9A3D42A6D720F5CE9EB9B4</vt:lpwstr>
  </property>
</Properties>
</file>