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5" r:id="rId4"/>
    <p:sldId id="258" r:id="rId5"/>
    <p:sldId id="260" r:id="rId6"/>
    <p:sldId id="261" r:id="rId7"/>
    <p:sldId id="263" r:id="rId8"/>
    <p:sldId id="262" r:id="rId9"/>
    <p:sldId id="266" r:id="rId10"/>
    <p:sldId id="267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3" autoAdjust="0"/>
    <p:restoredTop sz="94660"/>
  </p:normalViewPr>
  <p:slideViewPr>
    <p:cSldViewPr snapToGrid="0">
      <p:cViewPr varScale="1">
        <p:scale>
          <a:sx n="160" d="100"/>
          <a:sy n="160" d="100"/>
        </p:scale>
        <p:origin x="264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F11083-DC2C-9D88-633A-47883A937F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2A5A3ED-7BB4-DD46-700C-65EE15F89C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F53F95-F978-748C-9BF1-CE2CAEF4F5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AAEBF-E134-4778-BBE9-3ADA56D1FA89}" type="datetimeFigureOut">
              <a:rPr lang="en-US" smtClean="0"/>
              <a:t>1/20/2023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9B1867-393B-E244-52D4-3797B344E9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48775C-DD36-BC79-601D-B34B336C8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04771-7766-46FC-B697-D4FBD7B834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8029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8F81F0-91F8-E24A-7668-43D9ADFD97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7DE691-4ECE-25FE-7C15-882054BD29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FD38C9-73B4-CEDE-1E6F-FDED9B48EB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AAEBF-E134-4778-BBE9-3ADA56D1FA89}" type="datetimeFigureOut">
              <a:rPr lang="en-US" smtClean="0"/>
              <a:t>1/20/2023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BB7BA6-33FE-511C-142D-6465EC63DB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2D176C-CA4D-9A22-399E-205A928584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04771-7766-46FC-B697-D4FBD7B834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86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AF03F49-01E6-C4F3-8EDB-361887650B2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7BB886C-4A66-CD11-C217-74EB8696DC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CD52BF-35A3-E054-D725-1353B1770E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AAEBF-E134-4778-BBE9-3ADA56D1FA89}" type="datetimeFigureOut">
              <a:rPr lang="en-US" smtClean="0"/>
              <a:t>1/20/2023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4CFF70-9A92-5206-EC53-CF12EC3EF1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B2E20F-612D-73F4-C79E-AD106FE991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04771-7766-46FC-B697-D4FBD7B834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09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D73667-C430-7865-A0CE-A152F862D3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B2E426-20E0-7990-9F54-06A3A92CCE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51D1B2-0D4D-8F54-33A2-8933415464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AAEBF-E134-4778-BBE9-3ADA56D1FA89}" type="datetimeFigureOut">
              <a:rPr lang="en-US" smtClean="0"/>
              <a:t>1/20/2023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05A586-58ED-393F-0BDE-0B1DDA930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7D6EA9-778C-16AB-A49B-E6729D45AB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04771-7766-46FC-B697-D4FBD7B834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2076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4BB312-566B-FFAF-B63A-FE447B32C2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F20E6F-BD0A-A973-5226-268792AF80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C6A7B6-7DF1-8907-3277-0A290A39A0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AAEBF-E134-4778-BBE9-3ADA56D1FA89}" type="datetimeFigureOut">
              <a:rPr lang="en-US" smtClean="0"/>
              <a:t>1/20/2023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706567-ECD2-6597-9498-4840CC33B3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2064A8-462A-FED4-48E6-C541ACEED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04771-7766-46FC-B697-D4FBD7B834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3828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8D1814-D004-EABC-57D8-8B99376E48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6CC66A-3C83-77F9-CBF5-131EF8C143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617ACD-76BA-2CD1-1E6C-C79E10CF95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0D7AE2-78D6-1366-CCDB-998FE8658B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AAEBF-E134-4778-BBE9-3ADA56D1FA89}" type="datetimeFigureOut">
              <a:rPr lang="en-US" smtClean="0"/>
              <a:t>1/20/2023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583C3A-699D-EC75-6DFC-FE23835A85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A0524D-9207-4C6D-C695-47D3A9C6D5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04771-7766-46FC-B697-D4FBD7B834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7388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B32798-DAF6-3358-0911-974313BC5C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4A2895-33BA-2CF7-0D8F-2CC2BB6F59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6BCCA1-3357-CA13-F55F-9882F8F13E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287A4BA-EAF4-7F5E-8DCA-3F3EC7E55E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7006E53-8B79-432C-E0D6-0EC24B04F00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8F4FDCB-9207-3C5A-6681-E4B647430C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AAEBF-E134-4778-BBE9-3ADA56D1FA89}" type="datetimeFigureOut">
              <a:rPr lang="en-US" smtClean="0"/>
              <a:t>1/20/2023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49C5F74-8D30-3C47-9DB8-71882F687D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E69F3EF-91DE-1357-1003-D6B1F57DF1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04771-7766-46FC-B697-D4FBD7B834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223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801638-FEC7-E46C-0252-1A1C5F7A91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998C058-A1DC-F158-BE69-B5D4091A81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AAEBF-E134-4778-BBE9-3ADA56D1FA89}" type="datetimeFigureOut">
              <a:rPr lang="en-US" smtClean="0"/>
              <a:t>1/20/2023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4B8271-A703-AA3F-BC07-DF0FBF0D6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D7E69B-FF22-F042-DA03-26EAF99147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04771-7766-46FC-B697-D4FBD7B834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9783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E6A6984-6138-0469-B88C-1B7F5EF62A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AAEBF-E134-4778-BBE9-3ADA56D1FA89}" type="datetimeFigureOut">
              <a:rPr lang="en-US" smtClean="0"/>
              <a:t>1/20/2023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9B08DE-A4A6-FBF1-118D-EE19A68E5E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657F76-8D66-4A36-CB0B-9EFB115434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04771-7766-46FC-B697-D4FBD7B834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927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B6DD85-A171-3309-324C-57C9B7C448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146A62-90A8-C3B1-59FC-0CBDA512BF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D2ECFC-FFFB-B161-30AF-0C3EE3695A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C99914-709A-7275-A153-C20F587DBA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AAEBF-E134-4778-BBE9-3ADA56D1FA89}" type="datetimeFigureOut">
              <a:rPr lang="en-US" smtClean="0"/>
              <a:t>1/20/2023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8BB825-48B3-DF68-E9C6-4EB0A54E2F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A97D18-CBFA-D5E1-C090-67E7C65D74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04771-7766-46FC-B697-D4FBD7B834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700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826CCA-81A0-AA31-B3A6-6E49B0C260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51C516C-0726-FC81-13B1-BEDC5546656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0A8824-B6D6-E639-C88C-83B5374213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F05879-4538-3E34-8A77-90C1CD99DA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AAEBF-E134-4778-BBE9-3ADA56D1FA89}" type="datetimeFigureOut">
              <a:rPr lang="en-US" smtClean="0"/>
              <a:t>1/20/2023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49CB16-749C-3247-ED18-82BF48B4A9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81164-53F5-FDB3-BA84-9DA1F1340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04771-7766-46FC-B697-D4FBD7B834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3879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9245423-4771-EE5A-46B3-99A995A5F7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7C04E7-C7B4-7216-D9B0-2BA9241AC9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A8E969-DC57-188F-AF1F-0BEB44D43B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0AAEBF-E134-4778-BBE9-3ADA56D1FA89}" type="datetimeFigureOut">
              <a:rPr lang="en-US" smtClean="0"/>
              <a:t>1/20/2023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1EE42D-44F3-522D-8A94-282D0046E1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7A43A5-E20D-63EC-6BD9-57EBB563F5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604771-7766-46FC-B697-D4FBD7B834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191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65DDFA-7A60-73A0-969E-DE598F4596B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Updates on </a:t>
            </a:r>
            <a:r>
              <a:rPr lang="en-US" dirty="0" err="1"/>
              <a:t>dRICH</a:t>
            </a:r>
            <a:r>
              <a:rPr lang="en-US" dirty="0"/>
              <a:t> simulation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992E03-071B-4DD7-B8EF-4DF859CFBB2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Chandradoy Chatterjee</a:t>
            </a:r>
          </a:p>
          <a:p>
            <a:r>
              <a:rPr lang="en-US" dirty="0"/>
              <a:t>INFN Trieste</a:t>
            </a:r>
          </a:p>
        </p:txBody>
      </p:sp>
    </p:spTree>
    <p:extLst>
      <p:ext uri="{BB962C8B-B14F-4D97-AF65-F5344CB8AC3E}">
        <p14:creationId xmlns:p14="http://schemas.microsoft.com/office/powerpoint/2010/main" val="21244680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D4F3AE-2EA2-DC0C-367E-975CEB157F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692710"/>
          </a:xfrm>
        </p:spPr>
        <p:txBody>
          <a:bodyPr>
            <a:normAutofit fontScale="90000"/>
          </a:bodyPr>
          <a:lstStyle/>
          <a:p>
            <a:r>
              <a:rPr lang="en-US" dirty="0"/>
              <a:t>Gas information At eta 3.5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B9F79E0-9637-A1D4-82BD-53ABC44BCC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470" y="1147414"/>
            <a:ext cx="10085294" cy="4872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8188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B907A5-6830-3ACF-9571-98EDC1FC4F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6211"/>
            <a:ext cx="10515600" cy="1325563"/>
          </a:xfrm>
        </p:spPr>
        <p:txBody>
          <a:bodyPr/>
          <a:lstStyle/>
          <a:p>
            <a:r>
              <a:rPr lang="en-US" dirty="0"/>
              <a:t>Acceptance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321998D-CF33-4BAC-C188-1C4A8FBADB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5514"/>
            <a:ext cx="6444989" cy="512697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6B1C111-E5C2-7F6E-F6EE-A3C50E5B00E5}"/>
              </a:ext>
            </a:extLst>
          </p:cNvPr>
          <p:cNvSpPr txBox="1"/>
          <p:nvPr/>
        </p:nvSpPr>
        <p:spPr>
          <a:xfrm>
            <a:off x="2823135" y="6337458"/>
            <a:ext cx="62058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optics in </a:t>
            </a:r>
            <a:r>
              <a:rPr lang="en-US" dirty="0" err="1"/>
              <a:t>ePIC</a:t>
            </a:r>
            <a:r>
              <a:rPr lang="en-US" dirty="0"/>
              <a:t> is cutting out most of the ring around eta 2.6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21D02CB-2C6C-D8D8-D5AB-5331654A56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5861" y="1074820"/>
            <a:ext cx="3268392" cy="399433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9EB2663-B288-55BD-923D-5669E4C5C37D}"/>
              </a:ext>
            </a:extLst>
          </p:cNvPr>
          <p:cNvSpPr txBox="1"/>
          <p:nvPr/>
        </p:nvSpPr>
        <p:spPr>
          <a:xfrm>
            <a:off x="8942294" y="2253614"/>
            <a:ext cx="16569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eta 2.6 (phi = 0)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FB71DF9-CC2B-BCCF-BC72-3A736ECFD9B4}"/>
              </a:ext>
            </a:extLst>
          </p:cNvPr>
          <p:cNvSpPr txBox="1"/>
          <p:nvPr/>
        </p:nvSpPr>
        <p:spPr>
          <a:xfrm>
            <a:off x="8445511" y="5241642"/>
            <a:ext cx="30958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Simulated hits! Low </a:t>
            </a:r>
            <a:r>
              <a:rPr lang="en-US" dirty="0" err="1"/>
              <a:t>Npe</a:t>
            </a:r>
            <a:r>
              <a:rPr lang="en-US" dirty="0"/>
              <a:t> is not an effect of reconstruction.</a:t>
            </a:r>
            <a:br>
              <a:rPr lang="en-US" dirty="0"/>
            </a:br>
            <a:r>
              <a:rPr lang="en-US" dirty="0"/>
              <a:t>Effect of untuned geometry!</a:t>
            </a:r>
          </a:p>
        </p:txBody>
      </p:sp>
    </p:spTree>
    <p:extLst>
      <p:ext uri="{BB962C8B-B14F-4D97-AF65-F5344CB8AC3E}">
        <p14:creationId xmlns:p14="http://schemas.microsoft.com/office/powerpoint/2010/main" val="32223068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0EAC47-900F-41F8-7835-E93C50253D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0515600" cy="884518"/>
          </a:xfrm>
        </p:spPr>
        <p:txBody>
          <a:bodyPr/>
          <a:lstStyle/>
          <a:p>
            <a:r>
              <a:rPr lang="en-US" dirty="0"/>
              <a:t>Verification using photon beams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8184EA0-0F14-D835-2A58-13B99DC2BF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0276" y="821388"/>
            <a:ext cx="5578898" cy="603661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BEB4A59-F30F-9CB6-DD80-8FE02FCF03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31061"/>
            <a:ext cx="5653614" cy="6126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1195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89C479-C8CA-6FCD-C7C5-B625E5D4A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37733"/>
            <a:ext cx="10515600" cy="1325563"/>
          </a:xfrm>
        </p:spPr>
        <p:txBody>
          <a:bodyPr/>
          <a:lstStyle/>
          <a:p>
            <a:r>
              <a:rPr lang="en-US" dirty="0"/>
              <a:t>Gas at eta 1.5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41952CA-B192-6D68-D645-2DF3AF16A7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49046"/>
            <a:ext cx="8598451" cy="414920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A0975AD-3D72-19B8-33E3-8D2D9E1D5A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92580" y="124659"/>
            <a:ext cx="3499420" cy="250115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3EE2722-08CA-0664-733D-E8DAA647B7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92580" y="2625812"/>
            <a:ext cx="3405291" cy="239302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B3ADF64-2EA6-7B79-A38C-16A20FC475F7}"/>
              </a:ext>
            </a:extLst>
          </p:cNvPr>
          <p:cNvSpPr txBox="1"/>
          <p:nvPr/>
        </p:nvSpPr>
        <p:spPr>
          <a:xfrm>
            <a:off x="591671" y="5681382"/>
            <a:ext cx="88212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Using 1.00075 as nominal refractive index; we have ~1.2 </a:t>
            </a:r>
            <a:r>
              <a:rPr lang="en-US" dirty="0" err="1"/>
              <a:t>mrad</a:t>
            </a:r>
            <a:r>
              <a:rPr lang="en-US" dirty="0"/>
              <a:t> difference pi/K Cherenkov theta (peak to peak) </a:t>
            </a:r>
            <a:r>
              <a:rPr lang="en-US" dirty="0">
                <a:sym typeface="Wingdings" panose="05000000000000000000" pitchFamily="2" charset="2"/>
              </a:rPr>
              <a:t> 3 sigma separation ~ 0.4 </a:t>
            </a:r>
            <a:r>
              <a:rPr lang="en-US" dirty="0" err="1">
                <a:sym typeface="Wingdings" panose="05000000000000000000" pitchFamily="2" charset="2"/>
              </a:rPr>
              <a:t>mrad</a:t>
            </a:r>
            <a:r>
              <a:rPr lang="en-US" dirty="0">
                <a:sym typeface="Wingdings" panose="05000000000000000000" pitchFamily="2" charset="2"/>
              </a:rPr>
              <a:t> ring level  ATHENA was able to provide the separation around eta values 1.5-3.5 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D85AC72-AC31-3034-77F8-E3B9F266F1D9}"/>
              </a:ext>
            </a:extLst>
          </p:cNvPr>
          <p:cNvSpPr txBox="1"/>
          <p:nvPr/>
        </p:nvSpPr>
        <p:spPr>
          <a:xfrm>
            <a:off x="1446306" y="1863636"/>
            <a:ext cx="570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Npe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DA544C2-0753-8814-1D9E-7CC3558D5509}"/>
              </a:ext>
            </a:extLst>
          </p:cNvPr>
          <p:cNvSpPr txBox="1"/>
          <p:nvPr/>
        </p:nvSpPr>
        <p:spPr>
          <a:xfrm>
            <a:off x="4333590" y="1863636"/>
            <a:ext cx="11560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Ring angle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5E14B2C-0BAB-12E6-347E-0096F99C5DF4}"/>
              </a:ext>
            </a:extLst>
          </p:cNvPr>
          <p:cNvSpPr txBox="1"/>
          <p:nvPr/>
        </p:nvSpPr>
        <p:spPr>
          <a:xfrm>
            <a:off x="7649882" y="1765707"/>
            <a:ext cx="635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(n-1)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5AD8FB5-607A-8C32-D8A5-CBB54C4727BE}"/>
              </a:ext>
            </a:extLst>
          </p:cNvPr>
          <p:cNvSpPr txBox="1"/>
          <p:nvPr/>
        </p:nvSpPr>
        <p:spPr>
          <a:xfrm>
            <a:off x="833716" y="5103872"/>
            <a:ext cx="1388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Ring residual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227D32D-A100-69F9-36EB-542E9853D661}"/>
              </a:ext>
            </a:extLst>
          </p:cNvPr>
          <p:cNvSpPr txBox="1"/>
          <p:nvPr/>
        </p:nvSpPr>
        <p:spPr>
          <a:xfrm>
            <a:off x="4173097" y="5018839"/>
            <a:ext cx="1316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SPE residual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9EB38EA-C476-1C10-F3F9-0BDA9D19CC28}"/>
              </a:ext>
            </a:extLst>
          </p:cNvPr>
          <p:cNvSpPr txBox="1"/>
          <p:nvPr/>
        </p:nvSpPr>
        <p:spPr>
          <a:xfrm>
            <a:off x="7096685" y="5070485"/>
            <a:ext cx="1106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SPE Angle</a:t>
            </a:r>
          </a:p>
        </p:txBody>
      </p:sp>
    </p:spTree>
    <p:extLst>
      <p:ext uri="{BB962C8B-B14F-4D97-AF65-F5344CB8AC3E}">
        <p14:creationId xmlns:p14="http://schemas.microsoft.com/office/powerpoint/2010/main" val="33793797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90C7B6-BE5C-D6BC-381D-70D53DD9BD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dirty="0"/>
              <a:t>gas at 2.2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E01C50B-01D2-B854-2979-71380F432E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919489"/>
            <a:ext cx="11988053" cy="5892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4295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90C7B6-BE5C-D6BC-381D-70D53DD9BD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dirty="0"/>
              <a:t>gas at 2.0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1C9CB0C-BD68-1D75-ACD9-1226121DCC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94" y="978254"/>
            <a:ext cx="11630212" cy="560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0484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90C7B6-BE5C-D6BC-381D-70D53DD9BD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dirty="0"/>
              <a:t>gas at 1.8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48B3D51-856C-A96D-6427-83308C7BB2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234" y="1062318"/>
            <a:ext cx="11471992" cy="5446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2568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B907A5-6830-3ACF-9571-98EDC1FC4F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6211"/>
            <a:ext cx="10515600" cy="1325563"/>
          </a:xfrm>
        </p:spPr>
        <p:txBody>
          <a:bodyPr/>
          <a:lstStyle/>
          <a:p>
            <a:r>
              <a:rPr lang="en-US" dirty="0"/>
              <a:t>Effective Acceptance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42598F2-94E0-E255-643C-497245BB19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42" y="953563"/>
            <a:ext cx="4931286" cy="392356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1B941A1-FAC9-5DF9-C81E-C1363B05BCE5}"/>
              </a:ext>
            </a:extLst>
          </p:cNvPr>
          <p:cNvSpPr txBox="1"/>
          <p:nvPr/>
        </p:nvSpPr>
        <p:spPr>
          <a:xfrm>
            <a:off x="416859" y="4772887"/>
            <a:ext cx="1045135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Two-fold problem:</a:t>
            </a:r>
            <a:br>
              <a:rPr lang="en-US" dirty="0"/>
            </a:br>
            <a:r>
              <a:rPr lang="en-US" dirty="0"/>
              <a:t>	a)  Low </a:t>
            </a:r>
            <a:r>
              <a:rPr lang="en-US" dirty="0" err="1"/>
              <a:t>Npe</a:t>
            </a:r>
            <a:r>
              <a:rPr lang="en-US" dirty="0"/>
              <a:t> and missing rings in higher eta	</a:t>
            </a:r>
          </a:p>
          <a:p>
            <a:r>
              <a:rPr lang="en-US" dirty="0"/>
              <a:t>	b) Smeared SPE resolution due to Sp. Ab.</a:t>
            </a:r>
          </a:p>
          <a:p>
            <a:r>
              <a:rPr lang="en-US" dirty="0"/>
              <a:t>a) The placement is clearly sub-optimal. The values correspond to the design was obtained in Aug 2022.</a:t>
            </a:r>
          </a:p>
          <a:p>
            <a:r>
              <a:rPr lang="en-US" dirty="0"/>
              <a:t>Degradation most likely caused by </a:t>
            </a:r>
            <a:r>
              <a:rPr lang="en-US" b="0" i="0" dirty="0">
                <a:solidFill>
                  <a:srgbClr val="24292F"/>
                </a:solidFill>
                <a:effectLst/>
                <a:latin typeface="-apple-system"/>
              </a:rPr>
              <a:t>small envelope changes for 22.11 production preparation?</a:t>
            </a:r>
          </a:p>
          <a:p>
            <a:r>
              <a:rPr lang="en-US" dirty="0"/>
              <a:t>b) The Spherical aberration. We can not obtain good resolution over “small-mid-high” eta. We can adopt solution of compromise or open the dual mirror/double reflection chapters.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1A89F8D-44C7-7C2C-A228-D1F30EC08E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2535" y="975973"/>
            <a:ext cx="4284795" cy="414029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3D6921E-9FA9-DA3D-1DCC-064211200A4A}"/>
              </a:ext>
            </a:extLst>
          </p:cNvPr>
          <p:cNvSpPr txBox="1"/>
          <p:nvPr/>
        </p:nvSpPr>
        <p:spPr>
          <a:xfrm>
            <a:off x="6911788" y="1319352"/>
            <a:ext cx="27926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Sigma values cross checked </a:t>
            </a:r>
          </a:p>
          <a:p>
            <a:r>
              <a:rPr lang="en-US" dirty="0"/>
              <a:t>by Luigi (INFN Salerno)</a:t>
            </a:r>
          </a:p>
        </p:txBody>
      </p:sp>
    </p:spTree>
    <p:extLst>
      <p:ext uri="{BB962C8B-B14F-4D97-AF65-F5344CB8AC3E}">
        <p14:creationId xmlns:p14="http://schemas.microsoft.com/office/powerpoint/2010/main" val="8849625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3C15DCA-E947-10F2-96C5-026E6C880B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04" y="587087"/>
            <a:ext cx="3268392" cy="399433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2EC8380-0EBC-5403-B6EC-EAA195D825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752475"/>
          </a:xfrm>
        </p:spPr>
        <p:txBody>
          <a:bodyPr/>
          <a:lstStyle/>
          <a:p>
            <a:r>
              <a:rPr lang="en-US" dirty="0"/>
              <a:t>Optics Tuning helps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2B96433-4FA4-5E6F-8B16-36CF4ABC1C52}"/>
              </a:ext>
            </a:extLst>
          </p:cNvPr>
          <p:cNvSpPr txBox="1"/>
          <p:nvPr/>
        </p:nvSpPr>
        <p:spPr>
          <a:xfrm>
            <a:off x="483409" y="2584255"/>
            <a:ext cx="1082156" cy="36933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Yesterday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AB6E9AE-8D3D-DD88-5706-953A3932CA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1464" y="536287"/>
            <a:ext cx="3597888" cy="399433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B281480-B31D-E73B-A34B-33AAD0357409}"/>
              </a:ext>
            </a:extLst>
          </p:cNvPr>
          <p:cNvSpPr txBox="1"/>
          <p:nvPr/>
        </p:nvSpPr>
        <p:spPr>
          <a:xfrm>
            <a:off x="4136858" y="2533455"/>
            <a:ext cx="619785" cy="36933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Now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2577FB0-F1EF-CB91-83F5-9FA6526D54AE}"/>
              </a:ext>
            </a:extLst>
          </p:cNvPr>
          <p:cNvSpPr txBox="1"/>
          <p:nvPr/>
        </p:nvSpPr>
        <p:spPr>
          <a:xfrm>
            <a:off x="893456" y="3213507"/>
            <a:ext cx="9436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eta ~2.6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336D1C0-C2F1-BF41-4BF5-4E338A7352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43494" y="14748"/>
            <a:ext cx="3648506" cy="383438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40AD86F-CDF7-3006-C89A-59F5DE00AD98}"/>
              </a:ext>
            </a:extLst>
          </p:cNvPr>
          <p:cNvSpPr txBox="1"/>
          <p:nvPr/>
        </p:nvSpPr>
        <p:spPr>
          <a:xfrm>
            <a:off x="9326764" y="1338696"/>
            <a:ext cx="619785" cy="36933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Now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939E010-9C8E-22DD-F4BE-76CEB9986C1B}"/>
              </a:ext>
            </a:extLst>
          </p:cNvPr>
          <p:cNvSpPr txBox="1"/>
          <p:nvPr/>
        </p:nvSpPr>
        <p:spPr>
          <a:xfrm>
            <a:off x="5113558" y="3213507"/>
            <a:ext cx="9436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eta ~2.6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87CC596-E268-E899-13BB-6856FCD1B864}"/>
              </a:ext>
            </a:extLst>
          </p:cNvPr>
          <p:cNvSpPr txBox="1"/>
          <p:nvPr/>
        </p:nvSpPr>
        <p:spPr>
          <a:xfrm>
            <a:off x="9326764" y="2214923"/>
            <a:ext cx="9436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eta ~1.5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45783E59-B1B6-9BD9-9B81-80D271B20E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82657" y="3091150"/>
            <a:ext cx="3666995" cy="371020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1CF6E741-B4DF-B74C-8338-05D5CF081FE1}"/>
              </a:ext>
            </a:extLst>
          </p:cNvPr>
          <p:cNvSpPr txBox="1"/>
          <p:nvPr/>
        </p:nvSpPr>
        <p:spPr>
          <a:xfrm>
            <a:off x="7555826" y="5048242"/>
            <a:ext cx="9436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eta ~3.5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284C002-9D68-4D8C-1EC1-7AC405EE384F}"/>
              </a:ext>
            </a:extLst>
          </p:cNvPr>
          <p:cNvSpPr txBox="1"/>
          <p:nvPr/>
        </p:nvSpPr>
        <p:spPr>
          <a:xfrm>
            <a:off x="7735680" y="4611411"/>
            <a:ext cx="619785" cy="36933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Now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CD2F50C-18AF-61B9-3950-A5C7279259DF}"/>
              </a:ext>
            </a:extLst>
          </p:cNvPr>
          <p:cNvSpPr txBox="1"/>
          <p:nvPr/>
        </p:nvSpPr>
        <p:spPr>
          <a:xfrm>
            <a:off x="792480" y="5417574"/>
            <a:ext cx="49011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Tuning helps!</a:t>
            </a:r>
            <a:br>
              <a:rPr lang="en-US" dirty="0"/>
            </a:br>
            <a:r>
              <a:rPr lang="en-US" dirty="0"/>
              <a:t>Not the right parameters yet! </a:t>
            </a:r>
            <a:br>
              <a:rPr lang="en-US" dirty="0"/>
            </a:br>
            <a:r>
              <a:rPr lang="en-US" dirty="0"/>
              <a:t>But promising that from almost 1.5 to 3.5 majority of the ring is contained.</a:t>
            </a:r>
          </a:p>
        </p:txBody>
      </p:sp>
    </p:spTree>
    <p:extLst>
      <p:ext uri="{BB962C8B-B14F-4D97-AF65-F5344CB8AC3E}">
        <p14:creationId xmlns:p14="http://schemas.microsoft.com/office/powerpoint/2010/main" val="17288190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2065</TotalTime>
  <Words>278</Words>
  <Application>Microsoft Office PowerPoint</Application>
  <PresentationFormat>Widescreen</PresentationFormat>
  <Paragraphs>38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-apple-system</vt:lpstr>
      <vt:lpstr>Arial</vt:lpstr>
      <vt:lpstr>Calibri</vt:lpstr>
      <vt:lpstr>Calibri Light</vt:lpstr>
      <vt:lpstr>Office Theme</vt:lpstr>
      <vt:lpstr>Updates on dRICH simulation</vt:lpstr>
      <vt:lpstr>Acceptance</vt:lpstr>
      <vt:lpstr>Verification using photon beams</vt:lpstr>
      <vt:lpstr>Gas at eta 1.5</vt:lpstr>
      <vt:lpstr>gas at 2.2</vt:lpstr>
      <vt:lpstr>gas at 2.0</vt:lpstr>
      <vt:lpstr>gas at 1.8</vt:lpstr>
      <vt:lpstr>Effective Acceptance</vt:lpstr>
      <vt:lpstr>Optics Tuning helps</vt:lpstr>
      <vt:lpstr>Gas information At eta 3.5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Some updates on dRICH simulation</dc:title>
  <dc:creator>Chandradoy Chatterjee</dc:creator>
  <cp:lastModifiedBy>Chandradoy Chatterjee</cp:lastModifiedBy>
  <cp:revision>4</cp:revision>
  <dcterms:created xsi:type="dcterms:W3CDTF">2023-01-18T10:20:53Z</dcterms:created>
  <dcterms:modified xsi:type="dcterms:W3CDTF">2023-01-20T14:01:23Z</dcterms:modified>
</cp:coreProperties>
</file>