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9" r:id="rId5"/>
    <p:sldId id="267" r:id="rId6"/>
    <p:sldId id="268" r:id="rId7"/>
    <p:sldId id="279" r:id="rId8"/>
    <p:sldId id="277" r:id="rId9"/>
    <p:sldId id="290" r:id="rId10"/>
    <p:sldId id="291" r:id="rId11"/>
    <p:sldId id="284" r:id="rId12"/>
    <p:sldId id="262" r:id="rId13"/>
    <p:sldId id="263" r:id="rId14"/>
    <p:sldId id="260" r:id="rId15"/>
    <p:sldId id="287" r:id="rId16"/>
    <p:sldId id="274" r:id="rId17"/>
    <p:sldId id="288" r:id="rId18"/>
    <p:sldId id="271" r:id="rId19"/>
    <p:sldId id="261" r:id="rId20"/>
    <p:sldId id="273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2858-9DF2-C241-A5D3-3E32AA08CFCE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87DF-221E-4C40-8655-E78900578B3A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BA2-EDB5-DD4B-8F15-1F8C2216405A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C4BB-5059-F64D-802E-FBD89FC8D401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B522-D4B1-1449-8B63-DF241CC458B7}" type="datetime1">
              <a:rPr lang="en-US" smtClean="0"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3/27/16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FB3E-2F6D-FA4D-8D8C-CCFEFC9C7AB1}" type="datetime1">
              <a:rPr lang="en-US" smtClean="0"/>
              <a:t>3/27/16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9649-670E-5C42-92FE-5CC76718853C}" type="datetime1">
              <a:rPr lang="en-US" smtClean="0"/>
              <a:t>3/27/16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FE37-25DD-704D-B955-FB522374BADD}" type="datetime1">
              <a:rPr lang="en-US" smtClean="0"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0798-96CC-5E40-B3D3-2992D9708317}" type="datetime1">
              <a:rPr lang="en-US" smtClean="0"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709-7E7D-0948-AA35-E8C4D3D8B1FE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am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3198" r="55354" b="13587"/>
          <a:stretch/>
        </p:blipFill>
        <p:spPr>
          <a:xfrm>
            <a:off x="8320550" y="155937"/>
            <a:ext cx="652824" cy="7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RICH Detector Simulation –</a:t>
            </a:r>
            <a:br>
              <a:rPr lang="en-US" dirty="0" smtClean="0"/>
            </a:br>
            <a:r>
              <a:rPr lang="en-US" dirty="0" smtClean="0"/>
              <a:t>Rayleigh Scattering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Cheuk</a:t>
            </a:r>
            <a:r>
              <a:rPr lang="en-US" dirty="0" smtClean="0"/>
              <a:t>-Ping Wong</a:t>
            </a:r>
          </a:p>
          <a:p>
            <a:r>
              <a:rPr lang="en-US" dirty="0" smtClean="0"/>
              <a:t>Georgia State University</a:t>
            </a:r>
          </a:p>
          <a:p>
            <a:r>
              <a:rPr lang="en-US" dirty="0" smtClean="0"/>
              <a:t>03-25-2016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Photon Spectrum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10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1538"/>
            <a:ext cx="8571699" cy="4142232"/>
          </a:xfrm>
        </p:spPr>
      </p:pic>
      <p:sp>
        <p:nvSpPr>
          <p:cNvPr id="7" name="TextBox 6"/>
          <p:cNvSpPr txBox="1"/>
          <p:nvPr/>
        </p:nvSpPr>
        <p:spPr>
          <a:xfrm>
            <a:off x="963640" y="5385782"/>
            <a:ext cx="721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Marco’s </a:t>
            </a:r>
            <a:r>
              <a:rPr lang="en-US" dirty="0" err="1" smtClean="0"/>
              <a:t>agel</a:t>
            </a:r>
            <a:r>
              <a:rPr lang="en-US" dirty="0" smtClean="0"/>
              <a:t> has higher transmission if Rayleigh Scattering is implemented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Consider Photons that Hit </a:t>
            </a:r>
            <a:br>
              <a:rPr lang="en-US" dirty="0" smtClean="0"/>
            </a:br>
            <a:r>
              <a:rPr lang="en-US" dirty="0" smtClean="0"/>
              <a:t>on the Sensor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4" y="1488890"/>
            <a:ext cx="8874452" cy="4288536"/>
          </a:xfrm>
        </p:spPr>
      </p:pic>
      <p:sp>
        <p:nvSpPr>
          <p:cNvPr id="8" name="Rectangle 7"/>
          <p:cNvSpPr/>
          <p:nvPr/>
        </p:nvSpPr>
        <p:spPr>
          <a:xfrm>
            <a:off x="646214" y="1960609"/>
            <a:ext cx="1095500" cy="3330596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92055" y="1960609"/>
            <a:ext cx="1023737" cy="3330596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5602814"/>
            <a:ext cx="790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Only count the (both scattered and </a:t>
            </a:r>
            <a:r>
              <a:rPr lang="en-US" dirty="0" err="1" smtClean="0"/>
              <a:t>unscattered</a:t>
            </a:r>
            <a:r>
              <a:rPr lang="en-US" dirty="0" smtClean="0"/>
              <a:t>) photons that hit on the sensor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Less scattered photons are counted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More details on slide 16 to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Fig. </a:t>
            </a:r>
            <a:r>
              <a:rPr lang="en-US" dirty="0" smtClean="0"/>
              <a:t>1 (slide 8) and Fig. 2 (slide 7) </a:t>
            </a:r>
            <a:r>
              <a:rPr lang="en-US" dirty="0" smtClean="0"/>
              <a:t>on Hubert’s </a:t>
            </a:r>
            <a:r>
              <a:rPr lang="en-US" dirty="0" err="1" smtClean="0"/>
              <a:t>agel</a:t>
            </a:r>
            <a:r>
              <a:rPr lang="en-US" dirty="0" smtClean="0"/>
              <a:t> notes </a:t>
            </a:r>
            <a:r>
              <a:rPr lang="en-US" dirty="0" smtClean="0"/>
              <a:t>are </a:t>
            </a:r>
            <a:r>
              <a:rPr lang="en-US" dirty="0" smtClean="0"/>
              <a:t>reproduced</a:t>
            </a:r>
          </a:p>
          <a:p>
            <a:pPr algn="just"/>
            <a:r>
              <a:rPr lang="en-US" dirty="0" smtClean="0"/>
              <a:t>Marco’s </a:t>
            </a:r>
            <a:r>
              <a:rPr lang="en-US" dirty="0" err="1" smtClean="0"/>
              <a:t>agel</a:t>
            </a:r>
            <a:r>
              <a:rPr lang="en-US" dirty="0" smtClean="0"/>
              <a:t> has </a:t>
            </a:r>
            <a:r>
              <a:rPr lang="en-US" dirty="0" smtClean="0"/>
              <a:t>lower </a:t>
            </a:r>
            <a:r>
              <a:rPr lang="en-US" dirty="0" smtClean="0"/>
              <a:t>clarity </a:t>
            </a:r>
            <a:r>
              <a:rPr lang="en-US" dirty="0" smtClean="0"/>
              <a:t>(&lt;1/2 </a:t>
            </a:r>
            <a:r>
              <a:rPr lang="en-US" dirty="0" smtClean="0"/>
              <a:t>of Hubert’s</a:t>
            </a:r>
            <a:r>
              <a:rPr lang="en-US" dirty="0" smtClean="0"/>
              <a:t>)</a:t>
            </a:r>
            <a:endParaRPr lang="en-US" dirty="0"/>
          </a:p>
          <a:p>
            <a:pPr algn="just"/>
            <a:r>
              <a:rPr lang="en-US" dirty="0" smtClean="0"/>
              <a:t>Marco’s </a:t>
            </a:r>
            <a:r>
              <a:rPr lang="en-US" dirty="0" err="1" smtClean="0"/>
              <a:t>agel</a:t>
            </a:r>
            <a:r>
              <a:rPr lang="en-US" dirty="0" smtClean="0"/>
              <a:t> has higher transmission than Hubert’s if Rayleigh Scattering is implemented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Rescale </a:t>
            </a:r>
            <a:r>
              <a:rPr lang="en-US" dirty="0" smtClean="0"/>
              <a:t>Scattering length of Marco’s </a:t>
            </a:r>
            <a:r>
              <a:rPr lang="en-US" dirty="0" err="1" smtClean="0"/>
              <a:t>agel</a:t>
            </a:r>
            <a:r>
              <a:rPr lang="en-US" dirty="0" smtClean="0"/>
              <a:t> as suggested by </a:t>
            </a:r>
            <a:r>
              <a:rPr lang="en-US" dirty="0" smtClean="0"/>
              <a:t>Marco</a:t>
            </a:r>
          </a:p>
          <a:p>
            <a:r>
              <a:rPr lang="en-US" dirty="0"/>
              <a:t>Shift the Rayleigh Scattering </a:t>
            </a:r>
            <a:r>
              <a:rPr lang="en-US" dirty="0" smtClean="0"/>
              <a:t>array</a:t>
            </a:r>
          </a:p>
          <a:p>
            <a:r>
              <a:rPr lang="en-US" dirty="0" smtClean="0"/>
              <a:t>Put Fresnel lens back in the simulation</a:t>
            </a:r>
            <a:endParaRPr lang="en-US" dirty="0"/>
          </a:p>
          <a:p>
            <a:r>
              <a:rPr lang="en-US" dirty="0" smtClean="0"/>
              <a:t>Simulation w/ incident pion- and w/ Rayleigh Scattering on</a:t>
            </a:r>
            <a:endParaRPr lang="en-US" dirty="0" smtClean="0"/>
          </a:p>
          <a:p>
            <a:r>
              <a:rPr lang="en-US" dirty="0" smtClean="0"/>
              <a:t>Likelihood </a:t>
            </a:r>
            <a:r>
              <a:rPr lang="en-US" dirty="0" smtClean="0"/>
              <a:t>Analysis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558"/>
            <a:ext cx="8229600" cy="578160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Back Up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Absorption Length vs Photon Wavelength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2472" y="4819580"/>
            <a:ext cx="622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Hubert’s </a:t>
            </a:r>
            <a:r>
              <a:rPr lang="en-US" dirty="0" err="1" smtClean="0"/>
              <a:t>agel</a:t>
            </a:r>
            <a:r>
              <a:rPr lang="en-US" dirty="0" smtClean="0"/>
              <a:t> has longer absorption length</a:t>
            </a:r>
          </a:p>
          <a:p>
            <a:r>
              <a:rPr lang="en-US" dirty="0" smtClean="0">
                <a:sym typeface="Wingdings"/>
              </a:rPr>
              <a:t> better transmission if there’s no Rayleigh Scattering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9587"/>
            <a:ext cx="4051323" cy="275804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7865"/>
            <a:ext cx="4056383" cy="27614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1017" y="4289274"/>
            <a:ext cx="121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log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k optical photons</a:t>
            </a:r>
          </a:p>
          <a:p>
            <a:r>
              <a:rPr lang="en-US" dirty="0" smtClean="0"/>
              <a:t>Momentum = </a:t>
            </a:r>
            <a:r>
              <a:rPr lang="en-US" dirty="0" smtClean="0"/>
              <a:t>2-4 eV (i.e. </a:t>
            </a:r>
            <a:r>
              <a:rPr lang="el-GR" dirty="0" smtClean="0"/>
              <a:t>λ</a:t>
            </a:r>
            <a:r>
              <a:rPr lang="en-US" dirty="0" smtClean="0"/>
              <a:t>=200-730 nm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Launching at (</a:t>
            </a:r>
            <a:r>
              <a:rPr lang="en-US" dirty="0" err="1" smtClean="0"/>
              <a:t>x,y,z</a:t>
            </a:r>
            <a:r>
              <a:rPr lang="en-US" dirty="0" smtClean="0"/>
              <a:t>)=(0,0,64.585) mm, i.e. right at the front of aerogel</a:t>
            </a:r>
          </a:p>
          <a:p>
            <a:r>
              <a:rPr lang="en-US" dirty="0" smtClean="0"/>
              <a:t>Fresnel lens is removed from the detector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Setting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Only </a:t>
            </a:r>
            <a:r>
              <a:rPr lang="en-US" dirty="0" smtClean="0"/>
              <a:t>c</a:t>
            </a:r>
            <a:r>
              <a:rPr lang="en-US" dirty="0" smtClean="0"/>
              <a:t>ount the (scattered and </a:t>
            </a:r>
            <a:r>
              <a:rPr lang="en-US" dirty="0" err="1" smtClean="0"/>
              <a:t>unscattered</a:t>
            </a:r>
            <a:r>
              <a:rPr lang="en-US" dirty="0" smtClean="0"/>
              <a:t>) photon that hits on the sensor</a:t>
            </a:r>
          </a:p>
          <a:p>
            <a:r>
              <a:rPr lang="en-US" b="1" u="sng" dirty="0" err="1" smtClean="0"/>
              <a:t>Un</a:t>
            </a:r>
            <a:r>
              <a:rPr lang="en-US" u="sng" dirty="0" err="1" smtClean="0"/>
              <a:t>scattered</a:t>
            </a:r>
            <a:r>
              <a:rPr lang="en-US" u="sng" dirty="0" smtClean="0"/>
              <a:t> </a:t>
            </a:r>
            <a:r>
              <a:rPr lang="en-US" u="sng" dirty="0" smtClean="0"/>
              <a:t>photon </a:t>
            </a:r>
            <a:endParaRPr lang="en-US" dirty="0"/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oves </a:t>
            </a:r>
            <a:r>
              <a:rPr lang="en-US" dirty="0" smtClean="0"/>
              <a:t>forward (</a:t>
            </a:r>
            <a:r>
              <a:rPr lang="en-US" dirty="0" err="1" smtClean="0"/>
              <a:t>pz</a:t>
            </a:r>
            <a:r>
              <a:rPr lang="en-US" dirty="0" smtClean="0"/>
              <a:t>&gt;=</a:t>
            </a:r>
            <a:r>
              <a:rPr lang="en-US" dirty="0" smtClean="0"/>
              <a:t>0), </a:t>
            </a:r>
            <a:r>
              <a:rPr lang="en-US" b="1" dirty="0" smtClean="0"/>
              <a:t>and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its at 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)=(</a:t>
            </a:r>
            <a:r>
              <a:rPr lang="en-US" dirty="0" smtClean="0"/>
              <a:t>0,0)mm</a:t>
            </a:r>
            <a:endParaRPr lang="en-US" dirty="0" smtClean="0"/>
          </a:p>
          <a:p>
            <a:r>
              <a:rPr lang="en-US" u="sng" dirty="0" smtClean="0"/>
              <a:t>Scattered </a:t>
            </a:r>
            <a:r>
              <a:rPr lang="en-US" u="sng" dirty="0" smtClean="0"/>
              <a:t>photon</a:t>
            </a:r>
          </a:p>
          <a:p>
            <a:pPr lvl="1"/>
            <a:r>
              <a:rPr lang="en-US" dirty="0" smtClean="0"/>
              <a:t>Not moves forward, </a:t>
            </a:r>
            <a:r>
              <a:rPr lang="en-US" b="1" dirty="0" smtClean="0"/>
              <a:t>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not hits at (</a:t>
            </a:r>
            <a:r>
              <a:rPr lang="en-US" dirty="0" err="1" smtClean="0"/>
              <a:t>x,y</a:t>
            </a:r>
            <a:r>
              <a:rPr lang="en-US" dirty="0" smtClean="0"/>
              <a:t>)=</a:t>
            </a:r>
            <a:r>
              <a:rPr lang="en-US" dirty="0"/>
              <a:t>=(0,0)mm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Normalized Photon Spectrum</a:t>
            </a:r>
            <a:br>
              <a:rPr lang="en-US" dirty="0" smtClean="0"/>
            </a:br>
            <a:r>
              <a:rPr lang="en-US" dirty="0" smtClean="0"/>
              <a:t>of Different Aerogels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4" y="1417638"/>
            <a:ext cx="8874452" cy="42885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4774" y="5501178"/>
            <a:ext cx="857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Agel</a:t>
            </a:r>
            <a:r>
              <a:rPr lang="en-US" dirty="0" smtClean="0"/>
              <a:t> from Marco has higher transmission</a:t>
            </a:r>
            <a:br>
              <a:rPr lang="en-US" dirty="0" smtClean="0"/>
            </a:br>
            <a:r>
              <a:rPr lang="en-US" dirty="0" smtClean="0"/>
              <a:t>(Lower Clarity, higher transmission, see </a:t>
            </a:r>
            <a:r>
              <a:rPr lang="en-US" dirty="0" smtClean="0"/>
              <a:t>slide 20)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93792" y="5635386"/>
                <a:ext cx="3815434" cy="545727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 b="0" i="0" smtClean="0">
                          <a:latin typeface="Cambria Math" charset="0"/>
                        </a:rPr>
                        <m:t>Transmission</m:t>
                      </m:r>
                      <m:r>
                        <a:rPr lang="en-US" sz="2500" b="0" i="1" smtClean="0">
                          <a:latin typeface="Cambria Math" charset="0"/>
                        </a:rPr>
                        <m:t>=</m:t>
                      </m:r>
                      <m:r>
                        <a:rPr lang="en-US" sz="2500" b="0" i="1" smtClean="0">
                          <a:latin typeface="Cambria Math" charset="0"/>
                        </a:rPr>
                        <m:t>𝐴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500" b="0" i="1" smtClean="0">
                              <a:latin typeface="Cambria Math" charset="0"/>
                            </a:rPr>
                            <m:t>𝐿𝐶</m:t>
                          </m:r>
                          <m:r>
                            <a:rPr lang="en-US" sz="2500" b="0" i="1" smtClean="0">
                              <a:latin typeface="Cambria Math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5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4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92" y="5635386"/>
                <a:ext cx="3815434" cy="5457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Photon Spectrum</a:t>
            </a:r>
            <a:br>
              <a:rPr lang="en-US" dirty="0" smtClean="0"/>
            </a:br>
            <a:r>
              <a:rPr lang="en-US" dirty="0" smtClean="0"/>
              <a:t>(before normalization)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3" y="1417638"/>
            <a:ext cx="8879077" cy="429077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No Rayleigh Scattering was observed in the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Photon Spectrum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4" y="1417638"/>
            <a:ext cx="8874452" cy="42885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20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3564835" y="1861066"/>
            <a:ext cx="172278" cy="596348"/>
          </a:xfrm>
          <a:prstGeom prst="rightBrac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9487" y="1948070"/>
            <a:ext cx="90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R.S. Off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flipH="1">
            <a:off x="5512903" y="4585252"/>
            <a:ext cx="212035" cy="477078"/>
          </a:xfrm>
          <a:prstGeom prst="rightBrac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4764" y="4598505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R.S. On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1" y="5638281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Rayleigh Scattering decreases transmission of aerogel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Agel</a:t>
            </a:r>
            <a:r>
              <a:rPr lang="en-US" dirty="0" smtClean="0"/>
              <a:t> </a:t>
            </a:r>
            <a:r>
              <a:rPr lang="en-US" dirty="0"/>
              <a:t>from Marco has higher </a:t>
            </a:r>
            <a:r>
              <a:rPr lang="en-US" dirty="0" smtClean="0"/>
              <a:t>transmission </a:t>
            </a:r>
            <a:r>
              <a:rPr lang="en-US" dirty="0" smtClean="0"/>
              <a:t>if Rayleigh Scattering is implemented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3551176" y="2716176"/>
            <a:ext cx="172278" cy="596348"/>
          </a:xfrm>
          <a:prstGeom prst="rightBrac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5828" y="2803180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R.S. On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Scattered and </a:t>
            </a:r>
            <a:r>
              <a:rPr lang="en-US" dirty="0" err="1" smtClean="0"/>
              <a:t>Unscatterd</a:t>
            </a:r>
            <a:r>
              <a:rPr lang="en-US" dirty="0" smtClean="0"/>
              <a:t> photon spectrum in Hubert’s notes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9" y="1624012"/>
            <a:ext cx="4694842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6605" y="3148329"/>
            <a:ext cx="3120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Count of Scattered (black line) photon is much higher than </a:t>
            </a:r>
            <a:r>
              <a:rPr lang="en-US" dirty="0" err="1" smtClean="0"/>
              <a:t>unscattered</a:t>
            </a:r>
            <a:r>
              <a:rPr lang="en-US" dirty="0" smtClean="0"/>
              <a:t> photon (yellow shade) in </a:t>
            </a:r>
            <a:r>
              <a:rPr lang="en-US" dirty="0" smtClean="0"/>
              <a:t>shorter </a:t>
            </a:r>
            <a:r>
              <a:rPr lang="en-US" dirty="0" smtClean="0"/>
              <a:t>wavelength region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908321" y="1747684"/>
            <a:ext cx="0" cy="103976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8095" y="3276890"/>
            <a:ext cx="0" cy="103976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63063" y="4790768"/>
            <a:ext cx="0" cy="103976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6606" y="2000227"/>
            <a:ext cx="3120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Preferred Aerogel : lower clarity, higher transmission in </a:t>
            </a:r>
            <a:r>
              <a:rPr lang="en-US" dirty="0" smtClean="0"/>
              <a:t>longer </a:t>
            </a:r>
            <a:r>
              <a:rPr lang="en-US" dirty="0" smtClean="0"/>
              <a:t>wavelength region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156872" y="2203018"/>
            <a:ext cx="629497" cy="29323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w="lg" len="lg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86369" y="4907199"/>
            <a:ext cx="303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/>
              <a:t>The NA44 Aerogel Cherenkov Trigger</a:t>
            </a:r>
            <a:r>
              <a:rPr lang="en-US" dirty="0" smtClean="0"/>
              <a:t>, Hubert van </a:t>
            </a:r>
            <a:r>
              <a:rPr lang="en-US" dirty="0" err="1" smtClean="0"/>
              <a:t>Hecke</a:t>
            </a:r>
            <a:r>
              <a:rPr lang="en-US" dirty="0" smtClean="0"/>
              <a:t> and Douglas E. Fields.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Updated GEMC to version 2.3</a:t>
            </a:r>
          </a:p>
          <a:p>
            <a:r>
              <a:rPr lang="en-US" dirty="0" smtClean="0"/>
              <a:t>Simulation </a:t>
            </a:r>
            <a:r>
              <a:rPr lang="en-US" dirty="0" smtClean="0"/>
              <a:t>results </a:t>
            </a:r>
            <a:r>
              <a:rPr lang="en-US" dirty="0" smtClean="0"/>
              <a:t>using material </a:t>
            </a:r>
            <a:r>
              <a:rPr lang="en-US" dirty="0" smtClean="0"/>
              <a:t>definitions </a:t>
            </a:r>
            <a:r>
              <a:rPr lang="en-US" dirty="0" smtClean="0"/>
              <a:t>of aerogel </a:t>
            </a:r>
            <a:r>
              <a:rPr lang="en-US" dirty="0" smtClean="0"/>
              <a:t>from both Hubert and </a:t>
            </a:r>
            <a:r>
              <a:rPr lang="en-US" dirty="0" smtClean="0"/>
              <a:t>Marco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Optical Photon w/ 2-4 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1285461"/>
            <a:ext cx="9144000" cy="46912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t="16120" r="14083" b="15322"/>
          <a:stretch/>
        </p:blipFill>
        <p:spPr>
          <a:xfrm>
            <a:off x="337930" y="2033085"/>
            <a:ext cx="4033611" cy="3326296"/>
          </a:xfrm>
          <a:prstGeom prst="rect">
            <a:avLst/>
          </a:prstGeom>
        </p:spPr>
      </p:pic>
      <p:pic>
        <p:nvPicPr>
          <p:cNvPr id="20" name="Content Placeholder 14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18829" r="15655" b="16941"/>
          <a:stretch/>
        </p:blipFill>
        <p:spPr>
          <a:xfrm>
            <a:off x="4810540" y="2015987"/>
            <a:ext cx="4028660" cy="3360493"/>
          </a:xfrm>
          <a:solidFill>
            <a:schemeClr val="tx1"/>
          </a:solidFill>
        </p:spPr>
      </p:pic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Hubert’s </a:t>
            </a:r>
            <a:r>
              <a:rPr lang="en-US" dirty="0" err="1" smtClean="0">
                <a:solidFill>
                  <a:schemeClr val="bg1"/>
                </a:solidFill>
              </a:rPr>
              <a:t>Agel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"/>
          </p:nvPr>
        </p:nvSpPr>
        <p:spPr>
          <a:xfrm>
            <a:off x="4866999" y="1535113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Marco’s </a:t>
            </a:r>
            <a:r>
              <a:rPr lang="en-US" dirty="0" err="1" smtClean="0">
                <a:solidFill>
                  <a:schemeClr val="bg1"/>
                </a:solidFill>
              </a:rPr>
              <a:t>Agel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967" y="5369669"/>
            <a:ext cx="744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More Rayleigh Scattering occurs when Hubert’s </a:t>
            </a:r>
            <a:r>
              <a:rPr lang="en-US" dirty="0" err="1" smtClean="0">
                <a:solidFill>
                  <a:schemeClr val="bg1"/>
                </a:solidFill>
              </a:rPr>
              <a:t>agel</a:t>
            </a:r>
            <a:r>
              <a:rPr lang="en-US" dirty="0" smtClean="0">
                <a:solidFill>
                  <a:schemeClr val="bg1"/>
                </a:solidFill>
              </a:rPr>
              <a:t> is used (see slide </a:t>
            </a:r>
            <a:r>
              <a:rPr lang="en-US" dirty="0" smtClean="0">
                <a:solidFill>
                  <a:schemeClr val="bg1"/>
                </a:solidFill>
              </a:rPr>
              <a:t>7,13-16)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817" y="1267035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-- optical photon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 k optical photons</a:t>
            </a:r>
          </a:p>
          <a:p>
            <a:r>
              <a:rPr lang="en-US" dirty="0" smtClean="0"/>
              <a:t>Momentum = </a:t>
            </a:r>
            <a:r>
              <a:rPr lang="en-US" dirty="0" smtClean="0"/>
              <a:t>1.7-6.2 eV (i.e. </a:t>
            </a:r>
            <a:r>
              <a:rPr lang="el-GR" dirty="0" smtClean="0"/>
              <a:t>λ</a:t>
            </a:r>
            <a:r>
              <a:rPr lang="en-US" dirty="0" smtClean="0"/>
              <a:t>=200-730 nm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Launching at (</a:t>
            </a:r>
            <a:r>
              <a:rPr lang="en-US" dirty="0" err="1" smtClean="0"/>
              <a:t>x,y,z</a:t>
            </a:r>
            <a:r>
              <a:rPr lang="en-US" dirty="0" smtClean="0"/>
              <a:t>)=(0,0,64.585) mm, i.e. right at the front of aerogel</a:t>
            </a:r>
          </a:p>
          <a:p>
            <a:r>
              <a:rPr lang="en-US" dirty="0" smtClean="0"/>
              <a:t>Fresnel lens is removed from the </a:t>
            </a:r>
            <a:r>
              <a:rPr lang="en-US" dirty="0" smtClean="0"/>
              <a:t>detector</a:t>
            </a:r>
          </a:p>
          <a:p>
            <a:r>
              <a:rPr lang="en-US" dirty="0" smtClean="0"/>
              <a:t>Aerogel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Hubert -- the one we always used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Marco – RichAerogel3 which is predefined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Setting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Un</a:t>
            </a:r>
            <a:r>
              <a:rPr lang="en-US" u="sng" dirty="0" err="1" smtClean="0"/>
              <a:t>scattered</a:t>
            </a:r>
            <a:r>
              <a:rPr lang="en-US" u="sng" dirty="0" smtClean="0"/>
              <a:t> </a:t>
            </a:r>
            <a:r>
              <a:rPr lang="en-US" u="sng" dirty="0" smtClean="0"/>
              <a:t>photon </a:t>
            </a:r>
            <a:endParaRPr lang="en-US" u="sng" dirty="0" smtClean="0"/>
          </a:p>
          <a:p>
            <a:pPr lvl="1"/>
            <a:r>
              <a:rPr lang="en-US" dirty="0" smtClean="0"/>
              <a:t>Hits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 the sensor</a:t>
            </a:r>
            <a:r>
              <a:rPr lang="en-US" dirty="0" smtClean="0"/>
              <a:t>, and</a:t>
            </a:r>
            <a:endParaRPr lang="en-US" dirty="0"/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oves </a:t>
            </a:r>
            <a:r>
              <a:rPr lang="en-US" dirty="0" smtClean="0"/>
              <a:t>forward (</a:t>
            </a:r>
            <a:r>
              <a:rPr lang="en-US" dirty="0" err="1" smtClean="0"/>
              <a:t>pz</a:t>
            </a:r>
            <a:r>
              <a:rPr lang="en-US" dirty="0" smtClean="0"/>
              <a:t>&gt;=</a:t>
            </a:r>
            <a:r>
              <a:rPr lang="en-US" dirty="0" smtClean="0"/>
              <a:t>0), </a:t>
            </a:r>
            <a:r>
              <a:rPr lang="en-US" b="1" dirty="0" smtClean="0"/>
              <a:t>and </a:t>
            </a:r>
            <a:r>
              <a:rPr lang="en-US" dirty="0"/>
              <a:t>h</a:t>
            </a:r>
            <a:r>
              <a:rPr lang="en-US" dirty="0" smtClean="0"/>
              <a:t>its at 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)=(0,0)mm</a:t>
            </a:r>
          </a:p>
          <a:p>
            <a:r>
              <a:rPr lang="en-US" u="sng" dirty="0" smtClean="0"/>
              <a:t>Scattered photon</a:t>
            </a:r>
          </a:p>
          <a:p>
            <a:pPr lvl="1"/>
            <a:r>
              <a:rPr lang="en-US" dirty="0" smtClean="0"/>
              <a:t>Hits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inside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agel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and</a:t>
            </a:r>
            <a:endParaRPr lang="en-US" dirty="0" smtClean="0"/>
          </a:p>
          <a:p>
            <a:pPr lvl="1"/>
            <a:r>
              <a:rPr lang="en-US" dirty="0" smtClean="0"/>
              <a:t>Not moves forward </a:t>
            </a:r>
            <a:r>
              <a:rPr lang="en-US" b="1" dirty="0" smtClean="0"/>
              <a:t>or</a:t>
            </a:r>
            <a:r>
              <a:rPr lang="en-US" dirty="0" smtClean="0"/>
              <a:t> not hits at (</a:t>
            </a:r>
            <a:r>
              <a:rPr lang="en-US" dirty="0" err="1" smtClean="0"/>
              <a:t>x,y</a:t>
            </a:r>
            <a:r>
              <a:rPr lang="en-US" dirty="0" smtClean="0"/>
              <a:t>)=</a:t>
            </a:r>
            <a:r>
              <a:rPr lang="en-US" dirty="0"/>
              <a:t>=(0,0)mm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Spectrum from Diff. </a:t>
            </a:r>
            <a:r>
              <a:rPr lang="en-US" dirty="0" err="1" smtClean="0"/>
              <a:t>Agel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568047" cy="414046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735" y="5558105"/>
            <a:ext cx="795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Divide blue and red histograms by </a:t>
            </a:r>
            <a:r>
              <a:rPr lang="en-US" smtClean="0"/>
              <a:t>black histogram</a:t>
            </a:r>
            <a:br>
              <a:rPr lang="en-US" smtClean="0"/>
            </a:br>
            <a:r>
              <a:rPr lang="en-US" smtClean="0">
                <a:sym typeface="Wingdings"/>
              </a:rPr>
              <a:t> </a:t>
            </a:r>
            <a:r>
              <a:rPr lang="en-US" dirty="0" smtClean="0"/>
              <a:t>normalized photon spectra </a:t>
            </a:r>
            <a:r>
              <a:rPr lang="en-US" smtClean="0"/>
              <a:t>(next slide)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20394864">
            <a:off x="5317933" y="1869958"/>
            <a:ext cx="552992" cy="261652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70418" y="2512470"/>
            <a:ext cx="261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Absorption? (see slide 15)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019800" y="2881802"/>
            <a:ext cx="224642" cy="29641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7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Normalized Photon Spectrum</a:t>
            </a:r>
            <a:br>
              <a:rPr lang="en-US" dirty="0" smtClean="0"/>
            </a:br>
            <a:r>
              <a:rPr lang="en-US" dirty="0" smtClean="0"/>
              <a:t>from Diff. </a:t>
            </a:r>
            <a:r>
              <a:rPr lang="en-US" dirty="0" err="1" smtClean="0"/>
              <a:t>Agel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571699" cy="41422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4078" y="5404112"/>
            <a:ext cx="607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Clarity of Marco’s </a:t>
            </a:r>
            <a:r>
              <a:rPr lang="en-US" dirty="0" err="1" smtClean="0"/>
              <a:t>agel</a:t>
            </a:r>
            <a:r>
              <a:rPr lang="en-US" dirty="0" smtClean="0"/>
              <a:t> is less than ½ of Hubert’s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Marco’s </a:t>
            </a:r>
            <a:r>
              <a:rPr lang="en-US" dirty="0" err="1" smtClean="0">
                <a:sym typeface="Wingdings"/>
              </a:rPr>
              <a:t>agel</a:t>
            </a:r>
            <a:r>
              <a:rPr lang="en-US" dirty="0" smtClean="0">
                <a:sym typeface="Wingdings"/>
              </a:rPr>
              <a:t> gives less scattering photons (see slide 9-10)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61901" y="3488754"/>
            <a:ext cx="225270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8790" y="3619383"/>
            <a:ext cx="158789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4604" y="3488754"/>
            <a:ext cx="0" cy="162951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46689" y="3619383"/>
            <a:ext cx="967" cy="149888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61900" y="1864426"/>
            <a:ext cx="983777" cy="3253839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45040" y="1864426"/>
            <a:ext cx="983777" cy="3253839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4078" y="5972422"/>
            <a:ext cx="817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shorter wavelength hits (</a:t>
            </a:r>
            <a:r>
              <a:rPr lang="en-US" smtClean="0"/>
              <a:t>shade region) </a:t>
            </a:r>
            <a:r>
              <a:rPr lang="en-US" dirty="0" smtClean="0"/>
              <a:t>will </a:t>
            </a:r>
            <a:r>
              <a:rPr lang="en-US" smtClean="0"/>
              <a:t>be filtered out by the Fresnel Lens 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379522" y="5327780"/>
                <a:ext cx="2683823" cy="406073"/>
              </a:xfrm>
              <a:prstGeom prst="rect">
                <a:avLst/>
              </a:prstGeom>
              <a:solidFill>
                <a:schemeClr val="accent6">
                  <a:lumMod val="75000"/>
                  <a:alpha val="42000"/>
                </a:schemeClr>
              </a:solidFill>
              <a:ln w="381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Transmission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𝐿𝐶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4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22" y="5327780"/>
                <a:ext cx="2683823" cy="4060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0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Spectrum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1538"/>
            <a:ext cx="8571699" cy="41422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9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65018" y="3764478"/>
            <a:ext cx="1116281" cy="135378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6942" y="2854276"/>
            <a:ext cx="204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Due to absorption?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24001" y="3200506"/>
            <a:ext cx="672934" cy="64737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3640" y="5385782"/>
            <a:ext cx="721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Marco’s </a:t>
            </a:r>
            <a:r>
              <a:rPr lang="en-US" dirty="0" err="1" smtClean="0"/>
              <a:t>agel</a:t>
            </a:r>
            <a:r>
              <a:rPr lang="en-US" dirty="0" smtClean="0"/>
              <a:t> has higher transmission if Rayleigh Scattering is implemented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632</TotalTime>
  <Words>710</Words>
  <Application>Microsoft Macintosh PowerPoint</Application>
  <PresentationFormat>On-screen Show (4:3)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Cambria Math</vt:lpstr>
      <vt:lpstr>Wingdings</vt:lpstr>
      <vt:lpstr>Arial</vt:lpstr>
      <vt:lpstr>Default Theme</vt:lpstr>
      <vt:lpstr>Modular RICH Detector Simulation – Rayleigh Scattering</vt:lpstr>
      <vt:lpstr>Last Update</vt:lpstr>
      <vt:lpstr>This week</vt:lpstr>
      <vt:lpstr>100 Optical Photon w/ 2-4 eV</vt:lpstr>
      <vt:lpstr>Simulation Setup</vt:lpstr>
      <vt:lpstr>Analysis Setting</vt:lpstr>
      <vt:lpstr>Photon Spectrum from Diff. Agel</vt:lpstr>
      <vt:lpstr>Normalized Photon Spectrum from Diff. Agel</vt:lpstr>
      <vt:lpstr>Photon Spectrum</vt:lpstr>
      <vt:lpstr>Normalized Photon Spectrum</vt:lpstr>
      <vt:lpstr>Only Consider Photons that Hit  on the Sensor</vt:lpstr>
      <vt:lpstr>Summary</vt:lpstr>
      <vt:lpstr>Next</vt:lpstr>
      <vt:lpstr>PowerPoint Presentation</vt:lpstr>
      <vt:lpstr>Absorption Length vs Photon Wavelength</vt:lpstr>
      <vt:lpstr>Simulation Setup</vt:lpstr>
      <vt:lpstr>Analysis Setting</vt:lpstr>
      <vt:lpstr>Normalized Photon Spectrum of Different Aerogels</vt:lpstr>
      <vt:lpstr>Photon Spectrum (before normalization)</vt:lpstr>
      <vt:lpstr>Normalized Photon Spectrum</vt:lpstr>
      <vt:lpstr>Scattered and Unscatterd photon spectrum in Hubert’s notes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RICH Detector Simulation – Rayleigh Scattering</dc:title>
  <dc:creator>Cheuk-Ping Wong</dc:creator>
  <cp:lastModifiedBy>Cheuk-Ping Wong</cp:lastModifiedBy>
  <cp:revision>69</cp:revision>
  <dcterms:created xsi:type="dcterms:W3CDTF">2016-03-25T02:53:51Z</dcterms:created>
  <dcterms:modified xsi:type="dcterms:W3CDTF">2016-03-27T21:55:25Z</dcterms:modified>
</cp:coreProperties>
</file>