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1"/>
  </p:notesMasterIdLst>
  <p:sldIdLst>
    <p:sldId id="260" r:id="rId2"/>
    <p:sldId id="257" r:id="rId3"/>
    <p:sldId id="259" r:id="rId4"/>
    <p:sldId id="267" r:id="rId5"/>
    <p:sldId id="269" r:id="rId6"/>
    <p:sldId id="270" r:id="rId7"/>
    <p:sldId id="274"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94"/>
  </p:normalViewPr>
  <p:slideViewPr>
    <p:cSldViewPr snapToGrid="0" snapToObjects="1">
      <p:cViewPr varScale="1">
        <p:scale>
          <a:sx n="83" d="100"/>
          <a:sy n="83" d="100"/>
        </p:scale>
        <p:origin x="14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patentimages.storage.googleapis.com/42/5e/92/f7da1cf617d6e3/US9661737.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3390/app1105217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609882" y="3315196"/>
            <a:ext cx="7750969" cy="1123239"/>
          </a:xfrm>
        </p:spPr>
        <p:txBody>
          <a:bodyPr>
            <a:normAutofit fontScale="90000"/>
          </a:bodyPr>
          <a:lstStyle/>
          <a:p>
            <a:r>
              <a:rPr lang="en-US" sz="4800" dirty="0">
                <a:solidFill>
                  <a:srgbClr val="002060"/>
                </a:solidFill>
                <a:latin typeface="Optima" panose="02000503060000020004" pitchFamily="2" charset="0"/>
              </a:rPr>
              <a:t>Section of the Fast-Cycling FFA Synchrotron </a:t>
            </a:r>
            <a:endParaRPr lang="en-US" dirty="0"/>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January 32, 2023</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96515" y="4884664"/>
            <a:ext cx="7750969" cy="642078"/>
          </a:xfrm>
        </p:spPr>
        <p:txBody>
          <a:bodyPr/>
          <a:lstStyle/>
          <a:p>
            <a:r>
              <a:rPr lang="en-US" dirty="0"/>
              <a:t>Principal Investigator(s) – Dejan Trbojevic</a:t>
            </a:r>
          </a:p>
        </p:txBody>
      </p:sp>
      <p:sp>
        <p:nvSpPr>
          <p:cNvPr id="5" name="Title 1">
            <a:extLst>
              <a:ext uri="{FF2B5EF4-FFF2-40B4-BE49-F238E27FC236}">
                <a16:creationId xmlns:a16="http://schemas.microsoft.com/office/drawing/2014/main" id="{41728290-62C5-7751-2884-A69D7717BEE8}"/>
              </a:ext>
            </a:extLst>
          </p:cNvPr>
          <p:cNvSpPr txBox="1">
            <a:spLocks/>
          </p:cNvSpPr>
          <p:nvPr/>
        </p:nvSpPr>
        <p:spPr>
          <a:xfrm>
            <a:off x="696515" y="2145445"/>
            <a:ext cx="8286750" cy="939746"/>
          </a:xfrm>
          <a:prstGeom prst="rect">
            <a:avLst/>
          </a:prstGeom>
        </p:spPr>
        <p:txBody>
          <a:bodyPr vert="horz" lIns="91440" tIns="45720" rIns="91440" bIns="45720" rtlCol="0" anchor="t" anchorCtr="0">
            <a:normAutofit fontScale="97500"/>
          </a:bodyPr>
          <a:lstStyle>
            <a:lvl1pPr algn="l" defTabSz="685800" rtl="0" eaLnBrk="1" latinLnBrk="0" hangingPunct="1">
              <a:lnSpc>
                <a:spcPct val="90000"/>
              </a:lnSpc>
              <a:spcBef>
                <a:spcPct val="0"/>
              </a:spcBef>
              <a:buNone/>
              <a:defRPr sz="4800" b="1" i="0" kern="1200">
                <a:solidFill>
                  <a:schemeClr val="tx1"/>
                </a:solidFill>
                <a:latin typeface="+mn-lt"/>
                <a:ea typeface="+mj-ea"/>
                <a:cs typeface="Arial" panose="020B0604020202020204" pitchFamily="34" charset="0"/>
              </a:defRPr>
            </a:lvl1pPr>
          </a:lstStyle>
          <a:p>
            <a:r>
              <a:rPr lang="en-US" sz="3100" dirty="0"/>
              <a:t>FY2024 NPP LDRD Type B Pre-Proposal</a:t>
            </a:r>
            <a:r>
              <a:rPr lang="en-US" dirty="0"/>
              <a:t>	</a:t>
            </a:r>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7"/>
            <a:ext cx="8286750" cy="589614"/>
          </a:xfrm>
        </p:spPr>
        <p:txBody>
          <a:bodyPr>
            <a:normAutofit fontScale="90000"/>
          </a:bodyPr>
          <a:lstStyle/>
          <a:p>
            <a:r>
              <a:rPr lang="en-US" dirty="0"/>
              <a:t>FY2024 NPP LDRD Type B Pre-Proposal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588656"/>
            <a:ext cx="8286750" cy="4444156"/>
          </a:xfrm>
        </p:spPr>
        <p:txBody>
          <a:bodyPr/>
          <a:lstStyle/>
          <a:p>
            <a:pPr marL="0" indent="0">
              <a:buNone/>
            </a:pPr>
            <a:r>
              <a:rPr lang="en-US" sz="1800" dirty="0">
                <a:solidFill>
                  <a:schemeClr val="accent1">
                    <a:lumMod val="50000"/>
                  </a:schemeClr>
                </a:solidFill>
              </a:rPr>
              <a:t>Proposal title: </a:t>
            </a:r>
            <a:r>
              <a:rPr lang="en-US" sz="1800" b="1" dirty="0">
                <a:solidFill>
                  <a:srgbClr val="002060"/>
                </a:solidFill>
                <a:latin typeface="Optima" panose="02000503060000020004" pitchFamily="2" charset="0"/>
              </a:rPr>
              <a:t>Section of Fast-Cycling FFA Synchrotron </a:t>
            </a:r>
            <a:endParaRPr lang="en-US" sz="1800" dirty="0">
              <a:solidFill>
                <a:schemeClr val="accent1">
                  <a:lumMod val="50000"/>
                </a:schemeClr>
              </a:solidFill>
            </a:endParaRPr>
          </a:p>
          <a:p>
            <a:pPr marL="0" indent="0">
              <a:buNone/>
            </a:pPr>
            <a:endParaRPr lang="en-US" sz="1800" dirty="0">
              <a:solidFill>
                <a:schemeClr val="accent1">
                  <a:lumMod val="50000"/>
                </a:schemeClr>
              </a:solidFill>
            </a:endParaRPr>
          </a:p>
          <a:p>
            <a:pPr marL="0" indent="0"/>
            <a:r>
              <a:rPr lang="en-US" sz="1800" dirty="0">
                <a:solidFill>
                  <a:schemeClr val="accent1">
                    <a:lumMod val="50000"/>
                  </a:schemeClr>
                </a:solidFill>
              </a:rPr>
              <a:t>Primary Investigator: </a:t>
            </a:r>
            <a:r>
              <a:rPr lang="en-US" sz="1800" dirty="0">
                <a:solidFill>
                  <a:srgbClr val="002060"/>
                </a:solidFill>
                <a:latin typeface="Optima" panose="02000503060000020004" pitchFamily="2" charset="0"/>
              </a:rPr>
              <a:t>Dejan Trbojevic</a:t>
            </a:r>
            <a:endParaRPr lang="en-US" sz="1800" dirty="0">
              <a:solidFill>
                <a:schemeClr val="accent1">
                  <a:lumMod val="50000"/>
                </a:schemeClr>
              </a:solidFill>
            </a:endParaRP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Other Investigators: </a:t>
            </a:r>
            <a:r>
              <a:rPr lang="en-US" sz="1800" dirty="0">
                <a:solidFill>
                  <a:srgbClr val="002060"/>
                </a:solidFill>
                <a:latin typeface="Optima" panose="02000503060000020004" pitchFamily="2" charset="0"/>
              </a:rPr>
              <a:t>Stephen Brooks, George Mahler, Robert Michnoff, Steven Trabocchi, </a:t>
            </a:r>
            <a:endParaRPr lang="en-US" sz="1800" dirty="0">
              <a:solidFill>
                <a:schemeClr val="accent1">
                  <a:lumMod val="50000"/>
                </a:schemeClr>
              </a:solidFill>
            </a:endParaRPr>
          </a:p>
          <a:p>
            <a:pPr marL="0" indent="0">
              <a:buNone/>
            </a:pPr>
            <a:r>
              <a:rPr lang="en-US" sz="1800" dirty="0">
                <a:solidFill>
                  <a:schemeClr val="accent1">
                    <a:lumMod val="50000"/>
                  </a:schemeClr>
                </a:solidFill>
              </a:rPr>
              <a:t>Indicate if this is a cross-directorate proposal. 	Yes ___	No </a:t>
            </a:r>
            <a:r>
              <a:rPr lang="en-US" sz="1800" u="sng" dirty="0">
                <a:solidFill>
                  <a:schemeClr val="accent1">
                    <a:lumMod val="50000"/>
                  </a:schemeClr>
                </a:solidFill>
              </a:rPr>
              <a:t>x</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If yes, identify other directorates/organizations:</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Proposal Term:  		From:    Oct 2024           	To: Oct 2026</a:t>
            </a:r>
          </a:p>
          <a:p>
            <a:pPr marL="685800" lvl="2" indent="0"/>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428626" y="0"/>
            <a:ext cx="8286750" cy="645459"/>
          </a:xfrm>
        </p:spPr>
        <p:txBody>
          <a:bodyPr>
            <a:normAutofit/>
          </a:bodyPr>
          <a:lstStyle/>
          <a:p>
            <a:r>
              <a:rPr lang="en-US" sz="3200" dirty="0"/>
              <a:t>FY2024 NPP LDRD Type B Pre-Proposal</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TextBox 4">
            <a:extLst>
              <a:ext uri="{FF2B5EF4-FFF2-40B4-BE49-F238E27FC236}">
                <a16:creationId xmlns:a16="http://schemas.microsoft.com/office/drawing/2014/main" id="{BAE8C22F-A5D6-4E1D-8CA4-C31170E4F5D6}"/>
              </a:ext>
            </a:extLst>
          </p:cNvPr>
          <p:cNvSpPr txBox="1"/>
          <p:nvPr/>
        </p:nvSpPr>
        <p:spPr>
          <a:xfrm>
            <a:off x="536204" y="941192"/>
            <a:ext cx="8286749" cy="5663089"/>
          </a:xfrm>
          <a:prstGeom prst="rect">
            <a:avLst/>
          </a:prstGeom>
          <a:noFill/>
        </p:spPr>
        <p:txBody>
          <a:bodyPr wrap="square">
            <a:spAutoFit/>
          </a:bodyPr>
          <a:lstStyle/>
          <a:p>
            <a:r>
              <a:rPr lang="en-US" dirty="0"/>
              <a:t>Proposal title and brief abstract: </a:t>
            </a:r>
            <a:r>
              <a:rPr lang="en-US" sz="1400" dirty="0">
                <a:solidFill>
                  <a:srgbClr val="002060"/>
                </a:solidFill>
                <a:effectLst/>
                <a:ea typeface="Times New Roman" panose="02020603050405020304" pitchFamily="18" charset="0"/>
              </a:rPr>
              <a:t>A collaboration and visit to the Radiation Oncology of the Stony Brook University Hospital Cancer Center resulted in a proposal by Chairman professor Ruy Samuel submitted to the Dean. The </a:t>
            </a:r>
            <a:r>
              <a:rPr lang="en-US" sz="1400" b="1" dirty="0">
                <a:solidFill>
                  <a:srgbClr val="002060"/>
                </a:solidFill>
                <a:effectLst/>
                <a:ea typeface="Times New Roman" panose="02020603050405020304" pitchFamily="18" charset="0"/>
              </a:rPr>
              <a:t>Stony Brook proposal</a:t>
            </a:r>
            <a:r>
              <a:rPr lang="en-US" sz="1400" dirty="0">
                <a:solidFill>
                  <a:srgbClr val="002060"/>
                </a:solidFill>
                <a:effectLst/>
                <a:ea typeface="Times New Roman" panose="02020603050405020304" pitchFamily="18" charset="0"/>
              </a:rPr>
              <a:t> of the ~$40M proton radiation facility in collaboration with BNL includes: 1. The permanent magnet fast cycling synchrotron; 2. Transport beam lines a) Injection beam line from the cyclotron to the synchrotron with the b) extraction beam lines for connection of the synchrotron to the experimental beam line and to the 3. Permanent proton gantry. The injector for the synchrotron is the existing 16.5 MeV proton isotope production GE cyclotron with a separate extraction beam line.</a:t>
            </a:r>
            <a:r>
              <a:rPr lang="en-US" sz="1400" dirty="0">
                <a:solidFill>
                  <a:srgbClr val="002060"/>
                </a:solidFill>
                <a:effectLst/>
              </a:rPr>
              <a:t> </a:t>
            </a:r>
            <a:r>
              <a:rPr lang="en-US" sz="1400" dirty="0">
                <a:solidFill>
                  <a:srgbClr val="002060"/>
                </a:solidFill>
              </a:rPr>
              <a:t>The proof of principle of the Fast-Cycling Fixed Field Alternating (FFA) Synchrotron accelerates protons from 10 the 250 MeV, it occupies a very small 10x6 m area, and it is made of of the small permanent magnets</a:t>
            </a:r>
            <a:r>
              <a:rPr lang="en-US" sz="1200" dirty="0">
                <a:solidFill>
                  <a:srgbClr val="002060"/>
                </a:solidFill>
              </a:rPr>
              <a:t>.</a:t>
            </a:r>
            <a:endParaRPr lang="en-US" dirty="0"/>
          </a:p>
          <a:p>
            <a:r>
              <a:rPr lang="en-US" dirty="0"/>
              <a:t>Program:</a:t>
            </a:r>
            <a:r>
              <a:rPr lang="en-US" dirty="0">
                <a:solidFill>
                  <a:srgbClr val="FF0000"/>
                </a:solidFill>
              </a:rPr>
              <a:t> </a:t>
            </a:r>
            <a:r>
              <a:rPr lang="en-US" dirty="0">
                <a:solidFill>
                  <a:srgbClr val="002060"/>
                </a:solidFill>
              </a:rPr>
              <a:t>Spin-off the Nuclear Physics Program</a:t>
            </a:r>
            <a:endParaRPr lang="en-US" dirty="0"/>
          </a:p>
          <a:p>
            <a:pPr indent="9525" algn="just"/>
            <a:r>
              <a:rPr lang="en-US" dirty="0"/>
              <a:t>Return on Investment: </a:t>
            </a:r>
            <a:r>
              <a:rPr lang="en-US" sz="1400" dirty="0">
                <a:solidFill>
                  <a:srgbClr val="002060"/>
                </a:solidFill>
              </a:rPr>
              <a:t>This proposal is connected to the mission of the Collider Accelerator Department for the DOE to allow transfer of technology from the scientific results made at the BNL The Radiation Oncology Department at Stony Brook University Hospital wrote the proposal (in attachments)  for the Proton Radiation facility capable of doing FLASH therapy and this is just a small section of the Fast-cycling synchrotron made of permanent magnets. The permanent magnet technology was developed in CAD-BNL during the project CBETA where 230 combined function magnets were designed, built, characterized, installed and fully commissioned with the beam. It is an already proven technology.</a:t>
            </a:r>
            <a:endParaRPr lang="en-US" sz="1400" dirty="0">
              <a:solidFill>
                <a:srgbClr val="FF0000"/>
              </a:solidFill>
            </a:endParaRPr>
          </a:p>
          <a:p>
            <a:r>
              <a:rPr lang="en-US" dirty="0"/>
              <a:t>Broader impact on the activities at the laboratory: </a:t>
            </a:r>
            <a:r>
              <a:rPr lang="en-US" sz="1200" dirty="0"/>
              <a:t>Future advancement for the injector accelerator’s chain as this is the first FIXED FIELD FAST CYCLING SYNCHROTRON Proof of Principle.</a:t>
            </a:r>
            <a:endParaRPr lang="en-US" dirty="0">
              <a:solidFill>
                <a:srgbClr val="FF0000"/>
              </a:solidFill>
            </a:endParaRPr>
          </a:p>
          <a:p>
            <a:r>
              <a:rPr lang="en-US" dirty="0"/>
              <a:t>Total planned funding per year in FY24 and FY25:</a:t>
            </a:r>
          </a:p>
          <a:p>
            <a:pPr indent="123825"/>
            <a:r>
              <a:rPr lang="en-US" sz="1800" dirty="0">
                <a:solidFill>
                  <a:srgbClr val="002060"/>
                </a:solidFill>
              </a:rPr>
              <a:t>FY24 - $200k</a:t>
            </a:r>
          </a:p>
          <a:p>
            <a:pPr indent="123825"/>
            <a:r>
              <a:rPr lang="en-US" sz="1800" dirty="0">
                <a:solidFill>
                  <a:srgbClr val="002060"/>
                </a:solidFill>
              </a:rPr>
              <a:t>FY25 - $180k</a:t>
            </a:r>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fontScale="90000"/>
          </a:bodyPr>
          <a:lstStyle/>
          <a:p>
            <a:r>
              <a:rPr lang="en-US" dirty="0"/>
              <a:t>Description of the LDRD Pre- Proposal</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428625" y="976045"/>
            <a:ext cx="8286750" cy="4764603"/>
          </a:xfrm>
        </p:spPr>
        <p:txBody>
          <a:bodyPr>
            <a:normAutofit fontScale="62500" lnSpcReduction="20000"/>
          </a:bodyPr>
          <a:lstStyle/>
          <a:p>
            <a:pPr indent="234950" algn="just">
              <a:lnSpc>
                <a:spcPct val="100000"/>
              </a:lnSpc>
            </a:pPr>
            <a:r>
              <a:rPr lang="en-US" sz="2500" dirty="0">
                <a:solidFill>
                  <a:srgbClr val="002060"/>
                </a:solidFill>
                <a:latin typeface="Optima" panose="02000503060000020004" pitchFamily="2" charset="0"/>
              </a:rPr>
              <a:t>This is </a:t>
            </a:r>
            <a:r>
              <a:rPr lang="en-US" sz="2500" b="1" dirty="0">
                <a:solidFill>
                  <a:srgbClr val="002060"/>
                </a:solidFill>
                <a:latin typeface="Optima" panose="02000503060000020004" pitchFamily="2" charset="0"/>
              </a:rPr>
              <a:t>an extraordinary accelerator </a:t>
            </a:r>
            <a:r>
              <a:rPr lang="en-US" sz="2500" dirty="0">
                <a:solidFill>
                  <a:srgbClr val="002060"/>
                </a:solidFill>
                <a:latin typeface="Optima" panose="02000503060000020004" pitchFamily="2" charset="0"/>
              </a:rPr>
              <a:t>as the acceleration in the synchrotrons does not depend on limitations in iron magnet field variation. </a:t>
            </a:r>
          </a:p>
          <a:p>
            <a:pPr indent="234950" algn="just">
              <a:lnSpc>
                <a:spcPct val="100000"/>
              </a:lnSpc>
            </a:pPr>
            <a:r>
              <a:rPr lang="en-US" sz="2500" dirty="0">
                <a:solidFill>
                  <a:srgbClr val="002060"/>
                </a:solidFill>
                <a:latin typeface="Optima" panose="02000503060000020004" pitchFamily="2" charset="0"/>
              </a:rPr>
              <a:t>The fastest synchrotrons have cycles of </a:t>
            </a:r>
            <a:r>
              <a:rPr lang="en-US" sz="2500" b="1" dirty="0">
                <a:solidFill>
                  <a:srgbClr val="002060"/>
                </a:solidFill>
                <a:latin typeface="Optima" panose="02000503060000020004" pitchFamily="2" charset="0"/>
              </a:rPr>
              <a:t>the order of ~15-60 Hz </a:t>
            </a:r>
            <a:r>
              <a:rPr lang="en-US" sz="2500" dirty="0">
                <a:solidFill>
                  <a:srgbClr val="002060"/>
                </a:solidFill>
                <a:latin typeface="Optima" panose="02000503060000020004" pitchFamily="2" charset="0"/>
              </a:rPr>
              <a:t>while we are proposing accelerator cycle frequency of </a:t>
            </a:r>
            <a:r>
              <a:rPr lang="en-US" sz="2500" b="1" dirty="0">
                <a:solidFill>
                  <a:srgbClr val="002060"/>
                </a:solidFill>
                <a:latin typeface="Optima" panose="02000503060000020004" pitchFamily="2" charset="0"/>
              </a:rPr>
              <a:t>1.3 kHz </a:t>
            </a:r>
            <a:r>
              <a:rPr lang="en-US" sz="2500" dirty="0">
                <a:solidFill>
                  <a:srgbClr val="002060"/>
                </a:solidFill>
                <a:latin typeface="Optima" panose="02000503060000020004" pitchFamily="2" charset="0"/>
              </a:rPr>
              <a:t>as the acceleration time is limited only by the RF. In the present design the. Protons are accelerated within the same beam pipe aperture as of the regular synchrotrons, but the </a:t>
            </a:r>
            <a:r>
              <a:rPr lang="en-US" sz="2500" b="1" dirty="0">
                <a:solidFill>
                  <a:srgbClr val="002060"/>
                </a:solidFill>
                <a:latin typeface="Optima" panose="02000503060000020004" pitchFamily="2" charset="0"/>
              </a:rPr>
              <a:t>magnetic field is fixed</a:t>
            </a:r>
            <a:r>
              <a:rPr lang="en-US" sz="2500" dirty="0">
                <a:solidFill>
                  <a:srgbClr val="002060"/>
                </a:solidFill>
                <a:latin typeface="Optima" panose="02000503060000020004" pitchFamily="2" charset="0"/>
              </a:rPr>
              <a:t>. Achieved energy range of 16.5 to 250 MeV. The permanent magnets synchrotron not only saves on electrical energy, as there is no power required as for the iron magnets, but their size and overall cost is significantly smaller. This proposal represents a proof of principle for future proton drivers (they could be made of very small multilayer </a:t>
            </a:r>
            <a:r>
              <a:rPr lang="en-US" sz="2500" b="1" dirty="0">
                <a:solidFill>
                  <a:srgbClr val="002060"/>
                </a:solidFill>
                <a:latin typeface="Optima" panose="02000503060000020004" pitchFamily="2" charset="0"/>
              </a:rPr>
              <a:t>fixed field </a:t>
            </a:r>
            <a:r>
              <a:rPr lang="en-US" sz="2500" dirty="0">
                <a:solidFill>
                  <a:srgbClr val="002060"/>
                </a:solidFill>
                <a:latin typeface="Optima" panose="02000503060000020004" pitchFamily="2" charset="0"/>
              </a:rPr>
              <a:t>superconducting wires). The permanent magnet synchrotron is going to be used in cancer proton therapy facility at Stony Brook University. </a:t>
            </a:r>
          </a:p>
          <a:p>
            <a:pPr indent="234950" algn="just">
              <a:lnSpc>
                <a:spcPct val="100000"/>
              </a:lnSpc>
            </a:pPr>
            <a:r>
              <a:rPr lang="en-US" sz="2500" b="1" dirty="0">
                <a:solidFill>
                  <a:srgbClr val="002060"/>
                </a:solidFill>
                <a:latin typeface="Optima" panose="02000503060000020004" pitchFamily="2" charset="0"/>
              </a:rPr>
              <a:t>The goal of the LDRD is:</a:t>
            </a:r>
          </a:p>
          <a:p>
            <a:pPr marL="628650" indent="-457200">
              <a:lnSpc>
                <a:spcPct val="100000"/>
              </a:lnSpc>
              <a:buAutoNum type="arabicPeriod"/>
            </a:pPr>
            <a:r>
              <a:rPr lang="en-US" sz="2500" b="1" dirty="0">
                <a:solidFill>
                  <a:srgbClr val="002060"/>
                </a:solidFill>
                <a:latin typeface="Optima" panose="02000503060000020004" pitchFamily="2" charset="0"/>
              </a:rPr>
              <a:t>To design, build, test, and assemble an array of  permanent magnets into a representative building block of a future synchrotron</a:t>
            </a:r>
          </a:p>
          <a:p>
            <a:pPr marL="628650" indent="-457200">
              <a:lnSpc>
                <a:spcPct val="100000"/>
              </a:lnSpc>
              <a:buAutoNum type="arabicPeriod"/>
            </a:pPr>
            <a:r>
              <a:rPr lang="en-US" sz="2500" b="1" dirty="0">
                <a:solidFill>
                  <a:srgbClr val="002060"/>
                </a:solidFill>
                <a:latin typeface="Optima" panose="02000503060000020004" pitchFamily="2" charset="0"/>
              </a:rPr>
              <a:t>To test the energy transparency of the magnet assembly</a:t>
            </a:r>
          </a:p>
          <a:p>
            <a:pPr marL="628650" indent="-457200">
              <a:lnSpc>
                <a:spcPct val="100000"/>
              </a:lnSpc>
              <a:buAutoNum type="arabicPeriod"/>
            </a:pPr>
            <a:r>
              <a:rPr lang="en-US" sz="2500" b="1" dirty="0">
                <a:solidFill>
                  <a:srgbClr val="002060"/>
                </a:solidFill>
                <a:latin typeface="Optima" panose="02000503060000020004" pitchFamily="2" charset="0"/>
              </a:rPr>
              <a:t>Six arc cells block is a fraction of total FFA synchrotron, and its testing is sufficient to demonstrate a full synchrotron lattice. </a:t>
            </a: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365830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5C53-FD0D-0843-9CFA-3C116DA0766A}"/>
              </a:ext>
            </a:extLst>
          </p:cNvPr>
          <p:cNvSpPr>
            <a:spLocks noGrp="1"/>
          </p:cNvSpPr>
          <p:nvPr>
            <p:ph type="title"/>
          </p:nvPr>
        </p:nvSpPr>
        <p:spPr>
          <a:xfrm>
            <a:off x="428625" y="-60887"/>
            <a:ext cx="8286750" cy="1325563"/>
          </a:xfrm>
        </p:spPr>
        <p:txBody>
          <a:bodyPr/>
          <a:lstStyle/>
          <a:p>
            <a:r>
              <a:rPr lang="en-US" dirty="0">
                <a:solidFill>
                  <a:srgbClr val="002060"/>
                </a:solidFill>
              </a:rPr>
              <a:t>Fast Cycling FFA Synchrotron</a:t>
            </a:r>
          </a:p>
        </p:txBody>
      </p:sp>
      <p:sp>
        <p:nvSpPr>
          <p:cNvPr id="4" name="Slide Number Placeholder 3">
            <a:extLst>
              <a:ext uri="{FF2B5EF4-FFF2-40B4-BE49-F238E27FC236}">
                <a16:creationId xmlns:a16="http://schemas.microsoft.com/office/drawing/2014/main" id="{FD311902-B72E-FE47-AEB1-C432701A166A}"/>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
        <p:nvSpPr>
          <p:cNvPr id="5" name="TextBox 4">
            <a:extLst>
              <a:ext uri="{FF2B5EF4-FFF2-40B4-BE49-F238E27FC236}">
                <a16:creationId xmlns:a16="http://schemas.microsoft.com/office/drawing/2014/main" id="{40F6DB8E-3816-D94F-9758-E7DF581EB964}"/>
              </a:ext>
            </a:extLst>
          </p:cNvPr>
          <p:cNvSpPr txBox="1"/>
          <p:nvPr/>
        </p:nvSpPr>
        <p:spPr>
          <a:xfrm flipH="1">
            <a:off x="359048" y="1120659"/>
            <a:ext cx="8846288" cy="1077218"/>
          </a:xfrm>
          <a:prstGeom prst="rect">
            <a:avLst/>
          </a:prstGeom>
          <a:noFill/>
        </p:spPr>
        <p:txBody>
          <a:bodyPr wrap="square" rtlCol="0">
            <a:spAutoFit/>
          </a:bodyPr>
          <a:lstStyle/>
          <a:p>
            <a:r>
              <a:rPr lang="en-US" sz="1600" dirty="0">
                <a:solidFill>
                  <a:srgbClr val="002060"/>
                </a:solidFill>
              </a:rPr>
              <a:t>The proposal is based on the existing US patent by the PI of this proposal: D. Trbojevic, Title: “Non-scaling fixed field alternating gradient permanent magnet cancer therapy accelerator”, patent number: US 9661737 B2, Date of the patent: May 23, 2017 (belongs to the DOE) .</a:t>
            </a:r>
          </a:p>
          <a:p>
            <a:r>
              <a:rPr lang="en-US" sz="1600" dirty="0">
                <a:hlinkClick r:id="rId2"/>
              </a:rPr>
              <a:t>https://patentimages.storage.googleapis.com/42/5e/92/f7da1cf617d6e3/US9661737.pdf</a:t>
            </a:r>
            <a:endParaRPr lang="en-US" sz="1600" dirty="0"/>
          </a:p>
        </p:txBody>
      </p:sp>
      <p:pic>
        <p:nvPicPr>
          <p:cNvPr id="7" name="Picture 6" descr="Diagram&#10;&#10;Description automatically generated">
            <a:extLst>
              <a:ext uri="{FF2B5EF4-FFF2-40B4-BE49-F238E27FC236}">
                <a16:creationId xmlns:a16="http://schemas.microsoft.com/office/drawing/2014/main" id="{C2E21630-7A41-714C-9FE7-64EAA1C5493E}"/>
              </a:ext>
            </a:extLst>
          </p:cNvPr>
          <p:cNvPicPr>
            <a:picLocks noChangeAspect="1"/>
          </p:cNvPicPr>
          <p:nvPr/>
        </p:nvPicPr>
        <p:blipFill>
          <a:blip r:embed="rId3"/>
          <a:stretch>
            <a:fillRect/>
          </a:stretch>
        </p:blipFill>
        <p:spPr>
          <a:xfrm>
            <a:off x="1807048" y="2364852"/>
            <a:ext cx="5529903" cy="3784769"/>
          </a:xfrm>
          <a:prstGeom prst="rect">
            <a:avLst/>
          </a:prstGeom>
        </p:spPr>
      </p:pic>
    </p:spTree>
    <p:extLst>
      <p:ext uri="{BB962C8B-B14F-4D97-AF65-F5344CB8AC3E}">
        <p14:creationId xmlns:p14="http://schemas.microsoft.com/office/powerpoint/2010/main" val="9725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5C53-FD0D-0843-9CFA-3C116DA0766A}"/>
              </a:ext>
            </a:extLst>
          </p:cNvPr>
          <p:cNvSpPr>
            <a:spLocks noGrp="1"/>
          </p:cNvSpPr>
          <p:nvPr>
            <p:ph type="title"/>
          </p:nvPr>
        </p:nvSpPr>
        <p:spPr>
          <a:xfrm>
            <a:off x="215900" y="0"/>
            <a:ext cx="8928100" cy="1325563"/>
          </a:xfrm>
        </p:spPr>
        <p:txBody>
          <a:bodyPr>
            <a:normAutofit/>
          </a:bodyPr>
          <a:lstStyle/>
          <a:p>
            <a:pPr algn="ctr"/>
            <a:r>
              <a:rPr lang="en-US" dirty="0">
                <a:solidFill>
                  <a:srgbClr val="002060"/>
                </a:solidFill>
                <a:latin typeface="Optima" panose="02000503060000020004" pitchFamily="2" charset="0"/>
              </a:rPr>
              <a:t>Fast Cycling FFA Synchrotron 10-250 MeV</a:t>
            </a:r>
            <a:br>
              <a:rPr lang="en-US" dirty="0">
                <a:solidFill>
                  <a:srgbClr val="002060"/>
                </a:solidFill>
                <a:latin typeface="Optima" panose="02000503060000020004" pitchFamily="2" charset="0"/>
              </a:rPr>
            </a:br>
            <a:r>
              <a:rPr lang="en-US" sz="2400" dirty="0">
                <a:solidFill>
                  <a:srgbClr val="002060"/>
                </a:solidFill>
                <a:latin typeface="Optima" panose="02000503060000020004" pitchFamily="2" charset="0"/>
              </a:rPr>
              <a:t>Racetrack layout</a:t>
            </a:r>
            <a:endParaRPr lang="en-US" dirty="0">
              <a:solidFill>
                <a:srgbClr val="002060"/>
              </a:solidFill>
              <a:latin typeface="Optima" panose="02000503060000020004" pitchFamily="2" charset="0"/>
            </a:endParaRPr>
          </a:p>
        </p:txBody>
      </p:sp>
      <p:sp>
        <p:nvSpPr>
          <p:cNvPr id="4" name="Slide Number Placeholder 3">
            <a:extLst>
              <a:ext uri="{FF2B5EF4-FFF2-40B4-BE49-F238E27FC236}">
                <a16:creationId xmlns:a16="http://schemas.microsoft.com/office/drawing/2014/main" id="{FD311902-B72E-FE47-AEB1-C432701A166A}"/>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pic>
        <p:nvPicPr>
          <p:cNvPr id="8" name="Picture 7" descr="Chart&#10;&#10;Description automatically generated">
            <a:extLst>
              <a:ext uri="{FF2B5EF4-FFF2-40B4-BE49-F238E27FC236}">
                <a16:creationId xmlns:a16="http://schemas.microsoft.com/office/drawing/2014/main" id="{7C822BCB-B15C-2140-8B7B-77BF3FFD6ACD}"/>
              </a:ext>
            </a:extLst>
          </p:cNvPr>
          <p:cNvPicPr>
            <a:picLocks noChangeAspect="1"/>
          </p:cNvPicPr>
          <p:nvPr/>
        </p:nvPicPr>
        <p:blipFill>
          <a:blip r:embed="rId2"/>
          <a:stretch>
            <a:fillRect/>
          </a:stretch>
        </p:blipFill>
        <p:spPr>
          <a:xfrm>
            <a:off x="505581" y="1110842"/>
            <a:ext cx="8638419" cy="4435248"/>
          </a:xfrm>
          <a:prstGeom prst="rect">
            <a:avLst/>
          </a:prstGeom>
        </p:spPr>
      </p:pic>
      <p:sp>
        <p:nvSpPr>
          <p:cNvPr id="3" name="TextBox 2">
            <a:extLst>
              <a:ext uri="{FF2B5EF4-FFF2-40B4-BE49-F238E27FC236}">
                <a16:creationId xmlns:a16="http://schemas.microsoft.com/office/drawing/2014/main" id="{6DA5D186-36E6-3947-87C2-396761186E38}"/>
              </a:ext>
            </a:extLst>
          </p:cNvPr>
          <p:cNvSpPr txBox="1"/>
          <p:nvPr/>
        </p:nvSpPr>
        <p:spPr>
          <a:xfrm>
            <a:off x="3200400" y="1805940"/>
            <a:ext cx="3865161" cy="369332"/>
          </a:xfrm>
          <a:prstGeom prst="rect">
            <a:avLst/>
          </a:prstGeom>
          <a:noFill/>
        </p:spPr>
        <p:txBody>
          <a:bodyPr wrap="none" rtlCol="0">
            <a:spAutoFit/>
          </a:bodyPr>
          <a:lstStyle/>
          <a:p>
            <a:r>
              <a:rPr lang="en-US" dirty="0">
                <a:solidFill>
                  <a:srgbClr val="002060"/>
                </a:solidFill>
              </a:rPr>
              <a:t>Extraction Injection straight section</a:t>
            </a:r>
          </a:p>
        </p:txBody>
      </p:sp>
      <p:sp>
        <p:nvSpPr>
          <p:cNvPr id="7" name="TextBox 6">
            <a:extLst>
              <a:ext uri="{FF2B5EF4-FFF2-40B4-BE49-F238E27FC236}">
                <a16:creationId xmlns:a16="http://schemas.microsoft.com/office/drawing/2014/main" id="{6457780A-51EB-4249-86F9-E2E107B0661A}"/>
              </a:ext>
            </a:extLst>
          </p:cNvPr>
          <p:cNvSpPr txBox="1"/>
          <p:nvPr/>
        </p:nvSpPr>
        <p:spPr>
          <a:xfrm>
            <a:off x="3947160" y="4589503"/>
            <a:ext cx="2108269" cy="369332"/>
          </a:xfrm>
          <a:prstGeom prst="rect">
            <a:avLst/>
          </a:prstGeom>
          <a:noFill/>
        </p:spPr>
        <p:txBody>
          <a:bodyPr wrap="none" rtlCol="0">
            <a:spAutoFit/>
          </a:bodyPr>
          <a:lstStyle/>
          <a:p>
            <a:r>
              <a:rPr lang="en-US" dirty="0">
                <a:solidFill>
                  <a:srgbClr val="002060"/>
                </a:solidFill>
              </a:rPr>
              <a:t>RF straight section</a:t>
            </a:r>
          </a:p>
        </p:txBody>
      </p:sp>
      <p:cxnSp>
        <p:nvCxnSpPr>
          <p:cNvPr id="9" name="Straight Connector 8">
            <a:extLst>
              <a:ext uri="{FF2B5EF4-FFF2-40B4-BE49-F238E27FC236}">
                <a16:creationId xmlns:a16="http://schemas.microsoft.com/office/drawing/2014/main" id="{1D82F68A-C873-034B-926E-3F72B5B8B658}"/>
              </a:ext>
            </a:extLst>
          </p:cNvPr>
          <p:cNvCxnSpPr/>
          <p:nvPr/>
        </p:nvCxnSpPr>
        <p:spPr>
          <a:xfrm flipH="1">
            <a:off x="6229350" y="1876856"/>
            <a:ext cx="1028700" cy="14516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A779D1-5475-8249-B969-A1D13C672F11}"/>
              </a:ext>
            </a:extLst>
          </p:cNvPr>
          <p:cNvCxnSpPr>
            <a:cxnSpLocks/>
          </p:cNvCxnSpPr>
          <p:nvPr/>
        </p:nvCxnSpPr>
        <p:spPr>
          <a:xfrm flipH="1">
            <a:off x="6229349" y="2026064"/>
            <a:ext cx="1318383" cy="130240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0B2D15-BD6D-5147-9FDD-97AC053D5B0C}"/>
              </a:ext>
            </a:extLst>
          </p:cNvPr>
          <p:cNvSpPr txBox="1"/>
          <p:nvPr/>
        </p:nvSpPr>
        <p:spPr>
          <a:xfrm>
            <a:off x="6393665" y="2960918"/>
            <a:ext cx="1443748" cy="646331"/>
          </a:xfrm>
          <a:prstGeom prst="rect">
            <a:avLst/>
          </a:prstGeom>
          <a:noFill/>
        </p:spPr>
        <p:txBody>
          <a:bodyPr wrap="square" rtlCol="0">
            <a:spAutoFit/>
          </a:bodyPr>
          <a:lstStyle/>
          <a:p>
            <a:pPr algn="ctr"/>
            <a:r>
              <a:rPr lang="en-US" dirty="0">
                <a:solidFill>
                  <a:srgbClr val="002060"/>
                </a:solidFill>
              </a:rPr>
              <a:t>Section of the FFA arc</a:t>
            </a:r>
          </a:p>
        </p:txBody>
      </p:sp>
    </p:spTree>
    <p:extLst>
      <p:ext uri="{BB962C8B-B14F-4D97-AF65-F5344CB8AC3E}">
        <p14:creationId xmlns:p14="http://schemas.microsoft.com/office/powerpoint/2010/main" val="301625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5C53-FD0D-0843-9CFA-3C116DA0766A}"/>
              </a:ext>
            </a:extLst>
          </p:cNvPr>
          <p:cNvSpPr>
            <a:spLocks noGrp="1"/>
          </p:cNvSpPr>
          <p:nvPr>
            <p:ph type="title"/>
          </p:nvPr>
        </p:nvSpPr>
        <p:spPr>
          <a:xfrm>
            <a:off x="215900" y="0"/>
            <a:ext cx="8928100" cy="1325563"/>
          </a:xfrm>
        </p:spPr>
        <p:txBody>
          <a:bodyPr>
            <a:normAutofit/>
          </a:bodyPr>
          <a:lstStyle/>
          <a:p>
            <a:pPr algn="ctr"/>
            <a:r>
              <a:rPr lang="en-US" sz="3200" dirty="0">
                <a:solidFill>
                  <a:srgbClr val="002060"/>
                </a:solidFill>
                <a:latin typeface="Optima" panose="02000503060000020004" pitchFamily="2" charset="0"/>
              </a:rPr>
              <a:t>Fast Cycling FFA Synchrotron 16.5-250 MeV</a:t>
            </a:r>
            <a:br>
              <a:rPr lang="en-US" sz="3200" dirty="0">
                <a:solidFill>
                  <a:srgbClr val="002060"/>
                </a:solidFill>
                <a:latin typeface="Optima" panose="02000503060000020004" pitchFamily="2" charset="0"/>
              </a:rPr>
            </a:br>
            <a:r>
              <a:rPr lang="en-US" sz="2700" dirty="0">
                <a:solidFill>
                  <a:srgbClr val="002060"/>
                </a:solidFill>
                <a:latin typeface="Optima" panose="02000503060000020004" pitchFamily="2" charset="0"/>
              </a:rPr>
              <a:t>in available space at Stony Brook University Hospital</a:t>
            </a:r>
          </a:p>
        </p:txBody>
      </p:sp>
      <p:sp>
        <p:nvSpPr>
          <p:cNvPr id="4" name="Slide Number Placeholder 3">
            <a:extLst>
              <a:ext uri="{FF2B5EF4-FFF2-40B4-BE49-F238E27FC236}">
                <a16:creationId xmlns:a16="http://schemas.microsoft.com/office/drawing/2014/main" id="{FD311902-B72E-FE47-AEB1-C432701A166A}"/>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pic>
        <p:nvPicPr>
          <p:cNvPr id="8" name="Picture 7" descr="Diagram, schematic&#10;&#10;Description automatically generated">
            <a:extLst>
              <a:ext uri="{FF2B5EF4-FFF2-40B4-BE49-F238E27FC236}">
                <a16:creationId xmlns:a16="http://schemas.microsoft.com/office/drawing/2014/main" id="{420FB65B-8685-9A4F-185B-8442455066F3}"/>
              </a:ext>
            </a:extLst>
          </p:cNvPr>
          <p:cNvPicPr>
            <a:picLocks noChangeAspect="1"/>
          </p:cNvPicPr>
          <p:nvPr/>
        </p:nvPicPr>
        <p:blipFill>
          <a:blip r:embed="rId2"/>
          <a:stretch>
            <a:fillRect/>
          </a:stretch>
        </p:blipFill>
        <p:spPr>
          <a:xfrm>
            <a:off x="793750" y="1158925"/>
            <a:ext cx="7772400" cy="5001574"/>
          </a:xfrm>
          <a:prstGeom prst="rect">
            <a:avLst/>
          </a:prstGeom>
        </p:spPr>
      </p:pic>
    </p:spTree>
    <p:extLst>
      <p:ext uri="{BB962C8B-B14F-4D97-AF65-F5344CB8AC3E}">
        <p14:creationId xmlns:p14="http://schemas.microsoft.com/office/powerpoint/2010/main" val="2997658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B86D-1576-5B4F-84EA-2E832ECD72E0}"/>
              </a:ext>
            </a:extLst>
          </p:cNvPr>
          <p:cNvSpPr>
            <a:spLocks noGrp="1"/>
          </p:cNvSpPr>
          <p:nvPr>
            <p:ph type="title"/>
          </p:nvPr>
        </p:nvSpPr>
        <p:spPr>
          <a:xfrm>
            <a:off x="203200" y="-32713"/>
            <a:ext cx="8940800" cy="1325563"/>
          </a:xfrm>
        </p:spPr>
        <p:txBody>
          <a:bodyPr>
            <a:normAutofit fontScale="90000"/>
          </a:bodyPr>
          <a:lstStyle/>
          <a:p>
            <a:br>
              <a:rPr lang="en-US" dirty="0">
                <a:solidFill>
                  <a:srgbClr val="FF0000"/>
                </a:solidFill>
              </a:rPr>
            </a:br>
            <a:r>
              <a:rPr lang="en-US" dirty="0">
                <a:solidFill>
                  <a:srgbClr val="002060"/>
                </a:solidFill>
              </a:rPr>
              <a:t>Application of fast-cycling FFA synchrotron for proton FLASH cancer therapy</a:t>
            </a:r>
          </a:p>
        </p:txBody>
      </p:sp>
      <p:sp>
        <p:nvSpPr>
          <p:cNvPr id="5" name="Slide Number Placeholder 4">
            <a:extLst>
              <a:ext uri="{FF2B5EF4-FFF2-40B4-BE49-F238E27FC236}">
                <a16:creationId xmlns:a16="http://schemas.microsoft.com/office/drawing/2014/main" id="{431C5514-F1C6-6740-BC14-3FFF46F6FC47}"/>
              </a:ext>
            </a:extLst>
          </p:cNvPr>
          <p:cNvSpPr>
            <a:spLocks noGrp="1"/>
          </p:cNvSpPr>
          <p:nvPr>
            <p:ph type="sldNum" sz="quarter" idx="12"/>
          </p:nvPr>
        </p:nvSpPr>
        <p:spPr>
          <a:xfrm>
            <a:off x="8148320" y="6473826"/>
            <a:ext cx="99568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699136A-5C85-EA41-AE3F-959BCFFA4CF4}" type="slidenum">
              <a:rPr lang="en-US" smtClean="0"/>
              <a:pPr/>
              <a:t>8</a:t>
            </a:fld>
            <a:endParaRPr lang="en-US"/>
          </a:p>
        </p:txBody>
      </p:sp>
      <p:sp>
        <p:nvSpPr>
          <p:cNvPr id="7" name="TextBox 6">
            <a:extLst>
              <a:ext uri="{FF2B5EF4-FFF2-40B4-BE49-F238E27FC236}">
                <a16:creationId xmlns:a16="http://schemas.microsoft.com/office/drawing/2014/main" id="{3D57ABE7-5EDE-D249-89B0-7A32F0A3661B}"/>
              </a:ext>
            </a:extLst>
          </p:cNvPr>
          <p:cNvSpPr txBox="1"/>
          <p:nvPr/>
        </p:nvSpPr>
        <p:spPr>
          <a:xfrm>
            <a:off x="335851" y="1443841"/>
            <a:ext cx="8675498" cy="3693319"/>
          </a:xfrm>
          <a:prstGeom prst="rect">
            <a:avLst/>
          </a:prstGeom>
          <a:noFill/>
        </p:spPr>
        <p:txBody>
          <a:bodyPr wrap="square" rtlCol="0">
            <a:spAutoFit/>
          </a:bodyPr>
          <a:lstStyle/>
          <a:p>
            <a:pPr algn="just"/>
            <a:r>
              <a:rPr lang="en-US" dirty="0">
                <a:solidFill>
                  <a:srgbClr val="002060"/>
                </a:solidFill>
              </a:rPr>
              <a:t>FLASH cancer therapy: Multiple biological studies and even few patients’ treatments around the world in recent years confirmed significant improvements in the cancer treatment results; termed FLASH radiotherapy, involves delivering the same treatment dose </a:t>
            </a:r>
            <a:r>
              <a:rPr lang="en-US" i="1" dirty="0">
                <a:solidFill>
                  <a:srgbClr val="002060"/>
                </a:solidFill>
              </a:rPr>
              <a:t>but in much shorter time intervals</a:t>
            </a:r>
            <a:r>
              <a:rPr lang="en-US" dirty="0">
                <a:solidFill>
                  <a:srgbClr val="002060"/>
                </a:solidFill>
              </a:rPr>
              <a:t> — fractions of a second as opposed to minutes — and in far fewer fractions or even a single fraction and therefore at dose rates that are thousands of times higher [1].</a:t>
            </a:r>
          </a:p>
          <a:p>
            <a:pPr algn="just"/>
            <a:endParaRPr lang="en-US" dirty="0">
              <a:solidFill>
                <a:srgbClr val="002060"/>
              </a:solidFill>
            </a:endParaRPr>
          </a:p>
          <a:p>
            <a:pPr algn="just"/>
            <a:r>
              <a:rPr lang="en-US" dirty="0">
                <a:solidFill>
                  <a:srgbClr val="002060"/>
                </a:solidFill>
                <a:latin typeface="Calibri" panose="020F0502020204030204" pitchFamily="34" charset="0"/>
                <a:cs typeface="Calibri" panose="020F0502020204030204" pitchFamily="34" charset="0"/>
              </a:rPr>
              <a:t> The 16.5 MeV commercially available cyclotron has frequency of 42 MHz and provides 120 mA. This makes 1.8x10</a:t>
            </a:r>
            <a:r>
              <a:rPr lang="en-US" baseline="30000" dirty="0">
                <a:solidFill>
                  <a:srgbClr val="002060"/>
                </a:solidFill>
                <a:latin typeface="Calibri" panose="020F0502020204030204" pitchFamily="34" charset="0"/>
                <a:cs typeface="Calibri" panose="020F0502020204030204" pitchFamily="34" charset="0"/>
              </a:rPr>
              <a:t>7</a:t>
            </a:r>
            <a:r>
              <a:rPr lang="en-US" dirty="0">
                <a:solidFill>
                  <a:srgbClr val="002060"/>
                </a:solidFill>
                <a:latin typeface="Calibri" panose="020F0502020204030204" pitchFamily="34" charset="0"/>
                <a:cs typeface="Calibri" panose="020F0502020204030204" pitchFamily="34" charset="0"/>
              </a:rPr>
              <a:t> protons per bunch. As the synchrotron accelerates 30 bunches this makes per each synchrotron cycle </a:t>
            </a:r>
            <a:r>
              <a:rPr lang="en-US" i="1" dirty="0">
                <a:solidFill>
                  <a:srgbClr val="002060"/>
                </a:solidFill>
                <a:latin typeface="Calibri" panose="020F0502020204030204" pitchFamily="34" charset="0"/>
                <a:cs typeface="Calibri" panose="020F0502020204030204" pitchFamily="34" charset="0"/>
              </a:rPr>
              <a:t>N</a:t>
            </a:r>
            <a:r>
              <a:rPr lang="en-US" i="1" baseline="-25000" dirty="0">
                <a:solidFill>
                  <a:srgbClr val="002060"/>
                </a:solidFill>
                <a:latin typeface="Calibri" panose="020F0502020204030204" pitchFamily="34" charset="0"/>
                <a:cs typeface="Calibri" panose="020F0502020204030204" pitchFamily="34" charset="0"/>
              </a:rPr>
              <a:t>PROTONS </a:t>
            </a:r>
            <a:r>
              <a:rPr lang="en-US" i="1" dirty="0">
                <a:solidFill>
                  <a:srgbClr val="002060"/>
                </a:solidFill>
                <a:latin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cs typeface="Calibri" panose="020F0502020204030204" pitchFamily="34" charset="0"/>
              </a:rPr>
              <a:t>1.15 x 10</a:t>
            </a:r>
            <a:r>
              <a:rPr lang="en-US" baseline="30000" dirty="0">
                <a:solidFill>
                  <a:srgbClr val="002060"/>
                </a:solidFill>
                <a:latin typeface="Calibri" panose="020F0502020204030204" pitchFamily="34" charset="0"/>
                <a:cs typeface="Calibri" panose="020F0502020204030204" pitchFamily="34" charset="0"/>
              </a:rPr>
              <a:t>8 </a:t>
            </a:r>
            <a:r>
              <a:rPr lang="en-US" dirty="0">
                <a:solidFill>
                  <a:srgbClr val="002060"/>
                </a:solidFill>
                <a:latin typeface="Calibri" panose="020F0502020204030204" pitchFamily="34" charset="0"/>
                <a:cs typeface="Calibri" panose="020F0502020204030204" pitchFamily="34" charset="0"/>
              </a:rPr>
              <a:t>x 30 = 5.4 x 10</a:t>
            </a:r>
            <a:r>
              <a:rPr lang="en-US" baseline="30000" dirty="0">
                <a:solidFill>
                  <a:srgbClr val="002060"/>
                </a:solidFill>
                <a:latin typeface="Calibri" panose="020F0502020204030204" pitchFamily="34" charset="0"/>
                <a:cs typeface="Calibri" panose="020F0502020204030204" pitchFamily="34" charset="0"/>
              </a:rPr>
              <a:t>7</a:t>
            </a:r>
            <a:r>
              <a:rPr lang="en-US" dirty="0">
                <a:solidFill>
                  <a:srgbClr val="002060"/>
                </a:solidFill>
                <a:latin typeface="Calibri" panose="020F0502020204030204" pitchFamily="34" charset="0"/>
                <a:cs typeface="Calibri" panose="020F0502020204030204" pitchFamily="34" charset="0"/>
              </a:rPr>
              <a:t>. To achieve the 3.8 x 10</a:t>
            </a:r>
            <a:r>
              <a:rPr lang="en-US" baseline="30000" dirty="0">
                <a:solidFill>
                  <a:srgbClr val="002060"/>
                </a:solidFill>
                <a:latin typeface="Calibri" panose="020F0502020204030204" pitchFamily="34" charset="0"/>
                <a:cs typeface="Calibri" panose="020F0502020204030204" pitchFamily="34" charset="0"/>
              </a:rPr>
              <a:t>11</a:t>
            </a:r>
            <a:r>
              <a:rPr lang="en-US" dirty="0">
                <a:solidFill>
                  <a:srgbClr val="002060"/>
                </a:solidFill>
                <a:latin typeface="Calibri" panose="020F0502020204030204" pitchFamily="34" charset="0"/>
                <a:cs typeface="Calibri" panose="020F0502020204030204" pitchFamily="34" charset="0"/>
              </a:rPr>
              <a:t> protons for FLASH therapy it is required to run the synchrotron per one FLASH treatment N=3.8 x 10</a:t>
            </a:r>
            <a:r>
              <a:rPr lang="en-US" baseline="30000" dirty="0">
                <a:solidFill>
                  <a:srgbClr val="002060"/>
                </a:solidFill>
                <a:latin typeface="Calibri" panose="020F0502020204030204" pitchFamily="34" charset="0"/>
                <a:cs typeface="Calibri" panose="020F0502020204030204" pitchFamily="34" charset="0"/>
              </a:rPr>
              <a:t>11</a:t>
            </a:r>
            <a:r>
              <a:rPr lang="en-US" dirty="0">
                <a:solidFill>
                  <a:srgbClr val="002060"/>
                </a:solidFill>
                <a:latin typeface="Calibri" panose="020F0502020204030204" pitchFamily="34" charset="0"/>
                <a:cs typeface="Calibri" panose="020F0502020204030204" pitchFamily="34" charset="0"/>
              </a:rPr>
              <a:t>/3.23 x 10</a:t>
            </a:r>
            <a:r>
              <a:rPr lang="en-US" baseline="30000" dirty="0">
                <a:solidFill>
                  <a:srgbClr val="002060"/>
                </a:solidFill>
                <a:latin typeface="Calibri" panose="020F0502020204030204" pitchFamily="34" charset="0"/>
                <a:cs typeface="Calibri" panose="020F0502020204030204" pitchFamily="34" charset="0"/>
              </a:rPr>
              <a:t>9</a:t>
            </a:r>
            <a:r>
              <a:rPr lang="en-US" dirty="0">
                <a:solidFill>
                  <a:srgbClr val="002060"/>
                </a:solidFill>
                <a:latin typeface="Calibri" panose="020F0502020204030204" pitchFamily="34" charset="0"/>
                <a:cs typeface="Calibri" panose="020F0502020204030204" pitchFamily="34" charset="0"/>
              </a:rPr>
              <a:t>~ 700. The total time for the FLASH treatment is </a:t>
            </a:r>
            <a:r>
              <a:rPr lang="en-US" dirty="0" err="1">
                <a:solidFill>
                  <a:srgbClr val="002060"/>
                </a:solidFill>
                <a:latin typeface="Calibri" panose="020F0502020204030204" pitchFamily="34" charset="0"/>
                <a:cs typeface="Calibri" panose="020F0502020204030204" pitchFamily="34" charset="0"/>
              </a:rPr>
              <a:t>t</a:t>
            </a:r>
            <a:r>
              <a:rPr lang="en-US" baseline="-25000" dirty="0" err="1">
                <a:solidFill>
                  <a:srgbClr val="002060"/>
                </a:solidFill>
                <a:latin typeface="Calibri" panose="020F0502020204030204" pitchFamily="34" charset="0"/>
                <a:cs typeface="Calibri" panose="020F0502020204030204" pitchFamily="34" charset="0"/>
              </a:rPr>
              <a:t>FLASH</a:t>
            </a:r>
            <a:r>
              <a:rPr lang="en-US" dirty="0">
                <a:solidFill>
                  <a:srgbClr val="002060"/>
                </a:solidFill>
                <a:latin typeface="Calibri" panose="020F0502020204030204" pitchFamily="34" charset="0"/>
                <a:cs typeface="Calibri" panose="020F0502020204030204" pitchFamily="34" charset="0"/>
              </a:rPr>
              <a:t>=700 x 898 </a:t>
            </a:r>
            <a:r>
              <a:rPr lang="en-US" dirty="0">
                <a:solidFill>
                  <a:srgbClr val="002060"/>
                </a:solidFill>
                <a:latin typeface="Symbol" pitchFamily="2" charset="2"/>
                <a:cs typeface="Calibri" panose="020F0502020204030204" pitchFamily="34" charset="0"/>
              </a:rPr>
              <a:t>m</a:t>
            </a:r>
            <a:r>
              <a:rPr lang="en-US" dirty="0">
                <a:solidFill>
                  <a:srgbClr val="002060"/>
                </a:solidFill>
                <a:latin typeface="Calibri" panose="020F0502020204030204" pitchFamily="34" charset="0"/>
                <a:cs typeface="Calibri" panose="020F0502020204030204" pitchFamily="34" charset="0"/>
              </a:rPr>
              <a:t>s = 632 </a:t>
            </a:r>
            <a:r>
              <a:rPr lang="en-US" dirty="0" err="1">
                <a:solidFill>
                  <a:srgbClr val="002060"/>
                </a:solidFill>
                <a:latin typeface="Calibri" panose="020F0502020204030204" pitchFamily="34" charset="0"/>
                <a:cs typeface="Calibri" panose="020F0502020204030204" pitchFamily="34" charset="0"/>
              </a:rPr>
              <a:t>ms</a:t>
            </a:r>
            <a:r>
              <a:rPr lang="en-US" dirty="0">
                <a:solidFill>
                  <a:srgbClr val="002060"/>
                </a:solidFill>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FD7E293D-9E1D-CA42-8306-94C1B857A6B7}"/>
              </a:ext>
            </a:extLst>
          </p:cNvPr>
          <p:cNvSpPr txBox="1"/>
          <p:nvPr/>
        </p:nvSpPr>
        <p:spPr>
          <a:xfrm>
            <a:off x="335851" y="5203721"/>
            <a:ext cx="8940800" cy="923330"/>
          </a:xfrm>
          <a:prstGeom prst="rect">
            <a:avLst/>
          </a:prstGeom>
          <a:noFill/>
        </p:spPr>
        <p:txBody>
          <a:bodyPr wrap="square" rtlCol="0">
            <a:spAutoFit/>
          </a:bodyPr>
          <a:lstStyle/>
          <a:p>
            <a:r>
              <a:rPr lang="en-US" dirty="0">
                <a:solidFill>
                  <a:srgbClr val="002060"/>
                </a:solidFill>
              </a:rPr>
              <a:t>[1] Konrad P. </a:t>
            </a:r>
            <a:r>
              <a:rPr lang="en-US" dirty="0" err="1">
                <a:solidFill>
                  <a:srgbClr val="002060"/>
                </a:solidFill>
              </a:rPr>
              <a:t>Nesteruk</a:t>
            </a:r>
            <a:r>
              <a:rPr lang="en-US" dirty="0">
                <a:solidFill>
                  <a:srgbClr val="002060"/>
                </a:solidFill>
              </a:rPr>
              <a:t> and Serena </a:t>
            </a:r>
            <a:r>
              <a:rPr lang="en-US" dirty="0" err="1">
                <a:solidFill>
                  <a:srgbClr val="002060"/>
                </a:solidFill>
              </a:rPr>
              <a:t>Psoroulas</a:t>
            </a:r>
            <a:r>
              <a:rPr lang="en-US" dirty="0">
                <a:solidFill>
                  <a:srgbClr val="002060"/>
                </a:solidFill>
              </a:rPr>
              <a:t>, “FLASH Irradiation with Proton Beams: Beam Characteristics and Their Implications for Beam Diagnostics”, applied sciences, 2021, 11, 2170, </a:t>
            </a:r>
            <a:r>
              <a:rPr lang="en-US" u="sng" dirty="0">
                <a:solidFill>
                  <a:srgbClr val="002060"/>
                </a:solidFill>
                <a:hlinkClick r:id="rId2">
                  <a:extLst>
                    <a:ext uri="{A12FA001-AC4F-418D-AE19-62706E023703}">
                      <ahyp:hlinkClr xmlns:ahyp="http://schemas.microsoft.com/office/drawing/2018/hyperlinkcolor" val="tx"/>
                    </a:ext>
                  </a:extLst>
                </a:hlinkClick>
              </a:rPr>
              <a:t>https://doi.org/10.3390/app11052170</a:t>
            </a:r>
            <a:r>
              <a:rPr lang="en-US" dirty="0">
                <a:solidFill>
                  <a:srgbClr val="002060"/>
                </a:solidFill>
              </a:rPr>
              <a:t> </a:t>
            </a:r>
          </a:p>
        </p:txBody>
      </p:sp>
    </p:spTree>
    <p:extLst>
      <p:ext uri="{BB962C8B-B14F-4D97-AF65-F5344CB8AC3E}">
        <p14:creationId xmlns:p14="http://schemas.microsoft.com/office/powerpoint/2010/main" val="209737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a:xfrm>
            <a:off x="517402" y="195177"/>
            <a:ext cx="8286750" cy="611648"/>
          </a:xfrm>
        </p:spPr>
        <p:txBody>
          <a:bodyPr/>
          <a:lstStyle/>
          <a:p>
            <a:pPr algn="ctr"/>
            <a:r>
              <a:rPr lang="en-US" dirty="0"/>
              <a:t>Summary Slide</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9</a:t>
            </a:fld>
            <a:endParaRPr lang="en-US" sz="750" dirty="0"/>
          </a:p>
        </p:txBody>
      </p:sp>
      <p:sp>
        <p:nvSpPr>
          <p:cNvPr id="7" name="TextBox 6">
            <a:extLst>
              <a:ext uri="{FF2B5EF4-FFF2-40B4-BE49-F238E27FC236}">
                <a16:creationId xmlns:a16="http://schemas.microsoft.com/office/drawing/2014/main" id="{5A50B674-FC72-9775-8AA3-E42889BB0A37}"/>
              </a:ext>
            </a:extLst>
          </p:cNvPr>
          <p:cNvSpPr txBox="1"/>
          <p:nvPr/>
        </p:nvSpPr>
        <p:spPr>
          <a:xfrm>
            <a:off x="222742" y="817099"/>
            <a:ext cx="8876070" cy="5309146"/>
          </a:xfrm>
          <a:prstGeom prst="rect">
            <a:avLst/>
          </a:prstGeom>
          <a:noFill/>
        </p:spPr>
        <p:txBody>
          <a:bodyPr wrap="square">
            <a:spAutoFit/>
          </a:bodyPr>
          <a:lstStyle/>
          <a:p>
            <a:pPr marL="514350" indent="-342900" algn="just">
              <a:lnSpc>
                <a:spcPct val="100000"/>
              </a:lnSpc>
              <a:buAutoNum type="arabicPeriod"/>
            </a:pP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This LDRD will allow us to build an arc section of the fast-cycling FFA synchrotron and make a first step towards Stony Brook University Hospital proton FLASH therapy facility.</a:t>
            </a:r>
          </a:p>
          <a:p>
            <a:pPr marL="514350" indent="-342900" algn="just">
              <a:lnSpc>
                <a:spcPct val="100000"/>
              </a:lnSpc>
              <a:buAutoNum type="arabicPeriod"/>
            </a:pP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 After the magnets of the arc block are successfully tested and corrected by multiple magnetic measurements the arc block will be tested with a 10-250 MeV proton beams. We expect a full confirmation with the beam measurements showing us that a proof of principle of the Fast-Cycling-Proton-Synchrotron with permanent magnets could be built.</a:t>
            </a:r>
          </a:p>
          <a:p>
            <a:pPr indent="0" algn="just">
              <a:lnSpc>
                <a:spcPct val="100000"/>
              </a:lnSpc>
            </a:pPr>
            <a:r>
              <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rPr>
              <a:t> In proton acceleration within the non-relativistic energy range the main problem is the limitation on the speed of magnetic field response to the change of energy. This limitation is now eliminated by using the permanent magnets for the same energy range. This is an extraordinary solution. It is possible to get synchrotron cycling with 1.3 kHz with respect to present maximum possible rates of 15-60 Hz. One of possible application is in FLASH cancer radiation therapy.</a:t>
            </a:r>
          </a:p>
          <a:p>
            <a:pPr indent="0" algn="just">
              <a:lnSpc>
                <a:spcPct val="100000"/>
              </a:lnSpc>
              <a:spcBef>
                <a:spcPts val="600"/>
              </a:spcBef>
            </a:pPr>
            <a:r>
              <a:rPr lang="en-US" sz="1800" b="1" dirty="0">
                <a:solidFill>
                  <a:srgbClr val="002060"/>
                </a:solidFill>
              </a:rPr>
              <a:t>This proof of principle would enable new areas of research at BNL and magnets with multi-layer superconducting wires can  establish:</a:t>
            </a:r>
          </a:p>
          <a:p>
            <a:pPr marL="514350" indent="-342900" algn="just">
              <a:lnSpc>
                <a:spcPct val="100000"/>
              </a:lnSpc>
              <a:spcBef>
                <a:spcPts val="600"/>
              </a:spcBef>
              <a:buAutoNum type="arabicPeriod"/>
            </a:pPr>
            <a:r>
              <a:rPr lang="en-US" sz="1800" b="1" dirty="0">
                <a:solidFill>
                  <a:srgbClr val="002060"/>
                </a:solidFill>
              </a:rPr>
              <a:t>Small, energy efficient, and fast cycling proton drivers for NPP and HEP</a:t>
            </a:r>
          </a:p>
          <a:p>
            <a:pPr marL="514350" indent="-342900" algn="just">
              <a:lnSpc>
                <a:spcPct val="100000"/>
              </a:lnSpc>
              <a:spcBef>
                <a:spcPts val="600"/>
              </a:spcBef>
              <a:buAutoNum type="arabicPeriod"/>
            </a:pPr>
            <a:r>
              <a:rPr lang="en-US" sz="1800" b="1" dirty="0">
                <a:solidFill>
                  <a:srgbClr val="002060"/>
                </a:solidFill>
              </a:rPr>
              <a:t>Fast cycling synchrotron for muon collider or accelerator driven system (ADS) for transmutation of nuclear waste.</a:t>
            </a:r>
          </a:p>
        </p:txBody>
      </p:sp>
    </p:spTree>
    <p:extLst>
      <p:ext uri="{BB962C8B-B14F-4D97-AF65-F5344CB8AC3E}">
        <p14:creationId xmlns:p14="http://schemas.microsoft.com/office/powerpoint/2010/main" val="3482264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55</TotalTime>
  <Words>1256</Words>
  <Application>Microsoft Office PowerPoint</Application>
  <PresentationFormat>On-screen Show (4:3)</PresentationFormat>
  <Paragraphs>58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Optima</vt:lpstr>
      <vt:lpstr>Symbol</vt:lpstr>
      <vt:lpstr>BNL</vt:lpstr>
      <vt:lpstr>Section of the Fast-Cycling FFA Synchrotron </vt:lpstr>
      <vt:lpstr>FY2024 NPP LDRD Type B Pre-Proposal </vt:lpstr>
      <vt:lpstr>FY2024 NPP LDRD Type B Pre-Proposal</vt:lpstr>
      <vt:lpstr>Description of the LDRD Pre- Proposal</vt:lpstr>
      <vt:lpstr>Fast Cycling FFA Synchrotron</vt:lpstr>
      <vt:lpstr>Fast Cycling FFA Synchrotron 10-250 MeV Racetrack layout</vt:lpstr>
      <vt:lpstr>Fast Cycling FFA Synchrotron 16.5-250 MeV in available space at Stony Brook University Hospital</vt:lpstr>
      <vt:lpstr> Application of fast-cycling FFA synchrotron for proton FLASH cancer therapy</vt:lpstr>
      <vt:lpstr>Summary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Capasso, Frances</cp:lastModifiedBy>
  <cp:revision>6</cp:revision>
  <dcterms:created xsi:type="dcterms:W3CDTF">2022-02-16T00:10:48Z</dcterms:created>
  <dcterms:modified xsi:type="dcterms:W3CDTF">2023-01-31T21:46:37Z</dcterms:modified>
  <cp:category/>
</cp:coreProperties>
</file>