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9"/>
  </p:notesMasterIdLst>
  <p:sldIdLst>
    <p:sldId id="260" r:id="rId2"/>
    <p:sldId id="257" r:id="rId3"/>
    <p:sldId id="259" r:id="rId4"/>
    <p:sldId id="267" r:id="rId5"/>
    <p:sldId id="268" r:id="rId6"/>
    <p:sldId id="269"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13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37" autoAdjust="0"/>
    <p:restoredTop sz="94694"/>
  </p:normalViewPr>
  <p:slideViewPr>
    <p:cSldViewPr snapToGrid="0" snapToObjects="1">
      <p:cViewPr varScale="1">
        <p:scale>
          <a:sx n="111" d="100"/>
          <a:sy n="111" d="100"/>
        </p:scale>
        <p:origin x="164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2/6/23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7" name="Picture 6" descr="Graphical user interface&#10;&#10;Description automatically generated with medium confidence">
            <a:extLst>
              <a:ext uri="{FF2B5EF4-FFF2-40B4-BE49-F238E27FC236}">
                <a16:creationId xmlns:a16="http://schemas.microsoft.com/office/drawing/2014/main" id="{4CEC2187-E5FA-944C-A56A-E562C9C1C5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36664" y="5761051"/>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60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8119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81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6" name="Picture 5">
            <a:extLst>
              <a:ext uri="{FF2B5EF4-FFF2-40B4-BE49-F238E27FC236}">
                <a16:creationId xmlns:a16="http://schemas.microsoft.com/office/drawing/2014/main" id="{C11DD1EC-00E2-0247-ADB6-287150A1627B}"/>
              </a:ext>
            </a:extLst>
          </p:cNvPr>
          <p:cNvPicPr>
            <a:picLocks noChangeAspect="1"/>
          </p:cNvPicPr>
          <p:nvPr userDrawn="1"/>
        </p:nvPicPr>
        <p:blipFill>
          <a:blip r:embed="rId3"/>
          <a:stretch>
            <a:fillRect/>
          </a:stretch>
        </p:blipFill>
        <p:spPr>
          <a:xfrm>
            <a:off x="5436664" y="5761050"/>
            <a:ext cx="3238500" cy="419100"/>
          </a:xfrm>
          <a:prstGeom prst="rect">
            <a:avLst/>
          </a:prstGeom>
        </p:spPr>
      </p:pic>
    </p:spTree>
    <p:extLst>
      <p:ext uri="{BB962C8B-B14F-4D97-AF65-F5344CB8AC3E}">
        <p14:creationId xmlns:p14="http://schemas.microsoft.com/office/powerpoint/2010/main" val="485114529"/>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219681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28625"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457200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6306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428625"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428626"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428626"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457200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457200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5739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335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28625" y="365126"/>
            <a:ext cx="828675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28625" y="1825626"/>
            <a:ext cx="828675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l" defTabSz="6858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0" userDrawn="1">
          <p15:clr>
            <a:srgbClr val="F26B43"/>
          </p15:clr>
        </p15:guide>
        <p15:guide id="9" pos="270" userDrawn="1">
          <p15:clr>
            <a:srgbClr val="F26B43"/>
          </p15:clr>
        </p15:guide>
        <p15:guide id="10" orient="horz" pos="3888" userDrawn="1">
          <p15:clr>
            <a:srgbClr val="F26B43"/>
          </p15:clr>
        </p15:guide>
        <p15:guide id="11" pos="549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arxiv.org/abs/2204." TargetMode="External"/><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BF63D-F575-484A-BC46-59E485E57469}"/>
              </a:ext>
            </a:extLst>
          </p:cNvPr>
          <p:cNvSpPr>
            <a:spLocks noGrp="1"/>
          </p:cNvSpPr>
          <p:nvPr>
            <p:ph type="ctrTitle"/>
          </p:nvPr>
        </p:nvSpPr>
        <p:spPr>
          <a:xfrm>
            <a:off x="609882" y="3315197"/>
            <a:ext cx="7750969" cy="994770"/>
          </a:xfrm>
        </p:spPr>
        <p:txBody>
          <a:bodyPr>
            <a:normAutofit fontScale="90000"/>
          </a:bodyPr>
          <a:lstStyle/>
          <a:p>
            <a:r>
              <a:rPr lang="en-US" dirty="0"/>
              <a:t>Expanding the Standard Model at the EIC</a:t>
            </a:r>
          </a:p>
        </p:txBody>
      </p:sp>
      <p:sp>
        <p:nvSpPr>
          <p:cNvPr id="3" name="Subtitle 2">
            <a:extLst>
              <a:ext uri="{FF2B5EF4-FFF2-40B4-BE49-F238E27FC236}">
                <a16:creationId xmlns:a16="http://schemas.microsoft.com/office/drawing/2014/main" id="{7E5687CA-4DEE-1B47-B816-4C68BCCADAF6}"/>
              </a:ext>
            </a:extLst>
          </p:cNvPr>
          <p:cNvSpPr>
            <a:spLocks noGrp="1"/>
          </p:cNvSpPr>
          <p:nvPr>
            <p:ph type="subTitle" idx="1"/>
          </p:nvPr>
        </p:nvSpPr>
        <p:spPr/>
        <p:txBody>
          <a:bodyPr/>
          <a:lstStyle/>
          <a:p>
            <a:r>
              <a:rPr lang="en-US" dirty="0"/>
              <a:t>Date: Feb 9, 2023</a:t>
            </a:r>
          </a:p>
        </p:txBody>
      </p:sp>
      <p:sp>
        <p:nvSpPr>
          <p:cNvPr id="4" name="Text Placeholder 3">
            <a:extLst>
              <a:ext uri="{FF2B5EF4-FFF2-40B4-BE49-F238E27FC236}">
                <a16:creationId xmlns:a16="http://schemas.microsoft.com/office/drawing/2014/main" id="{6C607F09-5764-A242-ABEB-396D1B9BF174}"/>
              </a:ext>
            </a:extLst>
          </p:cNvPr>
          <p:cNvSpPr>
            <a:spLocks noGrp="1"/>
          </p:cNvSpPr>
          <p:nvPr>
            <p:ph type="body" sz="quarter" idx="10"/>
          </p:nvPr>
        </p:nvSpPr>
        <p:spPr>
          <a:xfrm>
            <a:off x="696515" y="4884664"/>
            <a:ext cx="7750969" cy="642078"/>
          </a:xfrm>
        </p:spPr>
        <p:txBody>
          <a:bodyPr/>
          <a:lstStyle/>
          <a:p>
            <a:r>
              <a:rPr lang="en-US" dirty="0"/>
              <a:t>Principal Investigator: R. </a:t>
            </a:r>
            <a:r>
              <a:rPr lang="en-US" dirty="0" err="1"/>
              <a:t>Szafron</a:t>
            </a:r>
            <a:r>
              <a:rPr lang="en-US" dirty="0"/>
              <a:t>, S. Dawson  Presenter: R. </a:t>
            </a:r>
            <a:r>
              <a:rPr lang="en-US" dirty="0" err="1"/>
              <a:t>Szafron</a:t>
            </a:r>
            <a:endParaRPr lang="en-US" dirty="0"/>
          </a:p>
        </p:txBody>
      </p:sp>
      <p:sp>
        <p:nvSpPr>
          <p:cNvPr id="5" name="Title 1">
            <a:extLst>
              <a:ext uri="{FF2B5EF4-FFF2-40B4-BE49-F238E27FC236}">
                <a16:creationId xmlns:a16="http://schemas.microsoft.com/office/drawing/2014/main" id="{41728290-62C5-7751-2884-A69D7717BEE8}"/>
              </a:ext>
            </a:extLst>
          </p:cNvPr>
          <p:cNvSpPr txBox="1">
            <a:spLocks/>
          </p:cNvSpPr>
          <p:nvPr/>
        </p:nvSpPr>
        <p:spPr>
          <a:xfrm>
            <a:off x="696515" y="2145445"/>
            <a:ext cx="8286750" cy="939746"/>
          </a:xfrm>
          <a:prstGeom prst="rect">
            <a:avLst/>
          </a:prstGeom>
        </p:spPr>
        <p:txBody>
          <a:bodyPr vert="horz" lIns="91440" tIns="45720" rIns="91440" bIns="45720" rtlCol="0" anchor="t" anchorCtr="0">
            <a:normAutofit fontScale="97500"/>
          </a:bodyPr>
          <a:lstStyle>
            <a:lvl1pPr algn="l" defTabSz="685800" rtl="0" eaLnBrk="1" latinLnBrk="0" hangingPunct="1">
              <a:lnSpc>
                <a:spcPct val="90000"/>
              </a:lnSpc>
              <a:spcBef>
                <a:spcPct val="0"/>
              </a:spcBef>
              <a:buNone/>
              <a:defRPr sz="4800" b="1" i="0" kern="1200">
                <a:solidFill>
                  <a:schemeClr val="tx1"/>
                </a:solidFill>
                <a:latin typeface="+mn-lt"/>
                <a:ea typeface="+mj-ea"/>
                <a:cs typeface="Arial" panose="020B0604020202020204" pitchFamily="34" charset="0"/>
              </a:defRPr>
            </a:lvl1pPr>
          </a:lstStyle>
          <a:p>
            <a:r>
              <a:rPr lang="en-US" sz="3100" dirty="0"/>
              <a:t>FY2024 NPP LDRD Type B Pre-Proposal</a:t>
            </a:r>
            <a:r>
              <a:rPr lang="en-US" dirty="0"/>
              <a:t>	</a:t>
            </a:r>
          </a:p>
        </p:txBody>
      </p:sp>
    </p:spTree>
    <p:extLst>
      <p:ext uri="{BB962C8B-B14F-4D97-AF65-F5344CB8AC3E}">
        <p14:creationId xmlns:p14="http://schemas.microsoft.com/office/powerpoint/2010/main" val="2421414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a:xfrm>
            <a:off x="428625" y="365127"/>
            <a:ext cx="8286750" cy="589614"/>
          </a:xfrm>
        </p:spPr>
        <p:txBody>
          <a:bodyPr>
            <a:normAutofit fontScale="90000"/>
          </a:bodyPr>
          <a:lstStyle/>
          <a:p>
            <a:r>
              <a:rPr lang="en-US" dirty="0"/>
              <a:t>FY2024 NPP LDRD Type B Pre-Proposal	</a:t>
            </a:r>
          </a:p>
        </p:txBody>
      </p:sp>
      <p:sp>
        <p:nvSpPr>
          <p:cNvPr id="7" name="Content Placeholder 6">
            <a:extLst>
              <a:ext uri="{FF2B5EF4-FFF2-40B4-BE49-F238E27FC236}">
                <a16:creationId xmlns:a16="http://schemas.microsoft.com/office/drawing/2014/main" id="{84BED499-6ED4-F54A-8BC4-75AB617CA064}"/>
              </a:ext>
            </a:extLst>
          </p:cNvPr>
          <p:cNvSpPr>
            <a:spLocks noGrp="1"/>
          </p:cNvSpPr>
          <p:nvPr>
            <p:ph idx="1"/>
          </p:nvPr>
        </p:nvSpPr>
        <p:spPr>
          <a:xfrm>
            <a:off x="428625" y="1588656"/>
            <a:ext cx="8286750" cy="4444156"/>
          </a:xfrm>
        </p:spPr>
        <p:txBody>
          <a:bodyPr>
            <a:normAutofit lnSpcReduction="10000"/>
          </a:bodyPr>
          <a:lstStyle/>
          <a:p>
            <a:pPr marL="0" indent="0">
              <a:buNone/>
            </a:pPr>
            <a:r>
              <a:rPr lang="en-US" sz="1800" dirty="0">
                <a:solidFill>
                  <a:schemeClr val="accent1">
                    <a:lumMod val="50000"/>
                  </a:schemeClr>
                </a:solidFill>
              </a:rPr>
              <a:t>Proposal title: Expanding the SM at the EIC</a:t>
            </a:r>
          </a:p>
          <a:p>
            <a:pPr marL="0" indent="0">
              <a:buNone/>
            </a:pPr>
            <a:endParaRPr lang="en-US" sz="1800" dirty="0">
              <a:solidFill>
                <a:schemeClr val="accent1">
                  <a:lumMod val="50000"/>
                </a:schemeClr>
              </a:solidFill>
            </a:endParaRPr>
          </a:p>
          <a:p>
            <a:pPr marL="0" indent="0">
              <a:buNone/>
            </a:pPr>
            <a:r>
              <a:rPr lang="en-US" sz="1800" dirty="0">
                <a:solidFill>
                  <a:schemeClr val="accent1">
                    <a:lumMod val="50000"/>
                  </a:schemeClr>
                </a:solidFill>
              </a:rPr>
              <a:t>Primary Investigator: Robert Szafron*</a:t>
            </a:r>
          </a:p>
          <a:p>
            <a:pPr marL="0" indent="0">
              <a:buNone/>
            </a:pPr>
            <a:endParaRPr lang="en-US" sz="1800" dirty="0">
              <a:solidFill>
                <a:schemeClr val="accent1">
                  <a:lumMod val="50000"/>
                </a:schemeClr>
              </a:solidFill>
            </a:endParaRPr>
          </a:p>
          <a:p>
            <a:pPr marL="0" indent="0">
              <a:buNone/>
            </a:pPr>
            <a:r>
              <a:rPr lang="en-US" sz="1800" dirty="0">
                <a:solidFill>
                  <a:schemeClr val="accent1">
                    <a:lumMod val="50000"/>
                  </a:schemeClr>
                </a:solidFill>
              </a:rPr>
              <a:t>Other Investigators: Sally Dawson</a:t>
            </a:r>
          </a:p>
          <a:p>
            <a:pPr marL="0" indent="0">
              <a:buNone/>
            </a:pPr>
            <a:endParaRPr lang="en-US" sz="1800" dirty="0">
              <a:solidFill>
                <a:schemeClr val="accent1">
                  <a:lumMod val="50000"/>
                </a:schemeClr>
              </a:solidFill>
            </a:endParaRPr>
          </a:p>
          <a:p>
            <a:pPr marL="0" indent="0">
              <a:buNone/>
            </a:pPr>
            <a:r>
              <a:rPr lang="en-US" sz="1800" dirty="0">
                <a:solidFill>
                  <a:schemeClr val="accent1">
                    <a:lumMod val="50000"/>
                  </a:schemeClr>
                </a:solidFill>
              </a:rPr>
              <a:t>Indicate if this is a cross-directorate proposal. 	Yes ___	</a:t>
            </a:r>
            <a:r>
              <a:rPr lang="en-US" sz="1800" dirty="0" err="1">
                <a:solidFill>
                  <a:schemeClr val="accent1">
                    <a:lumMod val="50000"/>
                  </a:schemeClr>
                </a:solidFill>
              </a:rPr>
              <a:t>No__X</a:t>
            </a:r>
            <a:r>
              <a:rPr lang="en-US" sz="1800" dirty="0">
                <a:solidFill>
                  <a:schemeClr val="accent1">
                    <a:lumMod val="50000"/>
                  </a:schemeClr>
                </a:solidFill>
              </a:rPr>
              <a:t>_</a:t>
            </a:r>
          </a:p>
          <a:p>
            <a:pPr marL="0" indent="0">
              <a:buNone/>
            </a:pPr>
            <a:endParaRPr lang="en-US" sz="1800" dirty="0">
              <a:solidFill>
                <a:schemeClr val="accent1">
                  <a:lumMod val="50000"/>
                </a:schemeClr>
              </a:solidFill>
            </a:endParaRPr>
          </a:p>
          <a:p>
            <a:pPr marL="0" indent="0">
              <a:buNone/>
            </a:pPr>
            <a:r>
              <a:rPr lang="en-US" sz="1800" dirty="0">
                <a:solidFill>
                  <a:schemeClr val="accent1">
                    <a:lumMod val="50000"/>
                  </a:schemeClr>
                </a:solidFill>
              </a:rPr>
              <a:t>If yes, identify other directorates/organizations:</a:t>
            </a:r>
          </a:p>
          <a:p>
            <a:pPr marL="0" indent="0">
              <a:buNone/>
            </a:pPr>
            <a:endParaRPr lang="en-US" sz="1800" dirty="0">
              <a:solidFill>
                <a:schemeClr val="accent1">
                  <a:lumMod val="50000"/>
                </a:schemeClr>
              </a:solidFill>
            </a:endParaRPr>
          </a:p>
          <a:p>
            <a:pPr marL="0" indent="0">
              <a:buNone/>
            </a:pPr>
            <a:r>
              <a:rPr lang="en-US" sz="1800" dirty="0">
                <a:solidFill>
                  <a:schemeClr val="accent1">
                    <a:lumMod val="50000"/>
                  </a:schemeClr>
                </a:solidFill>
              </a:rPr>
              <a:t>Proposal Term: 24 months  From:  </a:t>
            </a:r>
            <a:r>
              <a:rPr lang="en-US" sz="1800" dirty="0">
                <a:effectLst/>
              </a:rPr>
              <a:t>October 1, 2023 </a:t>
            </a:r>
            <a:r>
              <a:rPr lang="en-US" sz="1800" dirty="0">
                <a:solidFill>
                  <a:schemeClr val="accent1">
                    <a:lumMod val="50000"/>
                  </a:schemeClr>
                </a:solidFill>
              </a:rPr>
              <a:t>   To:  September</a:t>
            </a:r>
            <a:r>
              <a:rPr lang="en-US" sz="1800" dirty="0">
                <a:effectLst/>
              </a:rPr>
              <a:t> </a:t>
            </a:r>
            <a:r>
              <a:rPr lang="en-US" sz="1800" dirty="0"/>
              <a:t>30</a:t>
            </a:r>
            <a:r>
              <a:rPr lang="en-US" sz="1800" dirty="0">
                <a:effectLst/>
              </a:rPr>
              <a:t>, 2025</a:t>
            </a:r>
          </a:p>
          <a:p>
            <a:pPr marL="0" indent="0">
              <a:buNone/>
            </a:pPr>
            <a:endParaRPr lang="en-US" sz="1800" dirty="0"/>
          </a:p>
          <a:p>
            <a:pPr marL="0" indent="0">
              <a:buNone/>
            </a:pPr>
            <a:r>
              <a:rPr lang="en-US" sz="1600" dirty="0">
                <a:effectLst/>
              </a:rPr>
              <a:t>*Eligible for DOE ECA </a:t>
            </a:r>
            <a:r>
              <a:rPr lang="en-US" sz="1600" dirty="0"/>
              <a:t>during the current application cycle </a:t>
            </a:r>
            <a:endParaRPr lang="en-US" sz="2000" dirty="0"/>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2</a:t>
            </a:fld>
            <a:endParaRPr lang="en-US" dirty="0"/>
          </a:p>
        </p:txBody>
      </p:sp>
    </p:spTree>
    <p:extLst>
      <p:ext uri="{BB962C8B-B14F-4D97-AF65-F5344CB8AC3E}">
        <p14:creationId xmlns:p14="http://schemas.microsoft.com/office/powerpoint/2010/main" val="3681362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C7D44-AB30-1348-91B6-81A4E6A65209}"/>
              </a:ext>
            </a:extLst>
          </p:cNvPr>
          <p:cNvSpPr>
            <a:spLocks noGrp="1"/>
          </p:cNvSpPr>
          <p:nvPr>
            <p:ph type="title"/>
          </p:nvPr>
        </p:nvSpPr>
        <p:spPr>
          <a:xfrm>
            <a:off x="428626" y="0"/>
            <a:ext cx="8286750" cy="645459"/>
          </a:xfrm>
        </p:spPr>
        <p:txBody>
          <a:bodyPr>
            <a:normAutofit/>
          </a:bodyPr>
          <a:lstStyle/>
          <a:p>
            <a:r>
              <a:rPr lang="en-US" sz="3200" dirty="0"/>
              <a:t>FY2024 NPP LDRD Type B Pre-Proposal</a:t>
            </a:r>
          </a:p>
        </p:txBody>
      </p:sp>
      <p:sp>
        <p:nvSpPr>
          <p:cNvPr id="3" name="Slide Number Placeholder 2">
            <a:extLst>
              <a:ext uri="{FF2B5EF4-FFF2-40B4-BE49-F238E27FC236}">
                <a16:creationId xmlns:a16="http://schemas.microsoft.com/office/drawing/2014/main" id="{13D17D59-0FDD-D644-96B9-C9F0AD7AB808}"/>
              </a:ext>
            </a:extLst>
          </p:cNvPr>
          <p:cNvSpPr>
            <a:spLocks noGrp="1"/>
          </p:cNvSpPr>
          <p:nvPr>
            <p:ph type="sldNum" sz="quarter" idx="4"/>
          </p:nvPr>
        </p:nvSpPr>
        <p:spPr/>
        <p:txBody>
          <a:bodyPr/>
          <a:lstStyle/>
          <a:p>
            <a:fld id="{933A556B-7C63-244D-9B7C-B0EA8042B330}" type="slidenum">
              <a:rPr lang="en-US" smtClean="0"/>
              <a:pPr/>
              <a:t>3</a:t>
            </a:fld>
            <a:endParaRPr lang="en-US" sz="750" dirty="0"/>
          </a:p>
        </p:txBody>
      </p:sp>
      <p:sp>
        <p:nvSpPr>
          <p:cNvPr id="5" name="TextBox 4">
            <a:extLst>
              <a:ext uri="{FF2B5EF4-FFF2-40B4-BE49-F238E27FC236}">
                <a16:creationId xmlns:a16="http://schemas.microsoft.com/office/drawing/2014/main" id="{BAE8C22F-A5D6-4E1D-8CA4-C31170E4F5D6}"/>
              </a:ext>
            </a:extLst>
          </p:cNvPr>
          <p:cNvSpPr txBox="1"/>
          <p:nvPr/>
        </p:nvSpPr>
        <p:spPr>
          <a:xfrm>
            <a:off x="428625" y="645459"/>
            <a:ext cx="8286749" cy="6032421"/>
          </a:xfrm>
          <a:prstGeom prst="rect">
            <a:avLst/>
          </a:prstGeom>
          <a:noFill/>
        </p:spPr>
        <p:txBody>
          <a:bodyPr wrap="square">
            <a:spAutoFit/>
          </a:bodyPr>
          <a:lstStyle/>
          <a:p>
            <a:r>
              <a:rPr lang="en-US" sz="1600" dirty="0"/>
              <a:t>Proposal title and brief abstract: Expanding the Standard Model at the EIC</a:t>
            </a:r>
          </a:p>
          <a:p>
            <a:endParaRPr lang="en-US" sz="1600" dirty="0"/>
          </a:p>
          <a:p>
            <a:r>
              <a:rPr lang="en-US" sz="1600" i="1" dirty="0"/>
              <a:t>The electron ion collider will yield important insights into the couplings of gauge bosons to fermions, allowing for measurements of the anomalous couplings of the Z boson to electrons and quarks that are complementary to measurements from other experiments. The effects can be parameterized using SM effective field theory techniques (SMEFT) used for constraining new physics at the LHC. However, the measurement of the couplings requires the use of </a:t>
            </a:r>
            <a:r>
              <a:rPr lang="en-US" sz="1600" i="1" dirty="0" err="1"/>
              <a:t>parton</a:t>
            </a:r>
            <a:r>
              <a:rPr lang="en-US" sz="1600" i="1" dirty="0"/>
              <a:t> distribution functions (PDF), which are fit to Standard Model expectations. We will develop techniques that enable a joint fit to PDFs and anomalous couplings at the EIC and explore machine learning techniques to improve the sensitivity of the fit.</a:t>
            </a:r>
          </a:p>
          <a:p>
            <a:endParaRPr lang="en-US" sz="1600" dirty="0"/>
          </a:p>
          <a:p>
            <a:r>
              <a:rPr lang="en-US" sz="1600" dirty="0"/>
              <a:t>Program: HEP</a:t>
            </a:r>
          </a:p>
          <a:p>
            <a:endParaRPr lang="en-US" sz="1600" dirty="0"/>
          </a:p>
          <a:p>
            <a:r>
              <a:rPr lang="en-US" sz="1600" dirty="0"/>
              <a:t>Return on Investment: </a:t>
            </a:r>
            <a:r>
              <a:rPr lang="en-US" sz="1600" dirty="0">
                <a:solidFill>
                  <a:srgbClr val="FF0000"/>
                </a:solidFill>
              </a:rPr>
              <a:t>What is the potential for future funding?</a:t>
            </a:r>
          </a:p>
          <a:p>
            <a:pPr>
              <a:buFont typeface="Arial" panose="020B0604020202020204" pitchFamily="34" charset="0"/>
              <a:buChar char="•"/>
            </a:pPr>
            <a:r>
              <a:rPr lang="en-US" sz="1600" dirty="0">
                <a:effectLst/>
              </a:rPr>
              <a:t> </a:t>
            </a:r>
            <a:r>
              <a:rPr lang="en-US" sz="1600" dirty="0"/>
              <a:t>Potential</a:t>
            </a:r>
            <a:r>
              <a:rPr lang="en-US" sz="1600" dirty="0">
                <a:effectLst/>
              </a:rPr>
              <a:t> </a:t>
            </a:r>
            <a:r>
              <a:rPr lang="en-US" sz="1600" dirty="0" err="1">
                <a:effectLst/>
              </a:rPr>
              <a:t>SciDAC</a:t>
            </a:r>
            <a:r>
              <a:rPr lang="en-US" sz="1600" dirty="0">
                <a:effectLst/>
              </a:rPr>
              <a:t> project after completion of the proposed LDRD focused on GPU and ML enhanced computations for fitting PDFs / anomalous couplings</a:t>
            </a:r>
          </a:p>
          <a:p>
            <a:pPr>
              <a:buFont typeface="Arial" panose="020B0604020202020204" pitchFamily="34" charset="0"/>
              <a:buChar char="•"/>
            </a:pPr>
            <a:r>
              <a:rPr lang="en-US" sz="1600" dirty="0"/>
              <a:t> Expanding the expertise of the HET group may lead to </a:t>
            </a:r>
            <a:r>
              <a:rPr lang="en-US" sz="1600" dirty="0">
                <a:effectLst/>
              </a:rPr>
              <a:t>increased DOE funding </a:t>
            </a:r>
            <a:endParaRPr lang="en-US" sz="1600" dirty="0">
              <a:solidFill>
                <a:srgbClr val="FF0000"/>
              </a:solidFill>
            </a:endParaRPr>
          </a:p>
          <a:p>
            <a:endParaRPr lang="en-US" sz="1600" dirty="0"/>
          </a:p>
          <a:p>
            <a:r>
              <a:rPr lang="en-US" sz="1600" dirty="0"/>
              <a:t>Broader impact on the activities at the laboratory: </a:t>
            </a:r>
          </a:p>
          <a:p>
            <a:pPr marL="285750" indent="-285750">
              <a:buFont typeface="Arial" panose="020B0604020202020204" pitchFamily="34" charset="0"/>
              <a:buChar char="•"/>
            </a:pPr>
            <a:r>
              <a:rPr lang="en-US" sz="1600" dirty="0"/>
              <a:t>Synergy with NP, expanding user base for EIC community</a:t>
            </a:r>
            <a:endParaRPr lang="en-US" sz="1600" dirty="0">
              <a:solidFill>
                <a:srgbClr val="FF0000"/>
              </a:solidFill>
            </a:endParaRPr>
          </a:p>
          <a:p>
            <a:endParaRPr lang="en-US" sz="1600" dirty="0"/>
          </a:p>
          <a:p>
            <a:r>
              <a:rPr lang="en-US" sz="1600" dirty="0"/>
              <a:t>Total planned funding per year in FY24 and FY25: 200k$/year</a:t>
            </a:r>
          </a:p>
          <a:p>
            <a:endParaRPr lang="en-US" dirty="0"/>
          </a:p>
        </p:txBody>
      </p:sp>
    </p:spTree>
    <p:extLst>
      <p:ext uri="{BB962C8B-B14F-4D97-AF65-F5344CB8AC3E}">
        <p14:creationId xmlns:p14="http://schemas.microsoft.com/office/powerpoint/2010/main" val="1689545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5FFD3F2-E2D3-E941-0E0B-41070FB5F40C}"/>
              </a:ext>
            </a:extLst>
          </p:cNvPr>
          <p:cNvSpPr txBox="1"/>
          <p:nvPr/>
        </p:nvSpPr>
        <p:spPr>
          <a:xfrm>
            <a:off x="5332288" y="1958277"/>
            <a:ext cx="3549678" cy="2762588"/>
          </a:xfrm>
          <a:prstGeom prst="rect">
            <a:avLst/>
          </a:prstGeom>
          <a:solidFill>
            <a:srgbClr val="101307">
              <a:alpha val="23137"/>
            </a:srgbClr>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3B7E0C88-97C0-46E6-B34F-75F9D2333625}"/>
              </a:ext>
            </a:extLst>
          </p:cNvPr>
          <p:cNvSpPr>
            <a:spLocks noGrp="1"/>
          </p:cNvSpPr>
          <p:nvPr>
            <p:ph type="title"/>
          </p:nvPr>
        </p:nvSpPr>
        <p:spPr>
          <a:xfrm>
            <a:off x="536201" y="101982"/>
            <a:ext cx="8286750" cy="762338"/>
          </a:xfrm>
        </p:spPr>
        <p:txBody>
          <a:bodyPr>
            <a:normAutofit fontScale="90000"/>
          </a:bodyPr>
          <a:lstStyle/>
          <a:p>
            <a:r>
              <a:rPr lang="en-US" dirty="0"/>
              <a:t>Description of the LDRD Pre- Proposal</a:t>
            </a:r>
          </a:p>
        </p:txBody>
      </p:sp>
      <p:sp>
        <p:nvSpPr>
          <p:cNvPr id="3" name="Content Placeholder 2">
            <a:extLst>
              <a:ext uri="{FF2B5EF4-FFF2-40B4-BE49-F238E27FC236}">
                <a16:creationId xmlns:a16="http://schemas.microsoft.com/office/drawing/2014/main" id="{6FA51532-ED4B-4C01-A927-92B712F25865}"/>
              </a:ext>
            </a:extLst>
          </p:cNvPr>
          <p:cNvSpPr>
            <a:spLocks noGrp="1"/>
          </p:cNvSpPr>
          <p:nvPr>
            <p:ph idx="1"/>
          </p:nvPr>
        </p:nvSpPr>
        <p:spPr>
          <a:xfrm>
            <a:off x="362164" y="2467062"/>
            <a:ext cx="5068049" cy="4529640"/>
          </a:xfrm>
        </p:spPr>
        <p:txBody>
          <a:bodyPr>
            <a:normAutofit/>
          </a:bodyPr>
          <a:lstStyle/>
          <a:p>
            <a:pPr marL="342900" indent="-342900">
              <a:buFont typeface="Arial" panose="020B0604020202020204" pitchFamily="34" charset="0"/>
              <a:buChar char="•"/>
            </a:pPr>
            <a:r>
              <a:rPr lang="en-US" sz="1900" dirty="0"/>
              <a:t>Polarized beams offer direct access to parity violating asymmetries in neutral currents</a:t>
            </a:r>
          </a:p>
          <a:p>
            <a:pPr marL="342900" indent="-342900">
              <a:buFont typeface="Arial" panose="020B0604020202020204" pitchFamily="34" charset="0"/>
              <a:buChar char="•"/>
            </a:pPr>
            <a:r>
              <a:rPr lang="en-US" sz="1900" dirty="0"/>
              <a:t>More observables at EIC (compared to LHC) </a:t>
            </a:r>
          </a:p>
          <a:p>
            <a:pPr marL="342900" indent="-342900">
              <a:buFont typeface="Arial" panose="020B0604020202020204" pitchFamily="34" charset="0"/>
              <a:buChar char="•"/>
            </a:pPr>
            <a:r>
              <a:rPr lang="en-US" sz="1900" dirty="0"/>
              <a:t>Large luminosity at EIC provides advantage over LHC</a:t>
            </a:r>
          </a:p>
          <a:p>
            <a:pPr marL="342900" indent="-342900">
              <a:buFont typeface="Arial" panose="020B0604020202020204" pitchFamily="34" charset="0"/>
              <a:buChar char="•"/>
            </a:pPr>
            <a:r>
              <a:rPr lang="en-US" sz="1900" dirty="0"/>
              <a:t>Precise measurement of the weak mixing angle over a wide range of scales.</a:t>
            </a:r>
          </a:p>
        </p:txBody>
      </p:sp>
      <p:sp>
        <p:nvSpPr>
          <p:cNvPr id="4" name="Slide Number Placeholder 3">
            <a:extLst>
              <a:ext uri="{FF2B5EF4-FFF2-40B4-BE49-F238E27FC236}">
                <a16:creationId xmlns:a16="http://schemas.microsoft.com/office/drawing/2014/main" id="{9153297F-C5B2-4AF5-8468-8BFA4D4142F0}"/>
              </a:ext>
            </a:extLst>
          </p:cNvPr>
          <p:cNvSpPr>
            <a:spLocks noGrp="1"/>
          </p:cNvSpPr>
          <p:nvPr>
            <p:ph type="sldNum" sz="quarter" idx="4"/>
          </p:nvPr>
        </p:nvSpPr>
        <p:spPr/>
        <p:txBody>
          <a:bodyPr/>
          <a:lstStyle/>
          <a:p>
            <a:fld id="{933A556B-7C63-244D-9B7C-B0EA8042B330}" type="slidenum">
              <a:rPr lang="en-US" smtClean="0"/>
              <a:pPr/>
              <a:t>4</a:t>
            </a:fld>
            <a:endParaRPr lang="en-US" sz="750" dirty="0"/>
          </a:p>
        </p:txBody>
      </p:sp>
      <p:pic>
        <p:nvPicPr>
          <p:cNvPr id="6" name="Picture 5">
            <a:extLst>
              <a:ext uri="{FF2B5EF4-FFF2-40B4-BE49-F238E27FC236}">
                <a16:creationId xmlns:a16="http://schemas.microsoft.com/office/drawing/2014/main" id="{B32DD837-A7A6-FD5F-B994-AF861C8D0141}"/>
              </a:ext>
            </a:extLst>
          </p:cNvPr>
          <p:cNvPicPr>
            <a:picLocks noChangeAspect="1"/>
          </p:cNvPicPr>
          <p:nvPr/>
        </p:nvPicPr>
        <p:blipFill>
          <a:blip r:embed="rId2"/>
          <a:stretch>
            <a:fillRect/>
          </a:stretch>
        </p:blipFill>
        <p:spPr>
          <a:xfrm rot="5400000">
            <a:off x="5930963" y="1706233"/>
            <a:ext cx="2329162" cy="3285162"/>
          </a:xfrm>
          <a:prstGeom prst="rect">
            <a:avLst/>
          </a:prstGeom>
        </p:spPr>
      </p:pic>
      <p:sp>
        <p:nvSpPr>
          <p:cNvPr id="8" name="TextBox 7">
            <a:extLst>
              <a:ext uri="{FF2B5EF4-FFF2-40B4-BE49-F238E27FC236}">
                <a16:creationId xmlns:a16="http://schemas.microsoft.com/office/drawing/2014/main" id="{E660680F-4B89-375F-5D84-E8116A971A2E}"/>
              </a:ext>
            </a:extLst>
          </p:cNvPr>
          <p:cNvSpPr txBox="1"/>
          <p:nvPr/>
        </p:nvSpPr>
        <p:spPr>
          <a:xfrm>
            <a:off x="987808" y="936808"/>
            <a:ext cx="7168384" cy="1200329"/>
          </a:xfrm>
          <a:prstGeom prst="rect">
            <a:avLst/>
          </a:prstGeom>
          <a:noFill/>
        </p:spPr>
        <p:txBody>
          <a:bodyPr wrap="square" rtlCol="0">
            <a:spAutoFit/>
          </a:bodyPr>
          <a:lstStyle/>
          <a:p>
            <a:r>
              <a:rPr lang="en-US" sz="2400" dirty="0">
                <a:solidFill>
                  <a:srgbClr val="FF0000"/>
                </a:solidFill>
              </a:rPr>
              <a:t>EIC data can give information on anomalous gauge boson and anomalous fermion couplings in regions not explored by the LHC</a:t>
            </a:r>
          </a:p>
        </p:txBody>
      </p:sp>
      <p:sp>
        <p:nvSpPr>
          <p:cNvPr id="9" name="TextBox 8">
            <a:extLst>
              <a:ext uri="{FF2B5EF4-FFF2-40B4-BE49-F238E27FC236}">
                <a16:creationId xmlns:a16="http://schemas.microsoft.com/office/drawing/2014/main" id="{F639620F-96B4-7AB7-5289-DB023A0DD483}"/>
              </a:ext>
            </a:extLst>
          </p:cNvPr>
          <p:cNvSpPr txBox="1"/>
          <p:nvPr/>
        </p:nvSpPr>
        <p:spPr>
          <a:xfrm>
            <a:off x="829638" y="5301465"/>
            <a:ext cx="7952198" cy="707886"/>
          </a:xfrm>
          <a:prstGeom prst="rect">
            <a:avLst/>
          </a:prstGeom>
          <a:noFill/>
        </p:spPr>
        <p:txBody>
          <a:bodyPr wrap="square" rtlCol="0">
            <a:spAutoFit/>
          </a:bodyPr>
          <a:lstStyle/>
          <a:p>
            <a:pPr algn="ctr"/>
            <a:r>
              <a:rPr lang="en-US" sz="2000" dirty="0">
                <a:solidFill>
                  <a:srgbClr val="C00000"/>
                </a:solidFill>
              </a:rPr>
              <a:t>EIC data can be used for simultaneous fits to anomalous couplings and quark PDFs in the presence of new interactions</a:t>
            </a:r>
          </a:p>
        </p:txBody>
      </p:sp>
      <p:sp>
        <p:nvSpPr>
          <p:cNvPr id="11" name="TextBox 10">
            <a:extLst>
              <a:ext uri="{FF2B5EF4-FFF2-40B4-BE49-F238E27FC236}">
                <a16:creationId xmlns:a16="http://schemas.microsoft.com/office/drawing/2014/main" id="{283A0B0E-4CCA-752E-114E-2EE5459DC98E}"/>
              </a:ext>
            </a:extLst>
          </p:cNvPr>
          <p:cNvSpPr txBox="1"/>
          <p:nvPr/>
        </p:nvSpPr>
        <p:spPr>
          <a:xfrm>
            <a:off x="6128491" y="4468701"/>
            <a:ext cx="2424701" cy="276999"/>
          </a:xfrm>
          <a:prstGeom prst="rect">
            <a:avLst/>
          </a:prstGeom>
          <a:noFill/>
        </p:spPr>
        <p:txBody>
          <a:bodyPr wrap="square" rtlCol="0">
            <a:spAutoFit/>
          </a:bodyPr>
          <a:lstStyle/>
          <a:p>
            <a:r>
              <a:rPr lang="en-US" sz="1200" dirty="0">
                <a:hlinkClick r:id="rId3"/>
              </a:rPr>
              <a:t>Boughezal et al, 2204.07557</a:t>
            </a:r>
            <a:r>
              <a:rPr lang="en-US" sz="1200" dirty="0"/>
              <a:t> </a:t>
            </a:r>
          </a:p>
        </p:txBody>
      </p:sp>
    </p:spTree>
    <p:extLst>
      <p:ext uri="{BB962C8B-B14F-4D97-AF65-F5344CB8AC3E}">
        <p14:creationId xmlns:p14="http://schemas.microsoft.com/office/powerpoint/2010/main" val="3658300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9D3CB-3AF3-0D67-6FB6-C56CC6F8D0AC}"/>
              </a:ext>
            </a:extLst>
          </p:cNvPr>
          <p:cNvSpPr>
            <a:spLocks noGrp="1"/>
          </p:cNvSpPr>
          <p:nvPr>
            <p:ph type="title"/>
          </p:nvPr>
        </p:nvSpPr>
        <p:spPr>
          <a:xfrm>
            <a:off x="428625" y="155765"/>
            <a:ext cx="8286750" cy="1325563"/>
          </a:xfrm>
        </p:spPr>
        <p:txBody>
          <a:bodyPr>
            <a:normAutofit/>
          </a:bodyPr>
          <a:lstStyle/>
          <a:p>
            <a:r>
              <a:rPr lang="en-US" sz="3200" dirty="0"/>
              <a:t>Description of the LDRD Pre- Proposal</a:t>
            </a:r>
          </a:p>
        </p:txBody>
      </p:sp>
      <p:sp>
        <p:nvSpPr>
          <p:cNvPr id="3" name="Content Placeholder 2">
            <a:extLst>
              <a:ext uri="{FF2B5EF4-FFF2-40B4-BE49-F238E27FC236}">
                <a16:creationId xmlns:a16="http://schemas.microsoft.com/office/drawing/2014/main" id="{6630C6C6-503B-4437-A4CD-5499BCBBAE97}"/>
              </a:ext>
            </a:extLst>
          </p:cNvPr>
          <p:cNvSpPr>
            <a:spLocks noGrp="1"/>
          </p:cNvSpPr>
          <p:nvPr>
            <p:ph idx="1"/>
          </p:nvPr>
        </p:nvSpPr>
        <p:spPr>
          <a:xfrm>
            <a:off x="428625" y="1325407"/>
            <a:ext cx="8286750" cy="4207185"/>
          </a:xfrm>
        </p:spPr>
        <p:txBody>
          <a:bodyPr>
            <a:normAutofit/>
          </a:bodyPr>
          <a:lstStyle/>
          <a:p>
            <a:r>
              <a:rPr lang="en-US" sz="2800" dirty="0">
                <a:solidFill>
                  <a:srgbClr val="C00000"/>
                </a:solidFill>
              </a:rPr>
              <a:t>SMEFT = Standard Model Effective Field Theory</a:t>
            </a:r>
          </a:p>
          <a:p>
            <a:pPr marL="342900" indent="-342900">
              <a:buFont typeface="Arial" panose="020B0604020202020204" pitchFamily="34" charset="0"/>
              <a:buChar char="•"/>
            </a:pPr>
            <a:r>
              <a:rPr lang="en-US" sz="1900" dirty="0"/>
              <a:t>Under the assumption that the New Physics is heavier than the electroweak scale, it allows New Physics effects to be described in a model independent way</a:t>
            </a:r>
          </a:p>
          <a:p>
            <a:pPr marL="342900" indent="-342900">
              <a:buFont typeface="Arial" panose="020B0604020202020204" pitchFamily="34" charset="0"/>
              <a:buChar char="•"/>
            </a:pPr>
            <a:r>
              <a:rPr lang="en-US" sz="1900" dirty="0"/>
              <a:t>SMEFT provides a natural framework to describe DIS data at the EIC and constrain coefficients of new operators </a:t>
            </a:r>
          </a:p>
          <a:p>
            <a:pPr marL="342900" indent="-342900">
              <a:buFont typeface="Arial" panose="020B0604020202020204" pitchFamily="34" charset="0"/>
              <a:buChar char="•"/>
            </a:pPr>
            <a:r>
              <a:rPr lang="en-US" sz="1900" b="1" dirty="0"/>
              <a:t>Complementarity with the LHC can help to break degeneracies</a:t>
            </a:r>
            <a:r>
              <a:rPr lang="en-US" sz="1900" dirty="0"/>
              <a:t> </a:t>
            </a:r>
          </a:p>
          <a:p>
            <a:pPr marL="342900" indent="-342900">
              <a:buFont typeface="Arial" panose="020B0604020202020204" pitchFamily="34" charset="0"/>
              <a:buChar char="•"/>
            </a:pPr>
            <a:r>
              <a:rPr lang="en-US" sz="1900" dirty="0">
                <a:solidFill>
                  <a:srgbClr val="FF0000"/>
                </a:solidFill>
              </a:rPr>
              <a:t>Systematic treatment of New Physics effects requires simultaneous fit to the collinear PDFs (long distance physics) and SMEFT Wilson coefficients (short distance physics)</a:t>
            </a:r>
          </a:p>
        </p:txBody>
      </p:sp>
      <p:sp>
        <p:nvSpPr>
          <p:cNvPr id="4" name="Slide Number Placeholder 3">
            <a:extLst>
              <a:ext uri="{FF2B5EF4-FFF2-40B4-BE49-F238E27FC236}">
                <a16:creationId xmlns:a16="http://schemas.microsoft.com/office/drawing/2014/main" id="{4F2C1B38-B568-2736-D2C4-19E9337A0F2A}"/>
              </a:ext>
            </a:extLst>
          </p:cNvPr>
          <p:cNvSpPr>
            <a:spLocks noGrp="1"/>
          </p:cNvSpPr>
          <p:nvPr>
            <p:ph type="sldNum" sz="quarter" idx="4"/>
          </p:nvPr>
        </p:nvSpPr>
        <p:spPr/>
        <p:txBody>
          <a:bodyPr/>
          <a:lstStyle/>
          <a:p>
            <a:fld id="{933A556B-7C63-244D-9B7C-B0EA8042B330}" type="slidenum">
              <a:rPr lang="en-US" smtClean="0"/>
              <a:pPr/>
              <a:t>5</a:t>
            </a:fld>
            <a:endParaRPr lang="en-US" sz="750" dirty="0"/>
          </a:p>
        </p:txBody>
      </p:sp>
      <p:pic>
        <p:nvPicPr>
          <p:cNvPr id="6" name="Picture 5">
            <a:extLst>
              <a:ext uri="{FF2B5EF4-FFF2-40B4-BE49-F238E27FC236}">
                <a16:creationId xmlns:a16="http://schemas.microsoft.com/office/drawing/2014/main" id="{3D400E69-FCBD-6F8A-3F84-1700EDC62A6B}"/>
              </a:ext>
            </a:extLst>
          </p:cNvPr>
          <p:cNvPicPr>
            <a:picLocks noChangeAspect="1"/>
          </p:cNvPicPr>
          <p:nvPr/>
        </p:nvPicPr>
        <p:blipFill>
          <a:blip r:embed="rId2"/>
          <a:stretch>
            <a:fillRect/>
          </a:stretch>
        </p:blipFill>
        <p:spPr>
          <a:xfrm>
            <a:off x="2927993" y="4433227"/>
            <a:ext cx="4089400" cy="1587500"/>
          </a:xfrm>
          <a:prstGeom prst="rect">
            <a:avLst/>
          </a:prstGeom>
        </p:spPr>
      </p:pic>
      <p:sp>
        <p:nvSpPr>
          <p:cNvPr id="7" name="Oval 6">
            <a:extLst>
              <a:ext uri="{FF2B5EF4-FFF2-40B4-BE49-F238E27FC236}">
                <a16:creationId xmlns:a16="http://schemas.microsoft.com/office/drawing/2014/main" id="{481866E7-7105-CB8A-E8E9-3460782C6F8A}"/>
              </a:ext>
            </a:extLst>
          </p:cNvPr>
          <p:cNvSpPr/>
          <p:nvPr/>
        </p:nvSpPr>
        <p:spPr>
          <a:xfrm>
            <a:off x="5691883" y="5229546"/>
            <a:ext cx="215757" cy="19520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2A8542D-BD5F-EE49-6C47-DF52E7AC7BC4}"/>
              </a:ext>
            </a:extLst>
          </p:cNvPr>
          <p:cNvSpPr/>
          <p:nvPr/>
        </p:nvSpPr>
        <p:spPr>
          <a:xfrm>
            <a:off x="3666169" y="4878516"/>
            <a:ext cx="215757" cy="19520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C860AA4-2168-B7EC-D653-1273D1E4437E}"/>
              </a:ext>
            </a:extLst>
          </p:cNvPr>
          <p:cNvSpPr/>
          <p:nvPr/>
        </p:nvSpPr>
        <p:spPr>
          <a:xfrm>
            <a:off x="3676443" y="4878516"/>
            <a:ext cx="215757" cy="19520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48D633A-DDED-F55D-6C14-42792BC000B9}"/>
              </a:ext>
            </a:extLst>
          </p:cNvPr>
          <p:cNvSpPr/>
          <p:nvPr/>
        </p:nvSpPr>
        <p:spPr>
          <a:xfrm>
            <a:off x="3614793" y="5700445"/>
            <a:ext cx="215757" cy="19520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8D3094D-45B2-27CC-B424-EE68C376BDDC}"/>
              </a:ext>
            </a:extLst>
          </p:cNvPr>
          <p:cNvSpPr txBox="1"/>
          <p:nvPr/>
        </p:nvSpPr>
        <p:spPr>
          <a:xfrm>
            <a:off x="6524232" y="5157873"/>
            <a:ext cx="2147298" cy="338554"/>
          </a:xfrm>
          <a:prstGeom prst="rect">
            <a:avLst/>
          </a:prstGeom>
          <a:noFill/>
        </p:spPr>
        <p:txBody>
          <a:bodyPr wrap="square" rtlCol="0">
            <a:spAutoFit/>
          </a:bodyPr>
          <a:lstStyle/>
          <a:p>
            <a:r>
              <a:rPr lang="en-US" sz="1600" dirty="0">
                <a:solidFill>
                  <a:srgbClr val="FF0000"/>
                </a:solidFill>
              </a:rPr>
              <a:t>Anomalous couplings</a:t>
            </a:r>
          </a:p>
        </p:txBody>
      </p:sp>
      <p:cxnSp>
        <p:nvCxnSpPr>
          <p:cNvPr id="13" name="Straight Arrow Connector 12">
            <a:extLst>
              <a:ext uri="{FF2B5EF4-FFF2-40B4-BE49-F238E27FC236}">
                <a16:creationId xmlns:a16="http://schemas.microsoft.com/office/drawing/2014/main" id="{03EE7234-692D-1609-5CE8-B960D26603FF}"/>
              </a:ext>
            </a:extLst>
          </p:cNvPr>
          <p:cNvCxnSpPr>
            <a:stCxn id="11" idx="1"/>
          </p:cNvCxnSpPr>
          <p:nvPr/>
        </p:nvCxnSpPr>
        <p:spPr>
          <a:xfrm flipH="1">
            <a:off x="5907640" y="5327150"/>
            <a:ext cx="61659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3F36FA5-49D0-EFC9-35E7-540C4AB65886}"/>
              </a:ext>
            </a:extLst>
          </p:cNvPr>
          <p:cNvSpPr txBox="1"/>
          <p:nvPr/>
        </p:nvSpPr>
        <p:spPr>
          <a:xfrm>
            <a:off x="1489611" y="5755317"/>
            <a:ext cx="1438382" cy="338554"/>
          </a:xfrm>
          <a:prstGeom prst="rect">
            <a:avLst/>
          </a:prstGeom>
          <a:noFill/>
        </p:spPr>
        <p:txBody>
          <a:bodyPr wrap="square" rtlCol="0">
            <a:spAutoFit/>
          </a:bodyPr>
          <a:lstStyle/>
          <a:p>
            <a:r>
              <a:rPr lang="en-US" sz="1600" dirty="0">
                <a:solidFill>
                  <a:srgbClr val="002060"/>
                </a:solidFill>
              </a:rPr>
              <a:t>PDFs</a:t>
            </a:r>
          </a:p>
        </p:txBody>
      </p:sp>
      <p:sp>
        <p:nvSpPr>
          <p:cNvPr id="17" name="Oval 16">
            <a:extLst>
              <a:ext uri="{FF2B5EF4-FFF2-40B4-BE49-F238E27FC236}">
                <a16:creationId xmlns:a16="http://schemas.microsoft.com/office/drawing/2014/main" id="{3A21FEE0-10F2-7A3B-E677-7253AE90C1E2}"/>
              </a:ext>
            </a:extLst>
          </p:cNvPr>
          <p:cNvSpPr/>
          <p:nvPr/>
        </p:nvSpPr>
        <p:spPr>
          <a:xfrm>
            <a:off x="4827140" y="5587183"/>
            <a:ext cx="513708" cy="52430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9D997810-06A8-C303-7DFF-8915148486FF}"/>
              </a:ext>
            </a:extLst>
          </p:cNvPr>
          <p:cNvCxnSpPr/>
          <p:nvPr/>
        </p:nvCxnSpPr>
        <p:spPr>
          <a:xfrm>
            <a:off x="2208802" y="5924594"/>
            <a:ext cx="55494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A5D09B9E-EC8D-1381-CDEB-2D1D1913D8B4}"/>
              </a:ext>
            </a:extLst>
          </p:cNvPr>
          <p:cNvSpPr/>
          <p:nvPr/>
        </p:nvSpPr>
        <p:spPr>
          <a:xfrm>
            <a:off x="2763748" y="5619715"/>
            <a:ext cx="513708" cy="52430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191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9D3CB-3AF3-0D67-6FB6-C56CC6F8D0AC}"/>
              </a:ext>
            </a:extLst>
          </p:cNvPr>
          <p:cNvSpPr>
            <a:spLocks noGrp="1"/>
          </p:cNvSpPr>
          <p:nvPr>
            <p:ph type="title"/>
          </p:nvPr>
        </p:nvSpPr>
        <p:spPr/>
        <p:txBody>
          <a:bodyPr/>
          <a:lstStyle/>
          <a:p>
            <a:r>
              <a:rPr lang="en-US" dirty="0"/>
              <a:t>Description of the LDRD Pre- Proposal</a:t>
            </a:r>
          </a:p>
        </p:txBody>
      </p:sp>
      <p:sp>
        <p:nvSpPr>
          <p:cNvPr id="3" name="Content Placeholder 2">
            <a:extLst>
              <a:ext uri="{FF2B5EF4-FFF2-40B4-BE49-F238E27FC236}">
                <a16:creationId xmlns:a16="http://schemas.microsoft.com/office/drawing/2014/main" id="{6630C6C6-503B-4437-A4CD-5499BCBBAE97}"/>
              </a:ext>
            </a:extLst>
          </p:cNvPr>
          <p:cNvSpPr>
            <a:spLocks noGrp="1"/>
          </p:cNvSpPr>
          <p:nvPr>
            <p:ph idx="1"/>
          </p:nvPr>
        </p:nvSpPr>
        <p:spPr/>
        <p:txBody>
          <a:bodyPr>
            <a:normAutofit fontScale="92500" lnSpcReduction="10000"/>
          </a:bodyPr>
          <a:lstStyle/>
          <a:p>
            <a:r>
              <a:rPr lang="en-US" sz="2800" dirty="0">
                <a:solidFill>
                  <a:srgbClr val="C00000"/>
                </a:solidFill>
              </a:rPr>
              <a:t>Goals:</a:t>
            </a:r>
          </a:p>
          <a:p>
            <a:pPr marL="457200" indent="-457200">
              <a:buFont typeface="Arial" panose="020B0604020202020204" pitchFamily="34" charset="0"/>
              <a:buChar char="•"/>
            </a:pPr>
            <a:r>
              <a:rPr lang="en-US" dirty="0"/>
              <a:t>Develop formalism for description of the EIC data in the SMEFT framework at next-to-leading order QCD</a:t>
            </a:r>
          </a:p>
          <a:p>
            <a:pPr marL="457200" indent="-457200">
              <a:buFont typeface="Arial" panose="020B0604020202020204" pitchFamily="34" charset="0"/>
              <a:buChar char="•"/>
            </a:pPr>
            <a:r>
              <a:rPr lang="en-US" dirty="0"/>
              <a:t>Investigate:</a:t>
            </a:r>
          </a:p>
          <a:p>
            <a:pPr marL="800100" lvl="1" indent="-457200"/>
            <a:r>
              <a:rPr lang="en-US" dirty="0"/>
              <a:t>Impact of higher-order QCD corrections</a:t>
            </a:r>
          </a:p>
          <a:p>
            <a:pPr marL="800100" lvl="1" indent="-457200"/>
            <a:r>
              <a:rPr lang="en-US" dirty="0"/>
              <a:t>Need for </a:t>
            </a:r>
            <a:r>
              <a:rPr lang="en-US" dirty="0" err="1"/>
              <a:t>resummation</a:t>
            </a:r>
            <a:r>
              <a:rPr lang="en-US" dirty="0"/>
              <a:t> of large logarithms</a:t>
            </a:r>
          </a:p>
          <a:p>
            <a:pPr marL="800100" lvl="1" indent="-457200"/>
            <a:r>
              <a:rPr lang="en-US" dirty="0"/>
              <a:t>Effect of power corrections</a:t>
            </a:r>
          </a:p>
          <a:p>
            <a:pPr marL="457200" indent="-457200">
              <a:buFont typeface="Arial" panose="020B0604020202020204" pitchFamily="34" charset="0"/>
              <a:buChar char="•"/>
            </a:pPr>
            <a:r>
              <a:rPr lang="en-US" dirty="0">
                <a:solidFill>
                  <a:srgbClr val="FF0000"/>
                </a:solidFill>
              </a:rPr>
              <a:t>Study EIC potential reach in constraining SMEFT and PDFs</a:t>
            </a:r>
          </a:p>
          <a:p>
            <a:pPr marL="457200" indent="-457200">
              <a:buFont typeface="Arial" panose="020B0604020202020204" pitchFamily="34" charset="0"/>
              <a:buChar char="•"/>
            </a:pPr>
            <a:r>
              <a:rPr lang="en-US" dirty="0"/>
              <a:t>Develop a “proof of concept” computational framework for simultaneous fit of the PDFs and SMEFT using ML techniques</a:t>
            </a:r>
            <a:br>
              <a:rPr lang="en-US" sz="2800" dirty="0"/>
            </a:br>
            <a:endParaRPr lang="en-US" sz="2800" dirty="0"/>
          </a:p>
        </p:txBody>
      </p:sp>
      <p:sp>
        <p:nvSpPr>
          <p:cNvPr id="4" name="Slide Number Placeholder 3">
            <a:extLst>
              <a:ext uri="{FF2B5EF4-FFF2-40B4-BE49-F238E27FC236}">
                <a16:creationId xmlns:a16="http://schemas.microsoft.com/office/drawing/2014/main" id="{4F2C1B38-B568-2736-D2C4-19E9337A0F2A}"/>
              </a:ext>
            </a:extLst>
          </p:cNvPr>
          <p:cNvSpPr>
            <a:spLocks noGrp="1"/>
          </p:cNvSpPr>
          <p:nvPr>
            <p:ph type="sldNum" sz="quarter" idx="4"/>
          </p:nvPr>
        </p:nvSpPr>
        <p:spPr/>
        <p:txBody>
          <a:bodyPr/>
          <a:lstStyle/>
          <a:p>
            <a:fld id="{933A556B-7C63-244D-9B7C-B0EA8042B330}" type="slidenum">
              <a:rPr lang="en-US" smtClean="0"/>
              <a:pPr/>
              <a:t>6</a:t>
            </a:fld>
            <a:endParaRPr lang="en-US" sz="750" dirty="0"/>
          </a:p>
        </p:txBody>
      </p:sp>
    </p:spTree>
    <p:extLst>
      <p:ext uri="{BB962C8B-B14F-4D97-AF65-F5344CB8AC3E}">
        <p14:creationId xmlns:p14="http://schemas.microsoft.com/office/powerpoint/2010/main" val="2232501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5C65E-208F-418D-BE98-EBFCD02C86F4}"/>
              </a:ext>
            </a:extLst>
          </p:cNvPr>
          <p:cNvSpPr>
            <a:spLocks noGrp="1"/>
          </p:cNvSpPr>
          <p:nvPr>
            <p:ph type="title"/>
          </p:nvPr>
        </p:nvSpPr>
        <p:spPr>
          <a:xfrm>
            <a:off x="517402" y="195177"/>
            <a:ext cx="8286750" cy="611648"/>
          </a:xfrm>
        </p:spPr>
        <p:txBody>
          <a:bodyPr/>
          <a:lstStyle/>
          <a:p>
            <a:pPr algn="ctr"/>
            <a:r>
              <a:rPr lang="en-US" dirty="0"/>
              <a:t>Summary Slide</a:t>
            </a:r>
          </a:p>
        </p:txBody>
      </p:sp>
      <p:sp>
        <p:nvSpPr>
          <p:cNvPr id="3" name="Slide Number Placeholder 2">
            <a:extLst>
              <a:ext uri="{FF2B5EF4-FFF2-40B4-BE49-F238E27FC236}">
                <a16:creationId xmlns:a16="http://schemas.microsoft.com/office/drawing/2014/main" id="{D569ADDA-D911-4B7F-8578-5ADD1E098B3F}"/>
              </a:ext>
            </a:extLst>
          </p:cNvPr>
          <p:cNvSpPr>
            <a:spLocks noGrp="1"/>
          </p:cNvSpPr>
          <p:nvPr>
            <p:ph type="sldNum" sz="quarter" idx="4"/>
          </p:nvPr>
        </p:nvSpPr>
        <p:spPr/>
        <p:txBody>
          <a:bodyPr/>
          <a:lstStyle/>
          <a:p>
            <a:fld id="{933A556B-7C63-244D-9B7C-B0EA8042B330}" type="slidenum">
              <a:rPr lang="en-US" smtClean="0"/>
              <a:pPr/>
              <a:t>7</a:t>
            </a:fld>
            <a:endParaRPr lang="en-US" sz="750" dirty="0"/>
          </a:p>
        </p:txBody>
      </p:sp>
      <p:sp>
        <p:nvSpPr>
          <p:cNvPr id="4" name="TextBox 3">
            <a:extLst>
              <a:ext uri="{FF2B5EF4-FFF2-40B4-BE49-F238E27FC236}">
                <a16:creationId xmlns:a16="http://schemas.microsoft.com/office/drawing/2014/main" id="{4F781E40-20C6-A85B-6F2D-BB354F63A184}"/>
              </a:ext>
            </a:extLst>
          </p:cNvPr>
          <p:cNvSpPr txBox="1"/>
          <p:nvPr/>
        </p:nvSpPr>
        <p:spPr>
          <a:xfrm>
            <a:off x="517402" y="1446834"/>
            <a:ext cx="8036289" cy="1754326"/>
          </a:xfrm>
          <a:prstGeom prst="rect">
            <a:avLst/>
          </a:prstGeom>
          <a:noFill/>
        </p:spPr>
        <p:txBody>
          <a:bodyPr wrap="square" rtlCol="0">
            <a:spAutoFit/>
          </a:bodyPr>
          <a:lstStyle/>
          <a:p>
            <a:pPr marL="285750" indent="-285750">
              <a:buFont typeface="Arial" panose="020B0604020202020204" pitchFamily="34" charset="0"/>
              <a:buChar char="•"/>
            </a:pPr>
            <a:r>
              <a:rPr lang="en-US" dirty="0"/>
              <a:t>New research direction for HET group</a:t>
            </a:r>
          </a:p>
          <a:p>
            <a:pPr marL="285750" indent="-285750">
              <a:buFont typeface="Arial" panose="020B0604020202020204" pitchFamily="34" charset="0"/>
              <a:buChar char="•"/>
            </a:pPr>
            <a:r>
              <a:rPr lang="en-US" dirty="0"/>
              <a:t>Strong potential for follow-up projects both for Nuclear and High-Energy physics:</a:t>
            </a:r>
          </a:p>
          <a:p>
            <a:pPr marL="742950" lvl="1" indent="-285750">
              <a:buFont typeface="Arial" panose="020B0604020202020204" pitchFamily="34" charset="0"/>
              <a:buChar char="•"/>
            </a:pPr>
            <a:r>
              <a:rPr lang="en-US" dirty="0"/>
              <a:t>Application of HE theoretical tools for Nuclear Physics</a:t>
            </a:r>
          </a:p>
          <a:p>
            <a:pPr marL="742950" lvl="1" indent="-285750">
              <a:buFont typeface="Arial" panose="020B0604020202020204" pitchFamily="34" charset="0"/>
              <a:buChar char="•"/>
            </a:pPr>
            <a:r>
              <a:rPr lang="en-US" dirty="0"/>
              <a:t>EIC as opportunity for exploring New Physics landscape by HET community</a:t>
            </a:r>
          </a:p>
        </p:txBody>
      </p:sp>
      <p:sp>
        <p:nvSpPr>
          <p:cNvPr id="5" name="TextBox 4">
            <a:extLst>
              <a:ext uri="{FF2B5EF4-FFF2-40B4-BE49-F238E27FC236}">
                <a16:creationId xmlns:a16="http://schemas.microsoft.com/office/drawing/2014/main" id="{54092BD4-A7AA-93A8-65EC-EED1D4FFB40C}"/>
              </a:ext>
            </a:extLst>
          </p:cNvPr>
          <p:cNvSpPr txBox="1"/>
          <p:nvPr/>
        </p:nvSpPr>
        <p:spPr>
          <a:xfrm>
            <a:off x="868101" y="3611301"/>
            <a:ext cx="7522909" cy="2585323"/>
          </a:xfrm>
          <a:prstGeom prst="rect">
            <a:avLst/>
          </a:prstGeom>
          <a:noFill/>
        </p:spPr>
        <p:txBody>
          <a:bodyPr wrap="square" rtlCol="0">
            <a:spAutoFit/>
          </a:bodyPr>
          <a:lstStyle/>
          <a:p>
            <a:r>
              <a:rPr lang="en-US" dirty="0">
                <a:solidFill>
                  <a:srgbClr val="FF0000"/>
                </a:solidFill>
              </a:rPr>
              <a:t>Year 1: </a:t>
            </a:r>
            <a:r>
              <a:rPr lang="en-US" b="1" dirty="0"/>
              <a:t>S. Dawson and R. Szafron</a:t>
            </a:r>
          </a:p>
          <a:p>
            <a:pPr marL="342900" indent="-342900">
              <a:buFont typeface="Arial" panose="020B0604020202020204" pitchFamily="34" charset="0"/>
              <a:buChar char="•"/>
            </a:pPr>
            <a:r>
              <a:rPr lang="en-US" dirty="0"/>
              <a:t>Develop formalism, calculate cross-sections and perform preliminary studies of the impact of the EIC on SMEFT fits</a:t>
            </a:r>
          </a:p>
          <a:p>
            <a:endParaRPr lang="en-US" dirty="0"/>
          </a:p>
          <a:p>
            <a:r>
              <a:rPr lang="en-US" dirty="0">
                <a:solidFill>
                  <a:srgbClr val="FF0000"/>
                </a:solidFill>
              </a:rPr>
              <a:t>Year 2: </a:t>
            </a:r>
            <a:r>
              <a:rPr lang="en-US" b="1" dirty="0"/>
              <a:t>S. </a:t>
            </a:r>
            <a:r>
              <a:rPr lang="en-US" b="1"/>
              <a:t>Dawson, R</a:t>
            </a:r>
            <a:r>
              <a:rPr lang="en-US" b="1" dirty="0"/>
              <a:t>. Szafron + postdoc</a:t>
            </a:r>
          </a:p>
          <a:p>
            <a:pPr marL="285750" indent="-285750">
              <a:buFont typeface="Arial" panose="020B0604020202020204" pitchFamily="34" charset="0"/>
              <a:buChar char="•"/>
            </a:pPr>
            <a:r>
              <a:rPr lang="en-US" dirty="0"/>
              <a:t>Develop numerical framework and demonstrate the possibility of a simultaneous fit to PDFs and SMEFT parameters</a:t>
            </a:r>
          </a:p>
          <a:p>
            <a:pPr marL="285750" indent="-285750">
              <a:buFont typeface="Arial" panose="020B0604020202020204" pitchFamily="34" charset="0"/>
              <a:buChar char="•"/>
            </a:pPr>
            <a:r>
              <a:rPr lang="en-US" dirty="0"/>
              <a:t>Explore synergies with other experimental data </a:t>
            </a:r>
          </a:p>
          <a:p>
            <a:pPr marL="285750" indent="-285750">
              <a:buFontTx/>
              <a:buChar char="-"/>
            </a:pPr>
            <a:endParaRPr lang="en-US" dirty="0"/>
          </a:p>
        </p:txBody>
      </p:sp>
    </p:spTree>
    <p:extLst>
      <p:ext uri="{BB962C8B-B14F-4D97-AF65-F5344CB8AC3E}">
        <p14:creationId xmlns:p14="http://schemas.microsoft.com/office/powerpoint/2010/main" val="348226403"/>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Standard_Compressed_060121" id="{81931DB4-BE11-AC4C-8733-C612231D0574}" vid="{9DFA2559-1B1D-A844-9731-917E9F0BD7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bnl_ppt_template_2021_standard_compressed</Template>
  <TotalTime>10865</TotalTime>
  <Words>705</Words>
  <Application>Microsoft Macintosh PowerPoint</Application>
  <PresentationFormat>On-screen Show (4:3)</PresentationFormat>
  <Paragraphs>75</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BNL</vt:lpstr>
      <vt:lpstr>Expanding the Standard Model at the EIC</vt:lpstr>
      <vt:lpstr>FY2024 NPP LDRD Type B Pre-Proposal </vt:lpstr>
      <vt:lpstr>FY2024 NPP LDRD Type B Pre-Proposal</vt:lpstr>
      <vt:lpstr>Description of the LDRD Pre- Proposal</vt:lpstr>
      <vt:lpstr>Description of the LDRD Pre- Proposal</vt:lpstr>
      <vt:lpstr>Description of the LDRD Pre- Proposal</vt:lpstr>
      <vt:lpstr>Summary Slide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Capasso, Frances</dc:creator>
  <cp:keywords/>
  <dc:description/>
  <cp:lastModifiedBy>Szafron, Robert</cp:lastModifiedBy>
  <cp:revision>16</cp:revision>
  <dcterms:created xsi:type="dcterms:W3CDTF">2022-02-16T00:10:48Z</dcterms:created>
  <dcterms:modified xsi:type="dcterms:W3CDTF">2023-02-08T06:26:53Z</dcterms:modified>
  <cp:category/>
</cp:coreProperties>
</file>